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84" r:id="rId4"/>
    <p:sldMasterId id="2147483690" r:id="rId5"/>
    <p:sldMasterId id="2147483696" r:id="rId6"/>
  </p:sldMasterIdLst>
  <p:sldIdLst>
    <p:sldId id="256" r:id="rId7"/>
    <p:sldId id="257" r:id="rId8"/>
    <p:sldId id="258" r:id="rId9"/>
    <p:sldId id="262" r:id="rId10"/>
    <p:sldId id="263" r:id="rId11"/>
    <p:sldId id="265" r:id="rId12"/>
    <p:sldId id="266" r:id="rId13"/>
    <p:sldId id="267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2" r:id="rId23"/>
    <p:sldId id="279" r:id="rId24"/>
    <p:sldId id="280" r:id="rId25"/>
    <p:sldId id="281" r:id="rId26"/>
    <p:sldId id="283" r:id="rId27"/>
    <p:sldId id="284" r:id="rId28"/>
    <p:sldId id="285" r:id="rId29"/>
    <p:sldId id="288" r:id="rId30"/>
    <p:sldId id="289" r:id="rId31"/>
    <p:sldId id="292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90937" y="2032410"/>
            <a:ext cx="3232980" cy="4002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74637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4678" y="464312"/>
            <a:ext cx="397464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T. Skopal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Semantic descriptors - deep learning (NDBI034, Lect. 8)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2E200-1EE6-417F-A140-34A095AEA5B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53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T. Skopal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Semantic descriptors - deep learning (NDBI034, Lect. 8)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2E200-1EE6-417F-A140-34A095AEA5B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0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T. Skopal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Semantic descriptors - deep learning (NDBI034, Lect. 8)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2E200-1EE6-417F-A140-34A095AEA5B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24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T. Skopal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Semantic descriptors - deep learning (NDBI034, Lect. 8)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2E200-1EE6-417F-A140-34A095AEA5B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407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T. Skopal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Semantic descriptors - deep learning (NDBI034, Lect. 8)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2E200-1EE6-417F-A140-34A095AEA5B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93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T. Skopal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Semantic descriptors - deep learning (NDBI034, Lect. 8)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2E200-1EE6-417F-A140-34A095AEA5B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417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T. Skopal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Semantic descriptors - deep learning (NDBI034, Lect. 8)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2E200-1EE6-417F-A140-34A095AEA5B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71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81" y="0"/>
                </a:lnTo>
                <a:lnTo>
                  <a:pt x="9143981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4259" y="1454909"/>
            <a:ext cx="6335483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5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19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64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04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81" y="0"/>
                </a:lnTo>
                <a:lnTo>
                  <a:pt x="9143981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4259" y="1454909"/>
            <a:ext cx="6335483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2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86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08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20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12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81" y="0"/>
                </a:lnTo>
                <a:lnTo>
                  <a:pt x="9143981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4259" y="1454909"/>
            <a:ext cx="6335483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50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02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37563"/>
            <a:ext cx="4099560" cy="372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06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03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81" y="0"/>
                </a:lnTo>
                <a:lnTo>
                  <a:pt x="9143981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4259" y="1454909"/>
            <a:ext cx="6335483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42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86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94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51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1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T. Skopal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Semantic descriptors - deep learning (NDBI034, Lect. 8)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2E200-1EE6-417F-A140-34A095AEA5B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90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T. Skopal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Semantic descriptors - deep learning (NDBI034, Lect. 8)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2E200-1EE6-417F-A140-34A095AEA5B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6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T. Skopal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Semantic descriptors - deep learning (NDBI034, Lect. 8)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2E200-1EE6-417F-A140-34A095AEA5B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042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T. Skopal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Semantic descriptors - deep learning (NDBI034, Lect. 8)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2E200-1EE6-417F-A140-34A095AEA5B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75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4637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1525" y="464312"/>
            <a:ext cx="252094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69720"/>
            <a:ext cx="5332730" cy="3572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T. Skopal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Semantic descriptors - deep learning (NDBI034, Lect. 8)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2E200-1EE6-417F-A140-34A095AEA5B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14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6847" y="620349"/>
            <a:ext cx="31703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4532" y="1546623"/>
            <a:ext cx="833493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8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6847" y="620349"/>
            <a:ext cx="31703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4532" y="1546623"/>
            <a:ext cx="833493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6847" y="620349"/>
            <a:ext cx="31703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4532" y="1546623"/>
            <a:ext cx="833493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6847" y="620349"/>
            <a:ext cx="31703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4532" y="1546623"/>
            <a:ext cx="833493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0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03.csail.mit.edu/cnn_art/index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nsorflow.org/versions/r0.8/api_docs/python/client.html#Session" TargetMode="Externa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nsorflow.org/versions/r0.8/how_tos/variables/index.html" TargetMode="Externa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85800"/>
            <a:ext cx="7592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Deep Learning &amp; TensorFlow with Keras</a:t>
            </a:r>
          </a:p>
          <a:p>
            <a:endParaRPr lang="cs-CZ" dirty="0"/>
          </a:p>
          <a:p>
            <a:r>
              <a:rPr lang="cs-CZ" dirty="0" smtClean="0"/>
              <a:t>Based on: 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219"/>
          <a:stretch/>
        </p:blipFill>
        <p:spPr>
          <a:xfrm>
            <a:off x="228600" y="1981200"/>
            <a:ext cx="4572638" cy="266747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666" r="8345"/>
          <a:stretch/>
        </p:blipFill>
        <p:spPr>
          <a:xfrm>
            <a:off x="5029200" y="2286000"/>
            <a:ext cx="3886200" cy="2572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0451" y="463525"/>
            <a:ext cx="54832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Modern Deep</a:t>
            </a:r>
            <a:r>
              <a:rPr spc="-35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01457"/>
            <a:ext cx="8068309" cy="5011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 smtClean="0">
                <a:latin typeface="Calibri"/>
                <a:cs typeface="Calibri"/>
              </a:rPr>
              <a:t>Mini-batches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Stochastic </a:t>
            </a:r>
            <a:r>
              <a:rPr sz="2800" spc="-15" dirty="0">
                <a:latin typeface="Calibri"/>
                <a:cs typeface="Calibri"/>
              </a:rPr>
              <a:t>Gradient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Descent</a:t>
            </a:r>
            <a:r>
              <a:rPr lang="cs-CZ" sz="2800" spc="-10" dirty="0" smtClean="0">
                <a:latin typeface="Calibri"/>
                <a:cs typeface="Calibri"/>
              </a:rPr>
              <a:t> (or its evolutions)</a:t>
            </a:r>
            <a:endParaRPr sz="2800"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Compute </a:t>
            </a:r>
            <a:r>
              <a:rPr sz="2800" spc="-15" dirty="0">
                <a:latin typeface="Calibri"/>
                <a:cs typeface="Calibri"/>
              </a:rPr>
              <a:t>gradient over many </a:t>
            </a:r>
            <a:r>
              <a:rPr sz="2800" dirty="0">
                <a:latin typeface="Calibri"/>
                <a:cs typeface="Calibri"/>
              </a:rPr>
              <a:t>(50 -100)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0" dirty="0">
                <a:latin typeface="Calibri"/>
                <a:cs typeface="Calibri"/>
              </a:rPr>
              <a:t>points  (minibatch)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update</a:t>
            </a:r>
            <a:r>
              <a:rPr sz="2800" spc="-10" dirty="0" smtClean="0">
                <a:latin typeface="Calibri"/>
                <a:cs typeface="Calibri"/>
              </a:rPr>
              <a:t>.</a:t>
            </a:r>
            <a:endParaRPr lang="cs-CZ" sz="2800" dirty="0">
              <a:latin typeface="Calibri"/>
              <a:cs typeface="Calibri"/>
            </a:endParaRPr>
          </a:p>
          <a:p>
            <a:pPr marL="298450" marR="5080" indent="-285750"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lang="cs-CZ" sz="2800" spc="-10" dirty="0" smtClean="0">
                <a:latin typeface="Calibri"/>
                <a:cs typeface="Calibri"/>
              </a:rPr>
              <a:t>Shared parameters</a:t>
            </a:r>
          </a:p>
          <a:p>
            <a:pPr marL="298450" marR="5080" indent="-285750"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lang="cs-CZ" sz="2800" spc="-10" dirty="0" smtClean="0">
                <a:latin typeface="Calibri"/>
                <a:cs typeface="Calibri"/>
              </a:rPr>
              <a:t>Several layer / network-level templates</a:t>
            </a:r>
          </a:p>
          <a:p>
            <a:pPr marL="755650" marR="5080" lvl="1" indent="-285750"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lang="cs-CZ" sz="2800" spc="-10" dirty="0" smtClean="0">
                <a:latin typeface="Calibri"/>
                <a:cs typeface="Calibri"/>
              </a:rPr>
              <a:t>CNN, RNN, 2vec models, Autoencoders, Generative Adversal Networks (GAN),...</a:t>
            </a:r>
          </a:p>
          <a:p>
            <a:pPr marL="298450" marR="5080" indent="-285750"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lang="cs-CZ" sz="2800" spc="-10" dirty="0" smtClean="0">
                <a:latin typeface="Calibri"/>
                <a:cs typeface="Calibri"/>
              </a:rPr>
              <a:t>Transfer learning (from one problem to another)</a:t>
            </a:r>
          </a:p>
          <a:p>
            <a:pPr marL="12700" marR="5080">
              <a:spcBef>
                <a:spcPts val="675"/>
              </a:spcBef>
              <a:tabLst>
                <a:tab pos="755650" algn="l"/>
              </a:tabLst>
            </a:pPr>
            <a:endParaRPr lang="cs-CZ" sz="2800" spc="-10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0058" y="463525"/>
            <a:ext cx="7183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Modern </a:t>
            </a:r>
            <a:r>
              <a:rPr spc="-25" dirty="0"/>
              <a:t>Feedforward</a:t>
            </a:r>
            <a:r>
              <a:rPr spc="-20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04963"/>
            <a:ext cx="6593205" cy="11938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Ingredients: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Adagrad </a:t>
            </a:r>
            <a:r>
              <a:rPr sz="3200" spc="-5" dirty="0">
                <a:latin typeface="Calibri"/>
                <a:cs typeface="Calibri"/>
              </a:rPr>
              <a:t>a.k.a. adaptive learning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rates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5621" y="3004905"/>
            <a:ext cx="4832743" cy="1186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válný bublinový popisek 7"/>
          <p:cNvSpPr/>
          <p:nvPr/>
        </p:nvSpPr>
        <p:spPr>
          <a:xfrm>
            <a:off x="304800" y="3581401"/>
            <a:ext cx="2971800" cy="722904"/>
          </a:xfrm>
          <a:prstGeom prst="wedgeEllipseCallout">
            <a:avLst>
              <a:gd name="adj1" fmla="val 62390"/>
              <a:gd name="adj2" fmla="val -6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Decrease</a:t>
            </a:r>
            <a:r>
              <a:rPr lang="cs-CZ" dirty="0" smtClean="0"/>
              <a:t> step </a:t>
            </a:r>
            <a:r>
              <a:rPr lang="cs-CZ" dirty="0" err="1" smtClean="0"/>
              <a:t>size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en-US" dirty="0"/>
          </a:p>
        </p:txBody>
      </p:sp>
      <p:sp>
        <p:nvSpPr>
          <p:cNvPr id="9" name="Oválný bublinový popisek 8"/>
          <p:cNvSpPr/>
          <p:nvPr/>
        </p:nvSpPr>
        <p:spPr>
          <a:xfrm>
            <a:off x="6400800" y="3568819"/>
            <a:ext cx="2971800" cy="722904"/>
          </a:xfrm>
          <a:prstGeom prst="wedgeEllipseCallout">
            <a:avLst>
              <a:gd name="adj1" fmla="val -64496"/>
              <a:gd name="adj2" fmla="val -9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 a </a:t>
            </a:r>
            <a:r>
              <a:rPr lang="cs-CZ" dirty="0" err="1" smtClean="0"/>
              <a:t>factor-wise</a:t>
            </a:r>
            <a:r>
              <a:rPr lang="cs-CZ" dirty="0" smtClean="0"/>
              <a:t> </a:t>
            </a:r>
            <a:r>
              <a:rPr lang="cs-CZ" dirty="0" err="1" smtClean="0"/>
              <a:t>fashion</a:t>
            </a:r>
            <a:endParaRPr lang="en-US" dirty="0"/>
          </a:p>
        </p:txBody>
      </p:sp>
      <p:pic>
        <p:nvPicPr>
          <p:cNvPr id="4098" name="Picture 2" descr="Související obrázek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82" y="4724400"/>
            <a:ext cx="238270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deep network</a:t>
            </a:r>
            <a:endParaRPr lang="cs-CZ" dirty="0"/>
          </a:p>
        </p:txBody>
      </p:sp>
      <p:pic>
        <p:nvPicPr>
          <p:cNvPr id="5" name="Picture 2" descr="http://vision03.csail.mit.edu/cnn_art/data/single_lay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827703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5962598"/>
            <a:ext cx="36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[Fig source: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  <a:hlinkClick r:id="rId3"/>
              </a:rPr>
              <a:t>http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  <a:hlinkClick r:id="rId3"/>
              </a:rPr>
              <a:t>://vision03.csail.mit.edu/cnn_art/index.html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]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Semantic descriptors - deep learning (NDBI034, Lect. 8)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0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361075"/>
            <a:ext cx="47999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5" dirty="0">
                <a:solidFill>
                  <a:srgbClr val="4985E8"/>
                </a:solidFill>
              </a:rPr>
              <a:t>Deep-Learning </a:t>
            </a:r>
            <a:r>
              <a:rPr sz="2800" b="1" i="0" spc="-10" dirty="0">
                <a:solidFill>
                  <a:srgbClr val="4985E8"/>
                </a:solidFill>
              </a:rPr>
              <a:t>Package</a:t>
            </a:r>
            <a:r>
              <a:rPr sz="2800" b="1" i="0" spc="-90" dirty="0">
                <a:solidFill>
                  <a:srgbClr val="4985E8"/>
                </a:solidFill>
              </a:rPr>
              <a:t> </a:t>
            </a:r>
            <a:r>
              <a:rPr sz="2800" b="1" i="0" spc="-5" dirty="0">
                <a:solidFill>
                  <a:srgbClr val="4985E8"/>
                </a:solidFill>
              </a:rPr>
              <a:t>Zoo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5248" y="2033602"/>
            <a:ext cx="2981960" cy="222567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6395">
              <a:spcBef>
                <a:spcPts val="414"/>
              </a:spcBef>
              <a:buFontTx/>
              <a:buChar char="●"/>
              <a:tabLst>
                <a:tab pos="379095" algn="l"/>
                <a:tab pos="379730" algn="l"/>
              </a:tabLst>
            </a:pPr>
            <a:r>
              <a:rPr spc="-5" dirty="0">
                <a:solidFill>
                  <a:srgbClr val="595959"/>
                </a:solidFill>
                <a:latin typeface="Arial"/>
                <a:cs typeface="Arial"/>
              </a:rPr>
              <a:t>Torch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379095" indent="-366395">
              <a:spcBef>
                <a:spcPts val="315"/>
              </a:spcBef>
              <a:buFontTx/>
              <a:buChar char="●"/>
              <a:tabLst>
                <a:tab pos="379095" algn="l"/>
                <a:tab pos="379730" algn="l"/>
              </a:tabLst>
            </a:pPr>
            <a:r>
              <a:rPr spc="-5" dirty="0">
                <a:solidFill>
                  <a:srgbClr val="595959"/>
                </a:solidFill>
                <a:latin typeface="Arial"/>
                <a:cs typeface="Arial"/>
              </a:rPr>
              <a:t>Caffe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379095" indent="-366395">
              <a:spcBef>
                <a:spcPts val="315"/>
              </a:spcBef>
              <a:buFontTx/>
              <a:buChar char="●"/>
              <a:tabLst>
                <a:tab pos="379095" algn="l"/>
                <a:tab pos="379730" algn="l"/>
              </a:tabLst>
            </a:pPr>
            <a:r>
              <a:rPr spc="-5" dirty="0">
                <a:solidFill>
                  <a:srgbClr val="595959"/>
                </a:solidFill>
                <a:latin typeface="Arial"/>
                <a:cs typeface="Arial"/>
              </a:rPr>
              <a:t>Theano </a:t>
            </a:r>
            <a:r>
              <a:rPr dirty="0">
                <a:solidFill>
                  <a:srgbClr val="595959"/>
                </a:solidFill>
                <a:latin typeface="Arial"/>
                <a:cs typeface="Arial"/>
              </a:rPr>
              <a:t>(Keras,</a:t>
            </a:r>
            <a:r>
              <a:rPr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595959"/>
                </a:solidFill>
                <a:latin typeface="Arial"/>
                <a:cs typeface="Arial"/>
              </a:rPr>
              <a:t>Lasagne)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379095" indent="-366395">
              <a:spcBef>
                <a:spcPts val="315"/>
              </a:spcBef>
              <a:buFontTx/>
              <a:buChar char="●"/>
              <a:tabLst>
                <a:tab pos="379095" algn="l"/>
                <a:tab pos="379730" algn="l"/>
              </a:tabLst>
            </a:pPr>
            <a:r>
              <a:rPr spc="-5" dirty="0">
                <a:solidFill>
                  <a:srgbClr val="595959"/>
                </a:solidFill>
                <a:latin typeface="Arial"/>
                <a:cs typeface="Arial"/>
              </a:rPr>
              <a:t>CuDNN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379095" indent="-366395">
              <a:spcBef>
                <a:spcPts val="315"/>
              </a:spcBef>
              <a:buFontTx/>
              <a:buChar char="●"/>
              <a:tabLst>
                <a:tab pos="379095" algn="l"/>
                <a:tab pos="379730" algn="l"/>
              </a:tabLst>
            </a:pPr>
            <a:r>
              <a:rPr spc="-5" dirty="0">
                <a:solidFill>
                  <a:srgbClr val="595959"/>
                </a:solidFill>
                <a:latin typeface="Arial"/>
                <a:cs typeface="Arial"/>
              </a:rPr>
              <a:t>Tensorflow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379095" indent="-366395">
              <a:spcBef>
                <a:spcPts val="315"/>
              </a:spcBef>
              <a:buFontTx/>
              <a:buChar char="●"/>
              <a:tabLst>
                <a:tab pos="379095" algn="l"/>
                <a:tab pos="379730" algn="l"/>
              </a:tabLst>
            </a:pPr>
            <a:r>
              <a:rPr dirty="0">
                <a:solidFill>
                  <a:srgbClr val="595959"/>
                </a:solidFill>
                <a:latin typeface="Arial"/>
                <a:cs typeface="Arial"/>
              </a:rPr>
              <a:t>Mxnet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379095" indent="-366395">
              <a:spcBef>
                <a:spcPts val="315"/>
              </a:spcBef>
              <a:buFontTx/>
              <a:buChar char="●"/>
              <a:tabLst>
                <a:tab pos="379095" algn="l"/>
                <a:tab pos="379730" algn="l"/>
              </a:tabLst>
            </a:pPr>
            <a:r>
              <a:rPr spc="-5" dirty="0">
                <a:solidFill>
                  <a:srgbClr val="595959"/>
                </a:solidFill>
                <a:latin typeface="Arial"/>
                <a:cs typeface="Arial"/>
              </a:rPr>
              <a:t>Etc.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38986" y="3173096"/>
            <a:ext cx="1791562" cy="1515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95816" y="4794218"/>
            <a:ext cx="1821321" cy="864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29716" y="2171798"/>
            <a:ext cx="2232270" cy="1428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38986" y="1349824"/>
            <a:ext cx="1523996" cy="761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74372" y="4024294"/>
            <a:ext cx="1821321" cy="1821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09817" y="4162419"/>
            <a:ext cx="2062395" cy="4749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89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361075"/>
            <a:ext cx="68154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5" dirty="0">
                <a:solidFill>
                  <a:srgbClr val="4985E8"/>
                </a:solidFill>
              </a:rPr>
              <a:t>Deep-Learning </a:t>
            </a:r>
            <a:r>
              <a:rPr sz="2800" b="1" i="0" spc="-10" dirty="0">
                <a:solidFill>
                  <a:srgbClr val="4985E8"/>
                </a:solidFill>
              </a:rPr>
              <a:t>Package </a:t>
            </a:r>
            <a:r>
              <a:rPr sz="2800" b="1" i="0" spc="-5" dirty="0">
                <a:solidFill>
                  <a:srgbClr val="4985E8"/>
                </a:solidFill>
              </a:rPr>
              <a:t>Design</a:t>
            </a:r>
            <a:r>
              <a:rPr sz="2800" b="1" i="0" spc="-80" dirty="0">
                <a:solidFill>
                  <a:srgbClr val="4985E8"/>
                </a:solidFill>
              </a:rPr>
              <a:t> </a:t>
            </a:r>
            <a:r>
              <a:rPr sz="2800" b="1" i="0" spc="-5" dirty="0">
                <a:solidFill>
                  <a:srgbClr val="4985E8"/>
                </a:solidFill>
              </a:rPr>
              <a:t>Choices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29224" y="2017217"/>
            <a:ext cx="8296275" cy="29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37465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Model specification: </a:t>
            </a:r>
            <a:r>
              <a:rPr sz="2400" b="1" spc="-5" dirty="0">
                <a:solidFill>
                  <a:srgbClr val="595959"/>
                </a:solidFill>
                <a:latin typeface="Arial"/>
                <a:cs typeface="Arial"/>
              </a:rPr>
              <a:t>Configuration </a:t>
            </a:r>
            <a:r>
              <a:rPr sz="2400" b="1" dirty="0">
                <a:solidFill>
                  <a:srgbClr val="595959"/>
                </a:solidFill>
                <a:latin typeface="Arial"/>
                <a:cs typeface="Arial"/>
              </a:rPr>
              <a:t>file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(e.g.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Caffe,  DistBelief, CNTK)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versus </a:t>
            </a:r>
            <a:r>
              <a:rPr sz="2400" b="1" spc="-5" dirty="0">
                <a:solidFill>
                  <a:srgbClr val="595959"/>
                </a:solidFill>
                <a:latin typeface="Arial"/>
                <a:cs typeface="Arial"/>
              </a:rPr>
              <a:t>programmatic generation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(e.g. 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Torch, Theano,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Tensorflow)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24815" marR="193675" indent="-412115">
              <a:lnSpc>
                <a:spcPct val="114599"/>
              </a:lnSpc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For programmatic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models, choice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of high-level language:  Lua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(Torch) vs.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Python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(Theano,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Tensorflow)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vs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others.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24815" marR="5080" indent="-412115">
              <a:lnSpc>
                <a:spcPct val="114599"/>
              </a:lnSpc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We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chose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to work with </a:t>
            </a:r>
            <a:r>
              <a:rPr sz="2400" b="1" spc="-5" dirty="0">
                <a:solidFill>
                  <a:srgbClr val="595959"/>
                </a:solidFill>
                <a:latin typeface="Arial"/>
                <a:cs typeface="Arial"/>
              </a:rPr>
              <a:t>python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because of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rich community 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and library</a:t>
            </a:r>
            <a:r>
              <a:rPr sz="24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infrastructure.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259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35941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5" dirty="0">
                <a:solidFill>
                  <a:srgbClr val="4985E8"/>
                </a:solidFill>
              </a:rPr>
              <a:t>What is</a:t>
            </a:r>
            <a:r>
              <a:rPr sz="2800" b="1" i="0" spc="-100" dirty="0">
                <a:solidFill>
                  <a:srgbClr val="4985E8"/>
                </a:solidFill>
              </a:rPr>
              <a:t> </a:t>
            </a:r>
            <a:r>
              <a:rPr sz="2800" b="1" i="0" spc="-5" dirty="0">
                <a:solidFill>
                  <a:srgbClr val="4985E8"/>
                </a:solidFill>
              </a:rPr>
              <a:t>TensorFlow?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6616487" y="1456774"/>
            <a:ext cx="2285995" cy="193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524" y="2017217"/>
            <a:ext cx="6464300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1041400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TensorFlow is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deep learning library 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recently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open-sourced by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Google.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24815" indent="-412115">
              <a:spcBef>
                <a:spcPts val="42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But what does it actually</a:t>
            </a:r>
            <a:r>
              <a:rPr sz="24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do?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82015" marR="5080" lvl="1" indent="-412115">
              <a:lnSpc>
                <a:spcPct val="114599"/>
              </a:lnSpc>
              <a:buFontTx/>
              <a:buChar char="○"/>
              <a:tabLst>
                <a:tab pos="882015" algn="l"/>
                <a:tab pos="8826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TensorFlow provides primitives for  defining functions on tensors and  automatically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computing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their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derivatives.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" y="902225"/>
            <a:ext cx="9143981" cy="400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69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361075"/>
            <a:ext cx="36125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5" dirty="0">
                <a:solidFill>
                  <a:srgbClr val="4985E8"/>
                </a:solidFill>
              </a:rPr>
              <a:t>But what’s </a:t>
            </a:r>
            <a:r>
              <a:rPr sz="2800" b="1" i="0" dirty="0">
                <a:solidFill>
                  <a:srgbClr val="4985E8"/>
                </a:solidFill>
              </a:rPr>
              <a:t>a</a:t>
            </a:r>
            <a:r>
              <a:rPr sz="2800" b="1" i="0" spc="-100" dirty="0">
                <a:solidFill>
                  <a:srgbClr val="4985E8"/>
                </a:solidFill>
              </a:rPr>
              <a:t> </a:t>
            </a:r>
            <a:r>
              <a:rPr sz="2800" b="1" i="0" spc="-5" dirty="0">
                <a:solidFill>
                  <a:srgbClr val="4985E8"/>
                </a:solidFill>
              </a:rPr>
              <a:t>Tensor?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29224" y="2017217"/>
            <a:ext cx="82518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5080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  <a:tab pos="3486150" algn="l"/>
                <a:tab pos="6313805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Formally, tensors are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multilinear maps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from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vector</a:t>
            </a:r>
            <a:r>
              <a:rPr sz="2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spaces 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to the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real</a:t>
            </a:r>
            <a:r>
              <a:rPr sz="24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numbers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(	vector space,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 and	dual</a:t>
            </a:r>
            <a:r>
              <a:rPr sz="24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space)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2037" y="3674564"/>
            <a:ext cx="228600" cy="863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spcBef>
                <a:spcPts val="520"/>
              </a:spcBef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13664">
              <a:spcBef>
                <a:spcPts val="420"/>
              </a:spcBef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7401" y="4566103"/>
            <a:ext cx="12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223" y="3674564"/>
            <a:ext cx="8103870" cy="21209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24815" indent="-412115">
              <a:spcBef>
                <a:spcPts val="52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scalar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tensor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24815" indent="-412115">
              <a:spcBef>
                <a:spcPts val="42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vector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tensor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24815" indent="-412115">
              <a:spcBef>
                <a:spcPts val="42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matrix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tensor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24815" marR="5080" indent="-412115">
              <a:lnSpc>
                <a:spcPct val="114599"/>
              </a:lnSpc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Common to have fixed basis, </a:t>
            </a:r>
            <a:r>
              <a:rPr sz="2400" b="1" spc="-5" dirty="0">
                <a:solidFill>
                  <a:srgbClr val="595959"/>
                </a:solidFill>
                <a:latin typeface="Arial"/>
                <a:cs typeface="Arial"/>
              </a:rPr>
              <a:t>so </a:t>
            </a:r>
            <a:r>
              <a:rPr sz="2400" b="1" dirty="0">
                <a:solidFill>
                  <a:srgbClr val="595959"/>
                </a:solidFill>
                <a:latin typeface="Arial"/>
                <a:cs typeface="Arial"/>
              </a:rPr>
              <a:t>a tensor </a:t>
            </a:r>
            <a:r>
              <a:rPr sz="2400" b="1" spc="-5" dirty="0">
                <a:solidFill>
                  <a:srgbClr val="595959"/>
                </a:solidFill>
                <a:latin typeface="Arial"/>
                <a:cs typeface="Arial"/>
              </a:rPr>
              <a:t>can be  represented as </a:t>
            </a:r>
            <a:r>
              <a:rPr sz="2400" b="1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595959"/>
                </a:solidFill>
                <a:latin typeface="Arial"/>
                <a:cs typeface="Arial"/>
              </a:rPr>
              <a:t>multidimensional array of</a:t>
            </a:r>
            <a:r>
              <a:rPr sz="2400" b="1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95959"/>
                </a:solidFill>
                <a:latin typeface="Arial"/>
                <a:cs typeface="Arial"/>
              </a:rPr>
              <a:t>numbers.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76642" y="3828993"/>
            <a:ext cx="2530544" cy="284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76643" y="4268243"/>
            <a:ext cx="2648669" cy="284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9647" y="2953820"/>
            <a:ext cx="4954764" cy="761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88442" y="2620247"/>
            <a:ext cx="217174" cy="220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83512" y="2602397"/>
            <a:ext cx="291824" cy="220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73892" y="4668292"/>
            <a:ext cx="3491442" cy="284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94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361075"/>
            <a:ext cx="36125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z="2800" b="1" i="0" spc="-5" dirty="0" smtClean="0">
                <a:solidFill>
                  <a:srgbClr val="4985E8"/>
                </a:solidFill>
              </a:rPr>
              <a:t>Why the „Flow“</a:t>
            </a:r>
            <a:r>
              <a:rPr sz="2800" b="1" i="0" spc="-5" dirty="0" smtClean="0">
                <a:solidFill>
                  <a:srgbClr val="4985E8"/>
                </a:solidFill>
              </a:rPr>
              <a:t>?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429224" y="2017217"/>
            <a:ext cx="8251825" cy="2586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5080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  <a:tab pos="3486150" algn="l"/>
                <a:tab pos="6313805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Tensorflow constructs a graph of the evaluation G</a:t>
            </a:r>
          </a:p>
          <a:p>
            <a:pPr marL="424815" marR="5080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  <a:tab pos="3486150" algn="l"/>
                <a:tab pos="6313805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The nodes in the graph are evaluated upon request (.eval() / session.run() )</a:t>
            </a:r>
          </a:p>
          <a:p>
            <a:pPr marL="424815" marR="5080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  <a:tab pos="3486150" algn="l"/>
                <a:tab pos="6313805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TenorFlow can automatically calculate derivates for each of the nodes and therefor we can use SGD easily to optimize w.r.t. Arbitrary error metri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2037" y="3674564"/>
            <a:ext cx="228600" cy="863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spcBef>
                <a:spcPts val="520"/>
              </a:spcBef>
            </a:pP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3664">
              <a:spcBef>
                <a:spcPts val="420"/>
              </a:spcBef>
            </a:pP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652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361075"/>
            <a:ext cx="365632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Simple </a:t>
            </a:r>
            <a:r>
              <a:rPr sz="2800" b="1" i="0" spc="-5" dirty="0">
                <a:solidFill>
                  <a:srgbClr val="4985E8"/>
                </a:solidFill>
              </a:rPr>
              <a:t>Numpy</a:t>
            </a:r>
            <a:r>
              <a:rPr sz="2800" b="1" i="0" spc="-85" dirty="0">
                <a:solidFill>
                  <a:srgbClr val="4985E8"/>
                </a:solidFill>
              </a:rPr>
              <a:t> </a:t>
            </a:r>
            <a:r>
              <a:rPr sz="2800" b="1" i="0" spc="-5" dirty="0">
                <a:solidFill>
                  <a:srgbClr val="4985E8"/>
                </a:solidFill>
              </a:rPr>
              <a:t>Recap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4824" y="2161763"/>
            <a:ext cx="4714875" cy="2243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23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14" dirty="0">
                <a:solidFill>
                  <a:srgbClr val="000087"/>
                </a:solidFill>
                <a:latin typeface="Arial"/>
                <a:cs typeface="Arial"/>
              </a:rPr>
              <a:t>import </a:t>
            </a:r>
            <a:r>
              <a:rPr sz="1400" spc="-75" dirty="0">
                <a:solidFill>
                  <a:prstClr val="black"/>
                </a:solidFill>
                <a:latin typeface="Arial"/>
                <a:cs typeface="Arial"/>
              </a:rPr>
              <a:t>numpy </a:t>
            </a:r>
            <a:r>
              <a:rPr sz="1400" spc="25" dirty="0">
                <a:solidFill>
                  <a:srgbClr val="000087"/>
                </a:solidFill>
                <a:latin typeface="Arial"/>
                <a:cs typeface="Arial"/>
              </a:rPr>
              <a:t>as</a:t>
            </a:r>
            <a:r>
              <a:rPr sz="1400" spc="315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Arial"/>
                <a:cs typeface="Arial"/>
              </a:rPr>
              <a:t>np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ct val="232100"/>
              </a:lnSpc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24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65" dirty="0">
                <a:solidFill>
                  <a:prstClr val="black"/>
                </a:solidFill>
                <a:latin typeface="Arial"/>
                <a:cs typeface="Arial"/>
              </a:rPr>
              <a:t>np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65" dirty="0">
                <a:solidFill>
                  <a:prstClr val="black"/>
                </a:solidFill>
                <a:latin typeface="Arial"/>
                <a:cs typeface="Arial"/>
              </a:rPr>
              <a:t>zeros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((</a:t>
            </a:r>
            <a:r>
              <a:rPr sz="1400" spc="165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165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));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b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np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ones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((</a:t>
            </a:r>
            <a:r>
              <a:rPr sz="1400" spc="135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135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))  </a:t>
            </a: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25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70" dirty="0">
                <a:solidFill>
                  <a:prstClr val="black"/>
                </a:solidFill>
                <a:latin typeface="Arial"/>
                <a:cs typeface="Arial"/>
              </a:rPr>
              <a:t>np</a:t>
            </a:r>
            <a:r>
              <a:rPr sz="1400" spc="7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70" dirty="0">
                <a:solidFill>
                  <a:prstClr val="black"/>
                </a:solidFill>
                <a:latin typeface="Arial"/>
                <a:cs typeface="Arial"/>
              </a:rPr>
              <a:t>sum</a:t>
            </a:r>
            <a:r>
              <a:rPr sz="1400" spc="7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7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400" spc="7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16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prstClr val="black"/>
                </a:solidFill>
                <a:latin typeface="Arial"/>
                <a:cs typeface="Arial"/>
              </a:rPr>
              <a:t>axis</a:t>
            </a:r>
            <a:r>
              <a:rPr sz="1400" spc="114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14" dirty="0">
                <a:solidFill>
                  <a:srgbClr val="006666"/>
                </a:solidFill>
                <a:latin typeface="Arial"/>
                <a:cs typeface="Arial"/>
              </a:rPr>
              <a:t>1)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  <a:tabLst>
                <a:tab pos="2161540" algn="l"/>
              </a:tabLst>
            </a:pPr>
            <a:r>
              <a:rPr sz="1400" spc="140" dirty="0">
                <a:solidFill>
                  <a:srgbClr val="660066"/>
                </a:solidFill>
                <a:latin typeface="Arial"/>
                <a:cs typeface="Arial"/>
              </a:rPr>
              <a:t>Out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140" dirty="0">
                <a:solidFill>
                  <a:srgbClr val="006666"/>
                </a:solidFill>
                <a:latin typeface="Arial"/>
                <a:cs typeface="Arial"/>
              </a:rPr>
              <a:t>25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]:</a:t>
            </a:r>
            <a:r>
              <a:rPr sz="1400" spc="40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85" dirty="0">
                <a:solidFill>
                  <a:prstClr val="black"/>
                </a:solidFill>
                <a:latin typeface="Arial"/>
                <a:cs typeface="Arial"/>
              </a:rPr>
              <a:t>array</a:t>
            </a:r>
            <a:r>
              <a:rPr sz="1400" spc="185" dirty="0">
                <a:solidFill>
                  <a:srgbClr val="666600"/>
                </a:solidFill>
                <a:latin typeface="Arial"/>
                <a:cs typeface="Arial"/>
              </a:rPr>
              <a:t>([</a:t>
            </a:r>
            <a:r>
              <a:rPr sz="1400" spc="40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45" dirty="0">
                <a:solidFill>
                  <a:srgbClr val="006666"/>
                </a:solidFill>
                <a:latin typeface="Arial"/>
                <a:cs typeface="Arial"/>
              </a:rPr>
              <a:t>2.</a:t>
            </a:r>
            <a:r>
              <a:rPr sz="1400" spc="245" dirty="0">
                <a:solidFill>
                  <a:srgbClr val="666600"/>
                </a:solidFill>
                <a:latin typeface="Arial"/>
                <a:cs typeface="Arial"/>
              </a:rPr>
              <a:t>,	</a:t>
            </a:r>
            <a:r>
              <a:rPr sz="1400" spc="260" dirty="0">
                <a:solidFill>
                  <a:srgbClr val="006666"/>
                </a:solidFill>
                <a:latin typeface="Arial"/>
                <a:cs typeface="Arial"/>
              </a:rPr>
              <a:t>2.</a:t>
            </a:r>
            <a:r>
              <a:rPr sz="1400" spc="260" dirty="0">
                <a:solidFill>
                  <a:srgbClr val="666600"/>
                </a:solidFill>
                <a:latin typeface="Arial"/>
                <a:cs typeface="Arial"/>
              </a:rPr>
              <a:t>])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26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</a:t>
            </a:r>
            <a:r>
              <a:rPr sz="1400" spc="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50" dirty="0">
                <a:solidFill>
                  <a:prstClr val="black"/>
                </a:solidFill>
                <a:latin typeface="Arial"/>
                <a:cs typeface="Arial"/>
              </a:rPr>
              <a:t>shape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</a:pPr>
            <a:r>
              <a:rPr sz="1400" spc="140" dirty="0">
                <a:solidFill>
                  <a:srgbClr val="660066"/>
                </a:solidFill>
                <a:latin typeface="Arial"/>
                <a:cs typeface="Arial"/>
              </a:rPr>
              <a:t>Out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140" dirty="0">
                <a:solidFill>
                  <a:srgbClr val="006666"/>
                </a:solidFill>
                <a:latin typeface="Arial"/>
                <a:cs typeface="Arial"/>
              </a:rPr>
              <a:t>26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8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40" dirty="0">
                <a:solidFill>
                  <a:srgbClr val="006666"/>
                </a:solidFill>
                <a:latin typeface="Arial"/>
                <a:cs typeface="Arial"/>
              </a:rPr>
              <a:t>2)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823" y="4603967"/>
            <a:ext cx="3054350" cy="5207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spcBef>
                <a:spcPts val="37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27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00" dirty="0">
                <a:solidFill>
                  <a:prstClr val="black"/>
                </a:solidFill>
                <a:latin typeface="Arial"/>
                <a:cs typeface="Arial"/>
              </a:rPr>
              <a:t>np</a:t>
            </a:r>
            <a:r>
              <a:rPr sz="1400" spc="10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00" dirty="0">
                <a:solidFill>
                  <a:prstClr val="black"/>
                </a:solidFill>
                <a:latin typeface="Arial"/>
                <a:cs typeface="Arial"/>
              </a:rPr>
              <a:t>reshape</a:t>
            </a:r>
            <a:r>
              <a:rPr sz="1400" spc="10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400" spc="10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04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204" dirty="0">
                <a:solidFill>
                  <a:srgbClr val="006666"/>
                </a:solidFill>
                <a:latin typeface="Arial"/>
                <a:cs typeface="Arial"/>
              </a:rPr>
              <a:t>4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))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  <a:tabLst>
                <a:tab pos="2259330" algn="l"/>
                <a:tab pos="2747645" algn="l"/>
              </a:tabLst>
            </a:pPr>
            <a:r>
              <a:rPr sz="1400" spc="15" dirty="0">
                <a:solidFill>
                  <a:srgbClr val="660066"/>
                </a:solidFill>
                <a:latin typeface="Arial"/>
                <a:cs typeface="Arial"/>
              </a:rPr>
              <a:t>Ou</a:t>
            </a:r>
            <a:r>
              <a:rPr sz="1400" spc="5" dirty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-15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006666"/>
                </a:solidFill>
                <a:latin typeface="Arial"/>
                <a:cs typeface="Arial"/>
              </a:rPr>
              <a:t>7</a:t>
            </a: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]</a:t>
            </a:r>
            <a:r>
              <a:rPr sz="1400" spc="380" dirty="0">
                <a:solidFill>
                  <a:srgbClr val="666600"/>
                </a:solidFill>
                <a:latin typeface="Arial"/>
                <a:cs typeface="Arial"/>
              </a:rPr>
              <a:t>:</a:t>
            </a:r>
            <a:r>
              <a:rPr sz="140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prstClr val="black"/>
                </a:solidFill>
                <a:latin typeface="Arial"/>
                <a:cs typeface="Arial"/>
              </a:rPr>
              <a:t>arra</a:t>
            </a:r>
            <a:r>
              <a:rPr sz="1400" spc="14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spc="360" dirty="0">
                <a:solidFill>
                  <a:srgbClr val="666600"/>
                </a:solidFill>
                <a:latin typeface="Arial"/>
                <a:cs typeface="Arial"/>
              </a:rPr>
              <a:t>([</a:t>
            </a:r>
            <a:r>
              <a:rPr sz="1400" spc="33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40" dirty="0">
                <a:solidFill>
                  <a:srgbClr val="006666"/>
                </a:solidFill>
                <a:latin typeface="Arial"/>
                <a:cs typeface="Arial"/>
              </a:rPr>
              <a:t>0</a:t>
            </a:r>
            <a:r>
              <a:rPr sz="1400" spc="120" dirty="0">
                <a:solidFill>
                  <a:srgbClr val="006666"/>
                </a:solidFill>
                <a:latin typeface="Arial"/>
                <a:cs typeface="Arial"/>
              </a:rPr>
              <a:t>.</a:t>
            </a:r>
            <a:r>
              <a:rPr sz="1400" spc="38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666600"/>
                </a:solidFill>
                <a:latin typeface="Arial"/>
                <a:cs typeface="Arial"/>
              </a:rPr>
              <a:t>	</a:t>
            </a:r>
            <a:r>
              <a:rPr sz="1400" spc="240" dirty="0">
                <a:solidFill>
                  <a:srgbClr val="006666"/>
                </a:solidFill>
                <a:latin typeface="Arial"/>
                <a:cs typeface="Arial"/>
              </a:rPr>
              <a:t>0</a:t>
            </a:r>
            <a:r>
              <a:rPr sz="1400" spc="120" dirty="0">
                <a:solidFill>
                  <a:srgbClr val="006666"/>
                </a:solidFill>
                <a:latin typeface="Arial"/>
                <a:cs typeface="Arial"/>
              </a:rPr>
              <a:t>.</a:t>
            </a:r>
            <a:r>
              <a:rPr sz="1400" spc="38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666600"/>
                </a:solidFill>
                <a:latin typeface="Arial"/>
                <a:cs typeface="Arial"/>
              </a:rPr>
              <a:t>	</a:t>
            </a:r>
            <a:r>
              <a:rPr sz="1400" spc="240" dirty="0">
                <a:solidFill>
                  <a:srgbClr val="006666"/>
                </a:solidFill>
                <a:latin typeface="Arial"/>
                <a:cs typeface="Arial"/>
              </a:rPr>
              <a:t>0</a:t>
            </a:r>
            <a:r>
              <a:rPr sz="1400" spc="120" dirty="0">
                <a:solidFill>
                  <a:srgbClr val="006666"/>
                </a:solidFill>
                <a:latin typeface="Arial"/>
                <a:cs typeface="Arial"/>
              </a:rPr>
              <a:t>.</a:t>
            </a:r>
            <a:r>
              <a:rPr sz="1400" spc="38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8945" y="4885907"/>
            <a:ext cx="5137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240" dirty="0">
                <a:solidFill>
                  <a:srgbClr val="006666"/>
                </a:solidFill>
                <a:latin typeface="Arial"/>
                <a:cs typeface="Arial"/>
              </a:rPr>
              <a:t>0</a:t>
            </a:r>
            <a:r>
              <a:rPr sz="1400" spc="120" dirty="0">
                <a:solidFill>
                  <a:srgbClr val="006666"/>
                </a:solidFill>
                <a:latin typeface="Arial"/>
                <a:cs typeface="Arial"/>
              </a:rPr>
              <a:t>.</a:t>
            </a:r>
            <a:r>
              <a:rPr sz="1400" spc="350" dirty="0">
                <a:solidFill>
                  <a:srgbClr val="666600"/>
                </a:solidFill>
                <a:latin typeface="Arial"/>
                <a:cs typeface="Arial"/>
              </a:rPr>
              <a:t>]])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877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4" y="1361075"/>
            <a:ext cx="37147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spc="-5" dirty="0">
                <a:solidFill>
                  <a:srgbClr val="4985E8"/>
                </a:solidFill>
                <a:latin typeface="Arial"/>
                <a:cs typeface="Arial"/>
              </a:rPr>
              <a:t>Repeat in</a:t>
            </a:r>
            <a:r>
              <a:rPr sz="2800" b="1" spc="-95" dirty="0">
                <a:solidFill>
                  <a:srgbClr val="4985E8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4985E8"/>
                </a:solidFill>
                <a:latin typeface="Arial"/>
                <a:cs typeface="Arial"/>
              </a:rPr>
              <a:t>TensorFlow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4" y="2075637"/>
            <a:ext cx="31521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31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14" dirty="0">
                <a:solidFill>
                  <a:srgbClr val="000087"/>
                </a:solidFill>
                <a:latin typeface="Arial"/>
                <a:cs typeface="Arial"/>
              </a:rPr>
              <a:t>import 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tensorflow </a:t>
            </a:r>
            <a:r>
              <a:rPr sz="1400" spc="25" dirty="0">
                <a:solidFill>
                  <a:srgbClr val="000087"/>
                </a:solidFill>
                <a:latin typeface="Arial"/>
                <a:cs typeface="Arial"/>
              </a:rPr>
              <a:t>as</a:t>
            </a:r>
            <a:r>
              <a:rPr sz="1400" spc="210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37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2570936"/>
            <a:ext cx="471487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32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</a:t>
            </a:r>
            <a:r>
              <a:rPr sz="140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7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5" dirty="0">
                <a:solidFill>
                  <a:srgbClr val="660066"/>
                </a:solidFill>
                <a:latin typeface="Arial"/>
                <a:cs typeface="Arial"/>
              </a:rPr>
              <a:t>InteractiveSession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()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33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21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1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15" dirty="0">
                <a:solidFill>
                  <a:prstClr val="black"/>
                </a:solidFill>
                <a:latin typeface="Arial"/>
                <a:cs typeface="Arial"/>
              </a:rPr>
              <a:t>zeros</a:t>
            </a:r>
            <a:r>
              <a:rPr sz="1400" spc="215" dirty="0">
                <a:solidFill>
                  <a:srgbClr val="666600"/>
                </a:solidFill>
                <a:latin typeface="Arial"/>
                <a:cs typeface="Arial"/>
              </a:rPr>
              <a:t>((</a:t>
            </a:r>
            <a:r>
              <a:rPr sz="1400" spc="215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21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215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215" dirty="0">
                <a:solidFill>
                  <a:srgbClr val="666600"/>
                </a:solidFill>
                <a:latin typeface="Arial"/>
                <a:cs typeface="Arial"/>
              </a:rPr>
              <a:t>));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b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9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9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90" dirty="0">
                <a:solidFill>
                  <a:prstClr val="black"/>
                </a:solidFill>
                <a:latin typeface="Arial"/>
                <a:cs typeface="Arial"/>
              </a:rPr>
              <a:t>ones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((</a:t>
            </a:r>
            <a:r>
              <a:rPr sz="1400" spc="190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190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))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5" y="3527244"/>
            <a:ext cx="5203825" cy="126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tabLst>
                <a:tab pos="2161540" algn="l"/>
              </a:tabLst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34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0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0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05" dirty="0">
                <a:solidFill>
                  <a:prstClr val="black"/>
                </a:solidFill>
                <a:latin typeface="Arial"/>
                <a:cs typeface="Arial"/>
              </a:rPr>
              <a:t>reduce_sum</a:t>
            </a:r>
            <a:r>
              <a:rPr sz="1400" spc="10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0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400" spc="105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140" dirty="0">
                <a:solidFill>
                  <a:prstClr val="black"/>
                </a:solidFill>
                <a:latin typeface="Arial"/>
                <a:cs typeface="Arial"/>
              </a:rPr>
              <a:t>reduction_indices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40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).</a:t>
            </a:r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eval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()  </a:t>
            </a:r>
            <a:r>
              <a:rPr sz="1400" spc="140" dirty="0">
                <a:solidFill>
                  <a:srgbClr val="660066"/>
                </a:solidFill>
                <a:latin typeface="Arial"/>
                <a:cs typeface="Arial"/>
              </a:rPr>
              <a:t>Out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140" dirty="0">
                <a:solidFill>
                  <a:srgbClr val="006666"/>
                </a:solidFill>
                <a:latin typeface="Arial"/>
                <a:cs typeface="Arial"/>
              </a:rPr>
              <a:t>34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]:</a:t>
            </a:r>
            <a:r>
              <a:rPr sz="1400" spc="40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85" dirty="0">
                <a:solidFill>
                  <a:prstClr val="black"/>
                </a:solidFill>
                <a:latin typeface="Arial"/>
                <a:cs typeface="Arial"/>
              </a:rPr>
              <a:t>array</a:t>
            </a:r>
            <a:r>
              <a:rPr sz="1400" spc="185" dirty="0">
                <a:solidFill>
                  <a:srgbClr val="666600"/>
                </a:solidFill>
                <a:latin typeface="Arial"/>
                <a:cs typeface="Arial"/>
              </a:rPr>
              <a:t>([</a:t>
            </a:r>
            <a:r>
              <a:rPr sz="1400" spc="40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45" dirty="0">
                <a:solidFill>
                  <a:srgbClr val="006666"/>
                </a:solidFill>
                <a:latin typeface="Arial"/>
                <a:cs typeface="Arial"/>
              </a:rPr>
              <a:t>2.</a:t>
            </a:r>
            <a:r>
              <a:rPr sz="1400" spc="245" dirty="0">
                <a:solidFill>
                  <a:srgbClr val="666600"/>
                </a:solidFill>
                <a:latin typeface="Arial"/>
                <a:cs typeface="Arial"/>
              </a:rPr>
              <a:t>,	</a:t>
            </a:r>
            <a:r>
              <a:rPr sz="1400" spc="280" dirty="0">
                <a:solidFill>
                  <a:srgbClr val="006666"/>
                </a:solidFill>
                <a:latin typeface="Arial"/>
                <a:cs typeface="Arial"/>
              </a:rPr>
              <a:t>2.</a:t>
            </a:r>
            <a:r>
              <a:rPr sz="1400" spc="280" dirty="0">
                <a:solidFill>
                  <a:srgbClr val="666600"/>
                </a:solidFill>
                <a:latin typeface="Arial"/>
                <a:cs typeface="Arial"/>
              </a:rPr>
              <a:t>],</a:t>
            </a: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dtype</a:t>
            </a:r>
            <a:r>
              <a:rPr sz="1400" spc="125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float32)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35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</a:t>
            </a:r>
            <a:r>
              <a:rPr sz="1400" spc="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400" spc="10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00" dirty="0">
                <a:solidFill>
                  <a:prstClr val="black"/>
                </a:solidFill>
                <a:latin typeface="Arial"/>
                <a:cs typeface="Arial"/>
              </a:rPr>
              <a:t>get_shape</a:t>
            </a:r>
            <a:r>
              <a:rPr sz="1400" spc="100" dirty="0">
                <a:solidFill>
                  <a:srgbClr val="666600"/>
                </a:solidFill>
                <a:latin typeface="Arial"/>
                <a:cs typeface="Arial"/>
              </a:rPr>
              <a:t>()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</a:pPr>
            <a:r>
              <a:rPr sz="1400" spc="140" dirty="0">
                <a:solidFill>
                  <a:srgbClr val="660066"/>
                </a:solidFill>
                <a:latin typeface="Arial"/>
                <a:cs typeface="Arial"/>
              </a:rPr>
              <a:t>Out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140" dirty="0">
                <a:solidFill>
                  <a:srgbClr val="006666"/>
                </a:solidFill>
                <a:latin typeface="Arial"/>
                <a:cs typeface="Arial"/>
              </a:rPr>
              <a:t>35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70" dirty="0">
                <a:solidFill>
                  <a:srgbClr val="660066"/>
                </a:solidFill>
                <a:latin typeface="Arial"/>
                <a:cs typeface="Arial"/>
              </a:rPr>
              <a:t>TensorShape</a:t>
            </a:r>
            <a:r>
              <a:rPr sz="1400" spc="70" dirty="0">
                <a:solidFill>
                  <a:srgbClr val="666600"/>
                </a:solidFill>
                <a:latin typeface="Arial"/>
                <a:cs typeface="Arial"/>
              </a:rPr>
              <a:t>([</a:t>
            </a:r>
            <a:r>
              <a:rPr sz="1400" spc="70" dirty="0">
                <a:solidFill>
                  <a:srgbClr val="660066"/>
                </a:solidFill>
                <a:latin typeface="Arial"/>
                <a:cs typeface="Arial"/>
              </a:rPr>
              <a:t>Dimension</a:t>
            </a:r>
            <a:r>
              <a:rPr sz="1400" spc="7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70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70" dirty="0">
                <a:solidFill>
                  <a:srgbClr val="666600"/>
                </a:solidFill>
                <a:latin typeface="Arial"/>
                <a:cs typeface="Arial"/>
              </a:rPr>
              <a:t>),</a:t>
            </a:r>
            <a:r>
              <a:rPr sz="1400" spc="13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660066"/>
                </a:solidFill>
                <a:latin typeface="Arial"/>
                <a:cs typeface="Arial"/>
              </a:rPr>
              <a:t>Dimension</a:t>
            </a:r>
            <a:r>
              <a:rPr sz="1400" spc="10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05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105" dirty="0">
                <a:solidFill>
                  <a:srgbClr val="666600"/>
                </a:solidFill>
                <a:latin typeface="Arial"/>
                <a:cs typeface="Arial"/>
              </a:rPr>
              <a:t>)])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24" y="5013142"/>
            <a:ext cx="5203190" cy="5207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spcBef>
                <a:spcPts val="37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36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6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6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60" dirty="0">
                <a:solidFill>
                  <a:prstClr val="black"/>
                </a:solidFill>
                <a:latin typeface="Arial"/>
                <a:cs typeface="Arial"/>
              </a:rPr>
              <a:t>reshape</a:t>
            </a:r>
            <a:r>
              <a:rPr sz="1400" spc="16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6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400" spc="160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39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04" dirty="0">
                <a:solidFill>
                  <a:srgbClr val="006666"/>
                </a:solidFill>
                <a:latin typeface="Arial"/>
                <a:cs typeface="Arial"/>
              </a:rPr>
              <a:t>4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)).</a:t>
            </a:r>
            <a:r>
              <a:rPr sz="1400" spc="204" dirty="0">
                <a:solidFill>
                  <a:srgbClr val="000087"/>
                </a:solidFill>
                <a:latin typeface="Arial"/>
                <a:cs typeface="Arial"/>
              </a:rPr>
              <a:t>eval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()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  <a:tabLst>
                <a:tab pos="2259330" algn="l"/>
                <a:tab pos="2747645" algn="l"/>
                <a:tab pos="3236595" algn="l"/>
              </a:tabLst>
            </a:pPr>
            <a:r>
              <a:rPr sz="1400" spc="140" dirty="0">
                <a:solidFill>
                  <a:srgbClr val="660066"/>
                </a:solidFill>
                <a:latin typeface="Arial"/>
                <a:cs typeface="Arial"/>
              </a:rPr>
              <a:t>Out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140" dirty="0">
                <a:solidFill>
                  <a:srgbClr val="006666"/>
                </a:solidFill>
                <a:latin typeface="Arial"/>
                <a:cs typeface="Arial"/>
              </a:rPr>
              <a:t>36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]:</a:t>
            </a:r>
            <a:r>
              <a:rPr sz="1400" spc="39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10" dirty="0">
                <a:solidFill>
                  <a:prstClr val="black"/>
                </a:solidFill>
                <a:latin typeface="Arial"/>
                <a:cs typeface="Arial"/>
              </a:rPr>
              <a:t>array</a:t>
            </a:r>
            <a:r>
              <a:rPr sz="1400" spc="210" dirty="0">
                <a:solidFill>
                  <a:srgbClr val="666600"/>
                </a:solidFill>
                <a:latin typeface="Arial"/>
                <a:cs typeface="Arial"/>
              </a:rPr>
              <a:t>([[</a:t>
            </a:r>
            <a:r>
              <a:rPr sz="1400" spc="40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45" dirty="0">
                <a:solidFill>
                  <a:srgbClr val="006666"/>
                </a:solidFill>
                <a:latin typeface="Arial"/>
                <a:cs typeface="Arial"/>
              </a:rPr>
              <a:t>0.</a:t>
            </a:r>
            <a:r>
              <a:rPr sz="1400" spc="245" dirty="0">
                <a:solidFill>
                  <a:srgbClr val="666600"/>
                </a:solidFill>
                <a:latin typeface="Arial"/>
                <a:cs typeface="Arial"/>
              </a:rPr>
              <a:t>,	</a:t>
            </a:r>
            <a:r>
              <a:rPr sz="1400" spc="245" dirty="0">
                <a:solidFill>
                  <a:srgbClr val="006666"/>
                </a:solidFill>
                <a:latin typeface="Arial"/>
                <a:cs typeface="Arial"/>
              </a:rPr>
              <a:t>0.</a:t>
            </a:r>
            <a:r>
              <a:rPr sz="1400" spc="245" dirty="0">
                <a:solidFill>
                  <a:srgbClr val="666600"/>
                </a:solidFill>
                <a:latin typeface="Arial"/>
                <a:cs typeface="Arial"/>
              </a:rPr>
              <a:t>,	</a:t>
            </a:r>
            <a:r>
              <a:rPr sz="1400" spc="245" dirty="0">
                <a:solidFill>
                  <a:srgbClr val="006666"/>
                </a:solidFill>
                <a:latin typeface="Arial"/>
                <a:cs typeface="Arial"/>
              </a:rPr>
              <a:t>0.</a:t>
            </a:r>
            <a:r>
              <a:rPr sz="1400" spc="245" dirty="0">
                <a:solidFill>
                  <a:srgbClr val="666600"/>
                </a:solidFill>
                <a:latin typeface="Arial"/>
                <a:cs typeface="Arial"/>
              </a:rPr>
              <a:t>,	</a:t>
            </a:r>
            <a:r>
              <a:rPr sz="1400" spc="295" dirty="0">
                <a:solidFill>
                  <a:srgbClr val="006666"/>
                </a:solidFill>
                <a:latin typeface="Arial"/>
                <a:cs typeface="Arial"/>
              </a:rPr>
              <a:t>0.</a:t>
            </a:r>
            <a:r>
              <a:rPr sz="1400" spc="295" dirty="0">
                <a:solidFill>
                  <a:srgbClr val="666600"/>
                </a:solidFill>
                <a:latin typeface="Arial"/>
                <a:cs typeface="Arial"/>
              </a:rPr>
              <a:t>]],</a:t>
            </a:r>
            <a:r>
              <a:rPr sz="1400" spc="35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dtype</a:t>
            </a:r>
            <a:r>
              <a:rPr sz="1400" spc="125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float32)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9987" y="3851208"/>
            <a:ext cx="1821814" cy="4591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i="1" dirty="0">
                <a:solidFill>
                  <a:srgbClr val="660066"/>
                </a:solidFill>
                <a:latin typeface="Arial"/>
                <a:cs typeface="Arial"/>
              </a:rPr>
              <a:t>TensorShape</a:t>
            </a:r>
            <a:r>
              <a:rPr sz="1400" i="1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Arial"/>
                <a:cs typeface="Arial"/>
              </a:rPr>
              <a:t>behaves  like </a:t>
            </a:r>
            <a:r>
              <a:rPr sz="1400" i="1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400" i="1" spc="-5" dirty="0">
                <a:solidFill>
                  <a:prstClr val="black"/>
                </a:solidFill>
                <a:latin typeface="Arial"/>
                <a:cs typeface="Arial"/>
              </a:rPr>
              <a:t>python</a:t>
            </a:r>
            <a:r>
              <a:rPr sz="1400" i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Arial"/>
                <a:cs typeface="Arial"/>
              </a:rPr>
              <a:t>tuple.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55870" y="4071644"/>
            <a:ext cx="3701415" cy="473709"/>
          </a:xfrm>
          <a:custGeom>
            <a:avLst/>
            <a:gdLst/>
            <a:ahLst/>
            <a:cxnLst/>
            <a:rect l="l" t="t" r="r" b="b"/>
            <a:pathLst>
              <a:path w="3701415" h="473710">
                <a:moveTo>
                  <a:pt x="3701092" y="0"/>
                </a:moveTo>
                <a:lnTo>
                  <a:pt x="0" y="473649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12970" y="4529692"/>
            <a:ext cx="45085" cy="31750"/>
          </a:xfrm>
          <a:custGeom>
            <a:avLst/>
            <a:gdLst/>
            <a:ahLst/>
            <a:cxnLst/>
            <a:rect l="l" t="t" r="r" b="b"/>
            <a:pathLst>
              <a:path w="45085" h="31750">
                <a:moveTo>
                  <a:pt x="44874" y="31199"/>
                </a:moveTo>
                <a:lnTo>
                  <a:pt x="0" y="21074"/>
                </a:lnTo>
                <a:lnTo>
                  <a:pt x="40899" y="0"/>
                </a:lnTo>
                <a:lnTo>
                  <a:pt x="44874" y="3119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12970" y="4529692"/>
            <a:ext cx="45085" cy="31750"/>
          </a:xfrm>
          <a:custGeom>
            <a:avLst/>
            <a:gdLst/>
            <a:ahLst/>
            <a:cxnLst/>
            <a:rect l="l" t="t" r="r" b="b"/>
            <a:pathLst>
              <a:path w="45085" h="31750">
                <a:moveTo>
                  <a:pt x="40899" y="0"/>
                </a:moveTo>
                <a:lnTo>
                  <a:pt x="0" y="21074"/>
                </a:lnTo>
                <a:lnTo>
                  <a:pt x="44874" y="31199"/>
                </a:lnTo>
                <a:lnTo>
                  <a:pt x="40899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6257" y="1925334"/>
            <a:ext cx="141033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400" i="1" dirty="0">
                <a:solidFill>
                  <a:prstClr val="black"/>
                </a:solidFill>
                <a:latin typeface="Arial"/>
                <a:cs typeface="Arial"/>
              </a:rPr>
              <a:t>More </a:t>
            </a:r>
            <a:r>
              <a:rPr sz="1400" i="1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400" i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i="1" spc="204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i="1" spc="204" dirty="0">
                <a:solidFill>
                  <a:srgbClr val="000087"/>
                </a:solidFill>
                <a:latin typeface="Arial"/>
                <a:cs typeface="Arial"/>
              </a:rPr>
              <a:t>eval</a:t>
            </a:r>
            <a:r>
              <a:rPr sz="1400" i="1" spc="204" dirty="0">
                <a:solidFill>
                  <a:srgbClr val="666600"/>
                </a:solidFill>
                <a:latin typeface="Arial"/>
                <a:cs typeface="Arial"/>
              </a:rPr>
              <a:t>()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i="1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1400" i="1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400" i="1" spc="-5" dirty="0">
                <a:solidFill>
                  <a:prstClr val="black"/>
                </a:solidFill>
                <a:latin typeface="Arial"/>
                <a:cs typeface="Arial"/>
              </a:rPr>
              <a:t>few</a:t>
            </a:r>
            <a:r>
              <a:rPr sz="1400" i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prstClr val="black"/>
                </a:solidFill>
                <a:latin typeface="Arial"/>
                <a:cs typeface="Arial"/>
              </a:rPr>
              <a:t>slides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99565" y="2082472"/>
            <a:ext cx="1313815" cy="1426210"/>
          </a:xfrm>
          <a:custGeom>
            <a:avLst/>
            <a:gdLst/>
            <a:ahLst/>
            <a:cxnLst/>
            <a:rect l="l" t="t" r="r" b="b"/>
            <a:pathLst>
              <a:path w="1313815" h="1426210">
                <a:moveTo>
                  <a:pt x="1313672" y="0"/>
                </a:moveTo>
                <a:lnTo>
                  <a:pt x="0" y="1425872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70265" y="3497670"/>
            <a:ext cx="41275" cy="42545"/>
          </a:xfrm>
          <a:custGeom>
            <a:avLst/>
            <a:gdLst/>
            <a:ahLst/>
            <a:cxnLst/>
            <a:rect l="l" t="t" r="r" b="b"/>
            <a:pathLst>
              <a:path w="41275" h="42544">
                <a:moveTo>
                  <a:pt x="0" y="42449"/>
                </a:moveTo>
                <a:lnTo>
                  <a:pt x="17724" y="0"/>
                </a:lnTo>
                <a:lnTo>
                  <a:pt x="40874" y="21324"/>
                </a:lnTo>
                <a:lnTo>
                  <a:pt x="0" y="4244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70265" y="3497670"/>
            <a:ext cx="41275" cy="42545"/>
          </a:xfrm>
          <a:custGeom>
            <a:avLst/>
            <a:gdLst/>
            <a:ahLst/>
            <a:cxnLst/>
            <a:rect l="l" t="t" r="r" b="b"/>
            <a:pathLst>
              <a:path w="41275" h="42544">
                <a:moveTo>
                  <a:pt x="17724" y="0"/>
                </a:moveTo>
                <a:lnTo>
                  <a:pt x="0" y="42449"/>
                </a:lnTo>
                <a:lnTo>
                  <a:pt x="40874" y="21324"/>
                </a:lnTo>
                <a:lnTo>
                  <a:pt x="17724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986848" y="1477600"/>
            <a:ext cx="3170307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2285">
              <a:lnSpc>
                <a:spcPts val="1664"/>
              </a:lnSpc>
              <a:spcBef>
                <a:spcPts val="100"/>
              </a:spcBef>
            </a:pPr>
            <a:r>
              <a:rPr dirty="0"/>
              <a:t>More </a:t>
            </a:r>
            <a:r>
              <a:rPr spc="-5" dirty="0"/>
              <a:t>on</a:t>
            </a:r>
            <a:r>
              <a:rPr spc="-75" dirty="0"/>
              <a:t> </a:t>
            </a:r>
            <a:r>
              <a:rPr spc="50" dirty="0">
                <a:solidFill>
                  <a:srgbClr val="660066"/>
                </a:solidFill>
              </a:rPr>
              <a:t>Session</a:t>
            </a:r>
          </a:p>
          <a:p>
            <a:pPr marL="1772285">
              <a:lnSpc>
                <a:spcPts val="1664"/>
              </a:lnSpc>
            </a:pPr>
            <a:r>
              <a:rPr dirty="0"/>
              <a:t>soon</a:t>
            </a:r>
          </a:p>
        </p:txBody>
      </p:sp>
      <p:sp>
        <p:nvSpPr>
          <p:cNvPr id="16" name="object 16"/>
          <p:cNvSpPr/>
          <p:nvPr/>
        </p:nvSpPr>
        <p:spPr>
          <a:xfrm>
            <a:off x="3612267" y="1585398"/>
            <a:ext cx="1061720" cy="971550"/>
          </a:xfrm>
          <a:custGeom>
            <a:avLst/>
            <a:gdLst/>
            <a:ahLst/>
            <a:cxnLst/>
            <a:rect l="l" t="t" r="r" b="b"/>
            <a:pathLst>
              <a:path w="1061720" h="971550">
                <a:moveTo>
                  <a:pt x="1061522" y="0"/>
                </a:moveTo>
                <a:lnTo>
                  <a:pt x="0" y="97122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80368" y="2545012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0" y="40784"/>
                </a:moveTo>
                <a:lnTo>
                  <a:pt x="21274" y="0"/>
                </a:lnTo>
                <a:lnTo>
                  <a:pt x="42499" y="23214"/>
                </a:lnTo>
                <a:lnTo>
                  <a:pt x="0" y="4078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80368" y="2545012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21274" y="0"/>
                </a:moveTo>
                <a:lnTo>
                  <a:pt x="0" y="40784"/>
                </a:lnTo>
                <a:lnTo>
                  <a:pt x="42499" y="23214"/>
                </a:lnTo>
                <a:lnTo>
                  <a:pt x="21274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44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641" y="463525"/>
            <a:ext cx="4720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Why </a:t>
            </a:r>
            <a:r>
              <a:rPr spc="-5" dirty="0"/>
              <a:t>Deep</a:t>
            </a:r>
            <a:r>
              <a:rPr spc="-25" dirty="0"/>
              <a:t> </a:t>
            </a:r>
            <a:r>
              <a:rPr spc="-5" dirty="0"/>
              <a:t>Learning?</a:t>
            </a:r>
          </a:p>
        </p:txBody>
      </p:sp>
      <p:sp>
        <p:nvSpPr>
          <p:cNvPr id="3" name="object 3"/>
          <p:cNvSpPr/>
          <p:nvPr/>
        </p:nvSpPr>
        <p:spPr>
          <a:xfrm>
            <a:off x="182278" y="2037806"/>
            <a:ext cx="4642807" cy="3132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295" y="5216389"/>
            <a:ext cx="411924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0" dirty="0">
                <a:latin typeface="Times New Roman"/>
                <a:cs typeface="Times New Roman"/>
              </a:rPr>
              <a:t>ImageNet challenge </a:t>
            </a:r>
            <a:r>
              <a:rPr sz="1250" u="sng" spc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error rates</a:t>
            </a:r>
            <a:r>
              <a:rPr sz="1250" spc="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50" spc="0" dirty="0">
                <a:latin typeface="Times New Roman"/>
                <a:cs typeface="Times New Roman"/>
              </a:rPr>
              <a:t>(red line = human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0" dirty="0">
                <a:latin typeface="Times New Roman"/>
                <a:cs typeface="Times New Roman"/>
              </a:rPr>
              <a:t>performance)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6468" y="2068584"/>
            <a:ext cx="4065476" cy="325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55892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5" dirty="0">
                <a:solidFill>
                  <a:srgbClr val="4985E8"/>
                </a:solidFill>
              </a:rPr>
              <a:t>Numpy </a:t>
            </a:r>
            <a:r>
              <a:rPr sz="2800" b="1" i="0" dirty="0">
                <a:solidFill>
                  <a:srgbClr val="4985E8"/>
                </a:solidFill>
              </a:rPr>
              <a:t>to </a:t>
            </a:r>
            <a:r>
              <a:rPr sz="2800" b="1" i="0" spc="-5" dirty="0">
                <a:solidFill>
                  <a:srgbClr val="4985E8"/>
                </a:solidFill>
              </a:rPr>
              <a:t>TensorFlow</a:t>
            </a:r>
            <a:r>
              <a:rPr sz="2800" b="1" i="0" spc="-100" dirty="0">
                <a:solidFill>
                  <a:srgbClr val="4985E8"/>
                </a:solidFill>
              </a:rPr>
              <a:t> </a:t>
            </a:r>
            <a:r>
              <a:rPr sz="2800" b="1" i="0" spc="-5" dirty="0">
                <a:solidFill>
                  <a:srgbClr val="4985E8"/>
                </a:solidFill>
              </a:rPr>
              <a:t>Dictionary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7412" y="2063836"/>
          <a:ext cx="8859520" cy="3597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0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Numpy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TensorFlow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400" spc="165" dirty="0">
                          <a:latin typeface="Arial"/>
                          <a:cs typeface="Arial"/>
                        </a:rPr>
                        <a:t>np</a:t>
                      </a:r>
                      <a:r>
                        <a:rPr sz="1400" spc="16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165" dirty="0">
                          <a:latin typeface="Arial"/>
                          <a:cs typeface="Arial"/>
                        </a:rPr>
                        <a:t>zeros</a:t>
                      </a:r>
                      <a:r>
                        <a:rPr sz="1400" spc="16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((</a:t>
                      </a:r>
                      <a:r>
                        <a:rPr sz="1400" spc="16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16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16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16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));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4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35" dirty="0">
                          <a:latin typeface="Arial"/>
                          <a:cs typeface="Arial"/>
                        </a:rPr>
                        <a:t>np</a:t>
                      </a:r>
                      <a:r>
                        <a:rPr sz="1400" spc="13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135" dirty="0">
                          <a:latin typeface="Arial"/>
                          <a:cs typeface="Arial"/>
                        </a:rPr>
                        <a:t>ones</a:t>
                      </a:r>
                      <a:r>
                        <a:rPr sz="1400" spc="13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((</a:t>
                      </a:r>
                      <a:r>
                        <a:rPr sz="1400" spc="13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13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13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13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))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400" spc="215" dirty="0">
                          <a:latin typeface="Arial"/>
                          <a:cs typeface="Arial"/>
                        </a:rPr>
                        <a:t>tf</a:t>
                      </a:r>
                      <a:r>
                        <a:rPr sz="1400" spc="21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215" dirty="0">
                          <a:latin typeface="Arial"/>
                          <a:cs typeface="Arial"/>
                        </a:rPr>
                        <a:t>zeros</a:t>
                      </a:r>
                      <a:r>
                        <a:rPr sz="1400" spc="21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((</a:t>
                      </a:r>
                      <a:r>
                        <a:rPr sz="1400" spc="21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21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21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21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)),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400" spc="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90" dirty="0">
                          <a:latin typeface="Arial"/>
                          <a:cs typeface="Arial"/>
                        </a:rPr>
                        <a:t>tf</a:t>
                      </a:r>
                      <a:r>
                        <a:rPr sz="1400" spc="19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190" dirty="0">
                          <a:latin typeface="Arial"/>
                          <a:cs typeface="Arial"/>
                        </a:rPr>
                        <a:t>ones</a:t>
                      </a:r>
                      <a:r>
                        <a:rPr sz="1400" spc="19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((</a:t>
                      </a:r>
                      <a:r>
                        <a:rPr sz="1400" spc="190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19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190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19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))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70" dirty="0">
                          <a:latin typeface="Arial"/>
                          <a:cs typeface="Arial"/>
                        </a:rPr>
                        <a:t>np</a:t>
                      </a:r>
                      <a:r>
                        <a:rPr sz="1400" spc="7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sum</a:t>
                      </a:r>
                      <a:r>
                        <a:rPr sz="1400" spc="7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400" spc="7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37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14" dirty="0">
                          <a:latin typeface="Arial"/>
                          <a:cs typeface="Arial"/>
                        </a:rPr>
                        <a:t>axis</a:t>
                      </a:r>
                      <a:r>
                        <a:rPr sz="1400" spc="11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400" spc="114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125" dirty="0">
                          <a:latin typeface="Arial"/>
                          <a:cs typeface="Arial"/>
                        </a:rPr>
                        <a:t>tf</a:t>
                      </a:r>
                      <a:r>
                        <a:rPr sz="1400" spc="12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125" dirty="0">
                          <a:latin typeface="Arial"/>
                          <a:cs typeface="Arial"/>
                        </a:rPr>
                        <a:t>reduce_sum</a:t>
                      </a:r>
                      <a:r>
                        <a:rPr sz="1400" spc="12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1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12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125" dirty="0">
                          <a:latin typeface="Arial"/>
                          <a:cs typeface="Arial"/>
                        </a:rPr>
                        <a:t>reduction_indices</a:t>
                      </a:r>
                      <a:r>
                        <a:rPr sz="1400" spc="12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=[</a:t>
                      </a:r>
                      <a:r>
                        <a:rPr sz="1400" spc="12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12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])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shape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10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100" dirty="0">
                          <a:latin typeface="Arial"/>
                          <a:cs typeface="Arial"/>
                        </a:rPr>
                        <a:t>get_shape</a:t>
                      </a:r>
                      <a:r>
                        <a:rPr sz="1400" spc="10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100" dirty="0">
                          <a:latin typeface="Arial"/>
                          <a:cs typeface="Arial"/>
                        </a:rPr>
                        <a:t>np</a:t>
                      </a:r>
                      <a:r>
                        <a:rPr sz="1400" spc="10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100" dirty="0">
                          <a:latin typeface="Arial"/>
                          <a:cs typeface="Arial"/>
                        </a:rPr>
                        <a:t>reshape</a:t>
                      </a:r>
                      <a:r>
                        <a:rPr sz="1400" spc="10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10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37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204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204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))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160" dirty="0">
                          <a:latin typeface="Arial"/>
                          <a:cs typeface="Arial"/>
                        </a:rPr>
                        <a:t>tf</a:t>
                      </a:r>
                      <a:r>
                        <a:rPr sz="1400" spc="16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160" dirty="0">
                          <a:latin typeface="Arial"/>
                          <a:cs typeface="Arial"/>
                        </a:rPr>
                        <a:t>reshape</a:t>
                      </a:r>
                      <a:r>
                        <a:rPr sz="1400" spc="16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16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16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37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204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204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))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1400" spc="22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* </a:t>
                      </a:r>
                      <a:r>
                        <a:rPr sz="1400" spc="-10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5 </a:t>
                      </a:r>
                      <a:r>
                        <a:rPr sz="1400" spc="-5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1400" spc="22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* </a:t>
                      </a:r>
                      <a:r>
                        <a:rPr sz="1400" spc="-10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5 </a:t>
                      </a:r>
                      <a:r>
                        <a:rPr sz="1400" spc="-5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150" dirty="0">
                          <a:latin typeface="Arial"/>
                          <a:cs typeface="Arial"/>
                        </a:rPr>
                        <a:t>np</a:t>
                      </a:r>
                      <a:r>
                        <a:rPr sz="1400" spc="15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150" dirty="0">
                          <a:latin typeface="Arial"/>
                          <a:cs typeface="Arial"/>
                        </a:rPr>
                        <a:t>dot</a:t>
                      </a:r>
                      <a:r>
                        <a:rPr sz="1400" spc="15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1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15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150" dirty="0">
                          <a:latin typeface="Arial"/>
                          <a:cs typeface="Arial"/>
                        </a:rPr>
                        <a:t>b)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150" dirty="0">
                          <a:latin typeface="Arial"/>
                          <a:cs typeface="Arial"/>
                        </a:rPr>
                        <a:t>tf</a:t>
                      </a:r>
                      <a:r>
                        <a:rPr sz="1400" spc="15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150" dirty="0">
                          <a:latin typeface="Arial"/>
                          <a:cs typeface="Arial"/>
                        </a:rPr>
                        <a:t>matmul</a:t>
                      </a:r>
                      <a:r>
                        <a:rPr sz="1400" spc="15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1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15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37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40" dirty="0">
                          <a:latin typeface="Arial"/>
                          <a:cs typeface="Arial"/>
                        </a:rPr>
                        <a:t>b)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20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[</a:t>
                      </a:r>
                      <a:r>
                        <a:rPr sz="1400" spc="204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204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], </a:t>
                      </a:r>
                      <a:r>
                        <a:rPr sz="1400" spc="26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26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[:,</a:t>
                      </a:r>
                      <a:r>
                        <a:rPr sz="1400" spc="26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26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],</a:t>
                      </a:r>
                      <a:r>
                        <a:rPr sz="1400" spc="54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24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[</a:t>
                      </a:r>
                      <a:r>
                        <a:rPr sz="1400" spc="24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24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,:]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20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[</a:t>
                      </a:r>
                      <a:r>
                        <a:rPr sz="1400" spc="204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204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204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], </a:t>
                      </a:r>
                      <a:r>
                        <a:rPr sz="1400" spc="26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26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[:,</a:t>
                      </a:r>
                      <a:r>
                        <a:rPr sz="1400" spc="26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26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],</a:t>
                      </a:r>
                      <a:r>
                        <a:rPr sz="1400" spc="54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24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[</a:t>
                      </a:r>
                      <a:r>
                        <a:rPr sz="1400" spc="24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24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,:]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800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55892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z="2800" b="1" i="0" spc="-5" dirty="0" smtClean="0">
                <a:solidFill>
                  <a:srgbClr val="4985E8"/>
                </a:solidFill>
              </a:rPr>
              <a:t>Basic concepts in TF</a:t>
            </a:r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79889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Constants, Input data (placeholders, feed dictionary)</a:t>
            </a:r>
          </a:p>
          <a:p>
            <a:r>
              <a:rPr lang="cs-CZ" sz="2800" dirty="0" smtClean="0"/>
              <a:t>(trainable) Variables (variable scopes, reuse variables)</a:t>
            </a:r>
          </a:p>
          <a:p>
            <a:r>
              <a:rPr lang="cs-CZ" sz="2800" dirty="0" smtClean="0"/>
              <a:t>Optimizers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9009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68141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5" dirty="0">
                <a:solidFill>
                  <a:srgbClr val="4985E8"/>
                </a:solidFill>
              </a:rPr>
              <a:t>TensorFlow requires explicit</a:t>
            </a:r>
            <a:r>
              <a:rPr sz="2800" b="1" i="0" spc="-90" dirty="0">
                <a:solidFill>
                  <a:srgbClr val="4985E8"/>
                </a:solidFill>
              </a:rPr>
              <a:t> </a:t>
            </a:r>
            <a:r>
              <a:rPr sz="2800" b="1" i="0" spc="-5" dirty="0">
                <a:solidFill>
                  <a:srgbClr val="4985E8"/>
                </a:solidFill>
              </a:rPr>
              <a:t>evaluation!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724" y="2075637"/>
            <a:ext cx="27609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37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5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50" dirty="0">
                <a:solidFill>
                  <a:prstClr val="black"/>
                </a:solidFill>
                <a:latin typeface="Arial"/>
                <a:cs typeface="Arial"/>
              </a:rPr>
              <a:t>np</a:t>
            </a:r>
            <a:r>
              <a:rPr sz="1400" spc="15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50" dirty="0">
                <a:solidFill>
                  <a:prstClr val="black"/>
                </a:solidFill>
                <a:latin typeface="Arial"/>
                <a:cs typeface="Arial"/>
              </a:rPr>
              <a:t>zeros</a:t>
            </a:r>
            <a:r>
              <a:rPr sz="1400" spc="150" dirty="0">
                <a:solidFill>
                  <a:srgbClr val="666600"/>
                </a:solidFill>
                <a:latin typeface="Arial"/>
                <a:cs typeface="Arial"/>
              </a:rPr>
              <a:t>((</a:t>
            </a:r>
            <a:r>
              <a:rPr sz="1400" spc="150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15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150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150" dirty="0">
                <a:solidFill>
                  <a:srgbClr val="666600"/>
                </a:solidFill>
                <a:latin typeface="Arial"/>
                <a:cs typeface="Arial"/>
              </a:rPr>
              <a:t>))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4" y="2570936"/>
            <a:ext cx="28587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38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80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sz="1400" spc="1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zeros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((</a:t>
            </a:r>
            <a:r>
              <a:rPr sz="1400" spc="204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204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))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4" y="3066235"/>
            <a:ext cx="16865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39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</a:t>
            </a:r>
            <a:r>
              <a:rPr sz="1400" spc="50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10" dirty="0">
                <a:solidFill>
                  <a:srgbClr val="000087"/>
                </a:solidFill>
                <a:latin typeface="Arial"/>
                <a:cs typeface="Arial"/>
              </a:rPr>
              <a:t>print</a:t>
            </a:r>
            <a:r>
              <a:rPr sz="1400" spc="21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10" dirty="0">
                <a:solidFill>
                  <a:prstClr val="black"/>
                </a:solidFill>
                <a:latin typeface="Arial"/>
                <a:cs typeface="Arial"/>
              </a:rPr>
              <a:t>a)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25" y="3279595"/>
            <a:ext cx="4714875" cy="229421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spcBef>
                <a:spcPts val="370"/>
              </a:spcBef>
              <a:tabLst>
                <a:tab pos="695960" algn="l"/>
              </a:tabLst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[[</a:t>
            </a:r>
            <a:r>
              <a:rPr sz="1400" spc="38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srgbClr val="006666"/>
                </a:solidFill>
                <a:latin typeface="Arial"/>
                <a:cs typeface="Arial"/>
              </a:rPr>
              <a:t>0.	</a:t>
            </a:r>
            <a:r>
              <a:rPr sz="1400" spc="245" dirty="0">
                <a:solidFill>
                  <a:srgbClr val="006666"/>
                </a:solidFill>
                <a:latin typeface="Arial"/>
                <a:cs typeface="Arial"/>
              </a:rPr>
              <a:t>0.]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09855">
              <a:spcBef>
                <a:spcPts val="270"/>
              </a:spcBef>
              <a:tabLst>
                <a:tab pos="695960" algn="l"/>
              </a:tabLst>
            </a:pPr>
            <a:r>
              <a:rPr sz="1400" spc="380" dirty="0">
                <a:solidFill>
                  <a:srgbClr val="666600"/>
                </a:solidFill>
                <a:latin typeface="Arial"/>
                <a:cs typeface="Arial"/>
              </a:rPr>
              <a:t>[ </a:t>
            </a:r>
            <a:r>
              <a:rPr sz="1400" spc="180" dirty="0">
                <a:solidFill>
                  <a:srgbClr val="006666"/>
                </a:solidFill>
                <a:latin typeface="Arial"/>
                <a:cs typeface="Arial"/>
              </a:rPr>
              <a:t>0.	</a:t>
            </a:r>
            <a:r>
              <a:rPr sz="1400" spc="275" dirty="0">
                <a:solidFill>
                  <a:srgbClr val="006666"/>
                </a:solidFill>
                <a:latin typeface="Arial"/>
                <a:cs typeface="Arial"/>
              </a:rPr>
              <a:t>0.</a:t>
            </a:r>
            <a:r>
              <a:rPr sz="1400" spc="275" dirty="0">
                <a:solidFill>
                  <a:srgbClr val="666600"/>
                </a:solidFill>
                <a:latin typeface="Arial"/>
                <a:cs typeface="Arial"/>
              </a:rPr>
              <a:t>]]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40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</a:t>
            </a:r>
            <a:r>
              <a:rPr sz="1400" spc="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25" dirty="0">
                <a:solidFill>
                  <a:srgbClr val="000087"/>
                </a:solidFill>
                <a:latin typeface="Arial"/>
                <a:cs typeface="Arial"/>
              </a:rPr>
              <a:t>print</a:t>
            </a:r>
            <a:r>
              <a:rPr sz="1400" spc="22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25" dirty="0">
                <a:solidFill>
                  <a:prstClr val="black"/>
                </a:solidFill>
                <a:latin typeface="Arial"/>
                <a:cs typeface="Arial"/>
              </a:rPr>
              <a:t>ta)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</a:pPr>
            <a:r>
              <a:rPr sz="1400" spc="114" dirty="0">
                <a:solidFill>
                  <a:srgbClr val="660066"/>
                </a:solidFill>
                <a:latin typeface="Arial"/>
                <a:cs typeface="Arial"/>
              </a:rPr>
              <a:t>Tensor</a:t>
            </a:r>
            <a:r>
              <a:rPr sz="1400" spc="114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14" dirty="0">
                <a:solidFill>
                  <a:srgbClr val="008700"/>
                </a:solidFill>
                <a:latin typeface="Arial"/>
                <a:cs typeface="Arial"/>
              </a:rPr>
              <a:t>"zeros_1:0"</a:t>
            </a:r>
            <a:r>
              <a:rPr sz="1400" spc="114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70" dirty="0">
                <a:solidFill>
                  <a:prstClr val="black"/>
                </a:solidFill>
                <a:latin typeface="Arial"/>
                <a:cs typeface="Arial"/>
              </a:rPr>
              <a:t>shape</a:t>
            </a:r>
            <a:r>
              <a:rPr sz="1400" spc="70" dirty="0">
                <a:solidFill>
                  <a:srgbClr val="666600"/>
                </a:solidFill>
                <a:latin typeface="Arial"/>
                <a:cs typeface="Arial"/>
              </a:rPr>
              <a:t>=(</a:t>
            </a:r>
            <a:r>
              <a:rPr sz="1400" spc="70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70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),</a:t>
            </a:r>
            <a:r>
              <a:rPr sz="1400" spc="-4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dtype</a:t>
            </a:r>
            <a:r>
              <a:rPr sz="1400" spc="125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float32)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41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</a:t>
            </a:r>
            <a:r>
              <a:rPr sz="140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000087"/>
                </a:solidFill>
                <a:latin typeface="Arial"/>
                <a:cs typeface="Arial"/>
              </a:rPr>
              <a:t>print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20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20" dirty="0">
                <a:solidFill>
                  <a:srgbClr val="000087"/>
                </a:solidFill>
                <a:latin typeface="Arial"/>
                <a:cs typeface="Arial"/>
              </a:rPr>
              <a:t>eval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())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  <a:tabLst>
                <a:tab pos="695960" algn="l"/>
              </a:tabLst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[[</a:t>
            </a:r>
            <a:r>
              <a:rPr sz="1400" spc="38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srgbClr val="006666"/>
                </a:solidFill>
                <a:latin typeface="Arial"/>
                <a:cs typeface="Arial"/>
              </a:rPr>
              <a:t>0.	</a:t>
            </a:r>
            <a:r>
              <a:rPr sz="1400" spc="245" dirty="0">
                <a:solidFill>
                  <a:srgbClr val="006666"/>
                </a:solidFill>
                <a:latin typeface="Arial"/>
                <a:cs typeface="Arial"/>
              </a:rPr>
              <a:t>0.]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09855">
              <a:spcBef>
                <a:spcPts val="270"/>
              </a:spcBef>
              <a:tabLst>
                <a:tab pos="695960" algn="l"/>
              </a:tabLst>
            </a:pPr>
            <a:r>
              <a:rPr sz="1400" spc="380" dirty="0">
                <a:solidFill>
                  <a:srgbClr val="666600"/>
                </a:solidFill>
                <a:latin typeface="Arial"/>
                <a:cs typeface="Arial"/>
              </a:rPr>
              <a:t>[ </a:t>
            </a:r>
            <a:r>
              <a:rPr sz="1400" spc="180" dirty="0">
                <a:solidFill>
                  <a:srgbClr val="006666"/>
                </a:solidFill>
                <a:latin typeface="Arial"/>
                <a:cs typeface="Arial"/>
              </a:rPr>
              <a:t>0.	</a:t>
            </a:r>
            <a:r>
              <a:rPr sz="1400" spc="275" dirty="0">
                <a:solidFill>
                  <a:srgbClr val="006666"/>
                </a:solidFill>
                <a:latin typeface="Arial"/>
                <a:cs typeface="Arial"/>
              </a:rPr>
              <a:t>0.</a:t>
            </a:r>
            <a:r>
              <a:rPr sz="1400" spc="275" dirty="0">
                <a:solidFill>
                  <a:srgbClr val="666600"/>
                </a:solidFill>
                <a:latin typeface="Arial"/>
                <a:cs typeface="Arial"/>
              </a:rPr>
              <a:t>]]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1994" y="2645583"/>
            <a:ext cx="3381375" cy="67710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i="1" spc="-5" dirty="0">
                <a:solidFill>
                  <a:prstClr val="black"/>
                </a:solidFill>
                <a:latin typeface="Arial"/>
                <a:cs typeface="Arial"/>
              </a:rPr>
              <a:t>TensorFlow </a:t>
            </a:r>
            <a:r>
              <a:rPr sz="1400" i="1" dirty="0">
                <a:solidFill>
                  <a:prstClr val="black"/>
                </a:solidFill>
                <a:latin typeface="Arial"/>
                <a:cs typeface="Arial"/>
              </a:rPr>
              <a:t>computations </a:t>
            </a:r>
            <a:r>
              <a:rPr sz="1400" i="1" spc="-5" dirty="0">
                <a:solidFill>
                  <a:prstClr val="black"/>
                </a:solidFill>
                <a:latin typeface="Arial"/>
                <a:cs typeface="Arial"/>
              </a:rPr>
              <a:t>define </a:t>
            </a:r>
            <a:r>
              <a:rPr sz="1400" i="1" dirty="0">
                <a:solidFill>
                  <a:prstClr val="black"/>
                </a:solidFill>
                <a:latin typeface="Arial"/>
                <a:cs typeface="Arial"/>
              </a:rPr>
              <a:t>a  </a:t>
            </a:r>
            <a:r>
              <a:rPr sz="1400" b="1" i="1" spc="-5" dirty="0">
                <a:solidFill>
                  <a:prstClr val="black"/>
                </a:solidFill>
                <a:latin typeface="Arial"/>
                <a:cs typeface="Arial"/>
              </a:rPr>
              <a:t>computation graph </a:t>
            </a:r>
            <a:r>
              <a:rPr sz="1400" i="1" spc="-5" dirty="0">
                <a:solidFill>
                  <a:prstClr val="black"/>
                </a:solidFill>
                <a:latin typeface="Arial"/>
                <a:cs typeface="Arial"/>
              </a:rPr>
              <a:t>that has no numerical  </a:t>
            </a:r>
            <a:r>
              <a:rPr sz="1400" i="1" dirty="0">
                <a:solidFill>
                  <a:prstClr val="black"/>
                </a:solidFill>
                <a:latin typeface="Arial"/>
                <a:cs typeface="Arial"/>
              </a:rPr>
              <a:t>value </a:t>
            </a:r>
            <a:r>
              <a:rPr sz="1400" i="1" spc="-5" dirty="0">
                <a:solidFill>
                  <a:prstClr val="black"/>
                </a:solidFill>
                <a:latin typeface="Arial"/>
                <a:cs typeface="Arial"/>
              </a:rPr>
              <a:t>until</a:t>
            </a:r>
            <a:r>
              <a:rPr sz="1400" i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Arial"/>
                <a:cs typeface="Arial"/>
              </a:rPr>
              <a:t>evaluated!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1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5207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5" dirty="0">
                <a:solidFill>
                  <a:srgbClr val="4985E8"/>
                </a:solidFill>
              </a:rPr>
              <a:t>TensorFlow </a:t>
            </a:r>
            <a:r>
              <a:rPr sz="2800" b="1" i="0" spc="-10" dirty="0">
                <a:solidFill>
                  <a:srgbClr val="4985E8"/>
                </a:solidFill>
              </a:rPr>
              <a:t>Session </a:t>
            </a:r>
            <a:r>
              <a:rPr sz="2800" b="1" i="0" spc="-5" dirty="0">
                <a:solidFill>
                  <a:srgbClr val="4985E8"/>
                </a:solidFill>
              </a:rPr>
              <a:t>Object</a:t>
            </a:r>
            <a:r>
              <a:rPr sz="2800" b="1" i="0" spc="-95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(1)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29224" y="1882468"/>
            <a:ext cx="813625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5080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“A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Session object encapsulates the environment in which  Tensor objects are evaluated”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2400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TensorFlow</a:t>
            </a:r>
            <a:r>
              <a:rPr sz="2400" u="heavy" spc="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Docs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4" y="2979110"/>
            <a:ext cx="285877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20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a 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2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80" dirty="0">
                <a:solidFill>
                  <a:prstClr val="black"/>
                </a:solidFill>
                <a:latin typeface="Arial"/>
                <a:cs typeface="Arial"/>
              </a:rPr>
              <a:t>constant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80" dirty="0">
                <a:solidFill>
                  <a:srgbClr val="006666"/>
                </a:solidFill>
                <a:latin typeface="Arial"/>
                <a:cs typeface="Arial"/>
              </a:rPr>
              <a:t>5.0)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21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b 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2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80" dirty="0">
                <a:solidFill>
                  <a:prstClr val="black"/>
                </a:solidFill>
                <a:latin typeface="Arial"/>
                <a:cs typeface="Arial"/>
              </a:rPr>
              <a:t>constant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80" dirty="0">
                <a:solidFill>
                  <a:srgbClr val="006666"/>
                </a:solidFill>
                <a:latin typeface="Arial"/>
                <a:cs typeface="Arial"/>
              </a:rPr>
              <a:t>6.0)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4" y="3969708"/>
            <a:ext cx="17843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22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65" dirty="0">
                <a:solidFill>
                  <a:prstClr val="black"/>
                </a:solidFill>
                <a:latin typeface="Arial"/>
                <a:cs typeface="Arial"/>
              </a:rPr>
              <a:t>c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*</a:t>
            </a:r>
            <a:r>
              <a:rPr sz="1400" spc="6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25" y="4465007"/>
            <a:ext cx="34448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23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with </a:t>
            </a:r>
            <a:r>
              <a:rPr sz="1400" spc="17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5" dirty="0">
                <a:solidFill>
                  <a:srgbClr val="660066"/>
                </a:solidFill>
                <a:latin typeface="Arial"/>
                <a:cs typeface="Arial"/>
              </a:rPr>
              <a:t>Session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() </a:t>
            </a:r>
            <a:r>
              <a:rPr sz="1400" spc="25" dirty="0">
                <a:solidFill>
                  <a:srgbClr val="000087"/>
                </a:solidFill>
                <a:latin typeface="Arial"/>
                <a:cs typeface="Arial"/>
              </a:rPr>
              <a:t>as</a:t>
            </a:r>
            <a:r>
              <a:rPr sz="1400" spc="190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prstClr val="black"/>
                </a:solidFill>
                <a:latin typeface="Arial"/>
                <a:cs typeface="Arial"/>
              </a:rPr>
              <a:t>sess: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4832" y="4678367"/>
            <a:ext cx="178435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spc="175" dirty="0">
                <a:solidFill>
                  <a:srgbClr val="000087"/>
                </a:solidFill>
                <a:latin typeface="Arial"/>
                <a:cs typeface="Arial"/>
              </a:rPr>
              <a:t>print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75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5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7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))  </a:t>
            </a:r>
            <a:r>
              <a:rPr sz="1400" spc="215" dirty="0">
                <a:solidFill>
                  <a:srgbClr val="000087"/>
                </a:solidFill>
                <a:latin typeface="Arial"/>
                <a:cs typeface="Arial"/>
              </a:rPr>
              <a:t>print</a:t>
            </a:r>
            <a:r>
              <a:rPr sz="1400" spc="21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400" spc="21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15" dirty="0">
                <a:solidFill>
                  <a:srgbClr val="000087"/>
                </a:solidFill>
                <a:latin typeface="Arial"/>
                <a:cs typeface="Arial"/>
              </a:rPr>
              <a:t>eval</a:t>
            </a:r>
            <a:r>
              <a:rPr sz="1400" spc="215" dirty="0">
                <a:solidFill>
                  <a:srgbClr val="666600"/>
                </a:solidFill>
                <a:latin typeface="Arial"/>
                <a:cs typeface="Arial"/>
              </a:rPr>
              <a:t>())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725" y="4678367"/>
            <a:ext cx="807085" cy="12636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05435">
              <a:spcBef>
                <a:spcPts val="370"/>
              </a:spcBef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....: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305435">
              <a:spcBef>
                <a:spcPts val="270"/>
              </a:spcBef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....: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indent="292735">
              <a:lnSpc>
                <a:spcPct val="116100"/>
              </a:lnSpc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....:  </a:t>
            </a:r>
            <a:r>
              <a:rPr sz="1400" spc="80" dirty="0">
                <a:solidFill>
                  <a:srgbClr val="006666"/>
                </a:solidFill>
                <a:latin typeface="Arial"/>
                <a:cs typeface="Arial"/>
              </a:rPr>
              <a:t>30.0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</a:pPr>
            <a:r>
              <a:rPr sz="1400" spc="80" dirty="0">
                <a:solidFill>
                  <a:srgbClr val="006666"/>
                </a:solidFill>
                <a:latin typeface="Arial"/>
                <a:cs typeface="Arial"/>
              </a:rPr>
              <a:t>30.0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7515" y="3741585"/>
            <a:ext cx="2828290" cy="67710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650"/>
              </a:lnSpc>
              <a:spcBef>
                <a:spcPts val="180"/>
              </a:spcBef>
            </a:pPr>
            <a:r>
              <a:rPr sz="1400" i="1" spc="19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400" i="1" spc="19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i="1" spc="190" dirty="0">
                <a:solidFill>
                  <a:srgbClr val="000087"/>
                </a:solidFill>
                <a:latin typeface="Arial"/>
                <a:cs typeface="Arial"/>
              </a:rPr>
              <a:t>eval</a:t>
            </a:r>
            <a:r>
              <a:rPr sz="1400" i="1" spc="190" dirty="0">
                <a:solidFill>
                  <a:srgbClr val="666600"/>
                </a:solidFill>
                <a:latin typeface="Arial"/>
                <a:cs typeface="Arial"/>
              </a:rPr>
              <a:t>()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is just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syntactic sugar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sz="14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i="1" spc="135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i="1" spc="13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i="1" spc="135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400" i="1" spc="13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i="1" spc="13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400" i="1" spc="135" dirty="0">
                <a:solidFill>
                  <a:srgbClr val="666600"/>
                </a:solidFill>
                <a:latin typeface="Arial"/>
                <a:cs typeface="Arial"/>
              </a:rPr>
              <a:t>)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in the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currently</a:t>
            </a:r>
            <a:r>
              <a:rPr sz="1400" i="1" spc="-2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active 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session!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28642" y="4094469"/>
            <a:ext cx="1936114" cy="828675"/>
          </a:xfrm>
          <a:custGeom>
            <a:avLst/>
            <a:gdLst/>
            <a:ahLst/>
            <a:cxnLst/>
            <a:rect l="l" t="t" r="r" b="b"/>
            <a:pathLst>
              <a:path w="1936114" h="828675">
                <a:moveTo>
                  <a:pt x="1935846" y="0"/>
                </a:moveTo>
                <a:lnTo>
                  <a:pt x="0" y="828323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88894" y="4908317"/>
            <a:ext cx="46355" cy="31750"/>
          </a:xfrm>
          <a:custGeom>
            <a:avLst/>
            <a:gdLst/>
            <a:ahLst/>
            <a:cxnLst/>
            <a:rect l="l" t="t" r="r" b="b"/>
            <a:pathLst>
              <a:path w="46354" h="31750">
                <a:moveTo>
                  <a:pt x="0" y="31474"/>
                </a:moveTo>
                <a:lnTo>
                  <a:pt x="33549" y="0"/>
                </a:lnTo>
                <a:lnTo>
                  <a:pt x="45924" y="28924"/>
                </a:lnTo>
                <a:lnTo>
                  <a:pt x="0" y="3147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88893" y="4908316"/>
            <a:ext cx="46355" cy="31750"/>
          </a:xfrm>
          <a:custGeom>
            <a:avLst/>
            <a:gdLst/>
            <a:ahLst/>
            <a:cxnLst/>
            <a:rect l="l" t="t" r="r" b="b"/>
            <a:pathLst>
              <a:path w="46354" h="31750">
                <a:moveTo>
                  <a:pt x="33549" y="0"/>
                </a:moveTo>
                <a:lnTo>
                  <a:pt x="0" y="31474"/>
                </a:lnTo>
                <a:lnTo>
                  <a:pt x="45924" y="28924"/>
                </a:lnTo>
                <a:lnTo>
                  <a:pt x="33549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8223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361075"/>
            <a:ext cx="42221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5" dirty="0">
                <a:solidFill>
                  <a:srgbClr val="4985E8"/>
                </a:solidFill>
              </a:rPr>
              <a:t>TensorFlow </a:t>
            </a:r>
            <a:r>
              <a:rPr sz="2800" b="1" i="0" spc="-10" dirty="0">
                <a:solidFill>
                  <a:srgbClr val="4985E8"/>
                </a:solidFill>
              </a:rPr>
              <a:t>Variables</a:t>
            </a:r>
            <a:r>
              <a:rPr sz="2800" b="1" i="0" spc="-95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(1)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29224" y="2017217"/>
            <a:ext cx="7801609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5080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“When you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train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model you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use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variables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to hold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and  update parameters. Variables are in-memory buffers 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containing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tensors”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2400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TensorFlow</a:t>
            </a:r>
            <a:r>
              <a:rPr sz="240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spc="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Docs</a:t>
            </a:r>
            <a:r>
              <a:rPr sz="2400" spc="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24815" indent="-412115">
              <a:spcBef>
                <a:spcPts val="42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All tensors we’ve used previously have been</a:t>
            </a:r>
            <a:r>
              <a:rPr sz="2400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595959"/>
                </a:solidFill>
                <a:latin typeface="Arial"/>
                <a:cs typeface="Arial"/>
              </a:rPr>
              <a:t>constant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24815">
              <a:spcBef>
                <a:spcPts val="420"/>
              </a:spcBef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tensors, not</a:t>
            </a: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variables.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717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361075"/>
            <a:ext cx="42221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5" dirty="0">
                <a:solidFill>
                  <a:srgbClr val="4985E8"/>
                </a:solidFill>
              </a:rPr>
              <a:t>TensorFlow </a:t>
            </a:r>
            <a:r>
              <a:rPr sz="2800" b="1" i="0" spc="-10" dirty="0">
                <a:solidFill>
                  <a:srgbClr val="4985E8"/>
                </a:solidFill>
              </a:rPr>
              <a:t>Variables</a:t>
            </a:r>
            <a:r>
              <a:rPr sz="2800" b="1" i="0" spc="-95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(2)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5675" y="4362935"/>
          <a:ext cx="1139190" cy="918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090">
                <a:tc>
                  <a:txBody>
                    <a:bodyPr/>
                    <a:lstStyle/>
                    <a:p>
                      <a:pPr marR="41275" algn="r">
                        <a:lnSpc>
                          <a:spcPts val="1320"/>
                        </a:lnSpc>
                      </a:pPr>
                      <a:r>
                        <a:rPr sz="1400" spc="-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[[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20"/>
                        </a:lnSpc>
                      </a:pPr>
                      <a:r>
                        <a:rPr sz="1400" spc="180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20"/>
                        </a:lnSpc>
                      </a:pPr>
                      <a:r>
                        <a:rPr sz="1400" spc="24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1.]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R="41275" algn="r">
                        <a:lnSpc>
                          <a:spcPts val="1595"/>
                        </a:lnSpc>
                      </a:pPr>
                      <a:r>
                        <a:rPr sz="140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[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595"/>
                        </a:lnSpc>
                      </a:pPr>
                      <a:r>
                        <a:rPr sz="1400" spc="180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595"/>
                        </a:lnSpc>
                      </a:pPr>
                      <a:r>
                        <a:rPr sz="1400" spc="27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1400" spc="27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]]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R="41275" algn="r">
                        <a:lnSpc>
                          <a:spcPts val="1595"/>
                        </a:lnSpc>
                      </a:pPr>
                      <a:r>
                        <a:rPr sz="1400" spc="-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[[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595"/>
                        </a:lnSpc>
                      </a:pPr>
                      <a:r>
                        <a:rPr sz="1400" spc="180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0.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595"/>
                        </a:lnSpc>
                      </a:pPr>
                      <a:r>
                        <a:rPr sz="1400" spc="24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0.]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R="41275" algn="r">
                        <a:lnSpc>
                          <a:spcPts val="1575"/>
                        </a:lnSpc>
                      </a:pPr>
                      <a:r>
                        <a:rPr sz="1400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[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575"/>
                        </a:lnSpc>
                      </a:pPr>
                      <a:r>
                        <a:rPr sz="1400" spc="180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0.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575"/>
                        </a:lnSpc>
                      </a:pPr>
                      <a:r>
                        <a:rPr sz="1400" spc="275" dirty="0">
                          <a:solidFill>
                            <a:srgbClr val="006666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400" spc="275" dirty="0">
                          <a:solidFill>
                            <a:srgbClr val="666600"/>
                          </a:solidFill>
                          <a:latin typeface="Arial"/>
                          <a:cs typeface="Arial"/>
                        </a:rPr>
                        <a:t>]]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84724" y="2075638"/>
            <a:ext cx="7491730" cy="3213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32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-285" dirty="0">
                <a:solidFill>
                  <a:prstClr val="black"/>
                </a:solidFill>
                <a:latin typeface="Arial"/>
                <a:cs typeface="Arial"/>
              </a:rPr>
              <a:t>W1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0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9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90" dirty="0">
                <a:solidFill>
                  <a:prstClr val="black"/>
                </a:solidFill>
                <a:latin typeface="Arial"/>
                <a:cs typeface="Arial"/>
              </a:rPr>
              <a:t>ones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((</a:t>
            </a:r>
            <a:r>
              <a:rPr sz="1400" spc="190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190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))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804670">
              <a:lnSpc>
                <a:spcPct val="232100"/>
              </a:lnSpc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33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-285" dirty="0">
                <a:solidFill>
                  <a:prstClr val="black"/>
                </a:solidFill>
                <a:latin typeface="Arial"/>
                <a:cs typeface="Arial"/>
              </a:rPr>
              <a:t>W2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21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1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10" dirty="0">
                <a:solidFill>
                  <a:srgbClr val="660066"/>
                </a:solidFill>
                <a:latin typeface="Arial"/>
                <a:cs typeface="Arial"/>
              </a:rPr>
              <a:t>Variable</a:t>
            </a:r>
            <a:r>
              <a:rPr sz="1400" spc="21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1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1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10" dirty="0">
                <a:solidFill>
                  <a:prstClr val="black"/>
                </a:solidFill>
                <a:latin typeface="Arial"/>
                <a:cs typeface="Arial"/>
              </a:rPr>
              <a:t>zeros</a:t>
            </a:r>
            <a:r>
              <a:rPr sz="1400" spc="210" dirty="0">
                <a:solidFill>
                  <a:srgbClr val="666600"/>
                </a:solidFill>
                <a:latin typeface="Arial"/>
                <a:cs typeface="Arial"/>
              </a:rPr>
              <a:t>((</a:t>
            </a:r>
            <a:r>
              <a:rPr sz="1400" spc="210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21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210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210" dirty="0">
                <a:solidFill>
                  <a:srgbClr val="666600"/>
                </a:solidFill>
                <a:latin typeface="Arial"/>
                <a:cs typeface="Arial"/>
              </a:rPr>
              <a:t>)), </a:t>
            </a:r>
            <a:r>
              <a:rPr sz="1400" spc="60" dirty="0">
                <a:solidFill>
                  <a:prstClr val="black"/>
                </a:solidFill>
                <a:latin typeface="Arial"/>
                <a:cs typeface="Arial"/>
              </a:rPr>
              <a:t>name</a:t>
            </a:r>
            <a:r>
              <a:rPr sz="1400" spc="6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60" dirty="0">
                <a:solidFill>
                  <a:srgbClr val="008700"/>
                </a:solidFill>
                <a:latin typeface="Arial"/>
                <a:cs typeface="Arial"/>
              </a:rPr>
              <a:t>"weights")  </a:t>
            </a: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34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with </a:t>
            </a:r>
            <a:r>
              <a:rPr sz="1400" spc="17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5" dirty="0">
                <a:solidFill>
                  <a:srgbClr val="660066"/>
                </a:solidFill>
                <a:latin typeface="Arial"/>
                <a:cs typeface="Arial"/>
              </a:rPr>
              <a:t>Session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() </a:t>
            </a:r>
            <a:r>
              <a:rPr sz="1400" spc="25" dirty="0">
                <a:solidFill>
                  <a:srgbClr val="000087"/>
                </a:solidFill>
                <a:latin typeface="Arial"/>
                <a:cs typeface="Arial"/>
              </a:rPr>
              <a:t>as</a:t>
            </a:r>
            <a:r>
              <a:rPr sz="1400" spc="225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prstClr val="black"/>
                </a:solidFill>
                <a:latin typeface="Arial"/>
                <a:cs typeface="Arial"/>
              </a:rPr>
              <a:t>sess: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085850" marR="2585720" indent="635">
              <a:lnSpc>
                <a:spcPct val="116100"/>
              </a:lnSpc>
            </a:pPr>
            <a:r>
              <a:rPr sz="1400" spc="135" dirty="0">
                <a:solidFill>
                  <a:srgbClr val="000087"/>
                </a:solidFill>
                <a:latin typeface="Arial"/>
                <a:cs typeface="Arial"/>
              </a:rPr>
              <a:t>print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W1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))  </a:t>
            </a: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initialize_all_variables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())  </a:t>
            </a:r>
            <a:r>
              <a:rPr sz="1400" spc="135" dirty="0">
                <a:solidFill>
                  <a:srgbClr val="000087"/>
                </a:solidFill>
                <a:latin typeface="Arial"/>
                <a:cs typeface="Arial"/>
              </a:rPr>
              <a:t>print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W2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))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305435">
              <a:spcBef>
                <a:spcPts val="270"/>
              </a:spcBef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....: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38395" marR="5080">
              <a:lnSpc>
                <a:spcPts val="1650"/>
              </a:lnSpc>
              <a:spcBef>
                <a:spcPts val="869"/>
              </a:spcBef>
            </a:pP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Note the initialization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step </a:t>
            </a:r>
            <a:r>
              <a:rPr sz="1400" i="1" spc="37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i="1" spc="375" dirty="0">
                <a:solidFill>
                  <a:srgbClr val="666600"/>
                </a:solidFill>
                <a:latin typeface="Arial"/>
                <a:cs typeface="Arial"/>
              </a:rPr>
              <a:t>.  </a:t>
            </a:r>
            <a:r>
              <a:rPr sz="1400" i="1" spc="204" dirty="0">
                <a:solidFill>
                  <a:prstClr val="black"/>
                </a:solidFill>
                <a:latin typeface="Arial"/>
                <a:cs typeface="Arial"/>
              </a:rPr>
              <a:t>initialize_all_variables</a:t>
            </a:r>
            <a:r>
              <a:rPr sz="1400" i="1" spc="204" dirty="0">
                <a:solidFill>
                  <a:srgbClr val="666600"/>
                </a:solidFill>
                <a:latin typeface="Arial"/>
                <a:cs typeface="Arial"/>
              </a:rPr>
              <a:t>()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18091" y="3898869"/>
            <a:ext cx="1019810" cy="1171575"/>
          </a:xfrm>
          <a:custGeom>
            <a:avLst/>
            <a:gdLst/>
            <a:ahLst/>
            <a:cxnLst/>
            <a:rect l="l" t="t" r="r" b="b"/>
            <a:pathLst>
              <a:path w="1019810" h="1171575">
                <a:moveTo>
                  <a:pt x="1019372" y="1170997"/>
                </a:move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89716" y="3866269"/>
            <a:ext cx="40640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16499" y="42924"/>
                </a:moveTo>
                <a:lnTo>
                  <a:pt x="0" y="0"/>
                </a:lnTo>
                <a:lnTo>
                  <a:pt x="40249" y="22274"/>
                </a:lnTo>
                <a:lnTo>
                  <a:pt x="16499" y="4292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9716" y="3866268"/>
            <a:ext cx="40640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40249" y="22274"/>
                </a:moveTo>
                <a:lnTo>
                  <a:pt x="0" y="0"/>
                </a:lnTo>
                <a:lnTo>
                  <a:pt x="16499" y="42924"/>
                </a:lnTo>
                <a:lnTo>
                  <a:pt x="40249" y="22274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872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44767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5" dirty="0">
                <a:solidFill>
                  <a:srgbClr val="4985E8"/>
                </a:solidFill>
              </a:rPr>
              <a:t>Fetching </a:t>
            </a:r>
            <a:r>
              <a:rPr sz="2800" b="1" i="0" spc="-10" dirty="0">
                <a:solidFill>
                  <a:srgbClr val="4985E8"/>
                </a:solidFill>
              </a:rPr>
              <a:t>Variable State</a:t>
            </a:r>
            <a:r>
              <a:rPr sz="2800" b="1" i="0" spc="-90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(1)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933318" y="2386924"/>
            <a:ext cx="407733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Calling 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var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)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on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1400" spc="17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5" dirty="0">
                <a:solidFill>
                  <a:srgbClr val="660066"/>
                </a:solidFill>
                <a:latin typeface="Arial"/>
                <a:cs typeface="Arial"/>
              </a:rPr>
              <a:t>Session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()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object 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retrieves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its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value.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Can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retrieve multiple variables  simultaneously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with 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([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var1, </a:t>
            </a:r>
            <a:r>
              <a:rPr sz="1400" spc="170" dirty="0">
                <a:solidFill>
                  <a:prstClr val="black"/>
                </a:solidFill>
                <a:latin typeface="Arial"/>
                <a:cs typeface="Arial"/>
              </a:rPr>
              <a:t>var2]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) 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(See </a:t>
            </a:r>
            <a:r>
              <a:rPr sz="1400" i="1" spc="-5" dirty="0">
                <a:solidFill>
                  <a:srgbClr val="595959"/>
                </a:solidFill>
                <a:latin typeface="Arial"/>
                <a:cs typeface="Arial"/>
              </a:rPr>
              <a:t>Fetches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in TF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docs)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2395559"/>
            <a:ext cx="354393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4370" algn="just">
              <a:lnSpc>
                <a:spcPct val="114599"/>
              </a:lnSpc>
              <a:spcBef>
                <a:spcPts val="100"/>
              </a:spcBef>
            </a:pPr>
            <a:r>
              <a:rPr sz="1200" spc="15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200" spc="19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200" spc="190" dirty="0">
                <a:solidFill>
                  <a:srgbClr val="006666"/>
                </a:solidFill>
                <a:latin typeface="Arial"/>
                <a:cs typeface="Arial"/>
              </a:rPr>
              <a:t>82</a:t>
            </a:r>
            <a:r>
              <a:rPr sz="1200" spc="19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200" spc="110" dirty="0">
                <a:solidFill>
                  <a:prstClr val="black"/>
                </a:solidFill>
                <a:latin typeface="Arial"/>
                <a:cs typeface="Arial"/>
              </a:rPr>
              <a:t>input1 </a:t>
            </a:r>
            <a:r>
              <a:rPr sz="1200" spc="-45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200" spc="15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200" spc="15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200" spc="155" dirty="0">
                <a:solidFill>
                  <a:prstClr val="black"/>
                </a:solidFill>
                <a:latin typeface="Arial"/>
                <a:cs typeface="Arial"/>
              </a:rPr>
              <a:t>constant</a:t>
            </a:r>
            <a:r>
              <a:rPr sz="1200" spc="15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200" spc="155" dirty="0">
                <a:solidFill>
                  <a:srgbClr val="006666"/>
                </a:solidFill>
                <a:latin typeface="Arial"/>
                <a:cs typeface="Arial"/>
              </a:rPr>
              <a:t>3.0)  </a:t>
            </a:r>
            <a:r>
              <a:rPr sz="1200" spc="15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200" spc="19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200" spc="190" dirty="0">
                <a:solidFill>
                  <a:srgbClr val="006666"/>
                </a:solidFill>
                <a:latin typeface="Arial"/>
                <a:cs typeface="Arial"/>
              </a:rPr>
              <a:t>83</a:t>
            </a:r>
            <a:r>
              <a:rPr sz="1200" spc="19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200" spc="110" dirty="0">
                <a:solidFill>
                  <a:prstClr val="black"/>
                </a:solidFill>
                <a:latin typeface="Arial"/>
                <a:cs typeface="Arial"/>
              </a:rPr>
              <a:t>input2 </a:t>
            </a:r>
            <a:r>
              <a:rPr sz="1200" spc="-45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200" spc="15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200" spc="15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200" spc="155" dirty="0">
                <a:solidFill>
                  <a:prstClr val="black"/>
                </a:solidFill>
                <a:latin typeface="Arial"/>
                <a:cs typeface="Arial"/>
              </a:rPr>
              <a:t>constant</a:t>
            </a:r>
            <a:r>
              <a:rPr sz="1200" spc="15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200" spc="155" dirty="0">
                <a:solidFill>
                  <a:srgbClr val="006666"/>
                </a:solidFill>
                <a:latin typeface="Arial"/>
                <a:cs typeface="Arial"/>
              </a:rPr>
              <a:t>2.0)  </a:t>
            </a:r>
            <a:r>
              <a:rPr sz="1200" spc="15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200" spc="19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200" spc="190" dirty="0">
                <a:solidFill>
                  <a:srgbClr val="006666"/>
                </a:solidFill>
                <a:latin typeface="Arial"/>
                <a:cs typeface="Arial"/>
              </a:rPr>
              <a:t>84</a:t>
            </a:r>
            <a:r>
              <a:rPr sz="1200" spc="19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200" spc="110" dirty="0">
                <a:solidFill>
                  <a:prstClr val="black"/>
                </a:solidFill>
                <a:latin typeface="Arial"/>
                <a:cs typeface="Arial"/>
              </a:rPr>
              <a:t>input3 </a:t>
            </a:r>
            <a:r>
              <a:rPr sz="1200" spc="-45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200" spc="4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200" spc="15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200" spc="15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200" spc="155" dirty="0">
                <a:solidFill>
                  <a:prstClr val="black"/>
                </a:solidFill>
                <a:latin typeface="Arial"/>
                <a:cs typeface="Arial"/>
              </a:rPr>
              <a:t>constant</a:t>
            </a:r>
            <a:r>
              <a:rPr sz="1200" spc="15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200" spc="155" dirty="0">
                <a:solidFill>
                  <a:srgbClr val="006666"/>
                </a:solidFill>
                <a:latin typeface="Arial"/>
                <a:cs typeface="Arial"/>
              </a:rPr>
              <a:t>5.0)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ct val="114599"/>
              </a:lnSpc>
            </a:pPr>
            <a:r>
              <a:rPr sz="1200" spc="15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200" spc="19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200" spc="190" dirty="0">
                <a:solidFill>
                  <a:srgbClr val="006666"/>
                </a:solidFill>
                <a:latin typeface="Arial"/>
                <a:cs typeface="Arial"/>
              </a:rPr>
              <a:t>85</a:t>
            </a:r>
            <a:r>
              <a:rPr sz="1200" spc="19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200" spc="70" dirty="0">
                <a:solidFill>
                  <a:prstClr val="black"/>
                </a:solidFill>
                <a:latin typeface="Arial"/>
                <a:cs typeface="Arial"/>
              </a:rPr>
              <a:t>intermed </a:t>
            </a:r>
            <a:r>
              <a:rPr sz="1200" spc="-45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200" spc="15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200" spc="15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200" spc="155" dirty="0">
                <a:solidFill>
                  <a:prstClr val="black"/>
                </a:solidFill>
                <a:latin typeface="Arial"/>
                <a:cs typeface="Arial"/>
              </a:rPr>
              <a:t>add</a:t>
            </a:r>
            <a:r>
              <a:rPr sz="1200" spc="15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200" spc="155" dirty="0">
                <a:solidFill>
                  <a:prstClr val="black"/>
                </a:solidFill>
                <a:latin typeface="Arial"/>
                <a:cs typeface="Arial"/>
              </a:rPr>
              <a:t>input2</a:t>
            </a:r>
            <a:r>
              <a:rPr sz="1200" spc="155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200" spc="130" dirty="0">
                <a:solidFill>
                  <a:prstClr val="black"/>
                </a:solidFill>
                <a:latin typeface="Arial"/>
                <a:cs typeface="Arial"/>
              </a:rPr>
              <a:t>input3)  </a:t>
            </a:r>
            <a:r>
              <a:rPr sz="1200" spc="15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200" spc="19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200" spc="190" dirty="0">
                <a:solidFill>
                  <a:srgbClr val="006666"/>
                </a:solidFill>
                <a:latin typeface="Arial"/>
                <a:cs typeface="Arial"/>
              </a:rPr>
              <a:t>86</a:t>
            </a:r>
            <a:r>
              <a:rPr sz="1200" spc="19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200" spc="10" dirty="0">
                <a:solidFill>
                  <a:prstClr val="black"/>
                </a:solidFill>
                <a:latin typeface="Arial"/>
                <a:cs typeface="Arial"/>
              </a:rPr>
              <a:t>mul </a:t>
            </a:r>
            <a:r>
              <a:rPr sz="1200" spc="-45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200" spc="16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200" spc="16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200" spc="160" dirty="0">
                <a:solidFill>
                  <a:prstClr val="black"/>
                </a:solidFill>
                <a:latin typeface="Arial"/>
                <a:cs typeface="Arial"/>
              </a:rPr>
              <a:t>mul</a:t>
            </a:r>
            <a:r>
              <a:rPr sz="1200" spc="16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200" spc="160" dirty="0">
                <a:solidFill>
                  <a:prstClr val="black"/>
                </a:solidFill>
                <a:latin typeface="Arial"/>
                <a:cs typeface="Arial"/>
              </a:rPr>
              <a:t>input1</a:t>
            </a:r>
            <a:r>
              <a:rPr sz="1200" spc="160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200" spc="90" dirty="0">
                <a:solidFill>
                  <a:prstClr val="black"/>
                </a:solidFill>
                <a:latin typeface="Arial"/>
                <a:cs typeface="Arial"/>
              </a:rPr>
              <a:t>intermed)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marL="12700" algn="just">
              <a:spcBef>
                <a:spcPts val="209"/>
              </a:spcBef>
            </a:pPr>
            <a:r>
              <a:rPr sz="1200" spc="15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200" spc="19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200" spc="190" dirty="0">
                <a:solidFill>
                  <a:srgbClr val="006666"/>
                </a:solidFill>
                <a:latin typeface="Arial"/>
                <a:cs typeface="Arial"/>
              </a:rPr>
              <a:t>87</a:t>
            </a:r>
            <a:r>
              <a:rPr sz="1200" spc="19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200" spc="120" dirty="0">
                <a:solidFill>
                  <a:srgbClr val="000087"/>
                </a:solidFill>
                <a:latin typeface="Arial"/>
                <a:cs typeface="Arial"/>
              </a:rPr>
              <a:t>with </a:t>
            </a:r>
            <a:r>
              <a:rPr sz="1200" spc="15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200" spc="15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200" spc="150" dirty="0">
                <a:solidFill>
                  <a:srgbClr val="660066"/>
                </a:solidFill>
                <a:latin typeface="Arial"/>
                <a:cs typeface="Arial"/>
              </a:rPr>
              <a:t>Session</a:t>
            </a:r>
            <a:r>
              <a:rPr sz="1200" spc="150" dirty="0">
                <a:solidFill>
                  <a:srgbClr val="666600"/>
                </a:solidFill>
                <a:latin typeface="Arial"/>
                <a:cs typeface="Arial"/>
              </a:rPr>
              <a:t>() </a:t>
            </a:r>
            <a:r>
              <a:rPr sz="1200" spc="20" dirty="0">
                <a:solidFill>
                  <a:srgbClr val="000087"/>
                </a:solidFill>
                <a:latin typeface="Arial"/>
                <a:cs typeface="Arial"/>
              </a:rPr>
              <a:t>as</a:t>
            </a:r>
            <a:r>
              <a:rPr sz="1200" spc="175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200" spc="90" dirty="0">
                <a:solidFill>
                  <a:prstClr val="black"/>
                </a:solidFill>
                <a:latin typeface="Arial"/>
                <a:cs typeface="Arial"/>
              </a:rPr>
              <a:t>sess: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0716" y="3652857"/>
            <a:ext cx="287528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270">
              <a:lnSpc>
                <a:spcPct val="114599"/>
              </a:lnSpc>
              <a:spcBef>
                <a:spcPts val="100"/>
              </a:spcBef>
            </a:pPr>
            <a:r>
              <a:rPr sz="1200" spc="165" dirty="0">
                <a:solidFill>
                  <a:prstClr val="black"/>
                </a:solidFill>
                <a:latin typeface="Arial"/>
                <a:cs typeface="Arial"/>
              </a:rPr>
              <a:t>result </a:t>
            </a:r>
            <a:r>
              <a:rPr sz="1200" spc="-45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200" spc="114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200" spc="114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200" spc="114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200" spc="114" dirty="0">
                <a:solidFill>
                  <a:srgbClr val="666600"/>
                </a:solidFill>
                <a:latin typeface="Arial"/>
                <a:cs typeface="Arial"/>
              </a:rPr>
              <a:t>([</a:t>
            </a:r>
            <a:r>
              <a:rPr sz="1200" spc="114" dirty="0">
                <a:solidFill>
                  <a:prstClr val="black"/>
                </a:solidFill>
                <a:latin typeface="Arial"/>
                <a:cs typeface="Arial"/>
              </a:rPr>
              <a:t>mul</a:t>
            </a:r>
            <a:r>
              <a:rPr sz="1200" spc="114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200" spc="114" dirty="0">
                <a:solidFill>
                  <a:prstClr val="black"/>
                </a:solidFill>
                <a:latin typeface="Arial"/>
                <a:cs typeface="Arial"/>
              </a:rPr>
              <a:t>intermed</a:t>
            </a:r>
            <a:r>
              <a:rPr sz="1200" spc="114" dirty="0">
                <a:solidFill>
                  <a:srgbClr val="666600"/>
                </a:solidFill>
                <a:latin typeface="Arial"/>
                <a:cs typeface="Arial"/>
              </a:rPr>
              <a:t>])  </a:t>
            </a:r>
            <a:r>
              <a:rPr sz="1200" spc="185" dirty="0">
                <a:solidFill>
                  <a:srgbClr val="000087"/>
                </a:solidFill>
                <a:latin typeface="Arial"/>
                <a:cs typeface="Arial"/>
              </a:rPr>
              <a:t>print</a:t>
            </a:r>
            <a:r>
              <a:rPr sz="1200" spc="18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200" spc="185" dirty="0">
                <a:solidFill>
                  <a:prstClr val="black"/>
                </a:solidFill>
                <a:latin typeface="Arial"/>
                <a:cs typeface="Arial"/>
              </a:rPr>
              <a:t>result)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25" y="3652857"/>
            <a:ext cx="946785" cy="86360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algn="ctr">
              <a:spcBef>
                <a:spcPts val="309"/>
              </a:spcBef>
            </a:pPr>
            <a:r>
              <a:rPr sz="1200" spc="320" dirty="0">
                <a:solidFill>
                  <a:srgbClr val="666600"/>
                </a:solidFill>
                <a:latin typeface="Arial"/>
                <a:cs typeface="Arial"/>
              </a:rPr>
              <a:t>....: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209"/>
              </a:spcBef>
            </a:pPr>
            <a:r>
              <a:rPr sz="1200" spc="320" dirty="0">
                <a:solidFill>
                  <a:srgbClr val="666600"/>
                </a:solidFill>
                <a:latin typeface="Arial"/>
                <a:cs typeface="Arial"/>
              </a:rPr>
              <a:t>....: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209"/>
              </a:spcBef>
            </a:pPr>
            <a:r>
              <a:rPr sz="1200" spc="320" dirty="0">
                <a:solidFill>
                  <a:srgbClr val="666600"/>
                </a:solidFill>
                <a:latin typeface="Arial"/>
                <a:cs typeface="Arial"/>
              </a:rPr>
              <a:t>....: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209"/>
              </a:spcBef>
            </a:pPr>
            <a:r>
              <a:rPr sz="1200" spc="155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200" spc="155" dirty="0">
                <a:solidFill>
                  <a:srgbClr val="006666"/>
                </a:solidFill>
                <a:latin typeface="Arial"/>
                <a:cs typeface="Arial"/>
              </a:rPr>
              <a:t>21.0</a:t>
            </a:r>
            <a:r>
              <a:rPr sz="1200" spc="15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200" spc="26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200" spc="150" dirty="0">
                <a:solidFill>
                  <a:srgbClr val="006666"/>
                </a:solidFill>
                <a:latin typeface="Arial"/>
                <a:cs typeface="Arial"/>
              </a:rPr>
              <a:t>7.0]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10993" y="2853671"/>
            <a:ext cx="1266825" cy="768985"/>
          </a:xfrm>
          <a:custGeom>
            <a:avLst/>
            <a:gdLst/>
            <a:ahLst/>
            <a:cxnLst/>
            <a:rect l="l" t="t" r="r" b="b"/>
            <a:pathLst>
              <a:path w="1266825" h="768985">
                <a:moveTo>
                  <a:pt x="1266347" y="0"/>
                </a:moveTo>
                <a:lnTo>
                  <a:pt x="0" y="768948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74043" y="3609170"/>
            <a:ext cx="45720" cy="36195"/>
          </a:xfrm>
          <a:custGeom>
            <a:avLst/>
            <a:gdLst/>
            <a:ahLst/>
            <a:cxnLst/>
            <a:rect l="l" t="t" r="r" b="b"/>
            <a:pathLst>
              <a:path w="45720" h="36194">
                <a:moveTo>
                  <a:pt x="0" y="35874"/>
                </a:moveTo>
                <a:lnTo>
                  <a:pt x="28774" y="0"/>
                </a:lnTo>
                <a:lnTo>
                  <a:pt x="45124" y="26874"/>
                </a:lnTo>
                <a:lnTo>
                  <a:pt x="0" y="3587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74042" y="3609170"/>
            <a:ext cx="45720" cy="36195"/>
          </a:xfrm>
          <a:custGeom>
            <a:avLst/>
            <a:gdLst/>
            <a:ahLst/>
            <a:cxnLst/>
            <a:rect l="l" t="t" r="r" b="b"/>
            <a:pathLst>
              <a:path w="45720" h="36194">
                <a:moveTo>
                  <a:pt x="28774" y="0"/>
                </a:moveTo>
                <a:lnTo>
                  <a:pt x="0" y="35874"/>
                </a:lnTo>
                <a:lnTo>
                  <a:pt x="45124" y="26874"/>
                </a:lnTo>
                <a:lnTo>
                  <a:pt x="28774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706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361075"/>
            <a:ext cx="2409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5" dirty="0">
                <a:solidFill>
                  <a:srgbClr val="4985E8"/>
                </a:solidFill>
              </a:rPr>
              <a:t>Inputting</a:t>
            </a:r>
            <a:r>
              <a:rPr sz="2800" b="1" i="0" spc="-95" dirty="0">
                <a:solidFill>
                  <a:srgbClr val="4985E8"/>
                </a:solidFill>
              </a:rPr>
              <a:t> </a:t>
            </a:r>
            <a:r>
              <a:rPr sz="2800" b="1" i="0" spc="-5" dirty="0">
                <a:solidFill>
                  <a:srgbClr val="4985E8"/>
                </a:solidFill>
              </a:rPr>
              <a:t>Data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29223" y="2017217"/>
            <a:ext cx="7696834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5080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All previous examples have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manually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defined tensors.  How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can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we input external data into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TensorFlow?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24815" indent="-412115">
              <a:spcBef>
                <a:spcPts val="42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Simple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solution: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Import from</a:t>
            </a:r>
            <a:r>
              <a:rPr sz="24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Numpy: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124" y="3598045"/>
            <a:ext cx="3640454" cy="203235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spcBef>
                <a:spcPts val="37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93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50" dirty="0">
                <a:solidFill>
                  <a:prstClr val="black"/>
                </a:solidFill>
                <a:latin typeface="Arial"/>
                <a:cs typeface="Arial"/>
              </a:rPr>
              <a:t>np</a:t>
            </a:r>
            <a:r>
              <a:rPr sz="1400" spc="15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50" dirty="0">
                <a:solidFill>
                  <a:prstClr val="black"/>
                </a:solidFill>
                <a:latin typeface="Arial"/>
                <a:cs typeface="Arial"/>
              </a:rPr>
              <a:t>zeros</a:t>
            </a:r>
            <a:r>
              <a:rPr sz="1400" spc="150" dirty="0">
                <a:solidFill>
                  <a:srgbClr val="666600"/>
                </a:solidFill>
                <a:latin typeface="Arial"/>
                <a:cs typeface="Arial"/>
              </a:rPr>
              <a:t>((</a:t>
            </a:r>
            <a:r>
              <a:rPr sz="1400" spc="150" dirty="0">
                <a:solidFill>
                  <a:srgbClr val="006666"/>
                </a:solidFill>
                <a:latin typeface="Arial"/>
                <a:cs typeface="Arial"/>
              </a:rPr>
              <a:t>3</a:t>
            </a:r>
            <a:r>
              <a:rPr sz="1400" spc="15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150" dirty="0">
                <a:solidFill>
                  <a:srgbClr val="006666"/>
                </a:solidFill>
                <a:latin typeface="Arial"/>
                <a:cs typeface="Arial"/>
              </a:rPr>
              <a:t>3</a:t>
            </a:r>
            <a:r>
              <a:rPr sz="1400" spc="150" dirty="0">
                <a:solidFill>
                  <a:srgbClr val="666600"/>
                </a:solidFill>
                <a:latin typeface="Arial"/>
                <a:cs typeface="Arial"/>
              </a:rPr>
              <a:t>))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94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80" dirty="0">
                <a:solidFill>
                  <a:prstClr val="black"/>
                </a:solidFill>
                <a:latin typeface="Arial"/>
                <a:cs typeface="Arial"/>
              </a:rPr>
              <a:t>ta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5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5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50" dirty="0">
                <a:solidFill>
                  <a:prstClr val="black"/>
                </a:solidFill>
                <a:latin typeface="Arial"/>
                <a:cs typeface="Arial"/>
              </a:rPr>
              <a:t>convert_to_tensor</a:t>
            </a:r>
            <a:r>
              <a:rPr sz="1400" spc="15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50" dirty="0">
                <a:solidFill>
                  <a:prstClr val="black"/>
                </a:solidFill>
                <a:latin typeface="Arial"/>
                <a:cs typeface="Arial"/>
              </a:rPr>
              <a:t>a)  </a:t>
            </a: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95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with </a:t>
            </a:r>
            <a:r>
              <a:rPr sz="1400" spc="17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5" dirty="0">
                <a:solidFill>
                  <a:srgbClr val="660066"/>
                </a:solidFill>
                <a:latin typeface="Arial"/>
                <a:cs typeface="Arial"/>
              </a:rPr>
              <a:t>Session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() </a:t>
            </a:r>
            <a:r>
              <a:rPr sz="1400" spc="25" dirty="0">
                <a:solidFill>
                  <a:srgbClr val="000087"/>
                </a:solidFill>
                <a:latin typeface="Arial"/>
                <a:cs typeface="Arial"/>
              </a:rPr>
              <a:t>as</a:t>
            </a:r>
            <a:r>
              <a:rPr sz="1400" spc="200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prstClr val="black"/>
                </a:solidFill>
                <a:latin typeface="Arial"/>
                <a:cs typeface="Arial"/>
              </a:rPr>
              <a:t>sess: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305435">
              <a:spcBef>
                <a:spcPts val="270"/>
              </a:spcBef>
              <a:tabLst>
                <a:tab pos="1282700" algn="l"/>
              </a:tabLst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....:	</a:t>
            </a:r>
            <a:r>
              <a:rPr sz="1400" spc="180" dirty="0">
                <a:solidFill>
                  <a:srgbClr val="000087"/>
                </a:solidFill>
                <a:latin typeface="Arial"/>
                <a:cs typeface="Arial"/>
              </a:rPr>
              <a:t>print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80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80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80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))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305435">
              <a:spcBef>
                <a:spcPts val="270"/>
              </a:spcBef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....: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  <a:tabLst>
                <a:tab pos="695960" algn="l"/>
                <a:tab pos="1087120" algn="l"/>
              </a:tabLst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[[</a:t>
            </a:r>
            <a:r>
              <a:rPr sz="1400" spc="38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srgbClr val="006666"/>
                </a:solidFill>
                <a:latin typeface="Arial"/>
                <a:cs typeface="Arial"/>
              </a:rPr>
              <a:t>0.	0.	</a:t>
            </a:r>
            <a:r>
              <a:rPr sz="1400" spc="245" dirty="0">
                <a:solidFill>
                  <a:srgbClr val="006666"/>
                </a:solidFill>
                <a:latin typeface="Arial"/>
                <a:cs typeface="Arial"/>
              </a:rPr>
              <a:t>0.]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R="2141855" algn="ctr">
              <a:spcBef>
                <a:spcPts val="270"/>
              </a:spcBef>
              <a:tabLst>
                <a:tab pos="586105" algn="l"/>
                <a:tab pos="976630" algn="l"/>
              </a:tabLst>
            </a:pPr>
            <a:r>
              <a:rPr sz="1400" spc="380" dirty="0">
                <a:solidFill>
                  <a:srgbClr val="666600"/>
                </a:solidFill>
                <a:latin typeface="Arial"/>
                <a:cs typeface="Arial"/>
              </a:rPr>
              <a:t>[ </a:t>
            </a:r>
            <a:r>
              <a:rPr sz="1400" spc="180" dirty="0">
                <a:solidFill>
                  <a:srgbClr val="006666"/>
                </a:solidFill>
                <a:latin typeface="Arial"/>
                <a:cs typeface="Arial"/>
              </a:rPr>
              <a:t>0.	0.	</a:t>
            </a:r>
            <a:r>
              <a:rPr sz="1400" spc="245" dirty="0">
                <a:solidFill>
                  <a:srgbClr val="006666"/>
                </a:solidFill>
                <a:latin typeface="Arial"/>
                <a:cs typeface="Arial"/>
              </a:rPr>
              <a:t>0.]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09855">
              <a:spcBef>
                <a:spcPts val="270"/>
              </a:spcBef>
              <a:tabLst>
                <a:tab pos="695960" algn="l"/>
                <a:tab pos="1087120" algn="l"/>
              </a:tabLst>
            </a:pPr>
            <a:r>
              <a:rPr sz="1400" spc="380" dirty="0">
                <a:solidFill>
                  <a:srgbClr val="666600"/>
                </a:solidFill>
                <a:latin typeface="Arial"/>
                <a:cs typeface="Arial"/>
              </a:rPr>
              <a:t>[ </a:t>
            </a:r>
            <a:r>
              <a:rPr sz="1400" spc="180" dirty="0">
                <a:solidFill>
                  <a:srgbClr val="006666"/>
                </a:solidFill>
                <a:latin typeface="Arial"/>
                <a:cs typeface="Arial"/>
              </a:rPr>
              <a:t>0.	0.	</a:t>
            </a:r>
            <a:r>
              <a:rPr sz="1400" spc="275" dirty="0">
                <a:solidFill>
                  <a:srgbClr val="006666"/>
                </a:solidFill>
                <a:latin typeface="Arial"/>
                <a:cs typeface="Arial"/>
              </a:rPr>
              <a:t>0.</a:t>
            </a:r>
            <a:r>
              <a:rPr sz="1400" spc="275" dirty="0">
                <a:solidFill>
                  <a:srgbClr val="666600"/>
                </a:solidFill>
                <a:latin typeface="Arial"/>
                <a:cs typeface="Arial"/>
              </a:rPr>
              <a:t>]]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180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6553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Placeholders </a:t>
            </a:r>
            <a:r>
              <a:rPr sz="2800" b="1" i="0" spc="-5" dirty="0">
                <a:solidFill>
                  <a:srgbClr val="4985E8"/>
                </a:solidFill>
              </a:rPr>
              <a:t>and Feed Dictionaries</a:t>
            </a:r>
            <a:r>
              <a:rPr sz="2800" b="1" i="0" spc="-85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(1)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29224" y="2017217"/>
            <a:ext cx="8283575" cy="29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1321435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Inputting data with 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2400" spc="28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convert_to_tensor</a:t>
            </a:r>
            <a:r>
              <a:rPr sz="2400" spc="280" dirty="0">
                <a:solidFill>
                  <a:srgbClr val="666600"/>
                </a:solidFill>
                <a:latin typeface="Arial"/>
                <a:cs typeface="Arial"/>
              </a:rPr>
              <a:t>()</a:t>
            </a:r>
            <a:r>
              <a:rPr sz="2400" spc="-21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is 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convenient,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but doesn’t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scale.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24815" marR="706755" indent="-412115">
              <a:lnSpc>
                <a:spcPct val="114599"/>
              </a:lnSpc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Use </a:t>
            </a:r>
            <a:r>
              <a:rPr sz="2400" spc="28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2400" spc="28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2400" spc="285" dirty="0">
                <a:solidFill>
                  <a:prstClr val="black"/>
                </a:solidFill>
                <a:latin typeface="Arial"/>
                <a:cs typeface="Arial"/>
              </a:rPr>
              <a:t>placeholder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variables (dummy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nodes that  provide entry points for data to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computational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graph).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24815" marR="5080" indent="-412115">
              <a:lnSpc>
                <a:spcPct val="114599"/>
              </a:lnSpc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229" dirty="0">
                <a:solidFill>
                  <a:prstClr val="black"/>
                </a:solidFill>
                <a:latin typeface="Arial"/>
                <a:cs typeface="Arial"/>
              </a:rPr>
              <a:t>feed_dict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python dictionary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mapping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from </a:t>
            </a:r>
            <a:r>
              <a:rPr sz="2400" spc="65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2400" spc="650" dirty="0">
                <a:solidFill>
                  <a:srgbClr val="666600"/>
                </a:solidFill>
                <a:latin typeface="Arial"/>
                <a:cs typeface="Arial"/>
              </a:rPr>
              <a:t>. </a:t>
            </a:r>
            <a:r>
              <a:rPr sz="2400" spc="6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185" dirty="0">
                <a:solidFill>
                  <a:prstClr val="black"/>
                </a:solidFill>
                <a:latin typeface="Arial"/>
                <a:cs typeface="Arial"/>
              </a:rPr>
              <a:t>placeholder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vars (or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their names) to data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(numpy</a:t>
            </a:r>
            <a:r>
              <a:rPr sz="2400" spc="-4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arrays,  lists,</a:t>
            </a:r>
            <a:r>
              <a:rPr sz="24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etc.).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304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6553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Placeholders </a:t>
            </a:r>
            <a:r>
              <a:rPr sz="2800" b="1" i="0" spc="-5" dirty="0">
                <a:solidFill>
                  <a:srgbClr val="4985E8"/>
                </a:solidFill>
              </a:rPr>
              <a:t>and Feed Dictionaries</a:t>
            </a:r>
            <a:r>
              <a:rPr sz="2800" b="1" i="0" spc="-85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(2)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724" y="2075637"/>
            <a:ext cx="43243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96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input1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-13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placeholder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float32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4" y="2570936"/>
            <a:ext cx="43243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97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input2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-13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placeholder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float32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4" y="3066235"/>
            <a:ext cx="7646034" cy="1751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98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14" dirty="0">
                <a:solidFill>
                  <a:prstClr val="black"/>
                </a:solidFill>
                <a:latin typeface="Arial"/>
                <a:cs typeface="Arial"/>
              </a:rPr>
              <a:t>output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8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8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85" dirty="0">
                <a:solidFill>
                  <a:prstClr val="black"/>
                </a:solidFill>
                <a:latin typeface="Arial"/>
                <a:cs typeface="Arial"/>
              </a:rPr>
              <a:t>mul</a:t>
            </a:r>
            <a:r>
              <a:rPr sz="1400" spc="18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85" dirty="0">
                <a:solidFill>
                  <a:prstClr val="black"/>
                </a:solidFill>
                <a:latin typeface="Arial"/>
                <a:cs typeface="Arial"/>
              </a:rPr>
              <a:t>input1</a:t>
            </a:r>
            <a:r>
              <a:rPr sz="1400" spc="18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2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50" dirty="0">
                <a:solidFill>
                  <a:prstClr val="black"/>
                </a:solidFill>
                <a:latin typeface="Arial"/>
                <a:cs typeface="Arial"/>
              </a:rPr>
              <a:t>input2</a:t>
            </a:r>
            <a:r>
              <a:rPr sz="1400" spc="150" dirty="0">
                <a:solidFill>
                  <a:srgbClr val="666600"/>
                </a:solidFill>
                <a:latin typeface="Arial"/>
                <a:cs typeface="Arial"/>
              </a:rPr>
              <a:t>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99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with </a:t>
            </a:r>
            <a:r>
              <a:rPr sz="1400" spc="17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5" dirty="0">
                <a:solidFill>
                  <a:srgbClr val="660066"/>
                </a:solidFill>
                <a:latin typeface="Arial"/>
                <a:cs typeface="Arial"/>
              </a:rPr>
              <a:t>Session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() </a:t>
            </a:r>
            <a:r>
              <a:rPr sz="1400" spc="25" dirty="0">
                <a:solidFill>
                  <a:srgbClr val="000087"/>
                </a:solidFill>
                <a:latin typeface="Arial"/>
                <a:cs typeface="Arial"/>
              </a:rPr>
              <a:t>as</a:t>
            </a:r>
            <a:r>
              <a:rPr sz="1400" spc="229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spc="110" dirty="0">
                <a:solidFill>
                  <a:srgbClr val="666600"/>
                </a:solidFill>
                <a:latin typeface="Arial"/>
                <a:cs typeface="Arial"/>
              </a:rPr>
              <a:t>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305435">
              <a:spcBef>
                <a:spcPts val="270"/>
              </a:spcBef>
              <a:tabLst>
                <a:tab pos="1477645" algn="l"/>
              </a:tabLst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....:	</a:t>
            </a:r>
            <a:r>
              <a:rPr sz="1400" spc="180" dirty="0">
                <a:solidFill>
                  <a:srgbClr val="000087"/>
                </a:solidFill>
                <a:latin typeface="Arial"/>
                <a:cs typeface="Arial"/>
              </a:rPr>
              <a:t>print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80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80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([</a:t>
            </a:r>
            <a:r>
              <a:rPr sz="1400" spc="180" dirty="0">
                <a:solidFill>
                  <a:prstClr val="black"/>
                </a:solidFill>
                <a:latin typeface="Arial"/>
                <a:cs typeface="Arial"/>
              </a:rPr>
              <a:t>output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], </a:t>
            </a:r>
            <a:r>
              <a:rPr sz="1400" spc="175" dirty="0">
                <a:solidFill>
                  <a:prstClr val="black"/>
                </a:solidFill>
                <a:latin typeface="Arial"/>
                <a:cs typeface="Arial"/>
              </a:rPr>
              <a:t>feed_dict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={</a:t>
            </a:r>
            <a:r>
              <a:rPr sz="1400" spc="175" dirty="0">
                <a:solidFill>
                  <a:prstClr val="black"/>
                </a:solidFill>
                <a:latin typeface="Arial"/>
                <a:cs typeface="Arial"/>
              </a:rPr>
              <a:t>input1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:[</a:t>
            </a:r>
            <a:r>
              <a:rPr sz="1400" spc="175" dirty="0">
                <a:solidFill>
                  <a:srgbClr val="006666"/>
                </a:solidFill>
                <a:latin typeface="Arial"/>
                <a:cs typeface="Arial"/>
              </a:rPr>
              <a:t>7.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],</a:t>
            </a:r>
            <a:r>
              <a:rPr sz="1400" spc="6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25" dirty="0">
                <a:solidFill>
                  <a:prstClr val="black"/>
                </a:solidFill>
                <a:latin typeface="Arial"/>
                <a:cs typeface="Arial"/>
              </a:rPr>
              <a:t>input2</a:t>
            </a:r>
            <a:r>
              <a:rPr sz="1400" spc="225" dirty="0">
                <a:solidFill>
                  <a:srgbClr val="666600"/>
                </a:solidFill>
                <a:latin typeface="Arial"/>
                <a:cs typeface="Arial"/>
              </a:rPr>
              <a:t>:[</a:t>
            </a:r>
            <a:r>
              <a:rPr sz="1400" spc="225" dirty="0">
                <a:solidFill>
                  <a:srgbClr val="006666"/>
                </a:solidFill>
                <a:latin typeface="Arial"/>
                <a:cs typeface="Arial"/>
              </a:rPr>
              <a:t>2.</a:t>
            </a:r>
            <a:r>
              <a:rPr sz="1400" spc="225" dirty="0">
                <a:solidFill>
                  <a:srgbClr val="666600"/>
                </a:solidFill>
                <a:latin typeface="Arial"/>
                <a:cs typeface="Arial"/>
              </a:rPr>
              <a:t>]}))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305435">
              <a:spcBef>
                <a:spcPts val="270"/>
              </a:spcBef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....: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21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10" dirty="0">
                <a:solidFill>
                  <a:prstClr val="black"/>
                </a:solidFill>
                <a:latin typeface="Arial"/>
                <a:cs typeface="Arial"/>
              </a:rPr>
              <a:t>array</a:t>
            </a:r>
            <a:r>
              <a:rPr sz="1400" spc="210" dirty="0">
                <a:solidFill>
                  <a:srgbClr val="666600"/>
                </a:solidFill>
                <a:latin typeface="Arial"/>
                <a:cs typeface="Arial"/>
              </a:rPr>
              <a:t>([ 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14.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],</a:t>
            </a:r>
            <a:r>
              <a:rPr sz="1400" spc="54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dtype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float32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)]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0244" y="5229006"/>
            <a:ext cx="1951355" cy="4591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Fetch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value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of output  from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computation</a:t>
            </a:r>
            <a:r>
              <a:rPr sz="1400" i="1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graph.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8391" y="4206293"/>
            <a:ext cx="386080" cy="956944"/>
          </a:xfrm>
          <a:custGeom>
            <a:avLst/>
            <a:gdLst/>
            <a:ahLst/>
            <a:cxnLst/>
            <a:rect l="l" t="t" r="r" b="b"/>
            <a:pathLst>
              <a:path w="386079" h="956945">
                <a:moveTo>
                  <a:pt x="385724" y="956798"/>
                </a:move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82218" y="4166219"/>
            <a:ext cx="31115" cy="46355"/>
          </a:xfrm>
          <a:custGeom>
            <a:avLst/>
            <a:gdLst/>
            <a:ahLst/>
            <a:cxnLst/>
            <a:rect l="l" t="t" r="r" b="b"/>
            <a:pathLst>
              <a:path w="31114" h="46354">
                <a:moveTo>
                  <a:pt x="1574" y="45949"/>
                </a:moveTo>
                <a:lnTo>
                  <a:pt x="0" y="0"/>
                </a:lnTo>
                <a:lnTo>
                  <a:pt x="30749" y="34199"/>
                </a:lnTo>
                <a:lnTo>
                  <a:pt x="1574" y="4594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82218" y="4166219"/>
            <a:ext cx="31115" cy="46355"/>
          </a:xfrm>
          <a:custGeom>
            <a:avLst/>
            <a:gdLst/>
            <a:ahLst/>
            <a:cxnLst/>
            <a:rect l="l" t="t" r="r" b="b"/>
            <a:pathLst>
              <a:path w="31114" h="46354">
                <a:moveTo>
                  <a:pt x="30749" y="34199"/>
                </a:moveTo>
                <a:lnTo>
                  <a:pt x="0" y="0"/>
                </a:lnTo>
                <a:lnTo>
                  <a:pt x="1574" y="45949"/>
                </a:lnTo>
                <a:lnTo>
                  <a:pt x="30749" y="3419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4760" y="5229006"/>
            <a:ext cx="1547495" cy="4591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Feed data into 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computation</a:t>
            </a:r>
            <a:r>
              <a:rPr sz="1400" i="1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graph.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41462" y="4165719"/>
            <a:ext cx="469265" cy="997585"/>
          </a:xfrm>
          <a:custGeom>
            <a:avLst/>
            <a:gdLst/>
            <a:ahLst/>
            <a:cxnLst/>
            <a:rect l="l" t="t" r="r" b="b"/>
            <a:pathLst>
              <a:path w="469265" h="997585">
                <a:moveTo>
                  <a:pt x="468874" y="997372"/>
                </a:move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23061" y="4126594"/>
            <a:ext cx="33020" cy="46355"/>
          </a:xfrm>
          <a:custGeom>
            <a:avLst/>
            <a:gdLst/>
            <a:ahLst/>
            <a:cxnLst/>
            <a:rect l="l" t="t" r="r" b="b"/>
            <a:pathLst>
              <a:path w="33020" h="46354">
                <a:moveTo>
                  <a:pt x="4149" y="45824"/>
                </a:moveTo>
                <a:lnTo>
                  <a:pt x="0" y="0"/>
                </a:lnTo>
                <a:lnTo>
                  <a:pt x="32624" y="32424"/>
                </a:lnTo>
                <a:lnTo>
                  <a:pt x="4149" y="4582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23061" y="4126594"/>
            <a:ext cx="33020" cy="46355"/>
          </a:xfrm>
          <a:custGeom>
            <a:avLst/>
            <a:gdLst/>
            <a:ahLst/>
            <a:cxnLst/>
            <a:rect l="l" t="t" r="r" b="b"/>
            <a:pathLst>
              <a:path w="33020" h="46354">
                <a:moveTo>
                  <a:pt x="32624" y="32424"/>
                </a:moveTo>
                <a:lnTo>
                  <a:pt x="0" y="0"/>
                </a:lnTo>
                <a:lnTo>
                  <a:pt x="4149" y="45824"/>
                </a:lnTo>
                <a:lnTo>
                  <a:pt x="32624" y="32424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57961" y="2236334"/>
            <a:ext cx="195389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Define</a:t>
            </a:r>
            <a:r>
              <a:rPr sz="1400" i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16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6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60" dirty="0">
                <a:solidFill>
                  <a:prstClr val="black"/>
                </a:solidFill>
                <a:latin typeface="Arial"/>
                <a:cs typeface="Arial"/>
              </a:rPr>
              <a:t>placeholder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objects for data</a:t>
            </a:r>
            <a:r>
              <a:rPr sz="1400" i="1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entry.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44666" y="2456771"/>
            <a:ext cx="1340485" cy="27940"/>
          </a:xfrm>
          <a:custGeom>
            <a:avLst/>
            <a:gdLst/>
            <a:ahLst/>
            <a:cxnLst/>
            <a:rect l="l" t="t" r="r" b="b"/>
            <a:pathLst>
              <a:path w="1340485" h="27939">
                <a:moveTo>
                  <a:pt x="1340272" y="0"/>
                </a:moveTo>
                <a:lnTo>
                  <a:pt x="0" y="27909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01467" y="2468951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549" y="31459"/>
                </a:moveTo>
                <a:lnTo>
                  <a:pt x="0" y="16629"/>
                </a:lnTo>
                <a:lnTo>
                  <a:pt x="42874" y="0"/>
                </a:lnTo>
                <a:lnTo>
                  <a:pt x="43549" y="3145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01466" y="2468951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2874" y="0"/>
                </a:moveTo>
                <a:lnTo>
                  <a:pt x="0" y="16629"/>
                </a:lnTo>
                <a:lnTo>
                  <a:pt x="43549" y="31459"/>
                </a:lnTo>
                <a:lnTo>
                  <a:pt x="42874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8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641" y="463525"/>
            <a:ext cx="4721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Why </a:t>
            </a:r>
            <a:r>
              <a:rPr spc="-5" dirty="0"/>
              <a:t>Deep Learning?</a:t>
            </a:r>
          </a:p>
        </p:txBody>
      </p:sp>
      <p:sp>
        <p:nvSpPr>
          <p:cNvPr id="3" name="object 3"/>
          <p:cNvSpPr/>
          <p:nvPr/>
        </p:nvSpPr>
        <p:spPr>
          <a:xfrm>
            <a:off x="1067853" y="2067170"/>
            <a:ext cx="7222845" cy="1161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1343" y="4645351"/>
            <a:ext cx="5572802" cy="952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5415" y="4396498"/>
            <a:ext cx="1510131" cy="1277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214416"/>
            <a:ext cx="6553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Placeholders </a:t>
            </a:r>
            <a:r>
              <a:rPr sz="2800" b="1" i="0" spc="-5" dirty="0">
                <a:solidFill>
                  <a:srgbClr val="4985E8"/>
                </a:solidFill>
              </a:rPr>
              <a:t>and Feed Dictionaries</a:t>
            </a:r>
            <a:r>
              <a:rPr sz="2800" b="1" i="0" spc="-85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(3)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119022" y="1097675"/>
            <a:ext cx="6857986" cy="490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083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3098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Variable Scope</a:t>
            </a:r>
            <a:r>
              <a:rPr sz="2800" b="1" i="0" spc="-85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(1)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29224" y="2017217"/>
            <a:ext cx="8256905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377825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Complicated TensorFlow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models can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have hundreds of 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variables.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882015" marR="5080" lvl="1" indent="-412115">
              <a:lnSpc>
                <a:spcPct val="114599"/>
              </a:lnSpc>
              <a:buClr>
                <a:srgbClr val="595959"/>
              </a:buClr>
              <a:buFontTx/>
              <a:buChar char="○"/>
              <a:tabLst>
                <a:tab pos="882015" algn="l"/>
                <a:tab pos="882650" algn="l"/>
              </a:tabLst>
            </a:pPr>
            <a:r>
              <a:rPr sz="2400" spc="27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2400" spc="27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2400" spc="275" dirty="0">
                <a:solidFill>
                  <a:prstClr val="black"/>
                </a:solidFill>
                <a:latin typeface="Arial"/>
                <a:cs typeface="Arial"/>
              </a:rPr>
              <a:t>variable_scope</a:t>
            </a:r>
            <a:r>
              <a:rPr sz="2400" spc="275" dirty="0">
                <a:solidFill>
                  <a:srgbClr val="666600"/>
                </a:solidFill>
                <a:latin typeface="Arial"/>
                <a:cs typeface="Arial"/>
              </a:rPr>
              <a:t>()</a:t>
            </a:r>
            <a:r>
              <a:rPr sz="2400" spc="-22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provides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simple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name-spacing  to avoid</a:t>
            </a: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clashes.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882015" marR="103505" lvl="1" indent="-412115">
              <a:lnSpc>
                <a:spcPct val="114599"/>
              </a:lnSpc>
              <a:buClr>
                <a:srgbClr val="595959"/>
              </a:buClr>
              <a:buFontTx/>
              <a:buChar char="○"/>
              <a:tabLst>
                <a:tab pos="882015" algn="l"/>
                <a:tab pos="882650" algn="l"/>
              </a:tabLst>
            </a:pPr>
            <a:r>
              <a:rPr sz="2400" spc="33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2400" spc="33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2400" spc="335" dirty="0">
                <a:solidFill>
                  <a:prstClr val="black"/>
                </a:solidFill>
                <a:latin typeface="Arial"/>
                <a:cs typeface="Arial"/>
              </a:rPr>
              <a:t>get_variable</a:t>
            </a:r>
            <a:r>
              <a:rPr sz="2400" spc="335" dirty="0">
                <a:solidFill>
                  <a:srgbClr val="666600"/>
                </a:solidFill>
                <a:latin typeface="Arial"/>
                <a:cs typeface="Arial"/>
              </a:rPr>
              <a:t>()</a:t>
            </a:r>
            <a:r>
              <a:rPr sz="2400" spc="-27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creates/accesses variables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from  within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variable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scope.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111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3098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Variable Scope</a:t>
            </a:r>
            <a:r>
              <a:rPr sz="2800" b="1" i="0" spc="-85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(2)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05993" y="2017217"/>
            <a:ext cx="8125459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5080" indent="-335915">
              <a:lnSpc>
                <a:spcPct val="114599"/>
              </a:lnSpc>
              <a:spcBef>
                <a:spcPts val="100"/>
              </a:spcBef>
              <a:buClr>
                <a:srgbClr val="000000"/>
              </a:buClr>
              <a:buSzPct val="58333"/>
              <a:buFontTx/>
              <a:buChar char="●"/>
              <a:tabLst>
                <a:tab pos="347980" algn="l"/>
                <a:tab pos="3492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Variable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scope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simple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type of namespacing that adds  prefixes to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variable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names within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scope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4" y="3127195"/>
            <a:ext cx="3640454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marR="297815" indent="-391160">
              <a:lnSpc>
                <a:spcPct val="116100"/>
              </a:lnSpc>
              <a:spcBef>
                <a:spcPts val="100"/>
              </a:spcBef>
            </a:pPr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with </a:t>
            </a:r>
            <a:r>
              <a:rPr sz="1400" spc="17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0" dirty="0">
                <a:solidFill>
                  <a:prstClr val="black"/>
                </a:solidFill>
                <a:latin typeface="Arial"/>
                <a:cs typeface="Arial"/>
              </a:rPr>
              <a:t>variable_scope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70" dirty="0">
                <a:solidFill>
                  <a:srgbClr val="008700"/>
                </a:solidFill>
                <a:latin typeface="Arial"/>
                <a:cs typeface="Arial"/>
              </a:rPr>
              <a:t>"foo"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):  </a:t>
            </a:r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with</a:t>
            </a:r>
            <a:r>
              <a:rPr sz="1400" spc="380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16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65" dirty="0">
                <a:solidFill>
                  <a:prstClr val="black"/>
                </a:solidFill>
                <a:latin typeface="Arial"/>
                <a:cs typeface="Arial"/>
              </a:rPr>
              <a:t>variable_scope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65" dirty="0">
                <a:solidFill>
                  <a:srgbClr val="008700"/>
                </a:solidFill>
                <a:latin typeface="Arial"/>
                <a:cs typeface="Arial"/>
              </a:rPr>
              <a:t>"bar"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):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indent="780415">
              <a:lnSpc>
                <a:spcPct val="116100"/>
              </a:lnSpc>
            </a:pPr>
            <a:r>
              <a:rPr sz="1400" spc="65" dirty="0">
                <a:solidFill>
                  <a:prstClr val="black"/>
                </a:solidFill>
                <a:latin typeface="Arial"/>
                <a:cs typeface="Arial"/>
              </a:rPr>
              <a:t>v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9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95" dirty="0">
                <a:solidFill>
                  <a:prstClr val="black"/>
                </a:solidFill>
                <a:latin typeface="Arial"/>
                <a:cs typeface="Arial"/>
              </a:rPr>
              <a:t>get_variable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95" dirty="0">
                <a:solidFill>
                  <a:srgbClr val="008700"/>
                </a:solidFill>
                <a:latin typeface="Arial"/>
                <a:cs typeface="Arial"/>
              </a:rPr>
              <a:t>"v"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254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54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254" dirty="0">
                <a:solidFill>
                  <a:srgbClr val="666600"/>
                </a:solidFill>
                <a:latin typeface="Arial"/>
                <a:cs typeface="Arial"/>
              </a:rPr>
              <a:t>])  </a:t>
            </a:r>
            <a:r>
              <a:rPr sz="1400" spc="130" dirty="0">
                <a:solidFill>
                  <a:srgbClr val="000087"/>
                </a:solidFill>
                <a:latin typeface="Arial"/>
                <a:cs typeface="Arial"/>
              </a:rPr>
              <a:t>assert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name </a:t>
            </a:r>
            <a:r>
              <a:rPr sz="1400" spc="-55" dirty="0">
                <a:solidFill>
                  <a:srgbClr val="666600"/>
                </a:solidFill>
                <a:latin typeface="Arial"/>
                <a:cs typeface="Arial"/>
              </a:rPr>
              <a:t>==</a:t>
            </a:r>
            <a:r>
              <a:rPr sz="1400" spc="9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75" dirty="0">
                <a:solidFill>
                  <a:srgbClr val="008700"/>
                </a:solidFill>
                <a:latin typeface="Arial"/>
                <a:cs typeface="Arial"/>
              </a:rPr>
              <a:t>"foo/bar/v:0"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625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3098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Variable Scope</a:t>
            </a:r>
            <a:r>
              <a:rPr sz="2800" b="1" i="0" spc="-85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(3)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724" y="2070557"/>
            <a:ext cx="8221980" cy="233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12750">
              <a:spcBef>
                <a:spcPts val="100"/>
              </a:spcBef>
              <a:buFontTx/>
              <a:buChar char="●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666666"/>
                </a:solidFill>
                <a:latin typeface="Arial"/>
                <a:cs typeface="Arial"/>
              </a:rPr>
              <a:t>Variable </a:t>
            </a:r>
            <a:r>
              <a:rPr sz="2400" dirty="0">
                <a:solidFill>
                  <a:srgbClr val="666666"/>
                </a:solidFill>
                <a:latin typeface="Arial"/>
                <a:cs typeface="Arial"/>
              </a:rPr>
              <a:t>scopes control variable</a:t>
            </a:r>
            <a:r>
              <a:rPr sz="24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6666"/>
                </a:solidFill>
                <a:latin typeface="Arial"/>
                <a:cs typeface="Arial"/>
              </a:rPr>
              <a:t>(re)use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0"/>
              </a:spcBef>
              <a:buFontTx/>
              <a:buChar char="●"/>
            </a:pPr>
            <a:endParaRPr sz="3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with</a:t>
            </a:r>
            <a:r>
              <a:rPr sz="1400" spc="375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17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0" dirty="0">
                <a:solidFill>
                  <a:prstClr val="black"/>
                </a:solidFill>
                <a:latin typeface="Arial"/>
                <a:cs typeface="Arial"/>
              </a:rPr>
              <a:t>variable_scope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70" dirty="0">
                <a:solidFill>
                  <a:srgbClr val="008700"/>
                </a:solidFill>
                <a:latin typeface="Arial"/>
                <a:cs typeface="Arial"/>
              </a:rPr>
              <a:t>"foo"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):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02590" marR="3804920">
              <a:lnSpc>
                <a:spcPct val="116100"/>
              </a:lnSpc>
            </a:pPr>
            <a:r>
              <a:rPr sz="1400" spc="65" dirty="0">
                <a:solidFill>
                  <a:prstClr val="black"/>
                </a:solidFill>
                <a:latin typeface="Arial"/>
                <a:cs typeface="Arial"/>
              </a:rPr>
              <a:t>v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9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95" dirty="0">
                <a:solidFill>
                  <a:prstClr val="black"/>
                </a:solidFill>
                <a:latin typeface="Arial"/>
                <a:cs typeface="Arial"/>
              </a:rPr>
              <a:t>get_variable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95" dirty="0">
                <a:solidFill>
                  <a:srgbClr val="008700"/>
                </a:solidFill>
                <a:latin typeface="Arial"/>
                <a:cs typeface="Arial"/>
              </a:rPr>
              <a:t>"v"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254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54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254" dirty="0">
                <a:solidFill>
                  <a:srgbClr val="666600"/>
                </a:solidFill>
                <a:latin typeface="Arial"/>
                <a:cs typeface="Arial"/>
              </a:rPr>
              <a:t>])  </a:t>
            </a:r>
            <a:r>
              <a:rPr sz="1400" spc="14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40" dirty="0">
                <a:solidFill>
                  <a:prstClr val="black"/>
                </a:solidFill>
                <a:latin typeface="Arial"/>
                <a:cs typeface="Arial"/>
              </a:rPr>
              <a:t>get_variable_scope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().</a:t>
            </a:r>
            <a:r>
              <a:rPr sz="1400" spc="140" dirty="0">
                <a:solidFill>
                  <a:prstClr val="black"/>
                </a:solidFill>
                <a:latin typeface="Arial"/>
                <a:cs typeface="Arial"/>
              </a:rPr>
              <a:t>reuse_variables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()  </a:t>
            </a:r>
            <a:r>
              <a:rPr sz="1400" spc="25" dirty="0">
                <a:solidFill>
                  <a:prstClr val="black"/>
                </a:solidFill>
                <a:latin typeface="Arial"/>
                <a:cs typeface="Arial"/>
              </a:rPr>
              <a:t>v1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9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95" dirty="0">
                <a:solidFill>
                  <a:prstClr val="black"/>
                </a:solidFill>
                <a:latin typeface="Arial"/>
                <a:cs typeface="Arial"/>
              </a:rPr>
              <a:t>get_variable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95" dirty="0">
                <a:solidFill>
                  <a:srgbClr val="008700"/>
                </a:solidFill>
                <a:latin typeface="Arial"/>
                <a:cs typeface="Arial"/>
              </a:rPr>
              <a:t>"v"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409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54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54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254" dirty="0">
                <a:solidFill>
                  <a:srgbClr val="666600"/>
                </a:solidFill>
                <a:latin typeface="Arial"/>
                <a:cs typeface="Arial"/>
              </a:rPr>
              <a:t>])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</a:pPr>
            <a:r>
              <a:rPr sz="1400" spc="130" dirty="0">
                <a:solidFill>
                  <a:srgbClr val="000087"/>
                </a:solidFill>
                <a:latin typeface="Arial"/>
                <a:cs typeface="Arial"/>
              </a:rPr>
              <a:t>assert </a:t>
            </a:r>
            <a:r>
              <a:rPr sz="1400" spc="25" dirty="0">
                <a:solidFill>
                  <a:prstClr val="black"/>
                </a:solidFill>
                <a:latin typeface="Arial"/>
                <a:cs typeface="Arial"/>
              </a:rPr>
              <a:t>v1 </a:t>
            </a:r>
            <a:r>
              <a:rPr sz="1400" spc="-55" dirty="0">
                <a:solidFill>
                  <a:srgbClr val="666600"/>
                </a:solidFill>
                <a:latin typeface="Arial"/>
                <a:cs typeface="Arial"/>
              </a:rPr>
              <a:t>==</a:t>
            </a:r>
            <a:r>
              <a:rPr sz="1400" spc="4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5091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361075"/>
            <a:ext cx="5233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5" dirty="0">
                <a:solidFill>
                  <a:srgbClr val="4985E8"/>
                </a:solidFill>
              </a:rPr>
              <a:t>Understanding get_variable</a:t>
            </a:r>
            <a:r>
              <a:rPr sz="2800" b="1" i="0" spc="-95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(1)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29224" y="2017217"/>
            <a:ext cx="7648575" cy="12827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24815" indent="-412115">
              <a:spcBef>
                <a:spcPts val="52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Behavior depends on whether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variable reuse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enabled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24815" indent="-412115">
              <a:spcBef>
                <a:spcPts val="42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b="1" spc="-5" dirty="0">
                <a:solidFill>
                  <a:srgbClr val="595959"/>
                </a:solidFill>
                <a:latin typeface="Arial"/>
                <a:cs typeface="Arial"/>
              </a:rPr>
              <a:t>Case 1: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reuse set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24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false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882015" lvl="1" indent="-412115">
              <a:spcBef>
                <a:spcPts val="420"/>
              </a:spcBef>
              <a:buFontTx/>
              <a:buChar char="○"/>
              <a:tabLst>
                <a:tab pos="882015" algn="l"/>
                <a:tab pos="8826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Create and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return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new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variable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4" y="3498669"/>
            <a:ext cx="3249930" cy="7683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spcBef>
                <a:spcPts val="370"/>
              </a:spcBef>
            </a:pPr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with</a:t>
            </a:r>
            <a:r>
              <a:rPr sz="1400" spc="365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17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0" dirty="0">
                <a:solidFill>
                  <a:prstClr val="black"/>
                </a:solidFill>
                <a:latin typeface="Arial"/>
                <a:cs typeface="Arial"/>
              </a:rPr>
              <a:t>variable_scope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70" dirty="0">
                <a:solidFill>
                  <a:srgbClr val="008700"/>
                </a:solidFill>
                <a:latin typeface="Arial"/>
                <a:cs typeface="Arial"/>
              </a:rPr>
              <a:t>"foo"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):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indent="389890">
              <a:lnSpc>
                <a:spcPct val="116100"/>
              </a:lnSpc>
            </a:pPr>
            <a:r>
              <a:rPr sz="1400" spc="65" dirty="0">
                <a:solidFill>
                  <a:prstClr val="black"/>
                </a:solidFill>
                <a:latin typeface="Arial"/>
                <a:cs typeface="Arial"/>
              </a:rPr>
              <a:t>v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9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95" dirty="0">
                <a:solidFill>
                  <a:prstClr val="black"/>
                </a:solidFill>
                <a:latin typeface="Arial"/>
                <a:cs typeface="Arial"/>
              </a:rPr>
              <a:t>get_variable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95" dirty="0">
                <a:solidFill>
                  <a:srgbClr val="008700"/>
                </a:solidFill>
                <a:latin typeface="Arial"/>
                <a:cs typeface="Arial"/>
              </a:rPr>
              <a:t>"v"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254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54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254" dirty="0">
                <a:solidFill>
                  <a:srgbClr val="666600"/>
                </a:solidFill>
                <a:latin typeface="Arial"/>
                <a:cs typeface="Arial"/>
              </a:rPr>
              <a:t>])  </a:t>
            </a:r>
            <a:r>
              <a:rPr sz="1400" spc="130" dirty="0">
                <a:solidFill>
                  <a:srgbClr val="000087"/>
                </a:solidFill>
                <a:latin typeface="Arial"/>
                <a:cs typeface="Arial"/>
              </a:rPr>
              <a:t>assert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name </a:t>
            </a:r>
            <a:r>
              <a:rPr sz="1400" spc="-55" dirty="0">
                <a:solidFill>
                  <a:srgbClr val="666600"/>
                </a:solidFill>
                <a:latin typeface="Arial"/>
                <a:cs typeface="Arial"/>
              </a:rPr>
              <a:t>==</a:t>
            </a:r>
            <a:r>
              <a:rPr sz="1400" spc="8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85" dirty="0">
                <a:solidFill>
                  <a:srgbClr val="008700"/>
                </a:solidFill>
                <a:latin typeface="Arial"/>
                <a:cs typeface="Arial"/>
              </a:rPr>
              <a:t>"foo/v:0"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63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361075"/>
            <a:ext cx="5233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5" dirty="0">
                <a:solidFill>
                  <a:srgbClr val="4985E8"/>
                </a:solidFill>
              </a:rPr>
              <a:t>Understanding get_variable</a:t>
            </a:r>
            <a:r>
              <a:rPr sz="2800" b="1" i="0" spc="-95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(2)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29223" y="2017217"/>
            <a:ext cx="7798434" cy="12827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24815" indent="-412115">
              <a:spcBef>
                <a:spcPts val="52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sz="2400" b="1" spc="-5" dirty="0">
                <a:solidFill>
                  <a:srgbClr val="595959"/>
                </a:solidFill>
                <a:latin typeface="Arial"/>
                <a:cs typeface="Arial"/>
              </a:rPr>
              <a:t>Case 2: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Variable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reuse set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true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882015" lvl="1" indent="-412115">
              <a:spcBef>
                <a:spcPts val="420"/>
              </a:spcBef>
              <a:buFontTx/>
              <a:buChar char="○"/>
              <a:tabLst>
                <a:tab pos="882015" algn="l"/>
                <a:tab pos="8826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Search for existing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variable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with given name.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Raise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882015">
              <a:spcBef>
                <a:spcPts val="420"/>
              </a:spcBef>
            </a:pPr>
            <a:r>
              <a:rPr sz="2400" spc="165" dirty="0">
                <a:solidFill>
                  <a:srgbClr val="660066"/>
                </a:solidFill>
                <a:latin typeface="Arial"/>
                <a:cs typeface="Arial"/>
              </a:rPr>
              <a:t>ValueError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if none</a:t>
            </a:r>
            <a:r>
              <a:rPr sz="2400" spc="-3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found.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4" y="3498669"/>
            <a:ext cx="4128770" cy="12636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spcBef>
                <a:spcPts val="370"/>
              </a:spcBef>
            </a:pPr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with</a:t>
            </a:r>
            <a:r>
              <a:rPr sz="1400" spc="375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17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0" dirty="0">
                <a:solidFill>
                  <a:prstClr val="black"/>
                </a:solidFill>
                <a:latin typeface="Arial"/>
                <a:cs typeface="Arial"/>
              </a:rPr>
              <a:t>variable_scope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70" dirty="0">
                <a:solidFill>
                  <a:srgbClr val="008700"/>
                </a:solidFill>
                <a:latin typeface="Arial"/>
                <a:cs typeface="Arial"/>
              </a:rPr>
              <a:t>"foo"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):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402590">
              <a:spcBef>
                <a:spcPts val="270"/>
              </a:spcBef>
            </a:pPr>
            <a:r>
              <a:rPr sz="1400" spc="65" dirty="0">
                <a:solidFill>
                  <a:prstClr val="black"/>
                </a:solidFill>
                <a:latin typeface="Arial"/>
                <a:cs typeface="Arial"/>
              </a:rPr>
              <a:t>v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9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95" dirty="0">
                <a:solidFill>
                  <a:prstClr val="black"/>
                </a:solidFill>
                <a:latin typeface="Arial"/>
                <a:cs typeface="Arial"/>
              </a:rPr>
              <a:t>get_variable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95" dirty="0">
                <a:solidFill>
                  <a:srgbClr val="008700"/>
                </a:solidFill>
                <a:latin typeface="Arial"/>
                <a:cs typeface="Arial"/>
              </a:rPr>
              <a:t>"v"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32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54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54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254" dirty="0">
                <a:solidFill>
                  <a:srgbClr val="666600"/>
                </a:solidFill>
                <a:latin typeface="Arial"/>
                <a:cs typeface="Arial"/>
              </a:rPr>
              <a:t>])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402590" marR="5080" indent="-390525">
              <a:lnSpc>
                <a:spcPct val="116100"/>
              </a:lnSpc>
            </a:pPr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with </a:t>
            </a:r>
            <a:r>
              <a:rPr sz="1400" spc="16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65" dirty="0">
                <a:solidFill>
                  <a:prstClr val="black"/>
                </a:solidFill>
                <a:latin typeface="Arial"/>
                <a:cs typeface="Arial"/>
              </a:rPr>
              <a:t>variable_scope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65" dirty="0">
                <a:solidFill>
                  <a:srgbClr val="008700"/>
                </a:solidFill>
                <a:latin typeface="Arial"/>
                <a:cs typeface="Arial"/>
              </a:rPr>
              <a:t>"foo"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90" dirty="0">
                <a:solidFill>
                  <a:prstClr val="black"/>
                </a:solidFill>
                <a:latin typeface="Arial"/>
                <a:cs typeface="Arial"/>
              </a:rPr>
              <a:t>reuse</a:t>
            </a:r>
            <a:r>
              <a:rPr sz="1400" spc="9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90" dirty="0">
                <a:solidFill>
                  <a:srgbClr val="000087"/>
                </a:solidFill>
                <a:latin typeface="Arial"/>
                <a:cs typeface="Arial"/>
              </a:rPr>
              <a:t>True</a:t>
            </a:r>
            <a:r>
              <a:rPr sz="1400" spc="90" dirty="0">
                <a:solidFill>
                  <a:srgbClr val="666600"/>
                </a:solidFill>
                <a:latin typeface="Arial"/>
                <a:cs typeface="Arial"/>
              </a:rPr>
              <a:t>):  </a:t>
            </a:r>
            <a:r>
              <a:rPr sz="1400" spc="25" dirty="0">
                <a:solidFill>
                  <a:prstClr val="black"/>
                </a:solidFill>
                <a:latin typeface="Arial"/>
                <a:cs typeface="Arial"/>
              </a:rPr>
              <a:t>v1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9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95" dirty="0">
                <a:solidFill>
                  <a:prstClr val="black"/>
                </a:solidFill>
                <a:latin typeface="Arial"/>
                <a:cs typeface="Arial"/>
              </a:rPr>
              <a:t>get_variable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95" dirty="0">
                <a:solidFill>
                  <a:srgbClr val="008700"/>
                </a:solidFill>
                <a:latin typeface="Arial"/>
                <a:cs typeface="Arial"/>
              </a:rPr>
              <a:t>"v"</a:t>
            </a:r>
            <a:r>
              <a:rPr sz="1400" spc="19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409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54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254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254" dirty="0">
                <a:solidFill>
                  <a:srgbClr val="666600"/>
                </a:solidFill>
                <a:latin typeface="Arial"/>
                <a:cs typeface="Arial"/>
              </a:rPr>
              <a:t>])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</a:pPr>
            <a:r>
              <a:rPr sz="1400" spc="130" dirty="0">
                <a:solidFill>
                  <a:srgbClr val="000087"/>
                </a:solidFill>
                <a:latin typeface="Arial"/>
                <a:cs typeface="Arial"/>
              </a:rPr>
              <a:t>assert </a:t>
            </a:r>
            <a:r>
              <a:rPr sz="1400" spc="25" dirty="0">
                <a:solidFill>
                  <a:prstClr val="black"/>
                </a:solidFill>
                <a:latin typeface="Arial"/>
                <a:cs typeface="Arial"/>
              </a:rPr>
              <a:t>v1 </a:t>
            </a:r>
            <a:r>
              <a:rPr sz="1400" spc="-55" dirty="0">
                <a:solidFill>
                  <a:srgbClr val="666600"/>
                </a:solidFill>
                <a:latin typeface="Arial"/>
                <a:cs typeface="Arial"/>
              </a:rPr>
              <a:t>==</a:t>
            </a:r>
            <a:r>
              <a:rPr sz="1400" spc="4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8517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6807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Ex: </a:t>
            </a:r>
            <a:r>
              <a:rPr sz="2800" b="1" i="0" spc="-5" dirty="0">
                <a:solidFill>
                  <a:srgbClr val="4985E8"/>
                </a:solidFill>
              </a:rPr>
              <a:t>Linear Regression in TensorFlow</a:t>
            </a:r>
            <a:r>
              <a:rPr sz="2800" b="1" i="0" spc="-90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(1)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724" y="2346148"/>
            <a:ext cx="3933190" cy="2294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3920">
              <a:lnSpc>
                <a:spcPct val="116100"/>
              </a:lnSpc>
              <a:spcBef>
                <a:spcPts val="100"/>
              </a:spcBef>
            </a:pPr>
            <a:r>
              <a:rPr sz="1400" spc="114" dirty="0">
                <a:solidFill>
                  <a:srgbClr val="000087"/>
                </a:solidFill>
                <a:latin typeface="Arial"/>
                <a:cs typeface="Arial"/>
              </a:rPr>
              <a:t>import </a:t>
            </a:r>
            <a:r>
              <a:rPr sz="1400" spc="-75" dirty="0">
                <a:solidFill>
                  <a:prstClr val="black"/>
                </a:solidFill>
                <a:latin typeface="Arial"/>
                <a:cs typeface="Arial"/>
              </a:rPr>
              <a:t>numpy </a:t>
            </a:r>
            <a:r>
              <a:rPr sz="1400" spc="25" dirty="0">
                <a:solidFill>
                  <a:srgbClr val="000087"/>
                </a:solidFill>
                <a:latin typeface="Arial"/>
                <a:cs typeface="Arial"/>
              </a:rPr>
              <a:t>as </a:t>
            </a:r>
            <a:r>
              <a:rPr sz="1400" spc="-15" dirty="0">
                <a:solidFill>
                  <a:prstClr val="black"/>
                </a:solidFill>
                <a:latin typeface="Arial"/>
                <a:cs typeface="Arial"/>
              </a:rPr>
              <a:t>np  </a:t>
            </a:r>
            <a:r>
              <a:rPr sz="1400" spc="114" dirty="0">
                <a:solidFill>
                  <a:srgbClr val="000087"/>
                </a:solidFill>
                <a:latin typeface="Arial"/>
                <a:cs typeface="Arial"/>
              </a:rPr>
              <a:t>import</a:t>
            </a:r>
            <a:r>
              <a:rPr sz="1400" spc="360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prstClr val="black"/>
                </a:solidFill>
                <a:latin typeface="Arial"/>
                <a:cs typeface="Arial"/>
              </a:rPr>
              <a:t>seaborn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1400" spc="-10" dirty="0">
                <a:solidFill>
                  <a:srgbClr val="870000"/>
                </a:solidFill>
                <a:latin typeface="Arial"/>
                <a:cs typeface="Arial"/>
              </a:rPr>
              <a:t># </a:t>
            </a:r>
            <a:r>
              <a:rPr sz="1400" spc="90" dirty="0">
                <a:solidFill>
                  <a:srgbClr val="870000"/>
                </a:solidFill>
                <a:latin typeface="Arial"/>
                <a:cs typeface="Arial"/>
              </a:rPr>
              <a:t>Define </a:t>
            </a:r>
            <a:r>
              <a:rPr sz="1400" spc="155" dirty="0">
                <a:solidFill>
                  <a:srgbClr val="870000"/>
                </a:solidFill>
                <a:latin typeface="Arial"/>
                <a:cs typeface="Arial"/>
              </a:rPr>
              <a:t>input</a:t>
            </a:r>
            <a:r>
              <a:rPr sz="1400" spc="175" dirty="0">
                <a:solidFill>
                  <a:srgbClr val="870000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870000"/>
                </a:solidFill>
                <a:latin typeface="Arial"/>
                <a:cs typeface="Arial"/>
              </a:rPr>
              <a:t>data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</a:pPr>
            <a:r>
              <a:rPr sz="1400" spc="25" dirty="0">
                <a:solidFill>
                  <a:prstClr val="black"/>
                </a:solidFill>
                <a:latin typeface="Arial"/>
                <a:cs typeface="Arial"/>
              </a:rPr>
              <a:t>X_data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85" dirty="0">
                <a:solidFill>
                  <a:prstClr val="black"/>
                </a:solidFill>
                <a:latin typeface="Arial"/>
                <a:cs typeface="Arial"/>
              </a:rPr>
              <a:t>np</a:t>
            </a:r>
            <a:r>
              <a:rPr sz="1400" spc="8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85" dirty="0">
                <a:solidFill>
                  <a:prstClr val="black"/>
                </a:solidFill>
                <a:latin typeface="Arial"/>
                <a:cs typeface="Arial"/>
              </a:rPr>
              <a:t>arange</a:t>
            </a:r>
            <a:r>
              <a:rPr sz="1400" spc="8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85" dirty="0">
                <a:solidFill>
                  <a:srgbClr val="006666"/>
                </a:solidFill>
                <a:latin typeface="Arial"/>
                <a:cs typeface="Arial"/>
              </a:rPr>
              <a:t>100</a:t>
            </a:r>
            <a:r>
              <a:rPr sz="1400" spc="8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409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step</a:t>
            </a:r>
            <a:r>
              <a:rPr sz="1400" spc="125" dirty="0">
                <a:solidFill>
                  <a:srgbClr val="666600"/>
                </a:solidFill>
                <a:latin typeface="Arial"/>
                <a:cs typeface="Arial"/>
              </a:rPr>
              <a:t>=.</a:t>
            </a:r>
            <a:r>
              <a:rPr sz="1400" spc="125" dirty="0">
                <a:solidFill>
                  <a:srgbClr val="006666"/>
                </a:solidFill>
                <a:latin typeface="Arial"/>
                <a:cs typeface="Arial"/>
              </a:rPr>
              <a:t>1)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</a:pPr>
            <a:r>
              <a:rPr sz="1400" spc="65" dirty="0">
                <a:solidFill>
                  <a:prstClr val="black"/>
                </a:solidFill>
                <a:latin typeface="Arial"/>
                <a:cs typeface="Arial"/>
              </a:rPr>
              <a:t>y_data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25" dirty="0">
                <a:solidFill>
                  <a:prstClr val="black"/>
                </a:solidFill>
                <a:latin typeface="Arial"/>
                <a:cs typeface="Arial"/>
              </a:rPr>
              <a:t>X_data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+ </a:t>
            </a:r>
            <a:r>
              <a:rPr sz="1400" spc="-15" dirty="0">
                <a:solidFill>
                  <a:srgbClr val="006666"/>
                </a:solidFill>
                <a:latin typeface="Arial"/>
                <a:cs typeface="Arial"/>
              </a:rPr>
              <a:t>20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*</a:t>
            </a:r>
            <a:r>
              <a:rPr sz="1400" spc="33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prstClr val="black"/>
                </a:solidFill>
                <a:latin typeface="Arial"/>
                <a:cs typeface="Arial"/>
              </a:rPr>
              <a:t>np</a:t>
            </a:r>
            <a:r>
              <a:rPr sz="1400" spc="114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14" dirty="0">
                <a:solidFill>
                  <a:prstClr val="black"/>
                </a:solidFill>
                <a:latin typeface="Arial"/>
                <a:cs typeface="Arial"/>
              </a:rPr>
              <a:t>sin</a:t>
            </a:r>
            <a:r>
              <a:rPr sz="1400" spc="114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14" dirty="0">
                <a:solidFill>
                  <a:prstClr val="black"/>
                </a:solidFill>
                <a:latin typeface="Arial"/>
                <a:cs typeface="Arial"/>
              </a:rPr>
              <a:t>X_data</a:t>
            </a:r>
            <a:r>
              <a:rPr sz="1400" spc="114" dirty="0">
                <a:solidFill>
                  <a:srgbClr val="666600"/>
                </a:solidFill>
                <a:latin typeface="Arial"/>
                <a:cs typeface="Arial"/>
              </a:rPr>
              <a:t>/</a:t>
            </a:r>
            <a:r>
              <a:rPr sz="1400" spc="114" dirty="0">
                <a:solidFill>
                  <a:srgbClr val="006666"/>
                </a:solidFill>
                <a:latin typeface="Arial"/>
                <a:cs typeface="Arial"/>
              </a:rPr>
              <a:t>10)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275080">
              <a:lnSpc>
                <a:spcPct val="116100"/>
              </a:lnSpc>
            </a:pPr>
            <a:r>
              <a:rPr sz="1400" spc="-10" dirty="0">
                <a:solidFill>
                  <a:srgbClr val="870000"/>
                </a:solidFill>
                <a:latin typeface="Arial"/>
                <a:cs typeface="Arial"/>
              </a:rPr>
              <a:t># </a:t>
            </a:r>
            <a:r>
              <a:rPr sz="1400" spc="160" dirty="0">
                <a:solidFill>
                  <a:srgbClr val="870000"/>
                </a:solidFill>
                <a:latin typeface="Arial"/>
                <a:cs typeface="Arial"/>
              </a:rPr>
              <a:t>Plot </a:t>
            </a:r>
            <a:r>
              <a:rPr sz="1400" spc="155" dirty="0">
                <a:solidFill>
                  <a:srgbClr val="870000"/>
                </a:solidFill>
                <a:latin typeface="Arial"/>
                <a:cs typeface="Arial"/>
              </a:rPr>
              <a:t>input </a:t>
            </a:r>
            <a:r>
              <a:rPr sz="1400" spc="80" dirty="0">
                <a:solidFill>
                  <a:srgbClr val="870000"/>
                </a:solidFill>
                <a:latin typeface="Arial"/>
                <a:cs typeface="Arial"/>
              </a:rPr>
              <a:t>data  </a:t>
            </a:r>
            <a:r>
              <a:rPr sz="1400" spc="165" dirty="0">
                <a:solidFill>
                  <a:prstClr val="black"/>
                </a:solidFill>
                <a:latin typeface="Arial"/>
                <a:cs typeface="Arial"/>
              </a:rPr>
              <a:t>plt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65" dirty="0">
                <a:solidFill>
                  <a:prstClr val="black"/>
                </a:solidFill>
                <a:latin typeface="Arial"/>
                <a:cs typeface="Arial"/>
              </a:rPr>
              <a:t>scatter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65" dirty="0">
                <a:solidFill>
                  <a:prstClr val="black"/>
                </a:solidFill>
                <a:latin typeface="Arial"/>
                <a:cs typeface="Arial"/>
              </a:rPr>
              <a:t>X_data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35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prstClr val="black"/>
                </a:solidFill>
                <a:latin typeface="Arial"/>
                <a:cs typeface="Arial"/>
              </a:rPr>
              <a:t>y_data)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4003" y="2402165"/>
            <a:ext cx="3493216" cy="2453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430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6807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Ex: </a:t>
            </a:r>
            <a:r>
              <a:rPr sz="2800" b="1" i="0" spc="-5" dirty="0">
                <a:solidFill>
                  <a:srgbClr val="4985E8"/>
                </a:solidFill>
              </a:rPr>
              <a:t>Linear Regression in TensorFlow</a:t>
            </a:r>
            <a:r>
              <a:rPr sz="2800" b="1" i="0" spc="-90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(2)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724" y="1906598"/>
            <a:ext cx="5203190" cy="2790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4689">
              <a:lnSpc>
                <a:spcPct val="116100"/>
              </a:lnSpc>
              <a:spcBef>
                <a:spcPts val="100"/>
              </a:spcBef>
            </a:pPr>
            <a:r>
              <a:rPr sz="1400" spc="-10" dirty="0">
                <a:solidFill>
                  <a:srgbClr val="870000"/>
                </a:solidFill>
                <a:latin typeface="Arial"/>
                <a:cs typeface="Arial"/>
              </a:rPr>
              <a:t># </a:t>
            </a:r>
            <a:r>
              <a:rPr sz="1400" spc="90" dirty="0">
                <a:solidFill>
                  <a:srgbClr val="870000"/>
                </a:solidFill>
                <a:latin typeface="Arial"/>
                <a:cs typeface="Arial"/>
              </a:rPr>
              <a:t>Define </a:t>
            </a:r>
            <a:r>
              <a:rPr sz="1400" spc="80" dirty="0">
                <a:solidFill>
                  <a:srgbClr val="870000"/>
                </a:solidFill>
                <a:latin typeface="Arial"/>
                <a:cs typeface="Arial"/>
              </a:rPr>
              <a:t>data </a:t>
            </a:r>
            <a:r>
              <a:rPr sz="1400" spc="140" dirty="0">
                <a:solidFill>
                  <a:srgbClr val="870000"/>
                </a:solidFill>
                <a:latin typeface="Arial"/>
                <a:cs typeface="Arial"/>
              </a:rPr>
              <a:t>size </a:t>
            </a:r>
            <a:r>
              <a:rPr sz="1400" spc="-15" dirty="0">
                <a:solidFill>
                  <a:srgbClr val="870000"/>
                </a:solidFill>
                <a:latin typeface="Arial"/>
                <a:cs typeface="Arial"/>
              </a:rPr>
              <a:t>and </a:t>
            </a:r>
            <a:r>
              <a:rPr sz="1400" spc="80" dirty="0">
                <a:solidFill>
                  <a:srgbClr val="870000"/>
                </a:solidFill>
                <a:latin typeface="Arial"/>
                <a:cs typeface="Arial"/>
              </a:rPr>
              <a:t>batch </a:t>
            </a:r>
            <a:r>
              <a:rPr sz="1400" spc="140" dirty="0">
                <a:solidFill>
                  <a:srgbClr val="870000"/>
                </a:solidFill>
                <a:latin typeface="Arial"/>
                <a:cs typeface="Arial"/>
              </a:rPr>
              <a:t>size  </a:t>
            </a:r>
            <a:r>
              <a:rPr sz="1400" spc="10" dirty="0">
                <a:solidFill>
                  <a:prstClr val="black"/>
                </a:solidFill>
                <a:latin typeface="Arial"/>
                <a:cs typeface="Arial"/>
              </a:rPr>
              <a:t>n_samples</a:t>
            </a:r>
            <a:r>
              <a:rPr sz="1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6666"/>
                </a:solidFill>
                <a:latin typeface="Arial"/>
                <a:cs typeface="Arial"/>
              </a:rPr>
              <a:t>1000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</a:pPr>
            <a:r>
              <a:rPr sz="1400" spc="95" dirty="0">
                <a:solidFill>
                  <a:prstClr val="black"/>
                </a:solidFill>
                <a:latin typeface="Arial"/>
                <a:cs typeface="Arial"/>
              </a:rPr>
              <a:t>batch_size</a:t>
            </a:r>
            <a:r>
              <a:rPr sz="1400" spc="95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0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6666"/>
                </a:solidFill>
                <a:latin typeface="Arial"/>
                <a:cs typeface="Arial"/>
              </a:rPr>
              <a:t>100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99440">
              <a:lnSpc>
                <a:spcPct val="116100"/>
              </a:lnSpc>
            </a:pPr>
            <a:r>
              <a:rPr sz="1400" spc="-10" dirty="0">
                <a:solidFill>
                  <a:srgbClr val="870000"/>
                </a:solidFill>
                <a:latin typeface="Arial"/>
                <a:cs typeface="Arial"/>
              </a:rPr>
              <a:t># </a:t>
            </a:r>
            <a:r>
              <a:rPr sz="1400" spc="80" dirty="0">
                <a:solidFill>
                  <a:srgbClr val="870000"/>
                </a:solidFill>
                <a:latin typeface="Arial"/>
                <a:cs typeface="Arial"/>
              </a:rPr>
              <a:t>Tensorflow </a:t>
            </a:r>
            <a:r>
              <a:rPr sz="1400" spc="260" dirty="0">
                <a:solidFill>
                  <a:srgbClr val="870000"/>
                </a:solidFill>
                <a:latin typeface="Arial"/>
                <a:cs typeface="Arial"/>
              </a:rPr>
              <a:t>is </a:t>
            </a:r>
            <a:r>
              <a:rPr sz="1400" spc="204" dirty="0">
                <a:solidFill>
                  <a:srgbClr val="870000"/>
                </a:solidFill>
                <a:latin typeface="Arial"/>
                <a:cs typeface="Arial"/>
              </a:rPr>
              <a:t>finicky </a:t>
            </a:r>
            <a:r>
              <a:rPr sz="1400" spc="65" dirty="0">
                <a:solidFill>
                  <a:srgbClr val="870000"/>
                </a:solidFill>
                <a:latin typeface="Arial"/>
                <a:cs typeface="Arial"/>
              </a:rPr>
              <a:t>about shapes, </a:t>
            </a:r>
            <a:r>
              <a:rPr sz="1400" spc="25" dirty="0">
                <a:solidFill>
                  <a:srgbClr val="870000"/>
                </a:solidFill>
                <a:latin typeface="Arial"/>
                <a:cs typeface="Arial"/>
              </a:rPr>
              <a:t>so </a:t>
            </a:r>
            <a:r>
              <a:rPr sz="1400" spc="140" dirty="0">
                <a:solidFill>
                  <a:srgbClr val="870000"/>
                </a:solidFill>
                <a:latin typeface="Arial"/>
                <a:cs typeface="Arial"/>
              </a:rPr>
              <a:t>resize  </a:t>
            </a:r>
            <a:r>
              <a:rPr sz="1400" spc="25" dirty="0">
                <a:solidFill>
                  <a:prstClr val="black"/>
                </a:solidFill>
                <a:latin typeface="Arial"/>
                <a:cs typeface="Arial"/>
              </a:rPr>
              <a:t>X_data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80" dirty="0">
                <a:solidFill>
                  <a:prstClr val="black"/>
                </a:solidFill>
                <a:latin typeface="Arial"/>
                <a:cs typeface="Arial"/>
              </a:rPr>
              <a:t>np</a:t>
            </a:r>
            <a:r>
              <a:rPr sz="1400" spc="8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80" dirty="0">
                <a:solidFill>
                  <a:prstClr val="black"/>
                </a:solidFill>
                <a:latin typeface="Arial"/>
                <a:cs typeface="Arial"/>
              </a:rPr>
              <a:t>reshape</a:t>
            </a:r>
            <a:r>
              <a:rPr sz="1400" spc="8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80" dirty="0">
                <a:solidFill>
                  <a:prstClr val="black"/>
                </a:solidFill>
                <a:latin typeface="Arial"/>
                <a:cs typeface="Arial"/>
              </a:rPr>
              <a:t>X_data</a:t>
            </a:r>
            <a:r>
              <a:rPr sz="1400" spc="80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9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95" dirty="0">
                <a:solidFill>
                  <a:prstClr val="black"/>
                </a:solidFill>
                <a:latin typeface="Arial"/>
                <a:cs typeface="Arial"/>
              </a:rPr>
              <a:t>n_samples</a:t>
            </a:r>
            <a:r>
              <a:rPr sz="1400" spc="9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95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95" dirty="0">
                <a:solidFill>
                  <a:srgbClr val="666600"/>
                </a:solidFill>
                <a:latin typeface="Arial"/>
                <a:cs typeface="Arial"/>
              </a:rPr>
              <a:t>))  </a:t>
            </a:r>
            <a:r>
              <a:rPr sz="1400" spc="65" dirty="0">
                <a:solidFill>
                  <a:prstClr val="black"/>
                </a:solidFill>
                <a:latin typeface="Arial"/>
                <a:cs typeface="Arial"/>
              </a:rPr>
              <a:t>y_data </a:t>
            </a:r>
            <a:r>
              <a:rPr sz="1400" spc="-50" dirty="0">
                <a:solidFill>
                  <a:prstClr val="black"/>
                </a:solidFill>
                <a:latin typeface="Arial"/>
                <a:cs typeface="Arial"/>
              </a:rPr>
              <a:t>= </a:t>
            </a:r>
            <a:r>
              <a:rPr sz="1400" spc="95" dirty="0">
                <a:solidFill>
                  <a:prstClr val="black"/>
                </a:solidFill>
                <a:latin typeface="Arial"/>
                <a:cs typeface="Arial"/>
              </a:rPr>
              <a:t>np</a:t>
            </a:r>
            <a:r>
              <a:rPr sz="1400" spc="9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95" dirty="0">
                <a:solidFill>
                  <a:prstClr val="black"/>
                </a:solidFill>
                <a:latin typeface="Arial"/>
                <a:cs typeface="Arial"/>
              </a:rPr>
              <a:t>reshape</a:t>
            </a:r>
            <a:r>
              <a:rPr sz="1400" spc="9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95" dirty="0">
                <a:solidFill>
                  <a:prstClr val="black"/>
                </a:solidFill>
                <a:latin typeface="Arial"/>
                <a:cs typeface="Arial"/>
              </a:rPr>
              <a:t>y_data</a:t>
            </a:r>
            <a:r>
              <a:rPr sz="1400" spc="9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30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95" dirty="0">
                <a:solidFill>
                  <a:prstClr val="black"/>
                </a:solidFill>
                <a:latin typeface="Arial"/>
                <a:cs typeface="Arial"/>
              </a:rPr>
              <a:t>n_samples</a:t>
            </a:r>
            <a:r>
              <a:rPr sz="1400" spc="9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95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95" dirty="0">
                <a:solidFill>
                  <a:srgbClr val="666600"/>
                </a:solidFill>
                <a:latin typeface="Arial"/>
                <a:cs typeface="Arial"/>
              </a:rPr>
              <a:t>))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-10" dirty="0">
                <a:solidFill>
                  <a:srgbClr val="870000"/>
                </a:solidFill>
                <a:latin typeface="Arial"/>
                <a:cs typeface="Arial"/>
              </a:rPr>
              <a:t># </a:t>
            </a:r>
            <a:r>
              <a:rPr sz="1400" spc="90" dirty="0">
                <a:solidFill>
                  <a:srgbClr val="870000"/>
                </a:solidFill>
                <a:latin typeface="Arial"/>
                <a:cs typeface="Arial"/>
              </a:rPr>
              <a:t>Define </a:t>
            </a:r>
            <a:r>
              <a:rPr sz="1400" spc="100" dirty="0">
                <a:solidFill>
                  <a:srgbClr val="870000"/>
                </a:solidFill>
                <a:latin typeface="Arial"/>
                <a:cs typeface="Arial"/>
              </a:rPr>
              <a:t>placeholders </a:t>
            </a:r>
            <a:r>
              <a:rPr sz="1400" spc="220" dirty="0">
                <a:solidFill>
                  <a:srgbClr val="870000"/>
                </a:solidFill>
                <a:latin typeface="Arial"/>
                <a:cs typeface="Arial"/>
              </a:rPr>
              <a:t>for</a:t>
            </a:r>
            <a:r>
              <a:rPr sz="1400" spc="-40" dirty="0">
                <a:solidFill>
                  <a:srgbClr val="870000"/>
                </a:solidFill>
                <a:latin typeface="Arial"/>
                <a:cs typeface="Arial"/>
              </a:rPr>
              <a:t> </a:t>
            </a:r>
            <a:r>
              <a:rPr sz="1400" spc="155" dirty="0">
                <a:solidFill>
                  <a:srgbClr val="870000"/>
                </a:solidFill>
                <a:latin typeface="Arial"/>
                <a:cs typeface="Arial"/>
              </a:rPr>
              <a:t>input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sz="1400" spc="-165" dirty="0">
                <a:solidFill>
                  <a:prstClr val="black"/>
                </a:solidFill>
                <a:latin typeface="Arial"/>
                <a:cs typeface="Arial"/>
              </a:rPr>
              <a:t>X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placeholder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float32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85" dirty="0">
                <a:solidFill>
                  <a:prstClr val="black"/>
                </a:solidFill>
                <a:latin typeface="Arial"/>
                <a:cs typeface="Arial"/>
              </a:rPr>
              <a:t>shape</a:t>
            </a:r>
            <a:r>
              <a:rPr sz="1400" spc="85" dirty="0">
                <a:solidFill>
                  <a:srgbClr val="666600"/>
                </a:solidFill>
                <a:latin typeface="Arial"/>
                <a:cs typeface="Arial"/>
              </a:rPr>
              <a:t>=(</a:t>
            </a:r>
            <a:r>
              <a:rPr sz="1400" spc="85" dirty="0">
                <a:solidFill>
                  <a:prstClr val="black"/>
                </a:solidFill>
                <a:latin typeface="Arial"/>
                <a:cs typeface="Arial"/>
              </a:rPr>
              <a:t>batch_size</a:t>
            </a:r>
            <a:r>
              <a:rPr sz="1400" spc="85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190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))  </a:t>
            </a:r>
            <a:endParaRPr lang="cs-CZ" sz="1400" spc="190" dirty="0" smtClean="0">
              <a:solidFill>
                <a:srgbClr val="666600"/>
              </a:solidFill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sz="1400" spc="65" dirty="0" smtClean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placeholder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0" dirty="0">
                <a:solidFill>
                  <a:prstClr val="black"/>
                </a:solidFill>
                <a:latin typeface="Arial"/>
                <a:cs typeface="Arial"/>
              </a:rPr>
              <a:t>float32</a:t>
            </a:r>
            <a:r>
              <a:rPr sz="1400" spc="200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85" dirty="0">
                <a:solidFill>
                  <a:prstClr val="black"/>
                </a:solidFill>
                <a:latin typeface="Arial"/>
                <a:cs typeface="Arial"/>
              </a:rPr>
              <a:t>shape</a:t>
            </a:r>
            <a:r>
              <a:rPr sz="1400" spc="85" dirty="0">
                <a:solidFill>
                  <a:srgbClr val="666600"/>
                </a:solidFill>
                <a:latin typeface="Arial"/>
                <a:cs typeface="Arial"/>
              </a:rPr>
              <a:t>=(</a:t>
            </a:r>
            <a:r>
              <a:rPr sz="1400" spc="85" dirty="0">
                <a:solidFill>
                  <a:prstClr val="black"/>
                </a:solidFill>
                <a:latin typeface="Arial"/>
                <a:cs typeface="Arial"/>
              </a:rPr>
              <a:t>batch_size</a:t>
            </a:r>
            <a:r>
              <a:rPr sz="1400" spc="85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11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90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))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6376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6807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Ex: </a:t>
            </a:r>
            <a:r>
              <a:rPr sz="2800" b="1" i="0" spc="-5" dirty="0">
                <a:solidFill>
                  <a:srgbClr val="4985E8"/>
                </a:solidFill>
              </a:rPr>
              <a:t>Linear Regression in TensorFlow</a:t>
            </a:r>
            <a:r>
              <a:rPr sz="2800" b="1" i="0" spc="-90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(3)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724" y="2041348"/>
            <a:ext cx="4324350" cy="7683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spcBef>
                <a:spcPts val="370"/>
              </a:spcBef>
            </a:pPr>
            <a:r>
              <a:rPr sz="1400" spc="-10" dirty="0">
                <a:solidFill>
                  <a:srgbClr val="870000"/>
                </a:solidFill>
                <a:latin typeface="Arial"/>
                <a:cs typeface="Arial"/>
              </a:rPr>
              <a:t># </a:t>
            </a:r>
            <a:r>
              <a:rPr sz="1400" spc="90" dirty="0">
                <a:solidFill>
                  <a:srgbClr val="870000"/>
                </a:solidFill>
                <a:latin typeface="Arial"/>
                <a:cs typeface="Arial"/>
              </a:rPr>
              <a:t>Define </a:t>
            </a:r>
            <a:r>
              <a:rPr sz="1400" spc="140" dirty="0">
                <a:solidFill>
                  <a:srgbClr val="870000"/>
                </a:solidFill>
                <a:latin typeface="Arial"/>
                <a:cs typeface="Arial"/>
              </a:rPr>
              <a:t>variables </a:t>
            </a:r>
            <a:r>
              <a:rPr sz="1400" spc="180" dirty="0">
                <a:solidFill>
                  <a:srgbClr val="870000"/>
                </a:solidFill>
                <a:latin typeface="Arial"/>
                <a:cs typeface="Arial"/>
              </a:rPr>
              <a:t>to </a:t>
            </a:r>
            <a:r>
              <a:rPr sz="1400" spc="-15" dirty="0">
                <a:solidFill>
                  <a:srgbClr val="870000"/>
                </a:solidFill>
                <a:latin typeface="Arial"/>
                <a:cs typeface="Arial"/>
              </a:rPr>
              <a:t>be</a:t>
            </a:r>
            <a:r>
              <a:rPr sz="1400" spc="70" dirty="0">
                <a:solidFill>
                  <a:srgbClr val="870000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870000"/>
                </a:solidFill>
                <a:latin typeface="Arial"/>
                <a:cs typeface="Arial"/>
              </a:rPr>
              <a:t>learned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07645" marR="5080" indent="-195580">
              <a:lnSpc>
                <a:spcPct val="116100"/>
              </a:lnSpc>
            </a:pPr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with </a:t>
            </a:r>
            <a:r>
              <a:rPr sz="1400" spc="16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65" dirty="0">
                <a:solidFill>
                  <a:prstClr val="black"/>
                </a:solidFill>
                <a:latin typeface="Arial"/>
                <a:cs typeface="Arial"/>
              </a:rPr>
              <a:t>variable_scope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65" dirty="0">
                <a:solidFill>
                  <a:srgbClr val="008700"/>
                </a:solidFill>
                <a:latin typeface="Arial"/>
                <a:cs typeface="Arial"/>
              </a:rPr>
              <a:t>"linear-regression"</a:t>
            </a:r>
            <a:r>
              <a:rPr sz="1400" spc="165" dirty="0">
                <a:solidFill>
                  <a:srgbClr val="666600"/>
                </a:solidFill>
                <a:latin typeface="Arial"/>
                <a:cs typeface="Arial"/>
              </a:rPr>
              <a:t>):  </a:t>
            </a:r>
            <a:r>
              <a:rPr sz="1400" spc="-55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400" spc="3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7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0" dirty="0">
                <a:solidFill>
                  <a:prstClr val="black"/>
                </a:solidFill>
                <a:latin typeface="Arial"/>
                <a:cs typeface="Arial"/>
              </a:rPr>
              <a:t>get_variable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70" dirty="0">
                <a:solidFill>
                  <a:srgbClr val="008700"/>
                </a:solidFill>
                <a:latin typeface="Arial"/>
                <a:cs typeface="Arial"/>
              </a:rPr>
              <a:t>"weights"</a:t>
            </a:r>
            <a:r>
              <a:rPr sz="1400" spc="170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12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),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949" y="2784296"/>
            <a:ext cx="6180455" cy="126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51989">
              <a:lnSpc>
                <a:spcPct val="116100"/>
              </a:lnSpc>
              <a:spcBef>
                <a:spcPts val="100"/>
              </a:spcBef>
            </a:pPr>
            <a:r>
              <a:rPr sz="1400" spc="185" dirty="0">
                <a:solidFill>
                  <a:prstClr val="black"/>
                </a:solidFill>
                <a:latin typeface="Arial"/>
                <a:cs typeface="Arial"/>
              </a:rPr>
              <a:t>initializer</a:t>
            </a:r>
            <a:r>
              <a:rPr sz="1400" spc="185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8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8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85" dirty="0">
                <a:solidFill>
                  <a:prstClr val="black"/>
                </a:solidFill>
                <a:latin typeface="Arial"/>
                <a:cs typeface="Arial"/>
              </a:rPr>
              <a:t>random_normal_initializer</a:t>
            </a:r>
            <a:r>
              <a:rPr sz="1400" spc="185" dirty="0">
                <a:solidFill>
                  <a:srgbClr val="666600"/>
                </a:solidFill>
                <a:latin typeface="Arial"/>
                <a:cs typeface="Arial"/>
              </a:rPr>
              <a:t>())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b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9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90" dirty="0">
                <a:solidFill>
                  <a:prstClr val="black"/>
                </a:solidFill>
                <a:latin typeface="Arial"/>
                <a:cs typeface="Arial"/>
              </a:rPr>
              <a:t>get_variable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90" dirty="0">
                <a:solidFill>
                  <a:srgbClr val="008700"/>
                </a:solidFill>
                <a:latin typeface="Arial"/>
                <a:cs typeface="Arial"/>
              </a:rPr>
              <a:t>"bias"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sz="1400" spc="47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26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65" dirty="0">
                <a:solidFill>
                  <a:srgbClr val="006666"/>
                </a:solidFill>
                <a:latin typeface="Arial"/>
                <a:cs typeface="Arial"/>
              </a:rPr>
              <a:t>1</a:t>
            </a:r>
            <a:r>
              <a:rPr sz="1400" spc="265" dirty="0">
                <a:solidFill>
                  <a:srgbClr val="666600"/>
                </a:solidFill>
                <a:latin typeface="Arial"/>
                <a:cs typeface="Arial"/>
              </a:rPr>
              <a:t>,),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00025" indent="1951989">
              <a:lnSpc>
                <a:spcPct val="116100"/>
              </a:lnSpc>
            </a:pPr>
            <a:r>
              <a:rPr sz="1400" spc="220" dirty="0">
                <a:solidFill>
                  <a:prstClr val="black"/>
                </a:solidFill>
                <a:latin typeface="Arial"/>
                <a:cs typeface="Arial"/>
              </a:rPr>
              <a:t>initializer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220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20" dirty="0">
                <a:solidFill>
                  <a:prstClr val="black"/>
                </a:solidFill>
                <a:latin typeface="Arial"/>
                <a:cs typeface="Arial"/>
              </a:rPr>
              <a:t>constant_initializer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20" dirty="0">
                <a:solidFill>
                  <a:srgbClr val="006666"/>
                </a:solidFill>
                <a:latin typeface="Arial"/>
                <a:cs typeface="Arial"/>
              </a:rPr>
              <a:t>0.0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))  </a:t>
            </a:r>
            <a:r>
              <a:rPr sz="1400" spc="50" dirty="0">
                <a:solidFill>
                  <a:prstClr val="black"/>
                </a:solidFill>
                <a:latin typeface="Arial"/>
                <a:cs typeface="Arial"/>
              </a:rPr>
              <a:t>y_pred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matmul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-12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400" spc="-125" dirty="0">
                <a:solidFill>
                  <a:srgbClr val="666600"/>
                </a:solidFill>
                <a:latin typeface="Arial"/>
                <a:cs typeface="Arial"/>
              </a:rPr>
              <a:t>)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+</a:t>
            </a:r>
            <a:r>
              <a:rPr sz="1400" spc="5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</a:pPr>
            <a:r>
              <a:rPr sz="1400" spc="140" dirty="0">
                <a:solidFill>
                  <a:prstClr val="black"/>
                </a:solidFill>
                <a:latin typeface="Arial"/>
                <a:cs typeface="Arial"/>
              </a:rPr>
              <a:t>loss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0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0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05" dirty="0">
                <a:solidFill>
                  <a:prstClr val="black"/>
                </a:solidFill>
                <a:latin typeface="Arial"/>
                <a:cs typeface="Arial"/>
              </a:rPr>
              <a:t>reduce_sum</a:t>
            </a:r>
            <a:r>
              <a:rPr sz="1400" spc="105" dirty="0">
                <a:solidFill>
                  <a:srgbClr val="666600"/>
                </a:solidFill>
                <a:latin typeface="Arial"/>
                <a:cs typeface="Arial"/>
              </a:rPr>
              <a:t>((</a:t>
            </a:r>
            <a:r>
              <a:rPr sz="1400" spc="105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sz="1400" spc="300" dirty="0">
                <a:solidFill>
                  <a:srgbClr val="666600"/>
                </a:solidFill>
                <a:latin typeface="Arial"/>
                <a:cs typeface="Arial"/>
              </a:rPr>
              <a:t>-</a:t>
            </a:r>
            <a:r>
              <a:rPr sz="1400" spc="-3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prstClr val="black"/>
                </a:solidFill>
                <a:latin typeface="Arial"/>
                <a:cs typeface="Arial"/>
              </a:rPr>
              <a:t>y_pred</a:t>
            </a:r>
            <a:r>
              <a:rPr sz="1400" spc="85" dirty="0">
                <a:solidFill>
                  <a:srgbClr val="666600"/>
                </a:solidFill>
                <a:latin typeface="Arial"/>
                <a:cs typeface="Arial"/>
              </a:rPr>
              <a:t>)**</a:t>
            </a:r>
            <a:r>
              <a:rPr sz="1400" spc="85" dirty="0">
                <a:solidFill>
                  <a:srgbClr val="006666"/>
                </a:solidFill>
                <a:latin typeface="Arial"/>
                <a:cs typeface="Arial"/>
              </a:rPr>
              <a:t>2</a:t>
            </a:r>
            <a:r>
              <a:rPr sz="1400" spc="85" dirty="0">
                <a:solidFill>
                  <a:srgbClr val="666600"/>
                </a:solidFill>
                <a:latin typeface="Arial"/>
                <a:cs typeface="Arial"/>
              </a:rPr>
              <a:t>/</a:t>
            </a:r>
            <a:r>
              <a:rPr sz="1400" spc="85" dirty="0">
                <a:solidFill>
                  <a:prstClr val="black"/>
                </a:solidFill>
                <a:latin typeface="Arial"/>
                <a:cs typeface="Arial"/>
              </a:rPr>
              <a:t>n_samples)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3313" y="4918792"/>
            <a:ext cx="2978518" cy="651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5566" y="4131468"/>
            <a:ext cx="1611630" cy="1037590"/>
          </a:xfrm>
          <a:custGeom>
            <a:avLst/>
            <a:gdLst/>
            <a:ahLst/>
            <a:cxnLst/>
            <a:rect l="l" t="t" r="r" b="b"/>
            <a:pathLst>
              <a:path w="1611629" h="1037589">
                <a:moveTo>
                  <a:pt x="1611546" y="1037072"/>
                </a:move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9217" y="4108068"/>
            <a:ext cx="45085" cy="36830"/>
          </a:xfrm>
          <a:custGeom>
            <a:avLst/>
            <a:gdLst/>
            <a:ahLst/>
            <a:cxnLst/>
            <a:rect l="l" t="t" r="r" b="b"/>
            <a:pathLst>
              <a:path w="45085" h="36829">
                <a:moveTo>
                  <a:pt x="27849" y="36624"/>
                </a:moveTo>
                <a:lnTo>
                  <a:pt x="0" y="0"/>
                </a:lnTo>
                <a:lnTo>
                  <a:pt x="44874" y="10174"/>
                </a:lnTo>
                <a:lnTo>
                  <a:pt x="27849" y="3662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9217" y="4108068"/>
            <a:ext cx="45085" cy="36830"/>
          </a:xfrm>
          <a:custGeom>
            <a:avLst/>
            <a:gdLst/>
            <a:ahLst/>
            <a:cxnLst/>
            <a:rect l="l" t="t" r="r" b="b"/>
            <a:pathLst>
              <a:path w="45085" h="36829">
                <a:moveTo>
                  <a:pt x="44874" y="10174"/>
                </a:moveTo>
                <a:lnTo>
                  <a:pt x="0" y="0"/>
                </a:lnTo>
                <a:lnTo>
                  <a:pt x="27849" y="36624"/>
                </a:lnTo>
                <a:lnTo>
                  <a:pt x="44874" y="10174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6559" y="2066264"/>
            <a:ext cx="1775460" cy="67710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Note </a:t>
            </a:r>
            <a:r>
              <a:rPr sz="1400" i="1" spc="60" dirty="0">
                <a:solidFill>
                  <a:prstClr val="black"/>
                </a:solidFill>
                <a:latin typeface="Arial"/>
                <a:cs typeface="Arial"/>
              </a:rPr>
              <a:t>reuse</a:t>
            </a:r>
            <a:r>
              <a:rPr sz="1400" i="1" spc="6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i="1" spc="60" dirty="0">
                <a:solidFill>
                  <a:srgbClr val="000087"/>
                </a:solidFill>
                <a:latin typeface="Arial"/>
                <a:cs typeface="Arial"/>
              </a:rPr>
              <a:t>False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so 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these tensors are 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created</a:t>
            </a:r>
            <a:r>
              <a:rPr sz="14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anew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4216" y="2321348"/>
            <a:ext cx="1729739" cy="401955"/>
          </a:xfrm>
          <a:custGeom>
            <a:avLst/>
            <a:gdLst/>
            <a:ahLst/>
            <a:cxnLst/>
            <a:rect l="l" t="t" r="r" b="b"/>
            <a:pathLst>
              <a:path w="1729740" h="401955">
                <a:moveTo>
                  <a:pt x="1729321" y="0"/>
                </a:moveTo>
                <a:lnTo>
                  <a:pt x="0" y="401959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42115" y="2707984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20" h="31114">
                <a:moveTo>
                  <a:pt x="45649" y="30647"/>
                </a:moveTo>
                <a:lnTo>
                  <a:pt x="0" y="25109"/>
                </a:lnTo>
                <a:lnTo>
                  <a:pt x="38524" y="0"/>
                </a:lnTo>
                <a:lnTo>
                  <a:pt x="45649" y="30647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2115" y="2707984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20" h="31114">
                <a:moveTo>
                  <a:pt x="38524" y="0"/>
                </a:moveTo>
                <a:lnTo>
                  <a:pt x="0" y="25109"/>
                </a:lnTo>
                <a:lnTo>
                  <a:pt x="45649" y="30647"/>
                </a:lnTo>
                <a:lnTo>
                  <a:pt x="38524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784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6807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Ex: </a:t>
            </a:r>
            <a:r>
              <a:rPr sz="2800" b="1" i="0" spc="-5" dirty="0">
                <a:solidFill>
                  <a:srgbClr val="4985E8"/>
                </a:solidFill>
              </a:rPr>
              <a:t>Linear Regression in TensorFlow</a:t>
            </a:r>
            <a:r>
              <a:rPr sz="2800" b="1" i="0" spc="-90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(4)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725" y="2041348"/>
            <a:ext cx="480377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spc="-10" dirty="0">
                <a:solidFill>
                  <a:srgbClr val="870000"/>
                </a:solidFill>
                <a:latin typeface="Arial"/>
                <a:cs typeface="Arial"/>
              </a:rPr>
              <a:t># </a:t>
            </a:r>
            <a:r>
              <a:rPr sz="1400" spc="-30" dirty="0">
                <a:solidFill>
                  <a:srgbClr val="870000"/>
                </a:solidFill>
                <a:latin typeface="Arial"/>
                <a:cs typeface="Arial"/>
              </a:rPr>
              <a:t>Sample </a:t>
            </a:r>
            <a:r>
              <a:rPr sz="1400" spc="5" dirty="0">
                <a:solidFill>
                  <a:srgbClr val="870000"/>
                </a:solidFill>
                <a:latin typeface="Arial"/>
                <a:cs typeface="Arial"/>
              </a:rPr>
              <a:t>code </a:t>
            </a:r>
            <a:r>
              <a:rPr sz="1400" spc="180" dirty="0">
                <a:solidFill>
                  <a:srgbClr val="870000"/>
                </a:solidFill>
                <a:latin typeface="Arial"/>
                <a:cs typeface="Arial"/>
              </a:rPr>
              <a:t>to </a:t>
            </a:r>
            <a:r>
              <a:rPr sz="1400" spc="90" dirty="0">
                <a:solidFill>
                  <a:srgbClr val="870000"/>
                </a:solidFill>
                <a:latin typeface="Arial"/>
                <a:cs typeface="Arial"/>
              </a:rPr>
              <a:t>run </a:t>
            </a:r>
            <a:r>
              <a:rPr sz="1400" spc="-15" dirty="0">
                <a:solidFill>
                  <a:srgbClr val="870000"/>
                </a:solidFill>
                <a:latin typeface="Arial"/>
                <a:cs typeface="Arial"/>
              </a:rPr>
              <a:t>one </a:t>
            </a:r>
            <a:r>
              <a:rPr sz="1400" spc="100" dirty="0">
                <a:solidFill>
                  <a:srgbClr val="870000"/>
                </a:solidFill>
                <a:latin typeface="Arial"/>
                <a:cs typeface="Arial"/>
              </a:rPr>
              <a:t>step </a:t>
            </a:r>
            <a:r>
              <a:rPr sz="1400" spc="180" dirty="0">
                <a:solidFill>
                  <a:srgbClr val="870000"/>
                </a:solidFill>
                <a:latin typeface="Arial"/>
                <a:cs typeface="Arial"/>
              </a:rPr>
              <a:t>of </a:t>
            </a:r>
            <a:r>
              <a:rPr sz="1400" spc="130" dirty="0">
                <a:solidFill>
                  <a:srgbClr val="870000"/>
                </a:solidFill>
                <a:latin typeface="Arial"/>
                <a:cs typeface="Arial"/>
              </a:rPr>
              <a:t>gradient </a:t>
            </a:r>
            <a:r>
              <a:rPr sz="1400" spc="60" dirty="0">
                <a:solidFill>
                  <a:srgbClr val="870000"/>
                </a:solidFill>
                <a:latin typeface="Arial"/>
                <a:cs typeface="Arial"/>
              </a:rPr>
              <a:t>descent  </a:t>
            </a: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180" dirty="0">
                <a:solidFill>
                  <a:srgbClr val="006666"/>
                </a:solidFill>
                <a:latin typeface="Arial"/>
                <a:cs typeface="Arial"/>
              </a:rPr>
              <a:t>136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14" dirty="0">
                <a:solidFill>
                  <a:prstClr val="black"/>
                </a:solidFill>
                <a:latin typeface="Arial"/>
                <a:cs typeface="Arial"/>
              </a:rPr>
              <a:t>opt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9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train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45" dirty="0">
                <a:solidFill>
                  <a:srgbClr val="660066"/>
                </a:solidFill>
                <a:latin typeface="Arial"/>
                <a:cs typeface="Arial"/>
              </a:rPr>
              <a:t>AdamOptimizer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()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4" y="2818586"/>
            <a:ext cx="432435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180" dirty="0">
                <a:solidFill>
                  <a:srgbClr val="006666"/>
                </a:solidFill>
                <a:latin typeface="Arial"/>
                <a:cs typeface="Arial"/>
              </a:rPr>
              <a:t>137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05" dirty="0">
                <a:solidFill>
                  <a:prstClr val="black"/>
                </a:solidFill>
                <a:latin typeface="Arial"/>
                <a:cs typeface="Arial"/>
              </a:rPr>
              <a:t>opt_operation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254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opt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minimize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loss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18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180" dirty="0">
                <a:solidFill>
                  <a:srgbClr val="006666"/>
                </a:solidFill>
                <a:latin typeface="Arial"/>
                <a:cs typeface="Arial"/>
              </a:rPr>
              <a:t>138</a:t>
            </a:r>
            <a:r>
              <a:rPr sz="1400" spc="180" dirty="0">
                <a:solidFill>
                  <a:srgbClr val="666600"/>
                </a:solidFill>
                <a:latin typeface="Arial"/>
                <a:cs typeface="Arial"/>
              </a:rPr>
              <a:t>]: </a:t>
            </a:r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with </a:t>
            </a:r>
            <a:r>
              <a:rPr sz="1400" spc="17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5" dirty="0">
                <a:solidFill>
                  <a:srgbClr val="660066"/>
                </a:solidFill>
                <a:latin typeface="Arial"/>
                <a:cs typeface="Arial"/>
              </a:rPr>
              <a:t>Session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() </a:t>
            </a:r>
            <a:r>
              <a:rPr sz="1400" spc="25" dirty="0">
                <a:solidFill>
                  <a:srgbClr val="000087"/>
                </a:solidFill>
                <a:latin typeface="Arial"/>
                <a:cs typeface="Arial"/>
              </a:rPr>
              <a:t>as</a:t>
            </a:r>
            <a:r>
              <a:rPr sz="1400" spc="260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prstClr val="black"/>
                </a:solidFill>
                <a:latin typeface="Arial"/>
                <a:cs typeface="Arial"/>
              </a:rPr>
              <a:t>sess: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2094" y="3527244"/>
            <a:ext cx="579056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initialize_all_variables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())  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([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opt_operation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], 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feed_dict</a:t>
            </a:r>
            <a:r>
              <a:rPr sz="1400" spc="125" dirty="0">
                <a:solidFill>
                  <a:srgbClr val="666600"/>
                </a:solidFill>
                <a:latin typeface="Arial"/>
                <a:cs typeface="Arial"/>
              </a:rPr>
              <a:t>={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1400" spc="125" dirty="0">
                <a:solidFill>
                  <a:srgbClr val="666600"/>
                </a:solidFill>
                <a:latin typeface="Arial"/>
                <a:cs typeface="Arial"/>
              </a:rPr>
              <a:t>: </a:t>
            </a:r>
            <a:r>
              <a:rPr sz="1400" spc="75" dirty="0">
                <a:solidFill>
                  <a:prstClr val="black"/>
                </a:solidFill>
                <a:latin typeface="Arial"/>
                <a:cs typeface="Arial"/>
              </a:rPr>
              <a:t>X_data</a:t>
            </a:r>
            <a:r>
              <a:rPr sz="1400" spc="75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22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spc="225" dirty="0">
                <a:solidFill>
                  <a:srgbClr val="666600"/>
                </a:solidFill>
                <a:latin typeface="Arial"/>
                <a:cs typeface="Arial"/>
              </a:rPr>
              <a:t>:</a:t>
            </a:r>
            <a:r>
              <a:rPr sz="1400" spc="730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prstClr val="black"/>
                </a:solidFill>
                <a:latin typeface="Arial"/>
                <a:cs typeface="Arial"/>
              </a:rPr>
              <a:t>y_data</a:t>
            </a:r>
            <a:r>
              <a:rPr sz="1400" spc="120" dirty="0">
                <a:solidFill>
                  <a:srgbClr val="666600"/>
                </a:solidFill>
                <a:latin typeface="Arial"/>
                <a:cs typeface="Arial"/>
              </a:rPr>
              <a:t>})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826" y="3527244"/>
            <a:ext cx="611505" cy="7683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spcBef>
                <a:spcPts val="370"/>
              </a:spcBef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.....: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.....: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</a:pPr>
            <a:r>
              <a:rPr sz="1400" spc="375" dirty="0">
                <a:solidFill>
                  <a:srgbClr val="666600"/>
                </a:solidFill>
                <a:latin typeface="Arial"/>
                <a:cs typeface="Arial"/>
              </a:rPr>
              <a:t>.....: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1537" y="4787666"/>
            <a:ext cx="330136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595959"/>
                </a:solidFill>
                <a:latin typeface="Arial"/>
                <a:cs typeface="Arial"/>
              </a:rPr>
              <a:t>But how does this actually work under the  hood? Will </a:t>
            </a:r>
            <a:r>
              <a:rPr sz="1400" i="1" dirty="0">
                <a:solidFill>
                  <a:srgbClr val="595959"/>
                </a:solidFill>
                <a:latin typeface="Arial"/>
                <a:cs typeface="Arial"/>
              </a:rPr>
              <a:t>return </a:t>
            </a:r>
            <a:r>
              <a:rPr sz="1400" i="1" spc="-5" dirty="0">
                <a:solidFill>
                  <a:srgbClr val="595959"/>
                </a:solidFill>
                <a:latin typeface="Arial"/>
                <a:cs typeface="Arial"/>
              </a:rPr>
              <a:t>to TensorFlow  </a:t>
            </a:r>
            <a:r>
              <a:rPr sz="1400" i="1" dirty="0">
                <a:solidFill>
                  <a:srgbClr val="595959"/>
                </a:solidFill>
                <a:latin typeface="Arial"/>
                <a:cs typeface="Arial"/>
              </a:rPr>
              <a:t>computation </a:t>
            </a:r>
            <a:r>
              <a:rPr sz="1400" i="1" spc="-5" dirty="0">
                <a:solidFill>
                  <a:srgbClr val="595959"/>
                </a:solidFill>
                <a:latin typeface="Arial"/>
                <a:cs typeface="Arial"/>
              </a:rPr>
              <a:t>graphs and</a:t>
            </a:r>
            <a:r>
              <a:rPr sz="1400" i="1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595959"/>
                </a:solidFill>
                <a:latin typeface="Arial"/>
                <a:cs typeface="Arial"/>
              </a:rPr>
              <a:t>explain.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0794" y="4153194"/>
            <a:ext cx="1487805" cy="1044575"/>
          </a:xfrm>
          <a:custGeom>
            <a:avLst/>
            <a:gdLst/>
            <a:ahLst/>
            <a:cxnLst/>
            <a:rect l="l" t="t" r="r" b="b"/>
            <a:pathLst>
              <a:path w="1487804" h="1044575">
                <a:moveTo>
                  <a:pt x="1487722" y="1044447"/>
                </a:move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25419" y="4128343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26324" y="37724"/>
                </a:moveTo>
                <a:lnTo>
                  <a:pt x="0" y="0"/>
                </a:lnTo>
                <a:lnTo>
                  <a:pt x="44424" y="11949"/>
                </a:lnTo>
                <a:lnTo>
                  <a:pt x="26324" y="3772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25418" y="4128343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44424" y="11949"/>
                </a:moveTo>
                <a:lnTo>
                  <a:pt x="0" y="0"/>
                </a:lnTo>
                <a:lnTo>
                  <a:pt x="26324" y="37724"/>
                </a:lnTo>
                <a:lnTo>
                  <a:pt x="44424" y="1194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3366" y="2222836"/>
            <a:ext cx="2164715" cy="67710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Note TensorFlow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scope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is  not python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scope!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Python 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variable </a:t>
            </a:r>
            <a:r>
              <a:rPr sz="1400" i="1" spc="140" dirty="0">
                <a:solidFill>
                  <a:prstClr val="black"/>
                </a:solidFill>
                <a:latin typeface="Arial"/>
                <a:cs typeface="Arial"/>
              </a:rPr>
              <a:t>loss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is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still</a:t>
            </a:r>
            <a:r>
              <a:rPr sz="1400" i="1" spc="-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visible.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84516" y="2618772"/>
            <a:ext cx="1236345" cy="254635"/>
          </a:xfrm>
          <a:custGeom>
            <a:avLst/>
            <a:gdLst/>
            <a:ahLst/>
            <a:cxnLst/>
            <a:rect l="l" t="t" r="r" b="b"/>
            <a:pathLst>
              <a:path w="1236345" h="254635">
                <a:moveTo>
                  <a:pt x="1235822" y="0"/>
                </a:moveTo>
                <a:lnTo>
                  <a:pt x="0" y="254569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42190" y="2857931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20" h="31114">
                <a:moveTo>
                  <a:pt x="45499" y="30819"/>
                </a:moveTo>
                <a:lnTo>
                  <a:pt x="0" y="24129"/>
                </a:lnTo>
                <a:lnTo>
                  <a:pt x="39149" y="0"/>
                </a:lnTo>
                <a:lnTo>
                  <a:pt x="45499" y="3081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42190" y="2857931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20" h="31114">
                <a:moveTo>
                  <a:pt x="39149" y="0"/>
                </a:moveTo>
                <a:lnTo>
                  <a:pt x="0" y="24129"/>
                </a:lnTo>
                <a:lnTo>
                  <a:pt x="45499" y="30819"/>
                </a:lnTo>
                <a:lnTo>
                  <a:pt x="39149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85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2788" y="463525"/>
            <a:ext cx="3138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Neural</a:t>
            </a:r>
            <a:r>
              <a:rPr spc="-50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1313454" y="1764835"/>
            <a:ext cx="6662054" cy="3781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6807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Ex: </a:t>
            </a:r>
            <a:r>
              <a:rPr sz="2800" b="1" i="0" spc="-5" dirty="0">
                <a:solidFill>
                  <a:srgbClr val="4985E8"/>
                </a:solidFill>
              </a:rPr>
              <a:t>Linear Regression in TensorFlow</a:t>
            </a:r>
            <a:r>
              <a:rPr sz="2800" b="1" i="0" spc="-90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(4)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724" y="2041348"/>
            <a:ext cx="539877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4275">
              <a:lnSpc>
                <a:spcPct val="116100"/>
              </a:lnSpc>
              <a:spcBef>
                <a:spcPts val="100"/>
              </a:spcBef>
            </a:pPr>
            <a:r>
              <a:rPr sz="1400" spc="-10" dirty="0">
                <a:solidFill>
                  <a:srgbClr val="870000"/>
                </a:solidFill>
                <a:latin typeface="Arial"/>
                <a:cs typeface="Arial"/>
              </a:rPr>
              <a:t># </a:t>
            </a:r>
            <a:r>
              <a:rPr sz="1400" spc="-30" dirty="0">
                <a:solidFill>
                  <a:srgbClr val="870000"/>
                </a:solidFill>
                <a:latin typeface="Arial"/>
                <a:cs typeface="Arial"/>
              </a:rPr>
              <a:t>Sample </a:t>
            </a:r>
            <a:r>
              <a:rPr sz="1400" spc="5" dirty="0">
                <a:solidFill>
                  <a:srgbClr val="870000"/>
                </a:solidFill>
                <a:latin typeface="Arial"/>
                <a:cs typeface="Arial"/>
              </a:rPr>
              <a:t>code </a:t>
            </a:r>
            <a:r>
              <a:rPr sz="1400" spc="180" dirty="0">
                <a:solidFill>
                  <a:srgbClr val="870000"/>
                </a:solidFill>
                <a:latin typeface="Arial"/>
                <a:cs typeface="Arial"/>
              </a:rPr>
              <a:t>to </a:t>
            </a:r>
            <a:r>
              <a:rPr sz="1400" spc="90" dirty="0">
                <a:solidFill>
                  <a:srgbClr val="870000"/>
                </a:solidFill>
                <a:latin typeface="Arial"/>
                <a:cs typeface="Arial"/>
              </a:rPr>
              <a:t>run </a:t>
            </a:r>
            <a:r>
              <a:rPr sz="1400" spc="315" dirty="0">
                <a:solidFill>
                  <a:srgbClr val="870000"/>
                </a:solidFill>
                <a:latin typeface="Arial"/>
                <a:cs typeface="Arial"/>
              </a:rPr>
              <a:t>full </a:t>
            </a:r>
            <a:r>
              <a:rPr sz="1400" spc="130" dirty="0">
                <a:solidFill>
                  <a:srgbClr val="870000"/>
                </a:solidFill>
                <a:latin typeface="Arial"/>
                <a:cs typeface="Arial"/>
              </a:rPr>
              <a:t>gradient </a:t>
            </a:r>
            <a:r>
              <a:rPr sz="1400" spc="100" dirty="0">
                <a:solidFill>
                  <a:srgbClr val="870000"/>
                </a:solidFill>
                <a:latin typeface="Arial"/>
                <a:cs typeface="Arial"/>
              </a:rPr>
              <a:t>descent:  </a:t>
            </a:r>
            <a:r>
              <a:rPr sz="1400" spc="-10" dirty="0">
                <a:solidFill>
                  <a:srgbClr val="870000"/>
                </a:solidFill>
                <a:latin typeface="Arial"/>
                <a:cs typeface="Arial"/>
              </a:rPr>
              <a:t># </a:t>
            </a:r>
            <a:r>
              <a:rPr sz="1400" spc="90" dirty="0">
                <a:solidFill>
                  <a:srgbClr val="870000"/>
                </a:solidFill>
                <a:latin typeface="Arial"/>
                <a:cs typeface="Arial"/>
              </a:rPr>
              <a:t>Define </a:t>
            </a:r>
            <a:r>
              <a:rPr sz="1400" spc="130" dirty="0">
                <a:solidFill>
                  <a:srgbClr val="870000"/>
                </a:solidFill>
                <a:latin typeface="Arial"/>
                <a:cs typeface="Arial"/>
              </a:rPr>
              <a:t>optimizer</a:t>
            </a:r>
            <a:r>
              <a:rPr sz="1400" spc="175" dirty="0">
                <a:solidFill>
                  <a:srgbClr val="870000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870000"/>
                </a:solidFill>
                <a:latin typeface="Arial"/>
                <a:cs typeface="Arial"/>
              </a:rPr>
              <a:t>operation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70"/>
              </a:spcBef>
            </a:pPr>
            <a:r>
              <a:rPr sz="1400" spc="105" dirty="0">
                <a:solidFill>
                  <a:prstClr val="black"/>
                </a:solidFill>
                <a:latin typeface="Arial"/>
                <a:cs typeface="Arial"/>
              </a:rPr>
              <a:t>opt_operation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sz="1400" spc="114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train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45" dirty="0">
                <a:solidFill>
                  <a:srgbClr val="660066"/>
                </a:solidFill>
                <a:latin typeface="Arial"/>
                <a:cs typeface="Arial"/>
              </a:rPr>
              <a:t>AdamOptimizer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().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minimize</a:t>
            </a:r>
            <a:r>
              <a:rPr sz="1400" spc="14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45" dirty="0">
                <a:solidFill>
                  <a:prstClr val="black"/>
                </a:solidFill>
                <a:latin typeface="Arial"/>
                <a:cs typeface="Arial"/>
              </a:rPr>
              <a:t>loss)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4" y="3031945"/>
            <a:ext cx="5398770" cy="22542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spcBef>
                <a:spcPts val="370"/>
              </a:spcBef>
            </a:pPr>
            <a:r>
              <a:rPr sz="1400" spc="140" dirty="0">
                <a:solidFill>
                  <a:srgbClr val="000087"/>
                </a:solidFill>
                <a:latin typeface="Arial"/>
                <a:cs typeface="Arial"/>
              </a:rPr>
              <a:t>with </a:t>
            </a:r>
            <a:r>
              <a:rPr sz="1400" spc="175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75" dirty="0">
                <a:solidFill>
                  <a:srgbClr val="660066"/>
                </a:solidFill>
                <a:latin typeface="Arial"/>
                <a:cs typeface="Arial"/>
              </a:rPr>
              <a:t>Session</a:t>
            </a:r>
            <a:r>
              <a:rPr sz="1400" spc="175" dirty="0">
                <a:solidFill>
                  <a:srgbClr val="666600"/>
                </a:solidFill>
                <a:latin typeface="Arial"/>
                <a:cs typeface="Arial"/>
              </a:rPr>
              <a:t>() </a:t>
            </a:r>
            <a:r>
              <a:rPr sz="1400" spc="25" dirty="0">
                <a:solidFill>
                  <a:srgbClr val="000087"/>
                </a:solidFill>
                <a:latin typeface="Arial"/>
                <a:cs typeface="Arial"/>
              </a:rPr>
              <a:t>as</a:t>
            </a:r>
            <a:r>
              <a:rPr sz="1400" spc="285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prstClr val="black"/>
                </a:solidFill>
                <a:latin typeface="Arial"/>
                <a:cs typeface="Arial"/>
              </a:rPr>
              <a:t>sess: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07645" marR="1372235">
              <a:lnSpc>
                <a:spcPct val="116100"/>
              </a:lnSpc>
            </a:pPr>
            <a:r>
              <a:rPr sz="1400" spc="-10" dirty="0">
                <a:solidFill>
                  <a:srgbClr val="870000"/>
                </a:solidFill>
                <a:latin typeface="Arial"/>
                <a:cs typeface="Arial"/>
              </a:rPr>
              <a:t># </a:t>
            </a:r>
            <a:r>
              <a:rPr sz="1400" spc="254" dirty="0">
                <a:solidFill>
                  <a:srgbClr val="870000"/>
                </a:solidFill>
                <a:latin typeface="Arial"/>
                <a:cs typeface="Arial"/>
              </a:rPr>
              <a:t>Initialize </a:t>
            </a:r>
            <a:r>
              <a:rPr sz="1400" spc="114" dirty="0">
                <a:solidFill>
                  <a:srgbClr val="870000"/>
                </a:solidFill>
                <a:latin typeface="Arial"/>
                <a:cs typeface="Arial"/>
              </a:rPr>
              <a:t>Variables </a:t>
            </a:r>
            <a:r>
              <a:rPr sz="1400" spc="220" dirty="0">
                <a:solidFill>
                  <a:srgbClr val="870000"/>
                </a:solidFill>
                <a:latin typeface="Arial"/>
                <a:cs typeface="Arial"/>
              </a:rPr>
              <a:t>in </a:t>
            </a:r>
            <a:r>
              <a:rPr sz="1400" spc="45" dirty="0">
                <a:solidFill>
                  <a:srgbClr val="870000"/>
                </a:solidFill>
                <a:latin typeface="Arial"/>
                <a:cs typeface="Arial"/>
              </a:rPr>
              <a:t>graph  </a:t>
            </a: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tf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204" dirty="0">
                <a:solidFill>
                  <a:prstClr val="black"/>
                </a:solidFill>
                <a:latin typeface="Arial"/>
                <a:cs typeface="Arial"/>
              </a:rPr>
              <a:t>initialize_all_variables</a:t>
            </a:r>
            <a:r>
              <a:rPr sz="1400" spc="204" dirty="0">
                <a:solidFill>
                  <a:srgbClr val="666600"/>
                </a:solidFill>
                <a:latin typeface="Arial"/>
                <a:cs typeface="Arial"/>
              </a:rPr>
              <a:t>())  </a:t>
            </a:r>
            <a:r>
              <a:rPr sz="1400" spc="-10" dirty="0">
                <a:solidFill>
                  <a:srgbClr val="870000"/>
                </a:solidFill>
                <a:latin typeface="Arial"/>
                <a:cs typeface="Arial"/>
              </a:rPr>
              <a:t># </a:t>
            </a:r>
            <a:r>
              <a:rPr sz="1400" spc="90" dirty="0">
                <a:solidFill>
                  <a:srgbClr val="870000"/>
                </a:solidFill>
                <a:latin typeface="Arial"/>
                <a:cs typeface="Arial"/>
              </a:rPr>
              <a:t>Gradient </a:t>
            </a:r>
            <a:r>
              <a:rPr sz="1400" spc="65" dirty="0">
                <a:solidFill>
                  <a:srgbClr val="870000"/>
                </a:solidFill>
                <a:latin typeface="Arial"/>
                <a:cs typeface="Arial"/>
              </a:rPr>
              <a:t>descent </a:t>
            </a:r>
            <a:r>
              <a:rPr sz="1400" spc="100" dirty="0">
                <a:solidFill>
                  <a:srgbClr val="870000"/>
                </a:solidFill>
                <a:latin typeface="Arial"/>
                <a:cs typeface="Arial"/>
              </a:rPr>
              <a:t>loop </a:t>
            </a:r>
            <a:r>
              <a:rPr sz="1400" spc="220" dirty="0">
                <a:solidFill>
                  <a:srgbClr val="870000"/>
                </a:solidFill>
                <a:latin typeface="Arial"/>
                <a:cs typeface="Arial"/>
              </a:rPr>
              <a:t>for </a:t>
            </a:r>
            <a:r>
              <a:rPr sz="1400" spc="-15" dirty="0">
                <a:solidFill>
                  <a:srgbClr val="870000"/>
                </a:solidFill>
                <a:latin typeface="Arial"/>
                <a:cs typeface="Arial"/>
              </a:rPr>
              <a:t>500 </a:t>
            </a:r>
            <a:r>
              <a:rPr sz="1400" spc="95" dirty="0">
                <a:solidFill>
                  <a:srgbClr val="870000"/>
                </a:solidFill>
                <a:latin typeface="Arial"/>
                <a:cs typeface="Arial"/>
              </a:rPr>
              <a:t>steps  </a:t>
            </a:r>
            <a:r>
              <a:rPr sz="1400" spc="220" dirty="0">
                <a:solidFill>
                  <a:srgbClr val="000087"/>
                </a:solidFill>
                <a:latin typeface="Arial"/>
                <a:cs typeface="Arial"/>
              </a:rPr>
              <a:t>for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_ </a:t>
            </a:r>
            <a:r>
              <a:rPr sz="1400" spc="220" dirty="0">
                <a:solidFill>
                  <a:srgbClr val="000087"/>
                </a:solidFill>
                <a:latin typeface="Arial"/>
                <a:cs typeface="Arial"/>
              </a:rPr>
              <a:t>in</a:t>
            </a:r>
            <a:r>
              <a:rPr sz="1400" spc="535" dirty="0">
                <a:solidFill>
                  <a:srgbClr val="000087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prstClr val="black"/>
                </a:solidFill>
                <a:latin typeface="Arial"/>
                <a:cs typeface="Arial"/>
              </a:rPr>
              <a:t>range</a:t>
            </a:r>
            <a:r>
              <a:rPr sz="1400" spc="105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105" dirty="0">
                <a:solidFill>
                  <a:srgbClr val="006666"/>
                </a:solidFill>
                <a:latin typeface="Arial"/>
                <a:cs typeface="Arial"/>
              </a:rPr>
              <a:t>500</a:t>
            </a:r>
            <a:r>
              <a:rPr sz="1400" spc="105" dirty="0">
                <a:solidFill>
                  <a:srgbClr val="666600"/>
                </a:solidFill>
                <a:latin typeface="Arial"/>
                <a:cs typeface="Arial"/>
              </a:rPr>
              <a:t>):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403225">
              <a:spcBef>
                <a:spcPts val="270"/>
              </a:spcBef>
            </a:pPr>
            <a:r>
              <a:rPr sz="1400" spc="-10" dirty="0">
                <a:solidFill>
                  <a:srgbClr val="870000"/>
                </a:solidFill>
                <a:latin typeface="Arial"/>
                <a:cs typeface="Arial"/>
              </a:rPr>
              <a:t># </a:t>
            </a:r>
            <a:r>
              <a:rPr sz="1400" spc="114" dirty="0">
                <a:solidFill>
                  <a:srgbClr val="870000"/>
                </a:solidFill>
                <a:latin typeface="Arial"/>
                <a:cs typeface="Arial"/>
              </a:rPr>
              <a:t>Select </a:t>
            </a:r>
            <a:r>
              <a:rPr sz="1400" spc="-30" dirty="0">
                <a:solidFill>
                  <a:srgbClr val="870000"/>
                </a:solidFill>
                <a:latin typeface="Arial"/>
                <a:cs typeface="Arial"/>
              </a:rPr>
              <a:t>random</a:t>
            </a:r>
            <a:r>
              <a:rPr sz="1400" spc="130" dirty="0">
                <a:solidFill>
                  <a:srgbClr val="870000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870000"/>
                </a:solidFill>
                <a:latin typeface="Arial"/>
                <a:cs typeface="Arial"/>
              </a:rPr>
              <a:t>minibatch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402590" marR="5080">
              <a:lnSpc>
                <a:spcPct val="116100"/>
              </a:lnSpc>
            </a:pPr>
            <a:r>
              <a:rPr sz="1400" spc="140" dirty="0">
                <a:solidFill>
                  <a:prstClr val="black"/>
                </a:solidFill>
                <a:latin typeface="Arial"/>
                <a:cs typeface="Arial"/>
              </a:rPr>
              <a:t>indices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70" dirty="0">
                <a:solidFill>
                  <a:prstClr val="black"/>
                </a:solidFill>
                <a:latin typeface="Arial"/>
                <a:cs typeface="Arial"/>
              </a:rPr>
              <a:t>np</a:t>
            </a:r>
            <a:r>
              <a:rPr sz="1400" spc="7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70" dirty="0">
                <a:solidFill>
                  <a:prstClr val="black"/>
                </a:solidFill>
                <a:latin typeface="Arial"/>
                <a:cs typeface="Arial"/>
              </a:rPr>
              <a:t>random</a:t>
            </a:r>
            <a:r>
              <a:rPr sz="1400" spc="70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70" dirty="0">
                <a:solidFill>
                  <a:prstClr val="black"/>
                </a:solidFill>
                <a:latin typeface="Arial"/>
                <a:cs typeface="Arial"/>
              </a:rPr>
              <a:t>choice</a:t>
            </a:r>
            <a:r>
              <a:rPr sz="1400" spc="70" dirty="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sz="1400" spc="70" dirty="0">
                <a:solidFill>
                  <a:prstClr val="black"/>
                </a:solidFill>
                <a:latin typeface="Arial"/>
                <a:cs typeface="Arial"/>
              </a:rPr>
              <a:t>n_samples</a:t>
            </a:r>
            <a:r>
              <a:rPr sz="1400" spc="70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110" dirty="0">
                <a:solidFill>
                  <a:prstClr val="black"/>
                </a:solidFill>
                <a:latin typeface="Arial"/>
                <a:cs typeface="Arial"/>
              </a:rPr>
              <a:t>batch_size)  </a:t>
            </a:r>
            <a:r>
              <a:rPr sz="1400" spc="75" dirty="0">
                <a:solidFill>
                  <a:prstClr val="black"/>
                </a:solidFill>
                <a:latin typeface="Arial"/>
                <a:cs typeface="Arial"/>
              </a:rPr>
              <a:t>X_batch</a:t>
            </a:r>
            <a:r>
              <a:rPr sz="1400" spc="75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65" dirty="0">
                <a:solidFill>
                  <a:prstClr val="black"/>
                </a:solidFill>
                <a:latin typeface="Arial"/>
                <a:cs typeface="Arial"/>
              </a:rPr>
              <a:t>y_batch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40" dirty="0">
                <a:solidFill>
                  <a:prstClr val="black"/>
                </a:solidFill>
                <a:latin typeface="Arial"/>
                <a:cs typeface="Arial"/>
              </a:rPr>
              <a:t>X_data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140" dirty="0">
                <a:solidFill>
                  <a:prstClr val="black"/>
                </a:solidFill>
                <a:latin typeface="Arial"/>
                <a:cs typeface="Arial"/>
              </a:rPr>
              <a:t>indices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], </a:t>
            </a:r>
            <a:r>
              <a:rPr sz="1400" spc="140" dirty="0">
                <a:solidFill>
                  <a:prstClr val="black"/>
                </a:solidFill>
                <a:latin typeface="Arial"/>
                <a:cs typeface="Arial"/>
              </a:rPr>
              <a:t>y_data</a:t>
            </a:r>
            <a:r>
              <a:rPr sz="1400" spc="140" dirty="0">
                <a:solidFill>
                  <a:srgbClr val="666600"/>
                </a:solidFill>
                <a:latin typeface="Arial"/>
                <a:cs typeface="Arial"/>
              </a:rPr>
              <a:t>[</a:t>
            </a:r>
            <a:r>
              <a:rPr sz="1400" spc="140" dirty="0">
                <a:solidFill>
                  <a:prstClr val="black"/>
                </a:solidFill>
                <a:latin typeface="Arial"/>
                <a:cs typeface="Arial"/>
              </a:rPr>
              <a:t>indices]  </a:t>
            </a:r>
            <a:r>
              <a:rPr sz="1400" spc="-10" dirty="0">
                <a:solidFill>
                  <a:srgbClr val="870000"/>
                </a:solidFill>
                <a:latin typeface="Arial"/>
                <a:cs typeface="Arial"/>
              </a:rPr>
              <a:t># </a:t>
            </a:r>
            <a:r>
              <a:rPr sz="1400" spc="-130" dirty="0">
                <a:solidFill>
                  <a:srgbClr val="870000"/>
                </a:solidFill>
                <a:latin typeface="Arial"/>
                <a:cs typeface="Arial"/>
              </a:rPr>
              <a:t>Do </a:t>
            </a:r>
            <a:r>
              <a:rPr sz="1400" spc="130" dirty="0">
                <a:solidFill>
                  <a:srgbClr val="870000"/>
                </a:solidFill>
                <a:latin typeface="Arial"/>
                <a:cs typeface="Arial"/>
              </a:rPr>
              <a:t>gradient </a:t>
            </a:r>
            <a:r>
              <a:rPr sz="1400" spc="65" dirty="0">
                <a:solidFill>
                  <a:srgbClr val="870000"/>
                </a:solidFill>
                <a:latin typeface="Arial"/>
                <a:cs typeface="Arial"/>
              </a:rPr>
              <a:t>descent</a:t>
            </a:r>
            <a:r>
              <a:rPr sz="1400" spc="80" dirty="0">
                <a:solidFill>
                  <a:srgbClr val="870000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870000"/>
                </a:solidFill>
                <a:latin typeface="Arial"/>
                <a:cs typeface="Arial"/>
              </a:rPr>
              <a:t>step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173" y="5295081"/>
            <a:ext cx="79394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85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r>
              <a:rPr sz="1400" spc="185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130" dirty="0">
                <a:solidFill>
                  <a:prstClr val="black"/>
                </a:solidFill>
                <a:latin typeface="Arial"/>
                <a:cs typeface="Arial"/>
              </a:rPr>
              <a:t>loss_val </a:t>
            </a:r>
            <a:r>
              <a:rPr sz="1400" spc="-50" dirty="0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.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([</a:t>
            </a:r>
            <a:r>
              <a:rPr sz="1400" spc="135" dirty="0">
                <a:solidFill>
                  <a:prstClr val="black"/>
                </a:solidFill>
                <a:latin typeface="Arial"/>
                <a:cs typeface="Arial"/>
              </a:rPr>
              <a:t>opt_operation</a:t>
            </a:r>
            <a:r>
              <a:rPr sz="1400" spc="135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220" dirty="0">
                <a:solidFill>
                  <a:prstClr val="black"/>
                </a:solidFill>
                <a:latin typeface="Arial"/>
                <a:cs typeface="Arial"/>
              </a:rPr>
              <a:t>loss</a:t>
            </a:r>
            <a:r>
              <a:rPr sz="1400" spc="220" dirty="0">
                <a:solidFill>
                  <a:srgbClr val="666600"/>
                </a:solidFill>
                <a:latin typeface="Arial"/>
                <a:cs typeface="Arial"/>
              </a:rPr>
              <a:t>], 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feed_dict</a:t>
            </a:r>
            <a:r>
              <a:rPr sz="1400" spc="125" dirty="0">
                <a:solidFill>
                  <a:srgbClr val="666600"/>
                </a:solidFill>
                <a:latin typeface="Arial"/>
                <a:cs typeface="Arial"/>
              </a:rPr>
              <a:t>={</a:t>
            </a:r>
            <a:r>
              <a:rPr sz="1400" spc="12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1400" spc="125" dirty="0">
                <a:solidFill>
                  <a:srgbClr val="666600"/>
                </a:solidFill>
                <a:latin typeface="Arial"/>
                <a:cs typeface="Arial"/>
              </a:rPr>
              <a:t>: </a:t>
            </a:r>
            <a:r>
              <a:rPr sz="1400" spc="75" dirty="0">
                <a:solidFill>
                  <a:prstClr val="black"/>
                </a:solidFill>
                <a:latin typeface="Arial"/>
                <a:cs typeface="Arial"/>
              </a:rPr>
              <a:t>X_batch</a:t>
            </a:r>
            <a:r>
              <a:rPr sz="1400" spc="75" dirty="0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sz="1400" spc="22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spc="225" dirty="0">
                <a:solidFill>
                  <a:srgbClr val="666600"/>
                </a:solidFill>
                <a:latin typeface="Arial"/>
                <a:cs typeface="Arial"/>
              </a:rPr>
              <a:t>:</a:t>
            </a:r>
            <a:r>
              <a:rPr sz="1400" spc="-95" dirty="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prstClr val="black"/>
                </a:solidFill>
                <a:latin typeface="Arial"/>
                <a:cs typeface="Arial"/>
              </a:rPr>
              <a:t>y_batch</a:t>
            </a:r>
            <a:r>
              <a:rPr sz="1400" spc="114" dirty="0">
                <a:solidFill>
                  <a:srgbClr val="666600"/>
                </a:solidFill>
                <a:latin typeface="Arial"/>
                <a:cs typeface="Arial"/>
              </a:rPr>
              <a:t>})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9085" y="3185754"/>
            <a:ext cx="1457325" cy="67710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650"/>
              </a:lnSpc>
              <a:spcBef>
                <a:spcPts val="180"/>
              </a:spcBef>
            </a:pP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Let’s do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deeper.  graphical dive</a:t>
            </a:r>
            <a:r>
              <a:rPr sz="1400" i="1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into  this</a:t>
            </a:r>
            <a:r>
              <a:rPr sz="14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operation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10414" y="3941844"/>
            <a:ext cx="1457325" cy="1323975"/>
          </a:xfrm>
          <a:custGeom>
            <a:avLst/>
            <a:gdLst/>
            <a:ahLst/>
            <a:cxnLst/>
            <a:rect l="l" t="t" r="r" b="b"/>
            <a:pathLst>
              <a:path w="1457325" h="1323975">
                <a:moveTo>
                  <a:pt x="1456797" y="0"/>
                </a:moveTo>
                <a:lnTo>
                  <a:pt x="0" y="1323872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413" y="5254067"/>
            <a:ext cx="43180" cy="41275"/>
          </a:xfrm>
          <a:custGeom>
            <a:avLst/>
            <a:gdLst/>
            <a:ahLst/>
            <a:cxnLst/>
            <a:rect l="l" t="t" r="r" b="b"/>
            <a:pathLst>
              <a:path w="43179" h="41275">
                <a:moveTo>
                  <a:pt x="0" y="40699"/>
                </a:moveTo>
                <a:lnTo>
                  <a:pt x="21424" y="0"/>
                </a:lnTo>
                <a:lnTo>
                  <a:pt x="42574" y="23274"/>
                </a:lnTo>
                <a:lnTo>
                  <a:pt x="0" y="4069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78413" y="5254067"/>
            <a:ext cx="43180" cy="41275"/>
          </a:xfrm>
          <a:custGeom>
            <a:avLst/>
            <a:gdLst/>
            <a:ahLst/>
            <a:cxnLst/>
            <a:rect l="l" t="t" r="r" b="b"/>
            <a:pathLst>
              <a:path w="43179" h="41275">
                <a:moveTo>
                  <a:pt x="21424" y="0"/>
                </a:moveTo>
                <a:lnTo>
                  <a:pt x="0" y="40699"/>
                </a:lnTo>
                <a:lnTo>
                  <a:pt x="42574" y="23274"/>
                </a:lnTo>
                <a:lnTo>
                  <a:pt x="21424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931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903876"/>
            <a:ext cx="6807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Ex: </a:t>
            </a:r>
            <a:r>
              <a:rPr sz="2800" b="1" i="0" spc="-5" dirty="0">
                <a:solidFill>
                  <a:srgbClr val="4985E8"/>
                </a:solidFill>
              </a:rPr>
              <a:t>Linear Regression in TensorFlow</a:t>
            </a:r>
            <a:r>
              <a:rPr sz="2800" b="1" i="0" spc="-90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(5)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332229" y="1383948"/>
            <a:ext cx="6155730" cy="4616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5837" y="3924543"/>
            <a:ext cx="2978518" cy="651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32710" y="4576442"/>
            <a:ext cx="312420" cy="181610"/>
          </a:xfrm>
          <a:custGeom>
            <a:avLst/>
            <a:gdLst/>
            <a:ahLst/>
            <a:cxnLst/>
            <a:rect l="l" t="t" r="r" b="b"/>
            <a:pathLst>
              <a:path w="312420" h="181610">
                <a:moveTo>
                  <a:pt x="312374" y="0"/>
                </a:moveTo>
                <a:lnTo>
                  <a:pt x="0" y="181574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95335" y="4744417"/>
            <a:ext cx="45720" cy="35560"/>
          </a:xfrm>
          <a:custGeom>
            <a:avLst/>
            <a:gdLst/>
            <a:ahLst/>
            <a:cxnLst/>
            <a:rect l="l" t="t" r="r" b="b"/>
            <a:pathLst>
              <a:path w="45720" h="35560">
                <a:moveTo>
                  <a:pt x="0" y="35324"/>
                </a:moveTo>
                <a:lnTo>
                  <a:pt x="29474" y="0"/>
                </a:lnTo>
                <a:lnTo>
                  <a:pt x="45274" y="27199"/>
                </a:lnTo>
                <a:lnTo>
                  <a:pt x="0" y="3532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95335" y="4744416"/>
            <a:ext cx="45720" cy="35560"/>
          </a:xfrm>
          <a:custGeom>
            <a:avLst/>
            <a:gdLst/>
            <a:ahLst/>
            <a:cxnLst/>
            <a:rect l="l" t="t" r="r" b="b"/>
            <a:pathLst>
              <a:path w="45720" h="35560">
                <a:moveTo>
                  <a:pt x="29474" y="0"/>
                </a:moveTo>
                <a:lnTo>
                  <a:pt x="0" y="35324"/>
                </a:lnTo>
                <a:lnTo>
                  <a:pt x="45274" y="27199"/>
                </a:lnTo>
                <a:lnTo>
                  <a:pt x="29474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125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132475"/>
            <a:ext cx="6807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i="0" spc="-10" dirty="0">
                <a:solidFill>
                  <a:srgbClr val="4985E8"/>
                </a:solidFill>
              </a:rPr>
              <a:t>Ex: </a:t>
            </a:r>
            <a:r>
              <a:rPr sz="2800" b="1" i="0" spc="-5" dirty="0">
                <a:solidFill>
                  <a:srgbClr val="4985E8"/>
                </a:solidFill>
              </a:rPr>
              <a:t>Linear Regression in TensorFlow</a:t>
            </a:r>
            <a:r>
              <a:rPr sz="2800" b="1" i="0" spc="-90" dirty="0">
                <a:solidFill>
                  <a:srgbClr val="4985E8"/>
                </a:solidFill>
              </a:rPr>
              <a:t> </a:t>
            </a:r>
            <a:r>
              <a:rPr sz="2800" b="1" i="0" dirty="0">
                <a:solidFill>
                  <a:srgbClr val="4985E8"/>
                </a:solidFill>
              </a:rPr>
              <a:t>(6)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116045" y="2276470"/>
            <a:ext cx="4621823" cy="3208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7807" y="2943058"/>
            <a:ext cx="2080260" cy="4591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Learned </a:t>
            </a:r>
            <a:r>
              <a:rPr sz="1400" i="1" dirty="0">
                <a:solidFill>
                  <a:srgbClr val="666666"/>
                </a:solidFill>
                <a:latin typeface="Arial"/>
                <a:cs typeface="Arial"/>
              </a:rPr>
              <a:t>model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offers</a:t>
            </a:r>
            <a:r>
              <a:rPr sz="1400" i="1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nice  fit to</a:t>
            </a:r>
            <a:r>
              <a:rPr sz="14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666666"/>
                </a:solidFill>
                <a:latin typeface="Arial"/>
                <a:cs typeface="Arial"/>
              </a:rPr>
              <a:t>data.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27039" y="3190345"/>
            <a:ext cx="537845" cy="0"/>
          </a:xfrm>
          <a:custGeom>
            <a:avLst/>
            <a:gdLst/>
            <a:ahLst/>
            <a:cxnLst/>
            <a:rect l="l" t="t" r="r" b="b"/>
            <a:pathLst>
              <a:path w="537845">
                <a:moveTo>
                  <a:pt x="537748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83814" y="317461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31464"/>
                </a:moveTo>
                <a:lnTo>
                  <a:pt x="0" y="15732"/>
                </a:lnTo>
                <a:lnTo>
                  <a:pt x="43224" y="0"/>
                </a:lnTo>
                <a:lnTo>
                  <a:pt x="43224" y="3146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83814" y="317461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32"/>
                </a:lnTo>
                <a:lnTo>
                  <a:pt x="43224" y="31464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480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50012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z="2800" b="1" i="0" spc="-5" dirty="0" smtClean="0">
                <a:solidFill>
                  <a:srgbClr val="4985E8"/>
                </a:solidFill>
              </a:rPr>
              <a:t>Thats it?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72349" y="2017217"/>
            <a:ext cx="8171180" cy="427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153035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So far, rather low-level API described</a:t>
            </a:r>
          </a:p>
          <a:p>
            <a:pPr marL="882015" marR="153035" lvl="1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Not suitable for building complex networks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24815" marR="5080" indent="-412115">
              <a:lnSpc>
                <a:spcPct val="114599"/>
              </a:lnSpc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More generic building blocs needed</a:t>
            </a:r>
          </a:p>
          <a:p>
            <a:pPr marL="424815" marR="5080" indent="-412115">
              <a:lnSpc>
                <a:spcPct val="114599"/>
              </a:lnSpc>
              <a:buFontTx/>
              <a:buChar char="●"/>
              <a:tabLst>
                <a:tab pos="424815" algn="l"/>
                <a:tab pos="425450" algn="l"/>
              </a:tabLst>
            </a:pPr>
            <a:endParaRPr lang="cs-CZ" sz="2400" spc="-5" dirty="0">
              <a:solidFill>
                <a:srgbClr val="595959"/>
              </a:solidFill>
              <a:latin typeface="Arial"/>
              <a:cs typeface="Arial"/>
            </a:endParaRPr>
          </a:p>
          <a:p>
            <a:pPr marL="424815" marR="5080" indent="-412115">
              <a:lnSpc>
                <a:spcPct val="114599"/>
              </a:lnSpc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Tf.keras</a:t>
            </a:r>
          </a:p>
          <a:p>
            <a:pPr marL="882015" marR="5080" lvl="1" indent="-412115">
              <a:lnSpc>
                <a:spcPct val="114599"/>
              </a:lnSpc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Layers: common types of network layers</a:t>
            </a:r>
          </a:p>
          <a:p>
            <a:pPr marL="882015" marR="5080" lvl="1" indent="-412115">
              <a:lnSpc>
                <a:spcPct val="114599"/>
              </a:lnSpc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Model: train/validate/test automation</a:t>
            </a:r>
          </a:p>
          <a:p>
            <a:pPr marL="882015" marR="5080" lvl="1" indent="-412115">
              <a:lnSpc>
                <a:spcPct val="114599"/>
              </a:lnSpc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Metrics,...</a:t>
            </a:r>
          </a:p>
          <a:p>
            <a:pPr marL="882015" marR="5080" lvl="1" indent="-412115">
              <a:lnSpc>
                <a:spcPct val="114599"/>
              </a:lnSpc>
              <a:buFontTx/>
              <a:buChar char="●"/>
              <a:tabLst>
                <a:tab pos="424815" algn="l"/>
                <a:tab pos="425450" algn="l"/>
              </a:tabLst>
            </a:pPr>
            <a:endParaRPr lang="cs-CZ" sz="2400" spc="-5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882015" marR="5080" lvl="1" indent="-412115">
              <a:lnSpc>
                <a:spcPct val="114599"/>
              </a:lnSpc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No more session.run(), reuse_variables etc.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397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361075"/>
            <a:ext cx="50012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z="2800" b="1" i="0" spc="-5" dirty="0" smtClean="0">
                <a:solidFill>
                  <a:srgbClr val="4985E8"/>
                </a:solidFill>
              </a:rPr>
              <a:t>Your task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72349" y="2017217"/>
            <a:ext cx="8171180" cy="4349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153035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Build a siammese network:</a:t>
            </a:r>
          </a:p>
          <a:p>
            <a:pPr marL="882015" marR="153035" lvl="1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Is the pair of data from the same class?</a:t>
            </a:r>
          </a:p>
          <a:p>
            <a:pPr marL="882015" marR="153035" lvl="1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One-shot classification task</a:t>
            </a:r>
          </a:p>
          <a:p>
            <a:pPr marL="1339215" marR="153035" lvl="2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What if a new class emerges?</a:t>
            </a:r>
          </a:p>
          <a:p>
            <a:pPr marL="1339215" marR="153035" lvl="2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Re-train model (standard ML) or use similarity of embeddings</a:t>
            </a:r>
          </a:p>
          <a:p>
            <a:pPr marL="882015" marR="153035" lvl="1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Two „towers“ that share parameters and the similarity calculation on top of it</a:t>
            </a:r>
          </a:p>
          <a:p>
            <a:pPr marL="882015" marR="153035" lvl="1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endParaRPr lang="cs-CZ" sz="2400" spc="-5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82015" marR="153035" lvl="1" indent="-412115">
              <a:lnSpc>
                <a:spcPct val="114599"/>
              </a:lnSpc>
              <a:spcBef>
                <a:spcPts val="100"/>
              </a:spcBef>
              <a:buFontTx/>
              <a:buChar char="●"/>
              <a:tabLst>
                <a:tab pos="424815" algn="l"/>
                <a:tab pos="425450" algn="l"/>
              </a:tabLst>
            </a:pPr>
            <a:r>
              <a:rPr lang="cs-CZ" sz="2400" spc="-5" dirty="0" smtClean="0">
                <a:solidFill>
                  <a:srgbClr val="595959"/>
                </a:solidFill>
                <a:latin typeface="Arial"/>
                <a:cs typeface="Arial"/>
              </a:rPr>
              <a:t>Use tf.keras layers + model</a:t>
            </a:r>
          </a:p>
        </p:txBody>
      </p:sp>
    </p:spTree>
    <p:extLst>
      <p:ext uri="{BB962C8B-B14F-4D97-AF65-F5344CB8AC3E}">
        <p14:creationId xmlns:p14="http://schemas.microsoft.com/office/powerpoint/2010/main" val="303518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7333" y="463525"/>
            <a:ext cx="4170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Neuron </a:t>
            </a:r>
            <a:r>
              <a:rPr spc="-5" dirty="0"/>
              <a:t>a.k.a.</a:t>
            </a:r>
            <a:r>
              <a:rPr spc="-40" dirty="0"/>
              <a:t> </a:t>
            </a:r>
            <a:r>
              <a:rPr dirty="0"/>
              <a:t>Unit</a:t>
            </a:r>
          </a:p>
        </p:txBody>
      </p:sp>
      <p:sp>
        <p:nvSpPr>
          <p:cNvPr id="3" name="object 3"/>
          <p:cNvSpPr/>
          <p:nvPr/>
        </p:nvSpPr>
        <p:spPr>
          <a:xfrm>
            <a:off x="1256043" y="1659382"/>
            <a:ext cx="6400800" cy="3238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7398" y="5410200"/>
            <a:ext cx="3089249" cy="700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4711" y="4983048"/>
            <a:ext cx="1276819" cy="574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1531" y="4852079"/>
            <a:ext cx="1378762" cy="1240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463525"/>
            <a:ext cx="1981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Learning</a:t>
            </a:r>
          </a:p>
        </p:txBody>
      </p:sp>
      <p:sp>
        <p:nvSpPr>
          <p:cNvPr id="3" name="object 3"/>
          <p:cNvSpPr/>
          <p:nvPr/>
        </p:nvSpPr>
        <p:spPr>
          <a:xfrm>
            <a:off x="2390355" y="5131308"/>
            <a:ext cx="492083" cy="37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7960" y="5095062"/>
            <a:ext cx="500899" cy="379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3450" y="5095062"/>
            <a:ext cx="500899" cy="379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3890" y="4724882"/>
            <a:ext cx="500899" cy="3798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6043" y="1647291"/>
            <a:ext cx="6430949" cy="3484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6680" y="463525"/>
            <a:ext cx="63874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Stochastic </a:t>
            </a:r>
            <a:r>
              <a:rPr spc="-20" dirty="0"/>
              <a:t>Gradient</a:t>
            </a:r>
            <a:r>
              <a:rPr spc="-45" dirty="0"/>
              <a:t> </a:t>
            </a:r>
            <a:r>
              <a:rPr spc="-10" dirty="0"/>
              <a:t>Descent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2582"/>
            <a:ext cx="81616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Generalization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(Stochastic) </a:t>
            </a:r>
            <a:r>
              <a:rPr sz="3200" spc="-15" dirty="0">
                <a:latin typeface="Calibri"/>
                <a:cs typeface="Calibri"/>
              </a:rPr>
              <a:t>Gradient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Descent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6787" y="2239728"/>
            <a:ext cx="2115299" cy="85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2383" y="4337055"/>
            <a:ext cx="2803461" cy="418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6703" y="4894216"/>
            <a:ext cx="2665818" cy="440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2191" y="3252461"/>
            <a:ext cx="1399171" cy="4604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680" y="463525"/>
            <a:ext cx="63874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Stochastic </a:t>
            </a:r>
            <a:r>
              <a:rPr spc="-20" dirty="0"/>
              <a:t>Gradient</a:t>
            </a:r>
            <a:r>
              <a:rPr spc="-45" dirty="0"/>
              <a:t> </a:t>
            </a:r>
            <a:r>
              <a:rPr spc="-10" dirty="0"/>
              <a:t>Descent</a:t>
            </a:r>
          </a:p>
        </p:txBody>
      </p:sp>
      <p:sp>
        <p:nvSpPr>
          <p:cNvPr id="4" name="object 4"/>
          <p:cNvSpPr/>
          <p:nvPr/>
        </p:nvSpPr>
        <p:spPr>
          <a:xfrm>
            <a:off x="2482705" y="1659051"/>
            <a:ext cx="26034" cy="4708525"/>
          </a:xfrm>
          <a:custGeom>
            <a:avLst/>
            <a:gdLst/>
            <a:ahLst/>
            <a:cxnLst/>
            <a:rect l="l" t="t" r="r" b="b"/>
            <a:pathLst>
              <a:path w="26035" h="4708525">
                <a:moveTo>
                  <a:pt x="25964" y="0"/>
                </a:moveTo>
                <a:lnTo>
                  <a:pt x="0" y="4708052"/>
                </a:lnTo>
              </a:path>
            </a:pathLst>
          </a:custGeom>
          <a:ln w="4233">
            <a:solidFill>
              <a:srgbClr val="3465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7149" y="6126092"/>
            <a:ext cx="4099560" cy="57785"/>
          </a:xfrm>
          <a:custGeom>
            <a:avLst/>
            <a:gdLst/>
            <a:ahLst/>
            <a:cxnLst/>
            <a:rect l="l" t="t" r="r" b="b"/>
            <a:pathLst>
              <a:path w="4099560" h="57785">
                <a:moveTo>
                  <a:pt x="4099302" y="0"/>
                </a:moveTo>
                <a:lnTo>
                  <a:pt x="0" y="57479"/>
                </a:lnTo>
              </a:path>
            </a:pathLst>
          </a:custGeom>
          <a:ln w="4233">
            <a:solidFill>
              <a:srgbClr val="3465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476" y="2649931"/>
            <a:ext cx="484505" cy="1306195"/>
          </a:xfrm>
          <a:custGeom>
            <a:avLst/>
            <a:gdLst/>
            <a:ahLst/>
            <a:cxnLst/>
            <a:rect l="l" t="t" r="r" b="b"/>
            <a:pathLst>
              <a:path w="484504" h="1306195">
                <a:moveTo>
                  <a:pt x="31685" y="1041774"/>
                </a:moveTo>
                <a:lnTo>
                  <a:pt x="20829" y="1042060"/>
                </a:lnTo>
                <a:lnTo>
                  <a:pt x="10928" y="1046544"/>
                </a:lnTo>
                <a:lnTo>
                  <a:pt x="3765" y="1054207"/>
                </a:lnTo>
                <a:lnTo>
                  <a:pt x="0" y="1063995"/>
                </a:lnTo>
                <a:lnTo>
                  <a:pt x="293" y="1074851"/>
                </a:lnTo>
                <a:lnTo>
                  <a:pt x="53328" y="1305788"/>
                </a:lnTo>
                <a:lnTo>
                  <a:pt x="206857" y="1165491"/>
                </a:lnTo>
                <a:lnTo>
                  <a:pt x="125744" y="1165491"/>
                </a:lnTo>
                <a:lnTo>
                  <a:pt x="130825" y="1149197"/>
                </a:lnTo>
                <a:lnTo>
                  <a:pt x="73508" y="1149197"/>
                </a:lnTo>
                <a:lnTo>
                  <a:pt x="53620" y="1062608"/>
                </a:lnTo>
                <a:lnTo>
                  <a:pt x="49136" y="1052708"/>
                </a:lnTo>
                <a:lnTo>
                  <a:pt x="41473" y="1045543"/>
                </a:lnTo>
                <a:lnTo>
                  <a:pt x="31685" y="1041774"/>
                </a:lnTo>
                <a:close/>
              </a:path>
              <a:path w="484504" h="1306195">
                <a:moveTo>
                  <a:pt x="211018" y="1098416"/>
                </a:moveTo>
                <a:lnTo>
                  <a:pt x="200642" y="1099954"/>
                </a:lnTo>
                <a:lnTo>
                  <a:pt x="191326" y="1105547"/>
                </a:lnTo>
                <a:lnTo>
                  <a:pt x="125744" y="1165491"/>
                </a:lnTo>
                <a:lnTo>
                  <a:pt x="206857" y="1165491"/>
                </a:lnTo>
                <a:lnTo>
                  <a:pt x="228245" y="1145946"/>
                </a:lnTo>
                <a:lnTo>
                  <a:pt x="234655" y="1137173"/>
                </a:lnTo>
                <a:lnTo>
                  <a:pt x="237121" y="1126978"/>
                </a:lnTo>
                <a:lnTo>
                  <a:pt x="235584" y="1116603"/>
                </a:lnTo>
                <a:lnTo>
                  <a:pt x="229985" y="1107287"/>
                </a:lnTo>
                <a:lnTo>
                  <a:pt x="221212" y="1100879"/>
                </a:lnTo>
                <a:lnTo>
                  <a:pt x="211018" y="1098416"/>
                </a:lnTo>
                <a:close/>
              </a:path>
              <a:path w="484504" h="1306195">
                <a:moveTo>
                  <a:pt x="431890" y="0"/>
                </a:moveTo>
                <a:lnTo>
                  <a:pt x="73508" y="1149197"/>
                </a:lnTo>
                <a:lnTo>
                  <a:pt x="130825" y="1149197"/>
                </a:lnTo>
                <a:lnTo>
                  <a:pt x="484125" y="16294"/>
                </a:lnTo>
                <a:lnTo>
                  <a:pt x="43189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6565" y="4223804"/>
            <a:ext cx="406400" cy="882650"/>
          </a:xfrm>
          <a:custGeom>
            <a:avLst/>
            <a:gdLst/>
            <a:ahLst/>
            <a:cxnLst/>
            <a:rect l="l" t="t" r="r" b="b"/>
            <a:pathLst>
              <a:path w="406400" h="882650">
                <a:moveTo>
                  <a:pt x="22898" y="617067"/>
                </a:moveTo>
                <a:lnTo>
                  <a:pt x="12698" y="620803"/>
                </a:lnTo>
                <a:lnTo>
                  <a:pt x="4991" y="627914"/>
                </a:lnTo>
                <a:lnTo>
                  <a:pt x="513" y="637400"/>
                </a:lnTo>
                <a:lnTo>
                  <a:pt x="0" y="648258"/>
                </a:lnTo>
                <a:lnTo>
                  <a:pt x="35826" y="882472"/>
                </a:lnTo>
                <a:lnTo>
                  <a:pt x="206925" y="747903"/>
                </a:lnTo>
                <a:lnTo>
                  <a:pt x="118414" y="747903"/>
                </a:lnTo>
                <a:lnTo>
                  <a:pt x="126357" y="727798"/>
                </a:lnTo>
                <a:lnTo>
                  <a:pt x="67525" y="727798"/>
                </a:lnTo>
                <a:lnTo>
                  <a:pt x="54089" y="639978"/>
                </a:lnTo>
                <a:lnTo>
                  <a:pt x="50351" y="629776"/>
                </a:lnTo>
                <a:lnTo>
                  <a:pt x="43237" y="622065"/>
                </a:lnTo>
                <a:lnTo>
                  <a:pt x="33751" y="617582"/>
                </a:lnTo>
                <a:lnTo>
                  <a:pt x="22898" y="617067"/>
                </a:lnTo>
                <a:close/>
              </a:path>
              <a:path w="406400" h="882650">
                <a:moveTo>
                  <a:pt x="208408" y="687320"/>
                </a:moveTo>
                <a:lnTo>
                  <a:pt x="197949" y="688086"/>
                </a:lnTo>
                <a:lnTo>
                  <a:pt x="188252" y="692975"/>
                </a:lnTo>
                <a:lnTo>
                  <a:pt x="118414" y="747903"/>
                </a:lnTo>
                <a:lnTo>
                  <a:pt x="206925" y="747903"/>
                </a:lnTo>
                <a:lnTo>
                  <a:pt x="222072" y="735990"/>
                </a:lnTo>
                <a:lnTo>
                  <a:pt x="229118" y="727719"/>
                </a:lnTo>
                <a:lnTo>
                  <a:pt x="232329" y="717734"/>
                </a:lnTo>
                <a:lnTo>
                  <a:pt x="231560" y="707272"/>
                </a:lnTo>
                <a:lnTo>
                  <a:pt x="226669" y="697572"/>
                </a:lnTo>
                <a:lnTo>
                  <a:pt x="218393" y="690532"/>
                </a:lnTo>
                <a:lnTo>
                  <a:pt x="208408" y="687320"/>
                </a:lnTo>
                <a:close/>
              </a:path>
              <a:path w="406400" h="882650">
                <a:moveTo>
                  <a:pt x="355053" y="0"/>
                </a:moveTo>
                <a:lnTo>
                  <a:pt x="67525" y="727798"/>
                </a:lnTo>
                <a:lnTo>
                  <a:pt x="126357" y="727798"/>
                </a:lnTo>
                <a:lnTo>
                  <a:pt x="405955" y="20104"/>
                </a:lnTo>
                <a:lnTo>
                  <a:pt x="35505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6188" y="5249811"/>
            <a:ext cx="303530" cy="440055"/>
          </a:xfrm>
          <a:custGeom>
            <a:avLst/>
            <a:gdLst/>
            <a:ahLst/>
            <a:cxnLst/>
            <a:rect l="l" t="t" r="r" b="b"/>
            <a:pathLst>
              <a:path w="303529" h="440054">
                <a:moveTo>
                  <a:pt x="42037" y="177368"/>
                </a:moveTo>
                <a:lnTo>
                  <a:pt x="13195" y="203161"/>
                </a:lnTo>
                <a:lnTo>
                  <a:pt x="0" y="439741"/>
                </a:lnTo>
                <a:lnTo>
                  <a:pt x="212432" y="334772"/>
                </a:lnTo>
                <a:lnTo>
                  <a:pt x="221029" y="328127"/>
                </a:lnTo>
                <a:lnTo>
                  <a:pt x="222774" y="325069"/>
                </a:lnTo>
                <a:lnTo>
                  <a:pt x="108534" y="325069"/>
                </a:lnTo>
                <a:lnTo>
                  <a:pt x="128458" y="294906"/>
                </a:lnTo>
                <a:lnTo>
                  <a:pt x="62877" y="294906"/>
                </a:lnTo>
                <a:lnTo>
                  <a:pt x="67830" y="206197"/>
                </a:lnTo>
                <a:lnTo>
                  <a:pt x="66275" y="195450"/>
                </a:lnTo>
                <a:lnTo>
                  <a:pt x="60906" y="186443"/>
                </a:lnTo>
                <a:lnTo>
                  <a:pt x="52550" y="180106"/>
                </a:lnTo>
                <a:lnTo>
                  <a:pt x="42037" y="177368"/>
                </a:lnTo>
                <a:close/>
              </a:path>
              <a:path w="303529" h="440054">
                <a:moveTo>
                  <a:pt x="198691" y="282921"/>
                </a:moveTo>
                <a:lnTo>
                  <a:pt x="188188" y="285711"/>
                </a:lnTo>
                <a:lnTo>
                  <a:pt x="108534" y="325069"/>
                </a:lnTo>
                <a:lnTo>
                  <a:pt x="222774" y="325069"/>
                </a:lnTo>
                <a:lnTo>
                  <a:pt x="226228" y="319017"/>
                </a:lnTo>
                <a:lnTo>
                  <a:pt x="227631" y="308622"/>
                </a:lnTo>
                <a:lnTo>
                  <a:pt x="224840" y="298119"/>
                </a:lnTo>
                <a:lnTo>
                  <a:pt x="218195" y="289523"/>
                </a:lnTo>
                <a:lnTo>
                  <a:pt x="209086" y="284324"/>
                </a:lnTo>
                <a:lnTo>
                  <a:pt x="198691" y="282921"/>
                </a:lnTo>
                <a:close/>
              </a:path>
              <a:path w="303529" h="440054">
                <a:moveTo>
                  <a:pt x="257695" y="0"/>
                </a:moveTo>
                <a:lnTo>
                  <a:pt x="62877" y="294906"/>
                </a:lnTo>
                <a:lnTo>
                  <a:pt x="128458" y="294906"/>
                </a:lnTo>
                <a:lnTo>
                  <a:pt x="303352" y="30149"/>
                </a:lnTo>
                <a:lnTo>
                  <a:pt x="257695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4344" y="5703898"/>
            <a:ext cx="294005" cy="273050"/>
          </a:xfrm>
          <a:custGeom>
            <a:avLst/>
            <a:gdLst/>
            <a:ahLst/>
            <a:cxnLst/>
            <a:rect l="l" t="t" r="r" b="b"/>
            <a:pathLst>
              <a:path w="294004" h="273050">
                <a:moveTo>
                  <a:pt x="93588" y="27246"/>
                </a:moveTo>
                <a:lnTo>
                  <a:pt x="83546" y="30271"/>
                </a:lnTo>
                <a:lnTo>
                  <a:pt x="75372" y="36841"/>
                </a:lnTo>
                <a:lnTo>
                  <a:pt x="70167" y="46377"/>
                </a:lnTo>
                <a:lnTo>
                  <a:pt x="0" y="272703"/>
                </a:lnTo>
                <a:lnTo>
                  <a:pt x="231546" y="222373"/>
                </a:lnTo>
                <a:lnTo>
                  <a:pt x="241497" y="218010"/>
                </a:lnTo>
                <a:lnTo>
                  <a:pt x="248750" y="210433"/>
                </a:lnTo>
                <a:lnTo>
                  <a:pt x="252632" y="200689"/>
                </a:lnTo>
                <a:lnTo>
                  <a:pt x="252475" y="189826"/>
                </a:lnTo>
                <a:lnTo>
                  <a:pt x="251575" y="187773"/>
                </a:lnTo>
                <a:lnTo>
                  <a:pt x="133108" y="187773"/>
                </a:lnTo>
                <a:lnTo>
                  <a:pt x="177092" y="147441"/>
                </a:lnTo>
                <a:lnTo>
                  <a:pt x="96126" y="147441"/>
                </a:lnTo>
                <a:lnTo>
                  <a:pt x="122428" y="62580"/>
                </a:lnTo>
                <a:lnTo>
                  <a:pt x="123532" y="51771"/>
                </a:lnTo>
                <a:lnTo>
                  <a:pt x="120507" y="41728"/>
                </a:lnTo>
                <a:lnTo>
                  <a:pt x="113934" y="33553"/>
                </a:lnTo>
                <a:lnTo>
                  <a:pt x="104394" y="28346"/>
                </a:lnTo>
                <a:lnTo>
                  <a:pt x="93588" y="27246"/>
                </a:lnTo>
                <a:close/>
              </a:path>
              <a:path w="294004" h="273050">
                <a:moveTo>
                  <a:pt x="230791" y="168741"/>
                </a:moveTo>
                <a:lnTo>
                  <a:pt x="219925" y="168902"/>
                </a:lnTo>
                <a:lnTo>
                  <a:pt x="133108" y="187773"/>
                </a:lnTo>
                <a:lnTo>
                  <a:pt x="251575" y="187773"/>
                </a:lnTo>
                <a:lnTo>
                  <a:pt x="248111" y="179876"/>
                </a:lnTo>
                <a:lnTo>
                  <a:pt x="240534" y="172623"/>
                </a:lnTo>
                <a:lnTo>
                  <a:pt x="230791" y="168741"/>
                </a:lnTo>
                <a:close/>
              </a:path>
              <a:path w="294004" h="273050">
                <a:moveTo>
                  <a:pt x="256921" y="0"/>
                </a:moveTo>
                <a:lnTo>
                  <a:pt x="96126" y="147441"/>
                </a:lnTo>
                <a:lnTo>
                  <a:pt x="177092" y="147441"/>
                </a:lnTo>
                <a:lnTo>
                  <a:pt x="293903" y="40331"/>
                </a:lnTo>
                <a:lnTo>
                  <a:pt x="256921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540000" y="2124364"/>
            <a:ext cx="3519055" cy="3860859"/>
          </a:xfrm>
          <a:custGeom>
            <a:avLst/>
            <a:gdLst>
              <a:gd name="connsiteX0" fmla="*/ 0 w 3519055"/>
              <a:gd name="connsiteY0" fmla="*/ 0 h 3860859"/>
              <a:gd name="connsiteX1" fmla="*/ 1514764 w 3519055"/>
              <a:gd name="connsiteY1" fmla="*/ 3860800 h 3860859"/>
              <a:gd name="connsiteX2" fmla="*/ 3519055 w 3519055"/>
              <a:gd name="connsiteY2" fmla="*/ 73891 h 38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9055" h="3860859">
                <a:moveTo>
                  <a:pt x="0" y="0"/>
                </a:moveTo>
                <a:cubicBezTo>
                  <a:pt x="464127" y="1924242"/>
                  <a:pt x="928255" y="3848485"/>
                  <a:pt x="1514764" y="3860800"/>
                </a:cubicBezTo>
                <a:cubicBezTo>
                  <a:pt x="2101273" y="3873115"/>
                  <a:pt x="2810164" y="1973503"/>
                  <a:pt x="3519055" y="738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0451" y="463525"/>
            <a:ext cx="54832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Modern Deep</a:t>
            </a:r>
            <a:r>
              <a:rPr spc="-35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2582"/>
            <a:ext cx="4685665" cy="2172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Ingredients: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69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Rectified </a:t>
            </a:r>
            <a:r>
              <a:rPr sz="3200" spc="-5" dirty="0">
                <a:latin typeface="Calibri"/>
                <a:cs typeface="Calibri"/>
              </a:rPr>
              <a:t>Linear </a:t>
            </a:r>
            <a:r>
              <a:rPr sz="3200" spc="-10" dirty="0">
                <a:latin typeface="Calibri"/>
                <a:cs typeface="Calibri"/>
              </a:rPr>
              <a:t>Activation  </a:t>
            </a:r>
            <a:r>
              <a:rPr sz="3200" spc="-5" dirty="0">
                <a:latin typeface="Calibri"/>
                <a:cs typeface="Calibri"/>
              </a:rPr>
              <a:t>function a.k.a.</a:t>
            </a:r>
            <a:r>
              <a:rPr sz="3200" spc="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ReLu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87157" y="3988427"/>
            <a:ext cx="2846552" cy="452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4095" y="3291039"/>
            <a:ext cx="2907779" cy="1820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9479" y="5115991"/>
            <a:ext cx="2902682" cy="1742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5512" y="5258916"/>
            <a:ext cx="4168686" cy="443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B2E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7169</TotalTime>
  <Words>1936</Words>
  <Application>Microsoft Office PowerPoint</Application>
  <PresentationFormat>On-screen Show (4:3)</PresentationFormat>
  <Paragraphs>293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Office Theme</vt:lpstr>
      <vt:lpstr>Module</vt:lpstr>
      <vt:lpstr>1_Office Theme</vt:lpstr>
      <vt:lpstr>2_Office Theme</vt:lpstr>
      <vt:lpstr>3_Office Theme</vt:lpstr>
      <vt:lpstr>4_Office Theme</vt:lpstr>
      <vt:lpstr>PowerPoint Presentation</vt:lpstr>
      <vt:lpstr>Why Deep Learning?</vt:lpstr>
      <vt:lpstr>Why Deep Learning?</vt:lpstr>
      <vt:lpstr>Neural Model</vt:lpstr>
      <vt:lpstr>Neuron a.k.a. Unit</vt:lpstr>
      <vt:lpstr>Learning</vt:lpstr>
      <vt:lpstr>Stochastic Gradient Descent</vt:lpstr>
      <vt:lpstr>Stochastic Gradient Descent</vt:lpstr>
      <vt:lpstr>Modern Deep Networks</vt:lpstr>
      <vt:lpstr>Modern Deep Networks</vt:lpstr>
      <vt:lpstr>Modern Feedforward Networks</vt:lpstr>
      <vt:lpstr>Convolutional deep network</vt:lpstr>
      <vt:lpstr>Deep-Learning Package Zoo</vt:lpstr>
      <vt:lpstr>Deep-Learning Package Design Choices</vt:lpstr>
      <vt:lpstr>What is TensorFlow?</vt:lpstr>
      <vt:lpstr>But what’s a Tensor?</vt:lpstr>
      <vt:lpstr>Why the „Flow“?</vt:lpstr>
      <vt:lpstr>Simple Numpy Recap</vt:lpstr>
      <vt:lpstr>More on Session soon</vt:lpstr>
      <vt:lpstr>Numpy to TensorFlow Dictionary</vt:lpstr>
      <vt:lpstr>Basic concepts in TF</vt:lpstr>
      <vt:lpstr>TensorFlow requires explicit evaluation!</vt:lpstr>
      <vt:lpstr>TensorFlow Session Object (1)</vt:lpstr>
      <vt:lpstr>TensorFlow Variables (1)</vt:lpstr>
      <vt:lpstr>TensorFlow Variables (2)</vt:lpstr>
      <vt:lpstr>Fetching Variable State (1)</vt:lpstr>
      <vt:lpstr>Inputting Data</vt:lpstr>
      <vt:lpstr>Placeholders and Feed Dictionaries (1)</vt:lpstr>
      <vt:lpstr>Placeholders and Feed Dictionaries (2)</vt:lpstr>
      <vt:lpstr>Placeholders and Feed Dictionaries (3)</vt:lpstr>
      <vt:lpstr>Variable Scope (1)</vt:lpstr>
      <vt:lpstr>Variable Scope (2)</vt:lpstr>
      <vt:lpstr>Variable Scope (3)</vt:lpstr>
      <vt:lpstr>Understanding get_variable (1)</vt:lpstr>
      <vt:lpstr>Understanding get_variable (2)</vt:lpstr>
      <vt:lpstr>Ex: Linear Regression in TensorFlow (1)</vt:lpstr>
      <vt:lpstr>Ex: Linear Regression in TensorFlow (2)</vt:lpstr>
      <vt:lpstr>Ex: Linear Regression in TensorFlow (3)</vt:lpstr>
      <vt:lpstr>Ex: Linear Regression in TensorFlow (4)</vt:lpstr>
      <vt:lpstr>Ex: Linear Regression in TensorFlow (4)</vt:lpstr>
      <vt:lpstr>Ex: Linear Regression in TensorFlow (5)</vt:lpstr>
      <vt:lpstr>Ex: Linear Regression in TensorFlow (6)</vt:lpstr>
      <vt:lpstr>Thats it?</vt:lpstr>
      <vt:lpstr>Your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for Recommender Systems</dc:title>
  <dc:creator>peska</dc:creator>
  <cp:lastModifiedBy>lpeska</cp:lastModifiedBy>
  <cp:revision>18</cp:revision>
  <dcterms:created xsi:type="dcterms:W3CDTF">2017-12-11T14:32:16Z</dcterms:created>
  <dcterms:modified xsi:type="dcterms:W3CDTF">2019-12-02T09:56:34Z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2017-12-11T00:00:00Z</vt:filetime>
  </property>
</Properties>
</file>