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8"/>
  </p:notesMasterIdLst>
  <p:handoutMasterIdLst>
    <p:handoutMasterId r:id="rId59"/>
  </p:handoutMasterIdLst>
  <p:sldIdLst>
    <p:sldId id="256" r:id="rId2"/>
    <p:sldId id="338" r:id="rId3"/>
    <p:sldId id="257" r:id="rId4"/>
    <p:sldId id="390" r:id="rId5"/>
    <p:sldId id="391" r:id="rId6"/>
    <p:sldId id="340" r:id="rId7"/>
    <p:sldId id="392" r:id="rId8"/>
    <p:sldId id="339" r:id="rId9"/>
    <p:sldId id="341" r:id="rId10"/>
    <p:sldId id="342" r:id="rId11"/>
    <p:sldId id="364" r:id="rId12"/>
    <p:sldId id="365" r:id="rId13"/>
    <p:sldId id="366" r:id="rId14"/>
    <p:sldId id="367" r:id="rId15"/>
    <p:sldId id="368" r:id="rId16"/>
    <p:sldId id="369" r:id="rId17"/>
    <p:sldId id="275" r:id="rId18"/>
    <p:sldId id="346" r:id="rId19"/>
    <p:sldId id="320" r:id="rId20"/>
    <p:sldId id="363" r:id="rId21"/>
    <p:sldId id="303" r:id="rId22"/>
    <p:sldId id="328" r:id="rId23"/>
    <p:sldId id="344" r:id="rId24"/>
    <p:sldId id="329" r:id="rId25"/>
    <p:sldId id="347" r:id="rId26"/>
    <p:sldId id="352" r:id="rId27"/>
    <p:sldId id="305" r:id="rId28"/>
    <p:sldId id="370" r:id="rId29"/>
    <p:sldId id="357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50" r:id="rId40"/>
    <p:sldId id="351" r:id="rId41"/>
    <p:sldId id="380" r:id="rId42"/>
    <p:sldId id="358" r:id="rId43"/>
    <p:sldId id="381" r:id="rId44"/>
    <p:sldId id="382" r:id="rId45"/>
    <p:sldId id="383" r:id="rId46"/>
    <p:sldId id="384" r:id="rId47"/>
    <p:sldId id="385" r:id="rId48"/>
    <p:sldId id="386" r:id="rId49"/>
    <p:sldId id="389" r:id="rId50"/>
    <p:sldId id="359" r:id="rId51"/>
    <p:sldId id="334" r:id="rId52"/>
    <p:sldId id="360" r:id="rId53"/>
    <p:sldId id="362" r:id="rId54"/>
    <p:sldId id="343" r:id="rId55"/>
    <p:sldId id="315" r:id="rId56"/>
    <p:sldId id="316" r:id="rId57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eynep" initials="Z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DD9FF"/>
    <a:srgbClr val="0033CC"/>
    <a:srgbClr val="008000"/>
    <a:srgbClr val="001F95"/>
    <a:srgbClr val="DCDADB"/>
    <a:srgbClr val="0079C2"/>
    <a:srgbClr val="99CC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444" autoAdjust="0"/>
  </p:normalViewPr>
  <p:slideViewPr>
    <p:cSldViewPr>
      <p:cViewPr varScale="1">
        <p:scale>
          <a:sx n="110" d="100"/>
          <a:sy n="110" d="100"/>
        </p:scale>
        <p:origin x="16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1-08-16T13:23:28.190" idx="6">
    <p:pos x="5524" y="2934"/>
    <p:text>Punkt statt Komma als Trennzeichen.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820C98-CAB9-4D41-962E-001CC8BDD2AC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183423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9F411D50-4A9A-4A39-BDB7-A08AE90B0085}" type="slidenum">
              <a:rPr lang="en-GB" altLang="cs-CZ"/>
              <a:pPr/>
              <a:t>‹#›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1825294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AA1897-5735-489D-9F87-BC079995A3D4}" type="slidenum">
              <a:rPr lang="en-GB" altLang="cs-CZ"/>
              <a:pPr eaLnBrk="1" hangingPunct="1"/>
              <a:t>1</a:t>
            </a:fld>
            <a:endParaRPr lang="en-GB" altLang="cs-CZ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16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4661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0796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17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08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18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34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00860A-57E2-4705-87B3-6690F85530E2}" type="slidenum">
              <a:rPr lang="en-GB" altLang="cs-CZ"/>
              <a:pPr eaLnBrk="1" hangingPunct="1"/>
              <a:t>19</a:t>
            </a:fld>
            <a:endParaRPr lang="en-GB" altLang="cs-CZ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407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00860A-57E2-4705-87B3-6690F85530E2}" type="slidenum">
              <a:rPr lang="en-GB" altLang="cs-CZ"/>
              <a:pPr eaLnBrk="1" hangingPunct="1"/>
              <a:t>20</a:t>
            </a:fld>
            <a:endParaRPr lang="en-GB" altLang="cs-CZ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97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Zmínit </a:t>
            </a:r>
            <a:r>
              <a:rPr lang="cs-CZ" dirty="0" err="1" smtClean="0"/>
              <a:t>longtail</a:t>
            </a:r>
            <a:r>
              <a:rPr lang="cs-CZ" dirty="0" smtClean="0"/>
              <a:t> na čase, </a:t>
            </a:r>
            <a:r>
              <a:rPr lang="cs-CZ" dirty="0" err="1" smtClean="0"/>
              <a:t>scrollování</a:t>
            </a:r>
            <a:r>
              <a:rPr lang="cs-CZ" dirty="0" smtClean="0"/>
              <a:t> a dalších</a:t>
            </a:r>
            <a:r>
              <a:rPr lang="cs-CZ" baseline="0" dirty="0" smtClean="0"/>
              <a:t> informacích</a:t>
            </a:r>
          </a:p>
          <a:p>
            <a:r>
              <a:rPr lang="cs-CZ" baseline="0" dirty="0" smtClean="0"/>
              <a:t>Zmínit že některé ukazatele záleží na rozložení stránky (</a:t>
            </a:r>
            <a:r>
              <a:rPr lang="cs-CZ" baseline="0" dirty="0" err="1" smtClean="0"/>
              <a:t>scrolling</a:t>
            </a:r>
            <a:r>
              <a:rPr lang="cs-CZ" baseline="0" dirty="0" smtClean="0"/>
              <a:t>), množství textu na čase…</a:t>
            </a:r>
          </a:p>
          <a:p>
            <a:r>
              <a:rPr lang="cs-CZ" baseline="0" dirty="0" smtClean="0"/>
              <a:t>Namalovat graf četností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11D50-4A9A-4A39-BDB7-A08AE90B0085}" type="slidenum">
              <a:rPr lang="en-GB" altLang="cs-CZ" smtClean="0"/>
              <a:pPr/>
              <a:t>22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65918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3C5412-472C-402C-B921-090751BACC13}" type="slidenum">
              <a:rPr lang="en-GB" altLang="cs-CZ"/>
              <a:pPr eaLnBrk="1" hangingPunct="1"/>
              <a:t>25</a:t>
            </a:fld>
            <a:endParaRPr lang="en-GB" altLang="cs-CZ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097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5937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248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11D50-4A9A-4A39-BDB7-A08AE90B0085}" type="slidenum">
              <a:rPr lang="en-GB" altLang="cs-CZ" smtClean="0"/>
              <a:pPr/>
              <a:t>2</a:t>
            </a:fld>
            <a:endParaRPr lang="en-GB" altLang="cs-CZ"/>
          </a:p>
        </p:txBody>
      </p:sp>
    </p:spTree>
    <p:extLst>
      <p:ext uri="{BB962C8B-B14F-4D97-AF65-F5344CB8AC3E}">
        <p14:creationId xmlns:p14="http://schemas.microsoft.com/office/powerpoint/2010/main" val="2939134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9687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08313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85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971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0679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96185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34041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2455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41</a:t>
            </a:fld>
            <a:endParaRPr lang="de-DE" dirty="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4781746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43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01754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4813B1C-1E5B-4A5F-ABA8-D9D44561D67D}" type="slidenum">
              <a:rPr lang="en-GB" altLang="cs-CZ"/>
              <a:pPr eaLnBrk="1" hangingPunct="1"/>
              <a:t>3</a:t>
            </a:fld>
            <a:endParaRPr lang="en-GB" altLang="cs-CZ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9072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>
                <a:solidFill>
                  <a:prstClr val="black"/>
                </a:solidFill>
              </a:rPr>
              <a:pPr/>
              <a:t>44</a:t>
            </a:fld>
            <a:endParaRPr lang="de-DE" smtClean="0">
              <a:solidFill>
                <a:prstClr val="black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947683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5948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4663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47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77772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48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5112934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830DC-26CF-4CEE-A68F-B1B386B81B4D}" type="slidenum">
              <a:rPr lang="de-DE" smtClean="0"/>
              <a:pPr/>
              <a:t>49</a:t>
            </a:fld>
            <a:endParaRPr lang="de-DE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480397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E51ED9-D3D7-4799-8DB1-C82B871757CF}" type="slidenum">
              <a:rPr lang="en-GB" altLang="cs-CZ"/>
              <a:pPr eaLnBrk="1" hangingPunct="1"/>
              <a:t>54</a:t>
            </a:fld>
            <a:endParaRPr lang="en-GB" altLang="cs-CZ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681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D63AB91-D59E-43CF-BD26-FF141E873D1B}" type="slidenum">
              <a:rPr lang="en-GB" altLang="cs-CZ"/>
              <a:pPr eaLnBrk="1" hangingPunct="1"/>
              <a:t>55</a:t>
            </a:fld>
            <a:endParaRPr lang="en-GB" altLang="cs-CZ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7673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C60ECFD-7880-477F-BFCB-67264EA88ECB}" type="slidenum">
              <a:rPr lang="en-GB" altLang="cs-CZ"/>
              <a:pPr eaLnBrk="1" hangingPunct="1"/>
              <a:t>56</a:t>
            </a:fld>
            <a:endParaRPr lang="en-GB" altLang="cs-CZ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cs-CZ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165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9" indent="-171439">
              <a:buFontTx/>
              <a:buChar char="-"/>
            </a:pPr>
            <a:r>
              <a:rPr lang="cs-CZ" dirty="0" smtClean="0"/>
              <a:t>ML</a:t>
            </a:r>
            <a:r>
              <a:rPr lang="cs-CZ" baseline="0" dirty="0" smtClean="0"/>
              <a:t> application</a:t>
            </a:r>
          </a:p>
          <a:p>
            <a:pPr marL="171439" indent="-171439">
              <a:buFontTx/>
              <a:buChar char="-"/>
            </a:pPr>
            <a:r>
              <a:rPr lang="cs-CZ" baseline="0" dirty="0" smtClean="0"/>
              <a:t>Propose few objects</a:t>
            </a:r>
          </a:p>
          <a:p>
            <a:pPr marL="628608" lvl="1" indent="-171439">
              <a:buFontTx/>
              <a:buChar char="-"/>
            </a:pPr>
            <a:r>
              <a:rPr lang="cs-CZ" baseline="0" dirty="0" smtClean="0"/>
              <a:t>Not necessarily the most similar / relevant</a:t>
            </a:r>
            <a:endParaRPr lang="cs-CZ" baseline="0" dirty="0"/>
          </a:p>
          <a:p>
            <a:pPr marL="171439" indent="-171439">
              <a:buFontTx/>
              <a:buChar char="-"/>
            </a:pPr>
            <a:r>
              <a:rPr lang="cs-CZ" baseline="0" dirty="0" smtClean="0"/>
              <a:t>Ultimate goal is to improve key success metrics of the vendor (maximize profit – volumes of sales, user loyalty....)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045C3C-55A3-42CF-AA5A-860C63459C3E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115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9" indent="-171439">
              <a:buFontTx/>
              <a:buChar char="-"/>
            </a:pPr>
            <a:r>
              <a:rPr lang="cs-CZ" dirty="0" smtClean="0"/>
              <a:t>ML</a:t>
            </a:r>
            <a:r>
              <a:rPr lang="cs-CZ" baseline="0" dirty="0" smtClean="0"/>
              <a:t> application</a:t>
            </a:r>
          </a:p>
          <a:p>
            <a:pPr marL="171439" indent="-171439">
              <a:buFontTx/>
              <a:buChar char="-"/>
            </a:pPr>
            <a:r>
              <a:rPr lang="cs-CZ" baseline="0" dirty="0" smtClean="0"/>
              <a:t>Propose few objects</a:t>
            </a:r>
          </a:p>
          <a:p>
            <a:pPr marL="628608" lvl="1" indent="-171439">
              <a:buFontTx/>
              <a:buChar char="-"/>
            </a:pPr>
            <a:r>
              <a:rPr lang="cs-CZ" baseline="0" dirty="0" smtClean="0"/>
              <a:t>Not necessarily the most similar / relevant</a:t>
            </a:r>
            <a:endParaRPr lang="cs-CZ" baseline="0" dirty="0"/>
          </a:p>
          <a:p>
            <a:pPr marL="171439" indent="-171439">
              <a:buFontTx/>
              <a:buChar char="-"/>
            </a:pPr>
            <a:r>
              <a:rPr lang="cs-CZ" baseline="0" dirty="0" smtClean="0"/>
              <a:t>Ultimate goal is to improve key success metrics of the vendor (maximize profit – volumes of sales, user loyalty....)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045C3C-55A3-42CF-AA5A-860C63459C3E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14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3277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2735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1487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11710-6318-4617-9CDC-41D645B51453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452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GB" altLang="en-US"/>
              <a:t>Click to edit Master title style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GB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10820-E0C9-40DF-A3C8-5C1604AF3A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8160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5C848B-4336-421D-AF0B-C8A5A714FE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996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B9BAA2-74AE-4CB6-985A-B4E605C972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4379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Nadpis a obsah nad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8229600" cy="212883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21304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57F2E-20F5-48FA-B55D-4DD098237B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138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3BC2A-9F1D-4FB2-91B1-77F7CD90F5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916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61236-AA71-47FA-AEC2-F26171F734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69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CAE892-E2D9-459E-8222-27DF68D2E1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118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AB586-9CBE-4862-97F9-EFDBC3800F8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1054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0C94AE-508D-4C37-9477-84192FA2DEE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009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740177-D017-4ED4-9F21-EEE3C30F9A2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707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A0060D-A2D9-401F-BD62-FD66E15FB73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045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FD4337-57AC-4C3A-AFA1-DAE755DE47A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2945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68131-D9B6-4E29-AFED-A591508B7C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825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57DED110-9521-437E-8B40-D60B68370131}" type="slidenum">
              <a:rPr lang="en-GB" altLang="en-US"/>
              <a:pPr/>
              <a:t>‹#›</a:t>
            </a:fld>
            <a:endParaRPr lang="en-GB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6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7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8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49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2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research.att.com/~volinsky/papers/ieeecomputer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15888"/>
            <a:ext cx="6842125" cy="2592387"/>
          </a:xfrm>
        </p:spPr>
        <p:txBody>
          <a:bodyPr/>
          <a:lstStyle/>
          <a:p>
            <a:pPr eaLnBrk="1" hangingPunct="1"/>
            <a:r>
              <a:rPr lang="cs-CZ" altLang="cs-CZ" sz="4400" dirty="0" err="1" smtClean="0"/>
              <a:t>Doporučovací</a:t>
            </a:r>
            <a:r>
              <a:rPr lang="cs-CZ" altLang="cs-CZ" sz="4400" dirty="0" smtClean="0"/>
              <a:t> </a:t>
            </a:r>
            <a:r>
              <a:rPr lang="cs-CZ" altLang="cs-CZ" sz="4400" dirty="0" smtClean="0"/>
              <a:t>systémy a uživatelské preference</a:t>
            </a:r>
            <a:endParaRPr lang="en-US" altLang="cs-CZ" sz="4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049588"/>
            <a:ext cx="6270625" cy="31162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cs-CZ" sz="2800" smtClean="0"/>
              <a:t>Ladislav Peška, </a:t>
            </a:r>
            <a:endParaRPr lang="cs-CZ" altLang="cs-CZ" sz="2700" smtClean="0"/>
          </a:p>
          <a:p>
            <a:pPr eaLnBrk="1" hangingPunct="1">
              <a:lnSpc>
                <a:spcPct val="90000"/>
              </a:lnSpc>
            </a:pPr>
            <a:endParaRPr lang="en-US" altLang="cs-CZ" sz="2700" smtClean="0"/>
          </a:p>
          <a:p>
            <a:pPr eaLnBrk="1" hangingPunct="1">
              <a:lnSpc>
                <a:spcPct val="90000"/>
              </a:lnSpc>
            </a:pPr>
            <a:endParaRPr lang="en-US" altLang="cs-CZ" sz="2700" smtClean="0"/>
          </a:p>
          <a:p>
            <a:pPr eaLnBrk="1" hangingPunct="1">
              <a:lnSpc>
                <a:spcPct val="90000"/>
              </a:lnSpc>
            </a:pPr>
            <a:r>
              <a:rPr lang="en-US" altLang="cs-CZ" sz="2400" smtClean="0"/>
              <a:t>Department of Software Engineering,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cs-CZ" sz="2400" smtClean="0"/>
              <a:t>Charles University in Prague,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cs-CZ" sz="2400" smtClean="0"/>
              <a:t>Czech Republic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315913" y="466725"/>
            <a:ext cx="6781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en-US" altLang="cs-CZ" sz="4800" b="1">
              <a:solidFill>
                <a:schemeClr val="tx2"/>
              </a:solidFill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849313" y="3049588"/>
            <a:ext cx="6248400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endParaRPr lang="en-US" altLang="cs-CZ" sz="3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7"/>
          <p:cNvSpPr>
            <a:spLocks noGrp="1"/>
          </p:cNvSpPr>
          <p:nvPr>
            <p:ph type="title"/>
          </p:nvPr>
        </p:nvSpPr>
        <p:spPr>
          <a:xfrm>
            <a:off x="800100" y="2636912"/>
            <a:ext cx="7543800" cy="2143125"/>
          </a:xfrm>
        </p:spPr>
        <p:txBody>
          <a:bodyPr/>
          <a:lstStyle/>
          <a:p>
            <a:pPr algn="ctr" eaLnBrk="1" hangingPunct="1"/>
            <a:r>
              <a:rPr lang="cs-CZ" altLang="cs-CZ" sz="4000" dirty="0" smtClean="0"/>
              <a:t>Jak fungují </a:t>
            </a:r>
            <a:r>
              <a:rPr lang="cs-CZ" altLang="cs-CZ" sz="4000" dirty="0" err="1" smtClean="0"/>
              <a:t>doporučovací</a:t>
            </a:r>
            <a:r>
              <a:rPr lang="cs-CZ" altLang="cs-CZ" sz="4000" dirty="0" smtClean="0"/>
              <a:t> systémy?</a:t>
            </a:r>
            <a:br>
              <a:rPr lang="cs-CZ" altLang="cs-CZ" sz="4000" dirty="0" smtClean="0"/>
            </a:br>
            <a:endParaRPr lang="cs-CZ" altLang="cs-CZ" sz="3600" dirty="0" smtClean="0"/>
          </a:p>
        </p:txBody>
      </p:sp>
      <p:sp>
        <p:nvSpPr>
          <p:cNvPr id="5123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5124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80E695-F1A8-46DC-8AF5-65306724CDA2}" type="slidenum">
              <a:rPr lang="en-GB" altLang="en-US"/>
              <a:pPr eaLnBrk="1" hangingPunct="1"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75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0246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7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4" name="Rechteck 31"/>
          <p:cNvSpPr>
            <a:spLocks noChangeArrowheads="1"/>
          </p:cNvSpPr>
          <p:nvPr/>
        </p:nvSpPr>
        <p:spPr bwMode="auto">
          <a:xfrm>
            <a:off x="4286250" y="1643063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Recommender systems reduce information overload by estimating relevance </a:t>
            </a:r>
          </a:p>
        </p:txBody>
      </p:sp>
    </p:spTree>
    <p:extLst>
      <p:ext uri="{BB962C8B-B14F-4D97-AF65-F5344CB8AC3E}">
        <p14:creationId xmlns:p14="http://schemas.microsoft.com/office/powerpoint/2010/main" val="3488084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1273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1271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9" name="Rechteck 14"/>
          <p:cNvSpPr>
            <a:spLocks noChangeArrowheads="1"/>
          </p:cNvSpPr>
          <p:nvPr/>
        </p:nvSpPr>
        <p:spPr bwMode="auto">
          <a:xfrm>
            <a:off x="4286250" y="1500188"/>
            <a:ext cx="457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Personalized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2992860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2300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1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2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2" name="Rechteck 8"/>
          <p:cNvSpPr>
            <a:spLocks noChangeArrowheads="1"/>
          </p:cNvSpPr>
          <p:nvPr/>
        </p:nvSpPr>
        <p:spPr bwMode="auto">
          <a:xfrm>
            <a:off x="4357688" y="1571625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Collaborative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"Tell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what's popular among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my peers"</a:t>
            </a:r>
            <a:endParaRPr lang="en-US" sz="2000" dirty="0">
              <a:solidFill>
                <a:srgbClr val="003366"/>
              </a:solidFill>
              <a:latin typeface="Calibri" pitchFamily="34" charset="0"/>
            </a:endParaRPr>
          </a:p>
        </p:txBody>
      </p: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2298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9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18"/>
          <p:cNvGrpSpPr>
            <a:grpSpLocks/>
          </p:cNvGrpSpPr>
          <p:nvPr/>
        </p:nvGrpSpPr>
        <p:grpSpPr bwMode="auto">
          <a:xfrm>
            <a:off x="785813" y="2722563"/>
            <a:ext cx="3252787" cy="920750"/>
            <a:chOff x="857224" y="2722011"/>
            <a:chExt cx="3252812" cy="921303"/>
          </a:xfrm>
        </p:grpSpPr>
        <p:pic>
          <p:nvPicPr>
            <p:cNvPr id="12296" name="Grafik 16" descr="Commarrow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3108" y="3143248"/>
              <a:ext cx="1966928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7" name="Grafik 15" descr="Community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57224" y="2722011"/>
              <a:ext cx="1428760" cy="849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2863048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3324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5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3322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7" name="Rechteck 19"/>
          <p:cNvSpPr>
            <a:spLocks noChangeArrowheads="1"/>
          </p:cNvSpPr>
          <p:nvPr/>
        </p:nvSpPr>
        <p:spPr bwMode="auto">
          <a:xfrm>
            <a:off x="4286250" y="142875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Content-based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"Show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more of the same what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I've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liked"</a:t>
            </a:r>
            <a:endParaRPr lang="en-US" sz="2000" b="0" dirty="0"/>
          </a:p>
        </p:txBody>
      </p:sp>
      <p:grpSp>
        <p:nvGrpSpPr>
          <p:cNvPr id="4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3320" name="Grafik 21" descr="PM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Grafik 22" descr="PMarrow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825326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4351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2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3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4349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0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4347" name="Grafik 21" descr="PM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Grafik 22" descr="PMarrow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2" name="Rechteck 24"/>
          <p:cNvSpPr>
            <a:spLocks noChangeArrowheads="1"/>
          </p:cNvSpPr>
          <p:nvPr/>
        </p:nvSpPr>
        <p:spPr bwMode="auto">
          <a:xfrm>
            <a:off x="4429125" y="1643063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Knowledge-based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: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"Tell </a:t>
            </a:r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me what fits based on </a:t>
            </a:r>
            <a:r>
              <a:rPr lang="en-US" sz="2000">
                <a:solidFill>
                  <a:srgbClr val="003366"/>
                </a:solidFill>
                <a:latin typeface="Calibri" pitchFamily="34" charset="0"/>
              </a:rPr>
              <a:t>my </a:t>
            </a:r>
            <a:r>
              <a:rPr lang="en-US" sz="2000" smtClean="0">
                <a:solidFill>
                  <a:srgbClr val="003366"/>
                </a:solidFill>
                <a:latin typeface="Calibri" pitchFamily="34" charset="0"/>
              </a:rPr>
              <a:t>needs"</a:t>
            </a:r>
            <a:endParaRPr lang="en-US" sz="2000" dirty="0">
              <a:solidFill>
                <a:srgbClr val="003366"/>
              </a:solidFill>
              <a:latin typeface="Calibri" pitchFamily="34" charset="0"/>
            </a:endParaRPr>
          </a:p>
        </p:txBody>
      </p:sp>
      <p:grpSp>
        <p:nvGrpSpPr>
          <p:cNvPr id="5" name="Gruppieren 27"/>
          <p:cNvGrpSpPr>
            <a:grpSpLocks/>
          </p:cNvGrpSpPr>
          <p:nvPr/>
        </p:nvGrpSpPr>
        <p:grpSpPr bwMode="auto">
          <a:xfrm>
            <a:off x="750888" y="4500563"/>
            <a:ext cx="3349625" cy="1357312"/>
            <a:chOff x="751620" y="4500570"/>
            <a:chExt cx="3348404" cy="1357322"/>
          </a:xfrm>
        </p:grpSpPr>
        <p:pic>
          <p:nvPicPr>
            <p:cNvPr id="14345" name="Grafik 25" descr="KM.png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51620" y="5000636"/>
              <a:ext cx="167724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Grafik 26" descr="KMarrow.pn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428860" y="4500570"/>
              <a:ext cx="1671164" cy="1047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36657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Paradigms of recommender systems</a:t>
            </a:r>
          </a:p>
        </p:txBody>
      </p:sp>
      <p:grpSp>
        <p:nvGrpSpPr>
          <p:cNvPr id="2" name="Gruppieren 12"/>
          <p:cNvGrpSpPr>
            <a:grpSpLocks/>
          </p:cNvGrpSpPr>
          <p:nvPr/>
        </p:nvGrpSpPr>
        <p:grpSpPr bwMode="auto">
          <a:xfrm>
            <a:off x="4071938" y="3000375"/>
            <a:ext cx="4181475" cy="1547813"/>
            <a:chOff x="4786314" y="3071810"/>
            <a:chExt cx="4181496" cy="1547815"/>
          </a:xfrm>
        </p:grpSpPr>
        <p:pic>
          <p:nvPicPr>
            <p:cNvPr id="15378" name="Grafik 5" descr="Box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3214686"/>
              <a:ext cx="1643074" cy="1365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Grafik 6" descr="Outputarrow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3500438"/>
              <a:ext cx="1129063" cy="21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Grafik 7" descr="Output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071810"/>
              <a:ext cx="1609728" cy="1547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en 13"/>
          <p:cNvGrpSpPr>
            <a:grpSpLocks/>
          </p:cNvGrpSpPr>
          <p:nvPr/>
        </p:nvGrpSpPr>
        <p:grpSpPr bwMode="auto">
          <a:xfrm>
            <a:off x="698500" y="1643063"/>
            <a:ext cx="3659188" cy="1296987"/>
            <a:chOff x="699167" y="1643050"/>
            <a:chExt cx="3658519" cy="1297164"/>
          </a:xfrm>
        </p:grpSpPr>
        <p:pic>
          <p:nvPicPr>
            <p:cNvPr id="15376" name="Grafik 10" descr="UM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9167" y="1643050"/>
              <a:ext cx="1801131" cy="9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Grafik 11" descr="UMarrow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71736" y="2071678"/>
              <a:ext cx="1785950" cy="868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uppieren 18"/>
          <p:cNvGrpSpPr>
            <a:grpSpLocks/>
          </p:cNvGrpSpPr>
          <p:nvPr/>
        </p:nvGrpSpPr>
        <p:grpSpPr bwMode="auto">
          <a:xfrm>
            <a:off x="785813" y="2722563"/>
            <a:ext cx="3252787" cy="920750"/>
            <a:chOff x="857224" y="2722011"/>
            <a:chExt cx="3252812" cy="921303"/>
          </a:xfrm>
        </p:grpSpPr>
        <p:pic>
          <p:nvPicPr>
            <p:cNvPr id="15374" name="Grafik 16" descr="Commarrow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3108" y="3143248"/>
              <a:ext cx="1966928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Grafik 15" descr="Community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57224" y="2722011"/>
              <a:ext cx="1428760" cy="849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uppieren 23"/>
          <p:cNvGrpSpPr>
            <a:grpSpLocks/>
          </p:cNvGrpSpPr>
          <p:nvPr/>
        </p:nvGrpSpPr>
        <p:grpSpPr bwMode="auto">
          <a:xfrm>
            <a:off x="714375" y="3857625"/>
            <a:ext cx="3143250" cy="739775"/>
            <a:chOff x="714348" y="3857628"/>
            <a:chExt cx="3143272" cy="739014"/>
          </a:xfrm>
        </p:grpSpPr>
        <p:pic>
          <p:nvPicPr>
            <p:cNvPr id="15372" name="Grafik 21" descr="PM.png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14348" y="3857628"/>
              <a:ext cx="1785950" cy="73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Grafik 22" descr="PMarrow.pn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714612" y="3929066"/>
              <a:ext cx="114300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uppieren 27"/>
          <p:cNvGrpSpPr>
            <a:grpSpLocks/>
          </p:cNvGrpSpPr>
          <p:nvPr/>
        </p:nvGrpSpPr>
        <p:grpSpPr bwMode="auto">
          <a:xfrm>
            <a:off x="750888" y="4500563"/>
            <a:ext cx="3349625" cy="1357312"/>
            <a:chOff x="751620" y="4500570"/>
            <a:chExt cx="3348404" cy="1357322"/>
          </a:xfrm>
        </p:grpSpPr>
        <p:pic>
          <p:nvPicPr>
            <p:cNvPr id="15370" name="Grafik 25" descr="KM.png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51620" y="5000636"/>
              <a:ext cx="167724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Grafik 26" descr="KMarrow.pn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428860" y="4500570"/>
              <a:ext cx="1671164" cy="1047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8" name="Rechteck 28"/>
          <p:cNvSpPr>
            <a:spLocks noChangeArrowheads="1"/>
          </p:cNvSpPr>
          <p:nvPr/>
        </p:nvSpPr>
        <p:spPr bwMode="auto">
          <a:xfrm>
            <a:off x="4429125" y="1285875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Calibri" pitchFamily="34" charset="0"/>
              </a:rPr>
              <a:t>Hybrid: combinations of various inputs and/or composition of different mechanism</a:t>
            </a:r>
          </a:p>
        </p:txBody>
      </p:sp>
    </p:spTree>
    <p:extLst>
      <p:ext uri="{BB962C8B-B14F-4D97-AF65-F5344CB8AC3E}">
        <p14:creationId xmlns:p14="http://schemas.microsoft.com/office/powerpoint/2010/main" val="3687105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17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Jak fungují </a:t>
            </a:r>
            <a:r>
              <a:rPr lang="cs-CZ" altLang="cs-CZ" sz="3900" b="1" dirty="0" err="1" smtClean="0">
                <a:solidFill>
                  <a:schemeClr val="tx2"/>
                </a:solidFill>
              </a:rPr>
              <a:t>doporučovací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 systémy?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smtClean="0"/>
              <a:t>Získat zpětnou vazbu od </a:t>
            </a:r>
            <a:r>
              <a:rPr lang="cs-CZ" altLang="cs-CZ" sz="1800" dirty="0" smtClean="0"/>
              <a:t>uživatele (+ další data)</a:t>
            </a:r>
            <a:endParaRPr lang="cs-CZ" altLang="cs-CZ" sz="1800" dirty="0" smtClean="0"/>
          </a:p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smtClean="0"/>
              <a:t>Naučit se preference</a:t>
            </a:r>
          </a:p>
          <a:p>
            <a:pPr marL="571500" indent="-571500" eaLnBrk="1" hangingPunct="1">
              <a:buFont typeface="+mj-lt"/>
              <a:buAutoNum type="arabicPeriod"/>
            </a:pPr>
            <a:r>
              <a:rPr lang="cs-CZ" altLang="cs-CZ" sz="1800" dirty="0" smtClean="0"/>
              <a:t>Na požádání doporučit</a:t>
            </a:r>
            <a:br>
              <a:rPr lang="cs-CZ" altLang="cs-CZ" sz="1800" dirty="0" smtClean="0"/>
            </a:br>
            <a:r>
              <a:rPr lang="cs-CZ" altLang="cs-CZ" sz="1800" dirty="0" smtClean="0"/>
              <a:t>top-k objektů</a:t>
            </a:r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303" y="2132855"/>
            <a:ext cx="5420917" cy="399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18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Zpětná vazba od uživatele</a:t>
            </a:r>
          </a:p>
          <a:p>
            <a:pPr eaLnBrk="1" hangingPunct="1"/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</a:pP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33859"/>
            <a:ext cx="6274436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ál 1"/>
          <p:cNvSpPr/>
          <p:nvPr/>
        </p:nvSpPr>
        <p:spPr>
          <a:xfrm>
            <a:off x="1331640" y="1275084"/>
            <a:ext cx="4032448" cy="2225924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32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A659F8-C7F6-4947-85AF-3C7BC9D9119A}" type="slidenum">
              <a:rPr lang="en-GB" altLang="en-US"/>
              <a:pPr eaLnBrk="1" hangingPunct="1"/>
              <a:t>19</a:t>
            </a:fld>
            <a:endParaRPr lang="en-GB" altLang="en-US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Zpětná vazba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490538" indent="-495300" eaLnBrk="1" hangingPunct="1"/>
            <a:r>
              <a:rPr lang="cs-CZ" altLang="cs-CZ" sz="2800" dirty="0" smtClean="0"/>
              <a:t>Explicit feedback 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(uživatelské hodnocení)</a:t>
            </a: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Ne od všech uživatelů, ne ke každému objektu, vyžaduje úsilí uživatele</a:t>
            </a: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Problém v e-</a:t>
            </a:r>
            <a:r>
              <a:rPr lang="cs-CZ" altLang="cs-CZ" sz="2400" dirty="0" err="1" smtClean="0"/>
              <a:t>commerce</a:t>
            </a:r>
            <a:r>
              <a:rPr lang="cs-CZ" altLang="cs-CZ" sz="2400" dirty="0" smtClean="0"/>
              <a:t> (chybí motivace a nutnost nejprve objekt vyzkoušet)</a:t>
            </a:r>
          </a:p>
          <a:p>
            <a:pPr marL="836613" lvl="1" indent="-438150" eaLnBrk="1" hangingPunct="1">
              <a:buClr>
                <a:srgbClr val="008000"/>
              </a:buClr>
              <a:buSzPct val="130000"/>
              <a:buFont typeface="Arial Unicode MS" panose="020B0604020202020204" pitchFamily="34" charset="-128"/>
              <a:buChar char="+"/>
            </a:pPr>
            <a:r>
              <a:rPr lang="cs-CZ" altLang="cs-CZ" sz="2400" dirty="0" smtClean="0"/>
              <a:t>Poměrně přesně popisuje preferenci uživatele</a:t>
            </a:r>
          </a:p>
          <a:p>
            <a:pPr marL="490538" indent="-495300" eaLnBrk="1" hangingPunct="1"/>
            <a:r>
              <a:rPr lang="cs-CZ" altLang="cs-CZ" sz="2800" dirty="0" err="1" smtClean="0"/>
              <a:t>Implicit</a:t>
            </a:r>
            <a:r>
              <a:rPr lang="cs-CZ" altLang="cs-CZ" sz="2800" dirty="0" smtClean="0"/>
              <a:t> feedback </a:t>
            </a:r>
            <a:r>
              <a:rPr lang="cs-CZ" altLang="cs-CZ" sz="2400" i="1" dirty="0" smtClean="0">
                <a:solidFill>
                  <a:schemeClr val="bg1">
                    <a:lumMod val="50000"/>
                  </a:schemeClr>
                </a:solidFill>
              </a:rPr>
              <a:t>(sledování chování uživatele)</a:t>
            </a: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Šum, těžko se interpretuje</a:t>
            </a:r>
          </a:p>
          <a:p>
            <a:pPr marL="836613" lvl="1" indent="-438150" eaLnBrk="1" hangingPunct="1">
              <a:buClr>
                <a:srgbClr val="FF3300"/>
              </a:buClr>
              <a:buSzPct val="200000"/>
              <a:buFont typeface="Arial Unicode MS" panose="020B0604020202020204" pitchFamily="34" charset="-128"/>
              <a:buChar char="-"/>
            </a:pPr>
            <a:r>
              <a:rPr lang="cs-CZ" altLang="cs-CZ" sz="2400" dirty="0" smtClean="0"/>
              <a:t>Není jasné co všechno sledovat</a:t>
            </a:r>
          </a:p>
          <a:p>
            <a:pPr marL="836613" lvl="1" indent="-438150" eaLnBrk="1" hangingPunct="1">
              <a:buClr>
                <a:srgbClr val="008000"/>
              </a:buClr>
              <a:buSzPct val="130000"/>
              <a:buFont typeface="Arial Unicode MS" panose="020B0604020202020204" pitchFamily="34" charset="-128"/>
              <a:buChar char="+"/>
            </a:pPr>
            <a:r>
              <a:rPr lang="cs-CZ" altLang="cs-CZ" sz="2400" b="1" dirty="0" smtClean="0"/>
              <a:t>Můžeme </a:t>
            </a:r>
            <a:r>
              <a:rPr lang="cs-CZ" altLang="cs-CZ" sz="2400" b="1" dirty="0"/>
              <a:t>mít feedbacku </a:t>
            </a:r>
            <a:r>
              <a:rPr lang="cs-CZ" altLang="cs-CZ" sz="2400" b="1" dirty="0" smtClean="0"/>
              <a:t>„kolik chceme“</a:t>
            </a:r>
            <a:endParaRPr lang="cs-CZ" altLang="cs-CZ" sz="2400" dirty="0" smtClean="0"/>
          </a:p>
          <a:p>
            <a:pPr marL="839788" lvl="1" indent="-495300" eaLnBrk="1" hangingPunct="1"/>
            <a:endParaRPr lang="cs-CZ" altLang="cs-CZ" sz="2400" dirty="0" smtClean="0"/>
          </a:p>
        </p:txBody>
      </p:sp>
      <p:pic>
        <p:nvPicPr>
          <p:cNvPr id="8198" name="Picture 7" descr="au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4" t="40543" b="43755"/>
          <a:stretch>
            <a:fillRect/>
          </a:stretch>
        </p:blipFill>
        <p:spPr bwMode="auto">
          <a:xfrm>
            <a:off x="7627208" y="1844824"/>
            <a:ext cx="11874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Obrázek 6" descr="2753333-empty-coffee-cup-sitting-next-to-a-tablet-pc-laptop-computer-on-wood-desk-in-home-offic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470" y="4941168"/>
            <a:ext cx="150018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7"/>
          <p:cNvSpPr>
            <a:spLocks noGrp="1"/>
          </p:cNvSpPr>
          <p:nvPr>
            <p:ph type="title"/>
          </p:nvPr>
        </p:nvSpPr>
        <p:spPr>
          <a:xfrm>
            <a:off x="800100" y="2636912"/>
            <a:ext cx="7543800" cy="2143125"/>
          </a:xfrm>
        </p:spPr>
        <p:txBody>
          <a:bodyPr/>
          <a:lstStyle/>
          <a:p>
            <a:pPr algn="ctr" eaLnBrk="1" hangingPunct="1"/>
            <a:r>
              <a:rPr lang="cs-CZ" altLang="cs-CZ" sz="4000" dirty="0" smtClean="0"/>
              <a:t>Background, </a:t>
            </a:r>
            <a:r>
              <a:rPr lang="cs-CZ" altLang="cs-CZ" sz="4000" dirty="0" err="1" smtClean="0"/>
              <a:t>disclaimer</a:t>
            </a:r>
            <a:r>
              <a:rPr lang="cs-CZ" altLang="cs-CZ" sz="4000" dirty="0" smtClean="0"/>
              <a:t/>
            </a:r>
            <a:br>
              <a:rPr lang="cs-CZ" altLang="cs-CZ" sz="4000" dirty="0" smtClean="0"/>
            </a:br>
            <a:endParaRPr lang="cs-CZ" altLang="cs-CZ" sz="4000" dirty="0" smtClean="0"/>
          </a:p>
        </p:txBody>
      </p:sp>
      <p:sp>
        <p:nvSpPr>
          <p:cNvPr id="5123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  <a:endParaRPr lang="en-GB" altLang="en-US" dirty="0" smtClean="0"/>
          </a:p>
        </p:txBody>
      </p:sp>
      <p:sp>
        <p:nvSpPr>
          <p:cNvPr id="5124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80E695-F1A8-46DC-8AF5-65306724CDA2}" type="slidenum">
              <a:rPr lang="en-GB" altLang="en-US"/>
              <a:pPr eaLnBrk="1" hangingPunct="1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8193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A659F8-C7F6-4947-85AF-3C7BC9D9119A}" type="slidenum">
              <a:rPr lang="en-GB" altLang="en-US"/>
              <a:pPr eaLnBrk="1" hangingPunct="1"/>
              <a:t>20</a:t>
            </a:fld>
            <a:endParaRPr lang="en-GB" altLang="en-US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smtClean="0">
                <a:solidFill>
                  <a:schemeClr val="tx2"/>
                </a:solidFill>
              </a:rPr>
              <a:t>Zpětná vazba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911"/>
          <a:stretch/>
        </p:blipFill>
        <p:spPr>
          <a:xfrm>
            <a:off x="1403648" y="2060848"/>
            <a:ext cx="6356814" cy="2970982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1674560" y="2996952"/>
            <a:ext cx="1425298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5194801" y="2276872"/>
            <a:ext cx="2401535" cy="45405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9219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B7222D2-13DC-479E-A196-F87671BBBDEA}" type="slidenum">
              <a:rPr lang="en-GB" altLang="en-US"/>
              <a:pPr eaLnBrk="1" hangingPunct="1"/>
              <a:t>21</a:t>
            </a:fld>
            <a:endParaRPr lang="en-GB" altLang="en-US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 smtClean="0"/>
              <a:t>Implicit</a:t>
            </a:r>
            <a:r>
              <a:rPr lang="cs-CZ" altLang="cs-CZ" dirty="0" smtClean="0"/>
              <a:t> Feedback v </a:t>
            </a:r>
            <a:br>
              <a:rPr lang="cs-CZ" altLang="cs-CZ" dirty="0" smtClean="0"/>
            </a:br>
            <a:r>
              <a:rPr lang="cs-CZ" altLang="cs-CZ" dirty="0" smtClean="0"/>
              <a:t>E-</a:t>
            </a:r>
            <a:r>
              <a:rPr lang="cs-CZ" altLang="cs-CZ" dirty="0" err="1" smtClean="0"/>
              <a:t>commerce</a:t>
            </a:r>
            <a:endParaRPr lang="en-US" altLang="cs-CZ" dirty="0" smtClean="0"/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714875" y="1500188"/>
            <a:ext cx="4038600" cy="46974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400" i="1" dirty="0" smtClean="0"/>
              <a:t>Detail</a:t>
            </a:r>
            <a:r>
              <a:rPr lang="cs-CZ" altLang="cs-CZ" sz="2000" i="1" dirty="0" smtClean="0"/>
              <a:t> objektu</a:t>
            </a:r>
          </a:p>
          <a:p>
            <a:pPr eaLnBrk="1" hangingPunct="1"/>
            <a:r>
              <a:rPr lang="cs-CZ" altLang="cs-CZ" sz="1600" b="1" dirty="0" smtClean="0"/>
              <a:t>Počet zobrazení</a:t>
            </a:r>
          </a:p>
          <a:p>
            <a:pPr eaLnBrk="1" hangingPunct="1"/>
            <a:r>
              <a:rPr lang="cs-CZ" altLang="cs-CZ" sz="1600" dirty="0" smtClean="0"/>
              <a:t>Akce myši, </a:t>
            </a:r>
            <a:r>
              <a:rPr lang="cs-CZ" altLang="cs-CZ" sz="1600" dirty="0" err="1" smtClean="0"/>
              <a:t>scrolování</a:t>
            </a:r>
            <a:endParaRPr lang="cs-CZ" altLang="cs-CZ" sz="1600" dirty="0" smtClean="0"/>
          </a:p>
          <a:p>
            <a:pPr eaLnBrk="1" hangingPunct="1"/>
            <a:r>
              <a:rPr lang="cs-CZ" altLang="cs-CZ" sz="1600" b="1" dirty="0" smtClean="0"/>
              <a:t>Čas na stránce</a:t>
            </a:r>
          </a:p>
          <a:p>
            <a:pPr eaLnBrk="1" hangingPunct="1"/>
            <a:r>
              <a:rPr lang="cs-CZ" altLang="cs-CZ" sz="1600" b="1" dirty="0" smtClean="0"/>
              <a:t>Nákup</a:t>
            </a:r>
            <a:endParaRPr lang="cs-CZ" altLang="cs-CZ" sz="1600" b="1" dirty="0" smtClean="0"/>
          </a:p>
          <a:p>
            <a:pPr eaLnBrk="1" hangingPunct="1"/>
            <a:r>
              <a:rPr lang="cs-CZ" altLang="cs-CZ" sz="1600" dirty="0" smtClean="0"/>
              <a:t>(</a:t>
            </a:r>
            <a:r>
              <a:rPr lang="cs-CZ" altLang="cs-CZ" sz="1600" dirty="0" err="1" smtClean="0"/>
              <a:t>bookmark</a:t>
            </a:r>
            <a:r>
              <a:rPr lang="cs-CZ" altLang="cs-CZ" sz="1600" dirty="0" smtClean="0"/>
              <a:t>, tisk, </a:t>
            </a:r>
            <a:r>
              <a:rPr lang="cs-CZ" altLang="cs-CZ" sz="1600" dirty="0" err="1" smtClean="0"/>
              <a:t>eyetracking</a:t>
            </a:r>
            <a:r>
              <a:rPr lang="cs-CZ" altLang="cs-CZ" sz="1600" dirty="0" smtClean="0"/>
              <a:t>, kopírování textu …)</a:t>
            </a:r>
          </a:p>
          <a:p>
            <a:pPr lvl="1" eaLnBrk="1" hangingPunct="1"/>
            <a:endParaRPr lang="cs-CZ" altLang="cs-CZ" sz="1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cs-CZ" altLang="cs-CZ" sz="1800" dirty="0" smtClean="0"/>
          </a:p>
          <a:p>
            <a:pPr eaLnBrk="1" hangingPunct="1"/>
            <a:endParaRPr lang="en-US" altLang="cs-CZ" sz="1800" dirty="0" smtClean="0"/>
          </a:p>
        </p:txBody>
      </p:sp>
      <p:sp>
        <p:nvSpPr>
          <p:cNvPr id="9222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00063" y="1500188"/>
            <a:ext cx="4038600" cy="46974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400" i="1" dirty="0" smtClean="0"/>
              <a:t>Kategorie</a:t>
            </a:r>
          </a:p>
          <a:p>
            <a:pPr eaLnBrk="1" hangingPunct="1"/>
            <a:r>
              <a:rPr lang="cs-CZ" altLang="cs-CZ" sz="1600" dirty="0" smtClean="0"/>
              <a:t>Seznam / výběr objektů</a:t>
            </a:r>
          </a:p>
          <a:p>
            <a:pPr eaLnBrk="1" hangingPunct="1"/>
            <a:r>
              <a:rPr lang="cs-CZ" altLang="cs-CZ" sz="1600" b="1" dirty="0" smtClean="0"/>
              <a:t>Parametry kategorie, vyhledávané slovní spojení</a:t>
            </a:r>
            <a:r>
              <a:rPr lang="cs-CZ" altLang="cs-CZ" sz="1600" dirty="0" smtClean="0"/>
              <a:t>,…</a:t>
            </a:r>
          </a:p>
          <a:p>
            <a:pPr eaLnBrk="1" hangingPunct="1"/>
            <a:r>
              <a:rPr lang="cs-CZ" altLang="cs-CZ" sz="1600" dirty="0" smtClean="0"/>
              <a:t>Evaluace jednotlivých objektů (</a:t>
            </a:r>
            <a:r>
              <a:rPr lang="cs-CZ" altLang="cs-CZ" sz="1600" dirty="0" err="1" smtClean="0"/>
              <a:t>visible</a:t>
            </a:r>
            <a:r>
              <a:rPr lang="cs-CZ" altLang="cs-CZ" sz="1600" dirty="0" smtClean="0"/>
              <a:t> </a:t>
            </a:r>
            <a:r>
              <a:rPr lang="cs-CZ" altLang="cs-CZ" sz="1600" dirty="0" err="1" smtClean="0"/>
              <a:t>time</a:t>
            </a:r>
            <a:r>
              <a:rPr lang="cs-CZ" altLang="cs-CZ" sz="1600" dirty="0" smtClean="0"/>
              <a:t>, </a:t>
            </a:r>
            <a:r>
              <a:rPr lang="cs-CZ" altLang="cs-CZ" sz="1600" dirty="0" err="1" smtClean="0"/>
              <a:t>mouseover</a:t>
            </a:r>
            <a:r>
              <a:rPr lang="cs-CZ" altLang="cs-CZ" sz="1600" dirty="0" smtClean="0"/>
              <a:t>,…)</a:t>
            </a:r>
          </a:p>
          <a:p>
            <a:pPr eaLnBrk="1" hangingPunct="1"/>
            <a:r>
              <a:rPr lang="cs-CZ" altLang="cs-CZ" sz="1600" dirty="0" smtClean="0"/>
              <a:t>Evaluace kategorie jako celku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cs-CZ" altLang="cs-CZ" sz="1800" dirty="0" smtClean="0"/>
          </a:p>
          <a:p>
            <a:pPr lvl="1" eaLnBrk="1" hangingPunct="1"/>
            <a:endParaRPr lang="cs-CZ" altLang="cs-CZ" sz="1800" dirty="0" smtClean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3" t="40625" r="24998" b="13750"/>
          <a:stretch>
            <a:fillRect/>
          </a:stretch>
        </p:blipFill>
        <p:spPr bwMode="auto">
          <a:xfrm>
            <a:off x="642938" y="4071938"/>
            <a:ext cx="3143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3" t="19376" r="25781" b="19376"/>
          <a:stretch>
            <a:fillRect/>
          </a:stretch>
        </p:blipFill>
        <p:spPr bwMode="auto">
          <a:xfrm>
            <a:off x="5072063" y="4071938"/>
            <a:ext cx="228600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Přímá spojnice se šipkou 2"/>
          <p:cNvCxnSpPr/>
          <p:nvPr/>
        </p:nvCxnSpPr>
        <p:spPr>
          <a:xfrm flipV="1">
            <a:off x="3635896" y="1772816"/>
            <a:ext cx="1152128" cy="16561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Jak ze zpětné vazby získám preferenci?</a:t>
            </a:r>
          </a:p>
        </p:txBody>
      </p:sp>
      <p:sp>
        <p:nvSpPr>
          <p:cNvPr id="122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Explicitní feedback je relativně přímočarý</a:t>
            </a:r>
          </a:p>
          <a:p>
            <a:pPr lvl="1" eaLnBrk="1" hangingPunct="1"/>
            <a:r>
              <a:rPr lang="cs-CZ" altLang="cs-CZ" dirty="0" smtClean="0"/>
              <a:t>Normalizace hodnocení mezi uživateli</a:t>
            </a:r>
          </a:p>
          <a:p>
            <a:pPr eaLnBrk="1" hangingPunct="1"/>
            <a:endParaRPr lang="cs-CZ" altLang="cs-CZ" dirty="0"/>
          </a:p>
          <a:p>
            <a:pPr eaLnBrk="1" hangingPunct="1"/>
            <a:r>
              <a:rPr lang="cs-CZ" altLang="cs-CZ" dirty="0" smtClean="0"/>
              <a:t>Implicitní může být větší problém</a:t>
            </a:r>
          </a:p>
          <a:p>
            <a:pPr lvl="1" eaLnBrk="1" hangingPunct="1"/>
            <a:r>
              <a:rPr lang="cs-CZ" altLang="cs-CZ" dirty="0" err="1" smtClean="0"/>
              <a:t>Time</a:t>
            </a:r>
            <a:r>
              <a:rPr lang="cs-CZ" altLang="cs-CZ" dirty="0" smtClean="0"/>
              <a:t> on </a:t>
            </a:r>
            <a:r>
              <a:rPr lang="cs-CZ" altLang="cs-CZ" dirty="0" err="1" smtClean="0"/>
              <a:t>page</a:t>
            </a:r>
            <a:r>
              <a:rPr lang="cs-CZ" altLang="cs-CZ" dirty="0" smtClean="0"/>
              <a:t>: 120 sec</a:t>
            </a:r>
          </a:p>
          <a:p>
            <a:pPr lvl="1" eaLnBrk="1" hangingPunct="1"/>
            <a:r>
              <a:rPr lang="cs-CZ" altLang="cs-CZ" dirty="0" err="1" smtClean="0"/>
              <a:t>Number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of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visits</a:t>
            </a:r>
            <a:r>
              <a:rPr lang="cs-CZ" altLang="cs-CZ" dirty="0" smtClean="0"/>
              <a:t>: 2</a:t>
            </a:r>
          </a:p>
          <a:p>
            <a:pPr lvl="1" eaLnBrk="1" hangingPunct="1"/>
            <a:r>
              <a:rPr lang="cs-CZ" altLang="cs-CZ" dirty="0" err="1" smtClean="0"/>
              <a:t>Scrolling</a:t>
            </a:r>
            <a:r>
              <a:rPr lang="cs-CZ" altLang="cs-CZ" dirty="0" smtClean="0"/>
              <a:t> distance: 500px</a:t>
            </a:r>
          </a:p>
          <a:p>
            <a:pPr lvl="1" eaLnBrk="1" hangingPunct="1"/>
            <a:r>
              <a:rPr lang="cs-CZ" altLang="cs-CZ" dirty="0" smtClean="0"/>
              <a:t>Mouse distance: 150px</a:t>
            </a:r>
          </a:p>
          <a:p>
            <a:pPr lvl="1" eaLnBrk="1" hangingPunct="1"/>
            <a:r>
              <a:rPr lang="cs-CZ" altLang="cs-CZ" dirty="0" smtClean="0"/>
              <a:t>…</a:t>
            </a:r>
          </a:p>
          <a:p>
            <a:pPr marL="344487" lvl="1" indent="0" eaLnBrk="1" hangingPunct="1">
              <a:buNone/>
            </a:pPr>
            <a:endParaRPr lang="cs-CZ" altLang="cs-CZ" dirty="0" smtClean="0"/>
          </a:p>
        </p:txBody>
      </p:sp>
      <p:sp>
        <p:nvSpPr>
          <p:cNvPr id="12292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12293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A3BC02-9CD8-49E4-B47C-6CA473975777}" type="slidenum">
              <a:rPr lang="en-GB" altLang="en-US"/>
              <a:pPr eaLnBrk="1" hangingPunct="1"/>
              <a:t>22</a:t>
            </a:fld>
            <a:endParaRPr lang="en-GB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6504149" y="2349073"/>
            <a:ext cx="223170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700" dirty="0" smtClean="0">
                <a:solidFill>
                  <a:srgbClr val="FF0000"/>
                </a:solidFill>
              </a:rPr>
              <a:t>?</a:t>
            </a:r>
            <a:endParaRPr lang="cs-CZ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Jak ze zpětné vazby získám preferenci?</a:t>
            </a:r>
          </a:p>
        </p:txBody>
      </p:sp>
      <p:sp>
        <p:nvSpPr>
          <p:cNvPr id="122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Mám jen implicitní chování, žádné ratingy</a:t>
            </a:r>
          </a:p>
          <a:p>
            <a:pPr lvl="1" eaLnBrk="1" hangingPunct="1"/>
            <a:r>
              <a:rPr lang="cs-CZ" altLang="cs-CZ" dirty="0" smtClean="0"/>
              <a:t>Jednoduchý model více = lépe</a:t>
            </a:r>
          </a:p>
          <a:p>
            <a:pPr lvl="1" eaLnBrk="1" hangingPunct="1"/>
            <a:r>
              <a:rPr lang="cs-CZ" altLang="cs-CZ" dirty="0" smtClean="0"/>
              <a:t>Učíme se, jaké chování vede ke koupi</a:t>
            </a:r>
          </a:p>
          <a:p>
            <a:pPr lvl="2" eaLnBrk="1" hangingPunct="1"/>
            <a:r>
              <a:rPr lang="cs-CZ" altLang="cs-CZ" dirty="0" smtClean="0"/>
              <a:t>Regrese na jednotlivých atributech</a:t>
            </a:r>
          </a:p>
          <a:p>
            <a:pPr lvl="2" eaLnBrk="1" hangingPunct="1"/>
            <a:r>
              <a:rPr lang="cs-CZ" altLang="cs-CZ" b="1" dirty="0" err="1" smtClean="0">
                <a:solidFill>
                  <a:srgbClr val="92D050"/>
                </a:solidFill>
              </a:rPr>
              <a:t>Machine</a:t>
            </a:r>
            <a:r>
              <a:rPr lang="cs-CZ" altLang="cs-CZ" b="1" dirty="0" smtClean="0">
                <a:solidFill>
                  <a:srgbClr val="92D050"/>
                </a:solidFill>
              </a:rPr>
              <a:t> </a:t>
            </a:r>
            <a:r>
              <a:rPr lang="cs-CZ" altLang="cs-CZ" b="1" dirty="0" err="1" smtClean="0">
                <a:solidFill>
                  <a:srgbClr val="92D050"/>
                </a:solidFill>
              </a:rPr>
              <a:t>Learning</a:t>
            </a:r>
            <a:endParaRPr lang="cs-CZ" altLang="cs-CZ" b="1" dirty="0" smtClean="0">
              <a:solidFill>
                <a:srgbClr val="92D050"/>
              </a:solidFill>
            </a:endParaRPr>
          </a:p>
        </p:txBody>
      </p:sp>
      <p:sp>
        <p:nvSpPr>
          <p:cNvPr id="12292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12293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A3BC02-9CD8-49E4-B47C-6CA473975777}" type="slidenum">
              <a:rPr lang="en-GB" altLang="en-US"/>
              <a:pPr eaLnBrk="1" hangingPunct="1"/>
              <a:t>23</a:t>
            </a:fld>
            <a:endParaRPr lang="en-GB" altLang="en-US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4341228"/>
            <a:ext cx="3412239" cy="2405837"/>
          </a:xfrm>
          <a:prstGeom prst="rect">
            <a:avLst/>
          </a:prstGeom>
        </p:spPr>
      </p:pic>
      <p:pic>
        <p:nvPicPr>
          <p:cNvPr id="8" name="Picture 4" descr="histogram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797" y="4341228"/>
            <a:ext cx="4536504" cy="110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356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5"/>
          <p:cNvSpPr>
            <a:spLocks noGrp="1"/>
          </p:cNvSpPr>
          <p:nvPr>
            <p:ph type="title"/>
          </p:nvPr>
        </p:nvSpPr>
        <p:spPr>
          <a:xfrm>
            <a:off x="428625" y="2857500"/>
            <a:ext cx="7543800" cy="1714500"/>
          </a:xfrm>
        </p:spPr>
        <p:txBody>
          <a:bodyPr/>
          <a:lstStyle/>
          <a:p>
            <a:pPr algn="ctr" eaLnBrk="1" hangingPunct="1"/>
            <a:r>
              <a:rPr lang="cs-CZ" altLang="cs-CZ" dirty="0" err="1" smtClean="0"/>
              <a:t>Doporučovací</a:t>
            </a:r>
            <a:r>
              <a:rPr lang="cs-CZ" altLang="cs-CZ" dirty="0" smtClean="0"/>
              <a:t> Algoritmy</a:t>
            </a:r>
            <a:br>
              <a:rPr lang="cs-CZ" altLang="cs-CZ" dirty="0" smtClean="0"/>
            </a:br>
            <a:endParaRPr lang="cs-CZ" altLang="cs-CZ" dirty="0" smtClean="0"/>
          </a:p>
        </p:txBody>
      </p:sp>
      <p:sp>
        <p:nvSpPr>
          <p:cNvPr id="18435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18436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C1B4D5-3C72-43E3-9332-15CB209E6D7D}" type="slidenum">
              <a:rPr lang="en-GB" altLang="en-US"/>
              <a:pPr eaLnBrk="1" hangingPunct="1"/>
              <a:t>24</a:t>
            </a:fld>
            <a:endParaRPr lang="en-GB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D5A920-5990-418C-9D4E-39AD52978665}" type="slidenum">
              <a:rPr lang="en-GB" altLang="en-US"/>
              <a:pPr eaLnBrk="1" hangingPunct="1"/>
              <a:t>25</a:t>
            </a:fld>
            <a:endParaRPr lang="en-GB" altLang="en-US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900" b="1" dirty="0" err="1" smtClean="0">
                <a:solidFill>
                  <a:schemeClr val="tx2"/>
                </a:solidFill>
              </a:rPr>
              <a:t>Doporučovací</a:t>
            </a:r>
            <a:r>
              <a:rPr lang="cs-CZ" altLang="cs-CZ" sz="3900" b="1" dirty="0" smtClean="0">
                <a:solidFill>
                  <a:schemeClr val="tx2"/>
                </a:solidFill>
              </a:rPr>
              <a:t> algoritmy</a:t>
            </a:r>
            <a:endParaRPr lang="en-US" altLang="cs-CZ" sz="3900" b="1" dirty="0">
              <a:solidFill>
                <a:schemeClr val="tx2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19263"/>
            <a:ext cx="8497887" cy="4411662"/>
          </a:xfrm>
          <a:noFill/>
        </p:spPr>
        <p:txBody>
          <a:bodyPr/>
          <a:lstStyle/>
          <a:p>
            <a:pPr marL="0" indent="0" eaLnBrk="1" hangingPunct="1">
              <a:buNone/>
            </a:pPr>
            <a:endParaRPr lang="cs-CZ" altLang="cs-CZ" sz="1800" dirty="0" smtClean="0"/>
          </a:p>
        </p:txBody>
      </p:sp>
      <p:pic>
        <p:nvPicPr>
          <p:cNvPr id="7" name="Picture 28" descr="UserPreferenceCycleFil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33859"/>
            <a:ext cx="6274436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ál 1"/>
          <p:cNvSpPr/>
          <p:nvPr/>
        </p:nvSpPr>
        <p:spPr>
          <a:xfrm rot="20735025">
            <a:off x="3754949" y="1914924"/>
            <a:ext cx="4032448" cy="2225924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0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altLang="en-US" smtClean="0">
                <a:latin typeface="Arial" charset="0"/>
              </a:rPr>
              <a:t>Ladislav Peška, Doporučovací systémy, 14.5.2015</a:t>
            </a:r>
          </a:p>
        </p:txBody>
      </p:sp>
      <p:sp>
        <p:nvSpPr>
          <p:cNvPr id="5123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80A0D1-B831-417F-BD47-44396522EDA3}" type="slidenum">
              <a:rPr lang="en-GB" altLang="en-US" smtClean="0">
                <a:latin typeface="Arial" charset="0"/>
              </a:rPr>
              <a:pPr/>
              <a:t>26</a:t>
            </a:fld>
            <a:endParaRPr lang="en-GB" altLang="en-US" smtClean="0">
              <a:latin typeface="Arial" charset="0"/>
            </a:endParaRP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5400" b="1" dirty="0" smtClean="0">
                <a:solidFill>
                  <a:schemeClr val="tx2"/>
                </a:solidFill>
              </a:rPr>
              <a:t>Zásadní upozornění!!!</a:t>
            </a:r>
            <a:endParaRPr lang="en-US" sz="5400" b="1" dirty="0">
              <a:solidFill>
                <a:schemeClr val="tx2"/>
              </a:solidFill>
            </a:endParaRPr>
          </a:p>
        </p:txBody>
      </p:sp>
      <p:sp>
        <p:nvSpPr>
          <p:cNvPr id="5125" name="Rectangle 16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571500" indent="-571500" eaLnBrk="1" hangingPunct="1"/>
            <a:r>
              <a:rPr lang="cs-CZ" dirty="0" smtClean="0"/>
              <a:t>Jakmile do softwaru vstupuje </a:t>
            </a:r>
            <a:r>
              <a:rPr lang="cs-CZ" b="1" i="1" dirty="0" smtClean="0">
                <a:solidFill>
                  <a:srgbClr val="00B050"/>
                </a:solidFill>
              </a:rPr>
              <a:t>lidský faktor </a:t>
            </a:r>
            <a:r>
              <a:rPr lang="cs-CZ" dirty="0" smtClean="0"/>
              <a:t>(klient, uživatel,…)</a:t>
            </a:r>
            <a:br>
              <a:rPr lang="cs-CZ" dirty="0" smtClean="0"/>
            </a:br>
            <a:r>
              <a:rPr lang="cs-CZ" sz="2400" i="1" dirty="0" smtClean="0">
                <a:solidFill>
                  <a:schemeClr val="bg1">
                    <a:lumMod val="50000"/>
                  </a:schemeClr>
                </a:solidFill>
              </a:rPr>
              <a:t>…a v RS do něj vstupuje zcela zásadně</a:t>
            </a:r>
            <a:endParaRPr lang="cs-CZ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920750" lvl="1" indent="-571500" eaLnBrk="1" hangingPunct="1"/>
            <a:r>
              <a:rPr lang="cs-CZ" dirty="0" smtClean="0"/>
              <a:t>Nelze říct, že něco je </a:t>
            </a:r>
            <a:r>
              <a:rPr lang="cs-CZ" dirty="0" smtClean="0">
                <a:solidFill>
                  <a:srgbClr val="FF0000"/>
                </a:solidFill>
              </a:rPr>
              <a:t>správné/špatné</a:t>
            </a:r>
          </a:p>
          <a:p>
            <a:pPr marL="920750" lvl="1" indent="-571500" eaLnBrk="1" hangingPunct="1"/>
            <a:r>
              <a:rPr lang="cs-CZ" dirty="0" smtClean="0"/>
              <a:t>Pouze, že některé postupy, metody, algoritmy </a:t>
            </a:r>
            <a:r>
              <a:rPr lang="cs-CZ" dirty="0" smtClean="0">
                <a:solidFill>
                  <a:srgbClr val="00B050"/>
                </a:solidFill>
              </a:rPr>
              <a:t>obvykle</a:t>
            </a:r>
            <a:r>
              <a:rPr lang="cs-CZ" dirty="0" smtClean="0"/>
              <a:t> fungují lépe / hůře / mizerně…</a:t>
            </a:r>
          </a:p>
          <a:p>
            <a:pPr marL="920750" lvl="1" indent="-571500" eaLnBrk="1" hangingPunct="1"/>
            <a:r>
              <a:rPr lang="cs-CZ" i="1" dirty="0" smtClean="0">
                <a:solidFill>
                  <a:schemeClr val="bg1">
                    <a:lumMod val="50000"/>
                  </a:schemeClr>
                </a:solidFill>
              </a:rPr>
              <a:t>Fungujeme na základě hypotéz o chování uživatelů v našem systému</a:t>
            </a:r>
          </a:p>
          <a:p>
            <a:pPr marL="1216025" lvl="2" indent="-571500" eaLnBrk="1" hangingPunct="1"/>
            <a:r>
              <a:rPr lang="cs-CZ" sz="2000" i="1" dirty="0" smtClean="0">
                <a:solidFill>
                  <a:schemeClr val="bg1">
                    <a:lumMod val="50000"/>
                  </a:schemeClr>
                </a:solidFill>
              </a:rPr>
              <a:t>Které se občas potvrdí a občas ne </a:t>
            </a:r>
          </a:p>
          <a:p>
            <a:pPr marL="1216025" lvl="2" indent="-571500" eaLnBrk="1" hangingPunct="1"/>
            <a:r>
              <a:rPr lang="cs-CZ" sz="2000" i="1" dirty="0" smtClean="0">
                <a:solidFill>
                  <a:schemeClr val="bg1">
                    <a:lumMod val="50000"/>
                  </a:schemeClr>
                </a:solidFill>
              </a:rPr>
              <a:t>A nikdy nepokryjí veškeré chování a odchylky různých lidí</a:t>
            </a:r>
            <a:r>
              <a:rPr lang="cs-C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cs-C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cs-C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marL="571500" indent="-571500" eaLnBrk="1" hangingPunct="1"/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124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22531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E354CAB-F472-459B-8D78-07BA39976FDF}" type="slidenum">
              <a:rPr lang="en-GB" altLang="en-US"/>
              <a:pPr eaLnBrk="1" hangingPunct="1"/>
              <a:t>27</a:t>
            </a:fld>
            <a:endParaRPr lang="en-GB" alt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err="1" smtClean="0"/>
              <a:t>Doporučovací</a:t>
            </a:r>
            <a:r>
              <a:rPr lang="cs-CZ" altLang="cs-CZ" dirty="0" smtClean="0"/>
              <a:t> algoritmy</a:t>
            </a:r>
            <a:endParaRPr lang="en-US" altLang="cs-CZ" dirty="0" smtClean="0"/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4466" y="1836737"/>
            <a:ext cx="3799502" cy="44116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altLang="cs-CZ" dirty="0" smtClean="0"/>
              <a:t>Bez personalizace</a:t>
            </a:r>
          </a:p>
          <a:p>
            <a:pPr eaLnBrk="1" hangingPunct="1"/>
            <a:r>
              <a:rPr lang="cs-CZ" altLang="cs-CZ" sz="2000" b="1" i="1" dirty="0" smtClean="0">
                <a:solidFill>
                  <a:srgbClr val="92D050"/>
                </a:solidFill>
              </a:rPr>
              <a:t>„Most </a:t>
            </a:r>
            <a:r>
              <a:rPr lang="cs-CZ" altLang="cs-CZ" sz="2000" b="1" i="1" dirty="0" err="1" smtClean="0">
                <a:solidFill>
                  <a:srgbClr val="92D050"/>
                </a:solidFill>
              </a:rPr>
              <a:t>popular</a:t>
            </a:r>
            <a:r>
              <a:rPr lang="cs-CZ" altLang="cs-CZ" sz="2000" b="1" i="1" dirty="0" smtClean="0">
                <a:solidFill>
                  <a:srgbClr val="92D050"/>
                </a:solidFill>
              </a:rPr>
              <a:t>“</a:t>
            </a:r>
          </a:p>
          <a:p>
            <a:pPr eaLnBrk="1" hangingPunct="1"/>
            <a:r>
              <a:rPr lang="cs-CZ" altLang="cs-CZ" sz="2000" b="1" i="1" dirty="0" smtClean="0">
                <a:solidFill>
                  <a:srgbClr val="FFC000"/>
                </a:solidFill>
              </a:rPr>
              <a:t>„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People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who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bought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this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also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bought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FFC000"/>
                </a:solidFill>
              </a:rPr>
              <a:t>that</a:t>
            </a:r>
            <a:r>
              <a:rPr lang="cs-CZ" altLang="cs-CZ" sz="2000" b="1" i="1" dirty="0" smtClean="0">
                <a:solidFill>
                  <a:srgbClr val="FFC000"/>
                </a:solidFill>
              </a:rPr>
              <a:t>“</a:t>
            </a:r>
          </a:p>
          <a:p>
            <a:pPr eaLnBrk="1" hangingPunct="1"/>
            <a:r>
              <a:rPr lang="cs-CZ" altLang="cs-CZ" sz="2000" b="1" i="1" dirty="0" smtClean="0">
                <a:solidFill>
                  <a:srgbClr val="00B0F0"/>
                </a:solidFill>
              </a:rPr>
              <a:t>„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Similar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objects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to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this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 </a:t>
            </a:r>
            <a:r>
              <a:rPr lang="cs-CZ" altLang="cs-CZ" sz="2000" b="1" i="1" dirty="0" err="1" smtClean="0">
                <a:solidFill>
                  <a:srgbClr val="00B0F0"/>
                </a:solidFill>
              </a:rPr>
              <a:t>one</a:t>
            </a:r>
            <a:r>
              <a:rPr lang="cs-CZ" altLang="cs-CZ" sz="2000" b="1" i="1" dirty="0" smtClean="0">
                <a:solidFill>
                  <a:srgbClr val="00B0F0"/>
                </a:solidFill>
              </a:rPr>
              <a:t>“</a:t>
            </a:r>
          </a:p>
          <a:p>
            <a:pPr eaLnBrk="1" hangingPunct="1"/>
            <a:r>
              <a:rPr lang="cs-CZ" altLang="cs-CZ" sz="2000" b="1" i="1" dirty="0" smtClean="0"/>
              <a:t>…</a:t>
            </a:r>
            <a:endParaRPr lang="en-US" altLang="cs-CZ" sz="2000" b="1" i="1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788024" y="1836737"/>
            <a:ext cx="4032448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</a:defRPr>
            </a:lvl2pPr>
            <a:lvl3pPr marL="987425" indent="-293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</a:defRPr>
            </a:lvl3pPr>
            <a:lvl4pPr marL="1281113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cs-CZ" altLang="cs-CZ" kern="0" dirty="0" smtClean="0"/>
              <a:t>Personalizované</a:t>
            </a:r>
          </a:p>
          <a:p>
            <a:pPr eaLnBrk="1" hangingPunct="1"/>
            <a:r>
              <a:rPr lang="cs-CZ" altLang="cs-CZ" sz="2000" kern="0" dirty="0" smtClean="0"/>
              <a:t>Založené na podobnosti objektů</a:t>
            </a:r>
            <a:r>
              <a:rPr lang="cs-CZ" altLang="cs-CZ" sz="2000" i="1" kern="0" dirty="0" smtClean="0">
                <a:solidFill>
                  <a:srgbClr val="008000"/>
                </a:solidFill>
              </a:rPr>
              <a:t/>
            </a:r>
            <a:br>
              <a:rPr lang="cs-CZ" altLang="cs-CZ" sz="2000" i="1" kern="0" dirty="0" smtClean="0">
                <a:solidFill>
                  <a:srgbClr val="008000"/>
                </a:solidFill>
              </a:rPr>
            </a:br>
            <a:r>
              <a:rPr lang="cs-CZ" altLang="cs-CZ" sz="2000" b="1" i="1" kern="0" dirty="0" smtClean="0">
                <a:solidFill>
                  <a:srgbClr val="008000"/>
                </a:solidFill>
              </a:rPr>
              <a:t>„</a:t>
            </a:r>
            <a:r>
              <a:rPr lang="cs-CZ" altLang="cs-CZ" sz="2000" b="1" i="1" kern="0" dirty="0" err="1" smtClean="0">
                <a:solidFill>
                  <a:srgbClr val="008000"/>
                </a:solidFill>
              </a:rPr>
              <a:t>Content-based</a:t>
            </a:r>
            <a:r>
              <a:rPr lang="cs-CZ" altLang="cs-CZ" sz="2000" b="1" i="1" kern="0" dirty="0" smtClean="0">
                <a:solidFill>
                  <a:srgbClr val="008000"/>
                </a:solidFill>
              </a:rPr>
              <a:t>“</a:t>
            </a:r>
          </a:p>
          <a:p>
            <a:pPr eaLnBrk="1" hangingPunct="1"/>
            <a:r>
              <a:rPr lang="cs-CZ" altLang="cs-CZ" sz="2000" kern="0" dirty="0" smtClean="0"/>
              <a:t>Založené na podobnosti v chování uživatelů</a:t>
            </a:r>
            <a:r>
              <a:rPr lang="cs-CZ" altLang="cs-CZ" sz="2000" i="1" kern="0" dirty="0">
                <a:solidFill>
                  <a:srgbClr val="0033CC"/>
                </a:solidFill>
              </a:rPr>
              <a:t/>
            </a:r>
            <a:br>
              <a:rPr lang="cs-CZ" altLang="cs-CZ" sz="2000" i="1" kern="0" dirty="0">
                <a:solidFill>
                  <a:srgbClr val="0033CC"/>
                </a:solidFill>
              </a:rPr>
            </a:br>
            <a:r>
              <a:rPr lang="cs-CZ" altLang="cs-CZ" sz="2000" b="1" i="1" kern="0" dirty="0" smtClean="0">
                <a:solidFill>
                  <a:srgbClr val="0033CC"/>
                </a:solidFill>
              </a:rPr>
              <a:t>„</a:t>
            </a:r>
            <a:r>
              <a:rPr lang="cs-CZ" altLang="cs-CZ" sz="2000" b="1" i="1" kern="0" dirty="0" err="1" smtClean="0">
                <a:solidFill>
                  <a:srgbClr val="0033CC"/>
                </a:solidFill>
              </a:rPr>
              <a:t>Collaborative</a:t>
            </a:r>
            <a:r>
              <a:rPr lang="cs-CZ" altLang="cs-CZ" sz="2000" b="1" i="1" kern="0" dirty="0" smtClean="0">
                <a:solidFill>
                  <a:srgbClr val="0033CC"/>
                </a:solidFill>
              </a:rPr>
              <a:t> </a:t>
            </a:r>
            <a:r>
              <a:rPr lang="cs-CZ" altLang="cs-CZ" sz="2000" b="1" i="1" kern="0" dirty="0" err="1" smtClean="0">
                <a:solidFill>
                  <a:srgbClr val="0033CC"/>
                </a:solidFill>
              </a:rPr>
              <a:t>filtering</a:t>
            </a:r>
            <a:r>
              <a:rPr lang="cs-CZ" altLang="cs-CZ" sz="2000" b="1" i="1" kern="0" dirty="0" smtClean="0">
                <a:solidFill>
                  <a:srgbClr val="0033CC"/>
                </a:solidFill>
              </a:rPr>
              <a:t>“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1" y="4509120"/>
            <a:ext cx="3610744" cy="219223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Collaborative Filtering (CF)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most prominent approach to generate recommendations</a:t>
            </a:r>
          </a:p>
          <a:p>
            <a:pPr lvl="1"/>
            <a:r>
              <a:rPr lang="en-US" sz="2000" dirty="0" smtClean="0"/>
              <a:t>used by large, commercial e-commerce sites</a:t>
            </a:r>
          </a:p>
          <a:p>
            <a:pPr lvl="1"/>
            <a:r>
              <a:rPr lang="en-US" sz="2000" dirty="0" smtClean="0"/>
              <a:t>well-understood, various algorithms and variations exist</a:t>
            </a:r>
          </a:p>
          <a:p>
            <a:pPr lvl="1"/>
            <a:r>
              <a:rPr lang="en-US" sz="2000" dirty="0" smtClean="0"/>
              <a:t>applicable in many domains (book, movies, DVDs, ..)</a:t>
            </a:r>
          </a:p>
          <a:p>
            <a:r>
              <a:rPr lang="en-US" sz="2400" dirty="0" smtClean="0"/>
              <a:t>Approach</a:t>
            </a:r>
          </a:p>
          <a:p>
            <a:pPr lvl="1"/>
            <a:r>
              <a:rPr lang="en-US" sz="2000" dirty="0" smtClean="0"/>
              <a:t>use the "wisdom of the crowd" to recommend items</a:t>
            </a:r>
          </a:p>
          <a:p>
            <a:r>
              <a:rPr lang="en-US" sz="2400" dirty="0" smtClean="0"/>
              <a:t>Basic assumption and idea</a:t>
            </a:r>
          </a:p>
          <a:p>
            <a:pPr lvl="1"/>
            <a:r>
              <a:rPr lang="en-US" sz="2000" dirty="0" smtClean="0"/>
              <a:t>Users give ratings to catalog items (implicitly or explicitly)</a:t>
            </a:r>
          </a:p>
          <a:p>
            <a:pPr lvl="1"/>
            <a:r>
              <a:rPr lang="en-US" sz="2000" b="1" dirty="0" smtClean="0"/>
              <a:t>Customers who had similar tastes in the past, will have similar tastes in the future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4" name="Picture 5" descr="C:\Users\Fatih\AppData\Local\Microsoft\Windows\Temporary Internet Files\Content.IE5\8I83PG5D\MC90024034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916" y="3645024"/>
            <a:ext cx="1512168" cy="110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84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/>
              <a:t>Collaborative-filtering</a:t>
            </a:r>
            <a:r>
              <a:rPr lang="cs-CZ" altLang="cs-CZ" dirty="0"/>
              <a:t> </a:t>
            </a:r>
            <a:r>
              <a:rPr lang="cs-CZ" altLang="cs-CZ" dirty="0" smtClean="0"/>
              <a:t>algoritmy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 smtClean="0"/>
              <a:t>K-</a:t>
            </a:r>
            <a:r>
              <a:rPr lang="cs-CZ" sz="2800" dirty="0" err="1" smtClean="0"/>
              <a:t>Nearest</a:t>
            </a:r>
            <a:r>
              <a:rPr lang="cs-CZ" sz="2800" dirty="0" smtClean="0"/>
              <a:t> </a:t>
            </a:r>
            <a:r>
              <a:rPr lang="cs-CZ" sz="2800" dirty="0" err="1" smtClean="0"/>
              <a:t>Neighbors</a:t>
            </a:r>
            <a:endParaRPr lang="cs-CZ" sz="2800" dirty="0" smtClean="0"/>
          </a:p>
          <a:p>
            <a:pPr lvl="1"/>
            <a:r>
              <a:rPr lang="cs-CZ" sz="2400" dirty="0" smtClean="0"/>
              <a:t>Jednoduchá a snadno implementovatelná metoda</a:t>
            </a:r>
          </a:p>
          <a:p>
            <a:pPr lvl="1"/>
            <a:r>
              <a:rPr lang="cs-CZ" sz="2400" dirty="0" smtClean="0"/>
              <a:t>Poměrně snadno se přidávají noví uživatelé a </a:t>
            </a:r>
            <a:r>
              <a:rPr lang="cs-CZ" sz="2400" dirty="0" smtClean="0"/>
              <a:t>objekty</a:t>
            </a:r>
            <a:endParaRPr lang="cs-CZ" sz="2400" dirty="0"/>
          </a:p>
          <a:p>
            <a:r>
              <a:rPr lang="cs-CZ" sz="2800" dirty="0" smtClean="0"/>
              <a:t>Různé varianty </a:t>
            </a:r>
            <a:r>
              <a:rPr lang="cs-CZ" sz="2800" b="1" dirty="0" smtClean="0"/>
              <a:t>faktorizace matic</a:t>
            </a:r>
          </a:p>
          <a:p>
            <a:pPr lvl="1"/>
            <a:r>
              <a:rPr lang="cs-CZ" sz="2400" dirty="0" smtClean="0"/>
              <a:t>Složitější algoritmus, běží „dávkově“</a:t>
            </a:r>
          </a:p>
          <a:p>
            <a:pPr lvl="1"/>
            <a:r>
              <a:rPr lang="cs-CZ" sz="2400" dirty="0" smtClean="0"/>
              <a:t>Obvykle </a:t>
            </a:r>
            <a:r>
              <a:rPr lang="cs-CZ" sz="2400" dirty="0" smtClean="0"/>
              <a:t>lepší výsledky, než </a:t>
            </a:r>
            <a:r>
              <a:rPr lang="cs-CZ" sz="2400" dirty="0" smtClean="0"/>
              <a:t>K-NN</a:t>
            </a:r>
          </a:p>
          <a:p>
            <a:r>
              <a:rPr lang="cs-CZ" sz="2800" dirty="0" smtClean="0"/>
              <a:t>Grafové algoritmy</a:t>
            </a:r>
          </a:p>
          <a:p>
            <a:r>
              <a:rPr lang="cs-CZ" sz="2800" dirty="0" smtClean="0"/>
              <a:t>Market Basket </a:t>
            </a:r>
            <a:r>
              <a:rPr lang="cs-CZ" sz="2800" dirty="0" err="1" smtClean="0"/>
              <a:t>Analysis</a:t>
            </a:r>
            <a:endParaRPr lang="cs-CZ" sz="2800" dirty="0" smtClean="0"/>
          </a:p>
          <a:p>
            <a:r>
              <a:rPr lang="cs-CZ" sz="2800" dirty="0" smtClean="0"/>
              <a:t>…</a:t>
            </a:r>
            <a:endParaRPr lang="cs-CZ" sz="2800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6219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en-US" smtClean="0"/>
              <a:t>Ladislav Peška, Doporučovací systémy, 14.5.2015</a:t>
            </a:r>
            <a:endParaRPr lang="en-GB" altLang="en-US" dirty="0" smtClean="0"/>
          </a:p>
        </p:txBody>
      </p:sp>
      <p:sp>
        <p:nvSpPr>
          <p:cNvPr id="409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3963D25-5C3F-4A90-8C7E-8AB2223AB183}" type="slidenum">
              <a:rPr lang="en-GB" altLang="en-US"/>
              <a:pPr eaLnBrk="1" hangingPunct="1"/>
              <a:t>3</a:t>
            </a:fld>
            <a:endParaRPr lang="en-GB" altLang="en-US"/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3200" b="1" dirty="0" smtClean="0">
                <a:solidFill>
                  <a:schemeClr val="tx2"/>
                </a:solidFill>
              </a:rPr>
              <a:t>O čem bude přednáška:</a:t>
            </a:r>
            <a:endParaRPr lang="en-US" altLang="cs-CZ" sz="3200" b="1" dirty="0">
              <a:solidFill>
                <a:schemeClr val="tx2"/>
              </a:solidFill>
            </a:endParaRPr>
          </a:p>
        </p:txBody>
      </p:sp>
      <p:sp>
        <p:nvSpPr>
          <p:cNvPr id="4101" name="Rectangle 16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571500" indent="-571500" eaLnBrk="1" hangingPunct="1"/>
            <a:r>
              <a:rPr lang="cs-CZ" altLang="cs-CZ" sz="2800" dirty="0" smtClean="0"/>
              <a:t>Co jsou to </a:t>
            </a:r>
            <a:r>
              <a:rPr lang="cs-CZ" altLang="cs-CZ" sz="2800" dirty="0" err="1" smtClean="0"/>
              <a:t>doporučovací</a:t>
            </a:r>
            <a:r>
              <a:rPr lang="cs-CZ" altLang="cs-CZ" sz="2800" dirty="0" smtClean="0"/>
              <a:t> systémy?</a:t>
            </a:r>
          </a:p>
          <a:p>
            <a:pPr marL="571500" indent="-571500" eaLnBrk="1" hangingPunct="1"/>
            <a:r>
              <a:rPr lang="cs-CZ" altLang="cs-CZ" sz="2800" dirty="0" smtClean="0"/>
              <a:t>Proč bych je měl používat?</a:t>
            </a:r>
          </a:p>
          <a:p>
            <a:pPr marL="571500" indent="-571500" eaLnBrk="1" hangingPunct="1"/>
            <a:r>
              <a:rPr lang="cs-CZ" altLang="cs-CZ" sz="2800" dirty="0" smtClean="0"/>
              <a:t>Jak fungují?</a:t>
            </a:r>
          </a:p>
          <a:p>
            <a:pPr marL="571500" indent="-571500" eaLnBrk="1" hangingPunct="1"/>
            <a:r>
              <a:rPr lang="cs-CZ" altLang="cs-CZ" sz="2800" dirty="0" smtClean="0"/>
              <a:t>Nástrahy, problémy, rizika…</a:t>
            </a:r>
          </a:p>
          <a:p>
            <a:pPr marL="571500" indent="-571500" eaLnBrk="1" hangingPunct="1"/>
            <a:r>
              <a:rPr lang="cs-CZ" altLang="cs-CZ" sz="2800" dirty="0" smtClean="0"/>
              <a:t>Diskuze</a:t>
            </a:r>
            <a:endParaRPr lang="cs-CZ" altLang="cs-CZ" dirty="0" smtClean="0"/>
          </a:p>
          <a:p>
            <a:pPr marL="0" indent="0" eaLnBrk="1" hangingPunct="1">
              <a:buNone/>
            </a:pPr>
            <a:endParaRPr lang="cs-CZ" altLang="cs-CZ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None/>
            </a:pPr>
            <a:endParaRPr lang="cs-CZ" altLang="cs-CZ" sz="1800" i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None/>
            </a:pPr>
            <a:endParaRPr lang="cs-CZ" altLang="cs-CZ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None/>
            </a:pPr>
            <a:r>
              <a:rPr lang="cs-CZ" altLang="cs-CZ" sz="1800" i="1" dirty="0">
                <a:solidFill>
                  <a:schemeClr val="bg1">
                    <a:lumMod val="50000"/>
                  </a:schemeClr>
                </a:solidFill>
              </a:rPr>
              <a:t>http://www.recommenderbook.net/teaching-material/slides</a:t>
            </a:r>
            <a:r>
              <a:rPr lang="cs-CZ" altLang="cs-CZ" sz="1800" i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cs-CZ" altLang="cs-CZ" sz="1800" i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cs-CZ" altLang="cs-CZ" sz="1800" i="1" dirty="0" smtClean="0">
                <a:solidFill>
                  <a:schemeClr val="bg1">
                    <a:lumMod val="50000"/>
                  </a:schemeClr>
                </a:solidFill>
              </a:rPr>
              <a:t>http://</a:t>
            </a:r>
            <a:r>
              <a:rPr lang="cs-CZ" altLang="cs-CZ" sz="1800" i="1" dirty="0" smtClean="0">
                <a:solidFill>
                  <a:schemeClr val="bg1">
                    <a:lumMod val="50000"/>
                  </a:schemeClr>
                </a:solidFill>
              </a:rPr>
              <a:t>ksi.mff.cuni.cz/</a:t>
            </a:r>
            <a:r>
              <a:rPr lang="en-US" altLang="cs-CZ" sz="1800" i="1" dirty="0" smtClean="0">
                <a:solidFill>
                  <a:schemeClr val="bg1">
                    <a:lumMod val="50000"/>
                  </a:schemeClr>
                </a:solidFill>
              </a:rPr>
              <a:t>~</a:t>
            </a:r>
            <a:r>
              <a:rPr lang="cs-CZ" altLang="cs-CZ" sz="1800" i="1" dirty="0" smtClean="0">
                <a:solidFill>
                  <a:schemeClr val="bg1">
                    <a:lumMod val="50000"/>
                  </a:schemeClr>
                </a:solidFill>
              </a:rPr>
              <a:t>peska/ndbi037_2017_01_05.pdf</a:t>
            </a:r>
            <a:endParaRPr lang="en-US" altLang="cs-CZ" sz="1800" i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User-based nearest-neighbor collaborative filtering (1)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 smtClean="0"/>
                  <a:t>The basic technique</a:t>
                </a:r>
              </a:p>
              <a:p>
                <a:pPr lvl="1"/>
                <a:r>
                  <a:rPr lang="en-US" sz="2000" dirty="0" smtClean="0"/>
                  <a:t>Given an "active user" (Alice) and an item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2000" dirty="0" smtClean="0"/>
                  <a:t> not yet seen by Alice</a:t>
                </a:r>
              </a:p>
              <a:p>
                <a:pPr lvl="2"/>
                <a:r>
                  <a:rPr lang="en-US" sz="1800" dirty="0" smtClean="0"/>
                  <a:t>find a set of users (</a:t>
                </a:r>
                <a:r>
                  <a:rPr lang="en-US" sz="1800" dirty="0"/>
                  <a:t>peers/nearest neighbors) </a:t>
                </a:r>
                <a:r>
                  <a:rPr lang="en-US" sz="1800" dirty="0" smtClean="0"/>
                  <a:t>who liked the same items as Alice in the past </a:t>
                </a:r>
                <a:r>
                  <a:rPr lang="en-US" sz="1800" b="1" dirty="0" smtClean="0"/>
                  <a:t>and </a:t>
                </a:r>
                <a:r>
                  <a:rPr lang="en-US" sz="1800" dirty="0" smtClean="0"/>
                  <a:t>who have rated item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𝑖</m:t>
                    </m:r>
                  </m:oMath>
                </a14:m>
                <a:endParaRPr lang="en-US" sz="1800" dirty="0" smtClean="0"/>
              </a:p>
              <a:p>
                <a:pPr lvl="2"/>
                <a:r>
                  <a:rPr lang="en-US" sz="1800" dirty="0" smtClean="0"/>
                  <a:t>use, e.g. the average of their ratings to predict, if Alice will like item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𝑖</m:t>
                    </m:r>
                  </m:oMath>
                </a14:m>
                <a:endParaRPr lang="en-US" sz="1800" dirty="0" smtClean="0"/>
              </a:p>
              <a:p>
                <a:pPr lvl="2"/>
                <a:r>
                  <a:rPr lang="en-US" sz="1800" dirty="0" smtClean="0"/>
                  <a:t>do this for all items Alice has not seen and recommend the best-rated</a:t>
                </a:r>
              </a:p>
              <a:p>
                <a:r>
                  <a:rPr lang="en-US" sz="2400" dirty="0"/>
                  <a:t>Basic assumption and idea</a:t>
                </a:r>
              </a:p>
              <a:p>
                <a:pPr lvl="1"/>
                <a:r>
                  <a:rPr lang="en-US" sz="2000" dirty="0"/>
                  <a:t>If users had similar tastes in the past they will have similar tastes in the future</a:t>
                </a:r>
              </a:p>
              <a:p>
                <a:pPr lvl="1"/>
                <a:r>
                  <a:rPr lang="en-US" sz="2000" dirty="0"/>
                  <a:t>User preferences remain stable and consistent over time</a:t>
                </a:r>
              </a:p>
              <a:p>
                <a:endParaRPr lang="en-US" dirty="0" smtClean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296" t="-967" r="-51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229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User-based nearest-neighbor collaborative </a:t>
            </a:r>
            <a:r>
              <a:rPr lang="en-US" smtClean="0"/>
              <a:t>filtering (2)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</a:t>
            </a:r>
          </a:p>
          <a:p>
            <a:pPr lvl="1"/>
            <a:r>
              <a:rPr lang="en-US" smtClean="0"/>
              <a:t>A </a:t>
            </a:r>
            <a:r>
              <a:rPr lang="en-US"/>
              <a:t>database of ratings of the current user, Alice, and some other </a:t>
            </a:r>
            <a:r>
              <a:rPr lang="en-US" smtClean="0"/>
              <a:t>users is given:</a:t>
            </a:r>
            <a:endParaRPr lang="en-US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r>
              <a:rPr lang="en-US"/>
              <a:t>Determine whether Alice will like or dislike </a:t>
            </a:r>
            <a:r>
              <a:rPr lang="en-US" i="1"/>
              <a:t>Item5</a:t>
            </a:r>
            <a:r>
              <a:rPr lang="en-US"/>
              <a:t>, which Alice has not yet rated or seen</a:t>
            </a:r>
          </a:p>
          <a:p>
            <a:pPr lvl="1"/>
            <a:endParaRPr lang="en-US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502584"/>
              </p:ext>
            </p:extLst>
          </p:nvPr>
        </p:nvGraphicFramePr>
        <p:xfrm>
          <a:off x="1524000" y="3212976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0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User-based nearest-neighbor collaborative </a:t>
            </a:r>
            <a:r>
              <a:rPr lang="en-US" smtClean="0"/>
              <a:t>filtering (3)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first questions</a:t>
            </a:r>
          </a:p>
          <a:p>
            <a:pPr lvl="1"/>
            <a:r>
              <a:rPr lang="en-US" sz="2000" dirty="0"/>
              <a:t>How do we measure similarity?</a:t>
            </a:r>
          </a:p>
          <a:p>
            <a:pPr lvl="1"/>
            <a:r>
              <a:rPr lang="en-US" sz="2000" dirty="0"/>
              <a:t>How many neighbors should we consider?</a:t>
            </a:r>
          </a:p>
          <a:p>
            <a:pPr lvl="1"/>
            <a:r>
              <a:rPr lang="en-US" sz="2000" dirty="0"/>
              <a:t>How do we generate a prediction from the </a:t>
            </a:r>
            <a:r>
              <a:rPr lang="en-US" sz="2000" dirty="0" smtClean="0"/>
              <a:t>neighbors' ratings?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700808"/>
            <a:ext cx="715144" cy="715144"/>
          </a:xfrm>
          <a:prstGeom prst="rect">
            <a:avLst/>
          </a:prstGeom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1259632" y="3645024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49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</a:t>
            </a:r>
            <a:r>
              <a:rPr lang="en-US" smtClean="0"/>
              <a:t>user similarity (1)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</p:spPr>
            <p:txBody>
              <a:bodyPr/>
              <a:lstStyle/>
              <a:p>
                <a:r>
                  <a:rPr lang="en-US" sz="2400" dirty="0" smtClean="0"/>
                  <a:t>A popular similarity measure in user-based CF: </a:t>
                </a:r>
                <a:r>
                  <a:rPr lang="cs-CZ" sz="2400" dirty="0" smtClean="0"/>
                  <a:t/>
                </a:r>
                <a:br>
                  <a:rPr lang="cs-CZ" sz="2400" dirty="0" smtClean="0"/>
                </a:br>
                <a:r>
                  <a:rPr lang="en-US" sz="2400" b="1" dirty="0" smtClean="0"/>
                  <a:t>Pearson </a:t>
                </a:r>
                <a:r>
                  <a:rPr lang="en-US" sz="2400" b="1" dirty="0" smtClean="0"/>
                  <a:t>correlation</a:t>
                </a:r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𝑏</m:t>
                    </m:r>
                  </m:oMath>
                </a14:m>
                <a:r>
                  <a:rPr lang="en-US" sz="2000" dirty="0" smtClean="0"/>
                  <a:t>  : users</a:t>
                </a:r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de-DE" sz="2000" b="0" i="1" dirty="0" smtClean="0">
                            <a:latin typeface="Cambria Math"/>
                          </a:rPr>
                          <m:t>𝑎</m:t>
                        </m:r>
                        <m:r>
                          <a:rPr lang="de-DE" sz="2000" b="0" i="1" dirty="0" smtClean="0">
                            <a:latin typeface="Cambria Math"/>
                          </a:rPr>
                          <m:t>,</m:t>
                        </m:r>
                        <m:r>
                          <a:rPr lang="de-DE" sz="2000" b="0" i="1" dirty="0" smtClean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000" baseline="-25000" dirty="0" smtClean="0"/>
                  <a:t>     </a:t>
                </a:r>
                <a:r>
                  <a:rPr lang="en-US" sz="2000" dirty="0" smtClean="0"/>
                  <a:t>: rating of user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 for item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𝑝</m:t>
                    </m:r>
                  </m:oMath>
                </a14:m>
                <a:endParaRPr lang="en-US" sz="2000" dirty="0" smtClean="0"/>
              </a:p>
              <a:p>
                <a:pPr lvl="1">
                  <a:buNone/>
                </a:pPr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en-US" sz="2000" dirty="0" smtClean="0"/>
                  <a:t>	      : set of items, rated both by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𝑏</m:t>
                    </m:r>
                  </m:oMath>
                </a14:m>
                <a:endParaRPr lang="en-US" sz="2000" dirty="0" smtClean="0"/>
              </a:p>
              <a:p>
                <a:pPr lvl="1"/>
                <a:r>
                  <a:rPr lang="en-US" sz="2000" dirty="0" smtClean="0"/>
                  <a:t>Possible similarity values between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 smtClean="0"/>
                  <a:t> </a:t>
                </a:r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>
                  <a:buNone/>
                </a:pPr>
                <a:endParaRPr lang="en-US" b="1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  <a:blipFill rotWithShape="0">
                <a:blip r:embed="rId3"/>
                <a:stretch>
                  <a:fillRect l="-296" t="-9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feld 3"/>
              <p:cNvSpPr txBox="1"/>
              <p:nvPr/>
            </p:nvSpPr>
            <p:spPr>
              <a:xfrm>
                <a:off x="899592" y="4149080"/>
                <a:ext cx="5439694" cy="9902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𝒔𝒊𝒎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1" i="1" smtClean="0">
                                  <a:latin typeface="Cambria Math"/>
                                </a:rPr>
                                <m:t>𝒑</m:t>
                              </m:r>
                              <m:r>
                                <a:rPr lang="en-US" b="1" i="1" smtClean="0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𝑷</m:t>
                              </m:r>
                            </m:sub>
                            <m:sup/>
                            <m:e>
                              <m:r>
                                <a:rPr lang="en-US" b="1" i="1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)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 ∈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𝑷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𝒓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𝒂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𝒑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acc>
                                                <m:accPr>
                                                  <m:chr m:val="̅"/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𝒓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𝒂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rad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/>
                                    </a:rPr>
                                    <m:t>𝒑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 ∈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𝑷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𝒓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𝒃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𝒑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acc>
                                                <m:accPr>
                                                  <m:chr m:val="̅"/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𝒓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𝒃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ra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149080"/>
                <a:ext cx="5439694" cy="9902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51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</a:t>
            </a:r>
            <a:r>
              <a:rPr lang="en-US" smtClean="0"/>
              <a:t>user similarity (2)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</p:spPr>
            <p:txBody>
              <a:bodyPr/>
              <a:lstStyle/>
              <a:p>
                <a:r>
                  <a:rPr lang="en-US" sz="2000" dirty="0" smtClean="0"/>
                  <a:t>A popular similarity measure in user-based CF: </a:t>
                </a:r>
                <a:r>
                  <a:rPr lang="cs-CZ" sz="2000" dirty="0" smtClean="0"/>
                  <a:t/>
                </a:r>
                <a:br>
                  <a:rPr lang="cs-CZ" sz="2000" dirty="0" smtClean="0"/>
                </a:br>
                <a:r>
                  <a:rPr lang="en-US" sz="2000" b="1" dirty="0" smtClean="0"/>
                  <a:t>Pearson </a:t>
                </a:r>
                <a:r>
                  <a:rPr lang="en-US" sz="2000" b="1" dirty="0" smtClean="0"/>
                  <a:t>correlation</a:t>
                </a:r>
              </a:p>
              <a:p>
                <a:pPr lvl="1">
                  <a:buNone/>
                </a:pPr>
                <a:r>
                  <a:rPr lang="en-US" sz="1800" dirty="0" smtClean="0"/>
                  <a:t>	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𝑏</m:t>
                    </m:r>
                  </m:oMath>
                </a14:m>
                <a:r>
                  <a:rPr lang="en-US" sz="1800" dirty="0"/>
                  <a:t>  : users</a:t>
                </a:r>
              </a:p>
              <a:p>
                <a:pPr lvl="1">
                  <a:buNone/>
                </a:pPr>
                <a:r>
                  <a:rPr lang="en-US" sz="1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de-DE" sz="1800" i="1" dirty="0">
                            <a:latin typeface="Cambria Math"/>
                          </a:rPr>
                          <m:t>𝑎</m:t>
                        </m:r>
                        <m:r>
                          <a:rPr lang="de-DE" sz="1800" i="1" dirty="0">
                            <a:latin typeface="Cambria Math"/>
                          </a:rPr>
                          <m:t>,</m:t>
                        </m:r>
                        <m:r>
                          <a:rPr lang="de-DE" sz="1800" i="1" dirty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800" baseline="-25000" dirty="0"/>
                  <a:t>     </a:t>
                </a:r>
                <a:r>
                  <a:rPr lang="en-US" sz="1800" dirty="0"/>
                  <a:t>: rating of user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 for item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𝑝</m:t>
                    </m:r>
                  </m:oMath>
                </a14:m>
                <a:endParaRPr lang="en-US" sz="1800" dirty="0"/>
              </a:p>
              <a:p>
                <a:pPr lvl="1">
                  <a:buNone/>
                </a:pPr>
                <a:r>
                  <a:rPr lang="en-US" sz="1800" dirty="0"/>
                  <a:t>	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𝑃</m:t>
                    </m:r>
                  </m:oMath>
                </a14:m>
                <a:r>
                  <a:rPr lang="en-US" sz="1800" dirty="0"/>
                  <a:t>	      : set of items, rated both by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𝑎</m:t>
                    </m:r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𝑏</m:t>
                    </m:r>
                  </m:oMath>
                </a14:m>
                <a:endParaRPr lang="en-US" sz="1800" dirty="0"/>
              </a:p>
              <a:p>
                <a:pPr lvl="1"/>
                <a:r>
                  <a:rPr lang="en-US" sz="1800" dirty="0"/>
                  <a:t>Possible similarity values between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−1</m:t>
                    </m:r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/>
                      </a:rPr>
                      <m:t>1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pPr lvl="1">
                  <a:buNone/>
                </a:pPr>
                <a:endParaRPr lang="en-US" sz="1800" dirty="0" smtClean="0"/>
              </a:p>
              <a:p>
                <a:pPr lvl="1">
                  <a:buNone/>
                </a:pPr>
                <a:endParaRPr lang="en-US" sz="1800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 lvl="1">
                  <a:buNone/>
                </a:pPr>
                <a:endParaRPr lang="en-US" dirty="0" smtClean="0"/>
              </a:p>
              <a:p>
                <a:pPr>
                  <a:buNone/>
                </a:pPr>
                <a:endParaRPr lang="en-US" b="1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500174"/>
                <a:ext cx="8229600" cy="4525963"/>
              </a:xfrm>
              <a:blipFill rotWithShape="0">
                <a:blip r:embed="rId3"/>
                <a:stretch>
                  <a:fillRect l="-74" t="-53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571472" y="3643314"/>
          <a:ext cx="609600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Item5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Alice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?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3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User4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5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2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Calibri" pitchFamily="34" charset="0"/>
                        </a:rPr>
                        <a:t>1</a:t>
                      </a:r>
                      <a:endParaRPr lang="en-US" sz="1600" baseline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uppieren 4"/>
          <p:cNvGrpSpPr/>
          <p:nvPr/>
        </p:nvGrpSpPr>
        <p:grpSpPr>
          <a:xfrm>
            <a:off x="6732240" y="4166819"/>
            <a:ext cx="1656184" cy="558325"/>
            <a:chOff x="6732240" y="4166819"/>
            <a:chExt cx="1656184" cy="558325"/>
          </a:xfrm>
        </p:grpSpPr>
        <p:sp>
          <p:nvSpPr>
            <p:cNvPr id="17" name="Textfeld 16"/>
            <p:cNvSpPr txBox="1"/>
            <p:nvPr/>
          </p:nvSpPr>
          <p:spPr>
            <a:xfrm>
              <a:off x="7246765" y="4355812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</a:t>
              </a:r>
              <a:r>
                <a:rPr lang="en-US" b="0" dirty="0" smtClean="0">
                  <a:latin typeface="Calibri" pitchFamily="34" charset="0"/>
                </a:rPr>
                <a:t>0,85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4" name="Nach links gekrümmter Pfeil 3"/>
            <p:cNvSpPr/>
            <p:nvPr/>
          </p:nvSpPr>
          <p:spPr bwMode="auto">
            <a:xfrm>
              <a:off x="6732240" y="4166819"/>
              <a:ext cx="238254" cy="472698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32240" y="4149080"/>
            <a:ext cx="1656184" cy="945396"/>
            <a:chOff x="6732240" y="4149080"/>
            <a:chExt cx="1656184" cy="945396"/>
          </a:xfrm>
        </p:grpSpPr>
        <p:sp>
          <p:nvSpPr>
            <p:cNvPr id="16" name="Nach links gekrümmter Pfeil 15"/>
            <p:cNvSpPr/>
            <p:nvPr/>
          </p:nvSpPr>
          <p:spPr bwMode="auto">
            <a:xfrm>
              <a:off x="6732240" y="4149080"/>
              <a:ext cx="288032" cy="864096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7246765" y="4725144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0,00</a:t>
              </a:r>
              <a:endParaRPr lang="en-US" b="0" dirty="0">
                <a:latin typeface="Calibri" pitchFamily="34" charset="0"/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6732240" y="4149080"/>
            <a:ext cx="1656184" cy="1305436"/>
            <a:chOff x="6732240" y="4149080"/>
            <a:chExt cx="1656184" cy="1305436"/>
          </a:xfrm>
        </p:grpSpPr>
        <p:sp>
          <p:nvSpPr>
            <p:cNvPr id="22" name="Textfeld 21"/>
            <p:cNvSpPr txBox="1"/>
            <p:nvPr/>
          </p:nvSpPr>
          <p:spPr>
            <a:xfrm>
              <a:off x="7246765" y="5085184"/>
              <a:ext cx="1141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smtClean="0">
                  <a:latin typeface="Calibri" pitchFamily="34" charset="0"/>
                </a:rPr>
                <a:t>sim = 0,70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20" name="Nach links gekrümmter Pfeil 19"/>
            <p:cNvSpPr/>
            <p:nvPr/>
          </p:nvSpPr>
          <p:spPr bwMode="auto">
            <a:xfrm>
              <a:off x="6732240" y="4149080"/>
              <a:ext cx="360040" cy="1192778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6732240" y="4149079"/>
            <a:ext cx="1728192" cy="1656185"/>
            <a:chOff x="6732240" y="4149079"/>
            <a:chExt cx="1728192" cy="1656185"/>
          </a:xfrm>
        </p:grpSpPr>
        <p:sp>
          <p:nvSpPr>
            <p:cNvPr id="25" name="Textfeld 24"/>
            <p:cNvSpPr txBox="1"/>
            <p:nvPr/>
          </p:nvSpPr>
          <p:spPr>
            <a:xfrm>
              <a:off x="7248241" y="5435933"/>
              <a:ext cx="1212191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0" err="1" smtClean="0">
                  <a:latin typeface="Calibri" pitchFamily="34" charset="0"/>
                </a:rPr>
                <a:t>sim</a:t>
              </a:r>
              <a:r>
                <a:rPr lang="en-US" b="0" smtClean="0">
                  <a:latin typeface="Calibri" pitchFamily="34" charset="0"/>
                </a:rPr>
                <a:t> = </a:t>
              </a:r>
              <a:r>
                <a:rPr lang="en-US" b="0" dirty="0" smtClean="0">
                  <a:latin typeface="Calibri" pitchFamily="34" charset="0"/>
                </a:rPr>
                <a:t>-0,79</a:t>
              </a:r>
              <a:endParaRPr lang="en-US" b="0" dirty="0">
                <a:latin typeface="Calibri" pitchFamily="34" charset="0"/>
              </a:endParaRPr>
            </a:p>
          </p:txBody>
        </p:sp>
        <p:sp>
          <p:nvSpPr>
            <p:cNvPr id="26" name="Nach links gekrümmter Pfeil 25"/>
            <p:cNvSpPr/>
            <p:nvPr/>
          </p:nvSpPr>
          <p:spPr bwMode="auto">
            <a:xfrm>
              <a:off x="6732240" y="4149079"/>
              <a:ext cx="432048" cy="1624825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8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predictions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b="0" dirty="0" smtClean="0"/>
                  <a:t>A common prediction function:</a:t>
                </a:r>
              </a:p>
              <a:p>
                <a:endParaRPr lang="en-US" b="0" dirty="0" smtClean="0"/>
              </a:p>
              <a:p>
                <a:endParaRPr lang="en-US" b="0" dirty="0" smtClean="0"/>
              </a:p>
              <a:p>
                <a:r>
                  <a:rPr lang="en-US" sz="2000" b="0" dirty="0" smtClean="0"/>
                  <a:t>Calculate</a:t>
                </a:r>
                <a:r>
                  <a:rPr lang="en-US" sz="2000" b="0" dirty="0" smtClean="0"/>
                  <a:t>, whether the neighbors' ratings for the unseen item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2000" b="0" dirty="0" smtClean="0"/>
                  <a:t> are higher or lower than their average</a:t>
                </a:r>
              </a:p>
              <a:p>
                <a:r>
                  <a:rPr lang="en-US" sz="2000" b="0" dirty="0" smtClean="0"/>
                  <a:t>Combine the rating differences – use the similarity with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000" b="0" dirty="0" smtClean="0"/>
                  <a:t> as a weight</a:t>
                </a:r>
              </a:p>
              <a:p>
                <a:r>
                  <a:rPr lang="en-US" sz="2000" b="0" dirty="0" smtClean="0"/>
                  <a:t>Add/subtract the  neighbors' bias from the active user's average and use this as a prediction</a:t>
                </a:r>
                <a:endParaRPr lang="en-US" sz="2000" b="0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41" t="-1796" r="-8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295" y="2143123"/>
            <a:ext cx="1000124" cy="10001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770466" y="2282637"/>
                <a:ext cx="5025670" cy="7210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𝒑𝒓𝒆𝒅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𝒑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𝒂</m:t>
                              </m:r>
                            </m:sub>
                          </m:sSub>
                        </m:e>
                      </m:acc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b="1" i="1" smtClean="0"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b="1" i="1" smtClean="0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𝑵</m:t>
                              </m:r>
                            </m:sub>
                            <m:sup/>
                            <m:e>
                              <m:r>
                                <a:rPr lang="en-US" b="1" i="1" smtClean="0">
                                  <a:latin typeface="Cambria Math"/>
                                </a:rPr>
                                <m:t>𝒔𝒊𝒎</m:t>
                              </m:r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b="1" i="1" smtClean="0">
                                  <a:latin typeface="Cambria Math"/>
                                </a:rPr>
                                <m:t>∗(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𝒓</m:t>
                                      </m:r>
                                    </m:e>
                                    <m:sub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𝒃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b="1" i="1" smtClean="0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i="1"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 ∈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𝑵</m:t>
                              </m:r>
                            </m:sub>
                            <m:sup/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𝒔𝒊𝒎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𝒂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𝒃</m:t>
                                  </m:r>
                                </m:e>
                              </m:d>
                            </m:e>
                          </m:nary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466" y="2282637"/>
                <a:ext cx="5025670" cy="7210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219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the metrics  / prediction function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Not all neighbor ratings might be equally "valuable"</a:t>
            </a:r>
          </a:p>
          <a:p>
            <a:pPr lvl="1"/>
            <a:r>
              <a:rPr lang="en-US" sz="1800" dirty="0" smtClean="0"/>
              <a:t>Agreement on commonly liked items is not so informative as agreement on controversial items</a:t>
            </a:r>
          </a:p>
          <a:p>
            <a:pPr lvl="1"/>
            <a:r>
              <a:rPr lang="en-US" sz="1800" b="1" dirty="0" smtClean="0"/>
              <a:t>Possible solution</a:t>
            </a:r>
            <a:r>
              <a:rPr lang="en-US" sz="1800" dirty="0" smtClean="0"/>
              <a:t>:  Give more weight to items that have a higher variance</a:t>
            </a:r>
          </a:p>
          <a:p>
            <a:r>
              <a:rPr lang="en-US" sz="2000" dirty="0" smtClean="0"/>
              <a:t>Value of number of co-rated items</a:t>
            </a:r>
          </a:p>
          <a:p>
            <a:pPr lvl="1"/>
            <a:r>
              <a:rPr lang="en-US" sz="1800" dirty="0" smtClean="0"/>
              <a:t>Use "significance weighting", by e.g., linearly reducing the weight when the number of co-rated items is low </a:t>
            </a:r>
          </a:p>
          <a:p>
            <a:r>
              <a:rPr lang="en-US" sz="2000" dirty="0" smtClean="0"/>
              <a:t>Case amplification</a:t>
            </a:r>
          </a:p>
          <a:p>
            <a:pPr lvl="1"/>
            <a:r>
              <a:rPr lang="en-US" sz="1800" dirty="0" smtClean="0"/>
              <a:t>Intuition: Give more weight to "very similar" neighbors, i.e., where the similarity value is close to 1.</a:t>
            </a:r>
          </a:p>
          <a:p>
            <a:r>
              <a:rPr lang="en-US" sz="2000" dirty="0" smtClean="0"/>
              <a:t>Neighborhood selection</a:t>
            </a:r>
          </a:p>
          <a:p>
            <a:pPr lvl="1"/>
            <a:r>
              <a:rPr lang="en-US" sz="1800" dirty="0" smtClean="0"/>
              <a:t>Use similarity threshold or fixed number of neighbors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39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Memory-based and model-based approaches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User-based CF is said to be "memory-based"</a:t>
            </a:r>
          </a:p>
          <a:p>
            <a:pPr lvl="1"/>
            <a:r>
              <a:rPr lang="en-US" sz="1800" dirty="0" smtClean="0"/>
              <a:t>the rating matrix is directly used to find neighbors / make predictions</a:t>
            </a:r>
          </a:p>
          <a:p>
            <a:pPr lvl="1"/>
            <a:r>
              <a:rPr lang="en-US" sz="1800" b="1" dirty="0" smtClean="0"/>
              <a:t>does not scale for most real-world scenarios</a:t>
            </a:r>
          </a:p>
          <a:p>
            <a:pPr lvl="1"/>
            <a:r>
              <a:rPr lang="en-US" sz="1800" dirty="0" smtClean="0"/>
              <a:t>large e-commerce sites have tens of millions of customers and millions of </a:t>
            </a:r>
            <a:r>
              <a:rPr lang="en-US" sz="1800" dirty="0" smtClean="0"/>
              <a:t>items</a:t>
            </a:r>
            <a:endParaRPr lang="cs-CZ" sz="1800" dirty="0" smtClean="0"/>
          </a:p>
          <a:p>
            <a:pPr lvl="1"/>
            <a:endParaRPr lang="en-US" sz="1800" dirty="0" smtClean="0"/>
          </a:p>
          <a:p>
            <a:r>
              <a:rPr lang="en-US" sz="2000" b="1" dirty="0" smtClean="0"/>
              <a:t>Model-based approaches</a:t>
            </a:r>
          </a:p>
          <a:p>
            <a:pPr lvl="1"/>
            <a:r>
              <a:rPr lang="en-US" sz="1800" dirty="0" smtClean="0"/>
              <a:t>based on an </a:t>
            </a:r>
            <a:r>
              <a:rPr lang="en-US" sz="1800" b="1" dirty="0" smtClean="0"/>
              <a:t>offline pre-processing </a:t>
            </a:r>
            <a:r>
              <a:rPr lang="en-US" sz="1800" dirty="0" smtClean="0"/>
              <a:t>or "model-learning" phase</a:t>
            </a:r>
          </a:p>
          <a:p>
            <a:pPr lvl="1"/>
            <a:r>
              <a:rPr lang="en-US" sz="1800" dirty="0" smtClean="0"/>
              <a:t>at run-time, only the learned model is used to make predictions</a:t>
            </a:r>
          </a:p>
          <a:p>
            <a:pPr lvl="1"/>
            <a:r>
              <a:rPr lang="en-US" sz="1800" dirty="0" smtClean="0"/>
              <a:t>models are updated / re-trained periodically</a:t>
            </a:r>
          </a:p>
          <a:p>
            <a:pPr lvl="1"/>
            <a:r>
              <a:rPr lang="en-US" sz="1800" dirty="0" smtClean="0"/>
              <a:t>large variety of techniques used </a:t>
            </a:r>
          </a:p>
          <a:p>
            <a:pPr lvl="1"/>
            <a:r>
              <a:rPr lang="en-US" sz="1800" b="1" dirty="0" smtClean="0"/>
              <a:t>model-building and updating can be computationally expensive</a:t>
            </a:r>
          </a:p>
          <a:p>
            <a:pPr lvl="1"/>
            <a:r>
              <a:rPr lang="en-US" sz="1800" i="1" dirty="0" smtClean="0"/>
              <a:t>item</a:t>
            </a:r>
            <a:r>
              <a:rPr lang="en-US" sz="1800" dirty="0" smtClean="0"/>
              <a:t>-based </a:t>
            </a:r>
            <a:r>
              <a:rPr lang="en-US" sz="1800" dirty="0" smtClean="0"/>
              <a:t>CF</a:t>
            </a:r>
            <a:r>
              <a:rPr lang="cs-CZ" sz="1800" dirty="0" smtClean="0"/>
              <a:t> / </a:t>
            </a:r>
            <a:r>
              <a:rPr lang="cs-CZ" sz="1800" b="1" dirty="0" smtClean="0">
                <a:solidFill>
                  <a:srgbClr val="92D050"/>
                </a:solidFill>
              </a:rPr>
              <a:t>matrix </a:t>
            </a:r>
            <a:r>
              <a:rPr lang="cs-CZ" sz="1800" b="1" dirty="0" err="1" smtClean="0">
                <a:solidFill>
                  <a:srgbClr val="92D050"/>
                </a:solidFill>
              </a:rPr>
              <a:t>factorizations</a:t>
            </a:r>
            <a:r>
              <a:rPr lang="en-US" sz="1800" b="1" dirty="0" smtClean="0">
                <a:solidFill>
                  <a:srgbClr val="92D050"/>
                </a:solidFill>
              </a:rPr>
              <a:t> </a:t>
            </a:r>
            <a:r>
              <a:rPr lang="cs-CZ" sz="1800" dirty="0" smtClean="0"/>
              <a:t>are</a:t>
            </a:r>
            <a:r>
              <a:rPr lang="en-US" sz="1800" dirty="0" smtClean="0"/>
              <a:t> example</a:t>
            </a:r>
            <a:r>
              <a:rPr lang="cs-CZ" sz="1800" dirty="0" smtClean="0"/>
              <a:t>s</a:t>
            </a:r>
            <a:r>
              <a:rPr lang="en-US" sz="1800" dirty="0" smtClean="0"/>
              <a:t> </a:t>
            </a:r>
            <a:r>
              <a:rPr lang="en-US" sz="1800" dirty="0" smtClean="0"/>
              <a:t>for model-based approaches</a:t>
            </a:r>
          </a:p>
        </p:txBody>
      </p:sp>
    </p:spTree>
    <p:extLst>
      <p:ext uri="{BB962C8B-B14F-4D97-AF65-F5344CB8AC3E}">
        <p14:creationId xmlns:p14="http://schemas.microsoft.com/office/powerpoint/2010/main" val="246337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sparsity problems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sz="2400" dirty="0" smtClean="0"/>
              <a:t>Cold start problem</a:t>
            </a:r>
          </a:p>
          <a:p>
            <a:pPr lvl="1"/>
            <a:r>
              <a:rPr lang="en-US" sz="2000" dirty="0" smtClean="0"/>
              <a:t>How to recommend new items? What to recommend to new users?</a:t>
            </a:r>
          </a:p>
          <a:p>
            <a:r>
              <a:rPr lang="en-US" sz="2400" dirty="0" smtClean="0"/>
              <a:t>Straightforward approaches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Ask/force users to rate a set of items</a:t>
            </a:r>
          </a:p>
          <a:p>
            <a:pPr lvl="1"/>
            <a:r>
              <a:rPr lang="en-US" sz="2000" b="1" dirty="0" smtClean="0">
                <a:solidFill>
                  <a:srgbClr val="92D050"/>
                </a:solidFill>
              </a:rPr>
              <a:t>Use another method </a:t>
            </a:r>
            <a:r>
              <a:rPr lang="en-US" sz="2000" dirty="0" smtClean="0"/>
              <a:t>(e.g., content-based, demographic or simply non-personalized) in the initial phase</a:t>
            </a:r>
          </a:p>
          <a:p>
            <a:pPr lvl="1"/>
            <a:r>
              <a:rPr lang="en-US" sz="2000" dirty="0"/>
              <a:t>Default </a:t>
            </a:r>
            <a:r>
              <a:rPr lang="en-US" sz="2000" dirty="0" smtClean="0"/>
              <a:t>voting: </a:t>
            </a:r>
            <a:r>
              <a:rPr lang="en-US" sz="2000" dirty="0"/>
              <a:t>assign default values to items that only one of the two users to be compared has </a:t>
            </a:r>
            <a:r>
              <a:rPr lang="en-US" sz="2000" dirty="0" smtClean="0"/>
              <a:t>rated (Breese </a:t>
            </a:r>
            <a:r>
              <a:rPr lang="en-US" sz="2000" dirty="0"/>
              <a:t>et al. 1998)</a:t>
            </a:r>
            <a:endParaRPr lang="en-US" sz="2000" dirty="0" smtClean="0"/>
          </a:p>
          <a:p>
            <a:r>
              <a:rPr lang="en-US" sz="2400" dirty="0" smtClean="0"/>
              <a:t>Alternatives</a:t>
            </a:r>
          </a:p>
          <a:p>
            <a:pPr lvl="1"/>
            <a:r>
              <a:rPr lang="en-US" sz="2000" dirty="0" smtClean="0"/>
              <a:t>Use better algorithms (beyond nearest-neighbor approaches)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19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altLang="en-US" smtClean="0">
                <a:latin typeface="Arial" charset="0"/>
              </a:rPr>
              <a:t>Ladislav Peška, Doporučovací systémy, 14.5.2015</a:t>
            </a:r>
            <a:endParaRPr lang="en-GB" altLang="en-US" dirty="0" smtClean="0">
              <a:latin typeface="Arial" charset="0"/>
            </a:endParaRPr>
          </a:p>
        </p:txBody>
      </p:sp>
      <p:sp>
        <p:nvSpPr>
          <p:cNvPr id="5123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80A0D1-B831-417F-BD47-44396522EDA3}" type="slidenum">
              <a:rPr lang="en-GB" altLang="en-US" smtClean="0">
                <a:latin typeface="Arial" charset="0"/>
              </a:rPr>
              <a:pPr/>
              <a:t>39</a:t>
            </a:fld>
            <a:endParaRPr lang="en-GB" altLang="en-US" smtClean="0">
              <a:latin typeface="Arial" charset="0"/>
            </a:endParaRP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smtClean="0">
                <a:solidFill>
                  <a:schemeClr val="tx2"/>
                </a:solidFill>
              </a:rPr>
              <a:t>Faktorizace Matic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125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91264" cy="4411662"/>
          </a:xfrm>
          <a:noFill/>
        </p:spPr>
        <p:txBody>
          <a:bodyPr/>
          <a:lstStyle/>
          <a:p>
            <a:pPr marL="571500" indent="-571500" eaLnBrk="1" hangingPunct="1"/>
            <a:r>
              <a:rPr lang="cs-CZ" sz="2400" dirty="0" smtClean="0"/>
              <a:t>Předpoklady:</a:t>
            </a:r>
          </a:p>
          <a:p>
            <a:pPr marL="920750" lvl="1" indent="-571500" eaLnBrk="1" hangingPunct="1"/>
            <a:r>
              <a:rPr lang="cs-CZ" sz="2000" dirty="0" smtClean="0"/>
              <a:t>Máme matici ratingů UID x </a:t>
            </a:r>
            <a:r>
              <a:rPr lang="cs-CZ" sz="2000" dirty="0" smtClean="0"/>
              <a:t>OID, například filmů</a:t>
            </a:r>
            <a:endParaRPr lang="cs-CZ" sz="2000" dirty="0" smtClean="0"/>
          </a:p>
          <a:p>
            <a:pPr marL="920750" lvl="1" indent="-571500" eaLnBrk="1" hangingPunct="1"/>
            <a:r>
              <a:rPr lang="cs-CZ" sz="2000" dirty="0" smtClean="0"/>
              <a:t>Uživatelé mají jisté </a:t>
            </a:r>
            <a:r>
              <a:rPr lang="cs-CZ" sz="2000" i="1" dirty="0" smtClean="0">
                <a:solidFill>
                  <a:srgbClr val="92D050"/>
                </a:solidFill>
              </a:rPr>
              <a:t>latentní</a:t>
            </a:r>
            <a:r>
              <a:rPr lang="cs-CZ" sz="2000" dirty="0" smtClean="0"/>
              <a:t> (skryté) </a:t>
            </a:r>
            <a:r>
              <a:rPr lang="cs-CZ" sz="2000" i="1" dirty="0" smtClean="0">
                <a:solidFill>
                  <a:srgbClr val="92D050"/>
                </a:solidFill>
              </a:rPr>
              <a:t>faktory</a:t>
            </a:r>
            <a:r>
              <a:rPr lang="cs-CZ" sz="2000" dirty="0" smtClean="0"/>
              <a:t>, podle kterých filmy hodnotí (např. míra napětí, vhodnost pro děti, zábavnost…).</a:t>
            </a:r>
          </a:p>
          <a:p>
            <a:pPr marL="920750" lvl="1" indent="-571500" eaLnBrk="1" hangingPunct="1"/>
            <a:r>
              <a:rPr lang="cs-CZ" sz="2000" dirty="0" smtClean="0"/>
              <a:t>Obdobně objekty tyto </a:t>
            </a:r>
            <a:r>
              <a:rPr lang="cs-CZ" sz="2000" i="1" dirty="0" smtClean="0">
                <a:solidFill>
                  <a:srgbClr val="92D050"/>
                </a:solidFill>
              </a:rPr>
              <a:t>faktory</a:t>
            </a:r>
            <a:r>
              <a:rPr lang="cs-CZ" sz="2000" dirty="0" smtClean="0">
                <a:solidFill>
                  <a:srgbClr val="92D050"/>
                </a:solidFill>
              </a:rPr>
              <a:t> </a:t>
            </a:r>
            <a:r>
              <a:rPr lang="cs-CZ" sz="2000" dirty="0" smtClean="0"/>
              <a:t>do určité míry naplňují</a:t>
            </a:r>
          </a:p>
          <a:p>
            <a:pPr marL="920750" lvl="1" indent="-571500" eaLnBrk="1" hangingPunct="1"/>
            <a:r>
              <a:rPr lang="cs-CZ" sz="2000" dirty="0" smtClean="0"/>
              <a:t>Pokud správně tyto </a:t>
            </a:r>
            <a:r>
              <a:rPr lang="cs-CZ" sz="2000" i="1" dirty="0" smtClean="0"/>
              <a:t>faktory</a:t>
            </a:r>
            <a:r>
              <a:rPr lang="cs-CZ" sz="2000" dirty="0" smtClean="0"/>
              <a:t> jak u uživatelů tak i u objektů odhadneme, můžeme dopočítat rating každému páru UID, OID</a:t>
            </a:r>
          </a:p>
          <a:p>
            <a:pPr marL="920750" lvl="1" indent="-571500" eaLnBrk="1" hangingPunct="1"/>
            <a:endParaRPr lang="cs-CZ" sz="2000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>
              <a:hlinkClick r:id="rId3"/>
            </a:endParaRPr>
          </a:p>
          <a:p>
            <a:pPr marL="571500" indent="-571500" eaLnBrk="1" hangingPunct="1"/>
            <a:r>
              <a:rPr lang="cs-CZ" sz="1800" i="1" dirty="0" smtClean="0">
                <a:hlinkClick r:id="rId3"/>
              </a:rPr>
              <a:t>http</a:t>
            </a:r>
            <a:r>
              <a:rPr lang="cs-CZ" sz="1800" i="1" dirty="0">
                <a:hlinkClick r:id="rId3"/>
              </a:rPr>
              <a:t>://www2.research.att.com/~</a:t>
            </a:r>
            <a:r>
              <a:rPr lang="cs-CZ" sz="1800" i="1" dirty="0" smtClean="0">
                <a:hlinkClick r:id="rId3"/>
              </a:rPr>
              <a:t>volinsky/papers/ieeecomputer.pdf</a:t>
            </a:r>
            <a:endParaRPr lang="cs-CZ" sz="1800" i="1" dirty="0" smtClean="0"/>
          </a:p>
          <a:p>
            <a:pPr marL="0" indent="0" eaLnBrk="1" hangingPunct="1">
              <a:buNone/>
            </a:pPr>
            <a:r>
              <a:rPr lang="cs-CZ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cs-CZ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cs-CZ" sz="19500" i="1" dirty="0" smtClean="0">
                <a:solidFill>
                  <a:srgbClr val="FF0000"/>
                </a:solidFill>
              </a:rPr>
              <a:t>	</a:t>
            </a:r>
            <a:endParaRPr lang="cs-CZ" i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929699"/>
              </p:ext>
            </p:extLst>
          </p:nvPr>
        </p:nvGraphicFramePr>
        <p:xfrm>
          <a:off x="1475656" y="4301658"/>
          <a:ext cx="2643206" cy="125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Rovnice" r:id="rId4" imgW="1600200" imgH="762000" progId="Equation.3">
                  <p:embed/>
                </p:oleObj>
              </mc:Choice>
              <mc:Fallback>
                <p:oleObj name="Rovnice" r:id="rId4" imgW="1600200" imgH="762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301658"/>
                        <a:ext cx="2643206" cy="12586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87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Recommender</a:t>
            </a:r>
            <a:r>
              <a:rPr lang="hu-HU" dirty="0" smtClean="0"/>
              <a:t> Systems</a:t>
            </a:r>
            <a:endParaRPr lang="hu-HU" dirty="0"/>
          </a:p>
        </p:txBody>
      </p:sp>
      <p:sp>
        <p:nvSpPr>
          <p:cNvPr id="8" name="Szöveg hely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 smtClean="0"/>
              <a:t>You</a:t>
            </a:r>
            <a:r>
              <a:rPr lang="hu-HU" dirty="0" smtClean="0"/>
              <a:t> </a:t>
            </a:r>
            <a:r>
              <a:rPr lang="hu-HU" dirty="0" err="1" smtClean="0"/>
              <a:t>all</a:t>
            </a:r>
            <a:r>
              <a:rPr lang="hu-HU" dirty="0" smtClean="0"/>
              <a:t> </a:t>
            </a:r>
            <a:r>
              <a:rPr lang="hu-HU" dirty="0" err="1" smtClean="0"/>
              <a:t>know</a:t>
            </a:r>
            <a:r>
              <a:rPr lang="hu-HU" dirty="0" smtClean="0"/>
              <a:t> </a:t>
            </a:r>
            <a:r>
              <a:rPr lang="hu-HU" dirty="0" err="1" smtClean="0"/>
              <a:t>them</a:t>
            </a:r>
            <a:r>
              <a:rPr lang="hu-HU" dirty="0" smtClean="0"/>
              <a:t>, </a:t>
            </a:r>
            <a:r>
              <a:rPr lang="hu-HU" dirty="0" err="1" smtClean="0"/>
              <a:t>maybe</a:t>
            </a:r>
            <a:r>
              <a:rPr lang="hu-HU" dirty="0" smtClean="0"/>
              <a:t> </a:t>
            </a:r>
            <a:r>
              <a:rPr lang="hu-HU" dirty="0" err="1" smtClean="0"/>
              <a:t>you</a:t>
            </a:r>
            <a:r>
              <a:rPr lang="hu-HU" dirty="0" smtClean="0"/>
              <a:t> </a:t>
            </a:r>
            <a:r>
              <a:rPr lang="hu-HU" dirty="0" err="1" smtClean="0"/>
              <a:t>just</a:t>
            </a:r>
            <a:r>
              <a:rPr lang="hu-HU" dirty="0" smtClean="0"/>
              <a:t> </a:t>
            </a:r>
            <a:r>
              <a:rPr lang="hu-HU" dirty="0" err="1" smtClean="0"/>
              <a:t>didn’t</a:t>
            </a:r>
            <a:r>
              <a:rPr lang="hu-HU" dirty="0" smtClean="0"/>
              <a:t> </a:t>
            </a:r>
            <a:r>
              <a:rPr lang="hu-HU" dirty="0" err="1" smtClean="0"/>
              <a:t>know</a:t>
            </a:r>
            <a:r>
              <a:rPr lang="hu-HU" dirty="0" smtClean="0"/>
              <a:t> </a:t>
            </a:r>
            <a:r>
              <a:rPr lang="hu-HU" dirty="0" err="1" smtClean="0"/>
              <a:t>that</a:t>
            </a:r>
            <a:r>
              <a:rPr lang="hu-HU" dirty="0" smtClean="0"/>
              <a:t> </a:t>
            </a:r>
            <a:r>
              <a:rPr lang="hu-HU" dirty="0" err="1" smtClean="0"/>
              <a:t>so</a:t>
            </a:r>
            <a:r>
              <a:rPr lang="hu-HU" dirty="0" smtClean="0"/>
              <a:t> far…;-)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altLang="en-US" smtClean="0"/>
              <a:t>2016-02-25</a:t>
            </a:r>
            <a:endParaRPr lang="en-GB" alt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L. Peska: Implicit Feedback in E-Commerce Recommender Systems</a:t>
            </a:r>
            <a:endParaRPr lang="en-GB" alt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58D729-4E8C-463E-980F-3F838ACB8E2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18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altLang="en-US" smtClean="0">
                <a:latin typeface="Arial" charset="0"/>
              </a:rPr>
              <a:t>Ladislav Peška, Doporučovací systémy, 14.5.2015</a:t>
            </a:r>
            <a:endParaRPr lang="en-GB" altLang="en-US" dirty="0" smtClean="0">
              <a:latin typeface="Arial" charset="0"/>
            </a:endParaRPr>
          </a:p>
        </p:txBody>
      </p:sp>
      <p:sp>
        <p:nvSpPr>
          <p:cNvPr id="5123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372200" y="6248400"/>
            <a:ext cx="2133600" cy="457200"/>
          </a:xfrm>
          <a:noFill/>
        </p:spPr>
        <p:txBody>
          <a:bodyPr/>
          <a:lstStyle/>
          <a:p>
            <a:fld id="{CD80A0D1-B831-417F-BD47-44396522EDA3}" type="slidenum">
              <a:rPr lang="en-GB" altLang="en-US" smtClean="0">
                <a:latin typeface="Arial" charset="0"/>
              </a:rPr>
              <a:pPr/>
              <a:t>40</a:t>
            </a:fld>
            <a:endParaRPr lang="en-GB" altLang="en-US" smtClean="0">
              <a:latin typeface="Arial" charset="0"/>
            </a:endParaRP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smtClean="0">
                <a:solidFill>
                  <a:schemeClr val="tx2"/>
                </a:solidFill>
              </a:rPr>
              <a:t>Faktorizace Matic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125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91264" cy="4411662"/>
          </a:xfrm>
          <a:noFill/>
        </p:spPr>
        <p:txBody>
          <a:bodyPr/>
          <a:lstStyle/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/>
          </a:p>
          <a:p>
            <a:pPr marL="571500" indent="-571500" eaLnBrk="1" hangingPunct="1"/>
            <a:endParaRPr lang="cs-CZ" sz="1800" i="1" dirty="0" smtClean="0"/>
          </a:p>
          <a:p>
            <a:pPr marL="571500" indent="-571500" eaLnBrk="1" hangingPunct="1"/>
            <a:endParaRPr lang="cs-CZ" sz="1800" i="1" dirty="0" smtClean="0"/>
          </a:p>
          <a:p>
            <a:pPr marL="0" indent="0" eaLnBrk="1" hangingPunct="1">
              <a:buNone/>
            </a:pPr>
            <a:r>
              <a:rPr lang="cs-CZ" sz="19500" i="1" dirty="0" smtClean="0">
                <a:solidFill>
                  <a:srgbClr val="FF0000"/>
                </a:solidFill>
              </a:rPr>
              <a:t>	</a:t>
            </a:r>
            <a:endParaRPr lang="cs-CZ" i="1" dirty="0" smtClean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/>
          <a:srcRect l="13618" t="15981" r="41968" b="31101"/>
          <a:stretch/>
        </p:blipFill>
        <p:spPr>
          <a:xfrm>
            <a:off x="1835696" y="1418009"/>
            <a:ext cx="5400600" cy="482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1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Content-based recommendation</a:t>
            </a:r>
            <a:endParaRPr lang="en-US" dirty="0" smtClean="0"/>
          </a:p>
        </p:txBody>
      </p:sp>
      <p:pic>
        <p:nvPicPr>
          <p:cNvPr id="5" name="Grafik 10" descr="U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7763" y="4432314"/>
            <a:ext cx="1109683" cy="5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1" descr="UMarrow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1460" y="4646993"/>
            <a:ext cx="1100330" cy="5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lkenförmige Legende 6"/>
          <p:cNvSpPr/>
          <p:nvPr/>
        </p:nvSpPr>
        <p:spPr bwMode="auto">
          <a:xfrm rot="2787219" flipH="1" flipV="1">
            <a:off x="1021661" y="4343771"/>
            <a:ext cx="1525528" cy="1587593"/>
          </a:xfrm>
          <a:prstGeom prst="cloudCallout">
            <a:avLst>
              <a:gd name="adj1" fmla="val -30770"/>
              <a:gd name="adj2" fmla="val 89177"/>
            </a:avLst>
          </a:prstGeom>
          <a:solidFill>
            <a:schemeClr val="accent5"/>
          </a:solidFill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 bwMode="auto">
          <a:xfrm>
            <a:off x="457200" y="1373222"/>
            <a:ext cx="8147248" cy="2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800" dirty="0" smtClean="0"/>
              <a:t>While CF – methods do not require any information about the items,</a:t>
            </a:r>
          </a:p>
          <a:p>
            <a:pPr lvl="2"/>
            <a:r>
              <a:rPr lang="en-US" sz="1600" b="0" dirty="0" smtClean="0"/>
              <a:t>it might be reasonable to exploit such information; and</a:t>
            </a:r>
          </a:p>
          <a:p>
            <a:pPr lvl="2"/>
            <a:r>
              <a:rPr lang="en-US" sz="1600" b="0" dirty="0" smtClean="0"/>
              <a:t>recommend fantasy novels to people who liked fantasy novels in the past</a:t>
            </a:r>
          </a:p>
          <a:p>
            <a:r>
              <a:rPr lang="en-US" sz="1800" dirty="0" smtClean="0"/>
              <a:t>What do we need:</a:t>
            </a:r>
          </a:p>
          <a:p>
            <a:pPr lvl="2"/>
            <a:r>
              <a:rPr lang="en-US" sz="1600" b="0" dirty="0" smtClean="0"/>
              <a:t>some information about the available items such as the genre ("content") </a:t>
            </a:r>
          </a:p>
          <a:p>
            <a:pPr lvl="2"/>
            <a:r>
              <a:rPr lang="en-US" sz="1600" b="0" dirty="0" smtClean="0"/>
              <a:t>some sort of </a:t>
            </a:r>
            <a:r>
              <a:rPr lang="en-US" sz="1600" b="0" i="1" dirty="0" smtClean="0"/>
              <a:t>user profile</a:t>
            </a:r>
            <a:r>
              <a:rPr lang="en-US" sz="1600" b="0" dirty="0" smtClean="0"/>
              <a:t> describing what the user likes (the preferences)</a:t>
            </a:r>
          </a:p>
          <a:p>
            <a:r>
              <a:rPr lang="en-US" sz="1800" dirty="0" smtClean="0"/>
              <a:t>The task:</a:t>
            </a:r>
          </a:p>
          <a:p>
            <a:pPr lvl="2"/>
            <a:r>
              <a:rPr lang="en-US" sz="1600" b="0" dirty="0" smtClean="0"/>
              <a:t>learn user preferences</a:t>
            </a:r>
          </a:p>
          <a:p>
            <a:pPr lvl="2"/>
            <a:r>
              <a:rPr lang="en-US" sz="1600" b="0" dirty="0" smtClean="0"/>
              <a:t>locate/recommend items that are "similar" to the user preferences</a:t>
            </a:r>
          </a:p>
        </p:txBody>
      </p:sp>
      <p:pic>
        <p:nvPicPr>
          <p:cNvPr id="10" name="Grafik 5" descr="Box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3873" y="5196157"/>
            <a:ext cx="1012114" cy="84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6" descr="Outputarrow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3972" y="5403888"/>
            <a:ext cx="695489" cy="13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Grafik 7" descr="Output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8051" y="5139857"/>
            <a:ext cx="991573" cy="95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Grafik 21" descr="PM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36419" y="5616576"/>
            <a:ext cx="1100122" cy="45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22" descr="PMarrow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68555" y="5660627"/>
            <a:ext cx="704078" cy="176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hteck 15"/>
          <p:cNvSpPr/>
          <p:nvPr/>
        </p:nvSpPr>
        <p:spPr>
          <a:xfrm>
            <a:off x="1241294" y="4801620"/>
            <a:ext cx="1239404" cy="720079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r>
              <a:rPr lang="en-US" sz="1300" b="0" dirty="0">
                <a:solidFill>
                  <a:schemeClr val="accent5">
                    <a:lumMod val="25000"/>
                  </a:schemeClr>
                </a:solidFill>
              </a:rPr>
              <a:t>"</a:t>
            </a:r>
            <a:r>
              <a:rPr lang="en-US" sz="1300" b="0" dirty="0" smtClean="0">
                <a:solidFill>
                  <a:schemeClr val="accent5">
                    <a:lumMod val="25000"/>
                  </a:schemeClr>
                </a:solidFill>
              </a:rPr>
              <a:t>show </a:t>
            </a:r>
            <a:r>
              <a:rPr lang="en-US" sz="1300" b="0" dirty="0">
                <a:solidFill>
                  <a:schemeClr val="accent5">
                    <a:lumMod val="25000"/>
                  </a:schemeClr>
                </a:solidFill>
              </a:rPr>
              <a:t>me more of the same what </a:t>
            </a:r>
            <a:r>
              <a:rPr lang="en-US" sz="1300" b="0" dirty="0" smtClean="0">
                <a:solidFill>
                  <a:schemeClr val="accent5">
                    <a:lumMod val="25000"/>
                  </a:schemeClr>
                </a:solidFill>
              </a:rPr>
              <a:t>I've liked"</a:t>
            </a:r>
            <a:endParaRPr lang="en-US" sz="1300" b="0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52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err="1" smtClean="0"/>
              <a:t>Content-based</a:t>
            </a:r>
            <a:r>
              <a:rPr lang="cs-CZ" altLang="cs-CZ" dirty="0" smtClean="0"/>
              <a:t> algoritmy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Vector</a:t>
            </a:r>
            <a:r>
              <a:rPr lang="cs-CZ" dirty="0" smtClean="0"/>
              <a:t> </a:t>
            </a:r>
            <a:r>
              <a:rPr lang="cs-CZ" dirty="0" err="1" smtClean="0"/>
              <a:t>Space</a:t>
            </a:r>
            <a:r>
              <a:rPr lang="cs-CZ" dirty="0" smtClean="0"/>
              <a:t> Model</a:t>
            </a:r>
          </a:p>
          <a:p>
            <a:pPr lvl="1"/>
            <a:r>
              <a:rPr lang="cs-CZ" dirty="0" smtClean="0"/>
              <a:t>Vytvoří společný prostor uživatelů a objektů na základě </a:t>
            </a:r>
            <a:r>
              <a:rPr lang="cs-CZ" dirty="0" err="1" smtClean="0"/>
              <a:t>content-based</a:t>
            </a:r>
            <a:r>
              <a:rPr lang="cs-CZ" dirty="0" smtClean="0"/>
              <a:t> atributů, počítá se míra </a:t>
            </a:r>
            <a:r>
              <a:rPr lang="cs-CZ" dirty="0" smtClean="0"/>
              <a:t>podobnosti</a:t>
            </a:r>
          </a:p>
          <a:p>
            <a:pPr lvl="1"/>
            <a:endParaRPr lang="cs-CZ" dirty="0"/>
          </a:p>
          <a:p>
            <a:r>
              <a:rPr lang="cs-CZ" dirty="0" smtClean="0"/>
              <a:t>Řada dalších algoritmů strojového </a:t>
            </a:r>
            <a:r>
              <a:rPr lang="cs-CZ" dirty="0" smtClean="0"/>
              <a:t>učení</a:t>
            </a:r>
            <a:endParaRPr lang="cs-CZ" dirty="0" smtClean="0"/>
          </a:p>
          <a:p>
            <a:pPr lvl="1"/>
            <a:r>
              <a:rPr lang="cs-CZ" dirty="0" smtClean="0"/>
              <a:t>Rozhodovací </a:t>
            </a:r>
            <a:r>
              <a:rPr lang="cs-CZ" dirty="0" smtClean="0"/>
              <a:t>stromy</a:t>
            </a:r>
          </a:p>
          <a:p>
            <a:pPr lvl="1"/>
            <a:r>
              <a:rPr lang="cs-CZ" dirty="0" smtClean="0"/>
              <a:t>Grafové algoritmy (</a:t>
            </a:r>
            <a:r>
              <a:rPr lang="cs-CZ" dirty="0" err="1" smtClean="0"/>
              <a:t>Linked</a:t>
            </a:r>
            <a:r>
              <a:rPr lang="cs-CZ" dirty="0" smtClean="0"/>
              <a:t> Data)</a:t>
            </a:r>
            <a:endParaRPr lang="cs-CZ" dirty="0" smtClean="0"/>
          </a:p>
          <a:p>
            <a:pPr lvl="1"/>
            <a:r>
              <a:rPr lang="cs-CZ" dirty="0" smtClean="0"/>
              <a:t>SVM</a:t>
            </a: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3022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"content"?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03367"/>
            <a:ext cx="8229600" cy="4689929"/>
          </a:xfrm>
        </p:spPr>
        <p:txBody>
          <a:bodyPr>
            <a:normAutofit/>
          </a:bodyPr>
          <a:lstStyle/>
          <a:p>
            <a:r>
              <a:rPr lang="en-US" sz="1800" dirty="0" smtClean="0"/>
              <a:t>Most CB-recommendation techniques were applied to recommending text documents.</a:t>
            </a:r>
          </a:p>
          <a:p>
            <a:pPr lvl="1"/>
            <a:r>
              <a:rPr lang="en-US" sz="1600" dirty="0"/>
              <a:t>L</a:t>
            </a:r>
            <a:r>
              <a:rPr lang="en-US" sz="1600" dirty="0" smtClean="0"/>
              <a:t>ike web pages or newsgroup messages for example.</a:t>
            </a:r>
          </a:p>
          <a:p>
            <a:r>
              <a:rPr lang="en-US" sz="1800" dirty="0" smtClean="0"/>
              <a:t>Content of items can also be represented as text documents.</a:t>
            </a:r>
          </a:p>
          <a:p>
            <a:pPr lvl="1"/>
            <a:r>
              <a:rPr lang="en-US" sz="1600" dirty="0" smtClean="0"/>
              <a:t>With textual descriptions of their basic characteristics.</a:t>
            </a:r>
            <a:endParaRPr lang="en-US" sz="1600" dirty="0"/>
          </a:p>
          <a:p>
            <a:pPr lvl="1"/>
            <a:r>
              <a:rPr lang="en-US" sz="1600" dirty="0" smtClean="0"/>
              <a:t>Structured: Each </a:t>
            </a:r>
            <a:r>
              <a:rPr lang="en-US" sz="1600" dirty="0"/>
              <a:t>item is described by the same set of </a:t>
            </a:r>
            <a:r>
              <a:rPr lang="en-US" sz="1600" dirty="0" smtClean="0"/>
              <a:t>attributes</a:t>
            </a:r>
            <a:br>
              <a:rPr lang="en-US" sz="1600" dirty="0" smtClean="0"/>
            </a:br>
            <a:r>
              <a:rPr lang="en-US" sz="1600" dirty="0" smtClean="0"/>
              <a:t>Unstructured</a:t>
            </a:r>
            <a:r>
              <a:rPr lang="en-US" sz="1600" dirty="0" smtClean="0"/>
              <a:t>: free-text description.</a:t>
            </a:r>
          </a:p>
        </p:txBody>
      </p:sp>
      <p:pic>
        <p:nvPicPr>
          <p:cNvPr id="1027" name="Picture 3" descr="C:\Users\Zeynep\Pictures\Recommender_Slides\boo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8" y="364502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17723"/>
              </p:ext>
            </p:extLst>
          </p:nvPr>
        </p:nvGraphicFramePr>
        <p:xfrm>
          <a:off x="1053952" y="3645024"/>
          <a:ext cx="7632848" cy="1963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261"/>
                <a:gridCol w="1130261"/>
                <a:gridCol w="1130261"/>
                <a:gridCol w="1130261"/>
                <a:gridCol w="1130261"/>
                <a:gridCol w="1981543"/>
              </a:tblGrid>
              <a:tr h="276820"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605183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The </a:t>
                      </a:r>
                      <a:r>
                        <a:rPr lang="de-DE" sz="1100" dirty="0" err="1" smtClean="0"/>
                        <a:t>Night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of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the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Gun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Memoir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David Carr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Paperback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29.90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Press </a:t>
                      </a:r>
                      <a:r>
                        <a:rPr lang="de-DE" sz="1100" dirty="0" err="1" smtClean="0"/>
                        <a:t>and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smtClean="0"/>
                        <a:t>journalism</a:t>
                      </a:r>
                      <a:r>
                        <a:rPr lang="de-DE" sz="1100" dirty="0" smtClean="0"/>
                        <a:t>, </a:t>
                      </a:r>
                      <a:r>
                        <a:rPr lang="de-DE" sz="1100" dirty="0" err="1" smtClean="0"/>
                        <a:t>drug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addiction</a:t>
                      </a:r>
                      <a:r>
                        <a:rPr lang="de-DE" sz="1100" dirty="0" smtClean="0"/>
                        <a:t>, personal </a:t>
                      </a:r>
                      <a:r>
                        <a:rPr lang="de-DE" sz="1100" dirty="0" err="1" smtClean="0"/>
                        <a:t>memoirs</a:t>
                      </a:r>
                      <a:r>
                        <a:rPr lang="de-DE" sz="1100" dirty="0" smtClean="0"/>
                        <a:t>, New York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05183"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The </a:t>
                      </a:r>
                      <a:r>
                        <a:rPr lang="de-DE" sz="1100" dirty="0" err="1" smtClean="0"/>
                        <a:t>Lace</a:t>
                      </a:r>
                      <a:r>
                        <a:rPr lang="de-DE" sz="1100" dirty="0" smtClean="0"/>
                        <a:t> Reader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Fiction, </a:t>
                      </a:r>
                      <a:r>
                        <a:rPr lang="de-DE" sz="1100" dirty="0" err="1" smtClean="0"/>
                        <a:t>Mystery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Brunonia</a:t>
                      </a:r>
                      <a:r>
                        <a:rPr lang="de-DE" sz="1100" dirty="0" smtClean="0"/>
                        <a:t> Barry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Hardcover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49.90</a:t>
                      </a:r>
                      <a:endParaRPr lang="de-DE" sz="1100" dirty="0"/>
                    </a:p>
                  </a:txBody>
                  <a:tcPr marL="112640" marR="112640" marT="56320" marB="563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American </a:t>
                      </a:r>
                      <a:r>
                        <a:rPr lang="de-DE" sz="1100" dirty="0" err="1" smtClean="0"/>
                        <a:t>contemporary</a:t>
                      </a:r>
                      <a:r>
                        <a:rPr lang="de-DE" sz="1100" baseline="0" dirty="0" smtClean="0"/>
                        <a:t> </a:t>
                      </a:r>
                      <a:r>
                        <a:rPr lang="de-DE" sz="1100" baseline="0" dirty="0" err="1" smtClean="0"/>
                        <a:t>fiction</a:t>
                      </a:r>
                      <a:r>
                        <a:rPr lang="de-DE" sz="1100" baseline="0" dirty="0" smtClean="0"/>
                        <a:t>, </a:t>
                      </a:r>
                      <a:r>
                        <a:rPr lang="de-DE" sz="1100" baseline="0" dirty="0" err="1" smtClean="0"/>
                        <a:t>detective</a:t>
                      </a:r>
                      <a:r>
                        <a:rPr lang="de-DE" sz="1100" baseline="0" dirty="0" smtClean="0"/>
                        <a:t>, </a:t>
                      </a:r>
                      <a:r>
                        <a:rPr lang="de-DE" sz="1100" baseline="0" dirty="0" err="1" smtClean="0"/>
                        <a:t>historical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2959"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Into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the</a:t>
                      </a:r>
                      <a:r>
                        <a:rPr lang="de-DE" sz="1100" dirty="0" smtClean="0"/>
                        <a:t> </a:t>
                      </a:r>
                      <a:r>
                        <a:rPr lang="de-DE" sz="1100" dirty="0" err="1" smtClean="0"/>
                        <a:t>Fire</a:t>
                      </a:r>
                      <a:endParaRPr lang="de-DE" sz="1100" dirty="0"/>
                    </a:p>
                  </a:txBody>
                  <a:tcPr marL="112640" marR="112640" marT="56320" marB="56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/>
                        <a:t>Romance</a:t>
                      </a:r>
                      <a:r>
                        <a:rPr lang="de-DE" sz="1100" dirty="0" smtClean="0"/>
                        <a:t>, </a:t>
                      </a:r>
                      <a:r>
                        <a:rPr lang="de-DE" sz="1100" dirty="0" err="1" smtClean="0"/>
                        <a:t>Suspense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Suzanne Brockmann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Hardcover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45.90</a:t>
                      </a:r>
                      <a:endParaRPr lang="de-DE" sz="1100" dirty="0"/>
                    </a:p>
                  </a:txBody>
                  <a:tcPr marL="112640" marR="112640" marT="56320" marB="5632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/>
                        <a:t>American </a:t>
                      </a:r>
                      <a:r>
                        <a:rPr lang="de-DE" sz="1100" dirty="0" err="1" smtClean="0"/>
                        <a:t>fiction</a:t>
                      </a:r>
                      <a:r>
                        <a:rPr lang="de-DE" sz="1100" dirty="0" smtClean="0"/>
                        <a:t>,</a:t>
                      </a:r>
                      <a:r>
                        <a:rPr lang="de-DE" sz="1100" baseline="0" dirty="0" smtClean="0"/>
                        <a:t> </a:t>
                      </a:r>
                      <a:r>
                        <a:rPr lang="de-DE" sz="1100" baseline="0" dirty="0" err="1" smtClean="0"/>
                        <a:t>murder</a:t>
                      </a:r>
                      <a:r>
                        <a:rPr lang="de-DE" sz="1100" baseline="0" dirty="0" smtClean="0"/>
                        <a:t>, neo-</a:t>
                      </a:r>
                      <a:r>
                        <a:rPr lang="de-DE" sz="1100" baseline="0" dirty="0" err="1" smtClean="0"/>
                        <a:t>Nazism</a:t>
                      </a:r>
                      <a:endParaRPr lang="de-DE" sz="1100" dirty="0"/>
                    </a:p>
                  </a:txBody>
                  <a:tcPr marL="112640" marR="112640" marT="56320" marB="563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Abgerundetes Rechteck 7"/>
          <p:cNvSpPr/>
          <p:nvPr/>
        </p:nvSpPr>
        <p:spPr bwMode="auto">
          <a:xfrm>
            <a:off x="909936" y="3573016"/>
            <a:ext cx="8005188" cy="416903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913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57783" y="1322766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800" dirty="0" smtClean="0"/>
              <a:t>Item representation</a:t>
            </a:r>
          </a:p>
          <a:p>
            <a:endParaRPr lang="en-US" sz="18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representation and item similarities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445" y="4984781"/>
            <a:ext cx="4773216" cy="1656184"/>
          </a:xfrm>
        </p:spPr>
        <p:txBody>
          <a:bodyPr>
            <a:normAutofit fontScale="55000" lnSpcReduction="20000"/>
          </a:bodyPr>
          <a:lstStyle/>
          <a:p>
            <a:r>
              <a:rPr lang="en-US" sz="3400" dirty="0"/>
              <a:t>Simple approach</a:t>
            </a:r>
          </a:p>
          <a:p>
            <a:pPr lvl="1"/>
            <a:r>
              <a:rPr lang="en-US" sz="2900" dirty="0"/>
              <a:t>Compute the similarity of an unseen item </a:t>
            </a:r>
            <a:r>
              <a:rPr lang="en-US" sz="2900" dirty="0" smtClean="0"/>
              <a:t>with </a:t>
            </a:r>
            <a:r>
              <a:rPr lang="en-US" sz="2900" dirty="0"/>
              <a:t>the user profile based on the </a:t>
            </a:r>
            <a:r>
              <a:rPr lang="en-US" sz="2900" dirty="0" smtClean="0"/>
              <a:t>keyword </a:t>
            </a:r>
            <a:r>
              <a:rPr lang="en-US" sz="2900" dirty="0"/>
              <a:t>overlap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(</a:t>
            </a:r>
            <a:r>
              <a:rPr lang="en-US" sz="2900" dirty="0"/>
              <a:t>e.g. using the Dice coefficient</a:t>
            </a:r>
            <a:r>
              <a:rPr lang="en-US" sz="2900" dirty="0" smtClean="0"/>
              <a:t>)</a:t>
            </a:r>
            <a:br>
              <a:rPr lang="en-US" sz="2900" dirty="0" smtClean="0"/>
            </a:br>
            <a:endParaRPr lang="en-US" sz="2900" dirty="0"/>
          </a:p>
          <a:p>
            <a:pPr lvl="1"/>
            <a:r>
              <a:rPr lang="en-US" sz="2900" dirty="0"/>
              <a:t>Or use and combine multiple metrics</a:t>
            </a:r>
          </a:p>
          <a:p>
            <a:endParaRPr lang="en-US" sz="1800" dirty="0" smtClean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/>
          </p:nvPr>
        </p:nvGraphicFramePr>
        <p:xfrm>
          <a:off x="1115616" y="1799820"/>
          <a:ext cx="6061715" cy="1620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610"/>
                <a:gridCol w="830582"/>
                <a:gridCol w="964638"/>
                <a:gridCol w="897610"/>
                <a:gridCol w="586024"/>
                <a:gridCol w="1885251"/>
              </a:tblGrid>
              <a:tr h="214617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8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The </a:t>
                      </a:r>
                      <a:r>
                        <a:rPr lang="de-DE" sz="1000" dirty="0" err="1" smtClean="0"/>
                        <a:t>Night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of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the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Gun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Memoir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David Carr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Paperback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29.90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Press </a:t>
                      </a:r>
                      <a:r>
                        <a:rPr lang="de-DE" sz="1000" dirty="0" err="1" smtClean="0"/>
                        <a:t>and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journalism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drug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addiction</a:t>
                      </a:r>
                      <a:r>
                        <a:rPr lang="de-DE" sz="1000" dirty="0" smtClean="0"/>
                        <a:t>, personal </a:t>
                      </a:r>
                      <a:r>
                        <a:rPr lang="de-DE" sz="1000" dirty="0" err="1" smtClean="0"/>
                        <a:t>memoirs</a:t>
                      </a:r>
                      <a:r>
                        <a:rPr lang="de-DE" sz="1000" dirty="0" smtClean="0"/>
                        <a:t>, New York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The </a:t>
                      </a:r>
                      <a:r>
                        <a:rPr lang="de-DE" sz="1000" dirty="0" err="1" smtClean="0"/>
                        <a:t>Lace</a:t>
                      </a:r>
                      <a:r>
                        <a:rPr lang="de-DE" sz="1000" dirty="0" smtClean="0"/>
                        <a:t> Reader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Fiction, </a:t>
                      </a:r>
                      <a:r>
                        <a:rPr lang="de-DE" sz="1000" dirty="0" err="1" smtClean="0"/>
                        <a:t>Mystery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Brunonia</a:t>
                      </a:r>
                      <a:r>
                        <a:rPr lang="de-DE" sz="1000" dirty="0" smtClean="0"/>
                        <a:t> Barry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Hardcover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49.90</a:t>
                      </a:r>
                      <a:endParaRPr lang="de-DE" sz="1000" dirty="0"/>
                    </a:p>
                  </a:txBody>
                  <a:tcPr marL="89455" marR="89455" marT="44726" marB="4472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American </a:t>
                      </a:r>
                      <a:r>
                        <a:rPr lang="de-DE" sz="1000" dirty="0" err="1" smtClean="0"/>
                        <a:t>contemporary</a:t>
                      </a:r>
                      <a:r>
                        <a:rPr lang="de-DE" sz="1000" baseline="0" dirty="0" smtClean="0"/>
                        <a:t> </a:t>
                      </a:r>
                      <a:r>
                        <a:rPr lang="de-DE" sz="1000" baseline="0" dirty="0" err="1" smtClean="0"/>
                        <a:t>fiction</a:t>
                      </a:r>
                      <a:r>
                        <a:rPr lang="de-DE" sz="1000" baseline="0" dirty="0" smtClean="0"/>
                        <a:t>, </a:t>
                      </a:r>
                      <a:r>
                        <a:rPr lang="de-DE" sz="1000" baseline="0" dirty="0" err="1" smtClean="0"/>
                        <a:t>detective</a:t>
                      </a:r>
                      <a:r>
                        <a:rPr lang="de-DE" sz="1000" baseline="0" dirty="0" smtClean="0"/>
                        <a:t>, </a:t>
                      </a:r>
                      <a:r>
                        <a:rPr lang="de-DE" sz="1000" baseline="0" dirty="0" err="1" smtClean="0"/>
                        <a:t>historical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76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Into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the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Fire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Romance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Suspense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Suzanne Brockmann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Hardcover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45.90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American </a:t>
                      </a:r>
                      <a:r>
                        <a:rPr lang="de-DE" sz="1000" dirty="0" err="1" smtClean="0"/>
                        <a:t>fiction</a:t>
                      </a:r>
                      <a:r>
                        <a:rPr lang="de-DE" sz="1000" dirty="0" smtClean="0"/>
                        <a:t>,</a:t>
                      </a:r>
                      <a:r>
                        <a:rPr lang="de-DE" sz="1000" baseline="0" dirty="0" smtClean="0"/>
                        <a:t> </a:t>
                      </a:r>
                      <a:r>
                        <a:rPr lang="de-DE" sz="1000" baseline="0" dirty="0" err="1" smtClean="0"/>
                        <a:t>murder</a:t>
                      </a:r>
                      <a:r>
                        <a:rPr lang="de-DE" sz="1000" baseline="0" dirty="0" smtClean="0"/>
                        <a:t>, neo-</a:t>
                      </a:r>
                      <a:r>
                        <a:rPr lang="de-DE" sz="1000" baseline="0" dirty="0" err="1" smtClean="0"/>
                        <a:t>Nazism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03523" y="3580631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§"/>
              <a:defRPr sz="2000" b="1">
                <a:solidFill>
                  <a:srgbClr val="003366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3366"/>
                </a:solidFill>
                <a:latin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700">
                <a:solidFill>
                  <a:srgbClr val="003366"/>
                </a:solidFill>
                <a:latin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Calibri" pitchFamily="34" charset="0"/>
                <a:ea typeface="Times New Roman" pitchFamily="18" charset="0"/>
                <a:cs typeface="Helvetic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rgbClr val="003366"/>
                </a:solidFill>
                <a:latin typeface="+mn-lt"/>
                <a:ea typeface="Times New Roman" pitchFamily="18" charset="0"/>
                <a:cs typeface="Helvetica" pitchFamily="34" charset="0"/>
              </a:defRPr>
            </a:lvl9pPr>
          </a:lstStyle>
          <a:p>
            <a:r>
              <a:rPr lang="en-US" sz="1600" dirty="0" smtClean="0"/>
              <a:t>User profile</a:t>
            </a:r>
          </a:p>
          <a:p>
            <a:endParaRPr lang="en-US" sz="1800" dirty="0" smtClean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1115616" y="4012679"/>
          <a:ext cx="6061715" cy="788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610"/>
                <a:gridCol w="830582"/>
                <a:gridCol w="964638"/>
                <a:gridCol w="897610"/>
                <a:gridCol w="586024"/>
                <a:gridCol w="1885251"/>
              </a:tblGrid>
              <a:tr h="214617"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Genre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Author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Keywords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4649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…</a:t>
                      </a:r>
                      <a:endParaRPr lang="de-DE" sz="1000" dirty="0"/>
                    </a:p>
                  </a:txBody>
                  <a:tcPr marL="89455" marR="89455" marT="44726" marB="44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Fiction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Brunonia</a:t>
                      </a:r>
                      <a:r>
                        <a:rPr lang="de-DE" sz="1000" dirty="0" smtClean="0"/>
                        <a:t>, Barry, Ken </a:t>
                      </a:r>
                      <a:r>
                        <a:rPr lang="de-DE" sz="1000" dirty="0" err="1" smtClean="0"/>
                        <a:t>Follett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Paperback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25.65</a:t>
                      </a:r>
                      <a:endParaRPr lang="de-DE" sz="1000" dirty="0"/>
                    </a:p>
                  </a:txBody>
                  <a:tcPr marL="89455" marR="89455" marT="44726" marB="447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Detective</a:t>
                      </a:r>
                      <a:r>
                        <a:rPr lang="de-DE" sz="1000" dirty="0" smtClean="0"/>
                        <a:t>, </a:t>
                      </a:r>
                      <a:r>
                        <a:rPr lang="de-DE" sz="1000" dirty="0" err="1" smtClean="0"/>
                        <a:t>murder</a:t>
                      </a:r>
                      <a:r>
                        <a:rPr lang="de-DE" sz="1000" dirty="0" smtClean="0"/>
                        <a:t>, </a:t>
                      </a:r>
                      <a:br>
                        <a:rPr lang="de-DE" sz="1000" dirty="0" smtClean="0"/>
                      </a:br>
                      <a:r>
                        <a:rPr lang="de-DE" sz="1000" dirty="0" smtClean="0"/>
                        <a:t>New York</a:t>
                      </a:r>
                      <a:endParaRPr lang="de-DE" sz="1000" dirty="0"/>
                    </a:p>
                  </a:txBody>
                  <a:tcPr marL="89455" marR="89455" marT="44726" marB="44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Abgerundetes Rechteck 9"/>
          <p:cNvSpPr/>
          <p:nvPr/>
        </p:nvSpPr>
        <p:spPr bwMode="auto">
          <a:xfrm>
            <a:off x="5292080" y="1538790"/>
            <a:ext cx="1791419" cy="3474385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971600" y="1700808"/>
            <a:ext cx="4248472" cy="3211970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/>
              <p:cNvSpPr txBox="1"/>
              <p:nvPr/>
            </p:nvSpPr>
            <p:spPr>
              <a:xfrm>
                <a:off x="5364087" y="5057149"/>
                <a:ext cx="3168353" cy="625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 × 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40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∩</m:t>
                              </m:r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𝒃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𝒋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d>
                          <m:r>
                            <a:rPr lang="en-US" sz="14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𝒌𝒆𝒚𝒘𝒐𝒓𝒅𝒔</m:t>
                              </m:r>
                              <m:d>
                                <m:dPr>
                                  <m:endChr m:val=""/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𝒃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 smtClean="0">
                                              <a:solidFill>
                                                <a:srgbClr val="002060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𝒋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US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feld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7" y="5057149"/>
                <a:ext cx="3168353" cy="62568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7308304" y="3796655"/>
                <a:ext cx="1668835" cy="1116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lvl1pPr marL="342900" indent="-342900" algn="l" rtl="0" eaLnBrk="0" fontAlgn="base" hangingPunct="0">
                  <a:spcBef>
                    <a:spcPts val="12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000" b="1">
                    <a:solidFill>
                      <a:srgbClr val="003366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>
                    <a:solidFill>
                      <a:srgbClr val="003366"/>
                    </a:solidFill>
                    <a:latin typeface="Calibri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1700">
                    <a:solidFill>
                      <a:srgbClr val="003366"/>
                    </a:solidFill>
                    <a:latin typeface="Calibri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700">
                    <a:solidFill>
                      <a:srgbClr val="003366"/>
                    </a:solidFill>
                    <a:latin typeface="Calibri" pitchFamily="34" charset="0"/>
                    <a:ea typeface="Times New Roman" pitchFamily="18" charset="0"/>
                    <a:cs typeface="Helvetica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Calibri" pitchFamily="34" charset="0"/>
                    <a:ea typeface="Times New Roman" pitchFamily="18" charset="0"/>
                    <a:cs typeface="Helvetica" pitchFamily="34" charset="0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700">
                    <a:solidFill>
                      <a:srgbClr val="003366"/>
                    </a:solidFill>
                    <a:latin typeface="+mn-lt"/>
                    <a:ea typeface="Times New Roman" pitchFamily="18" charset="0"/>
                    <a:cs typeface="Helvetica" pitchFamily="34" charset="0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𝑘𝑒𝑦𝑤𝑜𝑟𝑑𝑠</m:t>
                    </m:r>
                    <m:d>
                      <m:dPr>
                        <m:ctrlPr>
                          <a:rPr lang="en-US" sz="1400" b="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sz="1400" b="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400" b="0" dirty="0" smtClean="0"/>
                  <a:t> describes </a:t>
                </a:r>
                <a:r>
                  <a:rPr lang="en-US" sz="1400" b="0" dirty="0"/>
                  <a:t>Book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400" b="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  <m:sub>
                        <m:r>
                          <a:rPr lang="en-US" sz="1400" b="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1400" b="0" dirty="0"/>
                  <a:t> </a:t>
                </a:r>
                <a:r>
                  <a:rPr lang="en-US" sz="1400" b="0" dirty="0" smtClean="0"/>
                  <a:t>with a set of keywords</a:t>
                </a:r>
              </a:p>
            </p:txBody>
          </p:sp>
        </mc:Choice>
        <mc:Fallback xmlns="">
          <p:sp>
            <p:nvSpPr>
              <p:cNvPr id="15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08304" y="3796655"/>
                <a:ext cx="1668835" cy="1116123"/>
              </a:xfrm>
              <a:prstGeom prst="rect">
                <a:avLst/>
              </a:prstGeom>
              <a:blipFill rotWithShape="1">
                <a:blip r:embed="rId4"/>
                <a:stretch>
                  <a:fillRect l="-109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Pfeil nach rechts 13"/>
          <p:cNvSpPr/>
          <p:nvPr/>
        </p:nvSpPr>
        <p:spPr bwMode="auto">
          <a:xfrm>
            <a:off x="4915272" y="5301208"/>
            <a:ext cx="304800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6" name="Pfeil nach rechts 15"/>
          <p:cNvSpPr/>
          <p:nvPr/>
        </p:nvSpPr>
        <p:spPr bwMode="auto">
          <a:xfrm rot="16200000">
            <a:off x="7659960" y="4832741"/>
            <a:ext cx="304800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31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sz="3600" dirty="0" smtClean="0"/>
                  <a:t>Term-Frequency - Inverse Document Frequency (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/>
                      </a:rPr>
                      <m:t>𝑇𝐹</m:t>
                    </m:r>
                    <m:r>
                      <a:rPr lang="en-US" sz="3600" i="1" dirty="0" smtClean="0">
                        <a:latin typeface="Cambria Math"/>
                      </a:rPr>
                      <m:t>−</m:t>
                    </m:r>
                    <m:r>
                      <a:rPr lang="en-US" sz="3600" i="1" dirty="0" smtClean="0">
                        <a:latin typeface="Cambria Math"/>
                      </a:rPr>
                      <m:t>𝐼𝐷𝐹</m:t>
                    </m:r>
                  </m:oMath>
                </a14:m>
                <a:r>
                  <a:rPr lang="en-US" sz="3600" dirty="0" smtClean="0"/>
                  <a:t>)</a:t>
                </a:r>
                <a:endParaRPr lang="en-US" sz="3600" dirty="0"/>
              </a:p>
            </p:txBody>
          </p:sp>
        </mc:Choice>
        <mc:Fallback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2423" b="-178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/>
          <a:lstStyle/>
          <a:p>
            <a:r>
              <a:rPr lang="en-US" sz="1800" dirty="0" smtClean="0"/>
              <a:t>Simple keyword representation has its problems </a:t>
            </a:r>
          </a:p>
          <a:p>
            <a:pPr lvl="1"/>
            <a:r>
              <a:rPr lang="en-US" sz="1600" dirty="0" smtClean="0"/>
              <a:t>in particular when automatically extracted as</a:t>
            </a:r>
          </a:p>
          <a:p>
            <a:pPr lvl="2"/>
            <a:r>
              <a:rPr lang="en-US" sz="1400" dirty="0" smtClean="0"/>
              <a:t>not every word has similar importance</a:t>
            </a:r>
          </a:p>
          <a:p>
            <a:pPr lvl="2"/>
            <a:r>
              <a:rPr lang="en-US" sz="1400" dirty="0" smtClean="0"/>
              <a:t>longer documents have a higher chance to have an overlap with the user profile</a:t>
            </a:r>
          </a:p>
          <a:p>
            <a:r>
              <a:rPr lang="en-US" sz="1800" dirty="0" smtClean="0"/>
              <a:t>Standard measure: TF-IDF</a:t>
            </a:r>
          </a:p>
          <a:p>
            <a:pPr lvl="1"/>
            <a:r>
              <a:rPr lang="en-US" sz="1600" dirty="0" smtClean="0"/>
              <a:t>Encodes text documents in multi-dimensional Euclidian space </a:t>
            </a:r>
          </a:p>
          <a:p>
            <a:pPr lvl="2"/>
            <a:r>
              <a:rPr lang="en-US" sz="1400" dirty="0" smtClean="0"/>
              <a:t>weighted term vector</a:t>
            </a:r>
          </a:p>
          <a:p>
            <a:pPr lvl="1"/>
            <a:r>
              <a:rPr lang="en-US" sz="1600" dirty="0" smtClean="0"/>
              <a:t>TF: Measures, how often a term appears (density in a document)</a:t>
            </a:r>
          </a:p>
          <a:p>
            <a:pPr lvl="2"/>
            <a:r>
              <a:rPr lang="en-US" sz="1400" dirty="0" smtClean="0"/>
              <a:t>assuming that important terms appear more often</a:t>
            </a:r>
          </a:p>
          <a:p>
            <a:pPr lvl="2"/>
            <a:r>
              <a:rPr lang="en-US" sz="1400" dirty="0" smtClean="0"/>
              <a:t>normalization has to be done in order to take document length into account</a:t>
            </a:r>
          </a:p>
          <a:p>
            <a:pPr lvl="1"/>
            <a:r>
              <a:rPr lang="en-US" sz="1600" dirty="0" smtClean="0"/>
              <a:t>IDF: Aims to reduce the weight of terms that appear in all documents</a:t>
            </a:r>
          </a:p>
        </p:txBody>
      </p:sp>
    </p:spTree>
    <p:extLst>
      <p:ext uri="{BB962C8B-B14F-4D97-AF65-F5344CB8AC3E}">
        <p14:creationId xmlns:p14="http://schemas.microsoft.com/office/powerpoint/2010/main" val="315098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TF-IDF II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543956" cy="4525963"/>
              </a:xfrm>
            </p:spPr>
            <p:txBody>
              <a:bodyPr/>
              <a:lstStyle/>
              <a:p>
                <a:r>
                  <a:rPr lang="en-US" sz="1800" dirty="0" smtClean="0"/>
                  <a:t>Given a keyword </a:t>
                </a:r>
                <a14:m>
                  <m:oMath xmlns:m="http://schemas.openxmlformats.org/officeDocument/2006/math">
                    <m:r>
                      <a:rPr lang="en-US" sz="1800" b="0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800" dirty="0"/>
                  <a:t> and a document </a:t>
                </a:r>
                <a14:m>
                  <m:oMath xmlns:m="http://schemas.openxmlformats.org/officeDocument/2006/math">
                    <m:r>
                      <a:rPr lang="en-US" sz="1800" b="0" i="1" dirty="0">
                        <a:latin typeface="Cambria Math"/>
                      </a:rPr>
                      <m:t>𝑗</m:t>
                    </m:r>
                  </m:oMath>
                </a14:m>
                <a:endParaRPr lang="en-US" sz="1800" dirty="0" smtClean="0"/>
              </a:p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𝑇𝐹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𝑖</m:t>
                        </m:r>
                        <m:r>
                          <a:rPr lang="en-US" sz="1800" i="1"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800" b="0" i="0" smtClean="0">
                        <a:latin typeface="Cambria Math"/>
                      </a:rPr>
                      <m:t> </m:t>
                    </m:r>
                  </m:oMath>
                </a14:m>
                <a:endParaRPr lang="en-US" sz="1800" dirty="0" smtClean="0"/>
              </a:p>
              <a:p>
                <a:pPr lvl="1"/>
                <a:r>
                  <a:rPr lang="en-US" sz="1600" dirty="0" smtClean="0"/>
                  <a:t>term frequency of keyword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600" dirty="0" smtClean="0"/>
                  <a:t> in document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𝑗</m:t>
                    </m:r>
                  </m:oMath>
                </a14:m>
                <a:endParaRPr lang="en-US" sz="1600" dirty="0" smtClean="0"/>
              </a:p>
              <a:p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𝐼𝐷𝐹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a:rPr lang="en-US" sz="1800" i="1" dirty="0" smtClean="0">
                        <a:latin typeface="Cambria Math"/>
                      </a:rPr>
                      <m:t>𝑖</m:t>
                    </m:r>
                    <m:r>
                      <a:rPr lang="en-US" sz="1800" i="1" dirty="0" smtClean="0">
                        <a:latin typeface="Cambria Math"/>
                      </a:rPr>
                      <m:t>) </m:t>
                    </m:r>
                  </m:oMath>
                </a14:m>
                <a:endParaRPr lang="en-US" sz="1800" dirty="0" smtClean="0"/>
              </a:p>
              <a:p>
                <a:pPr lvl="1"/>
                <a:r>
                  <a:rPr lang="en-US" sz="1600" dirty="0" smtClean="0"/>
                  <a:t>inverse document frequency calculated as 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 dirty="0" smtClean="0">
                            <a:latin typeface="Cambria Math"/>
                          </a:rPr>
                          <m:t>𝒊</m:t>
                        </m:r>
                      </m:e>
                    </m:d>
                    <m:r>
                      <a:rPr lang="en-US" sz="1600" b="1" i="1" dirty="0" smtClean="0">
                        <a:latin typeface="Cambria Math"/>
                      </a:rPr>
                      <m:t>=</m:t>
                    </m:r>
                    <m:r>
                      <a:rPr lang="en-US" sz="1600" b="1" i="1" dirty="0" smtClean="0">
                        <a:latin typeface="Cambria Math"/>
                      </a:rPr>
                      <m:t>𝒍𝒐𝒈</m:t>
                    </m:r>
                    <m:f>
                      <m:fPr>
                        <m:ctrlPr>
                          <a:rPr lang="en-US" sz="16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1" i="1" dirty="0" smtClean="0">
                            <a:latin typeface="Cambria Math"/>
                          </a:rPr>
                          <m:t>𝑵</m:t>
                        </m:r>
                      </m:num>
                      <m:den>
                        <m:r>
                          <a:rPr lang="en-US" sz="1600" b="1" i="1" dirty="0" smtClean="0">
                            <a:latin typeface="Cambria Math"/>
                          </a:rPr>
                          <m:t>𝒏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(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𝒊</m:t>
                        </m:r>
                        <m:r>
                          <a:rPr lang="en-US" sz="1600" b="1" i="1" dirty="0" smtClean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sz="1600" b="1" i="1" dirty="0" smtClean="0">
                        <a:latin typeface="Cambria Math"/>
                      </a:rPr>
                      <m:t> </m:t>
                    </m:r>
                  </m:oMath>
                </a14:m>
                <a:endParaRPr lang="en-US" sz="1600" b="1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US" sz="1600" dirty="0" smtClean="0"/>
                  <a:t> : </a:t>
                </a:r>
                <a:r>
                  <a:rPr lang="en-US" sz="1400" dirty="0" smtClean="0"/>
                  <a:t>number of all recommendable documents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𝑛</m:t>
                    </m:r>
                    <m:r>
                      <a:rPr lang="en-US" sz="1600" i="1" dirty="0" smtClean="0">
                        <a:latin typeface="Cambria Math"/>
                      </a:rPr>
                      <m:t>(</m:t>
                    </m:r>
                    <m:r>
                      <a:rPr lang="en-US" sz="1600" i="1" dirty="0" smtClean="0">
                        <a:latin typeface="Cambria Math"/>
                      </a:rPr>
                      <m:t>𝑖</m:t>
                    </m:r>
                    <m:r>
                      <a:rPr lang="en-US" sz="16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en-US" sz="1400" dirty="0" smtClean="0"/>
                  <a:t>: number of documents from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US" sz="1400" dirty="0" smtClean="0"/>
                  <a:t> in which keyword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sz="1400" dirty="0" smtClean="0"/>
                  <a:t> appears</a:t>
                </a:r>
              </a:p>
              <a:p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𝑇𝐹</m:t>
                    </m:r>
                    <m:r>
                      <a:rPr lang="en-US" sz="1800" i="1" dirty="0" smtClean="0">
                        <a:latin typeface="Cambria Math"/>
                      </a:rPr>
                      <m:t>−</m:t>
                    </m:r>
                    <m:r>
                      <a:rPr lang="en-US" sz="1800" i="1" dirty="0" smtClean="0">
                        <a:latin typeface="Cambria Math"/>
                      </a:rPr>
                      <m:t>𝐼𝐷𝐹</m:t>
                    </m:r>
                  </m:oMath>
                </a14:m>
                <a:r>
                  <a:rPr lang="en-US" sz="1800" dirty="0" smtClean="0"/>
                  <a:t> </a:t>
                </a:r>
              </a:p>
              <a:p>
                <a:pPr lvl="1"/>
                <a:r>
                  <a:rPr lang="en-US" sz="1600" dirty="0" smtClean="0"/>
                  <a:t>is calculated as:  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𝑻𝑭</m:t>
                    </m:r>
                  </m:oMath>
                </a14:m>
                <a:r>
                  <a:rPr lang="en-US" sz="1600" b="1" dirty="0"/>
                  <a:t>-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  <m:r>
                          <a:rPr lang="en-US" sz="1600" b="1" i="1">
                            <a:latin typeface="Cambria Math"/>
                          </a:rPr>
                          <m:t>,</m:t>
                        </m:r>
                        <m:r>
                          <a:rPr lang="en-US" sz="1600" b="1" i="1">
                            <a:latin typeface="Cambria Math"/>
                          </a:rPr>
                          <m:t>𝒋</m:t>
                        </m:r>
                      </m:e>
                    </m:d>
                    <m:r>
                      <a:rPr lang="en-US" sz="1600" b="1" i="1">
                        <a:latin typeface="Cambria Math"/>
                      </a:rPr>
                      <m:t>=</m:t>
                    </m:r>
                    <m:r>
                      <a:rPr lang="en-US" sz="1600" b="1" i="1">
                        <a:latin typeface="Cambria Math"/>
                      </a:rPr>
                      <m:t>𝑻𝑭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  <m:r>
                          <a:rPr lang="en-US" sz="1600" b="1" i="1">
                            <a:latin typeface="Cambria Math"/>
                          </a:rPr>
                          <m:t>,</m:t>
                        </m:r>
                        <m:r>
                          <a:rPr lang="en-US" sz="1600" b="1" i="1">
                            <a:latin typeface="Cambria Math"/>
                          </a:rPr>
                          <m:t>𝒋</m:t>
                        </m:r>
                      </m:e>
                    </m:d>
                    <m:r>
                      <a:rPr lang="en-US" sz="1600" b="1" i="1">
                        <a:latin typeface="Cambria Math"/>
                      </a:rPr>
                      <m:t>∗</m:t>
                    </m:r>
                    <m:r>
                      <a:rPr lang="en-US" sz="1600" b="1" i="1">
                        <a:latin typeface="Cambria Math"/>
                      </a:rPr>
                      <m:t>𝑰𝑫𝑭</m:t>
                    </m:r>
                    <m:d>
                      <m:d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>
                            <a:latin typeface="Cambria Math"/>
                          </a:rPr>
                          <m:t>𝒊</m:t>
                        </m:r>
                      </m:e>
                    </m:d>
                  </m:oMath>
                </a14:m>
                <a:endParaRPr lang="en-US" b="1" dirty="0" smtClean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543956" cy="4525963"/>
              </a:xfrm>
              <a:blipFill rotWithShape="1">
                <a:blip r:embed="rId3"/>
                <a:stretch>
                  <a:fillRect l="-428" t="-67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00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TF-IDF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67544" y="1340768"/>
                <a:ext cx="8229600" cy="648071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 smtClean="0"/>
                  <a:t>Term frequency:</a:t>
                </a:r>
              </a:p>
              <a:p>
                <a:pPr lvl="1"/>
                <a:r>
                  <a:rPr lang="en-US" sz="1600" dirty="0"/>
                  <a:t>Each document is </a:t>
                </a:r>
                <a:r>
                  <a:rPr lang="en-US" sz="1600" dirty="0" smtClean="0"/>
                  <a:t>a  </a:t>
                </a:r>
                <a:r>
                  <a:rPr lang="en-US" sz="1600" dirty="0"/>
                  <a:t>count vector </a:t>
                </a:r>
                <a:r>
                  <a:rPr lang="en-US" sz="16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dirty="0">
                            <a:latin typeface="Cambria Math"/>
                          </a:rPr>
                          <m:t>ℕ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sz="160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</m:d>
                      </m:sup>
                    </m:sSup>
                  </m:oMath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67544" y="1340768"/>
                <a:ext cx="8229600" cy="648071"/>
              </a:xfrm>
              <a:blipFill rotWithShape="1">
                <a:blip r:embed="rId3"/>
                <a:stretch>
                  <a:fillRect l="-519" t="-4717" b="-169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611560" y="5867434"/>
            <a:ext cx="35141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 smtClean="0"/>
              <a:t>Example taken from http://informationretrieval.org</a:t>
            </a:r>
            <a:endParaRPr lang="en-US" sz="1000" b="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/>
          </p:nvPr>
        </p:nvGraphicFramePr>
        <p:xfrm>
          <a:off x="611560" y="2132856"/>
          <a:ext cx="6336703" cy="3077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768"/>
                <a:gridCol w="995768"/>
                <a:gridCol w="905243"/>
                <a:gridCol w="905243"/>
                <a:gridCol w="814719"/>
                <a:gridCol w="814719"/>
                <a:gridCol w="905243"/>
              </a:tblGrid>
              <a:tr h="569355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35890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73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232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227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57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9544" marR="109544" marT="54771" marB="5477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9544" marR="109544" marT="54771" marB="547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9544" marR="109544" marT="54771" marB="5477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9544" marR="109544" marT="54771" marB="5477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Abgerundetes Rechteck 1"/>
          <p:cNvSpPr/>
          <p:nvPr/>
        </p:nvSpPr>
        <p:spPr bwMode="auto">
          <a:xfrm>
            <a:off x="2631629" y="2060847"/>
            <a:ext cx="860251" cy="3212325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8" name="Gerade Verbindung mit Pfeil 7"/>
          <p:cNvCxnSpPr/>
          <p:nvPr/>
        </p:nvCxnSpPr>
        <p:spPr bwMode="auto">
          <a:xfrm flipH="1">
            <a:off x="2947975" y="1988840"/>
            <a:ext cx="108012" cy="720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Gerade Verbindung mit Pfeil 11"/>
          <p:cNvCxnSpPr/>
          <p:nvPr/>
        </p:nvCxnSpPr>
        <p:spPr bwMode="auto">
          <a:xfrm>
            <a:off x="3275856" y="5273172"/>
            <a:ext cx="720080" cy="2440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3707904" y="5394702"/>
                <a:ext cx="46805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eaLnBrk="0" hangingPunct="0">
                  <a:spcBef>
                    <a:spcPct val="20000"/>
                  </a:spcBef>
                </a:pPr>
                <a:r>
                  <a:rPr lang="en-US" sz="1600" b="0" kern="0" dirty="0" smtClean="0">
                    <a:solidFill>
                      <a:srgbClr val="003366"/>
                    </a:solidFill>
                    <a:latin typeface="Calibri" pitchFamily="34" charset="0"/>
                  </a:rPr>
                  <a:t>Vector </a:t>
                </a:r>
                <a14:m>
                  <m:oMath xmlns:m="http://schemas.openxmlformats.org/officeDocument/2006/math"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𝑣</m:t>
                    </m:r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00" b="0" kern="0" dirty="0" smtClean="0">
                    <a:solidFill>
                      <a:srgbClr val="003366"/>
                    </a:solidFill>
                    <a:latin typeface="Calibri" pitchFamily="34" charset="0"/>
                  </a:rPr>
                  <a:t>with dimension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600" b="0" i="1" kern="0" dirty="0" smtClean="0">
                            <a:solidFill>
                              <a:srgbClr val="003366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kern="0" dirty="0">
                            <a:solidFill>
                              <a:srgbClr val="003366"/>
                            </a:solidFill>
                            <a:latin typeface="Cambria Math"/>
                          </a:rPr>
                          <m:t>𝑣</m:t>
                        </m:r>
                      </m:e>
                    </m:d>
                    <m:r>
                      <a:rPr lang="en-US" sz="1600" b="0" i="1" kern="0" dirty="0" smtClean="0">
                        <a:solidFill>
                          <a:srgbClr val="003366"/>
                        </a:solidFill>
                        <a:latin typeface="Cambria Math"/>
                      </a:rPr>
                      <m:t>=7</m:t>
                    </m:r>
                  </m:oMath>
                </a14:m>
                <a:endParaRPr lang="en-US" sz="1600" b="0" kern="0" dirty="0">
                  <a:solidFill>
                    <a:srgbClr val="003366"/>
                  </a:solidFill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5394702"/>
                <a:ext cx="4680520" cy="338554"/>
              </a:xfrm>
              <a:prstGeom prst="rect">
                <a:avLst/>
              </a:prstGeom>
              <a:blipFill rotWithShape="1">
                <a:blip r:embed="rId4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194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TF-IDF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95536" y="1196752"/>
                <a:ext cx="8229600" cy="864096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 smtClean="0"/>
                  <a:t>Combined TF-IDF weights</a:t>
                </a:r>
              </a:p>
              <a:p>
                <a:pPr lvl="1"/>
                <a:r>
                  <a:rPr lang="en-US" sz="1400" b="0" dirty="0" smtClean="0"/>
                  <a:t>Each </a:t>
                </a:r>
                <a:r>
                  <a:rPr lang="en-US" sz="1400" b="0" dirty="0"/>
                  <a:t>document is now represented by a </a:t>
                </a:r>
                <a:r>
                  <a:rPr lang="en-US" sz="1400" b="0" dirty="0" smtClean="0"/>
                  <a:t>real-valued </a:t>
                </a:r>
                <a:r>
                  <a:rPr lang="en-US" sz="1400" b="0" dirty="0"/>
                  <a:t>vector of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/>
                      </a:rPr>
                      <m:t>𝑇𝐹</m:t>
                    </m:r>
                  </m:oMath>
                </a14:m>
                <a:r>
                  <a:rPr lang="en-US" sz="1400" b="0" i="0" dirty="0" smtClean="0">
                    <a:latin typeface="+mj-lt"/>
                  </a:rPr>
                  <a:t>-</a:t>
                </a:r>
                <a14:m>
                  <m:oMath xmlns:m="http://schemas.openxmlformats.org/officeDocument/2006/math">
                    <m:r>
                      <a:rPr lang="en-US" sz="1400" b="0" i="1" dirty="0" smtClean="0">
                        <a:latin typeface="Cambria Math"/>
                      </a:rPr>
                      <m:t>𝐼𝐷𝐹</m:t>
                    </m:r>
                    <m:r>
                      <a:rPr lang="en-US" sz="1400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1400" b="0" dirty="0" smtClean="0"/>
                  <a:t>weights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/>
                            <a:ea typeface="Cambria Math"/>
                          </a:rPr>
                          <m:t>ℝ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latin typeface="Cambria Math"/>
                                <a:ea typeface="Cambria Math"/>
                              </a:rPr>
                              <m:t>𝑣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sz="1400" b="0" dirty="0" smtClean="0"/>
                  <a:t> </a:t>
                </a:r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95536" y="1196752"/>
                <a:ext cx="8229600" cy="864096"/>
              </a:xfrm>
              <a:blipFill rotWithShape="1">
                <a:blip r:embed="rId3"/>
                <a:stretch>
                  <a:fillRect l="-519" t="-3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611560" y="5867434"/>
            <a:ext cx="35141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 smtClean="0"/>
              <a:t>Example taken from http://informationretrieval.org</a:t>
            </a:r>
            <a:endParaRPr lang="en-US" sz="1000" b="0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611560" y="1988840"/>
          <a:ext cx="5832647" cy="2850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559"/>
                <a:gridCol w="916559"/>
                <a:gridCol w="833235"/>
                <a:gridCol w="833235"/>
                <a:gridCol w="749912"/>
                <a:gridCol w="749912"/>
                <a:gridCol w="833235"/>
              </a:tblGrid>
              <a:tr h="541701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09171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73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232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227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57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1835697" y="2794283"/>
          <a:ext cx="5832647" cy="285063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16559"/>
                <a:gridCol w="916559"/>
                <a:gridCol w="833235"/>
                <a:gridCol w="833235"/>
                <a:gridCol w="749912"/>
                <a:gridCol w="749912"/>
                <a:gridCol w="833235"/>
              </a:tblGrid>
              <a:tr h="541701">
                <a:tc>
                  <a:txBody>
                    <a:bodyPr/>
                    <a:lstStyle/>
                    <a:p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Antony </a:t>
                      </a:r>
                      <a:r>
                        <a:rPr lang="de-DE" sz="10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 Cleopatra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Julius Caesar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The Tempest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Hamlet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Othello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>
                          <a:solidFill>
                            <a:schemeClr val="bg1"/>
                          </a:solidFill>
                        </a:rPr>
                        <a:t>Macbeth</a:t>
                      </a:r>
                      <a:endParaRPr lang="de-DE" sz="1000" dirty="0">
                        <a:solidFill>
                          <a:schemeClr val="bg1"/>
                        </a:solidFill>
                      </a:endParaRPr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  <a:tr h="309171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Antony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3.18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0.35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Brutus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1.21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6.1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Caesar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8.59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2.54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Calpurnia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1.54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smtClean="0"/>
                        <a:t>Cleopatra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2.85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mercy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1.51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1.9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0.12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5.25</a:t>
                      </a:r>
                      <a:endParaRPr lang="de-DE" sz="1000" dirty="0"/>
                    </a:p>
                  </a:txBody>
                  <a:tcPr marL="100830" marR="100830" marT="50415" marB="50415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0.88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3294">
                <a:tc>
                  <a:txBody>
                    <a:bodyPr/>
                    <a:lstStyle/>
                    <a:p>
                      <a:r>
                        <a:rPr lang="de-DE" sz="1000" b="1" dirty="0" err="1" smtClean="0"/>
                        <a:t>worser</a:t>
                      </a:r>
                      <a:endParaRPr lang="de-DE" sz="1000" b="1" dirty="0"/>
                    </a:p>
                  </a:txBody>
                  <a:tcPr marL="100830" marR="100830" marT="50415" marB="504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1.37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0.11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4.15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0.25</a:t>
                      </a:r>
                      <a:endParaRPr lang="de-DE" sz="1000" dirty="0"/>
                    </a:p>
                  </a:txBody>
                  <a:tcPr marL="100830" marR="100830" marT="50415" marB="504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1.95</a:t>
                      </a:r>
                      <a:endParaRPr lang="de-DE" sz="1000" dirty="0"/>
                    </a:p>
                  </a:txBody>
                  <a:tcPr marL="100830" marR="100830" marT="50415" marB="504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133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Cosine 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03367"/>
                <a:ext cx="8229600" cy="4689929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 smtClean="0"/>
                  <a:t>Usual </a:t>
                </a:r>
                <a:r>
                  <a:rPr lang="en-US" sz="1800" dirty="0"/>
                  <a:t>similarity metric to compare vectors: Cosine similarity (angle</a:t>
                </a:r>
                <a:r>
                  <a:rPr lang="en-US" sz="1800" dirty="0" smtClean="0"/>
                  <a:t>)</a:t>
                </a:r>
              </a:p>
              <a:p>
                <a:pPr lvl="1"/>
                <a:r>
                  <a:rPr lang="en-US" sz="1600" dirty="0" smtClean="0"/>
                  <a:t>Cosine similarity is calculated based on the angle between the vectors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𝑠𝑖𝑚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𝑏</m:t>
                            </m:r>
                          </m:e>
                        </m:acc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⃗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acc>
                          <m:accPr>
                            <m:chr m:val="⃗"/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</m:acc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</m:acc>
                          </m:e>
                        </m:d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∗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den>
                    </m:f>
                  </m:oMath>
                </a14:m>
                <a:endParaRPr lang="en-US" sz="1600" dirty="0" smtClean="0"/>
              </a:p>
              <a:p>
                <a:r>
                  <a:rPr lang="en-US" sz="1800" dirty="0" smtClean="0"/>
                  <a:t>Adjusted cosine similarity</a:t>
                </a:r>
              </a:p>
              <a:p>
                <a:pPr lvl="1"/>
                <a:r>
                  <a:rPr lang="en-US" sz="1600" b="0" dirty="0" smtClean="0"/>
                  <a:t>take </a:t>
                </a:r>
                <a:r>
                  <a:rPr lang="en-US" sz="1600" b="0" dirty="0"/>
                  <a:t>average user ratings into </a:t>
                </a:r>
                <a:r>
                  <a:rPr lang="en-US" sz="1600" b="0" dirty="0" smtClean="0"/>
                  <a:t>account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𝑟</m:t>
                            </m:r>
                          </m:e>
                        </m:acc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sz="1600" b="0" dirty="0" smtClean="0"/>
                  <a:t>), </a:t>
                </a:r>
                <a:r>
                  <a:rPr lang="en-US" sz="1600" b="0" dirty="0"/>
                  <a:t>transform the original ratings</a:t>
                </a:r>
              </a:p>
              <a:p>
                <a:pPr lvl="1"/>
                <a:r>
                  <a:rPr lang="en-US" sz="1600" b="0" dirty="0" smtClean="0"/>
                  <a:t>U</a:t>
                </a:r>
                <a:r>
                  <a:rPr lang="en-US" sz="1600" b="0" dirty="0"/>
                  <a:t>: set of users who have rated both items a and b</a:t>
                </a:r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𝑠𝑖𝑚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sz="1600" b="0" i="1" smtClean="0">
                            <a:latin typeface="Cambria Math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/>
                              </a:rPr>
                              <m:t>𝑏</m:t>
                            </m:r>
                          </m:e>
                        </m:acc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</m:e>
                    </m:d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600" b="0" i="1" smtClean="0">
                                <a:latin typeface="Cambria Math"/>
                              </a:rPr>
                              <m:t>𝑢</m:t>
                            </m:r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𝑈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𝑢</m:t>
                                    </m:r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𝑎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𝑢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𝑏</m:t>
                                </m:r>
                              </m:sub>
                            </m:sSub>
                            <m:r>
                              <a:rPr lang="en-US" sz="1600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̅"/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</m:sub>
                            </m:sSub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∈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𝑈</m:t>
                                </m:r>
                              </m:sub>
                              <m:sup/>
                              <m:e>
                                <m:sSup>
                                  <m:sSup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𝑎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acc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nary>
                          </m:e>
                        </m:rad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∈</m:t>
                                </m:r>
                                <m:r>
                                  <a:rPr lang="en-US" sz="1600" b="0" i="1" smtClean="0">
                                    <a:latin typeface="Cambria Math"/>
                                    <a:ea typeface="Cambria Math"/>
                                  </a:rPr>
                                  <m:t>𝑈</m:t>
                                </m:r>
                              </m:sub>
                              <m:sup/>
                              <m:e>
                                <m:sSup>
                                  <m:sSup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𝑏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acc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𝑢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nary>
                          </m:e>
                        </m:rad>
                      </m:den>
                    </m:f>
                  </m:oMath>
                </a14:m>
                <a:endParaRPr lang="en-US" sz="16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0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03367"/>
                <a:ext cx="8229600" cy="4689929"/>
              </a:xfrm>
              <a:blipFill rotWithShape="1">
                <a:blip r:embed="rId3"/>
                <a:stretch>
                  <a:fillRect l="-444" t="-64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2956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en-US" smtClean="0">
                <a:latin typeface="Arial" charset="0"/>
              </a:rPr>
              <a:t>L. Peska: Implicit Feedback in E-Commerce Recommender Systems</a:t>
            </a:r>
            <a:endParaRPr lang="en-GB" altLang="en-US" dirty="0">
              <a:latin typeface="Arial" charset="0"/>
            </a:endParaRPr>
          </a:p>
        </p:txBody>
      </p:sp>
      <p:sp>
        <p:nvSpPr>
          <p:cNvPr id="409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A44E90-E647-41EB-B844-97A9B9C67EA7}" type="slidenum">
              <a:rPr lang="en-GB" altLang="en-US" smtClean="0">
                <a:latin typeface="Arial" charset="0"/>
              </a:rPr>
              <a:pPr/>
              <a:t>5</a:t>
            </a:fld>
            <a:endParaRPr lang="en-GB" altLang="en-US">
              <a:latin typeface="Arial" charset="0"/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err="1" smtClean="0">
                <a:solidFill>
                  <a:schemeClr val="tx2"/>
                </a:solidFill>
              </a:rPr>
              <a:t>Recommender</a:t>
            </a:r>
            <a:r>
              <a:rPr lang="cs-CZ" sz="3200" b="1" dirty="0" smtClean="0">
                <a:solidFill>
                  <a:schemeClr val="tx2"/>
                </a:solidFill>
              </a:rPr>
              <a:t> Systems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4101" name="Rectangle 16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571500" indent="-571500" eaLnBrk="1" hangingPunct="1"/>
            <a:r>
              <a:rPr lang="en-US" sz="2400" smtClean="0"/>
              <a:t>Propose </a:t>
            </a:r>
            <a:r>
              <a:rPr lang="en-US" sz="2400" smtClean="0">
                <a:solidFill>
                  <a:srgbClr val="99CC00"/>
                </a:solidFill>
              </a:rPr>
              <a:t>relevant items </a:t>
            </a:r>
            <a:r>
              <a:rPr lang="en-US" sz="2400" smtClean="0"/>
              <a:t>to the </a:t>
            </a:r>
            <a:r>
              <a:rPr lang="en-US" sz="2400" smtClean="0">
                <a:solidFill>
                  <a:srgbClr val="99CC00"/>
                </a:solidFill>
              </a:rPr>
              <a:t>right persons </a:t>
            </a:r>
            <a:r>
              <a:rPr lang="en-US" sz="2400" smtClean="0"/>
              <a:t>at the </a:t>
            </a:r>
            <a:r>
              <a:rPr lang="en-US" sz="2400" smtClean="0">
                <a:solidFill>
                  <a:srgbClr val="99CC00"/>
                </a:solidFill>
              </a:rPr>
              <a:t>right time</a:t>
            </a:r>
            <a:endParaRPr lang="cs-CZ" sz="2400" smtClean="0">
              <a:solidFill>
                <a:srgbClr val="99CC00"/>
              </a:solidFill>
            </a:endParaRPr>
          </a:p>
          <a:p>
            <a:pPr marL="571500" indent="-571500" eaLnBrk="1" hangingPunct="1"/>
            <a:r>
              <a:rPr lang="cs-CZ" sz="2000" smtClean="0"/>
              <a:t>Machine learning application</a:t>
            </a:r>
            <a:endParaRPr lang="cs-CZ" sz="2000" smtClean="0">
              <a:solidFill>
                <a:srgbClr val="99CC00"/>
              </a:solidFill>
            </a:endParaRPr>
          </a:p>
          <a:p>
            <a:pPr marL="571500" indent="-571500" eaLnBrk="1" hangingPunct="1"/>
            <a:r>
              <a:rPr lang="cs-CZ" sz="2000" smtClean="0"/>
              <a:t>Expose otherwise hard to find, uknown items</a:t>
            </a:r>
          </a:p>
          <a:p>
            <a:pPr marL="571500" indent="-571500" eaLnBrk="1" hangingPunct="1"/>
            <a:r>
              <a:rPr lang="cs-CZ" sz="2000" smtClean="0"/>
              <a:t>Complementary to the catalogues, search engines etc.</a:t>
            </a:r>
          </a:p>
          <a:p>
            <a:pPr marL="571500" indent="-571500" eaLnBrk="1" hangingPunct="1"/>
            <a:r>
              <a:rPr lang="cs-CZ" sz="2000" b="1" smtClean="0">
                <a:solidFill>
                  <a:srgbClr val="FF0000"/>
                </a:solidFill>
              </a:rPr>
              <a:t>„Win-win strategy“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altLang="en-US" smtClean="0"/>
              <a:t>2016-02-25</a:t>
            </a:r>
            <a:endParaRPr lang="en-GB" altLang="en-US" dirty="0"/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2483768" y="4365104"/>
            <a:ext cx="936104" cy="288032"/>
          </a:xfrm>
          <a:prstGeom prst="straightConnector1">
            <a:avLst/>
          </a:prstGeom>
          <a:ln w="38100">
            <a:solidFill>
              <a:srgbClr val="0971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1085628" y="4171235"/>
            <a:ext cx="16353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97115"/>
                </a:solidFill>
              </a:rPr>
              <a:t>User Feedback</a:t>
            </a:r>
          </a:p>
          <a:p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rating,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clickstream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cs-CZ" sz="1200" i="1" dirty="0" err="1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ime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on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page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buys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4812266"/>
            <a:ext cx="864096" cy="216024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1093248" y="5071086"/>
            <a:ext cx="18178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070C0"/>
                </a:solidFill>
              </a:rPr>
              <a:t>User, </a:t>
            </a:r>
            <a:r>
              <a:rPr lang="cs-CZ" sz="1400" i="1" dirty="0" err="1" smtClean="0">
                <a:solidFill>
                  <a:srgbClr val="0070C0"/>
                </a:solidFill>
              </a:rPr>
              <a:t>Object</a:t>
            </a:r>
            <a:r>
              <a:rPr lang="cs-CZ" sz="1400" i="1" dirty="0" smtClean="0">
                <a:solidFill>
                  <a:srgbClr val="0070C0"/>
                </a:solidFill>
              </a:rPr>
              <a:t> </a:t>
            </a:r>
            <a:r>
              <a:rPr lang="cs-CZ" sz="1400" i="1" dirty="0" err="1" smtClean="0">
                <a:solidFill>
                  <a:srgbClr val="0070C0"/>
                </a:solidFill>
              </a:rPr>
              <a:t>Profiles</a:t>
            </a:r>
            <a:endParaRPr lang="cs-CZ" sz="1400" i="1" dirty="0" smtClean="0">
              <a:solidFill>
                <a:srgbClr val="0070C0"/>
              </a:solidFill>
            </a:endParaRP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Object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attributes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085628" y="5601005"/>
            <a:ext cx="14798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FF9900"/>
                </a:solidFill>
              </a:rPr>
              <a:t>(</a:t>
            </a:r>
            <a:r>
              <a:rPr lang="cs-CZ" sz="1400" i="1" dirty="0" err="1" smtClean="0">
                <a:solidFill>
                  <a:srgbClr val="FF9900"/>
                </a:solidFill>
              </a:rPr>
              <a:t>Context</a:t>
            </a:r>
            <a:r>
              <a:rPr lang="cs-CZ" sz="1400" i="1" dirty="0" smtClean="0">
                <a:solidFill>
                  <a:srgbClr val="FF9900"/>
                </a:solidFill>
              </a:rPr>
              <a:t>)</a:t>
            </a: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Time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location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Possible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200" i="1" dirty="0" err="1" smtClean="0">
                <a:solidFill>
                  <a:schemeClr val="bg1">
                    <a:lumMod val="50000"/>
                  </a:schemeClr>
                </a:solidFill>
              </a:rPr>
              <a:t>choices</a:t>
            </a:r>
            <a:r>
              <a:rPr lang="cs-CZ" sz="1200" i="1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cs-CZ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Přímá spojnice se šipkou 14"/>
          <p:cNvCxnSpPr/>
          <p:nvPr/>
        </p:nvCxnSpPr>
        <p:spPr>
          <a:xfrm flipV="1">
            <a:off x="2822588" y="4965819"/>
            <a:ext cx="597284" cy="200118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2483768" y="5283412"/>
            <a:ext cx="936104" cy="588658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Zaoblený obdélník 11"/>
          <p:cNvSpPr/>
          <p:nvPr/>
        </p:nvSpPr>
        <p:spPr>
          <a:xfrm>
            <a:off x="3491880" y="4416222"/>
            <a:ext cx="2160240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RECOMMENDER</a:t>
            </a:r>
          </a:p>
          <a:p>
            <a:pPr algn="ctr"/>
            <a:r>
              <a:rPr lang="cs-CZ" dirty="0" smtClean="0"/>
              <a:t>SYSTEM</a:t>
            </a:r>
            <a:endParaRPr lang="cs-CZ" dirty="0"/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5787861" y="4920278"/>
            <a:ext cx="765339" cy="1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TextovéPole 23"/>
          <p:cNvSpPr txBox="1"/>
          <p:nvPr/>
        </p:nvSpPr>
        <p:spPr>
          <a:xfrm>
            <a:off x="6422988" y="4294494"/>
            <a:ext cx="2535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rgbClr val="097115"/>
                </a:solidFill>
              </a:rPr>
              <a:t>Top-K </a:t>
            </a:r>
            <a:r>
              <a:rPr lang="cs-CZ" sz="1400" i="1" dirty="0" err="1" smtClean="0">
                <a:solidFill>
                  <a:srgbClr val="097115"/>
                </a:solidFill>
              </a:rPr>
              <a:t>Recommended</a:t>
            </a:r>
            <a:r>
              <a:rPr lang="cs-CZ" sz="1400" i="1" dirty="0" smtClean="0">
                <a:solidFill>
                  <a:srgbClr val="097115"/>
                </a:solidFill>
              </a:rPr>
              <a:t> </a:t>
            </a:r>
            <a:r>
              <a:rPr lang="cs-CZ" sz="1400" i="1" dirty="0" err="1" smtClean="0">
                <a:solidFill>
                  <a:srgbClr val="097115"/>
                </a:solidFill>
              </a:rPr>
              <a:t>objects</a:t>
            </a:r>
            <a:endParaRPr lang="cs-CZ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814" y="4582999"/>
            <a:ext cx="1947626" cy="146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Jak zjistit, co použít?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Experimenty</a:t>
            </a:r>
          </a:p>
          <a:p>
            <a:pPr lvl="1"/>
            <a:r>
              <a:rPr lang="cs-CZ" altLang="cs-CZ" sz="2400" i="1" dirty="0" err="1">
                <a:solidFill>
                  <a:srgbClr val="00B0F0"/>
                </a:solidFill>
              </a:rPr>
              <a:t>If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want</a:t>
            </a:r>
            <a:r>
              <a:rPr lang="cs-CZ" altLang="cs-CZ" sz="2400" i="1" dirty="0">
                <a:solidFill>
                  <a:srgbClr val="00B0F0"/>
                </a:solidFill>
              </a:rPr>
              <a:t> to double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your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success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rate</a:t>
            </a:r>
            <a:r>
              <a:rPr lang="cs-CZ" altLang="cs-CZ" sz="2400" i="1" dirty="0">
                <a:solidFill>
                  <a:srgbClr val="00B0F0"/>
                </a:solidFill>
              </a:rPr>
              <a:t>,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should</a:t>
            </a:r>
            <a:r>
              <a:rPr lang="cs-CZ" altLang="cs-CZ" sz="2400" i="1" dirty="0">
                <a:solidFill>
                  <a:srgbClr val="00B0F0"/>
                </a:solidFill>
              </a:rPr>
              <a:t> double </a:t>
            </a:r>
            <a:r>
              <a:rPr lang="cs-CZ" altLang="cs-CZ" sz="2400" i="1" dirty="0" err="1">
                <a:solidFill>
                  <a:srgbClr val="00B0F0"/>
                </a:solidFill>
              </a:rPr>
              <a:t>your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failure</a:t>
            </a:r>
            <a:r>
              <a:rPr lang="cs-CZ" altLang="cs-CZ" sz="2400" i="1" dirty="0">
                <a:solidFill>
                  <a:srgbClr val="00B0F0"/>
                </a:solidFill>
              </a:rPr>
              <a:t> </a:t>
            </a:r>
            <a:r>
              <a:rPr lang="cs-CZ" altLang="cs-CZ" sz="2400" i="1" dirty="0" err="1">
                <a:solidFill>
                  <a:srgbClr val="00B0F0"/>
                </a:solidFill>
              </a:rPr>
              <a:t>rate</a:t>
            </a:r>
            <a:r>
              <a:rPr lang="cs-CZ" altLang="cs-CZ" sz="2400" i="1" dirty="0">
                <a:solidFill>
                  <a:srgbClr val="00B0F0"/>
                </a:solidFill>
              </a:rPr>
              <a:t>.</a:t>
            </a:r>
            <a:endParaRPr lang="cs-CZ" sz="2400" i="1" dirty="0" smtClean="0">
              <a:solidFill>
                <a:srgbClr val="00B0F0"/>
              </a:solidFill>
            </a:endParaRPr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81854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Experimenty</a:t>
            </a:r>
          </a:p>
        </p:txBody>
      </p:sp>
      <p:sp>
        <p:nvSpPr>
          <p:cNvPr id="27651" name="Zástupný symbol pro tex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cs-CZ" smtClean="0"/>
              <a:t>Online</a:t>
            </a:r>
          </a:p>
        </p:txBody>
      </p:sp>
      <p:sp>
        <p:nvSpPr>
          <p:cNvPr id="27652" name="Zástupný symbol pro obsah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altLang="cs-CZ" sz="2000" dirty="0" smtClean="0"/>
              <a:t>Na běžícím serveru</a:t>
            </a:r>
          </a:p>
          <a:p>
            <a:r>
              <a:rPr lang="cs-CZ" altLang="cs-CZ" sz="2000" dirty="0" smtClean="0"/>
              <a:t>Těžko se opakuje</a:t>
            </a:r>
          </a:p>
          <a:p>
            <a:r>
              <a:rPr lang="cs-CZ" altLang="cs-CZ" sz="2000" dirty="0" smtClean="0"/>
              <a:t>Náročné (časově i finančně)</a:t>
            </a:r>
          </a:p>
          <a:p>
            <a:r>
              <a:rPr lang="cs-CZ" altLang="cs-CZ" sz="2000" dirty="0" smtClean="0"/>
              <a:t>Pouze několik metod</a:t>
            </a:r>
          </a:p>
          <a:p>
            <a:r>
              <a:rPr lang="cs-CZ" altLang="cs-CZ" sz="2000" dirty="0" smtClean="0"/>
              <a:t>Skutečné metriky (CTR, konverze…)</a:t>
            </a:r>
          </a:p>
          <a:p>
            <a:r>
              <a:rPr lang="cs-CZ" altLang="cs-CZ" sz="2000" dirty="0" smtClean="0"/>
              <a:t>Lze měřit i změny GUI atp.</a:t>
            </a:r>
          </a:p>
          <a:p>
            <a:endParaRPr lang="cs-CZ" altLang="cs-CZ" sz="2000" dirty="0" smtClean="0">
              <a:solidFill>
                <a:srgbClr val="FFC000"/>
              </a:solidFill>
            </a:endParaRPr>
          </a:p>
        </p:txBody>
      </p:sp>
      <p:sp>
        <p:nvSpPr>
          <p:cNvPr id="27653" name="Zástupný symbol pro text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altLang="cs-CZ" smtClean="0"/>
              <a:t>Offline</a:t>
            </a:r>
          </a:p>
        </p:txBody>
      </p:sp>
      <p:sp>
        <p:nvSpPr>
          <p:cNvPr id="27654" name="Zástupný symbol pro obsah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altLang="cs-CZ" sz="2000" dirty="0" smtClean="0"/>
              <a:t>Datová simulace</a:t>
            </a:r>
          </a:p>
          <a:p>
            <a:r>
              <a:rPr lang="cs-CZ" altLang="cs-CZ" sz="2000" dirty="0" smtClean="0"/>
              <a:t>Snadno se opakuje</a:t>
            </a:r>
          </a:p>
          <a:p>
            <a:r>
              <a:rPr lang="cs-CZ" altLang="cs-CZ" sz="2000" dirty="0" err="1" smtClean="0"/>
              <a:t>Výslekdy</a:t>
            </a:r>
            <a:r>
              <a:rPr lang="cs-CZ" altLang="cs-CZ" sz="2000" dirty="0" smtClean="0"/>
              <a:t> (poměrně) rychle</a:t>
            </a:r>
          </a:p>
          <a:p>
            <a:r>
              <a:rPr lang="cs-CZ" altLang="cs-CZ" sz="2000" dirty="0" smtClean="0"/>
              <a:t>Umělé metriky (RMSE, MAE, diversity…)</a:t>
            </a:r>
          </a:p>
          <a:p>
            <a:r>
              <a:rPr lang="cs-CZ" altLang="cs-CZ" sz="2000" dirty="0" smtClean="0"/>
              <a:t>Dovedeme pouze porovnávat schopnost predikce minulého chování uživatele</a:t>
            </a:r>
            <a:endParaRPr lang="cs-CZ" altLang="cs-CZ" sz="2000" dirty="0" smtClean="0">
              <a:solidFill>
                <a:srgbClr val="FFC000"/>
              </a:solidFill>
            </a:endParaRPr>
          </a:p>
        </p:txBody>
      </p:sp>
      <p:sp>
        <p:nvSpPr>
          <p:cNvPr id="27655" name="Zástupný symbol pro zápatí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27656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C38C5A2-2C8C-4DDC-BAAF-41C7EEE2C9B7}" type="slidenum">
              <a:rPr lang="en-GB" altLang="en-US"/>
              <a:pPr eaLnBrk="1" hangingPunct="1"/>
              <a:t>51</a:t>
            </a:fld>
            <a:endParaRPr lang="en-GB" altLang="en-US"/>
          </a:p>
        </p:txBody>
      </p:sp>
      <p:sp>
        <p:nvSpPr>
          <p:cNvPr id="27657" name="TextovéPole 10"/>
          <p:cNvSpPr txBox="1">
            <a:spLocks noChangeArrowheads="1"/>
          </p:cNvSpPr>
          <p:nvPr/>
        </p:nvSpPr>
        <p:spPr bwMode="auto">
          <a:xfrm>
            <a:off x="435496" y="5387499"/>
            <a:ext cx="82153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sz="2400" b="1" i="1" dirty="0" err="1">
                <a:solidFill>
                  <a:srgbClr val="C00000"/>
                </a:solidFill>
              </a:rPr>
              <a:t>Success</a:t>
            </a:r>
            <a:r>
              <a:rPr lang="cs-CZ" altLang="cs-CZ" sz="2400" b="1" i="1" dirty="0">
                <a:solidFill>
                  <a:srgbClr val="C00000"/>
                </a:solidFill>
              </a:rPr>
              <a:t> in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offline</a:t>
            </a:r>
            <a:r>
              <a:rPr lang="cs-CZ" altLang="cs-CZ" sz="2400" b="1" i="1" dirty="0">
                <a:solidFill>
                  <a:srgbClr val="C00000"/>
                </a:solidFill>
              </a:rPr>
              <a:t> do not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imply</a:t>
            </a:r>
            <a:r>
              <a:rPr lang="cs-CZ" altLang="cs-CZ" sz="2400" b="1" i="1" dirty="0">
                <a:solidFill>
                  <a:srgbClr val="C00000"/>
                </a:solidFill>
              </a:rPr>
              <a:t> </a:t>
            </a:r>
            <a:r>
              <a:rPr lang="cs-CZ" altLang="cs-CZ" sz="2400" b="1" i="1" dirty="0" err="1">
                <a:solidFill>
                  <a:srgbClr val="C00000"/>
                </a:solidFill>
              </a:rPr>
              <a:t>success</a:t>
            </a:r>
            <a:r>
              <a:rPr lang="cs-CZ" altLang="cs-CZ" sz="2400" b="1" i="1" dirty="0">
                <a:solidFill>
                  <a:srgbClr val="C00000"/>
                </a:solidFill>
              </a:rPr>
              <a:t> in </a:t>
            </a:r>
            <a:r>
              <a:rPr lang="cs-CZ" altLang="cs-CZ" sz="2400" b="1" i="1" dirty="0" smtClean="0">
                <a:solidFill>
                  <a:srgbClr val="C00000"/>
                </a:solidFill>
              </a:rPr>
              <a:t>online…</a:t>
            </a:r>
          </a:p>
          <a:p>
            <a:pPr algn="ctr" eaLnBrk="1" hangingPunct="1"/>
            <a:r>
              <a:rPr lang="cs-CZ" altLang="cs-CZ" i="1" dirty="0" smtClean="0">
                <a:solidFill>
                  <a:srgbClr val="00B0F0"/>
                </a:solidFill>
              </a:rPr>
              <a:t>…ale pokud metoda neuspěje v </a:t>
            </a:r>
            <a:r>
              <a:rPr lang="cs-CZ" altLang="cs-CZ" i="1" dirty="0" err="1" smtClean="0">
                <a:solidFill>
                  <a:srgbClr val="00B0F0"/>
                </a:solidFill>
              </a:rPr>
              <a:t>offline</a:t>
            </a:r>
            <a:r>
              <a:rPr lang="cs-CZ" altLang="cs-CZ" i="1" dirty="0" smtClean="0">
                <a:solidFill>
                  <a:srgbClr val="00B0F0"/>
                </a:solidFill>
              </a:rPr>
              <a:t>, nemá cenu jí zkoušet online.</a:t>
            </a:r>
            <a:endParaRPr lang="cs-CZ" altLang="cs-CZ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 smtClean="0"/>
              <a:t>Doporučovací</a:t>
            </a:r>
            <a:r>
              <a:rPr lang="cs-CZ" sz="2400" dirty="0" smtClean="0"/>
              <a:t> systémy jsou potenciálně přínosný doplněk do GUI </a:t>
            </a:r>
            <a:r>
              <a:rPr lang="cs-CZ" sz="2400" dirty="0" smtClean="0"/>
              <a:t>v různých doménách.</a:t>
            </a:r>
            <a:endParaRPr lang="cs-CZ" sz="2400" dirty="0" smtClean="0"/>
          </a:p>
          <a:p>
            <a:pPr lvl="1"/>
            <a:r>
              <a:rPr lang="cs-CZ" sz="2000" dirty="0" smtClean="0"/>
              <a:t>Doporučování na kategoriích</a:t>
            </a:r>
          </a:p>
          <a:p>
            <a:pPr lvl="1"/>
            <a:r>
              <a:rPr lang="cs-CZ" sz="2000" dirty="0" smtClean="0"/>
              <a:t>Podobné/související objekty</a:t>
            </a:r>
          </a:p>
          <a:p>
            <a:pPr lvl="1"/>
            <a:r>
              <a:rPr lang="cs-CZ" sz="2000" dirty="0" smtClean="0"/>
              <a:t>Personalizované </a:t>
            </a:r>
            <a:r>
              <a:rPr lang="cs-CZ" sz="2000" dirty="0" err="1" smtClean="0"/>
              <a:t>newslettery</a:t>
            </a:r>
            <a:endParaRPr lang="cs-CZ" sz="2000" dirty="0" smtClean="0"/>
          </a:p>
          <a:p>
            <a:pPr lvl="1"/>
            <a:r>
              <a:rPr lang="cs-CZ" sz="2000" dirty="0" smtClean="0"/>
              <a:t>…</a:t>
            </a:r>
          </a:p>
          <a:p>
            <a:r>
              <a:rPr lang="cs-CZ" sz="2400" dirty="0" smtClean="0"/>
              <a:t>Problém může být nedostatek vstupních dat</a:t>
            </a:r>
          </a:p>
          <a:p>
            <a:pPr lvl="1"/>
            <a:r>
              <a:rPr lang="cs-CZ" sz="2000" dirty="0" smtClean="0"/>
              <a:t>Při špatné volbě </a:t>
            </a:r>
            <a:r>
              <a:rPr lang="cs-CZ" sz="2000" dirty="0" err="1" smtClean="0"/>
              <a:t>doporučovacích</a:t>
            </a:r>
            <a:r>
              <a:rPr lang="cs-CZ" sz="2000" dirty="0" smtClean="0"/>
              <a:t> metod to může být problém chronický</a:t>
            </a:r>
          </a:p>
          <a:p>
            <a:r>
              <a:rPr lang="cs-CZ" sz="2400" dirty="0" smtClean="0"/>
              <a:t>Základní algoritmy nejsou implementačně náročné.</a:t>
            </a:r>
          </a:p>
          <a:p>
            <a:r>
              <a:rPr lang="cs-CZ" sz="2400" dirty="0" smtClean="0"/>
              <a:t>Zajímavé </a:t>
            </a:r>
            <a:r>
              <a:rPr lang="cs-CZ" sz="2400" dirty="0" smtClean="0"/>
              <a:t>i </a:t>
            </a:r>
            <a:r>
              <a:rPr lang="cs-CZ" sz="2400" dirty="0" smtClean="0"/>
              <a:t>pro výzkum </a:t>
            </a:r>
            <a:r>
              <a:rPr lang="cs-CZ" sz="2400" dirty="0" smtClean="0"/>
              <a:t>(bakalářky, diplomky</a:t>
            </a:r>
            <a:r>
              <a:rPr lang="cs-CZ" sz="2400" dirty="0" smtClean="0"/>
              <a:t>, PhD,…)</a:t>
            </a:r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43944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Co jsem vynechal: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Jak zobrazovat doporučení</a:t>
            </a:r>
          </a:p>
          <a:p>
            <a:endParaRPr lang="cs-CZ" sz="2400" dirty="0" smtClean="0"/>
          </a:p>
          <a:p>
            <a:r>
              <a:rPr lang="cs-CZ" sz="2400" dirty="0" smtClean="0"/>
              <a:t>Jak vysvětlovat doporučení (user trust)</a:t>
            </a:r>
          </a:p>
          <a:p>
            <a:endParaRPr lang="cs-CZ" sz="2000" dirty="0" smtClean="0"/>
          </a:p>
          <a:p>
            <a:r>
              <a:rPr lang="cs-CZ" sz="2400" dirty="0" smtClean="0"/>
              <a:t>Vývoj preferencí uživatele v čase, dlouhodobé / krátkodobé preference</a:t>
            </a:r>
          </a:p>
          <a:p>
            <a:endParaRPr lang="cs-CZ" sz="2400" dirty="0" smtClean="0"/>
          </a:p>
          <a:p>
            <a:r>
              <a:rPr lang="cs-CZ" sz="2400" dirty="0" smtClean="0"/>
              <a:t>Kontext (místo, čas, nabídka,…)</a:t>
            </a:r>
          </a:p>
          <a:p>
            <a:endParaRPr lang="cs-CZ" sz="24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sz="2400" dirty="0" smtClean="0"/>
          </a:p>
          <a:p>
            <a:pPr lvl="1"/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Ladislav Peška, Doporučovací systémy, 14.5.2015</a:t>
            </a:r>
            <a:endParaRPr lang="en-GB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1236-AA71-47FA-AEC2-F26171F734B8}" type="slidenum">
              <a:rPr lang="en-GB" altLang="en-US" smtClean="0"/>
              <a:pPr/>
              <a:t>53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64521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3481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223FEB7-A65A-4BC7-9F9B-63AA095952FB}" type="slidenum">
              <a:rPr lang="en-GB" altLang="en-US"/>
              <a:pPr eaLnBrk="1" hangingPunct="1"/>
              <a:t>54</a:t>
            </a:fld>
            <a:endParaRPr lang="en-GB" alt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 smtClean="0"/>
              <a:t>		</a:t>
            </a:r>
            <a:r>
              <a:rPr lang="cs-CZ" altLang="cs-CZ" sz="8000" dirty="0" smtClean="0"/>
              <a:t>Dotazy?</a:t>
            </a:r>
            <a:endParaRPr lang="cs-CZ" altLang="cs-CZ" dirty="0" smtClean="0"/>
          </a:p>
        </p:txBody>
      </p:sp>
      <p:pic>
        <p:nvPicPr>
          <p:cNvPr id="66562" name="Picture 2" descr="http://i158.photobucket.com/albums/t96/Elletballa09/f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79" y="1728546"/>
            <a:ext cx="5779269" cy="433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12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36867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53DEC1F-9FC0-417D-8C9C-0AB55269BD26}" type="slidenum">
              <a:rPr lang="en-GB" altLang="en-US"/>
              <a:pPr eaLnBrk="1" hangingPunct="1"/>
              <a:t>55</a:t>
            </a:fld>
            <a:endParaRPr lang="en-GB" alt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742950" indent="-742950" eaLnBrk="1" hangingPunct="1"/>
            <a:r>
              <a:rPr lang="cs-CZ" altLang="cs-CZ" sz="3500" smtClean="0"/>
              <a:t>Decision Support as Inverted Recommending</a:t>
            </a:r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362950" cy="4446587"/>
          </a:xfrm>
        </p:spPr>
        <p:txBody>
          <a:bodyPr/>
          <a:lstStyle/>
          <a:p>
            <a:pPr marL="571500" indent="-571500" eaLnBrk="1" hangingPunct="1">
              <a:lnSpc>
                <a:spcPct val="90000"/>
              </a:lnSpc>
            </a:pPr>
            <a:r>
              <a:rPr lang="cs-CZ" altLang="cs-CZ" sz="2200" smtClean="0"/>
              <a:t>If the object is customizable, which variant will users prefer the most?</a:t>
            </a:r>
          </a:p>
          <a:p>
            <a:pPr marL="571500" indent="-571500" eaLnBrk="1" hangingPunct="1">
              <a:lnSpc>
                <a:spcPct val="90000"/>
              </a:lnSpc>
            </a:pPr>
            <a:r>
              <a:rPr lang="cs-CZ" altLang="cs-CZ" sz="2200" smtClean="0"/>
              <a:t>Via preference on attributes</a:t>
            </a:r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endParaRPr lang="cs-CZ" altLang="cs-CZ" sz="2200" smtClean="0"/>
          </a:p>
          <a:p>
            <a:pPr marL="571500" indent="-571500" eaLnBrk="1" hangingPunct="1">
              <a:lnSpc>
                <a:spcPct val="90000"/>
              </a:lnSpc>
            </a:pPr>
            <a:r>
              <a:rPr lang="cs-CZ" altLang="cs-CZ" sz="2200" smtClean="0">
                <a:solidFill>
                  <a:srgbClr val="FF3300"/>
                </a:solidFill>
              </a:rPr>
              <a:t>Datasets from e.g. Cars, PC, </a:t>
            </a:r>
          </a:p>
          <a:p>
            <a:pPr marL="571500" indent="-571500" eaLnBrk="1" hangingPunct="1">
              <a:lnSpc>
                <a:spcPct val="90000"/>
              </a:lnSpc>
            </a:pPr>
            <a:r>
              <a:rPr lang="cs-CZ" altLang="cs-CZ" sz="2200" smtClean="0">
                <a:solidFill>
                  <a:srgbClr val="FF3300"/>
                </a:solidFill>
              </a:rPr>
              <a:t>Compare same labeled products</a:t>
            </a:r>
          </a:p>
        </p:txBody>
      </p:sp>
      <p:pic>
        <p:nvPicPr>
          <p:cNvPr id="36870" name="Picture 6" descr="p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5038"/>
            <a:ext cx="45720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 descr="au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852738"/>
            <a:ext cx="403225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37891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981B346-0DB5-42D1-B856-880E4C46679B}" type="slidenum">
              <a:rPr lang="en-GB" altLang="en-US"/>
              <a:pPr eaLnBrk="1" hangingPunct="1"/>
              <a:t>56</a:t>
            </a:fld>
            <a:endParaRPr lang="en-GB" alt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742950" indent="-742950" eaLnBrk="1" hangingPunct="1"/>
            <a:r>
              <a:rPr lang="cs-CZ" altLang="cs-CZ" sz="3500" smtClean="0"/>
              <a:t>Preference Development Over Time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362950" cy="4446587"/>
          </a:xfrm>
        </p:spPr>
        <p:txBody>
          <a:bodyPr/>
          <a:lstStyle/>
          <a:p>
            <a:pPr marL="571500" indent="-571500" eaLnBrk="1" hangingPunct="1">
              <a:defRPr/>
            </a:pPr>
            <a:r>
              <a:rPr lang="cs-CZ" sz="2200" dirty="0" err="1" smtClean="0"/>
              <a:t>Long</a:t>
            </a:r>
            <a:r>
              <a:rPr lang="cs-CZ" sz="2200" dirty="0" smtClean="0"/>
              <a:t> term </a:t>
            </a:r>
            <a:r>
              <a:rPr lang="cs-CZ" sz="2200" dirty="0" err="1" smtClean="0"/>
              <a:t>preferences</a:t>
            </a:r>
            <a:r>
              <a:rPr lang="cs-CZ" sz="2200" dirty="0" smtClean="0"/>
              <a:t> (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I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prefer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lowcost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computers</a:t>
            </a:r>
            <a:r>
              <a:rPr lang="cs-CZ" sz="2200" dirty="0" smtClean="0"/>
              <a:t>)</a:t>
            </a:r>
          </a:p>
          <a:p>
            <a:pPr marL="571500" indent="-571500" eaLnBrk="1" hangingPunct="1">
              <a:defRPr/>
            </a:pPr>
            <a:r>
              <a:rPr lang="cs-CZ" sz="2200" dirty="0" err="1" smtClean="0"/>
              <a:t>Periodical</a:t>
            </a:r>
            <a:r>
              <a:rPr lang="cs-CZ" sz="2200" dirty="0" smtClean="0"/>
              <a:t> </a:t>
            </a:r>
            <a:r>
              <a:rPr lang="cs-CZ" sz="2200" dirty="0" err="1" smtClean="0"/>
              <a:t>behavior</a:t>
            </a:r>
            <a:r>
              <a:rPr lang="cs-CZ" sz="2200" dirty="0" smtClean="0"/>
              <a:t> (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I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need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new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shues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every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other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month</a:t>
            </a:r>
            <a:r>
              <a:rPr lang="cs-CZ" sz="2200" dirty="0" smtClean="0"/>
              <a:t>)</a:t>
            </a:r>
          </a:p>
          <a:p>
            <a:pPr marL="571500" indent="-571500" eaLnBrk="1" hangingPunct="1">
              <a:defRPr/>
            </a:pPr>
            <a:r>
              <a:rPr lang="cs-CZ" sz="2200" dirty="0" err="1" smtClean="0"/>
              <a:t>Events</a:t>
            </a:r>
            <a:r>
              <a:rPr lang="cs-CZ" sz="2200" dirty="0" smtClean="0"/>
              <a:t> </a:t>
            </a:r>
            <a:r>
              <a:rPr lang="cs-CZ" sz="2200" dirty="0" err="1" smtClean="0"/>
              <a:t>that</a:t>
            </a:r>
            <a:r>
              <a:rPr lang="cs-CZ" sz="2200" dirty="0" smtClean="0"/>
              <a:t> </a:t>
            </a:r>
            <a:r>
              <a:rPr lang="cs-CZ" sz="2200" dirty="0" err="1" smtClean="0"/>
              <a:t>change</a:t>
            </a:r>
            <a:r>
              <a:rPr lang="cs-CZ" sz="2200" dirty="0" smtClean="0"/>
              <a:t> user </a:t>
            </a:r>
            <a:r>
              <a:rPr lang="cs-CZ" sz="2200" dirty="0" err="1" smtClean="0"/>
              <a:t>preferences</a:t>
            </a:r>
            <a:r>
              <a:rPr lang="cs-CZ" sz="2200" dirty="0" smtClean="0"/>
              <a:t> (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Should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I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still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recommend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more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hairdryers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if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user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already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bought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200" i="1" dirty="0" err="1" smtClean="0">
                <a:solidFill>
                  <a:schemeClr val="bg1">
                    <a:lumMod val="50000"/>
                  </a:schemeClr>
                </a:solidFill>
              </a:rPr>
              <a:t>one</a:t>
            </a:r>
            <a:r>
              <a:rPr lang="cs-CZ" sz="2200" i="1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r>
              <a:rPr lang="cs-CZ" sz="22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ývojový diagram: magnetický disk 5"/>
          <p:cNvSpPr/>
          <p:nvPr/>
        </p:nvSpPr>
        <p:spPr>
          <a:xfrm>
            <a:off x="6057499" y="1340768"/>
            <a:ext cx="1981200" cy="2160240"/>
          </a:xfrm>
          <a:prstGeom prst="flowChartMagneticDisk">
            <a:avLst/>
          </a:prstGeom>
          <a:solidFill>
            <a:srgbClr val="0079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Motivace</a:t>
            </a:r>
          </a:p>
        </p:txBody>
      </p:sp>
      <p:sp>
        <p:nvSpPr>
          <p:cNvPr id="6148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6149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A03A239-078C-4C99-953E-FEDDC577534E}" type="slidenum">
              <a:rPr lang="en-GB" altLang="en-US"/>
              <a:pPr eaLnBrk="1" hangingPunct="1"/>
              <a:t>6</a:t>
            </a:fld>
            <a:endParaRPr lang="en-GB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877320"/>
            <a:ext cx="1757878" cy="1911398"/>
          </a:xfrm>
          <a:prstGeom prst="rect">
            <a:avLst/>
          </a:prstGeom>
        </p:spPr>
      </p:pic>
      <p:sp>
        <p:nvSpPr>
          <p:cNvPr id="3" name="Bublinový popisek ve tvaru obláčku 2"/>
          <p:cNvSpPr/>
          <p:nvPr/>
        </p:nvSpPr>
        <p:spPr>
          <a:xfrm>
            <a:off x="1783532" y="1340768"/>
            <a:ext cx="2808312" cy="1459682"/>
          </a:xfrm>
          <a:prstGeom prst="cloud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Hmm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, I </a:t>
            </a:r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want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…ehm… a </a:t>
            </a:r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netbook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cs-CZ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1886" t="14604" r="5621" b="12375"/>
          <a:stretch/>
        </p:blipFill>
        <p:spPr>
          <a:xfrm>
            <a:off x="6444208" y="2276872"/>
            <a:ext cx="1368000" cy="1080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6182746" y="1949060"/>
            <a:ext cx="740908" cy="1015663"/>
          </a:xfrm>
          <a:prstGeom prst="rect">
            <a:avLst/>
          </a:prstGeom>
          <a:noFill/>
          <a:ln w="0">
            <a:noFill/>
          </a:ln>
        </p:spPr>
        <p:txBody>
          <a:bodyPr wrap="none" rtlCol="0">
            <a:spAutoFit/>
          </a:bodyPr>
          <a:lstStyle/>
          <a:p>
            <a:r>
              <a:rPr lang="cs-CZ" sz="6000" b="1" i="1" dirty="0" smtClean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177800" dist="63500" dir="5400000" sx="108000" sy="108000" algn="t" rotWithShape="0">
                    <a:prstClr val="black"/>
                  </a:outerShdw>
                </a:effectLst>
              </a:rPr>
              <a:t>R</a:t>
            </a:r>
            <a:endParaRPr lang="cs-CZ" sz="1400" b="1" i="1" dirty="0">
              <a:ln w="12700">
                <a:solidFill>
                  <a:schemeClr val="tx1"/>
                </a:solidFill>
              </a:ln>
              <a:gradFill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177800" dist="63500" dir="5400000" sx="108000" sy="108000" algn="t" rotWithShape="0">
                  <a:prstClr val="black"/>
                </a:outerShdw>
              </a:effectLst>
            </a:endParaRPr>
          </a:p>
        </p:txBody>
      </p:sp>
      <p:sp>
        <p:nvSpPr>
          <p:cNvPr id="7" name="Šipka doprava 6"/>
          <p:cNvSpPr/>
          <p:nvPr/>
        </p:nvSpPr>
        <p:spPr>
          <a:xfrm>
            <a:off x="4716016" y="1949060"/>
            <a:ext cx="1303784" cy="507831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leva 7"/>
          <p:cNvSpPr/>
          <p:nvPr/>
        </p:nvSpPr>
        <p:spPr>
          <a:xfrm rot="20639689">
            <a:off x="2960328" y="2895801"/>
            <a:ext cx="2916449" cy="1584176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What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about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 these </a:t>
            </a:r>
            <a:r>
              <a:rPr lang="cs-CZ" dirty="0" err="1" smtClean="0">
                <a:solidFill>
                  <a:schemeClr val="bg1">
                    <a:lumMod val="50000"/>
                  </a:schemeClr>
                </a:solidFill>
              </a:rPr>
              <a:t>ones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cs-CZ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Oválný bublinový popisek 9"/>
          <p:cNvSpPr/>
          <p:nvPr/>
        </p:nvSpPr>
        <p:spPr>
          <a:xfrm>
            <a:off x="1864060" y="4851342"/>
            <a:ext cx="2520280" cy="1224136"/>
          </a:xfrm>
          <a:prstGeom prst="wedgeEllipseCallout">
            <a:avLst>
              <a:gd name="adj1" fmla="val -40719"/>
              <a:gd name="adj2" fmla="val -95515"/>
            </a:avLst>
          </a:prstGeom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 smtClean="0">
                <a:solidFill>
                  <a:srgbClr val="C00000"/>
                </a:solidFill>
              </a:rPr>
              <a:t>Thats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 err="1" smtClean="0">
                <a:solidFill>
                  <a:srgbClr val="C00000"/>
                </a:solidFill>
              </a:rPr>
              <a:t>exactly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 err="1" smtClean="0">
                <a:solidFill>
                  <a:srgbClr val="C00000"/>
                </a:solidFill>
              </a:rPr>
              <a:t>what</a:t>
            </a:r>
            <a:r>
              <a:rPr lang="cs-CZ" dirty="0" smtClean="0">
                <a:solidFill>
                  <a:srgbClr val="C00000"/>
                </a:solidFill>
              </a:rPr>
              <a:t> I </a:t>
            </a:r>
            <a:r>
              <a:rPr lang="cs-CZ" dirty="0" err="1" smtClean="0">
                <a:solidFill>
                  <a:srgbClr val="C00000"/>
                </a:solidFill>
              </a:rPr>
              <a:t>want</a:t>
            </a:r>
            <a:r>
              <a:rPr lang="cs-CZ" dirty="0" smtClean="0">
                <a:solidFill>
                  <a:srgbClr val="C00000"/>
                </a:solidFill>
              </a:rPr>
              <a:t>, </a:t>
            </a:r>
            <a:r>
              <a:rPr lang="cs-CZ" dirty="0" err="1" smtClean="0">
                <a:solidFill>
                  <a:srgbClr val="C00000"/>
                </a:solidFill>
              </a:rPr>
              <a:t>thank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 err="1" smtClean="0">
                <a:solidFill>
                  <a:srgbClr val="C00000"/>
                </a:solidFill>
              </a:rPr>
              <a:t>you</a:t>
            </a:r>
            <a:r>
              <a:rPr lang="cs-CZ" dirty="0" smtClean="0">
                <a:solidFill>
                  <a:srgbClr val="C00000"/>
                </a:solidFill>
              </a:rPr>
              <a:t>!</a:t>
            </a:r>
            <a:endParaRPr lang="cs-CZ" dirty="0">
              <a:solidFill>
                <a:srgbClr val="C00000"/>
              </a:solidFill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51481">
            <a:off x="4486791" y="3878334"/>
            <a:ext cx="1947626" cy="146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5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en-US" smtClean="0">
                <a:latin typeface="Arial" charset="0"/>
              </a:rPr>
              <a:t>L. Peska: Implicit Feedback in E-Commerce Recommender Systems</a:t>
            </a:r>
            <a:endParaRPr lang="en-GB" altLang="en-US" dirty="0">
              <a:latin typeface="Arial" charset="0"/>
            </a:endParaRPr>
          </a:p>
        </p:txBody>
      </p:sp>
      <p:sp>
        <p:nvSpPr>
          <p:cNvPr id="4099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A44E90-E647-41EB-B844-97A9B9C67EA7}" type="slidenum">
              <a:rPr lang="en-GB" altLang="en-US" smtClean="0">
                <a:latin typeface="Arial" charset="0"/>
              </a:rPr>
              <a:pPr/>
              <a:t>7</a:t>
            </a:fld>
            <a:endParaRPr lang="en-GB" altLang="en-US">
              <a:latin typeface="Arial" charset="0"/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cs-CZ" sz="3200" b="1" dirty="0" smtClean="0">
                <a:solidFill>
                  <a:schemeClr val="tx2"/>
                </a:solidFill>
              </a:rPr>
              <a:t>Recommender Systems </a:t>
            </a:r>
            <a:br>
              <a:rPr lang="cs-CZ" sz="3200" b="1" dirty="0" smtClean="0">
                <a:solidFill>
                  <a:schemeClr val="tx2"/>
                </a:solidFill>
              </a:rPr>
            </a:br>
            <a:r>
              <a:rPr lang="cs-CZ" sz="3200" b="1" dirty="0" smtClean="0">
                <a:solidFill>
                  <a:schemeClr val="tx2"/>
                </a:solidFill>
              </a:rPr>
              <a:t>are everywhere </a:t>
            </a:r>
            <a:r>
              <a:rPr lang="cs-CZ" sz="32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hu-HU" altLang="en-US" smtClean="0"/>
              <a:t>2016-02-25</a:t>
            </a:r>
            <a:endParaRPr lang="en-GB" altLang="en-US" dirty="0"/>
          </a:p>
        </p:txBody>
      </p:sp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6030" t="15905" r="48547" b="9014"/>
          <a:stretch/>
        </p:blipFill>
        <p:spPr>
          <a:xfrm>
            <a:off x="5404187" y="1927242"/>
            <a:ext cx="3704318" cy="441649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4"/>
          <a:srcRect l="9217" t="16099" r="62433" b="57480"/>
          <a:stretch/>
        </p:blipFill>
        <p:spPr>
          <a:xfrm>
            <a:off x="219610" y="1914917"/>
            <a:ext cx="5184576" cy="2717849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 rotWithShape="1">
          <a:blip r:embed="rId5"/>
          <a:srcRect l="22831" t="23400" r="40550" b="37438"/>
          <a:stretch/>
        </p:blipFill>
        <p:spPr>
          <a:xfrm>
            <a:off x="219610" y="4135487"/>
            <a:ext cx="4451534" cy="2677889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6"/>
          <a:srcRect l="17970" t="41197" r="37852" b="40539"/>
          <a:stretch/>
        </p:blipFill>
        <p:spPr>
          <a:xfrm>
            <a:off x="3180098" y="5301505"/>
            <a:ext cx="5963902" cy="1386954"/>
          </a:xfrm>
          <a:prstGeom prst="rect">
            <a:avLst/>
          </a:prstGeom>
        </p:spPr>
      </p:pic>
      <p:sp>
        <p:nvSpPr>
          <p:cNvPr id="11" name="Szövegdoboz 10"/>
          <p:cNvSpPr txBox="1"/>
          <p:nvPr/>
        </p:nvSpPr>
        <p:spPr>
          <a:xfrm>
            <a:off x="107504" y="1582515"/>
            <a:ext cx="8097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- </a:t>
            </a:r>
            <a:r>
              <a:rPr lang="hu-HU" dirty="0" err="1" smtClean="0"/>
              <a:t>Movies</a:t>
            </a:r>
            <a:r>
              <a:rPr lang="hu-HU" dirty="0" smtClean="0"/>
              <a:t>, </a:t>
            </a:r>
            <a:r>
              <a:rPr lang="hu-HU" dirty="0" err="1" smtClean="0"/>
              <a:t>news</a:t>
            </a:r>
            <a:r>
              <a:rPr lang="hu-HU" dirty="0" smtClean="0"/>
              <a:t>, </a:t>
            </a:r>
            <a:r>
              <a:rPr lang="hu-HU" dirty="0" err="1" smtClean="0"/>
              <a:t>books</a:t>
            </a:r>
            <a:r>
              <a:rPr lang="hu-HU" dirty="0" smtClean="0"/>
              <a:t>, </a:t>
            </a:r>
            <a:r>
              <a:rPr lang="hu-HU" dirty="0" err="1" smtClean="0"/>
              <a:t>e-commerce</a:t>
            </a:r>
            <a:r>
              <a:rPr lang="hu-HU" dirty="0" smtClean="0"/>
              <a:t>, web/</a:t>
            </a:r>
            <a:r>
              <a:rPr lang="hu-HU" dirty="0" err="1" smtClean="0"/>
              <a:t>site-wide</a:t>
            </a:r>
            <a:r>
              <a:rPr lang="hu-HU" dirty="0" smtClean="0"/>
              <a:t> </a:t>
            </a:r>
            <a:r>
              <a:rPr lang="hu-HU" dirty="0" err="1" smtClean="0"/>
              <a:t>search</a:t>
            </a:r>
            <a:r>
              <a:rPr lang="hu-HU" dirty="0" smtClean="0"/>
              <a:t>, </a:t>
            </a:r>
            <a:r>
              <a:rPr lang="hu-HU" dirty="0" err="1" smtClean="0"/>
              <a:t>social</a:t>
            </a:r>
            <a:r>
              <a:rPr lang="hu-HU" dirty="0" smtClean="0"/>
              <a:t> </a:t>
            </a:r>
            <a:r>
              <a:rPr lang="hu-HU" dirty="0" err="1" smtClean="0"/>
              <a:t>networks</a:t>
            </a:r>
            <a:r>
              <a:rPr lang="hu-HU" dirty="0" smtClean="0"/>
              <a:t>…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479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Motivace</a:t>
            </a:r>
          </a:p>
        </p:txBody>
      </p:sp>
      <p:sp>
        <p:nvSpPr>
          <p:cNvPr id="614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z="2800" dirty="0" err="1" smtClean="0"/>
              <a:t>Doporučovací</a:t>
            </a:r>
            <a:r>
              <a:rPr lang="cs-CZ" altLang="cs-CZ" sz="2800" dirty="0" smtClean="0"/>
              <a:t> systémy</a:t>
            </a:r>
          </a:p>
          <a:p>
            <a:pPr lvl="1"/>
            <a:r>
              <a:rPr lang="cs-CZ" altLang="cs-CZ" sz="2400" dirty="0" smtClean="0"/>
              <a:t>Jsou doplňkem ke klasickým ovládacím prvkům webu </a:t>
            </a:r>
            <a:r>
              <a:rPr lang="cs-CZ" altLang="cs-CZ" sz="2400" i="1" dirty="0" smtClean="0">
                <a:solidFill>
                  <a:srgbClr val="00B050"/>
                </a:solidFill>
              </a:rPr>
              <a:t>(hierarchické kategorie, konjunktivní dotazování,…)</a:t>
            </a:r>
          </a:p>
          <a:p>
            <a:pPr lvl="1"/>
            <a:r>
              <a:rPr lang="cs-CZ" altLang="cs-CZ" sz="2400" dirty="0" smtClean="0"/>
              <a:t>Pomáhají především pokud uživatel neví přesně co chce</a:t>
            </a:r>
          </a:p>
          <a:p>
            <a:pPr lvl="2"/>
            <a:r>
              <a:rPr lang="cs-CZ" altLang="cs-CZ" sz="2000" dirty="0" smtClean="0"/>
              <a:t>Nebo se to dá jen </a:t>
            </a:r>
            <a:r>
              <a:rPr lang="cs-CZ" altLang="cs-CZ" sz="2000" dirty="0" err="1" smtClean="0"/>
              <a:t>težko</a:t>
            </a:r>
            <a:r>
              <a:rPr lang="cs-CZ" altLang="cs-CZ" sz="2000" dirty="0" smtClean="0"/>
              <a:t> vyjádřit</a:t>
            </a:r>
          </a:p>
        </p:txBody>
      </p:sp>
      <p:sp>
        <p:nvSpPr>
          <p:cNvPr id="6148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6149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A03A239-078C-4C99-953E-FEDDC577534E}" type="slidenum">
              <a:rPr lang="en-GB" altLang="en-US"/>
              <a:pPr eaLnBrk="1" hangingPunct="1"/>
              <a:t>8</a:t>
            </a:fld>
            <a:endParaRPr lang="en-GB" altLang="en-US"/>
          </a:p>
        </p:txBody>
      </p:sp>
      <p:grpSp>
        <p:nvGrpSpPr>
          <p:cNvPr id="2" name="Skupina 1"/>
          <p:cNvGrpSpPr/>
          <p:nvPr/>
        </p:nvGrpSpPr>
        <p:grpSpPr>
          <a:xfrm>
            <a:off x="5148064" y="4060511"/>
            <a:ext cx="3106659" cy="2070414"/>
            <a:chOff x="1043608" y="1340768"/>
            <a:chExt cx="6995091" cy="4734710"/>
          </a:xfrm>
        </p:grpSpPr>
        <p:sp>
          <p:nvSpPr>
            <p:cNvPr id="7" name="Vývojový diagram: magnetický disk 6"/>
            <p:cNvSpPr/>
            <p:nvPr/>
          </p:nvSpPr>
          <p:spPr>
            <a:xfrm>
              <a:off x="6057499" y="1340768"/>
              <a:ext cx="1981200" cy="2160240"/>
            </a:xfrm>
            <a:prstGeom prst="flowChartMagneticDisk">
              <a:avLst/>
            </a:prstGeom>
            <a:solidFill>
              <a:srgbClr val="0079C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800"/>
            </a:p>
          </p:txBody>
        </p:sp>
        <p:pic>
          <p:nvPicPr>
            <p:cNvPr id="8" name="Obrázek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08" y="2877320"/>
              <a:ext cx="1757878" cy="1911398"/>
            </a:xfrm>
            <a:prstGeom prst="rect">
              <a:avLst/>
            </a:prstGeom>
          </p:spPr>
        </p:pic>
        <p:sp>
          <p:nvSpPr>
            <p:cNvPr id="9" name="Bublinový popisek ve tvaru obláčku 8"/>
            <p:cNvSpPr/>
            <p:nvPr/>
          </p:nvSpPr>
          <p:spPr>
            <a:xfrm>
              <a:off x="1783532" y="1340768"/>
              <a:ext cx="2808312" cy="1459682"/>
            </a:xfrm>
            <a:prstGeom prst="cloudCallo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Hmm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, I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want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…ehm… a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netbook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with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…</a:t>
              </a:r>
              <a:endParaRPr lang="cs-CZ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0" name="Obrázek 9"/>
            <p:cNvPicPr>
              <a:picLocks noChangeAspect="1"/>
            </p:cNvPicPr>
            <p:nvPr/>
          </p:nvPicPr>
          <p:blipFill rotWithShape="1">
            <a:blip r:embed="rId3"/>
            <a:srcRect l="1886" t="14604" r="5621" b="12375"/>
            <a:stretch/>
          </p:blipFill>
          <p:spPr>
            <a:xfrm>
              <a:off x="6444208" y="2276872"/>
              <a:ext cx="1368000" cy="1080000"/>
            </a:xfrm>
            <a:prstGeom prst="rect">
              <a:avLst/>
            </a:prstGeom>
          </p:spPr>
        </p:pic>
        <p:sp>
          <p:nvSpPr>
            <p:cNvPr id="11" name="TextovéPole 10"/>
            <p:cNvSpPr txBox="1"/>
            <p:nvPr/>
          </p:nvSpPr>
          <p:spPr>
            <a:xfrm>
              <a:off x="6182745" y="1949059"/>
              <a:ext cx="917509" cy="1055755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cs-CZ" sz="2400" b="1" i="1" dirty="0" smtClean="0">
                  <a:ln w="12700">
                    <a:solidFill>
                      <a:schemeClr val="tx1"/>
                    </a:soli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177800" dist="63500" dir="5400000" sx="108000" sy="108000" algn="t" rotWithShape="0">
                      <a:prstClr val="black"/>
                    </a:outerShdw>
                  </a:effectLst>
                </a:rPr>
                <a:t>R</a:t>
              </a:r>
              <a:endParaRPr lang="cs-CZ" sz="600" b="1" i="1" dirty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177800" dist="63500" dir="5400000" sx="108000" sy="108000" algn="t" rotWithShape="0">
                    <a:prstClr val="black"/>
                  </a:outerShdw>
                </a:effectLst>
              </a:endParaRPr>
            </a:p>
          </p:txBody>
        </p:sp>
        <p:sp>
          <p:nvSpPr>
            <p:cNvPr id="12" name="Šipka doprava 11"/>
            <p:cNvSpPr/>
            <p:nvPr/>
          </p:nvSpPr>
          <p:spPr>
            <a:xfrm>
              <a:off x="4716016" y="1949060"/>
              <a:ext cx="1303784" cy="507831"/>
            </a:xfrm>
            <a:prstGeom prst="righ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800"/>
            </a:p>
          </p:txBody>
        </p:sp>
        <p:sp>
          <p:nvSpPr>
            <p:cNvPr id="13" name="Šipka doleva 12"/>
            <p:cNvSpPr/>
            <p:nvPr/>
          </p:nvSpPr>
          <p:spPr>
            <a:xfrm rot="20639689">
              <a:off x="2960328" y="2895801"/>
              <a:ext cx="2916449" cy="1584176"/>
            </a:xfrm>
            <a:prstGeom prst="lef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What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about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 these </a:t>
              </a:r>
              <a:r>
                <a:rPr lang="cs-CZ" sz="800" dirty="0" err="1" smtClean="0">
                  <a:solidFill>
                    <a:schemeClr val="bg1">
                      <a:lumMod val="50000"/>
                    </a:schemeClr>
                  </a:solidFill>
                </a:rPr>
                <a:t>ones</a:t>
              </a:r>
              <a:r>
                <a:rPr lang="cs-CZ" sz="800" dirty="0" smtClean="0">
                  <a:solidFill>
                    <a:schemeClr val="bg1">
                      <a:lumMod val="50000"/>
                    </a:schemeClr>
                  </a:solidFill>
                </a:rPr>
                <a:t>?</a:t>
              </a:r>
              <a:endParaRPr lang="cs-CZ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Oválný bublinový popisek 13"/>
            <p:cNvSpPr/>
            <p:nvPr/>
          </p:nvSpPr>
          <p:spPr>
            <a:xfrm>
              <a:off x="1864060" y="4851342"/>
              <a:ext cx="2520280" cy="1224136"/>
            </a:xfrm>
            <a:prstGeom prst="wedgeEllipseCallout">
              <a:avLst>
                <a:gd name="adj1" fmla="val -40719"/>
                <a:gd name="adj2" fmla="val -95515"/>
              </a:avLst>
            </a:prstGeom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800" dirty="0" err="1" smtClean="0">
                  <a:solidFill>
                    <a:srgbClr val="C00000"/>
                  </a:solidFill>
                </a:rPr>
                <a:t>Thats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exactly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what</a:t>
              </a:r>
              <a:r>
                <a:rPr lang="cs-CZ" sz="800" dirty="0" smtClean="0">
                  <a:solidFill>
                    <a:srgbClr val="C00000"/>
                  </a:solidFill>
                </a:rPr>
                <a:t> I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want</a:t>
              </a:r>
              <a:r>
                <a:rPr lang="cs-CZ" sz="800" dirty="0" smtClean="0">
                  <a:solidFill>
                    <a:srgbClr val="C00000"/>
                  </a:solidFill>
                </a:rPr>
                <a:t>,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thank</a:t>
              </a:r>
              <a:r>
                <a:rPr lang="cs-CZ" sz="800" dirty="0" smtClean="0">
                  <a:solidFill>
                    <a:srgbClr val="C00000"/>
                  </a:solidFill>
                </a:rPr>
                <a:t> </a:t>
              </a:r>
              <a:r>
                <a:rPr lang="cs-CZ" sz="800" dirty="0" err="1" smtClean="0">
                  <a:solidFill>
                    <a:srgbClr val="C00000"/>
                  </a:solidFill>
                </a:rPr>
                <a:t>you</a:t>
              </a:r>
              <a:r>
                <a:rPr lang="cs-CZ" sz="800" dirty="0" smtClean="0">
                  <a:solidFill>
                    <a:srgbClr val="C00000"/>
                  </a:solidFill>
                </a:rPr>
                <a:t>!</a:t>
              </a:r>
              <a:endParaRPr lang="cs-CZ" sz="8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6" name="Obráze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51481">
            <a:off x="6722145" y="5229901"/>
            <a:ext cx="897397" cy="6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4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Motivace</a:t>
            </a:r>
          </a:p>
        </p:txBody>
      </p:sp>
      <p:sp>
        <p:nvSpPr>
          <p:cNvPr id="6148" name="Zástupný symbol pro zápatí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mtClean="0"/>
              <a:t>Ladislav Peška, Doporučovací systémy, 14.5.2015</a:t>
            </a:r>
          </a:p>
        </p:txBody>
      </p:sp>
      <p:sp>
        <p:nvSpPr>
          <p:cNvPr id="6149" name="Zástupný symbol pro číslo snímku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A03A239-078C-4C99-953E-FEDDC577534E}" type="slidenum">
              <a:rPr lang="en-GB" altLang="en-US"/>
              <a:pPr eaLnBrk="1" hangingPunct="1"/>
              <a:t>9</a:t>
            </a:fld>
            <a:endParaRPr lang="en-GB" altLang="en-US"/>
          </a:p>
        </p:txBody>
      </p:sp>
      <p:pic>
        <p:nvPicPr>
          <p:cNvPr id="6" name="Picture 7" descr="Smiley Fa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r="3502" b="3604"/>
          <a:stretch>
            <a:fillRect/>
          </a:stretch>
        </p:blipFill>
        <p:spPr bwMode="auto">
          <a:xfrm>
            <a:off x="457200" y="4384400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http://blogs.orlandosentinel.com/news_education_edblog/files/2012/05/bag-mone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4395978"/>
            <a:ext cx="14287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745" y="4295793"/>
            <a:ext cx="2566789" cy="1925092"/>
          </a:xfrm>
          <a:prstGeom prst="rect">
            <a:avLst/>
          </a:prstGeom>
        </p:spPr>
      </p:pic>
      <p:sp>
        <p:nvSpPr>
          <p:cNvPr id="3" name="Šrafovaná šipka doprava 2"/>
          <p:cNvSpPr/>
          <p:nvPr/>
        </p:nvSpPr>
        <p:spPr>
          <a:xfrm>
            <a:off x="2267744" y="4653136"/>
            <a:ext cx="1538634" cy="923084"/>
          </a:xfrm>
          <a:prstGeom prst="stripedRightArrow">
            <a:avLst>
              <a:gd name="adj1" fmla="val 55715"/>
              <a:gd name="adj2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rafovaná šipka doprava 9"/>
          <p:cNvSpPr/>
          <p:nvPr/>
        </p:nvSpPr>
        <p:spPr>
          <a:xfrm>
            <a:off x="5783883" y="4796797"/>
            <a:ext cx="1538634" cy="923084"/>
          </a:xfrm>
          <a:prstGeom prst="stripedRightArrow">
            <a:avLst>
              <a:gd name="adj1" fmla="val 55715"/>
              <a:gd name="adj2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r>
              <a:rPr lang="cs-CZ" altLang="cs-CZ" sz="2800" dirty="0" err="1" smtClean="0"/>
              <a:t>Doporučovací</a:t>
            </a:r>
            <a:r>
              <a:rPr lang="cs-CZ" altLang="cs-CZ" sz="2800" dirty="0" smtClean="0"/>
              <a:t> systémy</a:t>
            </a:r>
          </a:p>
          <a:p>
            <a:pPr lvl="1"/>
            <a:r>
              <a:rPr lang="cs-CZ" altLang="cs-CZ" sz="2400" dirty="0" smtClean="0"/>
              <a:t>By měly být výhodné jak pro uživatele, tak i provozovatele webu</a:t>
            </a:r>
            <a:endParaRPr lang="cs-CZ" altLang="cs-CZ" sz="2400" i="1" dirty="0" smtClean="0">
              <a:solidFill>
                <a:srgbClr val="00B050"/>
              </a:solidFill>
            </a:endParaRPr>
          </a:p>
          <a:p>
            <a:pPr lvl="2"/>
            <a:r>
              <a:rPr lang="cs-CZ" altLang="cs-CZ" sz="1800" dirty="0" smtClean="0"/>
              <a:t>Uživatel lépe, snadněji a rychleji nalezne co hledá, je spokojenější a častěji se vrací</a:t>
            </a:r>
          </a:p>
          <a:p>
            <a:pPr lvl="2"/>
            <a:r>
              <a:rPr lang="cs-CZ" altLang="cs-CZ" sz="1800" dirty="0" smtClean="0"/>
              <a:t>Čímž zlepšuje klíčové metriky provozovatele (například zvyšuje prodej a zisk)</a:t>
            </a:r>
            <a:endParaRPr lang="cs-CZ" altLang="cs-CZ" sz="1600" dirty="0" smtClean="0"/>
          </a:p>
        </p:txBody>
      </p:sp>
    </p:spTree>
    <p:extLst>
      <p:ext uri="{BB962C8B-B14F-4D97-AF65-F5344CB8AC3E}">
        <p14:creationId xmlns:p14="http://schemas.microsoft.com/office/powerpoint/2010/main" val="423134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14057</TotalTime>
  <Words>2887</Words>
  <Application>Microsoft Office PowerPoint</Application>
  <PresentationFormat>Předvádění na obrazovce (4:3)</PresentationFormat>
  <Paragraphs>862</Paragraphs>
  <Slides>56</Slides>
  <Notes>38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56</vt:i4>
      </vt:variant>
    </vt:vector>
  </HeadingPairs>
  <TitlesOfParts>
    <vt:vector size="64" baseType="lpstr">
      <vt:lpstr>Arial Unicode MS</vt:lpstr>
      <vt:lpstr>Arial</vt:lpstr>
      <vt:lpstr>Calibri</vt:lpstr>
      <vt:lpstr>Cambria Math</vt:lpstr>
      <vt:lpstr>Verdana</vt:lpstr>
      <vt:lpstr>Wingdings</vt:lpstr>
      <vt:lpstr>Network</vt:lpstr>
      <vt:lpstr>Rovnice</vt:lpstr>
      <vt:lpstr>Doporučovací systémy a uživatelské preference</vt:lpstr>
      <vt:lpstr>Background, disclaimer </vt:lpstr>
      <vt:lpstr>Prezentace aplikace PowerPoint</vt:lpstr>
      <vt:lpstr>Recommender Systems</vt:lpstr>
      <vt:lpstr>Prezentace aplikace PowerPoint</vt:lpstr>
      <vt:lpstr>Motivace</vt:lpstr>
      <vt:lpstr>Prezentace aplikace PowerPoint</vt:lpstr>
      <vt:lpstr>Motivace</vt:lpstr>
      <vt:lpstr>Motivace</vt:lpstr>
      <vt:lpstr>Jak fungují doporučovací systémy? </vt:lpstr>
      <vt:lpstr>Paradigms of recommender systems</vt:lpstr>
      <vt:lpstr>Paradigms of recommender systems</vt:lpstr>
      <vt:lpstr>Paradigms of recommender systems</vt:lpstr>
      <vt:lpstr>Paradigms of recommender systems</vt:lpstr>
      <vt:lpstr>Paradigms of recommender systems</vt:lpstr>
      <vt:lpstr>Paradigms of recommender systems</vt:lpstr>
      <vt:lpstr>Prezentace aplikace PowerPoint</vt:lpstr>
      <vt:lpstr>Prezentace aplikace PowerPoint</vt:lpstr>
      <vt:lpstr>Prezentace aplikace PowerPoint</vt:lpstr>
      <vt:lpstr>Prezentace aplikace PowerPoint</vt:lpstr>
      <vt:lpstr>Implicit Feedback v  E-commerce</vt:lpstr>
      <vt:lpstr>Jak ze zpětné vazby získám preferenci?</vt:lpstr>
      <vt:lpstr>Jak ze zpětné vazby získám preferenci?</vt:lpstr>
      <vt:lpstr>Doporučovací Algoritmy </vt:lpstr>
      <vt:lpstr>Prezentace aplikace PowerPoint</vt:lpstr>
      <vt:lpstr>Prezentace aplikace PowerPoint</vt:lpstr>
      <vt:lpstr>Doporučovací algoritmy</vt:lpstr>
      <vt:lpstr>Collaborative Filtering (CF)</vt:lpstr>
      <vt:lpstr>Collaborative-filtering algoritmy</vt:lpstr>
      <vt:lpstr>User-based nearest-neighbor collaborative filtering (1)</vt:lpstr>
      <vt:lpstr>User-based nearest-neighbor collaborative filtering (2)</vt:lpstr>
      <vt:lpstr>User-based nearest-neighbor collaborative filtering (3)</vt:lpstr>
      <vt:lpstr>Measuring user similarity (1)</vt:lpstr>
      <vt:lpstr>Measuring user similarity (2)</vt:lpstr>
      <vt:lpstr>Making predictions</vt:lpstr>
      <vt:lpstr>Improving the metrics  / prediction function</vt:lpstr>
      <vt:lpstr>Memory-based and model-based approaches</vt:lpstr>
      <vt:lpstr>Data sparsity problems</vt:lpstr>
      <vt:lpstr>Prezentace aplikace PowerPoint</vt:lpstr>
      <vt:lpstr>Prezentace aplikace PowerPoint</vt:lpstr>
      <vt:lpstr>Content-based recommendation</vt:lpstr>
      <vt:lpstr>Content-based algoritmy</vt:lpstr>
      <vt:lpstr>What is the "content"?</vt:lpstr>
      <vt:lpstr>Content representation and item similarities</vt:lpstr>
      <vt:lpstr>Term-Frequency - Inverse Document Frequency (TF-IDF)</vt:lpstr>
      <vt:lpstr>TF-IDF II</vt:lpstr>
      <vt:lpstr>Example TF-IDF representation</vt:lpstr>
      <vt:lpstr>Example TF-IDF representation</vt:lpstr>
      <vt:lpstr>Cosine similarity</vt:lpstr>
      <vt:lpstr>Jak zjistit, co použít?</vt:lpstr>
      <vt:lpstr>Experimenty</vt:lpstr>
      <vt:lpstr>Závěr</vt:lpstr>
      <vt:lpstr>Co jsem vynechal:</vt:lpstr>
      <vt:lpstr>  Dotazy?</vt:lpstr>
      <vt:lpstr>Decision Support as Inverted Recommending</vt:lpstr>
      <vt:lpstr>Preference Development Over Time</vt:lpstr>
    </vt:vector>
  </TitlesOfParts>
  <Company>MFF-UK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preference learning in real systems - from events to processes</dc:title>
  <dc:creator>Alan Eckhardt</dc:creator>
  <cp:lastModifiedBy>peska</cp:lastModifiedBy>
  <cp:revision>123</cp:revision>
  <dcterms:created xsi:type="dcterms:W3CDTF">2011-06-02T09:06:03Z</dcterms:created>
  <dcterms:modified xsi:type="dcterms:W3CDTF">2017-01-05T09:31:41Z</dcterms:modified>
</cp:coreProperties>
</file>