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8" r:id="rId3"/>
    <p:sldId id="257" r:id="rId4"/>
    <p:sldId id="390" r:id="rId5"/>
    <p:sldId id="391" r:id="rId6"/>
    <p:sldId id="392" r:id="rId7"/>
    <p:sldId id="342" r:id="rId8"/>
    <p:sldId id="364" r:id="rId9"/>
    <p:sldId id="365" r:id="rId10"/>
    <p:sldId id="366" r:id="rId11"/>
    <p:sldId id="367" r:id="rId12"/>
    <p:sldId id="368" r:id="rId13"/>
    <p:sldId id="393" r:id="rId14"/>
    <p:sldId id="369" r:id="rId15"/>
    <p:sldId id="275" r:id="rId16"/>
    <p:sldId id="394" r:id="rId17"/>
    <p:sldId id="346" r:id="rId18"/>
    <p:sldId id="320" r:id="rId19"/>
    <p:sldId id="363" r:id="rId20"/>
    <p:sldId id="303" r:id="rId21"/>
    <p:sldId id="328" r:id="rId22"/>
    <p:sldId id="329" r:id="rId23"/>
    <p:sldId id="347" r:id="rId24"/>
    <p:sldId id="352" r:id="rId25"/>
    <p:sldId id="305" r:id="rId26"/>
    <p:sldId id="370" r:id="rId27"/>
    <p:sldId id="357" r:id="rId28"/>
    <p:sldId id="378" r:id="rId29"/>
    <p:sldId id="350" r:id="rId30"/>
    <p:sldId id="351" r:id="rId31"/>
    <p:sldId id="395" r:id="rId32"/>
    <p:sldId id="379" r:id="rId33"/>
    <p:sldId id="380" r:id="rId34"/>
    <p:sldId id="358" r:id="rId35"/>
    <p:sldId id="381" r:id="rId36"/>
    <p:sldId id="382" r:id="rId37"/>
    <p:sldId id="383" r:id="rId38"/>
    <p:sldId id="384" r:id="rId39"/>
    <p:sldId id="389" r:id="rId40"/>
    <p:sldId id="359" r:id="rId41"/>
    <p:sldId id="334" r:id="rId42"/>
    <p:sldId id="360" r:id="rId43"/>
    <p:sldId id="362" r:id="rId44"/>
    <p:sldId id="343" r:id="rId45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ynep" initials="Z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DD9FF"/>
    <a:srgbClr val="0033CC"/>
    <a:srgbClr val="008000"/>
    <a:srgbClr val="001F95"/>
    <a:srgbClr val="DCDADB"/>
    <a:srgbClr val="0079C2"/>
    <a:srgbClr val="99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444" autoAdjust="0"/>
  </p:normalViewPr>
  <p:slideViewPr>
    <p:cSldViewPr>
      <p:cViewPr varScale="1">
        <p:scale>
          <a:sx n="110" d="100"/>
          <a:sy n="110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820C98-CAB9-4D41-962E-001CC8BDD2A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8342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9F411D50-4A9A-4A39-BDB7-A08AE90B008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252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AA1897-5735-489D-9F87-BC079995A3D4}" type="slidenum">
              <a:rPr lang="en-GB" altLang="cs-CZ"/>
              <a:pPr eaLnBrk="1" hangingPunct="1"/>
              <a:t>1</a:t>
            </a:fld>
            <a:endParaRPr lang="en-GB" alt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1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45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66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30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79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3C5412-472C-402C-B921-090751BACC13}" type="slidenum">
              <a:rPr lang="en-GB" altLang="cs-CZ"/>
              <a:pPr eaLnBrk="1" hangingPunct="1"/>
              <a:t>15</a:t>
            </a:fld>
            <a:endParaRPr lang="en-GB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08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77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3C5412-472C-402C-B921-090751BACC13}" type="slidenum">
              <a:rPr lang="en-GB" altLang="cs-CZ"/>
              <a:pPr eaLnBrk="1" hangingPunct="1"/>
              <a:t>17</a:t>
            </a:fld>
            <a:endParaRPr lang="en-GB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34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00860A-57E2-4705-87B3-6690F85530E2}" type="slidenum">
              <a:rPr lang="en-GB" altLang="cs-CZ"/>
              <a:pPr eaLnBrk="1" hangingPunct="1"/>
              <a:t>18</a:t>
            </a:fld>
            <a:endParaRPr lang="en-GB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0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00860A-57E2-4705-87B3-6690F85530E2}" type="slidenum">
              <a:rPr lang="en-GB" altLang="cs-CZ"/>
              <a:pPr eaLnBrk="1" hangingPunct="1"/>
              <a:t>19</a:t>
            </a:fld>
            <a:endParaRPr lang="en-GB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7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Zmínit </a:t>
            </a:r>
            <a:r>
              <a:rPr lang="cs-CZ" dirty="0" err="1" smtClean="0"/>
              <a:t>longtail</a:t>
            </a:r>
            <a:r>
              <a:rPr lang="cs-CZ" dirty="0" smtClean="0"/>
              <a:t> na čase, </a:t>
            </a:r>
            <a:r>
              <a:rPr lang="cs-CZ" dirty="0" err="1" smtClean="0"/>
              <a:t>scrollování</a:t>
            </a:r>
            <a:r>
              <a:rPr lang="cs-CZ" dirty="0" smtClean="0"/>
              <a:t> a dalších</a:t>
            </a:r>
            <a:r>
              <a:rPr lang="cs-CZ" baseline="0" dirty="0" smtClean="0"/>
              <a:t> informacích</a:t>
            </a:r>
          </a:p>
          <a:p>
            <a:r>
              <a:rPr lang="cs-CZ" baseline="0" dirty="0" smtClean="0"/>
              <a:t>Zmínit že některé ukazatele záleží na rozložení stránky (</a:t>
            </a:r>
            <a:r>
              <a:rPr lang="cs-CZ" baseline="0" dirty="0" err="1" smtClean="0"/>
              <a:t>scrolling</a:t>
            </a:r>
            <a:r>
              <a:rPr lang="cs-CZ" baseline="0" dirty="0" smtClean="0"/>
              <a:t>), množství textu na čase…</a:t>
            </a:r>
          </a:p>
          <a:p>
            <a:r>
              <a:rPr lang="cs-CZ" baseline="0" dirty="0" smtClean="0"/>
              <a:t>Namalovat graf četností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1D50-4A9A-4A39-BDB7-A08AE90B0085}" type="slidenum">
              <a:rPr lang="en-GB" altLang="cs-CZ" smtClean="0"/>
              <a:pPr/>
              <a:t>21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591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1D50-4A9A-4A39-BDB7-A08AE90B0085}" type="slidenum">
              <a:rPr lang="en-GB" altLang="cs-CZ" smtClean="0"/>
              <a:pPr/>
              <a:t>2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3913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3C5412-472C-402C-B921-090751BACC13}" type="slidenum">
              <a:rPr lang="en-GB" altLang="cs-CZ"/>
              <a:pPr eaLnBrk="1" hangingPunct="1"/>
              <a:t>23</a:t>
            </a:fld>
            <a:endParaRPr lang="en-GB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97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937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404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55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33</a:t>
            </a:fld>
            <a:endParaRPr lang="de-D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78174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17548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>
                <a:solidFill>
                  <a:prstClr val="black"/>
                </a:solidFill>
              </a:rPr>
              <a:pPr/>
              <a:t>36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47683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948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466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4803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813B1C-1E5B-4A5F-ABA8-D9D44561D67D}" type="slidenum">
              <a:rPr lang="en-GB" altLang="cs-CZ"/>
              <a:pPr eaLnBrk="1" hangingPunct="1"/>
              <a:t>3</a:t>
            </a:fld>
            <a:endParaRPr lang="en-GB" alt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07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44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6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9" indent="-171439">
              <a:buFontTx/>
              <a:buChar char="-"/>
            </a:pPr>
            <a:r>
              <a:rPr lang="cs-CZ" dirty="0" smtClean="0"/>
              <a:t>ML</a:t>
            </a:r>
            <a:r>
              <a:rPr lang="cs-CZ" baseline="0" dirty="0" smtClean="0"/>
              <a:t> application</a:t>
            </a:r>
          </a:p>
          <a:p>
            <a:pPr marL="171439" indent="-171439">
              <a:buFontTx/>
              <a:buChar char="-"/>
            </a:pPr>
            <a:r>
              <a:rPr lang="cs-CZ" baseline="0" dirty="0" smtClean="0"/>
              <a:t>Propose few objects</a:t>
            </a:r>
          </a:p>
          <a:p>
            <a:pPr marL="628608" lvl="1" indent="-171439">
              <a:buFontTx/>
              <a:buChar char="-"/>
            </a:pPr>
            <a:r>
              <a:rPr lang="cs-CZ" baseline="0" dirty="0" smtClean="0"/>
              <a:t>Not necessarily the most similar / relevant</a:t>
            </a:r>
            <a:endParaRPr lang="cs-CZ" baseline="0" dirty="0"/>
          </a:p>
          <a:p>
            <a:pPr marL="171439" indent="-171439">
              <a:buFontTx/>
              <a:buChar char="-"/>
            </a:pPr>
            <a:r>
              <a:rPr lang="cs-CZ" baseline="0" dirty="0" smtClean="0"/>
              <a:t>Ultimate goal is to improve key success metrics of the vendor (maximize profit – volumes of sales, user loyalty....)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1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9" indent="-171439">
              <a:buFontTx/>
              <a:buChar char="-"/>
            </a:pPr>
            <a:r>
              <a:rPr lang="cs-CZ" dirty="0" smtClean="0"/>
              <a:t>ML</a:t>
            </a:r>
            <a:r>
              <a:rPr lang="cs-CZ" baseline="0" dirty="0" smtClean="0"/>
              <a:t> application</a:t>
            </a:r>
          </a:p>
          <a:p>
            <a:pPr marL="171439" indent="-171439">
              <a:buFontTx/>
              <a:buChar char="-"/>
            </a:pPr>
            <a:r>
              <a:rPr lang="cs-CZ" baseline="0" dirty="0" smtClean="0"/>
              <a:t>Propose few objects</a:t>
            </a:r>
          </a:p>
          <a:p>
            <a:pPr marL="628608" lvl="1" indent="-171439">
              <a:buFontTx/>
              <a:buChar char="-"/>
            </a:pPr>
            <a:r>
              <a:rPr lang="cs-CZ" baseline="0" dirty="0" smtClean="0"/>
              <a:t>Not necessarily the most similar / relevant</a:t>
            </a:r>
            <a:endParaRPr lang="cs-CZ" baseline="0" dirty="0"/>
          </a:p>
          <a:p>
            <a:pPr marL="171439" indent="-171439">
              <a:buFontTx/>
              <a:buChar char="-"/>
            </a:pPr>
            <a:r>
              <a:rPr lang="cs-CZ" baseline="0" dirty="0" smtClean="0"/>
              <a:t>Ultimate goal is to improve key success metrics of the vendor (maximize profit – volumes of sales, user loyalty....)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1D50-4A9A-4A39-BDB7-A08AE90B0085}" type="slidenum">
              <a:rPr lang="en-GB" altLang="cs-CZ" smtClean="0"/>
              <a:pPr/>
              <a:t>7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749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27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73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48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10820-E0C9-40DF-A3C8-5C1604AF3A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16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C848B-4336-421D-AF0B-C8A5A714FE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99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9BAA2-74AE-4CB6-985A-B4E605C972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37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57F2E-20F5-48FA-B55D-4DD098237B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3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3BC2A-9F1D-4FB2-91B1-77F7CD90F5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91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61236-AA71-47FA-AEC2-F26171F734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69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AE892-E2D9-459E-8222-27DF68D2E1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111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AB586-9CBE-4862-97F9-EFDBC3800F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05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C94AE-508D-4C37-9477-84192FA2DE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09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40177-D017-4ED4-9F21-EEE3C30F9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70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0060D-A2D9-401F-BD62-FD66E15FB7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45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D4337-57AC-4C3A-AFA1-DAE755DE47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94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68131-D9B6-4E29-AFED-A591508B7C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2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DED110-9521-437E-8B40-D60B68370131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research.att.com/~volinsky/papers/ieeecomputer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6842125" cy="2592387"/>
          </a:xfrm>
        </p:spPr>
        <p:txBody>
          <a:bodyPr/>
          <a:lstStyle/>
          <a:p>
            <a:pPr eaLnBrk="1" hangingPunct="1"/>
            <a:r>
              <a:rPr lang="cs-CZ" altLang="cs-CZ" sz="4400" smtClean="0"/>
              <a:t>Recommender Systems - introduction</a:t>
            </a:r>
            <a:endParaRPr lang="en-US" altLang="cs-CZ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049588"/>
            <a:ext cx="6270625" cy="311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800" smtClean="0"/>
              <a:t>Ladislav Peška, </a:t>
            </a:r>
            <a:endParaRPr lang="cs-CZ" altLang="cs-CZ" sz="2700" smtClean="0"/>
          </a:p>
          <a:p>
            <a:pPr eaLnBrk="1" hangingPunct="1">
              <a:lnSpc>
                <a:spcPct val="90000"/>
              </a:lnSpc>
            </a:pPr>
            <a:endParaRPr lang="en-US" altLang="cs-CZ" sz="2700" smtClean="0"/>
          </a:p>
          <a:p>
            <a:pPr eaLnBrk="1" hangingPunct="1">
              <a:lnSpc>
                <a:spcPct val="90000"/>
              </a:lnSpc>
            </a:pPr>
            <a:endParaRPr lang="en-US" altLang="cs-CZ" sz="2700" smtClean="0"/>
          </a:p>
          <a:p>
            <a:pPr eaLnBrk="1" hangingPunct="1">
              <a:lnSpc>
                <a:spcPct val="90000"/>
              </a:lnSpc>
            </a:pPr>
            <a:r>
              <a:rPr lang="en-US" altLang="cs-CZ" sz="2400" smtClean="0"/>
              <a:t>Department of Software Engineering,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400" smtClean="0"/>
              <a:t>Charles University in Prague,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400" smtClean="0"/>
              <a:t>Czech Republic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315913" y="466725"/>
            <a:ext cx="678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cs-CZ" sz="4800" b="1">
              <a:solidFill>
                <a:schemeClr val="tx2"/>
              </a:solidFill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49313" y="3049588"/>
            <a:ext cx="624840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cs-CZ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2300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Rechteck 8"/>
          <p:cNvSpPr>
            <a:spLocks noChangeArrowheads="1"/>
          </p:cNvSpPr>
          <p:nvPr/>
        </p:nvSpPr>
        <p:spPr bwMode="auto">
          <a:xfrm>
            <a:off x="4357688" y="1571625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Collaborative</a:t>
            </a:r>
            <a:r>
              <a:rPr lang="en-US" sz="2000">
                <a:solidFill>
                  <a:srgbClr val="003366"/>
                </a:solidFill>
                <a:latin typeface="Calibri" pitchFamily="34" charset="0"/>
              </a:rPr>
              <a:t>: "Tell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me what's popular among </a:t>
            </a:r>
            <a:r>
              <a:rPr lang="en-US" sz="2000">
                <a:solidFill>
                  <a:srgbClr val="003366"/>
                </a:solidFill>
                <a:latin typeface="Calibri" pitchFamily="34" charset="0"/>
              </a:rPr>
              <a:t>my peers"</a:t>
            </a:r>
            <a:endParaRPr lang="en-US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2298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12296" name="Grafik 16" descr="Comm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Grafik 15" descr="Community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6304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3324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3322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hteck 19"/>
          <p:cNvSpPr>
            <a:spLocks noChangeArrowheads="1"/>
          </p:cNvSpPr>
          <p:nvPr/>
        </p:nvSpPr>
        <p:spPr bwMode="auto">
          <a:xfrm>
            <a:off x="4286250" y="142875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Content-based</a:t>
            </a:r>
            <a:r>
              <a:rPr lang="en-US" sz="2000">
                <a:solidFill>
                  <a:srgbClr val="003366"/>
                </a:solidFill>
                <a:latin typeface="Calibri" pitchFamily="34" charset="0"/>
              </a:rPr>
              <a:t>: "Show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me more of the same what </a:t>
            </a:r>
            <a:r>
              <a:rPr lang="en-US" sz="2000">
                <a:solidFill>
                  <a:srgbClr val="003366"/>
                </a:solidFill>
                <a:latin typeface="Calibri" pitchFamily="34" charset="0"/>
              </a:rPr>
              <a:t>I've 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liked"</a:t>
            </a:r>
            <a:endParaRPr lang="en-US" sz="2000" b="0" dirty="0"/>
          </a:p>
        </p:txBody>
      </p: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3320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32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</a:t>
            </a:r>
            <a:r>
              <a:rPr lang="en-US" sz="2000">
                <a:solidFill>
                  <a:srgbClr val="003366"/>
                </a:solidFill>
                <a:latin typeface="Calibri" pitchFamily="34" charset="0"/>
              </a:rPr>
              <a:t>: 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"Tell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me what fits based on </a:t>
            </a:r>
            <a:r>
              <a:rPr lang="en-US" sz="2000">
                <a:solidFill>
                  <a:srgbClr val="003366"/>
                </a:solidFill>
                <a:latin typeface="Calibri" pitchFamily="34" charset="0"/>
              </a:rPr>
              <a:t>my 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needs"</a:t>
            </a:r>
            <a:endParaRPr lang="en-US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665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</a:t>
            </a:r>
            <a:r>
              <a:rPr lang="en-US" sz="2000">
                <a:solidFill>
                  <a:srgbClr val="003366"/>
                </a:solidFill>
                <a:latin typeface="Calibri" pitchFamily="34" charset="0"/>
              </a:rPr>
              <a:t>: 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"Tell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me what fits based on </a:t>
            </a:r>
            <a:r>
              <a:rPr lang="en-US" sz="2000">
                <a:solidFill>
                  <a:srgbClr val="003366"/>
                </a:solidFill>
                <a:latin typeface="Calibri" pitchFamily="34" charset="0"/>
              </a:rPr>
              <a:t>my 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needs"</a:t>
            </a:r>
            <a:endParaRPr lang="en-US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Ovál 5"/>
          <p:cNvSpPr/>
          <p:nvPr/>
        </p:nvSpPr>
        <p:spPr>
          <a:xfrm>
            <a:off x="171445" y="3429002"/>
            <a:ext cx="2816379" cy="266429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ný bublinový popisek 6"/>
          <p:cNvSpPr/>
          <p:nvPr/>
        </p:nvSpPr>
        <p:spPr>
          <a:xfrm>
            <a:off x="3973111" y="4749257"/>
            <a:ext cx="2721471" cy="1198058"/>
          </a:xfrm>
          <a:prstGeom prst="wedgeEllipseCallout">
            <a:avLst>
              <a:gd name="adj1" fmla="val -99983"/>
              <a:gd name="adj2" fmla="val 31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Majority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/>
              <a:t>NDBI021 </a:t>
            </a:r>
            <a:r>
              <a:rPr lang="cs-CZ" dirty="0" err="1" smtClean="0"/>
              <a:t>content</a:t>
            </a:r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023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5378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5376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18"/>
          <p:cNvGrpSpPr>
            <a:grpSpLocks/>
          </p:cNvGrpSpPr>
          <p:nvPr/>
        </p:nvGrpSpPr>
        <p:grpSpPr bwMode="auto">
          <a:xfrm>
            <a:off x="785813" y="2722563"/>
            <a:ext cx="3252787" cy="920750"/>
            <a:chOff x="857224" y="2722011"/>
            <a:chExt cx="3252812" cy="921303"/>
          </a:xfrm>
        </p:grpSpPr>
        <p:pic>
          <p:nvPicPr>
            <p:cNvPr id="15374" name="Grafik 16" descr="Comm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Grafik 15" descr="Community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5372" name="Grafik 21" descr="P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Grafik 22" descr="P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5370" name="Grafik 25" descr="KM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26" descr="KMarrow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Rechteck 28"/>
          <p:cNvSpPr>
            <a:spLocks noChangeArrowheads="1"/>
          </p:cNvSpPr>
          <p:nvPr/>
        </p:nvSpPr>
        <p:spPr bwMode="auto">
          <a:xfrm>
            <a:off x="4429125" y="1285875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Hybrid: combinations of various inputs and/or composition of different mechanism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10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D5A920-5990-418C-9D4E-39AD52978665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900" b="1" dirty="0" err="1" smtClean="0">
                <a:solidFill>
                  <a:schemeClr val="tx2"/>
                </a:solidFill>
              </a:rPr>
              <a:t>RecSys</a:t>
            </a:r>
            <a:r>
              <a:rPr lang="cs-CZ" altLang="cs-CZ" sz="3900" b="1" dirty="0" smtClean="0">
                <a:solidFill>
                  <a:schemeClr val="tx2"/>
                </a:solidFill>
              </a:rPr>
              <a:t> </a:t>
            </a:r>
            <a:r>
              <a:rPr lang="cs-CZ" altLang="cs-CZ" sz="3900" b="1" dirty="0" err="1" smtClean="0">
                <a:solidFill>
                  <a:schemeClr val="tx2"/>
                </a:solidFill>
              </a:rPr>
              <a:t>Lifecycle</a:t>
            </a:r>
            <a:endParaRPr lang="en-US" altLang="cs-CZ" sz="3900" b="1" dirty="0">
              <a:solidFill>
                <a:schemeClr val="tx2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dirty="0" err="1" smtClean="0"/>
              <a:t>Ideal</a:t>
            </a:r>
            <a:r>
              <a:rPr lang="cs-CZ" altLang="cs-CZ" sz="1800" dirty="0" smtClean="0"/>
              <a:t> case:</a:t>
            </a:r>
          </a:p>
          <a:p>
            <a:pPr eaLnBrk="1" hangingPunct="1">
              <a:buFont typeface="+mj-lt"/>
              <a:buAutoNum type="arabicPeriod"/>
            </a:pPr>
            <a:r>
              <a:rPr lang="cs-CZ" altLang="cs-CZ" sz="1800" dirty="0" err="1" smtClean="0"/>
              <a:t>Get</a:t>
            </a:r>
            <a:r>
              <a:rPr lang="cs-CZ" altLang="cs-CZ" sz="1800" dirty="0" smtClean="0"/>
              <a:t> </a:t>
            </a:r>
            <a:r>
              <a:rPr lang="cs-CZ" altLang="cs-CZ" sz="1800" dirty="0" smtClean="0"/>
              <a:t>feedback </a:t>
            </a:r>
            <a:r>
              <a:rPr lang="cs-CZ" altLang="cs-CZ" sz="1800" dirty="0" err="1" smtClean="0"/>
              <a:t>from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users</a:t>
            </a:r>
            <a:r>
              <a:rPr lang="cs-CZ" altLang="cs-CZ" sz="1800" dirty="0" smtClean="0"/>
              <a:t> (+ </a:t>
            </a:r>
            <a:r>
              <a:rPr lang="cs-CZ" altLang="cs-CZ" sz="1800" dirty="0" err="1" smtClean="0"/>
              <a:t>additional</a:t>
            </a:r>
            <a:r>
              <a:rPr lang="cs-CZ" altLang="cs-CZ" sz="1800" dirty="0" smtClean="0"/>
              <a:t> data)</a:t>
            </a:r>
          </a:p>
          <a:p>
            <a:pPr eaLnBrk="1" hangingPunct="1">
              <a:buFont typeface="+mj-lt"/>
              <a:buAutoNum type="arabicPeriod"/>
            </a:pPr>
            <a:r>
              <a:rPr lang="cs-CZ" altLang="cs-CZ" sz="1800" dirty="0" err="1" smtClean="0"/>
              <a:t>Learn</a:t>
            </a:r>
            <a:r>
              <a:rPr lang="cs-CZ" altLang="cs-CZ" sz="1800" dirty="0" smtClean="0"/>
              <a:t> model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user</a:t>
            </a:r>
            <a:r>
              <a:rPr lang="en-US" altLang="cs-CZ" sz="1800" dirty="0" smtClean="0"/>
              <a:t>’s</a:t>
            </a:r>
            <a:r>
              <a:rPr lang="cs-CZ" altLang="cs-CZ" sz="1800" dirty="0" smtClean="0"/>
              <a:t> </a:t>
            </a:r>
            <a:br>
              <a:rPr lang="cs-CZ" altLang="cs-CZ" sz="1800" dirty="0" smtClean="0"/>
            </a:br>
            <a:r>
              <a:rPr lang="cs-CZ" altLang="cs-CZ" sz="1800" dirty="0" err="1" smtClean="0"/>
              <a:t>preferences</a:t>
            </a:r>
            <a:endParaRPr lang="cs-CZ" altLang="cs-CZ" sz="1800" dirty="0" smtClean="0"/>
          </a:p>
          <a:p>
            <a:pPr eaLnBrk="1" hangingPunct="1">
              <a:buFont typeface="+mj-lt"/>
              <a:buAutoNum type="arabicPeriod"/>
            </a:pPr>
            <a:r>
              <a:rPr lang="cs-CZ" altLang="cs-CZ" sz="1800" dirty="0" smtClean="0"/>
              <a:t>On </a:t>
            </a:r>
            <a:r>
              <a:rPr lang="cs-CZ" altLang="cs-CZ" sz="1800" dirty="0" err="1" smtClean="0"/>
              <a:t>demand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provide</a:t>
            </a:r>
            <a:r>
              <a:rPr lang="cs-CZ" altLang="cs-CZ" sz="1800" dirty="0" smtClean="0"/>
              <a:t> </a:t>
            </a:r>
            <a:br>
              <a:rPr lang="cs-CZ" altLang="cs-CZ" sz="1800" dirty="0" smtClean="0"/>
            </a:br>
            <a:r>
              <a:rPr lang="cs-CZ" altLang="cs-CZ" sz="1800" dirty="0" err="1" smtClean="0"/>
              <a:t>recommendations</a:t>
            </a:r>
            <a:endParaRPr lang="cs-CZ" altLang="cs-CZ" sz="1800" dirty="0" smtClean="0"/>
          </a:p>
          <a:p>
            <a:pPr marL="571500" indent="-571500" eaLnBrk="1" hangingPunct="1">
              <a:buFont typeface="+mj-lt"/>
              <a:buAutoNum type="arabicPeriod"/>
            </a:pPr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 smtClean="0"/>
              <a:t>Real </a:t>
            </a:r>
            <a:r>
              <a:rPr lang="cs-CZ" altLang="cs-CZ" sz="1800" dirty="0" err="1" smtClean="0"/>
              <a:t>world</a:t>
            </a:r>
            <a:r>
              <a:rPr lang="cs-CZ" altLang="cs-CZ" sz="1800" dirty="0" smtClean="0"/>
              <a:t>:</a:t>
            </a:r>
          </a:p>
          <a:p>
            <a:pPr eaLnBrk="1" hangingPunct="1"/>
            <a:r>
              <a:rPr lang="cs-CZ" altLang="cs-CZ" sz="1800" dirty="0" err="1" smtClean="0"/>
              <a:t>Stream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feedback and </a:t>
            </a:r>
            <a:r>
              <a:rPr lang="cs-CZ" altLang="cs-CZ" sz="1800" dirty="0" err="1" smtClean="0"/>
              <a:t>demands</a:t>
            </a:r>
            <a:endParaRPr lang="cs-CZ" altLang="cs-CZ" sz="1800" dirty="0" smtClean="0"/>
          </a:p>
          <a:p>
            <a:pPr eaLnBrk="1" hangingPunct="1"/>
            <a:r>
              <a:rPr lang="cs-CZ" altLang="cs-CZ" sz="1800" dirty="0" err="1" smtClean="0"/>
              <a:t>Learn</a:t>
            </a:r>
            <a:r>
              <a:rPr lang="cs-CZ" altLang="cs-CZ" sz="1800" dirty="0" smtClean="0"/>
              <a:t> on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fly</a:t>
            </a:r>
            <a:endParaRPr lang="cs-CZ" altLang="cs-CZ" sz="1800" dirty="0" smtClean="0"/>
          </a:p>
          <a:p>
            <a:pPr marL="0" indent="0" eaLnBrk="1" hangingPunct="1">
              <a:buNone/>
            </a:pPr>
            <a:endParaRPr lang="cs-CZ" altLang="cs-CZ" sz="1800" dirty="0" smtClean="0"/>
          </a:p>
        </p:txBody>
      </p:sp>
      <p:pic>
        <p:nvPicPr>
          <p:cNvPr id="7" name="Picture 28" descr="UserPreferenceCycleFil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734" y="2492896"/>
            <a:ext cx="4737475" cy="34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RecSys</a:t>
            </a:r>
            <a:r>
              <a:rPr lang="cs-CZ" dirty="0" smtClean="0"/>
              <a:t> „Hello </a:t>
            </a:r>
            <a:r>
              <a:rPr lang="cs-CZ" dirty="0" err="1" smtClean="0"/>
              <a:t>World</a:t>
            </a:r>
            <a:r>
              <a:rPr lang="cs-CZ" dirty="0" smtClean="0"/>
              <a:t>!“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User-based nearest-neighbor collaborative filtering</a:t>
            </a:r>
            <a:endParaRPr lang="cs-CZ" sz="2400" dirty="0"/>
          </a:p>
          <a:p>
            <a:pPr lvl="1"/>
            <a:r>
              <a:rPr lang="cs-CZ" sz="2000" dirty="0" err="1" smtClean="0"/>
              <a:t>Get</a:t>
            </a:r>
            <a:r>
              <a:rPr lang="cs-CZ" sz="2000" dirty="0" smtClean="0"/>
              <a:t> most </a:t>
            </a:r>
            <a:r>
              <a:rPr lang="cs-CZ" sz="2000" dirty="0" err="1" smtClean="0"/>
              <a:t>similar</a:t>
            </a:r>
            <a:r>
              <a:rPr lang="cs-CZ" sz="2000" dirty="0" smtClean="0"/>
              <a:t> </a:t>
            </a:r>
            <a:r>
              <a:rPr lang="cs-CZ" sz="2000" dirty="0" err="1" smtClean="0"/>
              <a:t>users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current</a:t>
            </a:r>
            <a:r>
              <a:rPr lang="cs-CZ" sz="2000" dirty="0" smtClean="0"/>
              <a:t> </a:t>
            </a:r>
            <a:r>
              <a:rPr lang="cs-CZ" sz="2000" dirty="0" err="1" smtClean="0"/>
              <a:t>one</a:t>
            </a:r>
            <a:r>
              <a:rPr lang="cs-CZ" sz="2000" dirty="0" smtClean="0"/>
              <a:t>.</a:t>
            </a:r>
          </a:p>
          <a:p>
            <a:pPr lvl="2"/>
            <a:r>
              <a:rPr lang="cs-CZ" sz="1700" dirty="0" smtClean="0"/>
              <a:t>Cosine </a:t>
            </a:r>
            <a:r>
              <a:rPr lang="cs-CZ" sz="1700" dirty="0" err="1" smtClean="0"/>
              <a:t>similarity</a:t>
            </a:r>
            <a:r>
              <a:rPr lang="cs-CZ" sz="1700" dirty="0" smtClean="0"/>
              <a:t> / </a:t>
            </a:r>
            <a:r>
              <a:rPr lang="cs-CZ" sz="1700" dirty="0" err="1" smtClean="0"/>
              <a:t>Correlation</a:t>
            </a:r>
            <a:r>
              <a:rPr lang="cs-CZ" sz="1700" dirty="0" smtClean="0"/>
              <a:t> </a:t>
            </a:r>
            <a:r>
              <a:rPr lang="cs-CZ" sz="1700" dirty="0" err="1" smtClean="0"/>
              <a:t>of</a:t>
            </a:r>
            <a:r>
              <a:rPr lang="cs-CZ" sz="1700" dirty="0" smtClean="0"/>
              <a:t> </a:t>
            </a:r>
            <a:r>
              <a:rPr lang="cs-CZ" sz="1700" dirty="0" err="1" smtClean="0"/>
              <a:t>known</a:t>
            </a:r>
            <a:r>
              <a:rPr lang="cs-CZ" sz="1700" dirty="0" smtClean="0"/>
              <a:t> </a:t>
            </a:r>
            <a:r>
              <a:rPr lang="cs-CZ" sz="1700" dirty="0" err="1" smtClean="0"/>
              <a:t>ratings</a:t>
            </a:r>
            <a:r>
              <a:rPr lang="cs-CZ" sz="1700" dirty="0" smtClean="0"/>
              <a:t> per user</a:t>
            </a:r>
            <a:endParaRPr lang="cs-CZ" sz="1700" dirty="0" smtClean="0"/>
          </a:p>
          <a:p>
            <a:pPr lvl="1"/>
            <a:r>
              <a:rPr lang="cs-CZ" sz="2000" dirty="0" err="1" smtClean="0"/>
              <a:t>Aggregate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feedback on not-</a:t>
            </a:r>
            <a:r>
              <a:rPr lang="cs-CZ" sz="2000" dirty="0" err="1" smtClean="0"/>
              <a:t>yet</a:t>
            </a:r>
            <a:r>
              <a:rPr lang="cs-CZ" sz="2000" dirty="0" smtClean="0"/>
              <a:t>-</a:t>
            </a:r>
            <a:r>
              <a:rPr lang="cs-CZ" sz="2000" dirty="0" err="1" smtClean="0"/>
              <a:t>visited</a:t>
            </a:r>
            <a:r>
              <a:rPr lang="cs-CZ" sz="2000" dirty="0" smtClean="0"/>
              <a:t> </a:t>
            </a:r>
            <a:r>
              <a:rPr lang="cs-CZ" sz="2000" dirty="0" err="1" smtClean="0"/>
              <a:t>items</a:t>
            </a:r>
            <a:r>
              <a:rPr lang="cs-CZ" sz="2000" dirty="0" smtClean="0"/>
              <a:t>.</a:t>
            </a:r>
          </a:p>
          <a:p>
            <a:pPr lvl="2"/>
            <a:r>
              <a:rPr lang="cs-CZ" sz="1700" dirty="0" err="1" smtClean="0"/>
              <a:t>Average</a:t>
            </a:r>
            <a:r>
              <a:rPr lang="cs-CZ" sz="1700" dirty="0" smtClean="0"/>
              <a:t> / </a:t>
            </a:r>
            <a:r>
              <a:rPr lang="cs-CZ" sz="1700" dirty="0" err="1" smtClean="0"/>
              <a:t>similarity-weighted</a:t>
            </a:r>
            <a:r>
              <a:rPr lang="cs-CZ" sz="1700" dirty="0" smtClean="0"/>
              <a:t> </a:t>
            </a:r>
            <a:r>
              <a:rPr lang="cs-CZ" sz="1700" dirty="0" err="1" smtClean="0"/>
              <a:t>average</a:t>
            </a:r>
            <a:r>
              <a:rPr lang="cs-CZ" sz="1700" dirty="0" smtClean="0"/>
              <a:t>…</a:t>
            </a:r>
            <a:endParaRPr lang="cs-CZ" sz="1700" dirty="0" smtClean="0"/>
          </a:p>
          <a:p>
            <a:pPr lvl="1"/>
            <a:r>
              <a:rPr lang="cs-CZ" sz="2000" dirty="0" err="1" smtClean="0"/>
              <a:t>Recommend</a:t>
            </a:r>
            <a:r>
              <a:rPr lang="cs-CZ" sz="2000" dirty="0" smtClean="0"/>
              <a:t> </a:t>
            </a:r>
            <a:r>
              <a:rPr lang="cs-CZ" sz="2000" dirty="0" err="1" smtClean="0"/>
              <a:t>items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best</a:t>
            </a:r>
            <a:r>
              <a:rPr lang="cs-CZ" sz="2000" dirty="0" smtClean="0"/>
              <a:t> </a:t>
            </a:r>
            <a:r>
              <a:rPr lang="cs-CZ" sz="2000" dirty="0" err="1" smtClean="0"/>
              <a:t>aggregated</a:t>
            </a:r>
            <a:r>
              <a:rPr lang="cs-CZ" sz="2000" dirty="0" smtClean="0"/>
              <a:t> </a:t>
            </a:r>
            <a:r>
              <a:rPr lang="cs-CZ" sz="2000" dirty="0" err="1" smtClean="0"/>
              <a:t>feedack</a:t>
            </a:r>
            <a:r>
              <a:rPr lang="cs-CZ" sz="2000" dirty="0" smtClean="0"/>
              <a:t>.</a:t>
            </a:r>
          </a:p>
          <a:p>
            <a:pPr lvl="2"/>
            <a:r>
              <a:rPr lang="cs-CZ" sz="1700" dirty="0" smtClean="0"/>
              <a:t>Top-k </a:t>
            </a:r>
            <a:r>
              <a:rPr lang="cs-CZ" sz="1700" dirty="0" err="1" smtClean="0"/>
              <a:t>items</a:t>
            </a:r>
            <a:r>
              <a:rPr lang="cs-CZ" sz="1700" dirty="0" smtClean="0"/>
              <a:t> </a:t>
            </a:r>
            <a:r>
              <a:rPr lang="cs-CZ" sz="1700" dirty="0" err="1" smtClean="0"/>
              <a:t>with</a:t>
            </a:r>
            <a:r>
              <a:rPr lang="cs-CZ" sz="1700" dirty="0" smtClean="0"/>
              <a:t> </a:t>
            </a:r>
            <a:r>
              <a:rPr lang="cs-CZ" sz="1700" dirty="0" err="1" smtClean="0"/>
              <a:t>highest</a:t>
            </a:r>
            <a:r>
              <a:rPr lang="cs-CZ" sz="1700" dirty="0" smtClean="0"/>
              <a:t> rating</a:t>
            </a:r>
            <a:endParaRPr lang="en-US" sz="1700" dirty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6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D5A920-5990-418C-9D4E-39AD52978665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900" b="1" smtClean="0">
                <a:solidFill>
                  <a:schemeClr val="tx2"/>
                </a:solidFill>
              </a:rPr>
              <a:t>User Feedback</a:t>
            </a:r>
            <a:endParaRPr lang="cs-CZ" altLang="cs-CZ" sz="39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cs-CZ" sz="3900" b="1" dirty="0">
              <a:solidFill>
                <a:schemeClr val="tx2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571500" indent="-571500" eaLnBrk="1" hangingPunct="1">
              <a:buFont typeface="+mj-lt"/>
              <a:buAutoNum type="arabicPeriod"/>
            </a:pPr>
            <a:endParaRPr lang="cs-CZ" altLang="cs-CZ" sz="1800" dirty="0" smtClean="0"/>
          </a:p>
        </p:txBody>
      </p:sp>
      <p:pic>
        <p:nvPicPr>
          <p:cNvPr id="7" name="Picture 28" descr="UserPreferenceCycleFil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33859"/>
            <a:ext cx="6274436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1331640" y="1275084"/>
            <a:ext cx="4032448" cy="222592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2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A659F8-C7F6-4947-85AF-3C7BC9D9119A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900" b="1" dirty="0" smtClean="0">
                <a:solidFill>
                  <a:schemeClr val="tx2"/>
                </a:solidFill>
              </a:rPr>
              <a:t>User Feedback</a:t>
            </a:r>
            <a:endParaRPr lang="en-US" altLang="cs-CZ" sz="3900" b="1" dirty="0">
              <a:solidFill>
                <a:schemeClr val="tx2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490538" indent="-495300" eaLnBrk="1" hangingPunct="1"/>
            <a:r>
              <a:rPr lang="cs-CZ" altLang="cs-CZ" sz="2800" dirty="0" smtClean="0"/>
              <a:t>Explicit feedback </a:t>
            </a:r>
            <a:r>
              <a:rPr lang="cs-CZ" altLang="cs-CZ" sz="20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 smtClean="0">
                <a:solidFill>
                  <a:schemeClr val="bg1">
                    <a:lumMod val="50000"/>
                  </a:schemeClr>
                </a:solidFill>
              </a:rPr>
              <a:t>ratings</a:t>
            </a:r>
            <a:r>
              <a:rPr lang="cs-CZ" altLang="cs-CZ" sz="20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altLang="cs-CZ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36613" lvl="1" indent="-438150" eaLnBrk="1" hangingPunct="1">
              <a:buClr>
                <a:srgbClr val="FF3300"/>
              </a:buClr>
              <a:buSzPct val="200000"/>
              <a:buFont typeface="Arial Unicode MS" panose="020B0604020202020204" pitchFamily="34" charset="-128"/>
              <a:buChar char="-"/>
            </a:pPr>
            <a:r>
              <a:rPr lang="cs-CZ" altLang="cs-CZ" sz="2400" dirty="0" err="1" smtClean="0"/>
              <a:t>Often</a:t>
            </a:r>
            <a:r>
              <a:rPr lang="cs-CZ" altLang="cs-CZ" sz="2400" dirty="0" smtClean="0"/>
              <a:t> not </a:t>
            </a:r>
            <a:r>
              <a:rPr lang="cs-CZ" altLang="cs-CZ" sz="2400" dirty="0" err="1" smtClean="0"/>
              <a:t>enough</a:t>
            </a:r>
            <a:r>
              <a:rPr lang="cs-CZ" altLang="cs-CZ" sz="2400" dirty="0" smtClean="0"/>
              <a:t> data (not </a:t>
            </a:r>
            <a:r>
              <a:rPr lang="cs-CZ" altLang="cs-CZ" sz="2400" dirty="0" err="1" smtClean="0"/>
              <a:t>all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users</a:t>
            </a:r>
            <a:r>
              <a:rPr lang="cs-CZ" altLang="cs-CZ" sz="2400" dirty="0" smtClean="0"/>
              <a:t>, not </a:t>
            </a:r>
            <a:r>
              <a:rPr lang="cs-CZ" altLang="cs-CZ" sz="2400" dirty="0" err="1" smtClean="0"/>
              <a:t>all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visited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objects</a:t>
            </a:r>
            <a:r>
              <a:rPr lang="cs-CZ" altLang="cs-CZ" sz="2400" dirty="0" smtClean="0"/>
              <a:t>…)</a:t>
            </a:r>
            <a:endParaRPr lang="cs-CZ" altLang="cs-CZ" sz="2400" dirty="0" smtClean="0"/>
          </a:p>
          <a:p>
            <a:pPr marL="836613" lvl="1" indent="-438150" eaLnBrk="1" hangingPunct="1">
              <a:buClr>
                <a:srgbClr val="FF3300"/>
              </a:buClr>
              <a:buSzPct val="200000"/>
              <a:buFont typeface="Arial Unicode MS" panose="020B0604020202020204" pitchFamily="34" charset="-128"/>
              <a:buChar char="-"/>
            </a:pPr>
            <a:r>
              <a:rPr lang="cs-CZ" altLang="cs-CZ" sz="2400" dirty="0" err="1" smtClean="0"/>
              <a:t>Especially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problematical</a:t>
            </a:r>
            <a:r>
              <a:rPr lang="cs-CZ" altLang="cs-CZ" sz="2400" dirty="0" smtClean="0"/>
              <a:t> in e-</a:t>
            </a:r>
            <a:r>
              <a:rPr lang="cs-CZ" altLang="cs-CZ" sz="2400" dirty="0" err="1" smtClean="0"/>
              <a:t>commerce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lack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experience</a:t>
            </a:r>
            <a:r>
              <a:rPr lang="cs-CZ" altLang="cs-CZ" sz="2400" dirty="0" smtClean="0"/>
              <a:t> and </a:t>
            </a:r>
            <a:r>
              <a:rPr lang="cs-CZ" altLang="cs-CZ" sz="2400" dirty="0" err="1" smtClean="0"/>
              <a:t>motivation</a:t>
            </a:r>
            <a:r>
              <a:rPr lang="cs-CZ" altLang="cs-CZ" sz="2400" dirty="0" smtClean="0"/>
              <a:t>)</a:t>
            </a:r>
            <a:endParaRPr lang="cs-CZ" altLang="cs-CZ" sz="2400" dirty="0" smtClean="0"/>
          </a:p>
          <a:p>
            <a:pPr marL="836613" lvl="1" indent="-438150" eaLnBrk="1" hangingPunct="1">
              <a:buClr>
                <a:srgbClr val="008000"/>
              </a:buClr>
              <a:buSzPct val="130000"/>
              <a:buFont typeface="Arial Unicode MS" panose="020B0604020202020204" pitchFamily="34" charset="-128"/>
              <a:buChar char="+"/>
            </a:pPr>
            <a:r>
              <a:rPr lang="cs-CZ" altLang="cs-CZ" sz="2400" dirty="0" err="1" smtClean="0"/>
              <a:t>Quite</a:t>
            </a:r>
            <a:r>
              <a:rPr lang="en-US" altLang="cs-CZ" sz="2400" dirty="0" smtClean="0"/>
              <a:t> a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good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estimator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user</a:t>
            </a:r>
            <a:r>
              <a:rPr lang="en-US" altLang="cs-CZ" sz="2400" dirty="0" smtClean="0"/>
              <a:t>’s preference</a:t>
            </a:r>
            <a:endParaRPr lang="cs-CZ" altLang="cs-CZ" sz="2400" dirty="0" smtClean="0"/>
          </a:p>
          <a:p>
            <a:pPr marL="490538" indent="-495300" eaLnBrk="1" hangingPunct="1"/>
            <a:r>
              <a:rPr lang="cs-CZ" altLang="cs-CZ" sz="2800" dirty="0" err="1" smtClean="0"/>
              <a:t>Implicit</a:t>
            </a:r>
            <a:r>
              <a:rPr lang="cs-CZ" altLang="cs-CZ" sz="2800" dirty="0" smtClean="0"/>
              <a:t> feedback </a:t>
            </a:r>
            <a:r>
              <a:rPr lang="cs-CZ" altLang="cs-CZ" sz="20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cs-CZ" sz="2000" i="1" dirty="0" smtClean="0">
                <a:solidFill>
                  <a:schemeClr val="bg1">
                    <a:lumMod val="50000"/>
                  </a:schemeClr>
                </a:solidFill>
              </a:rPr>
              <a:t>tracking events triggered b</a:t>
            </a:r>
            <a:r>
              <a:rPr lang="cs-CZ" altLang="cs-CZ" sz="2000" i="1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altLang="cs-CZ" sz="2000" i="1" dirty="0" smtClean="0">
                <a:solidFill>
                  <a:schemeClr val="bg1">
                    <a:lumMod val="50000"/>
                  </a:schemeClr>
                </a:solidFill>
              </a:rPr>
              <a:t> the user</a:t>
            </a:r>
            <a:r>
              <a:rPr lang="cs-CZ" altLang="cs-CZ" sz="20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altLang="cs-CZ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36613" lvl="1" indent="-438150" eaLnBrk="1" hangingPunct="1">
              <a:buClr>
                <a:srgbClr val="FF3300"/>
              </a:buClr>
              <a:buSzPct val="200000"/>
              <a:buFont typeface="Arial Unicode MS" panose="020B0604020202020204" pitchFamily="34" charset="-128"/>
              <a:buChar char="-"/>
            </a:pPr>
            <a:r>
              <a:rPr lang="cs-CZ" altLang="cs-CZ" sz="2400" dirty="0" err="1" smtClean="0"/>
              <a:t>Noisy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harder</a:t>
            </a:r>
            <a:r>
              <a:rPr lang="cs-CZ" altLang="cs-CZ" sz="2400" dirty="0" smtClean="0"/>
              <a:t> to interpret</a:t>
            </a:r>
            <a:endParaRPr lang="cs-CZ" altLang="cs-CZ" sz="2400" dirty="0" smtClean="0"/>
          </a:p>
          <a:p>
            <a:pPr marL="836613" lvl="1" indent="-438150" eaLnBrk="1" hangingPunct="1">
              <a:buClr>
                <a:srgbClr val="FF3300"/>
              </a:buClr>
              <a:buSzPct val="200000"/>
              <a:buFont typeface="Arial Unicode MS" panose="020B0604020202020204" pitchFamily="34" charset="-128"/>
              <a:buChar char="-"/>
            </a:pPr>
            <a:r>
              <a:rPr lang="cs-CZ" altLang="cs-CZ" sz="2400" dirty="0" smtClean="0"/>
              <a:t>Not </a:t>
            </a:r>
            <a:r>
              <a:rPr lang="cs-CZ" altLang="cs-CZ" sz="2400" dirty="0" err="1" smtClean="0"/>
              <a:t>clear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what</a:t>
            </a:r>
            <a:r>
              <a:rPr lang="cs-CZ" altLang="cs-CZ" sz="2400" dirty="0" smtClean="0"/>
              <a:t> to </a:t>
            </a:r>
            <a:r>
              <a:rPr lang="cs-CZ" altLang="cs-CZ" sz="2400" dirty="0" err="1" smtClean="0"/>
              <a:t>observe</a:t>
            </a:r>
            <a:endParaRPr lang="cs-CZ" altLang="cs-CZ" sz="2400" dirty="0" smtClean="0"/>
          </a:p>
          <a:p>
            <a:pPr marL="836613" lvl="1" indent="-438150" eaLnBrk="1" hangingPunct="1">
              <a:buClr>
                <a:srgbClr val="008000"/>
              </a:buClr>
              <a:buSzPct val="130000"/>
              <a:buFont typeface="Arial Unicode MS" panose="020B0604020202020204" pitchFamily="34" charset="-128"/>
              <a:buChar char="+"/>
            </a:pPr>
            <a:r>
              <a:rPr lang="cs-CZ" altLang="cs-CZ" sz="2400" b="1" dirty="0" err="1" smtClean="0"/>
              <a:t>Unbound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volumes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of</a:t>
            </a:r>
            <a:r>
              <a:rPr lang="cs-CZ" altLang="cs-CZ" sz="2400" b="1" dirty="0" smtClean="0"/>
              <a:t> feedback</a:t>
            </a:r>
            <a:endParaRPr lang="cs-CZ" altLang="cs-CZ" sz="2400" dirty="0" smtClean="0"/>
          </a:p>
          <a:p>
            <a:pPr marL="839788" lvl="1" indent="-495300" eaLnBrk="1" hangingPunct="1"/>
            <a:endParaRPr lang="cs-CZ" altLang="cs-CZ" sz="2400" dirty="0" smtClean="0"/>
          </a:p>
        </p:txBody>
      </p:sp>
      <p:pic>
        <p:nvPicPr>
          <p:cNvPr id="8198" name="Picture 7" descr="au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4" t="40543" b="43755"/>
          <a:stretch>
            <a:fillRect/>
          </a:stretch>
        </p:blipFill>
        <p:spPr bwMode="auto">
          <a:xfrm>
            <a:off x="7627208" y="1844824"/>
            <a:ext cx="1187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Obrázek 6" descr="2753333-empty-coffee-cup-sitting-next-to-a-tablet-pc-laptop-computer-on-wood-desk-in-home-offi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70" y="4941168"/>
            <a:ext cx="15001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A659F8-C7F6-4947-85AF-3C7BC9D9119A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900" b="1" dirty="0" smtClean="0">
                <a:solidFill>
                  <a:schemeClr val="tx2"/>
                </a:solidFill>
              </a:rPr>
              <a:t>User Feedback</a:t>
            </a:r>
            <a:endParaRPr lang="en-US" altLang="cs-CZ" sz="3900" b="1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911"/>
          <a:stretch/>
        </p:blipFill>
        <p:spPr>
          <a:xfrm>
            <a:off x="1403648" y="2060848"/>
            <a:ext cx="6356814" cy="297098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674560" y="2996952"/>
            <a:ext cx="1425298" cy="45405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194801" y="2276872"/>
            <a:ext cx="2401535" cy="45405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7"/>
          <p:cNvSpPr>
            <a:spLocks noGrp="1"/>
          </p:cNvSpPr>
          <p:nvPr>
            <p:ph type="title"/>
          </p:nvPr>
        </p:nvSpPr>
        <p:spPr>
          <a:xfrm>
            <a:off x="800100" y="2636912"/>
            <a:ext cx="7543800" cy="2143125"/>
          </a:xfrm>
        </p:spPr>
        <p:txBody>
          <a:bodyPr/>
          <a:lstStyle/>
          <a:p>
            <a:pPr algn="ctr" eaLnBrk="1" hangingPunct="1"/>
            <a:r>
              <a:rPr lang="cs-CZ" altLang="cs-CZ" sz="4000" dirty="0" smtClean="0"/>
              <a:t>Background, </a:t>
            </a:r>
            <a:r>
              <a:rPr lang="cs-CZ" altLang="cs-CZ" sz="4000" dirty="0" err="1" smtClean="0"/>
              <a:t>disclaimer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dirty="0" smtClean="0"/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80E695-F1A8-46DC-8AF5-65306724CDA2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8193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9219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7222D2-13DC-479E-A196-F87671BBBDEA}" type="slidenum">
              <a:rPr lang="en-GB" altLang="en-US"/>
              <a:pPr eaLnBrk="1" hangingPunct="1"/>
              <a:t>20</a:t>
            </a:fld>
            <a:endParaRPr lang="en-GB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Implicit</a:t>
            </a:r>
            <a:r>
              <a:rPr lang="cs-CZ" altLang="cs-CZ" dirty="0" smtClean="0"/>
              <a:t> Feedback </a:t>
            </a:r>
            <a:r>
              <a:rPr lang="cs-CZ" altLang="cs-CZ" dirty="0" smtClean="0"/>
              <a:t>in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E-</a:t>
            </a:r>
            <a:r>
              <a:rPr lang="cs-CZ" altLang="cs-CZ" dirty="0" err="1" smtClean="0"/>
              <a:t>commerce</a:t>
            </a:r>
            <a:endParaRPr lang="en-US" altLang="cs-CZ" dirty="0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75" y="1500188"/>
            <a:ext cx="4038600" cy="46974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i="1" dirty="0" err="1" smtClean="0"/>
              <a:t>Object</a:t>
            </a:r>
            <a:r>
              <a:rPr lang="en-US" altLang="cs-CZ" sz="2400" i="1" dirty="0" smtClean="0"/>
              <a:t>’s detail</a:t>
            </a:r>
            <a:endParaRPr lang="cs-CZ" altLang="cs-CZ" sz="2000" i="1" dirty="0" smtClean="0"/>
          </a:p>
          <a:p>
            <a:pPr eaLnBrk="1" hangingPunct="1"/>
            <a:r>
              <a:rPr lang="cs-CZ" altLang="cs-CZ" sz="1600" b="1" dirty="0" err="1" smtClean="0"/>
              <a:t>Clicks</a:t>
            </a:r>
            <a:r>
              <a:rPr lang="cs-CZ" altLang="cs-CZ" sz="1600" b="1" dirty="0" smtClean="0"/>
              <a:t> </a:t>
            </a:r>
            <a:r>
              <a:rPr lang="cs-CZ" altLang="cs-CZ" sz="1600" b="1" dirty="0" err="1" smtClean="0"/>
              <a:t>count</a:t>
            </a:r>
            <a:endParaRPr lang="cs-CZ" altLang="cs-CZ" sz="1600" b="1" dirty="0" smtClean="0"/>
          </a:p>
          <a:p>
            <a:pPr eaLnBrk="1" hangingPunct="1"/>
            <a:r>
              <a:rPr lang="cs-CZ" altLang="cs-CZ" sz="1600" dirty="0" smtClean="0"/>
              <a:t>Mouse </a:t>
            </a:r>
            <a:r>
              <a:rPr lang="cs-CZ" altLang="cs-CZ" sz="1600" dirty="0" err="1" smtClean="0"/>
              <a:t>events</a:t>
            </a:r>
            <a:r>
              <a:rPr lang="cs-CZ" altLang="cs-CZ" sz="1600" dirty="0" smtClean="0"/>
              <a:t>, </a:t>
            </a:r>
            <a:r>
              <a:rPr lang="cs-CZ" altLang="cs-CZ" sz="1600" dirty="0" err="1" smtClean="0"/>
              <a:t>scrolling</a:t>
            </a:r>
            <a:r>
              <a:rPr lang="cs-CZ" altLang="cs-CZ" sz="1600" dirty="0" smtClean="0"/>
              <a:t>, </a:t>
            </a:r>
            <a:r>
              <a:rPr lang="cs-CZ" altLang="cs-CZ" sz="1600" dirty="0" err="1" smtClean="0"/>
              <a:t>visibility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of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page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segments</a:t>
            </a:r>
            <a:endParaRPr lang="cs-CZ" altLang="cs-CZ" sz="1600" dirty="0" smtClean="0"/>
          </a:p>
          <a:p>
            <a:pPr eaLnBrk="1" hangingPunct="1"/>
            <a:r>
              <a:rPr lang="cs-CZ" altLang="cs-CZ" sz="1600" b="1" dirty="0" err="1" smtClean="0"/>
              <a:t>Time</a:t>
            </a:r>
            <a:r>
              <a:rPr lang="cs-CZ" altLang="cs-CZ" sz="1600" b="1" dirty="0" smtClean="0"/>
              <a:t> on </a:t>
            </a:r>
            <a:r>
              <a:rPr lang="cs-CZ" altLang="cs-CZ" sz="1600" b="1" dirty="0" err="1" smtClean="0"/>
              <a:t>page</a:t>
            </a:r>
            <a:endParaRPr lang="cs-CZ" altLang="cs-CZ" sz="1600" b="1" dirty="0" smtClean="0"/>
          </a:p>
          <a:p>
            <a:pPr eaLnBrk="1" hangingPunct="1"/>
            <a:r>
              <a:rPr lang="cs-CZ" altLang="cs-CZ" sz="1600" b="1" dirty="0" err="1" smtClean="0"/>
              <a:t>Purchase</a:t>
            </a:r>
            <a:r>
              <a:rPr lang="cs-CZ" altLang="cs-CZ" sz="1600" b="1" dirty="0" smtClean="0"/>
              <a:t> / </a:t>
            </a:r>
            <a:r>
              <a:rPr lang="cs-CZ" altLang="cs-CZ" sz="1600" b="1" dirty="0" err="1" smtClean="0"/>
              <a:t>add</a:t>
            </a:r>
            <a:r>
              <a:rPr lang="cs-CZ" altLang="cs-CZ" sz="1600" b="1" dirty="0" smtClean="0"/>
              <a:t> to basket…</a:t>
            </a:r>
            <a:endParaRPr lang="cs-CZ" altLang="cs-CZ" sz="1600" b="1" dirty="0" smtClean="0"/>
          </a:p>
          <a:p>
            <a:pPr eaLnBrk="1" hangingPunct="1"/>
            <a:r>
              <a:rPr lang="cs-CZ" altLang="cs-CZ" sz="1600" dirty="0" smtClean="0"/>
              <a:t>…</a:t>
            </a:r>
            <a:endParaRPr lang="cs-CZ" altLang="cs-CZ" sz="1600" dirty="0" smtClean="0"/>
          </a:p>
          <a:p>
            <a:pPr lvl="1" eaLnBrk="1" hangingPunct="1"/>
            <a:endParaRPr lang="cs-CZ" altLang="cs-CZ" sz="1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1800" dirty="0" smtClean="0"/>
          </a:p>
          <a:p>
            <a:pPr eaLnBrk="1" hangingPunct="1"/>
            <a:endParaRPr lang="en-US" altLang="cs-CZ" sz="18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500188"/>
            <a:ext cx="4038600" cy="46974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i="1" dirty="0" err="1" smtClean="0"/>
              <a:t>Categories</a:t>
            </a:r>
            <a:r>
              <a:rPr lang="cs-CZ" altLang="cs-CZ" sz="2400" i="1" dirty="0" smtClean="0"/>
              <a:t> / </a:t>
            </a:r>
            <a:r>
              <a:rPr lang="cs-CZ" altLang="cs-CZ" sz="2400" i="1" dirty="0" err="1" smtClean="0"/>
              <a:t>search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results</a:t>
            </a:r>
            <a:endParaRPr lang="cs-CZ" altLang="cs-CZ" sz="2400" i="1" dirty="0" smtClean="0"/>
          </a:p>
          <a:p>
            <a:pPr eaLnBrk="1" hangingPunct="1"/>
            <a:r>
              <a:rPr lang="cs-CZ" altLang="cs-CZ" sz="1600" dirty="0" smtClean="0"/>
              <a:t>List </a:t>
            </a:r>
            <a:r>
              <a:rPr lang="cs-CZ" altLang="cs-CZ" sz="1600" dirty="0" err="1" smtClean="0"/>
              <a:t>of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objects</a:t>
            </a:r>
            <a:r>
              <a:rPr lang="cs-CZ" altLang="cs-CZ" sz="1600" dirty="0" smtClean="0"/>
              <a:t> / </a:t>
            </a:r>
            <a:r>
              <a:rPr lang="cs-CZ" altLang="cs-CZ" sz="1600" dirty="0" err="1" smtClean="0"/>
              <a:t>selections</a:t>
            </a:r>
            <a:endParaRPr lang="cs-CZ" altLang="cs-CZ" sz="1600" dirty="0" smtClean="0"/>
          </a:p>
          <a:p>
            <a:pPr eaLnBrk="1" hangingPunct="1"/>
            <a:r>
              <a:rPr lang="cs-CZ" altLang="cs-CZ" sz="1600" b="1" dirty="0" err="1" smtClean="0"/>
              <a:t>Searched</a:t>
            </a:r>
            <a:r>
              <a:rPr lang="cs-CZ" altLang="cs-CZ" sz="1600" b="1" dirty="0" smtClean="0"/>
              <a:t> </a:t>
            </a:r>
            <a:r>
              <a:rPr lang="cs-CZ" altLang="cs-CZ" sz="1600" b="1" dirty="0" err="1" smtClean="0"/>
              <a:t>parameters</a:t>
            </a:r>
            <a:endParaRPr lang="cs-CZ" altLang="cs-CZ" sz="1600" dirty="0" smtClean="0"/>
          </a:p>
          <a:p>
            <a:pPr eaLnBrk="1" hangingPunct="1"/>
            <a:r>
              <a:rPr lang="cs-CZ" altLang="cs-CZ" sz="1600" dirty="0" err="1" smtClean="0"/>
              <a:t>Observation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of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individual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objects</a:t>
            </a:r>
            <a:r>
              <a:rPr lang="cs-CZ" altLang="cs-CZ" sz="1600" dirty="0" smtClean="0"/>
              <a:t> (</a:t>
            </a:r>
            <a:r>
              <a:rPr lang="cs-CZ" altLang="cs-CZ" sz="1600" dirty="0" err="1" smtClean="0"/>
              <a:t>visible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time</a:t>
            </a:r>
            <a:r>
              <a:rPr lang="cs-CZ" altLang="cs-CZ" sz="1600" dirty="0" smtClean="0"/>
              <a:t>, </a:t>
            </a:r>
            <a:r>
              <a:rPr lang="cs-CZ" altLang="cs-CZ" sz="1600" dirty="0" err="1" smtClean="0"/>
              <a:t>mouseover</a:t>
            </a:r>
            <a:r>
              <a:rPr lang="cs-CZ" altLang="cs-CZ" sz="1600" dirty="0" smtClean="0"/>
              <a:t>,…)</a:t>
            </a:r>
          </a:p>
          <a:p>
            <a:pPr eaLnBrk="1" hangingPunct="1"/>
            <a:r>
              <a:rPr lang="cs-CZ" altLang="cs-CZ" sz="1600" dirty="0" err="1" smtClean="0"/>
              <a:t>Evaluate</a:t>
            </a:r>
            <a:r>
              <a:rPr lang="cs-CZ" altLang="cs-CZ" sz="1600" dirty="0" smtClean="0"/>
              <a:t> user preference on </a:t>
            </a:r>
            <a:r>
              <a:rPr lang="cs-CZ" altLang="cs-CZ" sz="1600" dirty="0" err="1" smtClean="0"/>
              <a:t>the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category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level</a:t>
            </a:r>
            <a:endParaRPr lang="cs-CZ" altLang="cs-CZ" sz="16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1800" dirty="0" smtClean="0"/>
          </a:p>
          <a:p>
            <a:pPr lvl="1" eaLnBrk="1" hangingPunct="1"/>
            <a:endParaRPr lang="cs-CZ" altLang="cs-CZ" sz="1800" dirty="0" smtClean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40625" r="24998" b="13750"/>
          <a:stretch>
            <a:fillRect/>
          </a:stretch>
        </p:blipFill>
        <p:spPr bwMode="auto">
          <a:xfrm>
            <a:off x="642938" y="4071938"/>
            <a:ext cx="3143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19376" r="25781" b="19376"/>
          <a:stretch>
            <a:fillRect/>
          </a:stretch>
        </p:blipFill>
        <p:spPr bwMode="auto">
          <a:xfrm>
            <a:off x="5072063" y="4071938"/>
            <a:ext cx="22860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3923928" y="1772816"/>
            <a:ext cx="864096" cy="1440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From</a:t>
            </a:r>
            <a:r>
              <a:rPr lang="cs-CZ" altLang="cs-CZ" dirty="0" smtClean="0"/>
              <a:t> feedback to preference</a:t>
            </a:r>
            <a:endParaRPr lang="cs-CZ" altLang="cs-CZ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Explicitní feedback </a:t>
            </a:r>
            <a:r>
              <a:rPr lang="cs-CZ" altLang="cs-CZ" dirty="0" err="1" smtClean="0"/>
              <a:t>interpretation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quite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straightforward</a:t>
            </a:r>
            <a:endParaRPr lang="cs-CZ" altLang="cs-CZ" dirty="0" smtClean="0"/>
          </a:p>
          <a:p>
            <a:pPr lvl="1" eaLnBrk="1" hangingPunct="1"/>
            <a:r>
              <a:rPr lang="cs-CZ" altLang="cs-CZ" dirty="0" err="1" smtClean="0"/>
              <a:t>Normalize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ratings</a:t>
            </a:r>
            <a:r>
              <a:rPr lang="cs-CZ" altLang="cs-CZ" dirty="0" smtClean="0"/>
              <a:t> w.r.t. </a:t>
            </a:r>
            <a:r>
              <a:rPr lang="cs-CZ" altLang="cs-CZ" dirty="0" err="1" smtClean="0"/>
              <a:t>individual</a:t>
            </a:r>
            <a:r>
              <a:rPr lang="cs-CZ" altLang="cs-CZ" dirty="0" smtClean="0"/>
              <a:t> user (</a:t>
            </a:r>
            <a:r>
              <a:rPr lang="cs-CZ" altLang="cs-CZ" dirty="0" err="1" smtClean="0"/>
              <a:t>pesimists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optimists</a:t>
            </a:r>
            <a:r>
              <a:rPr lang="cs-CZ" altLang="cs-CZ" dirty="0" smtClean="0"/>
              <a:t>)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Implicit</a:t>
            </a:r>
            <a:r>
              <a:rPr lang="cs-CZ" altLang="cs-CZ" dirty="0" smtClean="0"/>
              <a:t> feedback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challenging</a:t>
            </a:r>
            <a:endParaRPr lang="cs-CZ" altLang="cs-CZ" dirty="0" smtClean="0"/>
          </a:p>
          <a:p>
            <a:pPr lvl="2" eaLnBrk="1" hangingPunct="1"/>
            <a:r>
              <a:rPr lang="cs-CZ" altLang="cs-CZ" sz="1700" dirty="0" err="1" smtClean="0"/>
              <a:t>Time</a:t>
            </a:r>
            <a:r>
              <a:rPr lang="cs-CZ" altLang="cs-CZ" sz="1700" dirty="0" smtClean="0"/>
              <a:t> on </a:t>
            </a:r>
            <a:r>
              <a:rPr lang="cs-CZ" altLang="cs-CZ" sz="1700" dirty="0" err="1" smtClean="0"/>
              <a:t>page</a:t>
            </a:r>
            <a:r>
              <a:rPr lang="cs-CZ" altLang="cs-CZ" sz="1700" dirty="0" smtClean="0"/>
              <a:t>: 120 sec</a:t>
            </a:r>
          </a:p>
          <a:p>
            <a:pPr lvl="2" eaLnBrk="1" hangingPunct="1"/>
            <a:r>
              <a:rPr lang="cs-CZ" altLang="cs-CZ" sz="1700" dirty="0" err="1" smtClean="0"/>
              <a:t>Number</a:t>
            </a:r>
            <a:r>
              <a:rPr lang="cs-CZ" altLang="cs-CZ" sz="1700" dirty="0" smtClean="0"/>
              <a:t> </a:t>
            </a:r>
            <a:r>
              <a:rPr lang="cs-CZ" altLang="cs-CZ" sz="1700" dirty="0" err="1" smtClean="0"/>
              <a:t>of</a:t>
            </a:r>
            <a:r>
              <a:rPr lang="cs-CZ" altLang="cs-CZ" sz="1700" dirty="0" smtClean="0"/>
              <a:t> </a:t>
            </a:r>
            <a:r>
              <a:rPr lang="cs-CZ" altLang="cs-CZ" sz="1700" dirty="0" err="1" smtClean="0"/>
              <a:t>visits</a:t>
            </a:r>
            <a:r>
              <a:rPr lang="cs-CZ" altLang="cs-CZ" sz="1700" dirty="0" smtClean="0"/>
              <a:t>: 2</a:t>
            </a:r>
          </a:p>
          <a:p>
            <a:pPr lvl="2" eaLnBrk="1" hangingPunct="1"/>
            <a:r>
              <a:rPr lang="cs-CZ" altLang="cs-CZ" sz="1700" dirty="0" err="1" smtClean="0"/>
              <a:t>Scrolling</a:t>
            </a:r>
            <a:r>
              <a:rPr lang="cs-CZ" altLang="cs-CZ" sz="1700" dirty="0" smtClean="0"/>
              <a:t> distance: 500px</a:t>
            </a:r>
          </a:p>
          <a:p>
            <a:pPr lvl="2" eaLnBrk="1" hangingPunct="1"/>
            <a:r>
              <a:rPr lang="cs-CZ" altLang="cs-CZ" sz="1700" dirty="0" smtClean="0"/>
              <a:t>Mouse distance: </a:t>
            </a:r>
            <a:r>
              <a:rPr lang="cs-CZ" altLang="cs-CZ" sz="1700" dirty="0" smtClean="0"/>
              <a:t>150px</a:t>
            </a:r>
          </a:p>
          <a:p>
            <a:pPr lvl="2" eaLnBrk="1" hangingPunct="1"/>
            <a:r>
              <a:rPr lang="cs-CZ" altLang="cs-CZ" sz="1700" dirty="0" smtClean="0"/>
              <a:t>…</a:t>
            </a:r>
            <a:endParaRPr lang="cs-CZ" altLang="cs-CZ" sz="1700" dirty="0" smtClean="0"/>
          </a:p>
          <a:p>
            <a:pPr lvl="1" eaLnBrk="1" hangingPunct="1"/>
            <a:r>
              <a:rPr lang="cs-CZ" altLang="cs-CZ" sz="2000" dirty="0" err="1" smtClean="0"/>
              <a:t>Current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research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topic</a:t>
            </a:r>
            <a:endParaRPr lang="cs-CZ" altLang="cs-CZ" sz="2000" dirty="0" smtClean="0"/>
          </a:p>
          <a:p>
            <a:pPr marL="344487" lvl="1" indent="0" eaLnBrk="1" hangingPunct="1">
              <a:buNone/>
            </a:pPr>
            <a:endParaRPr lang="cs-CZ" altLang="cs-CZ" dirty="0" smtClean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1229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A3BC02-9CD8-49E4-B47C-6CA473975777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392078" y="342900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9900" dirty="0" smtClean="0">
                <a:solidFill>
                  <a:srgbClr val="FF0000"/>
                </a:solidFill>
              </a:rPr>
              <a:t>?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5"/>
          <p:cNvSpPr>
            <a:spLocks noGrp="1"/>
          </p:cNvSpPr>
          <p:nvPr>
            <p:ph type="title"/>
          </p:nvPr>
        </p:nvSpPr>
        <p:spPr>
          <a:xfrm>
            <a:off x="428625" y="2857500"/>
            <a:ext cx="7543800" cy="1714500"/>
          </a:xfrm>
        </p:spPr>
        <p:txBody>
          <a:bodyPr/>
          <a:lstStyle/>
          <a:p>
            <a:pPr algn="ctr" eaLnBrk="1" hangingPunct="1"/>
            <a:r>
              <a:rPr lang="cs-CZ" altLang="cs-CZ" smtClean="0"/>
              <a:t>Recommending Algorithms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18435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C1B4D5-3C72-43E3-9332-15CB209E6D7D}" type="slidenum">
              <a:rPr lang="en-GB" altLang="en-US"/>
              <a:pPr eaLnBrk="1" hangingPunct="1"/>
              <a:t>22</a:t>
            </a:fld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D5A920-5990-418C-9D4E-39AD52978665}" type="slidenum">
              <a:rPr lang="en-GB" altLang="en-US"/>
              <a:pPr eaLnBrk="1" hangingPunct="1"/>
              <a:t>23</a:t>
            </a:fld>
            <a:endParaRPr lang="en-GB" altLang="en-US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900" b="1" dirty="0" err="1" smtClean="0">
                <a:solidFill>
                  <a:schemeClr val="tx2"/>
                </a:solidFill>
              </a:rPr>
              <a:t>Recommending</a:t>
            </a:r>
            <a:r>
              <a:rPr lang="cs-CZ" altLang="cs-CZ" sz="3900" b="1" dirty="0" smtClean="0">
                <a:solidFill>
                  <a:schemeClr val="tx2"/>
                </a:solidFill>
              </a:rPr>
              <a:t> </a:t>
            </a:r>
            <a:r>
              <a:rPr lang="cs-CZ" altLang="cs-CZ" sz="3900" b="1" dirty="0" err="1" smtClean="0">
                <a:solidFill>
                  <a:schemeClr val="tx2"/>
                </a:solidFill>
              </a:rPr>
              <a:t>Algorithms</a:t>
            </a:r>
            <a:endParaRPr lang="en-US" altLang="cs-CZ" sz="3900" b="1" dirty="0">
              <a:solidFill>
                <a:schemeClr val="tx2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  <a:noFill/>
        </p:spPr>
        <p:txBody>
          <a:bodyPr/>
          <a:lstStyle/>
          <a:p>
            <a:pPr marL="0" indent="0" eaLnBrk="1" hangingPunct="1">
              <a:buNone/>
            </a:pPr>
            <a:endParaRPr lang="cs-CZ" altLang="cs-CZ" sz="1800" dirty="0" smtClean="0"/>
          </a:p>
        </p:txBody>
      </p:sp>
      <p:pic>
        <p:nvPicPr>
          <p:cNvPr id="7" name="Picture 28" descr="UserPreferenceCycleFil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33859"/>
            <a:ext cx="6274436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 rot="20735025">
            <a:off x="3754949" y="1914924"/>
            <a:ext cx="4032448" cy="222592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0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- Introduction</a:t>
            </a:r>
            <a:endParaRPr lang="en-GB" altLang="en-US" smtClean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5400" b="1" smtClean="0">
                <a:solidFill>
                  <a:schemeClr val="tx2"/>
                </a:solidFill>
              </a:rPr>
              <a:t>DISCLAIMER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r>
              <a:rPr lang="cs-CZ" dirty="0" err="1" smtClean="0"/>
              <a:t>Whenever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b="1" i="1" dirty="0" err="1" smtClean="0">
                <a:solidFill>
                  <a:srgbClr val="00B050"/>
                </a:solidFill>
              </a:rPr>
              <a:t>human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factor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client</a:t>
            </a:r>
            <a:r>
              <a:rPr lang="cs-CZ" dirty="0" smtClean="0"/>
              <a:t>, user) in </a:t>
            </a:r>
            <a:r>
              <a:rPr lang="cs-CZ" dirty="0" err="1" smtClean="0"/>
              <a:t>evaluation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i="1" dirty="0" smtClean="0">
                <a:solidFill>
                  <a:schemeClr val="bg1">
                    <a:lumMod val="50000"/>
                  </a:schemeClr>
                </a:solidFill>
              </a:rPr>
              <a:t>…and </a:t>
            </a:r>
            <a:r>
              <a:rPr lang="cs-CZ" sz="2400" i="1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s-CZ" sz="2400" i="1" dirty="0" smtClean="0">
                <a:solidFill>
                  <a:schemeClr val="bg1">
                    <a:lumMod val="50000"/>
                  </a:schemeClr>
                </a:solidFill>
              </a:rPr>
              <a:t> THE case </a:t>
            </a:r>
            <a:r>
              <a:rPr lang="cs-CZ" sz="240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i="1" dirty="0" err="1" smtClean="0">
                <a:solidFill>
                  <a:schemeClr val="bg1">
                    <a:lumMod val="50000"/>
                  </a:schemeClr>
                </a:solidFill>
              </a:rPr>
              <a:t>RecSys</a:t>
            </a:r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20750" lvl="1" indent="-571500" eaLnBrk="1" hangingPunct="1"/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say</a:t>
            </a:r>
            <a:r>
              <a:rPr lang="cs-CZ" dirty="0" smtClean="0"/>
              <a:t>,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right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wrong</a:t>
            </a:r>
            <a:endParaRPr lang="cs-CZ" dirty="0" smtClean="0">
              <a:solidFill>
                <a:srgbClr val="FF0000"/>
              </a:solidFill>
            </a:endParaRPr>
          </a:p>
          <a:p>
            <a:pPr marL="1216025" lvl="2" indent="-571500" eaLnBrk="1" hangingPunct="1"/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just </a:t>
            </a:r>
            <a:r>
              <a:rPr lang="cs-CZ" dirty="0" err="1" smtClean="0"/>
              <a:t>evaluate</a:t>
            </a:r>
            <a:r>
              <a:rPr lang="cs-CZ" dirty="0" smtClean="0"/>
              <a:t> and </a:t>
            </a:r>
            <a:r>
              <a:rPr lang="cs-CZ" dirty="0" err="1" smtClean="0"/>
              <a:t>iterpret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r>
              <a:rPr lang="cs-CZ" dirty="0" smtClean="0"/>
              <a:t> </a:t>
            </a:r>
            <a:r>
              <a:rPr lang="cs-CZ" dirty="0" err="1" smtClean="0"/>
              <a:t>statistics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opinion</a:t>
            </a:r>
            <a:endParaRPr lang="cs-CZ" dirty="0" smtClean="0"/>
          </a:p>
          <a:p>
            <a:pPr marL="920750" lvl="1" indent="-571500" eaLnBrk="1" hangingPunct="1"/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Algorithms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materialize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hypothesis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user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’s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behavi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</a:p>
          <a:p>
            <a:pPr marL="1216025" lvl="2" indent="-571500" eaLnBrk="1" hangingPunct="1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Sometimes</a:t>
            </a:r>
            <a:r>
              <a:rPr lang="cs-CZ" sz="20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2000" i="1" dirty="0" err="1" smtClean="0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work, sometimes not</a:t>
            </a:r>
            <a:endParaRPr lang="cs-CZ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216025" lvl="2" indent="-571500" eaLnBrk="1" hangingPunct="1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Never cover all aspects of each user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  <a:p>
            <a:pPr marL="571500" indent="-571500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24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2253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354CAB-F472-459B-8D78-07BA39976FDF}" type="slidenum">
              <a:rPr lang="en-GB" altLang="en-US"/>
              <a:pPr eaLnBrk="1" hangingPunct="1"/>
              <a:t>25</a:t>
            </a:fld>
            <a:endParaRPr lang="en-GB" alt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Recommending Algorithms</a:t>
            </a:r>
            <a:endParaRPr lang="en-US" altLang="cs-CZ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466" y="1836737"/>
            <a:ext cx="3799502" cy="44116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cs-CZ" smtClean="0"/>
              <a:t>No personali</a:t>
            </a:r>
            <a:r>
              <a:rPr lang="cs-CZ" altLang="cs-CZ" smtClean="0"/>
              <a:t>zation</a:t>
            </a:r>
            <a:endParaRPr lang="cs-CZ" altLang="cs-CZ" dirty="0" smtClean="0"/>
          </a:p>
          <a:p>
            <a:pPr eaLnBrk="1" hangingPunct="1"/>
            <a:r>
              <a:rPr lang="cs-CZ" altLang="cs-CZ" sz="2000" b="1" i="1" dirty="0" smtClean="0">
                <a:solidFill>
                  <a:srgbClr val="92D050"/>
                </a:solidFill>
              </a:rPr>
              <a:t>„Most </a:t>
            </a:r>
            <a:r>
              <a:rPr lang="cs-CZ" altLang="cs-CZ" sz="2000" b="1" i="1" dirty="0" err="1" smtClean="0">
                <a:solidFill>
                  <a:srgbClr val="92D050"/>
                </a:solidFill>
              </a:rPr>
              <a:t>popular</a:t>
            </a:r>
            <a:r>
              <a:rPr lang="cs-CZ" altLang="cs-CZ" sz="2000" b="1" i="1" dirty="0" smtClean="0">
                <a:solidFill>
                  <a:srgbClr val="92D050"/>
                </a:solidFill>
              </a:rPr>
              <a:t>“</a:t>
            </a:r>
          </a:p>
          <a:p>
            <a:pPr eaLnBrk="1" hangingPunct="1"/>
            <a:r>
              <a:rPr lang="cs-CZ" altLang="cs-CZ" sz="2000" b="1" i="1" dirty="0" smtClean="0">
                <a:solidFill>
                  <a:srgbClr val="FFC000"/>
                </a:solidFill>
              </a:rPr>
              <a:t>„</a:t>
            </a:r>
            <a:r>
              <a:rPr lang="cs-CZ" altLang="cs-CZ" sz="2000" b="1" i="1" dirty="0" err="1" smtClean="0">
                <a:solidFill>
                  <a:srgbClr val="FFC000"/>
                </a:solidFill>
              </a:rPr>
              <a:t>People</a:t>
            </a:r>
            <a:r>
              <a:rPr lang="cs-CZ" altLang="cs-CZ" sz="2000" b="1" i="1" dirty="0" smtClean="0">
                <a:solidFill>
                  <a:srgbClr val="FFC000"/>
                </a:solidFill>
              </a:rPr>
              <a:t> </a:t>
            </a:r>
            <a:r>
              <a:rPr lang="cs-CZ" altLang="cs-CZ" sz="2000" b="1" i="1" dirty="0" err="1" smtClean="0">
                <a:solidFill>
                  <a:srgbClr val="FFC000"/>
                </a:solidFill>
              </a:rPr>
              <a:t>who</a:t>
            </a:r>
            <a:r>
              <a:rPr lang="cs-CZ" altLang="cs-CZ" sz="2000" b="1" i="1" dirty="0" smtClean="0">
                <a:solidFill>
                  <a:srgbClr val="FFC000"/>
                </a:solidFill>
              </a:rPr>
              <a:t> </a:t>
            </a:r>
            <a:r>
              <a:rPr lang="cs-CZ" altLang="cs-CZ" sz="2000" b="1" i="1" dirty="0" err="1" smtClean="0">
                <a:solidFill>
                  <a:srgbClr val="FFC000"/>
                </a:solidFill>
              </a:rPr>
              <a:t>bought</a:t>
            </a:r>
            <a:r>
              <a:rPr lang="cs-CZ" altLang="cs-CZ" sz="2000" b="1" i="1" dirty="0" smtClean="0">
                <a:solidFill>
                  <a:srgbClr val="FFC000"/>
                </a:solidFill>
              </a:rPr>
              <a:t> </a:t>
            </a:r>
            <a:r>
              <a:rPr lang="cs-CZ" altLang="cs-CZ" sz="2000" b="1" i="1" dirty="0" err="1" smtClean="0">
                <a:solidFill>
                  <a:srgbClr val="FFC000"/>
                </a:solidFill>
              </a:rPr>
              <a:t>this</a:t>
            </a:r>
            <a:r>
              <a:rPr lang="cs-CZ" altLang="cs-CZ" sz="2000" b="1" i="1" dirty="0" smtClean="0">
                <a:solidFill>
                  <a:srgbClr val="FFC000"/>
                </a:solidFill>
              </a:rPr>
              <a:t> </a:t>
            </a:r>
            <a:r>
              <a:rPr lang="cs-CZ" altLang="cs-CZ" sz="2000" b="1" i="1" dirty="0" err="1" smtClean="0">
                <a:solidFill>
                  <a:srgbClr val="FFC000"/>
                </a:solidFill>
              </a:rPr>
              <a:t>also</a:t>
            </a:r>
            <a:r>
              <a:rPr lang="cs-CZ" altLang="cs-CZ" sz="2000" b="1" i="1" dirty="0" smtClean="0">
                <a:solidFill>
                  <a:srgbClr val="FFC000"/>
                </a:solidFill>
              </a:rPr>
              <a:t> </a:t>
            </a:r>
            <a:r>
              <a:rPr lang="cs-CZ" altLang="cs-CZ" sz="2000" b="1" i="1" dirty="0" err="1" smtClean="0">
                <a:solidFill>
                  <a:srgbClr val="FFC000"/>
                </a:solidFill>
              </a:rPr>
              <a:t>bought</a:t>
            </a:r>
            <a:r>
              <a:rPr lang="cs-CZ" altLang="cs-CZ" sz="2000" b="1" i="1" dirty="0" smtClean="0">
                <a:solidFill>
                  <a:srgbClr val="FFC000"/>
                </a:solidFill>
              </a:rPr>
              <a:t> </a:t>
            </a:r>
            <a:r>
              <a:rPr lang="cs-CZ" altLang="cs-CZ" sz="2000" b="1" i="1" dirty="0" err="1" smtClean="0">
                <a:solidFill>
                  <a:srgbClr val="FFC000"/>
                </a:solidFill>
              </a:rPr>
              <a:t>that</a:t>
            </a:r>
            <a:r>
              <a:rPr lang="cs-CZ" altLang="cs-CZ" sz="2000" b="1" i="1" dirty="0" smtClean="0">
                <a:solidFill>
                  <a:srgbClr val="FFC000"/>
                </a:solidFill>
              </a:rPr>
              <a:t>“</a:t>
            </a:r>
          </a:p>
          <a:p>
            <a:pPr eaLnBrk="1" hangingPunct="1"/>
            <a:r>
              <a:rPr lang="cs-CZ" altLang="cs-CZ" sz="2000" b="1" i="1" dirty="0" smtClean="0">
                <a:solidFill>
                  <a:srgbClr val="00B0F0"/>
                </a:solidFill>
              </a:rPr>
              <a:t>„</a:t>
            </a:r>
            <a:r>
              <a:rPr lang="cs-CZ" altLang="cs-CZ" sz="2000" b="1" i="1" dirty="0" err="1" smtClean="0">
                <a:solidFill>
                  <a:srgbClr val="00B0F0"/>
                </a:solidFill>
              </a:rPr>
              <a:t>Similar</a:t>
            </a:r>
            <a:r>
              <a:rPr lang="cs-CZ" altLang="cs-CZ" sz="2000" b="1" i="1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i="1" dirty="0" err="1" smtClean="0">
                <a:solidFill>
                  <a:srgbClr val="00B0F0"/>
                </a:solidFill>
              </a:rPr>
              <a:t>objects</a:t>
            </a:r>
            <a:r>
              <a:rPr lang="cs-CZ" altLang="cs-CZ" sz="2000" b="1" i="1" dirty="0" smtClean="0">
                <a:solidFill>
                  <a:srgbClr val="00B0F0"/>
                </a:solidFill>
              </a:rPr>
              <a:t> to </a:t>
            </a:r>
            <a:r>
              <a:rPr lang="cs-CZ" altLang="cs-CZ" sz="2000" b="1" i="1" dirty="0" err="1" smtClean="0">
                <a:solidFill>
                  <a:srgbClr val="00B0F0"/>
                </a:solidFill>
              </a:rPr>
              <a:t>this</a:t>
            </a:r>
            <a:r>
              <a:rPr lang="cs-CZ" altLang="cs-CZ" sz="2000" b="1" i="1" dirty="0" smtClean="0">
                <a:solidFill>
                  <a:srgbClr val="00B0F0"/>
                </a:solidFill>
              </a:rPr>
              <a:t> </a:t>
            </a:r>
            <a:r>
              <a:rPr lang="cs-CZ" altLang="cs-CZ" sz="2000" b="1" i="1" dirty="0" err="1" smtClean="0">
                <a:solidFill>
                  <a:srgbClr val="00B0F0"/>
                </a:solidFill>
              </a:rPr>
              <a:t>one</a:t>
            </a:r>
            <a:r>
              <a:rPr lang="cs-CZ" altLang="cs-CZ" sz="2000" b="1" i="1" dirty="0" smtClean="0">
                <a:solidFill>
                  <a:srgbClr val="00B0F0"/>
                </a:solidFill>
              </a:rPr>
              <a:t>“</a:t>
            </a:r>
          </a:p>
          <a:p>
            <a:pPr eaLnBrk="1" hangingPunct="1"/>
            <a:r>
              <a:rPr lang="cs-CZ" altLang="cs-CZ" sz="2000" b="1" i="1" dirty="0" smtClean="0"/>
              <a:t>…</a:t>
            </a:r>
            <a:endParaRPr lang="en-US" altLang="cs-CZ" sz="2000" b="1" i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88024" y="1836737"/>
            <a:ext cx="4032448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cs-CZ" altLang="cs-CZ" kern="0" dirty="0" err="1" smtClean="0"/>
              <a:t>Personalized</a:t>
            </a:r>
            <a:endParaRPr lang="cs-CZ" altLang="cs-CZ" kern="0" dirty="0" smtClean="0"/>
          </a:p>
          <a:p>
            <a:pPr eaLnBrk="1" hangingPunct="1"/>
            <a:r>
              <a:rPr lang="cs-CZ" altLang="cs-CZ" sz="2000" kern="0" dirty="0" err="1" smtClean="0"/>
              <a:t>Similarity</a:t>
            </a:r>
            <a:r>
              <a:rPr lang="cs-CZ" altLang="cs-CZ" sz="2000" kern="0" dirty="0" smtClean="0"/>
              <a:t> </a:t>
            </a:r>
            <a:r>
              <a:rPr lang="cs-CZ" altLang="cs-CZ" sz="2000" kern="0" dirty="0" err="1" smtClean="0"/>
              <a:t>of</a:t>
            </a:r>
            <a:r>
              <a:rPr lang="cs-CZ" altLang="cs-CZ" sz="2000" kern="0" dirty="0" smtClean="0"/>
              <a:t> </a:t>
            </a:r>
            <a:r>
              <a:rPr lang="cs-CZ" altLang="cs-CZ" sz="2000" kern="0" dirty="0" err="1" smtClean="0"/>
              <a:t>objects</a:t>
            </a:r>
            <a:r>
              <a:rPr lang="cs-CZ" altLang="cs-CZ" sz="2000" i="1" kern="0" dirty="0" smtClean="0">
                <a:solidFill>
                  <a:srgbClr val="008000"/>
                </a:solidFill>
              </a:rPr>
              <a:t/>
            </a:r>
            <a:br>
              <a:rPr lang="cs-CZ" altLang="cs-CZ" sz="2000" i="1" kern="0" dirty="0" smtClean="0">
                <a:solidFill>
                  <a:srgbClr val="008000"/>
                </a:solidFill>
              </a:rPr>
            </a:br>
            <a:r>
              <a:rPr lang="cs-CZ" altLang="cs-CZ" sz="2000" b="1" i="1" kern="0" dirty="0" smtClean="0">
                <a:solidFill>
                  <a:srgbClr val="008000"/>
                </a:solidFill>
              </a:rPr>
              <a:t>„</a:t>
            </a:r>
            <a:r>
              <a:rPr lang="cs-CZ" altLang="cs-CZ" sz="2000" b="1" i="1" kern="0" dirty="0" err="1" smtClean="0">
                <a:solidFill>
                  <a:srgbClr val="008000"/>
                </a:solidFill>
              </a:rPr>
              <a:t>Content-based</a:t>
            </a:r>
            <a:r>
              <a:rPr lang="cs-CZ" altLang="cs-CZ" sz="2000" b="1" i="1" kern="0" dirty="0" smtClean="0">
                <a:solidFill>
                  <a:srgbClr val="008000"/>
                </a:solidFill>
              </a:rPr>
              <a:t>“</a:t>
            </a:r>
          </a:p>
          <a:p>
            <a:pPr eaLnBrk="1" hangingPunct="1"/>
            <a:r>
              <a:rPr lang="cs-CZ" altLang="cs-CZ" sz="2000" kern="0" dirty="0" err="1" smtClean="0"/>
              <a:t>Similarity</a:t>
            </a:r>
            <a:r>
              <a:rPr lang="cs-CZ" altLang="cs-CZ" sz="2000" kern="0" dirty="0" smtClean="0"/>
              <a:t> </a:t>
            </a:r>
            <a:r>
              <a:rPr lang="cs-CZ" altLang="cs-CZ" sz="2000" kern="0" dirty="0" err="1" smtClean="0"/>
              <a:t>of</a:t>
            </a:r>
            <a:r>
              <a:rPr lang="cs-CZ" altLang="cs-CZ" sz="2000" kern="0" dirty="0" smtClean="0"/>
              <a:t> </a:t>
            </a:r>
            <a:r>
              <a:rPr lang="cs-CZ" altLang="cs-CZ" sz="2000" kern="0" dirty="0" err="1" smtClean="0"/>
              <a:t>behavior</a:t>
            </a:r>
            <a:r>
              <a:rPr lang="cs-CZ" altLang="cs-CZ" sz="2000" i="1" kern="0" dirty="0">
                <a:solidFill>
                  <a:srgbClr val="0033CC"/>
                </a:solidFill>
              </a:rPr>
              <a:t/>
            </a:r>
            <a:br>
              <a:rPr lang="cs-CZ" altLang="cs-CZ" sz="2000" i="1" kern="0" dirty="0">
                <a:solidFill>
                  <a:srgbClr val="0033CC"/>
                </a:solidFill>
              </a:rPr>
            </a:br>
            <a:r>
              <a:rPr lang="cs-CZ" altLang="cs-CZ" sz="2000" b="1" i="1" kern="0" dirty="0" smtClean="0">
                <a:solidFill>
                  <a:srgbClr val="0033CC"/>
                </a:solidFill>
              </a:rPr>
              <a:t>„</a:t>
            </a:r>
            <a:r>
              <a:rPr lang="cs-CZ" altLang="cs-CZ" sz="2000" b="1" i="1" kern="0" dirty="0" err="1" smtClean="0">
                <a:solidFill>
                  <a:srgbClr val="0033CC"/>
                </a:solidFill>
              </a:rPr>
              <a:t>Collaborative</a:t>
            </a:r>
            <a:r>
              <a:rPr lang="cs-CZ" altLang="cs-CZ" sz="2000" b="1" i="1" kern="0" dirty="0" smtClean="0">
                <a:solidFill>
                  <a:srgbClr val="0033CC"/>
                </a:solidFill>
              </a:rPr>
              <a:t> </a:t>
            </a:r>
            <a:r>
              <a:rPr lang="cs-CZ" altLang="cs-CZ" sz="2000" b="1" i="1" kern="0" dirty="0" err="1" smtClean="0">
                <a:solidFill>
                  <a:srgbClr val="0033CC"/>
                </a:solidFill>
              </a:rPr>
              <a:t>filtering</a:t>
            </a:r>
            <a:r>
              <a:rPr lang="cs-CZ" altLang="cs-CZ" sz="2000" b="1" i="1" kern="0" dirty="0" smtClean="0">
                <a:solidFill>
                  <a:srgbClr val="0033CC"/>
                </a:solidFill>
              </a:rPr>
              <a:t>“</a:t>
            </a:r>
          </a:p>
          <a:p>
            <a:pPr eaLnBrk="1" hangingPunct="1"/>
            <a:r>
              <a:rPr lang="cs-CZ" altLang="cs-CZ" sz="2000" kern="0" dirty="0" smtClean="0"/>
              <a:t>Hybrid, </a:t>
            </a:r>
            <a:r>
              <a:rPr lang="cs-CZ" altLang="cs-CZ" sz="2000" kern="0" dirty="0" err="1" smtClean="0"/>
              <a:t>context-based</a:t>
            </a:r>
            <a:endParaRPr lang="cs-CZ" altLang="cs-CZ" sz="2000" kern="0" dirty="0" smtClean="0"/>
          </a:p>
          <a:p>
            <a:pPr eaLnBrk="1" hangingPunct="1"/>
            <a:r>
              <a:rPr lang="cs-CZ" altLang="cs-CZ" sz="2000" kern="0" dirty="0" smtClean="0"/>
              <a:t>Session </a:t>
            </a:r>
            <a:r>
              <a:rPr lang="cs-CZ" altLang="cs-CZ" sz="2000" kern="0" dirty="0" err="1" smtClean="0"/>
              <a:t>based</a:t>
            </a:r>
            <a:r>
              <a:rPr lang="cs-CZ" altLang="cs-CZ" sz="2000" kern="0" dirty="0" smtClean="0"/>
              <a:t>…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4509120"/>
            <a:ext cx="3610744" cy="21922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(CF)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19263"/>
            <a:ext cx="8640960" cy="4411662"/>
          </a:xfrm>
        </p:spPr>
        <p:txBody>
          <a:bodyPr/>
          <a:lstStyle/>
          <a:p>
            <a:r>
              <a:rPr lang="en-US" sz="2400" dirty="0" smtClean="0"/>
              <a:t>The most </a:t>
            </a:r>
            <a:r>
              <a:rPr lang="cs-CZ" sz="2400" dirty="0" err="1" smtClean="0"/>
              <a:t>researched</a:t>
            </a:r>
            <a:r>
              <a:rPr lang="cs-CZ" sz="2400" dirty="0" smtClean="0"/>
              <a:t> </a:t>
            </a:r>
            <a:r>
              <a:rPr lang="en-US" sz="2400" dirty="0" smtClean="0"/>
              <a:t>approach </a:t>
            </a:r>
            <a:r>
              <a:rPr lang="en-US" sz="2400" dirty="0" smtClean="0"/>
              <a:t>to </a:t>
            </a:r>
            <a:r>
              <a:rPr lang="cs-CZ" sz="2400" dirty="0" err="1" smtClean="0"/>
              <a:t>get</a:t>
            </a:r>
            <a:r>
              <a:rPr lang="cs-CZ" sz="2400" dirty="0" smtClean="0"/>
              <a:t> r</a:t>
            </a:r>
            <a:r>
              <a:rPr lang="en-US" sz="2400" dirty="0" err="1" smtClean="0"/>
              <a:t>ecommendations</a:t>
            </a:r>
            <a:endParaRPr lang="en-US" sz="2400" dirty="0" smtClean="0"/>
          </a:p>
          <a:p>
            <a:pPr lvl="1"/>
            <a:r>
              <a:rPr lang="en-US" sz="2000" dirty="0" smtClean="0"/>
              <a:t>used by large, commercial </a:t>
            </a:r>
            <a:r>
              <a:rPr lang="en-US" sz="2000" dirty="0" smtClean="0"/>
              <a:t>sites</a:t>
            </a:r>
            <a:r>
              <a:rPr lang="cs-CZ" sz="2000" dirty="0" smtClean="0"/>
              <a:t> (Amazon, </a:t>
            </a:r>
            <a:r>
              <a:rPr lang="cs-CZ" sz="2000" dirty="0" err="1" smtClean="0"/>
              <a:t>Netflix</a:t>
            </a:r>
            <a:r>
              <a:rPr lang="cs-CZ" sz="2000" dirty="0" smtClean="0"/>
              <a:t>, … )</a:t>
            </a:r>
            <a:endParaRPr lang="en-US" sz="2000" dirty="0" smtClean="0"/>
          </a:p>
          <a:p>
            <a:pPr lvl="1"/>
            <a:r>
              <a:rPr lang="cs-CZ" sz="2000" dirty="0" smtClean="0"/>
              <a:t>(</a:t>
            </a:r>
            <a:r>
              <a:rPr lang="cs-CZ" sz="2000" dirty="0" err="1" smtClean="0"/>
              <a:t>mostly</a:t>
            </a:r>
            <a:r>
              <a:rPr lang="cs-CZ" sz="2000" dirty="0" smtClean="0"/>
              <a:t>) </a:t>
            </a:r>
            <a:r>
              <a:rPr lang="cs-CZ" sz="2000" dirty="0" err="1" smtClean="0"/>
              <a:t>domain</a:t>
            </a:r>
            <a:r>
              <a:rPr lang="cs-CZ" sz="2000" dirty="0" smtClean="0"/>
              <a:t> independent</a:t>
            </a:r>
            <a:endParaRPr lang="en-US" sz="2000" dirty="0" smtClean="0"/>
          </a:p>
          <a:p>
            <a:pPr lvl="3"/>
            <a:endParaRPr lang="cs-CZ" sz="1400" dirty="0" smtClean="0"/>
          </a:p>
          <a:p>
            <a:r>
              <a:rPr lang="en-US" sz="2400" dirty="0" smtClean="0"/>
              <a:t>Approach</a:t>
            </a:r>
            <a:endParaRPr lang="en-US" sz="2400" dirty="0" smtClean="0"/>
          </a:p>
          <a:p>
            <a:pPr lvl="1"/>
            <a:r>
              <a:rPr lang="en-US" sz="2000" dirty="0" smtClean="0"/>
              <a:t>use the "wisdom of the crowd" to recommend </a:t>
            </a:r>
            <a:r>
              <a:rPr lang="en-US" sz="2000" dirty="0" smtClean="0"/>
              <a:t>items</a:t>
            </a:r>
            <a:endParaRPr lang="cs-CZ" sz="2000" dirty="0" smtClean="0"/>
          </a:p>
          <a:p>
            <a:pPr lvl="3"/>
            <a:endParaRPr lang="en-US" sz="1400" dirty="0" smtClean="0"/>
          </a:p>
          <a:p>
            <a:r>
              <a:rPr lang="en-US" sz="2400" dirty="0" smtClean="0"/>
              <a:t>Basic assumption and idea</a:t>
            </a:r>
          </a:p>
          <a:p>
            <a:pPr lvl="1"/>
            <a:r>
              <a:rPr lang="en-US" sz="2000" dirty="0" smtClean="0"/>
              <a:t>Users give ratings to catalog items (implicitly or explicitly)</a:t>
            </a:r>
          </a:p>
          <a:p>
            <a:pPr lvl="1"/>
            <a:r>
              <a:rPr lang="en-US" sz="2000" b="1" dirty="0" smtClean="0"/>
              <a:t>Customers who had similar tastes in the past, will have similar tastes in the future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16" y="3645024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8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/>
              <a:t>Collaborative-filtering</a:t>
            </a:r>
            <a:r>
              <a:rPr lang="cs-CZ" altLang="cs-CZ"/>
              <a:t> </a:t>
            </a:r>
            <a:r>
              <a:rPr lang="cs-CZ" altLang="cs-CZ" smtClean="0"/>
              <a:t>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K-</a:t>
            </a:r>
            <a:r>
              <a:rPr lang="cs-CZ" sz="2800" dirty="0" err="1" smtClean="0"/>
              <a:t>Nearest</a:t>
            </a:r>
            <a:r>
              <a:rPr lang="cs-CZ" sz="2800" dirty="0" smtClean="0"/>
              <a:t> </a:t>
            </a:r>
            <a:r>
              <a:rPr lang="cs-CZ" sz="2800" dirty="0" err="1" smtClean="0"/>
              <a:t>Neighbors</a:t>
            </a:r>
            <a:endParaRPr lang="cs-CZ" sz="2800" dirty="0" smtClean="0"/>
          </a:p>
          <a:p>
            <a:pPr lvl="1"/>
            <a:r>
              <a:rPr lang="cs-CZ" sz="2400" dirty="0" err="1" smtClean="0"/>
              <a:t>Simplest</a:t>
            </a:r>
            <a:r>
              <a:rPr lang="cs-CZ" sz="2400" dirty="0" smtClean="0"/>
              <a:t> </a:t>
            </a:r>
            <a:r>
              <a:rPr lang="cs-CZ" sz="2400" dirty="0" err="1" smtClean="0"/>
              <a:t>solution</a:t>
            </a:r>
            <a:r>
              <a:rPr lang="cs-CZ" sz="2400" dirty="0" smtClean="0"/>
              <a:t>, 90</a:t>
            </a:r>
            <a:r>
              <a:rPr lang="en-US" sz="2400" dirty="0" smtClean="0"/>
              <a:t>’</a:t>
            </a:r>
            <a:r>
              <a:rPr lang="cs-CZ" sz="2400" dirty="0" smtClean="0"/>
              <a:t> </a:t>
            </a:r>
            <a:r>
              <a:rPr lang="cs-CZ" sz="2400" dirty="0" err="1" smtClean="0"/>
              <a:t>way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thinking</a:t>
            </a:r>
            <a:r>
              <a:rPr lang="en-US" sz="2400" dirty="0" smtClean="0"/>
              <a:t>, performance problems</a:t>
            </a:r>
            <a:r>
              <a:rPr lang="cs-CZ" sz="2400" dirty="0" smtClean="0"/>
              <a:t>, </a:t>
            </a:r>
            <a:r>
              <a:rPr lang="cs-CZ" sz="2400" dirty="0" err="1" smtClean="0"/>
              <a:t>easy</a:t>
            </a:r>
            <a:r>
              <a:rPr lang="cs-CZ" sz="2400" dirty="0" smtClean="0"/>
              <a:t> </a:t>
            </a:r>
            <a:r>
              <a:rPr lang="cs-CZ" sz="2400" dirty="0" err="1" smtClean="0"/>
              <a:t>implementation</a:t>
            </a:r>
            <a:endParaRPr lang="cs-CZ" sz="2400" dirty="0"/>
          </a:p>
          <a:p>
            <a:r>
              <a:rPr lang="en-US" sz="2800" dirty="0" smtClean="0"/>
              <a:t>Matrix </a:t>
            </a:r>
            <a:r>
              <a:rPr lang="en-US" sz="2800" dirty="0" err="1" smtClean="0"/>
              <a:t>factori</a:t>
            </a:r>
            <a:r>
              <a:rPr lang="cs-CZ" sz="2800" dirty="0" err="1" smtClean="0"/>
              <a:t>zation</a:t>
            </a:r>
            <a:r>
              <a:rPr lang="en-US" sz="2800" dirty="0" smtClean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latent</a:t>
            </a:r>
            <a:r>
              <a:rPr lang="cs-CZ" sz="2800" dirty="0" smtClean="0"/>
              <a:t> </a:t>
            </a:r>
            <a:r>
              <a:rPr lang="cs-CZ" sz="2800" dirty="0" err="1" smtClean="0"/>
              <a:t>factor</a:t>
            </a:r>
            <a:r>
              <a:rPr lang="cs-CZ" sz="2800" dirty="0" smtClean="0"/>
              <a:t> </a:t>
            </a:r>
            <a:r>
              <a:rPr lang="cs-CZ" sz="2800" dirty="0" err="1" smtClean="0"/>
              <a:t>models</a:t>
            </a:r>
            <a:r>
              <a:rPr lang="cs-CZ" sz="2800" dirty="0" smtClean="0"/>
              <a:t>)</a:t>
            </a:r>
            <a:endParaRPr lang="cs-CZ" sz="2800" b="1" dirty="0" smtClean="0"/>
          </a:p>
          <a:p>
            <a:pPr lvl="1"/>
            <a:r>
              <a:rPr lang="cs-CZ" sz="2400" dirty="0" smtClean="0"/>
              <a:t>SOTA </a:t>
            </a:r>
            <a:r>
              <a:rPr lang="cs-CZ" sz="2400" dirty="0" err="1" smtClean="0"/>
              <a:t>before</a:t>
            </a:r>
            <a:r>
              <a:rPr lang="cs-CZ" sz="2400" dirty="0" smtClean="0"/>
              <a:t> </a:t>
            </a:r>
            <a:r>
              <a:rPr lang="cs-CZ" sz="2400" dirty="0" err="1" smtClean="0"/>
              <a:t>deep</a:t>
            </a:r>
            <a:r>
              <a:rPr lang="cs-CZ" sz="2400" dirty="0" smtClean="0"/>
              <a:t> </a:t>
            </a:r>
            <a:r>
              <a:rPr lang="cs-CZ" sz="2400" dirty="0" err="1" smtClean="0"/>
              <a:t>learning</a:t>
            </a:r>
            <a:r>
              <a:rPr lang="cs-CZ" sz="2400" dirty="0" smtClean="0"/>
              <a:t> </a:t>
            </a:r>
            <a:r>
              <a:rPr lang="cs-CZ" sz="2400" dirty="0" err="1" smtClean="0"/>
              <a:t>emerged</a:t>
            </a:r>
            <a:endParaRPr lang="cs-CZ" sz="2400" dirty="0" smtClean="0"/>
          </a:p>
          <a:p>
            <a:r>
              <a:rPr lang="cs-CZ" sz="2800" dirty="0" err="1" smtClean="0"/>
              <a:t>Graph</a:t>
            </a:r>
            <a:r>
              <a:rPr lang="cs-CZ" sz="2800" dirty="0" smtClean="0"/>
              <a:t> </a:t>
            </a:r>
            <a:r>
              <a:rPr lang="cs-CZ" sz="2800" dirty="0" err="1" smtClean="0"/>
              <a:t>based</a:t>
            </a:r>
            <a:r>
              <a:rPr lang="cs-CZ" sz="2800" dirty="0" smtClean="0"/>
              <a:t> </a:t>
            </a:r>
            <a:r>
              <a:rPr lang="cs-CZ" sz="2800" dirty="0" err="1" smtClean="0"/>
              <a:t>algorithms</a:t>
            </a:r>
            <a:endParaRPr lang="cs-CZ" sz="2800" dirty="0" smtClean="0"/>
          </a:p>
          <a:p>
            <a:pPr lvl="1"/>
            <a:r>
              <a:rPr lang="cs-CZ" sz="2400" dirty="0" err="1" smtClean="0"/>
              <a:t>Social</a:t>
            </a:r>
            <a:r>
              <a:rPr lang="cs-CZ" sz="2400" dirty="0" smtClean="0"/>
              <a:t> </a:t>
            </a:r>
            <a:r>
              <a:rPr lang="cs-CZ" sz="2400" dirty="0" err="1" smtClean="0"/>
              <a:t>networks</a:t>
            </a:r>
            <a:endParaRPr lang="cs-CZ" sz="2400" dirty="0" smtClean="0"/>
          </a:p>
          <a:p>
            <a:r>
              <a:rPr lang="cs-CZ" sz="2800" dirty="0" smtClean="0"/>
              <a:t>Market Basket </a:t>
            </a:r>
            <a:r>
              <a:rPr lang="cs-CZ" sz="2800" dirty="0" err="1" smtClean="0"/>
              <a:t>Analysis</a:t>
            </a:r>
            <a:endParaRPr lang="cs-CZ" sz="2800" dirty="0" smtClean="0"/>
          </a:p>
          <a:p>
            <a:r>
              <a:rPr lang="cs-CZ" sz="2800" dirty="0" smtClean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6219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Memory-based and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User-based </a:t>
            </a:r>
            <a:r>
              <a:rPr lang="en-US" sz="2000" dirty="0" smtClean="0"/>
              <a:t>CF</a:t>
            </a:r>
            <a:r>
              <a:rPr lang="cs-CZ" sz="2000" dirty="0" smtClean="0"/>
              <a:t> (UBCF)</a:t>
            </a:r>
            <a:r>
              <a:rPr lang="en-US" sz="2000" dirty="0" smtClean="0"/>
              <a:t> </a:t>
            </a:r>
            <a:r>
              <a:rPr lang="en-US" sz="2000" dirty="0" smtClean="0"/>
              <a:t>is said to be "memory-based"</a:t>
            </a:r>
          </a:p>
          <a:p>
            <a:pPr lvl="1"/>
            <a:r>
              <a:rPr lang="en-US" sz="1800" dirty="0" smtClean="0"/>
              <a:t>the rating matrix is directly used to find neighbors / make predictions</a:t>
            </a:r>
          </a:p>
          <a:p>
            <a:pPr lvl="1"/>
            <a:r>
              <a:rPr lang="en-US" sz="1800" b="1" dirty="0" smtClean="0"/>
              <a:t>does not scale for most real-world scenarios</a:t>
            </a:r>
          </a:p>
          <a:p>
            <a:pPr lvl="1"/>
            <a:r>
              <a:rPr lang="en-US" sz="1800" dirty="0" smtClean="0"/>
              <a:t>large e-commerce sites have tens of millions of customers and millions of </a:t>
            </a:r>
            <a:r>
              <a:rPr lang="en-US" sz="1800" dirty="0" smtClean="0"/>
              <a:t>items</a:t>
            </a:r>
            <a:r>
              <a:rPr lang="cs-CZ" sz="1800" dirty="0" smtClean="0"/>
              <a:t>, </a:t>
            </a:r>
            <a:r>
              <a:rPr lang="cs-CZ" sz="1800" b="1" i="1" dirty="0" smtClean="0">
                <a:solidFill>
                  <a:srgbClr val="FF0000"/>
                </a:solidFill>
              </a:rPr>
              <a:t>UBCF </a:t>
            </a:r>
            <a:r>
              <a:rPr lang="cs-CZ" sz="1800" b="1" i="1" dirty="0" err="1" smtClean="0">
                <a:solidFill>
                  <a:srgbClr val="FF0000"/>
                </a:solidFill>
              </a:rPr>
              <a:t>does</a:t>
            </a:r>
            <a:r>
              <a:rPr lang="cs-CZ" sz="1800" b="1" i="1" dirty="0" smtClean="0">
                <a:solidFill>
                  <a:srgbClr val="FF0000"/>
                </a:solidFill>
              </a:rPr>
              <a:t> not </a:t>
            </a:r>
            <a:r>
              <a:rPr lang="cs-CZ" sz="1800" b="1" i="1" dirty="0" err="1" smtClean="0">
                <a:solidFill>
                  <a:srgbClr val="FF0000"/>
                </a:solidFill>
              </a:rPr>
              <a:t>scale</a:t>
            </a:r>
            <a:r>
              <a:rPr lang="cs-CZ" sz="1800" b="1" i="1" dirty="0" smtClean="0">
                <a:solidFill>
                  <a:srgbClr val="FF0000"/>
                </a:solidFill>
              </a:rPr>
              <a:t> </a:t>
            </a:r>
            <a:r>
              <a:rPr lang="cs-CZ" sz="1800" b="1" i="1" dirty="0" err="1" smtClean="0">
                <a:solidFill>
                  <a:srgbClr val="FF0000"/>
                </a:solidFill>
              </a:rPr>
              <a:t>even</a:t>
            </a:r>
            <a:r>
              <a:rPr lang="cs-CZ" sz="1800" b="1" i="1" dirty="0" smtClean="0">
                <a:solidFill>
                  <a:srgbClr val="FF0000"/>
                </a:solidFill>
              </a:rPr>
              <a:t> to </a:t>
            </a:r>
            <a:r>
              <a:rPr lang="cs-CZ" sz="1800" b="1" i="1" dirty="0" err="1" smtClean="0">
                <a:solidFill>
                  <a:srgbClr val="FF0000"/>
                </a:solidFill>
              </a:rPr>
              <a:t>thousands</a:t>
            </a:r>
            <a:endParaRPr lang="cs-CZ" sz="1800" b="1" i="1" dirty="0" smtClean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Model-based approaches</a:t>
            </a:r>
          </a:p>
          <a:p>
            <a:pPr lvl="1"/>
            <a:r>
              <a:rPr lang="en-US" sz="1800" dirty="0" smtClean="0"/>
              <a:t>based on an </a:t>
            </a:r>
            <a:r>
              <a:rPr lang="en-US" sz="1800" b="1" dirty="0" smtClean="0"/>
              <a:t>offline pre-processing </a:t>
            </a:r>
            <a:r>
              <a:rPr lang="en-US" sz="1800" dirty="0" smtClean="0"/>
              <a:t>or "model-learning" phase</a:t>
            </a:r>
          </a:p>
          <a:p>
            <a:pPr lvl="1"/>
            <a:r>
              <a:rPr lang="en-US" sz="1800" dirty="0" smtClean="0"/>
              <a:t>at run-time, only the learned model is used to make </a:t>
            </a:r>
            <a:r>
              <a:rPr lang="en-US" sz="1800" dirty="0" smtClean="0"/>
              <a:t>predictions</a:t>
            </a:r>
            <a:r>
              <a:rPr lang="cs-CZ" sz="1800" dirty="0" smtClean="0"/>
              <a:t> </a:t>
            </a:r>
            <a:r>
              <a:rPr lang="cs-CZ" sz="1800" b="1" i="1" dirty="0" smtClean="0">
                <a:solidFill>
                  <a:srgbClr val="FFFF00"/>
                </a:solidFill>
              </a:rPr>
              <a:t>(fast)</a:t>
            </a:r>
            <a:endParaRPr lang="en-US" sz="1800" b="1" i="1" dirty="0" smtClean="0">
              <a:solidFill>
                <a:srgbClr val="FFFF00"/>
              </a:solidFill>
            </a:endParaRPr>
          </a:p>
          <a:p>
            <a:pPr lvl="1"/>
            <a:r>
              <a:rPr lang="en-US" sz="1800" dirty="0" smtClean="0"/>
              <a:t>models are updated / re-trained periodically</a:t>
            </a:r>
          </a:p>
          <a:p>
            <a:pPr lvl="1"/>
            <a:r>
              <a:rPr lang="en-US" sz="1800" dirty="0" smtClean="0"/>
              <a:t>large variety of techniques used </a:t>
            </a:r>
          </a:p>
          <a:p>
            <a:pPr lvl="1"/>
            <a:r>
              <a:rPr lang="en-US" sz="1800" b="1" dirty="0" smtClean="0"/>
              <a:t>model-building and updating can be computationally expensive</a:t>
            </a:r>
          </a:p>
          <a:p>
            <a:pPr lvl="1"/>
            <a:r>
              <a:rPr lang="en-US" sz="1800" i="1" dirty="0" smtClean="0"/>
              <a:t>item</a:t>
            </a:r>
            <a:r>
              <a:rPr lang="en-US" sz="1800" dirty="0" smtClean="0"/>
              <a:t>-based CF</a:t>
            </a:r>
            <a:r>
              <a:rPr lang="cs-CZ" sz="1800" dirty="0" smtClean="0"/>
              <a:t> / </a:t>
            </a:r>
            <a:r>
              <a:rPr lang="cs-CZ" sz="1800" b="1" dirty="0" smtClean="0">
                <a:solidFill>
                  <a:srgbClr val="92D050"/>
                </a:solidFill>
              </a:rPr>
              <a:t>matrix </a:t>
            </a:r>
            <a:r>
              <a:rPr lang="cs-CZ" sz="1800" b="1" dirty="0" err="1" smtClean="0">
                <a:solidFill>
                  <a:srgbClr val="92D050"/>
                </a:solidFill>
              </a:rPr>
              <a:t>factorizations</a:t>
            </a:r>
            <a:r>
              <a:rPr lang="en-US" sz="1800" b="1" dirty="0" smtClean="0">
                <a:solidFill>
                  <a:srgbClr val="92D050"/>
                </a:solidFill>
              </a:rPr>
              <a:t> </a:t>
            </a:r>
            <a:r>
              <a:rPr lang="cs-CZ" sz="1800" dirty="0" smtClean="0"/>
              <a:t>are</a:t>
            </a:r>
            <a:r>
              <a:rPr lang="en-US" sz="1800" dirty="0" smtClean="0"/>
              <a:t> example</a:t>
            </a:r>
            <a:r>
              <a:rPr lang="cs-CZ" sz="1800" dirty="0" smtClean="0"/>
              <a:t>s</a:t>
            </a:r>
            <a:r>
              <a:rPr lang="en-US" sz="1800" dirty="0" smtClean="0"/>
              <a:t> for model-based approaches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3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- Introduction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29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smtClean="0">
                <a:solidFill>
                  <a:schemeClr val="tx2"/>
                </a:solidFill>
              </a:rPr>
              <a:t>Matrix Factorization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smtClean="0"/>
              <a:t>Matrix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ratings</a:t>
            </a:r>
            <a:r>
              <a:rPr lang="cs-CZ" sz="2400" dirty="0" smtClean="0"/>
              <a:t> (</a:t>
            </a:r>
            <a:r>
              <a:rPr lang="cs-CZ" sz="2400" dirty="0" err="1" smtClean="0"/>
              <a:t>implicit</a:t>
            </a:r>
            <a:r>
              <a:rPr lang="cs-CZ" sz="2400" dirty="0" smtClean="0"/>
              <a:t> feedback)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users</a:t>
            </a:r>
            <a:r>
              <a:rPr lang="cs-CZ" sz="2400" dirty="0" smtClean="0"/>
              <a:t> on </a:t>
            </a:r>
            <a:r>
              <a:rPr lang="cs-CZ" sz="2400" dirty="0" err="1" smtClean="0"/>
              <a:t>items</a:t>
            </a:r>
            <a:endParaRPr lang="cs-CZ" sz="2400" dirty="0" smtClean="0"/>
          </a:p>
          <a:p>
            <a:pPr marL="571500" indent="-571500" eaLnBrk="1" hangingPunct="1"/>
            <a:r>
              <a:rPr lang="cs-CZ" sz="2400" dirty="0" err="1" smtClean="0"/>
              <a:t>Decompose</a:t>
            </a:r>
            <a:r>
              <a:rPr lang="cs-CZ" sz="2400" dirty="0" smtClean="0"/>
              <a:t> </a:t>
            </a:r>
            <a:r>
              <a:rPr lang="cs-CZ" sz="2400" dirty="0" err="1" smtClean="0"/>
              <a:t>this</a:t>
            </a:r>
            <a:r>
              <a:rPr lang="cs-CZ" sz="2400" dirty="0" smtClean="0"/>
              <a:t> matrix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latent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users</a:t>
            </a:r>
            <a:r>
              <a:rPr lang="cs-CZ" sz="2400" dirty="0" smtClean="0"/>
              <a:t> and </a:t>
            </a:r>
            <a:r>
              <a:rPr lang="cs-CZ" sz="2400" dirty="0" err="1" smtClean="0"/>
              <a:t>items</a:t>
            </a:r>
            <a:endParaRPr lang="cs-CZ" sz="2400" dirty="0" smtClean="0"/>
          </a:p>
          <a:p>
            <a:pPr marL="920750" lvl="1" indent="-571500" eaLnBrk="1" hangingPunct="1"/>
            <a:r>
              <a:rPr lang="cs-CZ" sz="2000" dirty="0" err="1" smtClean="0"/>
              <a:t>Decomposition</a:t>
            </a:r>
            <a:r>
              <a:rPr lang="cs-CZ" sz="2000" dirty="0" smtClean="0"/>
              <a:t> </a:t>
            </a:r>
            <a:r>
              <a:rPr lang="cs-CZ" sz="2000" dirty="0" err="1" smtClean="0"/>
              <a:t>should</a:t>
            </a:r>
            <a:r>
              <a:rPr lang="cs-CZ" sz="2000" dirty="0" smtClean="0"/>
              <a:t> </a:t>
            </a:r>
            <a:r>
              <a:rPr lang="cs-CZ" sz="2000" dirty="0" err="1" smtClean="0"/>
              <a:t>provide</a:t>
            </a:r>
            <a:r>
              <a:rPr lang="cs-CZ" sz="2000" dirty="0" smtClean="0"/>
              <a:t> </a:t>
            </a:r>
            <a:r>
              <a:rPr lang="cs-CZ" sz="2000" dirty="0" err="1" smtClean="0"/>
              <a:t>similar</a:t>
            </a:r>
            <a:r>
              <a:rPr lang="cs-CZ" sz="2000" dirty="0" smtClean="0"/>
              <a:t> </a:t>
            </a:r>
            <a:r>
              <a:rPr lang="cs-CZ" sz="2000" dirty="0" err="1" smtClean="0"/>
              <a:t>results</a:t>
            </a:r>
            <a:r>
              <a:rPr lang="cs-CZ" sz="2000" dirty="0" smtClean="0"/>
              <a:t> on </a:t>
            </a:r>
            <a:r>
              <a:rPr lang="cs-CZ" sz="2000" dirty="0" err="1" smtClean="0"/>
              <a:t>known</a:t>
            </a:r>
            <a:r>
              <a:rPr lang="cs-CZ" sz="2000" dirty="0" smtClean="0"/>
              <a:t> data</a:t>
            </a:r>
          </a:p>
          <a:p>
            <a:pPr marL="571500" indent="-571500" eaLnBrk="1" hangingPunct="1"/>
            <a:endParaRPr lang="cs-CZ" sz="2400" dirty="0"/>
          </a:p>
          <a:p>
            <a:pPr marL="571500" indent="-571500" eaLnBrk="1" hangingPunct="1"/>
            <a:endParaRPr lang="cs-CZ" sz="2400" dirty="0" smtClean="0"/>
          </a:p>
          <a:p>
            <a:pPr marL="571500" indent="-571500" eaLnBrk="1" hangingPunct="1"/>
            <a:endParaRPr lang="cs-CZ" sz="1600" dirty="0" smtClean="0"/>
          </a:p>
          <a:p>
            <a:pPr marL="571500" indent="-571500" eaLnBrk="1" hangingPunct="1"/>
            <a:endParaRPr lang="cs-CZ" sz="1600" dirty="0" smtClean="0"/>
          </a:p>
          <a:p>
            <a:pPr marL="920750" lvl="1" indent="-571500" eaLnBrk="1" hangingPunct="1"/>
            <a:r>
              <a:rPr lang="cs-CZ" sz="2000" dirty="0" err="1" smtClean="0"/>
              <a:t>Define</a:t>
            </a:r>
            <a:r>
              <a:rPr lang="cs-CZ" sz="2000" dirty="0" smtClean="0"/>
              <a:t> </a:t>
            </a:r>
            <a:r>
              <a:rPr lang="cs-CZ" sz="2000" dirty="0" err="1" smtClean="0"/>
              <a:t>error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representation</a:t>
            </a:r>
            <a:r>
              <a:rPr lang="cs-CZ" sz="2000" dirty="0" smtClean="0"/>
              <a:t> (</a:t>
            </a:r>
            <a:r>
              <a:rPr lang="cs-CZ" sz="2000" dirty="0" err="1" smtClean="0"/>
              <a:t>e.g</a:t>
            </a:r>
            <a:r>
              <a:rPr lang="cs-CZ" sz="2000" dirty="0" smtClean="0"/>
              <a:t>., </a:t>
            </a:r>
            <a:r>
              <a:rPr lang="cs-CZ" sz="2000" dirty="0" err="1" smtClean="0"/>
              <a:t>squared</a:t>
            </a:r>
            <a:r>
              <a:rPr lang="cs-CZ" sz="2000" dirty="0" smtClean="0"/>
              <a:t> </a:t>
            </a:r>
            <a:r>
              <a:rPr lang="cs-CZ" sz="2000" dirty="0" err="1" smtClean="0"/>
              <a:t>difference</a:t>
            </a:r>
            <a:r>
              <a:rPr lang="cs-CZ" sz="2000" dirty="0" smtClean="0"/>
              <a:t>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</a:t>
            </a:r>
            <a:r>
              <a:rPr lang="cs-CZ" sz="2000" dirty="0" err="1" smtClean="0"/>
              <a:t>true</a:t>
            </a:r>
            <a:r>
              <a:rPr lang="cs-CZ" sz="2000" dirty="0" smtClean="0"/>
              <a:t> and </a:t>
            </a:r>
            <a:r>
              <a:rPr lang="cs-CZ" sz="2000" dirty="0" err="1" smtClean="0"/>
              <a:t>expected</a:t>
            </a:r>
            <a:r>
              <a:rPr lang="cs-CZ" sz="2000" dirty="0" smtClean="0"/>
              <a:t> </a:t>
            </a:r>
            <a:r>
              <a:rPr lang="cs-CZ" sz="2000" dirty="0" err="1" smtClean="0"/>
              <a:t>ratings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marL="920750" lvl="1" indent="-571500" eaLnBrk="1" hangingPunct="1"/>
            <a:r>
              <a:rPr lang="cs-CZ" sz="2000" dirty="0" smtClean="0"/>
              <a:t>Use, </a:t>
            </a:r>
            <a:r>
              <a:rPr lang="cs-CZ" sz="2000" dirty="0" err="1" smtClean="0"/>
              <a:t>e.g</a:t>
            </a:r>
            <a:r>
              <a:rPr lang="cs-CZ" sz="2000" dirty="0" smtClean="0"/>
              <a:t>., </a:t>
            </a:r>
            <a:r>
              <a:rPr lang="cs-CZ" sz="2000" dirty="0" err="1" smtClean="0"/>
              <a:t>stochastic</a:t>
            </a:r>
            <a:r>
              <a:rPr lang="cs-CZ" sz="2000" dirty="0" smtClean="0"/>
              <a:t> gradient </a:t>
            </a:r>
            <a:r>
              <a:rPr lang="cs-CZ" sz="2000" dirty="0" err="1" smtClean="0"/>
              <a:t>descend</a:t>
            </a:r>
            <a:r>
              <a:rPr lang="cs-CZ" sz="2000" dirty="0" smtClean="0"/>
              <a:t> to </a:t>
            </a:r>
            <a:r>
              <a:rPr lang="cs-CZ" sz="2000" dirty="0" err="1" smtClean="0"/>
              <a:t>minimize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error</a:t>
            </a:r>
            <a:endParaRPr lang="cs-CZ" sz="1800" i="1" dirty="0" smtClean="0">
              <a:hlinkClick r:id="rId3"/>
            </a:endParaRPr>
          </a:p>
          <a:p>
            <a:pPr marL="571500" indent="-571500" eaLnBrk="1" hangingPunct="1"/>
            <a:r>
              <a:rPr lang="cs-CZ" sz="1800" i="1" dirty="0" smtClean="0">
                <a:hlinkClick r:id="rId3"/>
              </a:rPr>
              <a:t>http</a:t>
            </a:r>
            <a:r>
              <a:rPr lang="cs-CZ" sz="1800" i="1" dirty="0">
                <a:hlinkClick r:id="rId3"/>
              </a:rPr>
              <a:t>://www2.research.att.com/~</a:t>
            </a:r>
            <a:r>
              <a:rPr lang="cs-CZ" sz="1800" i="1" dirty="0" smtClean="0">
                <a:hlinkClick r:id="rId3"/>
              </a:rPr>
              <a:t>volinsky/papers/ieeecomputer.pdf</a:t>
            </a:r>
            <a:endParaRPr lang="cs-CZ" sz="1800" i="1" dirty="0" smtClean="0"/>
          </a:p>
          <a:p>
            <a:pPr marL="0" indent="0" eaLnBrk="1" hangingPunct="1">
              <a:buNone/>
            </a:pPr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5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860916"/>
              </p:ext>
            </p:extLst>
          </p:nvPr>
        </p:nvGraphicFramePr>
        <p:xfrm>
          <a:off x="1475656" y="3501008"/>
          <a:ext cx="2643206" cy="125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Rovnice" r:id="rId4" imgW="1600200" imgH="762000" progId="Equation.3">
                  <p:embed/>
                </p:oleObj>
              </mc:Choice>
              <mc:Fallback>
                <p:oleObj name="Rovnice" r:id="rId4" imgW="16002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01008"/>
                        <a:ext cx="2643206" cy="1258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7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mtClean="0"/>
              <a:t>Ladislav Peška, Recommender Systems - Introduction</a:t>
            </a:r>
            <a:endParaRPr lang="en-GB" altLang="en-US" dirty="0" smtClean="0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963D25-5C3F-4A90-8C7E-8AB2223AB183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smtClean="0">
                <a:solidFill>
                  <a:schemeClr val="tx2"/>
                </a:solidFill>
              </a:rPr>
              <a:t>Content:</a:t>
            </a:r>
            <a:endParaRPr lang="en-US" altLang="cs-CZ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r>
              <a:rPr lang="cs-CZ" altLang="cs-CZ" sz="2800" dirty="0" err="1" smtClean="0"/>
              <a:t>What</a:t>
            </a:r>
            <a:r>
              <a:rPr lang="cs-CZ" altLang="cs-CZ" sz="2800" dirty="0" smtClean="0"/>
              <a:t> are </a:t>
            </a:r>
            <a:r>
              <a:rPr lang="cs-CZ" altLang="cs-CZ" sz="2800" dirty="0" err="1" smtClean="0"/>
              <a:t>recommender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systems</a:t>
            </a:r>
            <a:r>
              <a:rPr lang="cs-CZ" altLang="cs-CZ" sz="2800" dirty="0" smtClean="0"/>
              <a:t>?</a:t>
            </a:r>
          </a:p>
          <a:p>
            <a:pPr marL="571500" indent="-571500" eaLnBrk="1" hangingPunct="1"/>
            <a:r>
              <a:rPr lang="cs-CZ" altLang="cs-CZ" sz="2800" dirty="0" err="1" smtClean="0"/>
              <a:t>Why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should</a:t>
            </a:r>
            <a:r>
              <a:rPr lang="cs-CZ" altLang="cs-CZ" sz="2800" dirty="0" smtClean="0"/>
              <a:t> love </a:t>
            </a:r>
            <a:r>
              <a:rPr lang="cs-CZ" altLang="cs-CZ" sz="2800" dirty="0" err="1" smtClean="0"/>
              <a:t>them</a:t>
            </a:r>
            <a:r>
              <a:rPr lang="cs-CZ" altLang="cs-CZ" sz="2800" dirty="0" smtClean="0"/>
              <a:t>?</a:t>
            </a:r>
          </a:p>
          <a:p>
            <a:pPr marL="571500" indent="-571500" eaLnBrk="1" hangingPunct="1"/>
            <a:r>
              <a:rPr lang="cs-CZ" altLang="cs-CZ" sz="2800" dirty="0" err="1" smtClean="0"/>
              <a:t>How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work</a:t>
            </a:r>
            <a:r>
              <a:rPr lang="cs-CZ" altLang="cs-CZ" sz="2800" dirty="0" smtClean="0"/>
              <a:t>?</a:t>
            </a:r>
          </a:p>
          <a:p>
            <a:pPr marL="571500" indent="-571500" eaLnBrk="1" hangingPunct="1"/>
            <a:r>
              <a:rPr lang="cs-CZ" altLang="cs-CZ" sz="2800" dirty="0" err="1" smtClean="0"/>
              <a:t>Challenges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problems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risks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practical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deployment</a:t>
            </a:r>
            <a:endParaRPr lang="cs-CZ" altLang="cs-CZ" sz="2800" dirty="0" smtClean="0"/>
          </a:p>
          <a:p>
            <a:pPr marL="571500" indent="-571500" eaLnBrk="1" hangingPunct="1"/>
            <a:r>
              <a:rPr lang="cs-CZ" altLang="cs-CZ" sz="2800" dirty="0" err="1" smtClean="0"/>
              <a:t>Discussion</a:t>
            </a:r>
            <a:endParaRPr lang="cs-CZ" altLang="cs-CZ" dirty="0" smtClean="0"/>
          </a:p>
          <a:p>
            <a:pPr marL="0" indent="0" eaLnBrk="1" hangingPunct="1">
              <a:buNone/>
            </a:pPr>
            <a:endParaRPr lang="cs-CZ" altLang="cs-CZ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1800" i="1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</a:rPr>
              <a:t>://www.recommenderbook.net/teaching-material/slides</a:t>
            </a:r>
            <a:r>
              <a:rPr lang="cs-CZ" altLang="cs-CZ" sz="1800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altLang="cs-CZ" sz="18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</a:rPr>
              <a:t>http://www.ksi.mff.cuni.cz/~</a:t>
            </a:r>
            <a:r>
              <a:rPr lang="cs-CZ" altLang="cs-CZ" sz="1800" i="1" dirty="0" smtClean="0">
                <a:solidFill>
                  <a:schemeClr val="bg1">
                    <a:lumMod val="50000"/>
                  </a:schemeClr>
                </a:solidFill>
              </a:rPr>
              <a:t>peska/vyuka/ndbi021/recsysIntro.pdf</a:t>
            </a:r>
            <a:br>
              <a:rPr lang="cs-CZ" altLang="cs-CZ" sz="18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altLang="cs-CZ" sz="1800" i="1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</a:rPr>
              <a:t>://www.ksi.mff.cuni.cz/~peska/vyuka/nswi166/</a:t>
            </a:r>
            <a:endParaRPr lang="en-US" altLang="cs-CZ" sz="1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- Introduction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72200" y="6248400"/>
            <a:ext cx="2133600" cy="457200"/>
          </a:xfrm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30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Latent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space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</a:rPr>
              <a:t>visualizaton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/>
          </a:p>
          <a:p>
            <a:pPr marL="571500" indent="-571500" eaLnBrk="1" hangingPunct="1"/>
            <a:endParaRPr lang="cs-CZ" sz="1800" i="1" dirty="0" smtClean="0"/>
          </a:p>
          <a:p>
            <a:pPr marL="571500" indent="-571500" eaLnBrk="1" hangingPunct="1"/>
            <a:endParaRPr lang="cs-CZ" sz="1800" i="1" dirty="0" smtClean="0"/>
          </a:p>
          <a:p>
            <a:pPr marL="0" indent="0" eaLnBrk="1" hangingPunct="1">
              <a:buNone/>
            </a:pPr>
            <a:r>
              <a:rPr lang="cs-CZ" sz="195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618" t="15981" r="41968" b="31101"/>
          <a:stretch/>
        </p:blipFill>
        <p:spPr>
          <a:xfrm>
            <a:off x="1835696" y="1418009"/>
            <a:ext cx="5400600" cy="48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Ladislav Peška, Recommender Systems - Introduction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0A0D1-B831-417F-BD47-44396522EDA3}" type="slidenum">
              <a:rPr lang="en-GB" altLang="en-US" smtClean="0">
                <a:latin typeface="Arial" charset="0"/>
              </a:rPr>
              <a:pPr/>
              <a:t>31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smtClean="0">
                <a:solidFill>
                  <a:schemeClr val="tx2"/>
                </a:solidFill>
              </a:rPr>
              <a:t>Matrix Factorization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91264" cy="4411662"/>
          </a:xfrm>
          <a:noFill/>
        </p:spPr>
        <p:txBody>
          <a:bodyPr/>
          <a:lstStyle/>
          <a:p>
            <a:pPr marL="571500" indent="-571500" eaLnBrk="1" hangingPunct="1"/>
            <a:r>
              <a:rPr lang="cs-CZ" sz="2400" dirty="0" smtClean="0"/>
              <a:t>Matrix </a:t>
            </a:r>
            <a:r>
              <a:rPr lang="cs-CZ" sz="2400" dirty="0" err="1" smtClean="0"/>
              <a:t>factorization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cool</a:t>
            </a:r>
            <a:r>
              <a:rPr lang="cs-CZ" sz="2400" dirty="0" smtClean="0"/>
              <a:t>, </a:t>
            </a:r>
            <a:r>
              <a:rPr lang="cs-CZ" sz="2400" dirty="0" err="1" smtClean="0"/>
              <a:t>clever</a:t>
            </a:r>
            <a:r>
              <a:rPr lang="cs-CZ" sz="2400" dirty="0" smtClean="0"/>
              <a:t> </a:t>
            </a:r>
            <a:r>
              <a:rPr lang="cs-CZ" sz="2400" dirty="0" err="1" smtClean="0"/>
              <a:t>algorithm</a:t>
            </a:r>
            <a:endParaRPr lang="cs-CZ" sz="2400" dirty="0" smtClean="0"/>
          </a:p>
          <a:p>
            <a:pPr marL="920750" lvl="1" indent="-571500" eaLnBrk="1" hangingPunct="1"/>
            <a:r>
              <a:rPr lang="cs-CZ" sz="2000" dirty="0" err="1" smtClean="0"/>
              <a:t>Suitable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different</a:t>
            </a:r>
            <a:r>
              <a:rPr lang="cs-CZ" sz="2000" dirty="0" smtClean="0"/>
              <a:t> </a:t>
            </a:r>
            <a:r>
              <a:rPr lang="cs-CZ" sz="2000" dirty="0" err="1" smtClean="0"/>
              <a:t>domains</a:t>
            </a:r>
            <a:r>
              <a:rPr lang="cs-CZ" sz="2000" dirty="0" smtClean="0"/>
              <a:t>…</a:t>
            </a:r>
          </a:p>
          <a:p>
            <a:pPr marL="920750" lvl="1" indent="-571500" eaLnBrk="1" hangingPunct="1"/>
            <a:r>
              <a:rPr lang="cs-CZ" sz="2000" dirty="0" err="1" smtClean="0"/>
              <a:t>With</a:t>
            </a:r>
            <a:r>
              <a:rPr lang="cs-CZ" sz="2000" dirty="0" smtClean="0"/>
              <a:t> many </a:t>
            </a:r>
            <a:r>
              <a:rPr lang="cs-CZ" sz="2000" dirty="0" err="1" smtClean="0"/>
              <a:t>published</a:t>
            </a:r>
            <a:r>
              <a:rPr lang="cs-CZ" sz="2000" dirty="0" smtClean="0"/>
              <a:t> </a:t>
            </a:r>
            <a:r>
              <a:rPr lang="cs-CZ" sz="2000" dirty="0" err="1" smtClean="0"/>
              <a:t>variants</a:t>
            </a:r>
            <a:r>
              <a:rPr lang="cs-CZ" sz="2000" dirty="0" smtClean="0"/>
              <a:t>…</a:t>
            </a:r>
          </a:p>
          <a:p>
            <a:pPr marL="920750" lvl="1" indent="-571500" eaLnBrk="1" hangingPunct="1"/>
            <a:endParaRPr lang="cs-CZ" sz="2000" dirty="0"/>
          </a:p>
          <a:p>
            <a:pPr marL="571500" indent="-571500" eaLnBrk="1" hangingPunct="1"/>
            <a:r>
              <a:rPr lang="cs-CZ" sz="2400" dirty="0" smtClean="0"/>
              <a:t>So, </a:t>
            </a:r>
            <a:r>
              <a:rPr lang="cs-CZ" sz="2400" dirty="0" err="1" smtClean="0"/>
              <a:t>why</a:t>
            </a:r>
            <a:r>
              <a:rPr lang="cs-CZ" sz="2400" dirty="0" smtClean="0"/>
              <a:t> to </a:t>
            </a:r>
            <a:r>
              <a:rPr lang="cs-CZ" sz="2400" dirty="0" err="1" smtClean="0"/>
              <a:t>consider</a:t>
            </a:r>
            <a:r>
              <a:rPr lang="cs-CZ" sz="2400" dirty="0" smtClean="0"/>
              <a:t> </a:t>
            </a:r>
            <a:r>
              <a:rPr lang="cs-CZ" sz="2400" dirty="0" err="1" smtClean="0"/>
              <a:t>something</a:t>
            </a:r>
            <a:r>
              <a:rPr lang="cs-CZ" sz="2400" dirty="0" smtClean="0"/>
              <a:t> </a:t>
            </a:r>
            <a:r>
              <a:rPr lang="cs-CZ" sz="2400" dirty="0" err="1" smtClean="0"/>
              <a:t>else</a:t>
            </a:r>
            <a:r>
              <a:rPr lang="cs-CZ" sz="2400" dirty="0" smtClean="0"/>
              <a:t>?</a:t>
            </a:r>
          </a:p>
          <a:p>
            <a:pPr marL="571500" indent="-571500" eaLnBrk="1" hangingPunct="1"/>
            <a:r>
              <a:rPr lang="cs-CZ" sz="2400" dirty="0" err="1" smtClean="0"/>
              <a:t>Whhere</a:t>
            </a:r>
            <a:r>
              <a:rPr lang="en-US" sz="2400" dirty="0" smtClean="0"/>
              <a:t>’s the </a:t>
            </a:r>
            <a:r>
              <a:rPr lang="cs-CZ" sz="2400" dirty="0" err="1" smtClean="0"/>
              <a:t>hook</a:t>
            </a:r>
            <a:r>
              <a:rPr lang="cs-CZ" sz="2400" dirty="0" smtClean="0"/>
              <a:t>?</a:t>
            </a:r>
          </a:p>
          <a:p>
            <a:pPr marL="920750" lvl="1" indent="-571500" eaLnBrk="1" hangingPunct="1"/>
            <a:endParaRPr lang="cs-CZ" sz="2000" dirty="0" smtClean="0"/>
          </a:p>
          <a:p>
            <a:pPr marL="920750" lvl="1" indent="-571500" eaLnBrk="1" hangingPunct="1"/>
            <a:endParaRPr lang="cs-CZ" sz="2000" dirty="0" smtClean="0"/>
          </a:p>
          <a:p>
            <a:pPr marL="0" indent="0" eaLnBrk="1" hangingPunct="1">
              <a:buNone/>
            </a:pPr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9500" i="1" dirty="0" smtClean="0">
                <a:solidFill>
                  <a:srgbClr val="FF0000"/>
                </a:solidFill>
              </a:rPr>
              <a:t>	</a:t>
            </a:r>
            <a:endParaRPr lang="cs-CZ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sparsity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2400" dirty="0" smtClean="0"/>
              <a:t>Cold start problem</a:t>
            </a:r>
          </a:p>
          <a:p>
            <a:pPr lvl="1"/>
            <a:r>
              <a:rPr lang="en-US" sz="2000" dirty="0" smtClean="0"/>
              <a:t>How to recommend new items? What to recommend to new users?</a:t>
            </a:r>
          </a:p>
          <a:p>
            <a:r>
              <a:rPr lang="en-US" sz="2400" dirty="0" smtClean="0"/>
              <a:t>Straightforward approaches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Ask/force users to rate a set of items</a:t>
            </a:r>
          </a:p>
          <a:p>
            <a:pPr lvl="1"/>
            <a:r>
              <a:rPr lang="en-US" sz="2000" b="1" dirty="0" smtClean="0">
                <a:solidFill>
                  <a:srgbClr val="92D050"/>
                </a:solidFill>
              </a:rPr>
              <a:t>Use another method </a:t>
            </a:r>
            <a:r>
              <a:rPr lang="en-US" sz="2000" dirty="0" smtClean="0"/>
              <a:t>(e.g., content-based, </a:t>
            </a:r>
            <a:r>
              <a:rPr lang="cs-CZ" sz="2000" dirty="0" smtClean="0"/>
              <a:t>hybrid </a:t>
            </a:r>
            <a:r>
              <a:rPr lang="en-US" sz="2000" dirty="0" smtClean="0"/>
              <a:t>or simply non-personalized) in the initial phase</a:t>
            </a:r>
          </a:p>
          <a:p>
            <a:pPr lvl="1"/>
            <a:r>
              <a:rPr lang="en-US" sz="2000" dirty="0"/>
              <a:t>Default </a:t>
            </a:r>
            <a:r>
              <a:rPr lang="en-US" sz="2000" dirty="0" smtClean="0"/>
              <a:t>voting: </a:t>
            </a:r>
            <a:r>
              <a:rPr lang="en-US" sz="2000" dirty="0"/>
              <a:t>assign default values to items that </a:t>
            </a:r>
            <a:r>
              <a:rPr lang="en-US" sz="2000" dirty="0" smtClean="0"/>
              <a:t>was not rated</a:t>
            </a:r>
          </a:p>
          <a:p>
            <a:pPr lvl="1"/>
            <a:r>
              <a:rPr lang="en-US" sz="2000" dirty="0" err="1" smtClean="0"/>
              <a:t>Novelt</a:t>
            </a:r>
            <a:r>
              <a:rPr lang="cs-CZ" sz="2000" dirty="0" smtClean="0"/>
              <a:t>y </a:t>
            </a:r>
            <a:r>
              <a:rPr lang="cs-CZ" sz="2000" dirty="0" err="1" smtClean="0"/>
              <a:t>enhancements</a:t>
            </a:r>
            <a:r>
              <a:rPr lang="cs-CZ" sz="2000" dirty="0" smtClean="0"/>
              <a:t>: </a:t>
            </a:r>
            <a:r>
              <a:rPr lang="cs-CZ" sz="2000" dirty="0" err="1" smtClean="0"/>
              <a:t>prefer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items</a:t>
            </a:r>
            <a:r>
              <a:rPr lang="cs-CZ" sz="2000" dirty="0" smtClean="0"/>
              <a:t> in </a:t>
            </a:r>
            <a:r>
              <a:rPr lang="cs-CZ" sz="2000" dirty="0" err="1" smtClean="0"/>
              <a:t>recommendations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1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recommendation</a:t>
            </a:r>
            <a:endParaRPr lang="en-US" dirty="0" smtClean="0"/>
          </a:p>
        </p:txBody>
      </p:sp>
      <p:pic>
        <p:nvPicPr>
          <p:cNvPr id="5" name="Grafik 10" descr="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763" y="4432314"/>
            <a:ext cx="1109683" cy="5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1" descr="UMarro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460" y="4646993"/>
            <a:ext cx="1100330" cy="5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lkenförmige Legende 6"/>
          <p:cNvSpPr/>
          <p:nvPr/>
        </p:nvSpPr>
        <p:spPr bwMode="auto">
          <a:xfrm rot="2787219" flipH="1" flipV="1">
            <a:off x="1021661" y="4343771"/>
            <a:ext cx="1525528" cy="1587593"/>
          </a:xfrm>
          <a:prstGeom prst="cloudCallout">
            <a:avLst>
              <a:gd name="adj1" fmla="val -30770"/>
              <a:gd name="adj2" fmla="val 89177"/>
            </a:avLst>
          </a:prstGeom>
          <a:solidFill>
            <a:schemeClr val="accent5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57200" y="1373222"/>
            <a:ext cx="8147248" cy="2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dirty="0" smtClean="0"/>
              <a:t>While CF – methods do not require any information about the items,</a:t>
            </a:r>
          </a:p>
          <a:p>
            <a:pPr lvl="2"/>
            <a:r>
              <a:rPr lang="en-US" sz="1600" b="0" dirty="0" smtClean="0"/>
              <a:t>it might be reasonable to exploit such information; and</a:t>
            </a:r>
          </a:p>
          <a:p>
            <a:pPr lvl="2"/>
            <a:r>
              <a:rPr lang="en-US" sz="1600" b="0" dirty="0" smtClean="0"/>
              <a:t>recommend fantasy novels to people who liked fantasy novels in the past</a:t>
            </a:r>
          </a:p>
          <a:p>
            <a:r>
              <a:rPr lang="en-US" sz="1800" dirty="0" smtClean="0"/>
              <a:t>What do we need:</a:t>
            </a:r>
          </a:p>
          <a:p>
            <a:pPr lvl="2"/>
            <a:r>
              <a:rPr lang="en-US" sz="1600" b="0" dirty="0" smtClean="0"/>
              <a:t>some information about the available items such as the genre ("content") </a:t>
            </a:r>
          </a:p>
          <a:p>
            <a:pPr lvl="2"/>
            <a:r>
              <a:rPr lang="en-US" sz="1600" b="0" dirty="0" smtClean="0"/>
              <a:t>some sort of </a:t>
            </a:r>
            <a:r>
              <a:rPr lang="en-US" sz="1600" b="0" i="1" dirty="0" smtClean="0"/>
              <a:t>user profile</a:t>
            </a:r>
            <a:r>
              <a:rPr lang="en-US" sz="1600" b="0" dirty="0" smtClean="0"/>
              <a:t> describing what the user likes (the preferences)</a:t>
            </a:r>
          </a:p>
          <a:p>
            <a:r>
              <a:rPr lang="en-US" sz="1800" dirty="0" smtClean="0"/>
              <a:t>The task:</a:t>
            </a:r>
          </a:p>
          <a:p>
            <a:pPr lvl="2"/>
            <a:r>
              <a:rPr lang="en-US" sz="1600" b="0" dirty="0" smtClean="0"/>
              <a:t>learn user preferences</a:t>
            </a:r>
          </a:p>
          <a:p>
            <a:pPr lvl="2"/>
            <a:r>
              <a:rPr lang="en-US" sz="1600" b="0" dirty="0" smtClean="0"/>
              <a:t>locate/recommend items that are "similar" to the user preferences</a:t>
            </a:r>
          </a:p>
        </p:txBody>
      </p:sp>
      <p:pic>
        <p:nvPicPr>
          <p:cNvPr id="10" name="Grafik 5" descr="Bo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3873" y="5196157"/>
            <a:ext cx="1012114" cy="8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6" descr="Outputarro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3972" y="5403888"/>
            <a:ext cx="695489" cy="13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7" descr="Outpu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8051" y="5139857"/>
            <a:ext cx="991573" cy="95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21" descr="P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6419" y="5616576"/>
            <a:ext cx="1100122" cy="45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22" descr="PMarrow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8555" y="5660627"/>
            <a:ext cx="704078" cy="1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1241294" y="4801620"/>
            <a:ext cx="1239404" cy="720079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r>
              <a:rPr lang="en-US" sz="1300" b="0" dirty="0">
                <a:solidFill>
                  <a:schemeClr val="accent5">
                    <a:lumMod val="25000"/>
                  </a:schemeClr>
                </a:solidFill>
              </a:rPr>
              <a:t>"</a:t>
            </a:r>
            <a:r>
              <a:rPr lang="en-US" sz="1300" b="0" dirty="0" smtClean="0">
                <a:solidFill>
                  <a:schemeClr val="accent5">
                    <a:lumMod val="25000"/>
                  </a:schemeClr>
                </a:solidFill>
              </a:rPr>
              <a:t>show </a:t>
            </a:r>
            <a:r>
              <a:rPr lang="en-US" sz="1300" b="0" dirty="0">
                <a:solidFill>
                  <a:schemeClr val="accent5">
                    <a:lumMod val="25000"/>
                  </a:schemeClr>
                </a:solidFill>
              </a:rPr>
              <a:t>me more of the same what </a:t>
            </a:r>
            <a:r>
              <a:rPr lang="en-US" sz="1300" b="0" dirty="0" smtClean="0">
                <a:solidFill>
                  <a:schemeClr val="accent5">
                    <a:lumMod val="25000"/>
                  </a:schemeClr>
                </a:solidFill>
              </a:rPr>
              <a:t>I've liked"</a:t>
            </a:r>
            <a:endParaRPr lang="en-US" sz="1300" b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495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err="1" smtClean="0"/>
              <a:t>Content-based</a:t>
            </a:r>
            <a:r>
              <a:rPr lang="cs-CZ" altLang="cs-CZ" smtClean="0"/>
              <a:t> 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smtClean="0"/>
              <a:t>Model / </a:t>
            </a:r>
            <a:r>
              <a:rPr lang="cs-CZ" dirty="0" err="1" smtClean="0"/>
              <a:t>Rocchio</a:t>
            </a:r>
            <a:r>
              <a:rPr lang="cs-CZ" dirty="0" smtClean="0"/>
              <a:t> </a:t>
            </a:r>
            <a:r>
              <a:rPr lang="cs-CZ" dirty="0" err="1" smtClean="0"/>
              <a:t>algorithm</a:t>
            </a:r>
            <a:endParaRPr lang="cs-CZ" dirty="0" smtClean="0"/>
          </a:p>
          <a:p>
            <a:pPr lvl="1"/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 (</a:t>
            </a:r>
            <a:r>
              <a:rPr lang="cs-CZ" dirty="0" err="1" smtClean="0"/>
              <a:t>a.k.a</a:t>
            </a:r>
            <a:r>
              <a:rPr lang="cs-CZ" dirty="0" smtClean="0"/>
              <a:t>. </a:t>
            </a:r>
            <a:r>
              <a:rPr lang="cs-CZ" dirty="0" err="1" smtClean="0"/>
              <a:t>query</a:t>
            </a:r>
            <a:r>
              <a:rPr lang="cs-CZ" dirty="0" smtClean="0"/>
              <a:t>) and </a:t>
            </a:r>
            <a:r>
              <a:rPr lang="cs-CZ" dirty="0" err="1" smtClean="0"/>
              <a:t>objects</a:t>
            </a:r>
            <a:r>
              <a:rPr lang="cs-CZ" dirty="0" smtClean="0"/>
              <a:t>, </a:t>
            </a:r>
            <a:r>
              <a:rPr lang="cs-CZ" dirty="0" smtClean="0"/>
              <a:t>w.r.t</a:t>
            </a:r>
            <a:r>
              <a:rPr lang="cs-CZ" dirty="0" smtClean="0"/>
              <a:t>. </a:t>
            </a:r>
            <a:r>
              <a:rPr lang="cs-CZ" dirty="0" err="1" smtClean="0"/>
              <a:t>content-based</a:t>
            </a:r>
            <a:r>
              <a:rPr lang="cs-CZ" dirty="0" smtClean="0"/>
              <a:t> </a:t>
            </a:r>
            <a:r>
              <a:rPr lang="cs-CZ" dirty="0" err="1" smtClean="0"/>
              <a:t>attributes</a:t>
            </a:r>
            <a:endParaRPr lang="cs-CZ" dirty="0" smtClean="0"/>
          </a:p>
          <a:p>
            <a:pPr lvl="1"/>
            <a:r>
              <a:rPr lang="cs-CZ" dirty="0" err="1"/>
              <a:t>Recommend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close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user</a:t>
            </a:r>
            <a:r>
              <a:rPr lang="en-US" dirty="0"/>
              <a:t>’s </a:t>
            </a:r>
            <a:r>
              <a:rPr lang="en-US" dirty="0" smtClean="0"/>
              <a:t>profile</a:t>
            </a:r>
            <a:endParaRPr lang="cs-CZ" dirty="0" smtClean="0"/>
          </a:p>
          <a:p>
            <a:pPr lvl="1"/>
            <a:r>
              <a:rPr lang="cs-CZ" dirty="0" err="1" smtClean="0"/>
              <a:t>Often</a:t>
            </a:r>
            <a:r>
              <a:rPr lang="cs-CZ" dirty="0" smtClean="0"/>
              <a:t> TF-IDF </a:t>
            </a:r>
            <a:r>
              <a:rPr lang="cs-CZ" dirty="0" err="1" smtClean="0"/>
              <a:t>weighting</a:t>
            </a:r>
            <a:r>
              <a:rPr lang="en-US" dirty="0" smtClean="0"/>
              <a:t> + cosine </a:t>
            </a:r>
            <a:r>
              <a:rPr lang="en-US" dirty="0" err="1" smtClean="0"/>
              <a:t>similarit</a:t>
            </a:r>
            <a:r>
              <a:rPr lang="cs-CZ" dirty="0" smtClean="0"/>
              <a:t>y</a:t>
            </a:r>
          </a:p>
          <a:p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cs-CZ" dirty="0" smtClean="0"/>
          </a:p>
          <a:p>
            <a:pPr lvl="1"/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trees</a:t>
            </a:r>
            <a:r>
              <a:rPr lang="cs-CZ" dirty="0" smtClean="0"/>
              <a:t> / </a:t>
            </a:r>
            <a:r>
              <a:rPr lang="cs-CZ" dirty="0" err="1" smtClean="0"/>
              <a:t>forests</a:t>
            </a:r>
            <a:r>
              <a:rPr lang="cs-CZ" dirty="0" smtClean="0"/>
              <a:t> / GBT</a:t>
            </a:r>
          </a:p>
          <a:p>
            <a:pPr lvl="1"/>
            <a:r>
              <a:rPr lang="cs-CZ" dirty="0" err="1" smtClean="0"/>
              <a:t>Graph-based</a:t>
            </a:r>
            <a:r>
              <a:rPr lang="cs-CZ" dirty="0" smtClean="0"/>
              <a:t> </a:t>
            </a:r>
            <a:r>
              <a:rPr lang="cs-CZ" dirty="0" err="1" smtClean="0"/>
              <a:t>algorithms</a:t>
            </a:r>
            <a:r>
              <a:rPr lang="cs-CZ" dirty="0" smtClean="0"/>
              <a:t> (</a:t>
            </a:r>
            <a:r>
              <a:rPr lang="cs-CZ" dirty="0" err="1" smtClean="0"/>
              <a:t>Linked</a:t>
            </a:r>
            <a:r>
              <a:rPr lang="cs-CZ" dirty="0" smtClean="0"/>
              <a:t> Data)</a:t>
            </a:r>
          </a:p>
          <a:p>
            <a:pPr lvl="1"/>
            <a:r>
              <a:rPr lang="cs-CZ" dirty="0" smtClean="0"/>
              <a:t>SVM…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302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"content"?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67"/>
            <a:ext cx="8229600" cy="468992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Most CB-recommendation techniques were applied to recommending text documents.</a:t>
            </a:r>
          </a:p>
          <a:p>
            <a:pPr lvl="1"/>
            <a:r>
              <a:rPr lang="en-US" sz="1600" dirty="0"/>
              <a:t>L</a:t>
            </a:r>
            <a:r>
              <a:rPr lang="en-US" sz="1600" dirty="0" smtClean="0"/>
              <a:t>ike web pages or newsgroup messages for example.</a:t>
            </a:r>
          </a:p>
          <a:p>
            <a:r>
              <a:rPr lang="en-US" sz="1800" dirty="0" smtClean="0"/>
              <a:t>Content of items can also be represented as text documents.</a:t>
            </a:r>
          </a:p>
          <a:p>
            <a:pPr lvl="1"/>
            <a:r>
              <a:rPr lang="en-US" sz="1600" dirty="0" smtClean="0"/>
              <a:t>With textual descriptions of their basic characteristics.</a:t>
            </a:r>
            <a:endParaRPr lang="en-US" sz="1600" dirty="0"/>
          </a:p>
          <a:p>
            <a:pPr lvl="1"/>
            <a:r>
              <a:rPr lang="en-US" sz="1600" dirty="0" smtClean="0"/>
              <a:t>Structured: Each </a:t>
            </a:r>
            <a:r>
              <a:rPr lang="en-US" sz="1600" dirty="0"/>
              <a:t>item is described by the same set of </a:t>
            </a:r>
            <a:r>
              <a:rPr lang="en-US" sz="1600" dirty="0" smtClean="0"/>
              <a:t>attributes</a:t>
            </a:r>
            <a:br>
              <a:rPr lang="en-US" sz="1600" dirty="0" smtClean="0"/>
            </a:br>
            <a:r>
              <a:rPr lang="en-US" sz="1600" dirty="0" smtClean="0"/>
              <a:t>Unstructured: free-text description.</a:t>
            </a:r>
          </a:p>
        </p:txBody>
      </p:sp>
      <p:pic>
        <p:nvPicPr>
          <p:cNvPr id="1027" name="Picture 3" descr="C:\Users\Zeynep\Pictures\Recommender_Slides\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" y="364502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17723"/>
              </p:ext>
            </p:extLst>
          </p:nvPr>
        </p:nvGraphicFramePr>
        <p:xfrm>
          <a:off x="1053952" y="3645024"/>
          <a:ext cx="7632848" cy="1963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261"/>
                <a:gridCol w="1130261"/>
                <a:gridCol w="1130261"/>
                <a:gridCol w="1130261"/>
                <a:gridCol w="1130261"/>
                <a:gridCol w="1981543"/>
              </a:tblGrid>
              <a:tr h="27682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The </a:t>
                      </a:r>
                      <a:r>
                        <a:rPr lang="de-DE" sz="1100" dirty="0" err="1" smtClean="0"/>
                        <a:t>Night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of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the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Gun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Memoir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David Carr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Paperback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29.90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Press </a:t>
                      </a:r>
                      <a:r>
                        <a:rPr lang="de-DE" sz="1100" dirty="0" err="1" smtClean="0"/>
                        <a:t>and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smtClean="0"/>
                        <a:t>journalism</a:t>
                      </a:r>
                      <a:r>
                        <a:rPr lang="de-DE" sz="1100" dirty="0" smtClean="0"/>
                        <a:t>, </a:t>
                      </a:r>
                      <a:r>
                        <a:rPr lang="de-DE" sz="1100" dirty="0" err="1" smtClean="0"/>
                        <a:t>drug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addiction</a:t>
                      </a:r>
                      <a:r>
                        <a:rPr lang="de-DE" sz="1100" dirty="0" smtClean="0"/>
                        <a:t>, personal </a:t>
                      </a:r>
                      <a:r>
                        <a:rPr lang="de-DE" sz="1100" dirty="0" err="1" smtClean="0"/>
                        <a:t>memoirs</a:t>
                      </a:r>
                      <a:r>
                        <a:rPr lang="de-DE" sz="1100" dirty="0" smtClean="0"/>
                        <a:t>, New York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The </a:t>
                      </a:r>
                      <a:r>
                        <a:rPr lang="de-DE" sz="1100" dirty="0" err="1" smtClean="0"/>
                        <a:t>Lace</a:t>
                      </a:r>
                      <a:r>
                        <a:rPr lang="de-DE" sz="1100" dirty="0" smtClean="0"/>
                        <a:t> Reader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Fiction, </a:t>
                      </a:r>
                      <a:r>
                        <a:rPr lang="de-DE" sz="1100" dirty="0" err="1" smtClean="0"/>
                        <a:t>Mystery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Brunonia</a:t>
                      </a:r>
                      <a:r>
                        <a:rPr lang="de-DE" sz="1100" dirty="0" smtClean="0"/>
                        <a:t> Barry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Hardcover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49.90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American </a:t>
                      </a:r>
                      <a:r>
                        <a:rPr lang="de-DE" sz="1100" dirty="0" err="1" smtClean="0"/>
                        <a:t>contemporary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fiction</a:t>
                      </a:r>
                      <a:r>
                        <a:rPr lang="de-DE" sz="1100" baseline="0" dirty="0" smtClean="0"/>
                        <a:t>, </a:t>
                      </a:r>
                      <a:r>
                        <a:rPr lang="de-DE" sz="1100" baseline="0" dirty="0" err="1" smtClean="0"/>
                        <a:t>detective</a:t>
                      </a:r>
                      <a:r>
                        <a:rPr lang="de-DE" sz="1100" baseline="0" dirty="0" smtClean="0"/>
                        <a:t>, </a:t>
                      </a:r>
                      <a:r>
                        <a:rPr lang="de-DE" sz="1100" baseline="0" dirty="0" err="1" smtClean="0"/>
                        <a:t>historical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959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Into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the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Fire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Romance</a:t>
                      </a:r>
                      <a:r>
                        <a:rPr lang="de-DE" sz="1100" dirty="0" smtClean="0"/>
                        <a:t>, </a:t>
                      </a:r>
                      <a:r>
                        <a:rPr lang="de-DE" sz="1100" dirty="0" err="1" smtClean="0"/>
                        <a:t>Suspense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Suzanne Brockmann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Hardcover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45.90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American </a:t>
                      </a:r>
                      <a:r>
                        <a:rPr lang="de-DE" sz="1100" dirty="0" err="1" smtClean="0"/>
                        <a:t>fiction</a:t>
                      </a:r>
                      <a:r>
                        <a:rPr lang="de-DE" sz="1100" dirty="0" smtClean="0"/>
                        <a:t>,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murder</a:t>
                      </a:r>
                      <a:r>
                        <a:rPr lang="de-DE" sz="1100" baseline="0" dirty="0" smtClean="0"/>
                        <a:t>, neo-</a:t>
                      </a:r>
                      <a:r>
                        <a:rPr lang="de-DE" sz="1100" baseline="0" dirty="0" err="1" smtClean="0"/>
                        <a:t>Nazism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Abgerundetes Rechteck 7"/>
          <p:cNvSpPr/>
          <p:nvPr/>
        </p:nvSpPr>
        <p:spPr bwMode="auto">
          <a:xfrm>
            <a:off x="909936" y="3573016"/>
            <a:ext cx="8005188" cy="41690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91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7783" y="1322766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dirty="0" smtClean="0"/>
              <a:t>Item representation</a:t>
            </a:r>
          </a:p>
          <a:p>
            <a:endParaRPr lang="en-US" sz="1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representation and item similarities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445" y="4984781"/>
            <a:ext cx="4773216" cy="1152024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/>
              <a:t>Simple approach</a:t>
            </a:r>
          </a:p>
          <a:p>
            <a:pPr lvl="1"/>
            <a:r>
              <a:rPr lang="en-US" sz="2200" dirty="0"/>
              <a:t>Compute the similarity of an unseen item </a:t>
            </a:r>
            <a:r>
              <a:rPr lang="en-US" sz="2200" dirty="0" smtClean="0"/>
              <a:t>with </a:t>
            </a:r>
            <a:r>
              <a:rPr lang="en-US" sz="2200" dirty="0"/>
              <a:t>the user profile based on the </a:t>
            </a:r>
            <a:r>
              <a:rPr lang="en-US" sz="2200" dirty="0" smtClean="0"/>
              <a:t>keyword </a:t>
            </a:r>
            <a:r>
              <a:rPr lang="en-US" sz="2200" dirty="0" smtClean="0"/>
              <a:t>overlap</a:t>
            </a:r>
            <a:endParaRPr lang="cs-CZ" sz="2200" dirty="0" smtClean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Or </a:t>
            </a:r>
            <a:r>
              <a:rPr lang="en-US" sz="2200" dirty="0" smtClean="0"/>
              <a:t>combine </a:t>
            </a:r>
            <a:r>
              <a:rPr lang="en-US" sz="2200" dirty="0"/>
              <a:t>multiple </a:t>
            </a:r>
            <a:r>
              <a:rPr lang="en-US" sz="2200" dirty="0" smtClean="0"/>
              <a:t>metrics</a:t>
            </a:r>
            <a:r>
              <a:rPr lang="cs-CZ" sz="2200" dirty="0" smtClean="0"/>
              <a:t> (</a:t>
            </a:r>
            <a:r>
              <a:rPr lang="cs-CZ" sz="2200" dirty="0" err="1" smtClean="0"/>
              <a:t>one</a:t>
            </a:r>
            <a:r>
              <a:rPr lang="cs-CZ" sz="2200" dirty="0" smtClean="0"/>
              <a:t> per </a:t>
            </a:r>
            <a:r>
              <a:rPr lang="cs-CZ" sz="2200" dirty="0" err="1" smtClean="0"/>
              <a:t>feature</a:t>
            </a:r>
            <a:r>
              <a:rPr lang="cs-CZ" sz="2200" dirty="0" smtClean="0"/>
              <a:t>)</a:t>
            </a:r>
            <a:endParaRPr lang="en-US" sz="2200" dirty="0"/>
          </a:p>
          <a:p>
            <a:endParaRPr lang="en-US" sz="1800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1115616" y="1799820"/>
          <a:ext cx="6061715" cy="162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0"/>
                <a:gridCol w="830582"/>
                <a:gridCol w="964638"/>
                <a:gridCol w="897610"/>
                <a:gridCol w="586024"/>
                <a:gridCol w="1885251"/>
              </a:tblGrid>
              <a:tr h="214617"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The </a:t>
                      </a:r>
                      <a:r>
                        <a:rPr lang="de-DE" sz="1000" dirty="0" err="1" smtClean="0"/>
                        <a:t>Night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of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the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Gun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Memoir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David Carr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Paperback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29.90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Press </a:t>
                      </a:r>
                      <a:r>
                        <a:rPr lang="de-DE" sz="1000" dirty="0" err="1" smtClean="0"/>
                        <a:t>and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journalism</a:t>
                      </a:r>
                      <a:r>
                        <a:rPr lang="de-DE" sz="1000" dirty="0" smtClean="0"/>
                        <a:t>, </a:t>
                      </a:r>
                      <a:r>
                        <a:rPr lang="de-DE" sz="1000" dirty="0" err="1" smtClean="0"/>
                        <a:t>drug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addiction</a:t>
                      </a:r>
                      <a:r>
                        <a:rPr lang="de-DE" sz="1000" dirty="0" smtClean="0"/>
                        <a:t>, personal </a:t>
                      </a:r>
                      <a:r>
                        <a:rPr lang="de-DE" sz="1000" dirty="0" err="1" smtClean="0"/>
                        <a:t>memoirs</a:t>
                      </a:r>
                      <a:r>
                        <a:rPr lang="de-DE" sz="1000" dirty="0" smtClean="0"/>
                        <a:t>, New York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The </a:t>
                      </a:r>
                      <a:r>
                        <a:rPr lang="de-DE" sz="1000" dirty="0" err="1" smtClean="0"/>
                        <a:t>Lace</a:t>
                      </a:r>
                      <a:r>
                        <a:rPr lang="de-DE" sz="1000" dirty="0" smtClean="0"/>
                        <a:t> Reader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Fiction, </a:t>
                      </a:r>
                      <a:r>
                        <a:rPr lang="de-DE" sz="1000" dirty="0" err="1" smtClean="0"/>
                        <a:t>Mystery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Brunonia</a:t>
                      </a:r>
                      <a:r>
                        <a:rPr lang="de-DE" sz="1000" dirty="0" smtClean="0"/>
                        <a:t> Barry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Hardcover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49.90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American </a:t>
                      </a:r>
                      <a:r>
                        <a:rPr lang="de-DE" sz="1000" dirty="0" err="1" smtClean="0"/>
                        <a:t>contemporary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fiction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detective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historical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664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Into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the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Fire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Romance</a:t>
                      </a:r>
                      <a:r>
                        <a:rPr lang="de-DE" sz="1000" dirty="0" smtClean="0"/>
                        <a:t>, </a:t>
                      </a:r>
                      <a:r>
                        <a:rPr lang="de-DE" sz="1000" dirty="0" err="1" smtClean="0"/>
                        <a:t>Suspense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Suzanne Brockmann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Hardcover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45.90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American </a:t>
                      </a:r>
                      <a:r>
                        <a:rPr lang="de-DE" sz="1000" dirty="0" err="1" smtClean="0"/>
                        <a:t>fiction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murder</a:t>
                      </a:r>
                      <a:r>
                        <a:rPr lang="de-DE" sz="1000" baseline="0" dirty="0" smtClean="0"/>
                        <a:t>, neo-</a:t>
                      </a:r>
                      <a:r>
                        <a:rPr lang="de-DE" sz="1000" baseline="0" dirty="0" err="1" smtClean="0"/>
                        <a:t>Nazism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3523" y="3580631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600" dirty="0" smtClean="0"/>
              <a:t>User profile</a:t>
            </a:r>
          </a:p>
          <a:p>
            <a:endParaRPr lang="en-US" sz="1800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1115616" y="4012679"/>
          <a:ext cx="6061715" cy="78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0"/>
                <a:gridCol w="830582"/>
                <a:gridCol w="964638"/>
                <a:gridCol w="897610"/>
                <a:gridCol w="586024"/>
                <a:gridCol w="1885251"/>
              </a:tblGrid>
              <a:tr h="21461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Fiction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Brunonia</a:t>
                      </a:r>
                      <a:r>
                        <a:rPr lang="de-DE" sz="1000" dirty="0" smtClean="0"/>
                        <a:t>, Barry, Ken </a:t>
                      </a:r>
                      <a:r>
                        <a:rPr lang="de-DE" sz="1000" dirty="0" err="1" smtClean="0"/>
                        <a:t>Follett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Paperback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25.65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Detective</a:t>
                      </a:r>
                      <a:r>
                        <a:rPr lang="de-DE" sz="1000" dirty="0" smtClean="0"/>
                        <a:t>, </a:t>
                      </a:r>
                      <a:r>
                        <a:rPr lang="de-DE" sz="1000" dirty="0" err="1" smtClean="0"/>
                        <a:t>murder</a:t>
                      </a:r>
                      <a:r>
                        <a:rPr lang="de-DE" sz="1000" dirty="0" smtClean="0"/>
                        <a:t>, </a:t>
                      </a:r>
                      <a:br>
                        <a:rPr lang="de-DE" sz="1000" dirty="0" smtClean="0"/>
                      </a:br>
                      <a:r>
                        <a:rPr lang="de-DE" sz="1000" dirty="0" smtClean="0"/>
                        <a:t>New York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Abgerundetes Rechteck 9"/>
          <p:cNvSpPr/>
          <p:nvPr/>
        </p:nvSpPr>
        <p:spPr bwMode="auto">
          <a:xfrm>
            <a:off x="5292080" y="1538790"/>
            <a:ext cx="1791419" cy="3474385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971600" y="1700808"/>
            <a:ext cx="4248472" cy="321197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364087" y="5057149"/>
                <a:ext cx="3168353" cy="625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×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7" y="5057149"/>
                <a:ext cx="3168353" cy="625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7308304" y="3796655"/>
                <a:ext cx="1668835" cy="1116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 b="1">
                    <a:solidFill>
                      <a:srgbClr val="003366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3366"/>
                    </a:solidFill>
                    <a:latin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rgbClr val="003366"/>
                    </a:solidFill>
                    <a:latin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>
                    <a:solidFill>
                      <a:srgbClr val="003366"/>
                    </a:solidFill>
                    <a:latin typeface="Calibri" pitchFamily="34" charset="0"/>
                    <a:ea typeface="Times New Roman" pitchFamily="18" charset="0"/>
                    <a:cs typeface="Helvetica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Calibri" pitchFamily="34" charset="0"/>
                    <a:ea typeface="Times New Roman" pitchFamily="18" charset="0"/>
                    <a:cs typeface="Helvetica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𝑘𝑒𝑦𝑤𝑜𝑟𝑑𝑠</m:t>
                    </m:r>
                    <m:d>
                      <m:dPr>
                        <m:ctrlPr>
                          <a:rPr lang="en-US" sz="1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b="0" dirty="0" smtClean="0"/>
                  <a:t> describes </a:t>
                </a:r>
                <a:r>
                  <a:rPr lang="en-US" sz="1400" b="0" dirty="0"/>
                  <a:t>Book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b="0" dirty="0"/>
                  <a:t> </a:t>
                </a:r>
                <a:r>
                  <a:rPr lang="en-US" sz="1400" b="0" dirty="0" smtClean="0"/>
                  <a:t>with a set of keywords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3796655"/>
                <a:ext cx="1668835" cy="1116123"/>
              </a:xfrm>
              <a:prstGeom prst="rect">
                <a:avLst/>
              </a:prstGeom>
              <a:blipFill rotWithShape="1">
                <a:blip r:embed="rId4"/>
                <a:stretch>
                  <a:fillRect l="-10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feil nach rechts 13"/>
          <p:cNvSpPr/>
          <p:nvPr/>
        </p:nvSpPr>
        <p:spPr bwMode="auto">
          <a:xfrm>
            <a:off x="4915272" y="5301208"/>
            <a:ext cx="30480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6200000">
            <a:off x="7659960" y="4832741"/>
            <a:ext cx="30480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36</a:t>
            </a:fld>
            <a:endParaRPr lang="en-GB" altLang="en-US"/>
          </a:p>
        </p:txBody>
      </p:sp>
      <p:sp>
        <p:nvSpPr>
          <p:cNvPr id="6" name="Obdélník 5"/>
          <p:cNvSpPr/>
          <p:nvPr/>
        </p:nvSpPr>
        <p:spPr>
          <a:xfrm>
            <a:off x="7177331" y="5310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(Dice </a:t>
            </a:r>
            <a:r>
              <a:rPr lang="en-US" dirty="0"/>
              <a:t>coefficient)</a:t>
            </a:r>
          </a:p>
        </p:txBody>
      </p:sp>
    </p:spTree>
    <p:extLst>
      <p:ext uri="{BB962C8B-B14F-4D97-AF65-F5344CB8AC3E}">
        <p14:creationId xmlns:p14="http://schemas.microsoft.com/office/powerpoint/2010/main" val="1907931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Term-Frequency - Inverse Document Frequency (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𝑇𝐹</m:t>
                    </m:r>
                    <m:r>
                      <a:rPr lang="en-US" sz="3600" i="1" dirty="0" smtClean="0">
                        <a:latin typeface="Cambria Math"/>
                      </a:rPr>
                      <m:t>−</m:t>
                    </m:r>
                    <m:r>
                      <a:rPr lang="en-US" sz="3600" i="1" dirty="0" smtClean="0">
                        <a:latin typeface="Cambria Math"/>
                      </a:rPr>
                      <m:t>𝐼𝐷𝐹</m:t>
                    </m:r>
                  </m:oMath>
                </a14:m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423" b="-178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sz="1800" dirty="0" smtClean="0"/>
              <a:t>Simple keyword representation has its problems </a:t>
            </a:r>
          </a:p>
          <a:p>
            <a:pPr lvl="1"/>
            <a:r>
              <a:rPr lang="en-US" sz="1600" dirty="0" smtClean="0"/>
              <a:t>in particular when automatically extracted as</a:t>
            </a:r>
          </a:p>
          <a:p>
            <a:pPr lvl="2"/>
            <a:r>
              <a:rPr lang="en-US" sz="1400" dirty="0" smtClean="0"/>
              <a:t>not every word has similar importance</a:t>
            </a:r>
          </a:p>
          <a:p>
            <a:pPr lvl="2"/>
            <a:r>
              <a:rPr lang="en-US" sz="1400" dirty="0" smtClean="0"/>
              <a:t>longer documents have a higher chance to have an overlap with the user profile</a:t>
            </a:r>
          </a:p>
          <a:p>
            <a:r>
              <a:rPr lang="en-US" sz="1800" dirty="0" smtClean="0"/>
              <a:t>Standard measure: TF-IDF</a:t>
            </a:r>
          </a:p>
          <a:p>
            <a:pPr lvl="1"/>
            <a:r>
              <a:rPr lang="en-US" sz="1600" dirty="0" smtClean="0"/>
              <a:t>Encodes text documents in multi-dimensional Euclidian space </a:t>
            </a:r>
          </a:p>
          <a:p>
            <a:pPr lvl="2"/>
            <a:r>
              <a:rPr lang="en-US" sz="1400" dirty="0" smtClean="0"/>
              <a:t>weighted term vector</a:t>
            </a:r>
          </a:p>
          <a:p>
            <a:pPr lvl="1"/>
            <a:r>
              <a:rPr lang="en-US" sz="1600" dirty="0" smtClean="0"/>
              <a:t>TF: Measures, how often a term appears (density in a document)</a:t>
            </a:r>
          </a:p>
          <a:p>
            <a:pPr lvl="2"/>
            <a:r>
              <a:rPr lang="en-US" sz="1400" dirty="0" smtClean="0"/>
              <a:t>assuming that important terms appear more often</a:t>
            </a:r>
          </a:p>
          <a:p>
            <a:pPr lvl="2"/>
            <a:r>
              <a:rPr lang="en-US" sz="1400" dirty="0" smtClean="0"/>
              <a:t>normalization has to be done in order to take document length into account</a:t>
            </a:r>
          </a:p>
          <a:p>
            <a:pPr lvl="1"/>
            <a:r>
              <a:rPr lang="en-US" sz="1600" dirty="0" smtClean="0"/>
              <a:t>IDF: Aims to reduce the weight of terms that appear in all documents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9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43956" cy="4525963"/>
              </a:xfrm>
            </p:spPr>
            <p:txBody>
              <a:bodyPr/>
              <a:lstStyle/>
              <a:p>
                <a:r>
                  <a:rPr lang="en-US" sz="1800" dirty="0" smtClean="0"/>
                  <a:t>Given a keyword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and a document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𝑗</m:t>
                    </m:r>
                  </m:oMath>
                </a14:m>
                <a:endParaRPr lang="en-US" sz="1800" dirty="0" smtClean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𝑇𝐹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1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600" dirty="0" smtClean="0"/>
                  <a:t>term frequency of keyword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 smtClean="0"/>
                  <a:t> in document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sz="1600" dirty="0" smtClean="0"/>
              </a:p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𝐼𝐷𝐹</m:t>
                    </m:r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smtClean="0">
                        <a:latin typeface="Cambria Math"/>
                      </a:rPr>
                      <m:t>𝑖</m:t>
                    </m:r>
                    <m:r>
                      <a:rPr lang="en-US" sz="180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600" dirty="0" smtClean="0"/>
                  <a:t>inverse document frequency calculated as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 smtClean="0"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1600" b="1" i="1" dirty="0" smtClean="0">
                        <a:latin typeface="Cambria Math"/>
                      </a:rPr>
                      <m:t>=</m:t>
                    </m:r>
                    <m:r>
                      <a:rPr lang="en-US" sz="1600" b="1" i="1" dirty="0" smtClean="0">
                        <a:latin typeface="Cambria Math"/>
                      </a:rPr>
                      <m:t>𝒍𝒐𝒈</m:t>
                    </m:r>
                    <m:f>
                      <m:f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dirty="0" smtClean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en-US" sz="1600" b="1" i="1" dirty="0" smtClean="0">
                            <a:latin typeface="Cambria Math"/>
                          </a:rPr>
                          <m:t>𝒏</m:t>
                        </m:r>
                        <m:r>
                          <a:rPr lang="en-US" sz="16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600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sz="1600" b="1" i="1" dirty="0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600" b="1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1600" b="1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600" dirty="0" smtClean="0"/>
                  <a:t> : </a:t>
                </a:r>
                <a:r>
                  <a:rPr lang="en-US" sz="1400" dirty="0" smtClean="0"/>
                  <a:t>number of all recommendable documents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  <m:r>
                      <a:rPr lang="en-US" sz="16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1400" dirty="0" smtClean="0"/>
                  <a:t>: number of documents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400" dirty="0" smtClean="0"/>
                  <a:t> in which keyword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 smtClean="0"/>
                  <a:t> appears</a:t>
                </a:r>
              </a:p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𝑇𝐹</m:t>
                    </m:r>
                    <m:r>
                      <a:rPr lang="en-US" sz="1800" i="1" dirty="0" smtClean="0">
                        <a:latin typeface="Cambria Math"/>
                      </a:rPr>
                      <m:t>−</m:t>
                    </m:r>
                    <m:r>
                      <a:rPr lang="en-US" sz="1800" i="1" dirty="0" smtClean="0">
                        <a:latin typeface="Cambria Math"/>
                      </a:rPr>
                      <m:t>𝐼𝐷𝐹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 lvl="1"/>
                <a:r>
                  <a:rPr lang="en-US" sz="1600" dirty="0" smtClean="0"/>
                  <a:t>is calculated as: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𝑻𝑭</m:t>
                    </m:r>
                  </m:oMath>
                </a14:m>
                <a:r>
                  <a:rPr lang="en-US" sz="1600" b="1" dirty="0"/>
                  <a:t>-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r>
                      <a:rPr lang="en-US" sz="1600" b="1" i="1">
                        <a:latin typeface="Cambria Math"/>
                      </a:rPr>
                      <m:t>𝑻𝑭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∗</m:t>
                    </m:r>
                    <m:r>
                      <a:rPr lang="en-US" sz="1600" b="1" i="1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43956" cy="4525963"/>
              </a:xfrm>
              <a:blipFill rotWithShape="1">
                <a:blip r:embed="rId3"/>
                <a:stretch>
                  <a:fillRect l="-428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00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03367"/>
                <a:ext cx="8229600" cy="4689929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smtClean="0"/>
                  <a:t>Usual </a:t>
                </a:r>
                <a:r>
                  <a:rPr lang="en-US" sz="1800" dirty="0"/>
                  <a:t>similarity metric to compare vectors: Cosine similarity (angle</a:t>
                </a:r>
                <a:r>
                  <a:rPr lang="en-US" sz="1800" dirty="0" smtClean="0"/>
                  <a:t>)</a:t>
                </a:r>
              </a:p>
              <a:p>
                <a:pPr lvl="1"/>
                <a:r>
                  <a:rPr lang="en-US" sz="1600" dirty="0" smtClean="0"/>
                  <a:t>Cosine similarity is calculated based on the angle between the vectors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𝑠𝑖𝑚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1600" dirty="0" smtClean="0"/>
              </a:p>
              <a:p>
                <a:r>
                  <a:rPr lang="en-US" sz="1800" dirty="0" smtClean="0"/>
                  <a:t>Adjusted cosine similarity</a:t>
                </a:r>
              </a:p>
              <a:p>
                <a:pPr lvl="1"/>
                <a:r>
                  <a:rPr lang="en-US" sz="1600" b="0" dirty="0" smtClean="0"/>
                  <a:t>take </a:t>
                </a:r>
                <a:r>
                  <a:rPr lang="en-US" sz="1600" b="0" dirty="0"/>
                  <a:t>average user ratings into </a:t>
                </a:r>
                <a:r>
                  <a:rPr lang="en-US" sz="1600" b="0" dirty="0" smtClean="0"/>
                  <a:t>account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600" b="0" dirty="0" smtClean="0"/>
                  <a:t>), </a:t>
                </a:r>
                <a:r>
                  <a:rPr lang="en-US" sz="1600" b="0" dirty="0"/>
                  <a:t>transform the original ratings</a:t>
                </a:r>
              </a:p>
              <a:p>
                <a:pPr lvl="1"/>
                <a:r>
                  <a:rPr lang="en-US" sz="1600" b="0" dirty="0" smtClean="0"/>
                  <a:t>U</a:t>
                </a:r>
                <a:r>
                  <a:rPr lang="en-US" sz="1600" b="0" dirty="0"/>
                  <a:t>: set of users who have rated both items a and b</a:t>
                </a:r>
                <a:endParaRPr lang="en-US" sz="16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𝑠𝑖𝑚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03367"/>
                <a:ext cx="8229600" cy="4689929"/>
              </a:xfrm>
              <a:blipFill rotWithShape="1">
                <a:blip r:embed="rId3"/>
                <a:stretch>
                  <a:fillRect l="-444" t="-6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295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Recommender</a:t>
            </a:r>
            <a:r>
              <a:rPr lang="hu-HU" dirty="0" smtClean="0"/>
              <a:t> Systems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, </a:t>
            </a:r>
            <a:r>
              <a:rPr lang="hu-HU" dirty="0" err="1" smtClean="0"/>
              <a:t>maybe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didn’t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far…;-)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8D729-4E8C-463E-980F-3F838ACB8E2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18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How to know what to use?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Experiment as much as you can</a:t>
            </a:r>
            <a:endParaRPr lang="cs-CZ" dirty="0" smtClean="0"/>
          </a:p>
          <a:p>
            <a:pPr lvl="1"/>
            <a:r>
              <a:rPr lang="cs-CZ" altLang="cs-CZ" sz="2400" i="1" dirty="0" err="1">
                <a:solidFill>
                  <a:srgbClr val="00B0F0"/>
                </a:solidFill>
              </a:rPr>
              <a:t>If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i="1" dirty="0" err="1">
                <a:solidFill>
                  <a:srgbClr val="00B0F0"/>
                </a:solidFill>
              </a:rPr>
              <a:t>You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i="1" dirty="0" err="1">
                <a:solidFill>
                  <a:srgbClr val="00B0F0"/>
                </a:solidFill>
              </a:rPr>
              <a:t>want</a:t>
            </a:r>
            <a:r>
              <a:rPr lang="cs-CZ" altLang="cs-CZ" sz="2400" i="1" dirty="0">
                <a:solidFill>
                  <a:srgbClr val="00B0F0"/>
                </a:solidFill>
              </a:rPr>
              <a:t> to double </a:t>
            </a:r>
            <a:r>
              <a:rPr lang="cs-CZ" altLang="cs-CZ" sz="2400" i="1" dirty="0" err="1">
                <a:solidFill>
                  <a:srgbClr val="00B0F0"/>
                </a:solidFill>
              </a:rPr>
              <a:t>your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i="1" dirty="0" err="1">
                <a:solidFill>
                  <a:srgbClr val="00B0F0"/>
                </a:solidFill>
              </a:rPr>
              <a:t>success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i="1" dirty="0" err="1">
                <a:solidFill>
                  <a:srgbClr val="00B0F0"/>
                </a:solidFill>
              </a:rPr>
              <a:t>rate</a:t>
            </a:r>
            <a:r>
              <a:rPr lang="cs-CZ" altLang="cs-CZ" sz="2400" i="1" dirty="0">
                <a:solidFill>
                  <a:srgbClr val="00B0F0"/>
                </a:solidFill>
              </a:rPr>
              <a:t>, </a:t>
            </a:r>
            <a:r>
              <a:rPr lang="cs-CZ" altLang="cs-CZ" sz="2400" i="1" dirty="0" err="1">
                <a:solidFill>
                  <a:srgbClr val="00B0F0"/>
                </a:solidFill>
              </a:rPr>
              <a:t>you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i="1" dirty="0" err="1">
                <a:solidFill>
                  <a:srgbClr val="00B0F0"/>
                </a:solidFill>
              </a:rPr>
              <a:t>should</a:t>
            </a:r>
            <a:r>
              <a:rPr lang="cs-CZ" altLang="cs-CZ" sz="2400" i="1" dirty="0">
                <a:solidFill>
                  <a:srgbClr val="00B0F0"/>
                </a:solidFill>
              </a:rPr>
              <a:t> double </a:t>
            </a:r>
            <a:r>
              <a:rPr lang="cs-CZ" altLang="cs-CZ" sz="2400" i="1" dirty="0" err="1">
                <a:solidFill>
                  <a:srgbClr val="00B0F0"/>
                </a:solidFill>
              </a:rPr>
              <a:t>your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i="1" dirty="0" err="1">
                <a:solidFill>
                  <a:srgbClr val="00B0F0"/>
                </a:solidFill>
              </a:rPr>
              <a:t>failure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i="1" dirty="0" err="1">
                <a:solidFill>
                  <a:srgbClr val="00B0F0"/>
                </a:solidFill>
              </a:rPr>
              <a:t>rate</a:t>
            </a:r>
            <a:r>
              <a:rPr lang="cs-CZ" altLang="cs-CZ" sz="2400" i="1" dirty="0">
                <a:solidFill>
                  <a:srgbClr val="00B0F0"/>
                </a:solidFill>
              </a:rPr>
              <a:t>.</a:t>
            </a:r>
            <a:endParaRPr lang="cs-CZ" sz="2400" i="1" dirty="0" smtClean="0">
              <a:solidFill>
                <a:srgbClr val="00B0F0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8185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Experiments</a:t>
            </a:r>
            <a:endParaRPr lang="cs-CZ" altLang="cs-CZ" dirty="0" smtClean="0"/>
          </a:p>
        </p:txBody>
      </p:sp>
      <p:sp>
        <p:nvSpPr>
          <p:cNvPr id="27651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Online</a:t>
            </a:r>
          </a:p>
        </p:txBody>
      </p:sp>
      <p:sp>
        <p:nvSpPr>
          <p:cNvPr id="27652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sz="2000" dirty="0" err="1" smtClean="0"/>
              <a:t>Production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servers</a:t>
            </a:r>
            <a:endParaRPr lang="cs-CZ" altLang="cs-CZ" sz="2000" dirty="0" smtClean="0"/>
          </a:p>
          <a:p>
            <a:r>
              <a:rPr lang="cs-CZ" altLang="cs-CZ" sz="2000" dirty="0" smtClean="0"/>
              <a:t>Hard to </a:t>
            </a:r>
            <a:r>
              <a:rPr lang="cs-CZ" altLang="cs-CZ" sz="2000" dirty="0" err="1" smtClean="0"/>
              <a:t>repeat</a:t>
            </a:r>
            <a:endParaRPr lang="cs-CZ" altLang="cs-CZ" sz="2000" dirty="0" smtClean="0"/>
          </a:p>
          <a:p>
            <a:r>
              <a:rPr lang="cs-CZ" altLang="cs-CZ" sz="2000" dirty="0" err="1" smtClean="0"/>
              <a:t>Expensive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time</a:t>
            </a:r>
            <a:r>
              <a:rPr lang="cs-CZ" altLang="cs-CZ" sz="2000" dirty="0" smtClean="0"/>
              <a:t> + </a:t>
            </a:r>
            <a:r>
              <a:rPr lang="cs-CZ" altLang="cs-CZ" sz="2000" dirty="0" err="1" smtClean="0"/>
              <a:t>money</a:t>
            </a:r>
            <a:r>
              <a:rPr lang="cs-CZ" altLang="cs-CZ" sz="2000" dirty="0" smtClean="0"/>
              <a:t>)</a:t>
            </a:r>
          </a:p>
          <a:p>
            <a:r>
              <a:rPr lang="cs-CZ" altLang="cs-CZ" sz="2000" dirty="0" err="1" smtClean="0"/>
              <a:t>Selected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methods</a:t>
            </a:r>
            <a:endParaRPr lang="cs-CZ" altLang="cs-CZ" sz="2000" dirty="0" smtClean="0"/>
          </a:p>
          <a:p>
            <a:r>
              <a:rPr lang="cs-CZ" altLang="cs-CZ" sz="2000" dirty="0" smtClean="0"/>
              <a:t>Real </a:t>
            </a:r>
            <a:r>
              <a:rPr lang="cs-CZ" altLang="cs-CZ" sz="2000" dirty="0" err="1" smtClean="0"/>
              <a:t>metrics</a:t>
            </a:r>
            <a:endParaRPr lang="cs-CZ" altLang="cs-CZ" sz="2000" dirty="0" smtClean="0"/>
          </a:p>
          <a:p>
            <a:r>
              <a:rPr lang="cs-CZ" altLang="cs-CZ" sz="2000" dirty="0" smtClean="0"/>
              <a:t>GUI </a:t>
            </a:r>
            <a:r>
              <a:rPr lang="cs-CZ" altLang="cs-CZ" sz="2000" dirty="0" err="1" smtClean="0"/>
              <a:t>changes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etc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also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evaluated</a:t>
            </a:r>
            <a:endParaRPr lang="cs-CZ" altLang="cs-CZ" sz="2000" dirty="0" smtClean="0"/>
          </a:p>
          <a:p>
            <a:pPr marL="0" indent="0">
              <a:buNone/>
            </a:pPr>
            <a:r>
              <a:rPr lang="cs-CZ" altLang="cs-CZ" sz="2000" b="1" i="1" dirty="0" smtClean="0"/>
              <a:t>User </a:t>
            </a:r>
            <a:r>
              <a:rPr lang="cs-CZ" altLang="cs-CZ" sz="2000" b="1" i="1" dirty="0" err="1" smtClean="0"/>
              <a:t>studies</a:t>
            </a:r>
            <a:endParaRPr lang="cs-CZ" altLang="cs-CZ" sz="2000" b="1" i="1" dirty="0" smtClean="0"/>
          </a:p>
          <a:p>
            <a:endParaRPr lang="cs-CZ" altLang="cs-CZ" sz="2000" dirty="0" smtClean="0">
              <a:solidFill>
                <a:srgbClr val="FFC000"/>
              </a:solidFill>
            </a:endParaRPr>
          </a:p>
        </p:txBody>
      </p:sp>
      <p:sp>
        <p:nvSpPr>
          <p:cNvPr id="27653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cs-CZ" smtClean="0"/>
              <a:t>Offline</a:t>
            </a:r>
          </a:p>
        </p:txBody>
      </p:sp>
      <p:sp>
        <p:nvSpPr>
          <p:cNvPr id="27654" name="Zástupný symbol pro obsah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sz="2000" dirty="0" smtClean="0"/>
              <a:t>Data-</a:t>
            </a:r>
            <a:r>
              <a:rPr lang="cs-CZ" altLang="cs-CZ" sz="2000" dirty="0" err="1" smtClean="0"/>
              <a:t>based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simulation</a:t>
            </a:r>
            <a:endParaRPr lang="cs-CZ" altLang="cs-CZ" sz="2000" dirty="0" smtClean="0"/>
          </a:p>
          <a:p>
            <a:r>
              <a:rPr lang="cs-CZ" altLang="cs-CZ" sz="2000" dirty="0" err="1" smtClean="0"/>
              <a:t>Easily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repeatable</a:t>
            </a:r>
            <a:endParaRPr lang="cs-CZ" altLang="cs-CZ" sz="2000" dirty="0" smtClean="0"/>
          </a:p>
          <a:p>
            <a:r>
              <a:rPr lang="cs-CZ" altLang="cs-CZ" sz="2000" dirty="0" smtClean="0"/>
              <a:t>Fast and </a:t>
            </a:r>
            <a:r>
              <a:rPr lang="cs-CZ" altLang="cs-CZ" sz="2000" dirty="0" err="1" smtClean="0"/>
              <a:t>cheap</a:t>
            </a:r>
            <a:endParaRPr lang="cs-CZ" altLang="cs-CZ" sz="2000" dirty="0" smtClean="0"/>
          </a:p>
          <a:p>
            <a:r>
              <a:rPr lang="cs-CZ" altLang="cs-CZ" sz="2000" dirty="0" err="1" smtClean="0"/>
              <a:t>Artificial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metrics</a:t>
            </a:r>
            <a:r>
              <a:rPr lang="cs-CZ" altLang="cs-CZ" sz="2000" dirty="0" smtClean="0"/>
              <a:t> (RMSE, </a:t>
            </a:r>
            <a:r>
              <a:rPr lang="cs-CZ" altLang="cs-CZ" sz="2000" dirty="0" smtClean="0"/>
              <a:t>nDCG, </a:t>
            </a:r>
            <a:r>
              <a:rPr lang="cs-CZ" altLang="cs-CZ" sz="2000" dirty="0" smtClean="0"/>
              <a:t>diversity…)</a:t>
            </a:r>
          </a:p>
          <a:p>
            <a:r>
              <a:rPr lang="cs-CZ" altLang="cs-CZ" sz="2000" dirty="0" err="1" smtClean="0"/>
              <a:t>Causality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problems</a:t>
            </a:r>
            <a:r>
              <a:rPr lang="cs-CZ" altLang="cs-CZ" sz="2000" dirty="0" smtClean="0"/>
              <a:t>; </a:t>
            </a:r>
            <a:r>
              <a:rPr lang="cs-CZ" altLang="cs-CZ" sz="2000" dirty="0" err="1" smtClean="0"/>
              <a:t>Only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algorithms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compared</a:t>
            </a:r>
            <a:endParaRPr lang="cs-CZ" altLang="cs-CZ" sz="2000" dirty="0" smtClean="0">
              <a:solidFill>
                <a:srgbClr val="FFC000"/>
              </a:solidFill>
            </a:endParaRPr>
          </a:p>
        </p:txBody>
      </p:sp>
      <p:sp>
        <p:nvSpPr>
          <p:cNvPr id="27655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276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38C5A2-2C8C-4DDC-BAAF-41C7EEE2C9B7}" type="slidenum">
              <a:rPr lang="en-GB" altLang="en-US"/>
              <a:pPr eaLnBrk="1" hangingPunct="1"/>
              <a:t>41</a:t>
            </a:fld>
            <a:endParaRPr lang="en-GB" altLang="en-US"/>
          </a:p>
        </p:txBody>
      </p:sp>
      <p:sp>
        <p:nvSpPr>
          <p:cNvPr id="27657" name="TextovéPole 10"/>
          <p:cNvSpPr txBox="1">
            <a:spLocks noChangeArrowheads="1"/>
          </p:cNvSpPr>
          <p:nvPr/>
        </p:nvSpPr>
        <p:spPr bwMode="auto">
          <a:xfrm>
            <a:off x="435496" y="5387499"/>
            <a:ext cx="8215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i="1" dirty="0" err="1">
                <a:solidFill>
                  <a:srgbClr val="C00000"/>
                </a:solidFill>
              </a:rPr>
              <a:t>Success</a:t>
            </a:r>
            <a:r>
              <a:rPr lang="cs-CZ" altLang="cs-CZ" sz="2400" b="1" i="1" dirty="0">
                <a:solidFill>
                  <a:srgbClr val="C00000"/>
                </a:solidFill>
              </a:rPr>
              <a:t> in </a:t>
            </a:r>
            <a:r>
              <a:rPr lang="cs-CZ" altLang="cs-CZ" sz="2400" b="1" i="1" dirty="0" err="1">
                <a:solidFill>
                  <a:srgbClr val="C00000"/>
                </a:solidFill>
              </a:rPr>
              <a:t>offline</a:t>
            </a:r>
            <a:r>
              <a:rPr lang="cs-CZ" altLang="cs-CZ" sz="2400" b="1" i="1" dirty="0">
                <a:solidFill>
                  <a:srgbClr val="C00000"/>
                </a:solidFill>
              </a:rPr>
              <a:t> do not </a:t>
            </a:r>
            <a:r>
              <a:rPr lang="cs-CZ" altLang="cs-CZ" sz="2400" b="1" i="1" dirty="0" err="1">
                <a:solidFill>
                  <a:srgbClr val="C00000"/>
                </a:solidFill>
              </a:rPr>
              <a:t>imply</a:t>
            </a:r>
            <a:r>
              <a:rPr lang="cs-CZ" altLang="cs-CZ" sz="2400" b="1" i="1" dirty="0">
                <a:solidFill>
                  <a:srgbClr val="C00000"/>
                </a:solidFill>
              </a:rPr>
              <a:t> </a:t>
            </a:r>
            <a:r>
              <a:rPr lang="cs-CZ" altLang="cs-CZ" sz="2400" b="1" i="1" dirty="0" err="1">
                <a:solidFill>
                  <a:srgbClr val="C00000"/>
                </a:solidFill>
              </a:rPr>
              <a:t>success</a:t>
            </a:r>
            <a:r>
              <a:rPr lang="cs-CZ" altLang="cs-CZ" sz="2400" b="1" i="1" dirty="0">
                <a:solidFill>
                  <a:srgbClr val="C00000"/>
                </a:solidFill>
              </a:rPr>
              <a:t> in </a:t>
            </a:r>
            <a:r>
              <a:rPr lang="cs-CZ" altLang="cs-CZ" sz="2400" b="1" i="1" dirty="0" smtClean="0">
                <a:solidFill>
                  <a:srgbClr val="C00000"/>
                </a:solidFill>
              </a:rPr>
              <a:t>online…</a:t>
            </a:r>
          </a:p>
          <a:p>
            <a:pPr algn="ctr" eaLnBrk="1" hangingPunct="1"/>
            <a:r>
              <a:rPr lang="cs-CZ" altLang="cs-CZ" i="1" smtClean="0">
                <a:solidFill>
                  <a:srgbClr val="00B0F0"/>
                </a:solidFill>
              </a:rPr>
              <a:t>…however the lack of success usually holds.</a:t>
            </a:r>
            <a:endParaRPr lang="cs-CZ" altLang="cs-CZ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Conclusions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Recommender</a:t>
            </a:r>
            <a:r>
              <a:rPr lang="cs-CZ" sz="2400" dirty="0" smtClean="0"/>
              <a:t> </a:t>
            </a:r>
            <a:r>
              <a:rPr lang="cs-CZ" sz="2400" dirty="0" err="1" smtClean="0"/>
              <a:t>systems</a:t>
            </a:r>
            <a:r>
              <a:rPr lang="cs-CZ" sz="2400" dirty="0" smtClean="0"/>
              <a:t> </a:t>
            </a:r>
            <a:r>
              <a:rPr lang="cs-CZ" sz="2400" dirty="0" err="1" smtClean="0"/>
              <a:t>slowly</a:t>
            </a:r>
            <a:r>
              <a:rPr lang="cs-CZ" sz="2400" dirty="0" smtClean="0"/>
              <a:t> </a:t>
            </a:r>
            <a:r>
              <a:rPr lang="cs-CZ" sz="2400" dirty="0" err="1" smtClean="0"/>
              <a:t>became</a:t>
            </a:r>
            <a:r>
              <a:rPr lang="cs-CZ" sz="2400" dirty="0" smtClean="0"/>
              <a:t> standard in web </a:t>
            </a:r>
            <a:r>
              <a:rPr lang="cs-CZ" sz="2400" dirty="0" err="1" smtClean="0"/>
              <a:t>applications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There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always</a:t>
            </a:r>
            <a:r>
              <a:rPr lang="cs-CZ" sz="2400" dirty="0" smtClean="0"/>
              <a:t> </a:t>
            </a:r>
            <a:r>
              <a:rPr lang="cs-CZ" sz="2400" dirty="0" err="1" smtClean="0"/>
              <a:t>problem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insufficient</a:t>
            </a:r>
            <a:r>
              <a:rPr lang="cs-CZ" sz="2400" dirty="0" smtClean="0"/>
              <a:t> data</a:t>
            </a:r>
          </a:p>
          <a:p>
            <a:pPr lvl="1"/>
            <a:r>
              <a:rPr lang="cs-CZ" sz="2000" dirty="0" err="1" smtClean="0"/>
              <a:t>Tradeoff</a:t>
            </a:r>
            <a:r>
              <a:rPr lang="cs-CZ" sz="2000" dirty="0" smtClean="0"/>
              <a:t>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</a:t>
            </a:r>
            <a:r>
              <a:rPr lang="cs-CZ" sz="2000" dirty="0" err="1" smtClean="0"/>
              <a:t>complexity</a:t>
            </a:r>
            <a:r>
              <a:rPr lang="cs-CZ" sz="2000" dirty="0" smtClean="0"/>
              <a:t> and </a:t>
            </a:r>
            <a:r>
              <a:rPr lang="cs-CZ" sz="2000" dirty="0" err="1" smtClean="0"/>
              <a:t>train-ability</a:t>
            </a:r>
            <a:endParaRPr lang="cs-CZ" sz="2000" dirty="0" smtClean="0"/>
          </a:p>
          <a:p>
            <a:pPr lvl="1"/>
            <a:r>
              <a:rPr lang="cs-CZ" sz="2000" dirty="0" err="1" smtClean="0"/>
              <a:t>Multiple</a:t>
            </a:r>
            <a:r>
              <a:rPr lang="cs-CZ" sz="2000" dirty="0" smtClean="0"/>
              <a:t> </a:t>
            </a:r>
            <a:r>
              <a:rPr lang="cs-CZ" sz="2000" dirty="0" err="1" smtClean="0"/>
              <a:t>pathways</a:t>
            </a:r>
            <a:r>
              <a:rPr lang="cs-CZ" sz="2000" dirty="0" smtClean="0"/>
              <a:t> to </a:t>
            </a:r>
            <a:r>
              <a:rPr lang="cs-CZ" sz="2000" dirty="0" err="1" smtClean="0"/>
              <a:t>explore</a:t>
            </a:r>
            <a:endParaRPr lang="cs-CZ" sz="2000" dirty="0" smtClean="0"/>
          </a:p>
          <a:p>
            <a:pPr lvl="1"/>
            <a:r>
              <a:rPr lang="cs-CZ" sz="2000" dirty="0" err="1" smtClean="0"/>
              <a:t>Domain</a:t>
            </a:r>
            <a:r>
              <a:rPr lang="cs-CZ" sz="2000" dirty="0" smtClean="0"/>
              <a:t> </a:t>
            </a:r>
            <a:r>
              <a:rPr lang="cs-CZ" sz="2000" dirty="0" err="1" smtClean="0"/>
              <a:t>dependent</a:t>
            </a:r>
            <a:r>
              <a:rPr lang="cs-CZ" sz="2000" dirty="0" smtClean="0"/>
              <a:t> </a:t>
            </a:r>
            <a:r>
              <a:rPr lang="cs-CZ" sz="2000" dirty="0" err="1" smtClean="0"/>
              <a:t>best</a:t>
            </a:r>
            <a:r>
              <a:rPr lang="cs-CZ" sz="2000" dirty="0" smtClean="0"/>
              <a:t> </a:t>
            </a:r>
            <a:r>
              <a:rPr lang="cs-CZ" sz="2000" dirty="0" err="1" smtClean="0"/>
              <a:t>practices</a:t>
            </a:r>
            <a:endParaRPr lang="cs-CZ" sz="2000" dirty="0" smtClean="0"/>
          </a:p>
          <a:p>
            <a:r>
              <a:rPr lang="cs-CZ" sz="2400" dirty="0" smtClean="0"/>
              <a:t>Basic </a:t>
            </a:r>
            <a:r>
              <a:rPr lang="cs-CZ" sz="2400" dirty="0" err="1" smtClean="0"/>
              <a:t>algorithms</a:t>
            </a:r>
            <a:r>
              <a:rPr lang="cs-CZ" sz="2400" dirty="0" smtClean="0"/>
              <a:t> are </a:t>
            </a:r>
            <a:r>
              <a:rPr lang="cs-CZ" sz="2400" dirty="0" err="1" smtClean="0"/>
              <a:t>easy</a:t>
            </a:r>
            <a:r>
              <a:rPr lang="cs-CZ" sz="2400" dirty="0" smtClean="0"/>
              <a:t> to handle </a:t>
            </a:r>
            <a:r>
              <a:rPr lang="cs-CZ" sz="18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800" i="1" dirty="0" err="1" smtClean="0">
                <a:solidFill>
                  <a:schemeClr val="bg1">
                    <a:lumMod val="50000"/>
                  </a:schemeClr>
                </a:solidFill>
              </a:rPr>
              <a:t>devil</a:t>
            </a:r>
            <a:r>
              <a:rPr lang="cs-CZ" sz="1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800" i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cs-CZ" sz="18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bg1">
                    <a:lumMod val="50000"/>
                  </a:schemeClr>
                </a:solidFill>
              </a:rPr>
              <a:t>details</a:t>
            </a:r>
            <a:r>
              <a:rPr lang="cs-CZ" sz="18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cs-CZ" sz="2400" dirty="0" err="1" smtClean="0"/>
              <a:t>Important</a:t>
            </a:r>
            <a:r>
              <a:rPr lang="cs-CZ" sz="2400" dirty="0" smtClean="0"/>
              <a:t> </a:t>
            </a:r>
            <a:r>
              <a:rPr lang="cs-CZ" sz="2400" dirty="0" err="1" smtClean="0"/>
              <a:t>research</a:t>
            </a:r>
            <a:r>
              <a:rPr lang="cs-CZ" sz="2400" dirty="0" smtClean="0"/>
              <a:t> </a:t>
            </a:r>
            <a:r>
              <a:rPr lang="cs-CZ" sz="2400" dirty="0" err="1" smtClean="0"/>
              <a:t>topic</a:t>
            </a:r>
            <a:r>
              <a:rPr lang="cs-CZ" sz="2400" dirty="0" smtClean="0"/>
              <a:t> (Bc, </a:t>
            </a:r>
            <a:r>
              <a:rPr lang="cs-CZ" sz="2400" dirty="0" err="1" smtClean="0"/>
              <a:t>Mgr</a:t>
            </a:r>
            <a:r>
              <a:rPr lang="cs-CZ" sz="2400" dirty="0" smtClean="0"/>
              <a:t>, PhD thesis </a:t>
            </a:r>
            <a:r>
              <a:rPr lang="cs-CZ" sz="2400" dirty="0" err="1" smtClean="0"/>
              <a:t>etc</a:t>
            </a:r>
            <a:r>
              <a:rPr lang="cs-CZ" sz="2400" dirty="0" smtClean="0"/>
              <a:t>.)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4394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What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left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NSWI166 (</a:t>
            </a:r>
            <a:r>
              <a:rPr lang="cs-CZ" altLang="cs-CZ" dirty="0" err="1" smtClean="0"/>
              <a:t>next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winter</a:t>
            </a:r>
            <a:r>
              <a:rPr lang="cs-CZ" alt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Deep</a:t>
            </a:r>
            <a:r>
              <a:rPr lang="cs-CZ" sz="2400" dirty="0" smtClean="0"/>
              <a:t> </a:t>
            </a:r>
            <a:r>
              <a:rPr lang="cs-CZ" sz="2400" dirty="0" err="1" smtClean="0"/>
              <a:t>learning</a:t>
            </a:r>
            <a:endParaRPr lang="cs-CZ" sz="2400" dirty="0" smtClean="0"/>
          </a:p>
          <a:p>
            <a:r>
              <a:rPr lang="cs-CZ" sz="2400" dirty="0" err="1" smtClean="0"/>
              <a:t>How</a:t>
            </a:r>
            <a:r>
              <a:rPr lang="cs-CZ" sz="2400" dirty="0" smtClean="0"/>
              <a:t> to </a:t>
            </a:r>
            <a:r>
              <a:rPr lang="cs-CZ" sz="2400" dirty="0" err="1" smtClean="0"/>
              <a:t>present</a:t>
            </a:r>
            <a:r>
              <a:rPr lang="cs-CZ" sz="2400" dirty="0" smtClean="0"/>
              <a:t> </a:t>
            </a:r>
            <a:r>
              <a:rPr lang="cs-CZ" sz="2400" dirty="0" err="1" smtClean="0"/>
              <a:t>recommendations</a:t>
            </a:r>
            <a:endParaRPr lang="cs-CZ" sz="2400" dirty="0" smtClean="0"/>
          </a:p>
          <a:p>
            <a:r>
              <a:rPr lang="cs-CZ" sz="2400" dirty="0" smtClean="0"/>
              <a:t>Trust, </a:t>
            </a:r>
            <a:r>
              <a:rPr lang="cs-CZ" sz="2400" dirty="0" err="1" smtClean="0"/>
              <a:t>explanations</a:t>
            </a:r>
            <a:endParaRPr lang="cs-CZ" sz="2400" dirty="0" smtClean="0"/>
          </a:p>
          <a:p>
            <a:r>
              <a:rPr lang="cs-CZ" sz="2400" dirty="0" smtClean="0"/>
              <a:t>Session-</a:t>
            </a:r>
            <a:r>
              <a:rPr lang="cs-CZ" sz="2400" dirty="0" err="1" smtClean="0"/>
              <a:t>based</a:t>
            </a:r>
            <a:r>
              <a:rPr lang="cs-CZ" sz="2400" dirty="0" smtClean="0"/>
              <a:t> </a:t>
            </a:r>
            <a:r>
              <a:rPr lang="cs-CZ" sz="2400" dirty="0" err="1" smtClean="0"/>
              <a:t>recommendations</a:t>
            </a:r>
            <a:r>
              <a:rPr lang="cs-CZ" sz="2400" dirty="0" smtClean="0"/>
              <a:t>, </a:t>
            </a:r>
            <a:r>
              <a:rPr lang="cs-CZ" sz="2400" dirty="0" err="1" smtClean="0"/>
              <a:t>causality</a:t>
            </a:r>
            <a:r>
              <a:rPr lang="cs-CZ" sz="2400" dirty="0" smtClean="0"/>
              <a:t>, </a:t>
            </a:r>
            <a:r>
              <a:rPr lang="cs-CZ" sz="2400" dirty="0" err="1" smtClean="0"/>
              <a:t>context</a:t>
            </a:r>
            <a:endParaRPr lang="cs-CZ" sz="2400" dirty="0" smtClean="0"/>
          </a:p>
          <a:p>
            <a:r>
              <a:rPr lang="cs-CZ" sz="2400" dirty="0" smtClean="0"/>
              <a:t>Hybrid </a:t>
            </a:r>
            <a:r>
              <a:rPr lang="cs-CZ" sz="2400" dirty="0" err="1" smtClean="0"/>
              <a:t>algorithms</a:t>
            </a:r>
            <a:endParaRPr lang="cs-CZ" sz="2400" dirty="0" smtClean="0"/>
          </a:p>
          <a:p>
            <a:r>
              <a:rPr lang="cs-CZ" sz="2400" dirty="0" err="1" smtClean="0"/>
              <a:t>Practical</a:t>
            </a:r>
            <a:r>
              <a:rPr lang="cs-CZ" sz="2400" dirty="0" smtClean="0"/>
              <a:t> </a:t>
            </a:r>
            <a:r>
              <a:rPr lang="cs-CZ" sz="2400" dirty="0" err="1" smtClean="0"/>
              <a:t>problems</a:t>
            </a:r>
            <a:r>
              <a:rPr lang="cs-CZ" sz="2400" dirty="0" smtClean="0"/>
              <a:t> &amp; </a:t>
            </a:r>
            <a:r>
              <a:rPr lang="cs-CZ" sz="2400" dirty="0" err="1" smtClean="0"/>
              <a:t>solutions</a:t>
            </a:r>
            <a:r>
              <a:rPr lang="cs-CZ" sz="2400" dirty="0" smtClean="0"/>
              <a:t>, </a:t>
            </a:r>
            <a:r>
              <a:rPr lang="cs-CZ" sz="2400" dirty="0" err="1" smtClean="0"/>
              <a:t>libraries</a:t>
            </a:r>
            <a:r>
              <a:rPr lang="cs-CZ" sz="2400" dirty="0" smtClean="0"/>
              <a:t>, </a:t>
            </a:r>
            <a:r>
              <a:rPr lang="cs-CZ" sz="2400" dirty="0" err="1" smtClean="0"/>
              <a:t>frameworks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And many more</a:t>
            </a:r>
            <a:r>
              <a:rPr lang="cs-CZ" sz="2400" dirty="0" smtClean="0">
                <a:sym typeface="Wingdings" panose="05000000000000000000" pitchFamily="2" charset="2"/>
              </a:rPr>
              <a:t></a:t>
            </a:r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6452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Ladislav Peška, Recommender Systems - Introduction</a:t>
            </a:r>
            <a:endParaRPr lang="en-GB" altLang="en-US" smtClean="0"/>
          </a:p>
        </p:txBody>
      </p:sp>
      <p:sp>
        <p:nvSpPr>
          <p:cNvPr id="3481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23FEB7-A65A-4BC7-9F9B-63AA095952FB}" type="slidenum">
              <a:rPr lang="en-GB" altLang="en-US"/>
              <a:pPr eaLnBrk="1" hangingPunct="1"/>
              <a:t>44</a:t>
            </a:fld>
            <a:endParaRPr lang="en-GB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		</a:t>
            </a:r>
            <a:r>
              <a:rPr lang="cs-CZ" altLang="cs-CZ" sz="8000" dirty="0" err="1" smtClean="0"/>
              <a:t>Questions</a:t>
            </a:r>
            <a:r>
              <a:rPr lang="cs-CZ" altLang="cs-CZ" sz="8000" dirty="0" smtClean="0"/>
              <a:t>?</a:t>
            </a:r>
            <a:endParaRPr lang="cs-CZ" altLang="cs-CZ" dirty="0" smtClean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79" y="1728546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 smtClean="0">
                <a:latin typeface="Arial" charset="0"/>
              </a:rPr>
              <a:pPr/>
              <a:t>5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err="1" smtClean="0">
                <a:solidFill>
                  <a:schemeClr val="tx2"/>
                </a:solidFill>
              </a:rPr>
              <a:t>Recommender</a:t>
            </a:r>
            <a:r>
              <a:rPr lang="cs-CZ" sz="3200" b="1" dirty="0" smtClean="0">
                <a:solidFill>
                  <a:schemeClr val="tx2"/>
                </a:solidFill>
              </a:rPr>
              <a:t> Systems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r>
              <a:rPr lang="en-US" sz="2400" dirty="0" smtClean="0"/>
              <a:t>Propose </a:t>
            </a:r>
            <a:r>
              <a:rPr lang="en-US" sz="2400" dirty="0" smtClean="0">
                <a:solidFill>
                  <a:srgbClr val="99CC00"/>
                </a:solidFill>
              </a:rPr>
              <a:t>relevant items </a:t>
            </a:r>
            <a:r>
              <a:rPr lang="en-US" sz="2400" dirty="0" smtClean="0"/>
              <a:t>to the </a:t>
            </a:r>
            <a:r>
              <a:rPr lang="en-US" sz="2400" dirty="0" smtClean="0">
                <a:solidFill>
                  <a:srgbClr val="99CC00"/>
                </a:solidFill>
              </a:rPr>
              <a:t>right persons </a:t>
            </a:r>
            <a:r>
              <a:rPr lang="en-US" sz="2400" dirty="0" smtClean="0"/>
              <a:t>at the </a:t>
            </a:r>
            <a:r>
              <a:rPr lang="en-US" sz="2400" dirty="0" smtClean="0">
                <a:solidFill>
                  <a:srgbClr val="99CC00"/>
                </a:solidFill>
              </a:rPr>
              <a:t>right time</a:t>
            </a:r>
            <a:endParaRPr lang="cs-CZ" sz="2400" dirty="0" smtClean="0">
              <a:solidFill>
                <a:srgbClr val="99CC00"/>
              </a:solidFill>
            </a:endParaRPr>
          </a:p>
          <a:p>
            <a:pPr marL="571500" indent="-571500" eaLnBrk="1" hangingPunct="1"/>
            <a:r>
              <a:rPr lang="cs-CZ" sz="2000" dirty="0" err="1" smtClean="0"/>
              <a:t>Machine</a:t>
            </a:r>
            <a:r>
              <a:rPr lang="cs-CZ" sz="2000" dirty="0" smtClean="0"/>
              <a:t> 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 </a:t>
            </a:r>
            <a:r>
              <a:rPr lang="cs-CZ" sz="2000" dirty="0" err="1" smtClean="0"/>
              <a:t>application</a:t>
            </a:r>
            <a:r>
              <a:rPr lang="cs-CZ" sz="2000" dirty="0" smtClean="0"/>
              <a:t> / </a:t>
            </a:r>
            <a:r>
              <a:rPr lang="cs-CZ" sz="2000" dirty="0" err="1" smtClean="0"/>
              <a:t>subset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</a:t>
            </a:r>
            <a:r>
              <a:rPr lang="cs-CZ" sz="2000" dirty="0" err="1" smtClean="0"/>
              <a:t>retrieval</a:t>
            </a:r>
            <a:endParaRPr lang="cs-CZ" sz="2000" dirty="0" smtClean="0">
              <a:solidFill>
                <a:srgbClr val="99CC00"/>
              </a:solidFill>
            </a:endParaRPr>
          </a:p>
          <a:p>
            <a:pPr marL="571500" indent="-571500" eaLnBrk="1" hangingPunct="1"/>
            <a:r>
              <a:rPr lang="cs-CZ" sz="2000" dirty="0" err="1" smtClean="0"/>
              <a:t>Expose</a:t>
            </a:r>
            <a:r>
              <a:rPr lang="cs-CZ" sz="2000" dirty="0" smtClean="0"/>
              <a:t> </a:t>
            </a:r>
            <a:r>
              <a:rPr lang="cs-CZ" sz="2000" dirty="0" err="1" smtClean="0"/>
              <a:t>otherwise</a:t>
            </a:r>
            <a:r>
              <a:rPr lang="cs-CZ" sz="2000" dirty="0" smtClean="0"/>
              <a:t> hard to </a:t>
            </a:r>
            <a:r>
              <a:rPr lang="cs-CZ" sz="2000" dirty="0" err="1" smtClean="0"/>
              <a:t>find</a:t>
            </a:r>
            <a:r>
              <a:rPr lang="cs-CZ" sz="2000" dirty="0" smtClean="0"/>
              <a:t>, </a:t>
            </a:r>
            <a:r>
              <a:rPr lang="cs-CZ" sz="2000" dirty="0" err="1" smtClean="0"/>
              <a:t>unknown</a:t>
            </a:r>
            <a:r>
              <a:rPr lang="cs-CZ" sz="2000" dirty="0" smtClean="0"/>
              <a:t> </a:t>
            </a:r>
            <a:r>
              <a:rPr lang="cs-CZ" sz="2000" dirty="0" err="1" smtClean="0"/>
              <a:t>items</a:t>
            </a:r>
            <a:endParaRPr lang="cs-CZ" sz="2000" dirty="0" smtClean="0"/>
          </a:p>
          <a:p>
            <a:pPr marL="571500" indent="-571500" eaLnBrk="1" hangingPunct="1"/>
            <a:r>
              <a:rPr lang="cs-CZ" sz="2000" dirty="0" err="1" smtClean="0"/>
              <a:t>Complementary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catalogues</a:t>
            </a:r>
            <a:r>
              <a:rPr lang="cs-CZ" sz="2000" dirty="0" smtClean="0"/>
              <a:t>, </a:t>
            </a:r>
            <a:r>
              <a:rPr lang="cs-CZ" sz="2000" dirty="0" err="1" smtClean="0"/>
              <a:t>search</a:t>
            </a:r>
            <a:r>
              <a:rPr lang="cs-CZ" sz="2000" dirty="0" smtClean="0"/>
              <a:t> </a:t>
            </a:r>
            <a:r>
              <a:rPr lang="cs-CZ" sz="2000" dirty="0" err="1" smtClean="0"/>
              <a:t>engines</a:t>
            </a:r>
            <a:r>
              <a:rPr lang="cs-CZ" sz="2000" dirty="0" smtClean="0"/>
              <a:t> </a:t>
            </a:r>
            <a:r>
              <a:rPr lang="cs-CZ" sz="2000" dirty="0" err="1" smtClean="0"/>
              <a:t>etc</a:t>
            </a:r>
            <a:r>
              <a:rPr lang="cs-CZ" sz="2000" dirty="0" smtClean="0"/>
              <a:t>.</a:t>
            </a:r>
          </a:p>
          <a:p>
            <a:pPr marL="571500" indent="-571500" eaLnBrk="1" hangingPunct="1"/>
            <a:r>
              <a:rPr lang="cs-CZ" sz="2000" b="1" dirty="0" smtClean="0">
                <a:solidFill>
                  <a:srgbClr val="FF0000"/>
                </a:solidFill>
              </a:rPr>
              <a:t>„</a:t>
            </a:r>
            <a:r>
              <a:rPr lang="cs-CZ" sz="2000" b="1" dirty="0" err="1" smtClean="0">
                <a:solidFill>
                  <a:srgbClr val="FF0000"/>
                </a:solidFill>
              </a:rPr>
              <a:t>Win-win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strategy</a:t>
            </a:r>
            <a:r>
              <a:rPr lang="cs-CZ" sz="2000" b="1" dirty="0" smtClean="0">
                <a:solidFill>
                  <a:srgbClr val="FF0000"/>
                </a:solidFill>
              </a:rPr>
              <a:t>“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483768" y="4365104"/>
            <a:ext cx="936104" cy="288032"/>
          </a:xfrm>
          <a:prstGeom prst="straightConnector1">
            <a:avLst/>
          </a:prstGeom>
          <a:ln w="38100">
            <a:solidFill>
              <a:srgbClr val="0971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85628" y="4171235"/>
            <a:ext cx="16353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>
                <a:solidFill>
                  <a:srgbClr val="097115"/>
                </a:solidFill>
              </a:rPr>
              <a:t>User Feedback</a:t>
            </a:r>
          </a:p>
          <a:p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rating, 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clickstream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cs-CZ" sz="1200" i="1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ime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page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buys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812266"/>
            <a:ext cx="864096" cy="21602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093248" y="5071086"/>
            <a:ext cx="18178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>
                <a:solidFill>
                  <a:srgbClr val="0070C0"/>
                </a:solidFill>
              </a:rPr>
              <a:t>User, </a:t>
            </a:r>
            <a:r>
              <a:rPr lang="cs-CZ" sz="1400" i="1" dirty="0" err="1" smtClean="0">
                <a:solidFill>
                  <a:srgbClr val="0070C0"/>
                </a:solidFill>
              </a:rPr>
              <a:t>Object</a:t>
            </a:r>
            <a:r>
              <a:rPr lang="cs-CZ" sz="1400" i="1" dirty="0" smtClean="0">
                <a:solidFill>
                  <a:srgbClr val="0070C0"/>
                </a:solidFill>
              </a:rPr>
              <a:t> </a:t>
            </a:r>
            <a:r>
              <a:rPr lang="cs-CZ" sz="1400" i="1" dirty="0" err="1" smtClean="0">
                <a:solidFill>
                  <a:srgbClr val="0070C0"/>
                </a:solidFill>
              </a:rPr>
              <a:t>Profiles</a:t>
            </a:r>
            <a:endParaRPr lang="cs-CZ" sz="1400" i="1" dirty="0" smtClean="0">
              <a:solidFill>
                <a:srgbClr val="0070C0"/>
              </a:solidFill>
            </a:endParaRPr>
          </a:p>
          <a:p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Object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attributes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85628" y="5601005"/>
            <a:ext cx="14798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>
                <a:solidFill>
                  <a:srgbClr val="FF9900"/>
                </a:solidFill>
              </a:rPr>
              <a:t>(</a:t>
            </a:r>
            <a:r>
              <a:rPr lang="cs-CZ" sz="1400" i="1" dirty="0" err="1" smtClean="0">
                <a:solidFill>
                  <a:srgbClr val="FF9900"/>
                </a:solidFill>
              </a:rPr>
              <a:t>Context</a:t>
            </a:r>
            <a:r>
              <a:rPr lang="cs-CZ" sz="1400" i="1" dirty="0" smtClean="0">
                <a:solidFill>
                  <a:srgbClr val="FF9900"/>
                </a:solidFill>
              </a:rPr>
              <a:t>)</a:t>
            </a:r>
          </a:p>
          <a:p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location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i="1" dirty="0" err="1" smtClean="0">
                <a:solidFill>
                  <a:schemeClr val="bg1">
                    <a:lumMod val="50000"/>
                  </a:schemeClr>
                </a:solidFill>
              </a:rPr>
              <a:t>choices</a:t>
            </a:r>
            <a:r>
              <a:rPr lang="cs-CZ" sz="1200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cs-CZ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2822588" y="4965819"/>
            <a:ext cx="597284" cy="2001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2483768" y="5283412"/>
            <a:ext cx="936104" cy="58865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3491880" y="4416222"/>
            <a:ext cx="216024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RECOMMENDER</a:t>
            </a:r>
          </a:p>
          <a:p>
            <a:pPr algn="ctr"/>
            <a:r>
              <a:rPr lang="cs-CZ" dirty="0" smtClean="0"/>
              <a:t>SYSTEM</a:t>
            </a:r>
            <a:endParaRPr lang="cs-CZ" dirty="0"/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5787861" y="4920278"/>
            <a:ext cx="765339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422988" y="4294494"/>
            <a:ext cx="2535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>
                <a:solidFill>
                  <a:srgbClr val="097115"/>
                </a:solidFill>
              </a:rPr>
              <a:t>Top-K </a:t>
            </a:r>
            <a:r>
              <a:rPr lang="cs-CZ" sz="1400" i="1" dirty="0" err="1" smtClean="0">
                <a:solidFill>
                  <a:srgbClr val="097115"/>
                </a:solidFill>
              </a:rPr>
              <a:t>Recommended</a:t>
            </a:r>
            <a:r>
              <a:rPr lang="cs-CZ" sz="1400" i="1" dirty="0" smtClean="0">
                <a:solidFill>
                  <a:srgbClr val="097115"/>
                </a:solidFill>
              </a:rPr>
              <a:t> </a:t>
            </a:r>
            <a:r>
              <a:rPr lang="cs-CZ" sz="1400" i="1" dirty="0" err="1" smtClean="0">
                <a:solidFill>
                  <a:srgbClr val="097115"/>
                </a:solidFill>
              </a:rPr>
              <a:t>objects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814" y="4582999"/>
            <a:ext cx="1947626" cy="14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44E90-E647-41EB-B844-97A9B9C67EA7}" type="slidenum">
              <a:rPr lang="en-GB" altLang="en-US" smtClean="0">
                <a:latin typeface="Arial" charset="0"/>
              </a:rPr>
              <a:pPr/>
              <a:t>6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Recommender Systems 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3200" b="1" dirty="0" smtClean="0">
                <a:solidFill>
                  <a:schemeClr val="tx2"/>
                </a:solidFill>
              </a:rPr>
              <a:t>are everywhere </a:t>
            </a:r>
            <a:r>
              <a:rPr lang="cs-CZ" sz="3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30" t="15905" r="48547" b="9014"/>
          <a:stretch/>
        </p:blipFill>
        <p:spPr>
          <a:xfrm>
            <a:off x="5404187" y="1927242"/>
            <a:ext cx="3704318" cy="44164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9217" t="16099" r="62433" b="57480"/>
          <a:stretch/>
        </p:blipFill>
        <p:spPr>
          <a:xfrm>
            <a:off x="219610" y="1914917"/>
            <a:ext cx="5184576" cy="27178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22831" t="23400" r="40550" b="37438"/>
          <a:stretch/>
        </p:blipFill>
        <p:spPr>
          <a:xfrm>
            <a:off x="219610" y="4135487"/>
            <a:ext cx="4451534" cy="26778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/>
          <a:srcRect l="17970" t="41197" r="37852" b="40539"/>
          <a:stretch/>
        </p:blipFill>
        <p:spPr>
          <a:xfrm>
            <a:off x="3180098" y="5301505"/>
            <a:ext cx="5963902" cy="138695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07504" y="1582515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</a:t>
            </a:r>
            <a:r>
              <a:rPr lang="hu-HU" dirty="0" err="1" smtClean="0"/>
              <a:t>Movies</a:t>
            </a:r>
            <a:r>
              <a:rPr lang="hu-HU" dirty="0" smtClean="0"/>
              <a:t>, </a:t>
            </a:r>
            <a:r>
              <a:rPr lang="hu-HU" dirty="0" err="1" smtClean="0"/>
              <a:t>news</a:t>
            </a:r>
            <a:r>
              <a:rPr lang="hu-HU" dirty="0" smtClean="0"/>
              <a:t>, </a:t>
            </a:r>
            <a:r>
              <a:rPr lang="hu-HU" dirty="0" err="1" smtClean="0"/>
              <a:t>books</a:t>
            </a:r>
            <a:r>
              <a:rPr lang="hu-HU" dirty="0" smtClean="0"/>
              <a:t>, </a:t>
            </a:r>
            <a:r>
              <a:rPr lang="hu-HU" dirty="0" err="1" smtClean="0"/>
              <a:t>e-commerce</a:t>
            </a:r>
            <a:r>
              <a:rPr lang="hu-HU" dirty="0" smtClean="0"/>
              <a:t>, web/</a:t>
            </a:r>
            <a:r>
              <a:rPr lang="hu-HU" dirty="0" err="1" smtClean="0"/>
              <a:t>site-wide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r>
              <a:rPr lang="hu-HU" dirty="0" smtClean="0"/>
              <a:t>,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networks</a:t>
            </a:r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47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7"/>
          <p:cNvSpPr>
            <a:spLocks noGrp="1"/>
          </p:cNvSpPr>
          <p:nvPr>
            <p:ph type="title"/>
          </p:nvPr>
        </p:nvSpPr>
        <p:spPr>
          <a:xfrm>
            <a:off x="800100" y="2636912"/>
            <a:ext cx="7543800" cy="2143125"/>
          </a:xfrm>
        </p:spPr>
        <p:txBody>
          <a:bodyPr/>
          <a:lstStyle/>
          <a:p>
            <a:pPr algn="ctr" eaLnBrk="1" hangingPunct="1"/>
            <a:r>
              <a:rPr lang="en-US" altLang="cs-CZ" sz="4000" smtClean="0"/>
              <a:t>How do the</a:t>
            </a:r>
            <a:r>
              <a:rPr lang="cs-CZ" altLang="cs-CZ" sz="4000" smtClean="0"/>
              <a:t>y work?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3600" dirty="0" smtClean="0"/>
          </a:p>
        </p:txBody>
      </p:sp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err="1" smtClean="0"/>
              <a:t>Ladislav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Peška</a:t>
            </a:r>
            <a:r>
              <a:rPr lang="en-GB" altLang="en-US" dirty="0" smtClean="0"/>
              <a:t>, Recommender Systems - Introduction</a:t>
            </a:r>
            <a:endParaRPr lang="en-GB" altLang="en-US" dirty="0" smtClean="0"/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80E695-F1A8-46DC-8AF5-65306724CDA2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5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0246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hteck 31"/>
          <p:cNvSpPr>
            <a:spLocks noChangeArrowheads="1"/>
          </p:cNvSpPr>
          <p:nvPr/>
        </p:nvSpPr>
        <p:spPr bwMode="auto">
          <a:xfrm>
            <a:off x="4286250" y="1643063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Recommender systems reduce information overload by estimating relevance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08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Paradigms of recommender systems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1273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1271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Rechteck 14"/>
          <p:cNvSpPr>
            <a:spLocks noChangeArrowheads="1"/>
          </p:cNvSpPr>
          <p:nvPr/>
        </p:nvSpPr>
        <p:spPr bwMode="auto">
          <a:xfrm>
            <a:off x="4286250" y="150018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Personalized recommendations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Ladislav Peška, Recommender Systems - Introduction</a:t>
            </a:r>
            <a:endParaRPr lang="en-GB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236-AA71-47FA-AEC2-F26171F734B8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286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15750</TotalTime>
  <Words>2141</Words>
  <Application>Microsoft Office PowerPoint</Application>
  <PresentationFormat>Předvádění na obrazovce (4:3)</PresentationFormat>
  <Paragraphs>496</Paragraphs>
  <Slides>44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 Unicode MS</vt:lpstr>
      <vt:lpstr>Arial</vt:lpstr>
      <vt:lpstr>Calibri</vt:lpstr>
      <vt:lpstr>Cambria Math</vt:lpstr>
      <vt:lpstr>Verdana</vt:lpstr>
      <vt:lpstr>Wingdings</vt:lpstr>
      <vt:lpstr>Network</vt:lpstr>
      <vt:lpstr>Rovnice</vt:lpstr>
      <vt:lpstr>Recommender Systems - introduction</vt:lpstr>
      <vt:lpstr>Background, disclaimer </vt:lpstr>
      <vt:lpstr>Prezentace aplikace PowerPoint</vt:lpstr>
      <vt:lpstr>Recommender Systems</vt:lpstr>
      <vt:lpstr>Prezentace aplikace PowerPoint</vt:lpstr>
      <vt:lpstr>Prezentace aplikace PowerPoint</vt:lpstr>
      <vt:lpstr>How do they work? 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Paradigms of recommender systems</vt:lpstr>
      <vt:lpstr>Prezentace aplikace PowerPoint</vt:lpstr>
      <vt:lpstr>RecSys „Hello World!“</vt:lpstr>
      <vt:lpstr>Prezentace aplikace PowerPoint</vt:lpstr>
      <vt:lpstr>Prezentace aplikace PowerPoint</vt:lpstr>
      <vt:lpstr>Prezentace aplikace PowerPoint</vt:lpstr>
      <vt:lpstr>Implicit Feedback in  E-commerce</vt:lpstr>
      <vt:lpstr>From feedback to preference</vt:lpstr>
      <vt:lpstr>Recommending Algorithms </vt:lpstr>
      <vt:lpstr>Prezentace aplikace PowerPoint</vt:lpstr>
      <vt:lpstr>Prezentace aplikace PowerPoint</vt:lpstr>
      <vt:lpstr>Recommending Algorithms</vt:lpstr>
      <vt:lpstr>Collaborative Filtering (CF)</vt:lpstr>
      <vt:lpstr>Collaborative-filtering algorithms</vt:lpstr>
      <vt:lpstr>Memory-based and model-based approaches</vt:lpstr>
      <vt:lpstr>Prezentace aplikace PowerPoint</vt:lpstr>
      <vt:lpstr>Prezentace aplikace PowerPoint</vt:lpstr>
      <vt:lpstr>Prezentace aplikace PowerPoint</vt:lpstr>
      <vt:lpstr>Data sparsity problems</vt:lpstr>
      <vt:lpstr>Content-based recommendation</vt:lpstr>
      <vt:lpstr>Content-based Algorithms</vt:lpstr>
      <vt:lpstr>What is the "content"?</vt:lpstr>
      <vt:lpstr>Content representation and item similarities</vt:lpstr>
      <vt:lpstr>Term-Frequency - Inverse Document Frequency (TF-IDF)</vt:lpstr>
      <vt:lpstr>TF-IDF II</vt:lpstr>
      <vt:lpstr>Cosine similarity</vt:lpstr>
      <vt:lpstr>How to know what to use?</vt:lpstr>
      <vt:lpstr>Experiments</vt:lpstr>
      <vt:lpstr>Conclusions</vt:lpstr>
      <vt:lpstr>What was left for NSWI166 (next winter)</vt:lpstr>
      <vt:lpstr>  Questions?</vt:lpstr>
    </vt:vector>
  </TitlesOfParts>
  <Company>MFF-UK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preference learning in real systems - from events to processes</dc:title>
  <dc:creator>Alan Eckhardt</dc:creator>
  <cp:lastModifiedBy>peska</cp:lastModifiedBy>
  <cp:revision>133</cp:revision>
  <dcterms:created xsi:type="dcterms:W3CDTF">2011-06-02T09:06:03Z</dcterms:created>
  <dcterms:modified xsi:type="dcterms:W3CDTF">2019-02-26T13:26:26Z</dcterms:modified>
</cp:coreProperties>
</file>