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2"/>
  </p:notesMasterIdLst>
  <p:sldIdLst>
    <p:sldId id="256" r:id="rId2"/>
    <p:sldId id="282" r:id="rId3"/>
    <p:sldId id="1089" r:id="rId4"/>
    <p:sldId id="258" r:id="rId5"/>
    <p:sldId id="1090" r:id="rId6"/>
    <p:sldId id="270" r:id="rId7"/>
    <p:sldId id="286" r:id="rId8"/>
    <p:sldId id="1125" r:id="rId9"/>
    <p:sldId id="271" r:id="rId10"/>
    <p:sldId id="1126" r:id="rId11"/>
    <p:sldId id="1127" r:id="rId12"/>
    <p:sldId id="274" r:id="rId13"/>
    <p:sldId id="266" r:id="rId14"/>
    <p:sldId id="275" r:id="rId15"/>
    <p:sldId id="276" r:id="rId16"/>
    <p:sldId id="264" r:id="rId17"/>
    <p:sldId id="277" r:id="rId18"/>
    <p:sldId id="279" r:id="rId19"/>
    <p:sldId id="281" r:id="rId20"/>
    <p:sldId id="280" r:id="rId21"/>
    <p:sldId id="278" r:id="rId22"/>
    <p:sldId id="285" r:id="rId23"/>
    <p:sldId id="1128" r:id="rId24"/>
    <p:sldId id="287" r:id="rId25"/>
    <p:sldId id="289" r:id="rId26"/>
    <p:sldId id="288" r:id="rId27"/>
    <p:sldId id="1146" r:id="rId28"/>
    <p:sldId id="1129" r:id="rId29"/>
    <p:sldId id="1130" r:id="rId30"/>
    <p:sldId id="1131" r:id="rId31"/>
    <p:sldId id="1132" r:id="rId32"/>
    <p:sldId id="1133" r:id="rId33"/>
    <p:sldId id="1134" r:id="rId34"/>
    <p:sldId id="1135" r:id="rId35"/>
    <p:sldId id="1136" r:id="rId36"/>
    <p:sldId id="1137" r:id="rId37"/>
    <p:sldId id="1138" r:id="rId38"/>
    <p:sldId id="1139" r:id="rId39"/>
    <p:sldId id="1140" r:id="rId40"/>
    <p:sldId id="1141" r:id="rId41"/>
    <p:sldId id="1142" r:id="rId42"/>
    <p:sldId id="1143" r:id="rId43"/>
    <p:sldId id="1144" r:id="rId44"/>
    <p:sldId id="1145" r:id="rId45"/>
    <p:sldId id="1147" r:id="rId46"/>
    <p:sldId id="1148" r:id="rId47"/>
    <p:sldId id="1150" r:id="rId48"/>
    <p:sldId id="1151" r:id="rId49"/>
    <p:sldId id="1154" r:id="rId50"/>
    <p:sldId id="1149" r:id="rId51"/>
    <p:sldId id="1152" r:id="rId52"/>
    <p:sldId id="1170" r:id="rId53"/>
    <p:sldId id="1171" r:id="rId54"/>
    <p:sldId id="1172" r:id="rId55"/>
    <p:sldId id="1173" r:id="rId56"/>
    <p:sldId id="1174" r:id="rId57"/>
    <p:sldId id="1175" r:id="rId58"/>
    <p:sldId id="1153" r:id="rId59"/>
    <p:sldId id="1176" r:id="rId60"/>
    <p:sldId id="1177" r:id="rId61"/>
    <p:sldId id="1156" r:id="rId62"/>
    <p:sldId id="1155" r:id="rId63"/>
    <p:sldId id="1178" r:id="rId64"/>
    <p:sldId id="1182" r:id="rId65"/>
    <p:sldId id="1157" r:id="rId66"/>
    <p:sldId id="1158" r:id="rId67"/>
    <p:sldId id="1159" r:id="rId68"/>
    <p:sldId id="1160" r:id="rId69"/>
    <p:sldId id="1161" r:id="rId70"/>
    <p:sldId id="1162" r:id="rId71"/>
    <p:sldId id="1165" r:id="rId72"/>
    <p:sldId id="1163" r:id="rId73"/>
    <p:sldId id="1164" r:id="rId74"/>
    <p:sldId id="1166" r:id="rId75"/>
    <p:sldId id="1167" r:id="rId76"/>
    <p:sldId id="1179" r:id="rId77"/>
    <p:sldId id="1180" r:id="rId78"/>
    <p:sldId id="1168" r:id="rId79"/>
    <p:sldId id="1181" r:id="rId80"/>
    <p:sldId id="1169" r:id="rId81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eska" initials="p" lastIdx="4" clrIdx="0">
    <p:extLst>
      <p:ext uri="{19B8F6BF-5375-455C-9EA6-DF929625EA0E}">
        <p15:presenceInfo xmlns:p15="http://schemas.microsoft.com/office/powerpoint/2012/main" userId="pesk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4660"/>
  </p:normalViewPr>
  <p:slideViewPr>
    <p:cSldViewPr snapToGrid="0">
      <p:cViewPr varScale="1">
        <p:scale>
          <a:sx n="119" d="100"/>
          <a:sy n="119" d="100"/>
        </p:scale>
        <p:origin x="96" y="3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presProps" Target="pres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AE1F7A-3823-4ADA-8AE4-0A8A9D147016}" type="datetimeFigureOut">
              <a:rPr lang="cs-CZ" smtClean="0"/>
              <a:t>11.11.2025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D97669-7B6D-4C80-A5C0-1A72DA35F4E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60019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A4D80D-1B13-9849-32AD-AAA78BCD99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>
            <a:extLst>
              <a:ext uri="{FF2B5EF4-FFF2-40B4-BE49-F238E27FC236}">
                <a16:creationId xmlns:a16="http://schemas.microsoft.com/office/drawing/2014/main" id="{F880BAAB-CDC2-1085-5924-776D85E3B81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90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90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90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90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27E51ED9-D3D7-4799-8DB1-C82B871757CF}" type="slidenum">
              <a:rPr lang="en-GB" altLang="cs-CZ"/>
              <a:pPr eaLnBrk="1" hangingPunct="1"/>
              <a:t>27</a:t>
            </a:fld>
            <a:endParaRPr lang="en-GB" altLang="cs-CZ"/>
          </a:p>
        </p:txBody>
      </p:sp>
      <p:sp>
        <p:nvSpPr>
          <p:cNvPr id="47107" name="Rectangle 2">
            <a:extLst>
              <a:ext uri="{FF2B5EF4-FFF2-40B4-BE49-F238E27FC236}">
                <a16:creationId xmlns:a16="http://schemas.microsoft.com/office/drawing/2014/main" id="{5D5F3485-37A7-B5E3-4C40-7339C780EC5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47108" name="Rectangle 3">
            <a:extLst>
              <a:ext uri="{FF2B5EF4-FFF2-40B4-BE49-F238E27FC236}">
                <a16:creationId xmlns:a16="http://schemas.microsoft.com/office/drawing/2014/main" id="{AE64A918-4283-AC8A-B234-F902F6E9516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42921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90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90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90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90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27E51ED9-D3D7-4799-8DB1-C82B871757CF}" type="slidenum">
              <a:rPr lang="en-GB" altLang="cs-CZ"/>
              <a:pPr eaLnBrk="1" hangingPunct="1"/>
              <a:t>44</a:t>
            </a:fld>
            <a:endParaRPr lang="en-GB" altLang="cs-CZ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64371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90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90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90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90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27E51ED9-D3D7-4799-8DB1-C82B871757CF}" type="slidenum">
              <a:rPr lang="en-GB" altLang="cs-CZ"/>
              <a:pPr eaLnBrk="1" hangingPunct="1"/>
              <a:t>64</a:t>
            </a:fld>
            <a:endParaRPr lang="en-GB" altLang="cs-CZ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55883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33093C-968A-2C2E-A3CE-596D573D0D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>
            <a:extLst>
              <a:ext uri="{FF2B5EF4-FFF2-40B4-BE49-F238E27FC236}">
                <a16:creationId xmlns:a16="http://schemas.microsoft.com/office/drawing/2014/main" id="{ADF27A3B-67CD-B694-27CB-74B47FA3D22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90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90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90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90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27E51ED9-D3D7-4799-8DB1-C82B871757CF}" type="slidenum">
              <a:rPr lang="en-GB" altLang="cs-CZ"/>
              <a:pPr eaLnBrk="1" hangingPunct="1"/>
              <a:t>80</a:t>
            </a:fld>
            <a:endParaRPr lang="en-GB" altLang="cs-CZ"/>
          </a:p>
        </p:txBody>
      </p:sp>
      <p:sp>
        <p:nvSpPr>
          <p:cNvPr id="47107" name="Rectangle 2">
            <a:extLst>
              <a:ext uri="{FF2B5EF4-FFF2-40B4-BE49-F238E27FC236}">
                <a16:creationId xmlns:a16="http://schemas.microsoft.com/office/drawing/2014/main" id="{0E298ED7-3850-D761-2EFE-41997DBD8DF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47108" name="Rectangle 3">
            <a:extLst>
              <a:ext uri="{FF2B5EF4-FFF2-40B4-BE49-F238E27FC236}">
                <a16:creationId xmlns:a16="http://schemas.microsoft.com/office/drawing/2014/main" id="{DBDB8E3F-7491-AF54-2C6B-9C498080E7A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24327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>
            <a:extLst>
              <a:ext uri="{FF2B5EF4-FFF2-40B4-BE49-F238E27FC236}">
                <a16:creationId xmlns:a16="http://schemas.microsoft.com/office/drawing/2014/main" id="{A8C5B23B-B752-4CD9-8733-C55C6B7552E9}"/>
              </a:ext>
            </a:extLst>
          </p:cNvPr>
          <p:cNvGrpSpPr/>
          <p:nvPr/>
        </p:nvGrpSpPr>
        <p:grpSpPr>
          <a:xfrm>
            <a:off x="8" y="-8467"/>
            <a:ext cx="12191997" cy="6866467"/>
            <a:chOff x="8" y="-8467"/>
            <a:chExt cx="12191997" cy="6866467"/>
          </a:xfrm>
        </p:grpSpPr>
        <p:cxnSp>
          <p:nvCxnSpPr>
            <p:cNvPr id="3" name="Straight Connector 31">
              <a:extLst>
                <a:ext uri="{FF2B5EF4-FFF2-40B4-BE49-F238E27FC236}">
                  <a16:creationId xmlns:a16="http://schemas.microsoft.com/office/drawing/2014/main" id="{840118D2-0A4A-4FB9-8B52-B3E85000A597}"/>
                </a:ext>
              </a:extLst>
            </p:cNvPr>
            <p:cNvCxnSpPr/>
            <p:nvPr/>
          </p:nvCxnSpPr>
          <p:spPr>
            <a:xfrm>
              <a:off x="9371008" y="0"/>
              <a:ext cx="1219207" cy="6858000"/>
            </a:xfrm>
            <a:prstGeom prst="straightConnector1">
              <a:avLst/>
            </a:prstGeom>
            <a:noFill/>
            <a:ln w="9528" cap="rnd">
              <a:solidFill>
                <a:srgbClr val="BFBFBF"/>
              </a:solidFill>
              <a:prstDash val="solid"/>
            </a:ln>
          </p:spPr>
        </p:cxnSp>
        <p:cxnSp>
          <p:nvCxnSpPr>
            <p:cNvPr id="4" name="Straight Connector 20">
              <a:extLst>
                <a:ext uri="{FF2B5EF4-FFF2-40B4-BE49-F238E27FC236}">
                  <a16:creationId xmlns:a16="http://schemas.microsoft.com/office/drawing/2014/main" id="{8A65A97B-ACEC-4C36-A504-00726DBFD3AD}"/>
                </a:ext>
              </a:extLst>
            </p:cNvPr>
            <p:cNvCxnSpPr/>
            <p:nvPr/>
          </p:nvCxnSpPr>
          <p:spPr>
            <a:xfrm flipH="1">
              <a:off x="7425266" y="3681410"/>
              <a:ext cx="4763557" cy="3176590"/>
            </a:xfrm>
            <a:prstGeom prst="straightConnector1">
              <a:avLst/>
            </a:prstGeom>
            <a:noFill/>
            <a:ln w="9528" cap="rnd">
              <a:solidFill>
                <a:srgbClr val="D9D9D9"/>
              </a:solidFill>
              <a:prstDash val="solid"/>
            </a:ln>
          </p:spPr>
        </p:cxnSp>
        <p:sp>
          <p:nvSpPr>
            <p:cNvPr id="5" name="Rectangle 23">
              <a:extLst>
                <a:ext uri="{FF2B5EF4-FFF2-40B4-BE49-F238E27FC236}">
                  <a16:creationId xmlns:a16="http://schemas.microsoft.com/office/drawing/2014/main" id="{B8ABFEC6-1E5C-4E7C-A844-EA770DC3D5F6}"/>
                </a:ext>
              </a:extLst>
            </p:cNvPr>
            <p:cNvSpPr/>
            <p:nvPr/>
          </p:nvSpPr>
          <p:spPr>
            <a:xfrm>
              <a:off x="9181472" y="-8467"/>
              <a:ext cx="3007351" cy="686646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007349"/>
                <a:gd name="f4" fmla="val 6866467"/>
                <a:gd name="f5" fmla="val 2045532"/>
                <a:gd name="f6" fmla="*/ f0 1 3007349"/>
                <a:gd name="f7" fmla="*/ f1 1 6866467"/>
                <a:gd name="f8" fmla="val f2"/>
                <a:gd name="f9" fmla="val f3"/>
                <a:gd name="f10" fmla="val f4"/>
                <a:gd name="f11" fmla="+- f10 0 f8"/>
                <a:gd name="f12" fmla="+- f9 0 f8"/>
                <a:gd name="f13" fmla="*/ f12 1 3007349"/>
                <a:gd name="f14" fmla="*/ f11 1 6866467"/>
                <a:gd name="f15" fmla="*/ f8 1 f13"/>
                <a:gd name="f16" fmla="*/ f9 1 f13"/>
                <a:gd name="f17" fmla="*/ f8 1 f14"/>
                <a:gd name="f18" fmla="*/ f10 1 f14"/>
                <a:gd name="f19" fmla="*/ f15 f6 1"/>
                <a:gd name="f20" fmla="*/ f16 f6 1"/>
                <a:gd name="f21" fmla="*/ f18 f7 1"/>
                <a:gd name="f22" fmla="*/ f17 f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9" t="f22" r="f20" b="f21"/>
              <a:pathLst>
                <a:path w="3007349" h="6866467">
                  <a:moveTo>
                    <a:pt x="f5" y="f2"/>
                  </a:moveTo>
                  <a:lnTo>
                    <a:pt x="f3" y="f2"/>
                  </a:lnTo>
                  <a:lnTo>
                    <a:pt x="f3" y="f4"/>
                  </a:lnTo>
                  <a:lnTo>
                    <a:pt x="f2" y="f4"/>
                  </a:lnTo>
                  <a:lnTo>
                    <a:pt x="f5" y="f2"/>
                  </a:lnTo>
                  <a:close/>
                </a:path>
              </a:pathLst>
            </a:custGeom>
            <a:solidFill>
              <a:srgbClr val="90C226">
                <a:alpha val="30000"/>
              </a:srgbClr>
            </a:solidFill>
            <a:ln cap="rnd">
              <a:noFill/>
              <a:prstDash val="solid"/>
            </a:ln>
          </p:spPr>
          <p:txBody>
            <a:bodyPr lIns="0" tIns="0" rIns="0" bIns="0"/>
            <a:lstStyle/>
            <a:p>
              <a:endParaRPr lang="cs-CZ"/>
            </a:p>
          </p:txBody>
        </p:sp>
        <p:sp>
          <p:nvSpPr>
            <p:cNvPr id="6" name="Rectangle 25">
              <a:extLst>
                <a:ext uri="{FF2B5EF4-FFF2-40B4-BE49-F238E27FC236}">
                  <a16:creationId xmlns:a16="http://schemas.microsoft.com/office/drawing/2014/main" id="{49690267-7136-4AA5-88E1-66788CE23CB8}"/>
                </a:ext>
              </a:extLst>
            </p:cNvPr>
            <p:cNvSpPr/>
            <p:nvPr/>
          </p:nvSpPr>
          <p:spPr>
            <a:xfrm>
              <a:off x="9603440" y="-8467"/>
              <a:ext cx="2588556" cy="686646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573311"/>
                <a:gd name="f4" fmla="val 6866467"/>
                <a:gd name="f5" fmla="val 1202336"/>
                <a:gd name="f6" fmla="*/ f0 1 2573311"/>
                <a:gd name="f7" fmla="*/ f1 1 6866467"/>
                <a:gd name="f8" fmla="val f2"/>
                <a:gd name="f9" fmla="val f3"/>
                <a:gd name="f10" fmla="val f4"/>
                <a:gd name="f11" fmla="+- f10 0 f8"/>
                <a:gd name="f12" fmla="+- f9 0 f8"/>
                <a:gd name="f13" fmla="*/ f12 1 2573311"/>
                <a:gd name="f14" fmla="*/ f11 1 6866467"/>
                <a:gd name="f15" fmla="*/ f8 1 f13"/>
                <a:gd name="f16" fmla="*/ f9 1 f13"/>
                <a:gd name="f17" fmla="*/ f8 1 f14"/>
                <a:gd name="f18" fmla="*/ f10 1 f14"/>
                <a:gd name="f19" fmla="*/ f15 f6 1"/>
                <a:gd name="f20" fmla="*/ f16 f6 1"/>
                <a:gd name="f21" fmla="*/ f18 f7 1"/>
                <a:gd name="f22" fmla="*/ f17 f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9" t="f22" r="f20" b="f21"/>
              <a:pathLst>
                <a:path w="2573311" h="6866467">
                  <a:moveTo>
                    <a:pt x="f2" y="f2"/>
                  </a:moveTo>
                  <a:lnTo>
                    <a:pt x="f3" y="f2"/>
                  </a:lnTo>
                  <a:lnTo>
                    <a:pt x="f3" y="f4"/>
                  </a:lnTo>
                  <a:lnTo>
                    <a:pt x="f5" y="f4"/>
                  </a:lnTo>
                  <a:lnTo>
                    <a:pt x="f2" y="f2"/>
                  </a:lnTo>
                  <a:close/>
                </a:path>
              </a:pathLst>
            </a:custGeom>
            <a:solidFill>
              <a:srgbClr val="90C226">
                <a:alpha val="20000"/>
              </a:srgbClr>
            </a:solidFill>
            <a:ln cap="rnd">
              <a:noFill/>
              <a:prstDash val="solid"/>
            </a:ln>
          </p:spPr>
          <p:txBody>
            <a:bodyPr lIns="0" tIns="0" rIns="0" bIns="0"/>
            <a:lstStyle/>
            <a:p>
              <a:endParaRPr lang="cs-CZ"/>
            </a:p>
          </p:txBody>
        </p:sp>
        <p:sp>
          <p:nvSpPr>
            <p:cNvPr id="7" name="Isosceles Triangle 26">
              <a:extLst>
                <a:ext uri="{FF2B5EF4-FFF2-40B4-BE49-F238E27FC236}">
                  <a16:creationId xmlns:a16="http://schemas.microsoft.com/office/drawing/2014/main" id="{EE68870F-440E-44DE-89D2-D7ED7C81483F}"/>
                </a:ext>
              </a:extLst>
            </p:cNvPr>
            <p:cNvSpPr/>
            <p:nvPr/>
          </p:nvSpPr>
          <p:spPr>
            <a:xfrm>
              <a:off x="8932334" y="3047996"/>
              <a:ext cx="3259671" cy="3810003"/>
            </a:xfrm>
            <a:custGeom>
              <a:avLst>
                <a:gd name="f8" fmla="val 100000"/>
              </a:avLst>
              <a:gdLst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val 100000"/>
                <a:gd name="f9" fmla="+- 0 0 -360"/>
                <a:gd name="f10" fmla="+- 0 0 -270"/>
                <a:gd name="f11" fmla="+- 0 0 -180"/>
                <a:gd name="f12" fmla="+- 0 0 -90"/>
                <a:gd name="f13" fmla="abs f4"/>
                <a:gd name="f14" fmla="abs f5"/>
                <a:gd name="f15" fmla="abs f6"/>
                <a:gd name="f16" fmla="val f7"/>
                <a:gd name="f17" fmla="val f8"/>
                <a:gd name="f18" fmla="*/ f9 f1 1"/>
                <a:gd name="f19" fmla="*/ f10 f1 1"/>
                <a:gd name="f20" fmla="*/ f11 f1 1"/>
                <a:gd name="f21" fmla="*/ f12 f1 1"/>
                <a:gd name="f22" fmla="?: f13 f4 1"/>
                <a:gd name="f23" fmla="?: f14 f5 1"/>
                <a:gd name="f24" fmla="?: f15 f6 1"/>
                <a:gd name="f25" fmla="*/ f18 1 f3"/>
                <a:gd name="f26" fmla="*/ f19 1 f3"/>
                <a:gd name="f27" fmla="*/ f20 1 f3"/>
                <a:gd name="f28" fmla="*/ f21 1 f3"/>
                <a:gd name="f29" fmla="*/ f22 1 21600"/>
                <a:gd name="f30" fmla="*/ f23 1 21600"/>
                <a:gd name="f31" fmla="*/ 21600 f22 1"/>
                <a:gd name="f32" fmla="*/ 21600 f23 1"/>
                <a:gd name="f33" fmla="+- f25 0 f2"/>
                <a:gd name="f34" fmla="+- f26 0 f2"/>
                <a:gd name="f35" fmla="+- f27 0 f2"/>
                <a:gd name="f36" fmla="+- f28 0 f2"/>
                <a:gd name="f37" fmla="min f30 f29"/>
                <a:gd name="f38" fmla="*/ f31 1 f24"/>
                <a:gd name="f39" fmla="*/ f32 1 f24"/>
                <a:gd name="f40" fmla="val f38"/>
                <a:gd name="f41" fmla="val f39"/>
                <a:gd name="f42" fmla="*/ f16 f37 1"/>
                <a:gd name="f43" fmla="+- f41 0 f16"/>
                <a:gd name="f44" fmla="+- f40 0 f16"/>
                <a:gd name="f45" fmla="*/ f41 f37 1"/>
                <a:gd name="f46" fmla="*/ f40 f37 1"/>
                <a:gd name="f47" fmla="*/ f43 1 2"/>
                <a:gd name="f48" fmla="*/ f44 1 2"/>
                <a:gd name="f49" fmla="*/ f44 f17 1"/>
                <a:gd name="f50" fmla="+- f16 f47 0"/>
                <a:gd name="f51" fmla="*/ f49 1 200000"/>
                <a:gd name="f52" fmla="*/ f49 1 100000"/>
                <a:gd name="f53" fmla="+- f51 f48 0"/>
                <a:gd name="f54" fmla="*/ f51 f37 1"/>
                <a:gd name="f55" fmla="*/ f50 f37 1"/>
                <a:gd name="f56" fmla="*/ f52 f37 1"/>
                <a:gd name="f57" fmla="*/ f53 f3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3">
                  <a:pos x="f56" y="f42"/>
                </a:cxn>
                <a:cxn ang="f34">
                  <a:pos x="f54" y="f55"/>
                </a:cxn>
                <a:cxn ang="f35">
                  <a:pos x="f42" y="f45"/>
                </a:cxn>
                <a:cxn ang="f35">
                  <a:pos x="f56" y="f45"/>
                </a:cxn>
                <a:cxn ang="f35">
                  <a:pos x="f46" y="f45"/>
                </a:cxn>
                <a:cxn ang="f36">
                  <a:pos x="f57" y="f55"/>
                </a:cxn>
              </a:cxnLst>
              <a:rect l="f54" t="f55" r="f57" b="f45"/>
              <a:pathLst>
                <a:path>
                  <a:moveTo>
                    <a:pt x="f42" y="f45"/>
                  </a:moveTo>
                  <a:lnTo>
                    <a:pt x="f56" y="f42"/>
                  </a:lnTo>
                  <a:lnTo>
                    <a:pt x="f46" y="f45"/>
                  </a:lnTo>
                  <a:close/>
                </a:path>
              </a:pathLst>
            </a:custGeom>
            <a:solidFill>
              <a:srgbClr val="54A021">
                <a:alpha val="72000"/>
              </a:srgbClr>
            </a:solidFill>
            <a:ln cap="rnd">
              <a:noFill/>
              <a:prstDash val="solid"/>
            </a:ln>
          </p:spPr>
          <p:txBody>
            <a:bodyPr lIns="0" tIns="0" rIns="0" bIns="0"/>
            <a:lstStyle/>
            <a:p>
              <a:endParaRPr lang="cs-CZ"/>
            </a:p>
          </p:txBody>
        </p:sp>
        <p:sp>
          <p:nvSpPr>
            <p:cNvPr id="8" name="Rectangle 27">
              <a:extLst>
                <a:ext uri="{FF2B5EF4-FFF2-40B4-BE49-F238E27FC236}">
                  <a16:creationId xmlns:a16="http://schemas.microsoft.com/office/drawing/2014/main" id="{7528000C-88D6-4D3E-8250-208A2F5B20F3}"/>
                </a:ext>
              </a:extLst>
            </p:cNvPr>
            <p:cNvSpPr/>
            <p:nvPr/>
          </p:nvSpPr>
          <p:spPr>
            <a:xfrm>
              <a:off x="9334496" y="-8467"/>
              <a:ext cx="2854327" cy="686646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858013"/>
                <a:gd name="f4" fmla="val 6866467"/>
                <a:gd name="f5" fmla="val 2473942"/>
                <a:gd name="f6" fmla="*/ f0 1 2858013"/>
                <a:gd name="f7" fmla="*/ f1 1 6866467"/>
                <a:gd name="f8" fmla="val f2"/>
                <a:gd name="f9" fmla="val f3"/>
                <a:gd name="f10" fmla="val f4"/>
                <a:gd name="f11" fmla="+- f10 0 f8"/>
                <a:gd name="f12" fmla="+- f9 0 f8"/>
                <a:gd name="f13" fmla="*/ f12 1 2858013"/>
                <a:gd name="f14" fmla="*/ f11 1 6866467"/>
                <a:gd name="f15" fmla="*/ f8 1 f13"/>
                <a:gd name="f16" fmla="*/ f9 1 f13"/>
                <a:gd name="f17" fmla="*/ f8 1 f14"/>
                <a:gd name="f18" fmla="*/ f10 1 f14"/>
                <a:gd name="f19" fmla="*/ f15 f6 1"/>
                <a:gd name="f20" fmla="*/ f16 f6 1"/>
                <a:gd name="f21" fmla="*/ f18 f7 1"/>
                <a:gd name="f22" fmla="*/ f17 f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9" t="f22" r="f20" b="f21"/>
              <a:pathLst>
                <a:path w="2858013" h="6866467">
                  <a:moveTo>
                    <a:pt x="f2" y="f2"/>
                  </a:moveTo>
                  <a:lnTo>
                    <a:pt x="f3" y="f2"/>
                  </a:lnTo>
                  <a:lnTo>
                    <a:pt x="f3" y="f4"/>
                  </a:lnTo>
                  <a:lnTo>
                    <a:pt x="f5" y="f4"/>
                  </a:lnTo>
                  <a:lnTo>
                    <a:pt x="f2" y="f2"/>
                  </a:lnTo>
                  <a:close/>
                </a:path>
              </a:pathLst>
            </a:custGeom>
            <a:solidFill>
              <a:srgbClr val="3F7819">
                <a:alpha val="70000"/>
              </a:srgbClr>
            </a:solidFill>
            <a:ln cap="rnd">
              <a:noFill/>
              <a:prstDash val="solid"/>
            </a:ln>
          </p:spPr>
          <p:txBody>
            <a:bodyPr lIns="0" tIns="0" rIns="0" bIns="0"/>
            <a:lstStyle/>
            <a:p>
              <a:endParaRPr lang="cs-CZ"/>
            </a:p>
          </p:txBody>
        </p:sp>
        <p:sp>
          <p:nvSpPr>
            <p:cNvPr id="9" name="Rectangle 28">
              <a:extLst>
                <a:ext uri="{FF2B5EF4-FFF2-40B4-BE49-F238E27FC236}">
                  <a16:creationId xmlns:a16="http://schemas.microsoft.com/office/drawing/2014/main" id="{B461B81C-067D-40F6-9444-E677108E857F}"/>
                </a:ext>
              </a:extLst>
            </p:cNvPr>
            <p:cNvSpPr/>
            <p:nvPr/>
          </p:nvSpPr>
          <p:spPr>
            <a:xfrm>
              <a:off x="10898733" y="-8467"/>
              <a:ext cx="1290090" cy="686646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90094"/>
                <a:gd name="f4" fmla="val 6858000"/>
                <a:gd name="f5" fmla="val 1019735"/>
                <a:gd name="f6" fmla="*/ f0 1 1290094"/>
                <a:gd name="f7" fmla="*/ f1 1 6858000"/>
                <a:gd name="f8" fmla="val f2"/>
                <a:gd name="f9" fmla="val f3"/>
                <a:gd name="f10" fmla="val f4"/>
                <a:gd name="f11" fmla="+- f10 0 f8"/>
                <a:gd name="f12" fmla="+- f9 0 f8"/>
                <a:gd name="f13" fmla="*/ f12 1 1290094"/>
                <a:gd name="f14" fmla="*/ f11 1 6858000"/>
                <a:gd name="f15" fmla="*/ f8 1 f13"/>
                <a:gd name="f16" fmla="*/ f9 1 f13"/>
                <a:gd name="f17" fmla="*/ f8 1 f14"/>
                <a:gd name="f18" fmla="*/ f10 1 f14"/>
                <a:gd name="f19" fmla="*/ f15 f6 1"/>
                <a:gd name="f20" fmla="*/ f16 f6 1"/>
                <a:gd name="f21" fmla="*/ f18 f7 1"/>
                <a:gd name="f22" fmla="*/ f17 f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9" t="f22" r="f20" b="f21"/>
              <a:pathLst>
                <a:path w="1290094" h="6858000">
                  <a:moveTo>
                    <a:pt x="f5" y="f2"/>
                  </a:moveTo>
                  <a:lnTo>
                    <a:pt x="f3" y="f2"/>
                  </a:lnTo>
                  <a:lnTo>
                    <a:pt x="f3" y="f4"/>
                  </a:lnTo>
                  <a:lnTo>
                    <a:pt x="f2" y="f4"/>
                  </a:lnTo>
                  <a:lnTo>
                    <a:pt x="f5" y="f2"/>
                  </a:lnTo>
                  <a:close/>
                </a:path>
              </a:pathLst>
            </a:custGeom>
            <a:solidFill>
              <a:srgbClr val="C0E474">
                <a:alpha val="70000"/>
              </a:srgbClr>
            </a:solidFill>
            <a:ln cap="rnd">
              <a:noFill/>
              <a:prstDash val="solid"/>
            </a:ln>
          </p:spPr>
          <p:txBody>
            <a:bodyPr lIns="0" tIns="0" rIns="0" bIns="0"/>
            <a:lstStyle/>
            <a:p>
              <a:endParaRPr lang="cs-CZ"/>
            </a:p>
          </p:txBody>
        </p:sp>
        <p:sp>
          <p:nvSpPr>
            <p:cNvPr id="10" name="Rectangle 29">
              <a:extLst>
                <a:ext uri="{FF2B5EF4-FFF2-40B4-BE49-F238E27FC236}">
                  <a16:creationId xmlns:a16="http://schemas.microsoft.com/office/drawing/2014/main" id="{4EA06522-67ED-4105-A991-590CEBD119B1}"/>
                </a:ext>
              </a:extLst>
            </p:cNvPr>
            <p:cNvSpPr/>
            <p:nvPr/>
          </p:nvSpPr>
          <p:spPr>
            <a:xfrm>
              <a:off x="10938994" y="-8467"/>
              <a:ext cx="1249829" cy="686646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49825"/>
                <a:gd name="f4" fmla="val 6858000"/>
                <a:gd name="f5" fmla="val 1109382"/>
                <a:gd name="f6" fmla="*/ f0 1 1249825"/>
                <a:gd name="f7" fmla="*/ f1 1 6858000"/>
                <a:gd name="f8" fmla="val f2"/>
                <a:gd name="f9" fmla="val f3"/>
                <a:gd name="f10" fmla="val f4"/>
                <a:gd name="f11" fmla="+- f10 0 f8"/>
                <a:gd name="f12" fmla="+- f9 0 f8"/>
                <a:gd name="f13" fmla="*/ f12 1 1249825"/>
                <a:gd name="f14" fmla="*/ f11 1 6858000"/>
                <a:gd name="f15" fmla="*/ f8 1 f13"/>
                <a:gd name="f16" fmla="*/ f9 1 f13"/>
                <a:gd name="f17" fmla="*/ f8 1 f14"/>
                <a:gd name="f18" fmla="*/ f10 1 f14"/>
                <a:gd name="f19" fmla="*/ f15 f6 1"/>
                <a:gd name="f20" fmla="*/ f16 f6 1"/>
                <a:gd name="f21" fmla="*/ f18 f7 1"/>
                <a:gd name="f22" fmla="*/ f17 f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9" t="f22" r="f20" b="f21"/>
              <a:pathLst>
                <a:path w="1249825" h="6858000">
                  <a:moveTo>
                    <a:pt x="f2" y="f2"/>
                  </a:moveTo>
                  <a:lnTo>
                    <a:pt x="f3" y="f2"/>
                  </a:lnTo>
                  <a:lnTo>
                    <a:pt x="f3" y="f4"/>
                  </a:lnTo>
                  <a:lnTo>
                    <a:pt x="f5" y="f4"/>
                  </a:lnTo>
                  <a:lnTo>
                    <a:pt x="f2" y="f2"/>
                  </a:lnTo>
                  <a:close/>
                </a:path>
              </a:pathLst>
            </a:custGeom>
            <a:solidFill>
              <a:srgbClr val="90C226">
                <a:alpha val="65000"/>
              </a:srgbClr>
            </a:solidFill>
            <a:ln cap="rnd">
              <a:noFill/>
              <a:prstDash val="solid"/>
            </a:ln>
          </p:spPr>
          <p:txBody>
            <a:bodyPr lIns="0" tIns="0" rIns="0" bIns="0"/>
            <a:lstStyle/>
            <a:p>
              <a:endParaRPr lang="cs-CZ"/>
            </a:p>
          </p:txBody>
        </p:sp>
        <p:sp>
          <p:nvSpPr>
            <p:cNvPr id="11" name="Isosceles Triangle 30">
              <a:extLst>
                <a:ext uri="{FF2B5EF4-FFF2-40B4-BE49-F238E27FC236}">
                  <a16:creationId xmlns:a16="http://schemas.microsoft.com/office/drawing/2014/main" id="{ED37470B-CEF6-4B94-99E5-8EF4387C2AB3}"/>
                </a:ext>
              </a:extLst>
            </p:cNvPr>
            <p:cNvSpPr/>
            <p:nvPr/>
          </p:nvSpPr>
          <p:spPr>
            <a:xfrm>
              <a:off x="10371664" y="3589870"/>
              <a:ext cx="1817159" cy="3268129"/>
            </a:xfrm>
            <a:custGeom>
              <a:avLst>
                <a:gd name="f8" fmla="val 100000"/>
              </a:avLst>
              <a:gdLst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val 100000"/>
                <a:gd name="f9" fmla="+- 0 0 -360"/>
                <a:gd name="f10" fmla="+- 0 0 -270"/>
                <a:gd name="f11" fmla="+- 0 0 -180"/>
                <a:gd name="f12" fmla="+- 0 0 -90"/>
                <a:gd name="f13" fmla="abs f4"/>
                <a:gd name="f14" fmla="abs f5"/>
                <a:gd name="f15" fmla="abs f6"/>
                <a:gd name="f16" fmla="val f7"/>
                <a:gd name="f17" fmla="val f8"/>
                <a:gd name="f18" fmla="*/ f9 f1 1"/>
                <a:gd name="f19" fmla="*/ f10 f1 1"/>
                <a:gd name="f20" fmla="*/ f11 f1 1"/>
                <a:gd name="f21" fmla="*/ f12 f1 1"/>
                <a:gd name="f22" fmla="?: f13 f4 1"/>
                <a:gd name="f23" fmla="?: f14 f5 1"/>
                <a:gd name="f24" fmla="?: f15 f6 1"/>
                <a:gd name="f25" fmla="*/ f18 1 f3"/>
                <a:gd name="f26" fmla="*/ f19 1 f3"/>
                <a:gd name="f27" fmla="*/ f20 1 f3"/>
                <a:gd name="f28" fmla="*/ f21 1 f3"/>
                <a:gd name="f29" fmla="*/ f22 1 21600"/>
                <a:gd name="f30" fmla="*/ f23 1 21600"/>
                <a:gd name="f31" fmla="*/ 21600 f22 1"/>
                <a:gd name="f32" fmla="*/ 21600 f23 1"/>
                <a:gd name="f33" fmla="+- f25 0 f2"/>
                <a:gd name="f34" fmla="+- f26 0 f2"/>
                <a:gd name="f35" fmla="+- f27 0 f2"/>
                <a:gd name="f36" fmla="+- f28 0 f2"/>
                <a:gd name="f37" fmla="min f30 f29"/>
                <a:gd name="f38" fmla="*/ f31 1 f24"/>
                <a:gd name="f39" fmla="*/ f32 1 f24"/>
                <a:gd name="f40" fmla="val f38"/>
                <a:gd name="f41" fmla="val f39"/>
                <a:gd name="f42" fmla="*/ f16 f37 1"/>
                <a:gd name="f43" fmla="+- f41 0 f16"/>
                <a:gd name="f44" fmla="+- f40 0 f16"/>
                <a:gd name="f45" fmla="*/ f41 f37 1"/>
                <a:gd name="f46" fmla="*/ f40 f37 1"/>
                <a:gd name="f47" fmla="*/ f43 1 2"/>
                <a:gd name="f48" fmla="*/ f44 1 2"/>
                <a:gd name="f49" fmla="*/ f44 f17 1"/>
                <a:gd name="f50" fmla="+- f16 f47 0"/>
                <a:gd name="f51" fmla="*/ f49 1 200000"/>
                <a:gd name="f52" fmla="*/ f49 1 100000"/>
                <a:gd name="f53" fmla="+- f51 f48 0"/>
                <a:gd name="f54" fmla="*/ f51 f37 1"/>
                <a:gd name="f55" fmla="*/ f50 f37 1"/>
                <a:gd name="f56" fmla="*/ f52 f37 1"/>
                <a:gd name="f57" fmla="*/ f53 f3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3">
                  <a:pos x="f56" y="f42"/>
                </a:cxn>
                <a:cxn ang="f34">
                  <a:pos x="f54" y="f55"/>
                </a:cxn>
                <a:cxn ang="f35">
                  <a:pos x="f42" y="f45"/>
                </a:cxn>
                <a:cxn ang="f35">
                  <a:pos x="f56" y="f45"/>
                </a:cxn>
                <a:cxn ang="f35">
                  <a:pos x="f46" y="f45"/>
                </a:cxn>
                <a:cxn ang="f36">
                  <a:pos x="f57" y="f55"/>
                </a:cxn>
              </a:cxnLst>
              <a:rect l="f54" t="f55" r="f57" b="f45"/>
              <a:pathLst>
                <a:path>
                  <a:moveTo>
                    <a:pt x="f42" y="f45"/>
                  </a:moveTo>
                  <a:lnTo>
                    <a:pt x="f56" y="f42"/>
                  </a:lnTo>
                  <a:lnTo>
                    <a:pt x="f46" y="f45"/>
                  </a:lnTo>
                  <a:close/>
                </a:path>
              </a:pathLst>
            </a:custGeom>
            <a:solidFill>
              <a:srgbClr val="90C226">
                <a:alpha val="80000"/>
              </a:srgbClr>
            </a:solidFill>
            <a:ln cap="rnd">
              <a:noFill/>
              <a:prstDash val="solid"/>
            </a:ln>
          </p:spPr>
          <p:txBody>
            <a:bodyPr lIns="0" tIns="0" rIns="0" bIns="0"/>
            <a:lstStyle/>
            <a:p>
              <a:endParaRPr lang="cs-CZ"/>
            </a:p>
          </p:txBody>
        </p:sp>
        <p:sp>
          <p:nvSpPr>
            <p:cNvPr id="12" name="Isosceles Triangle 18">
              <a:extLst>
                <a:ext uri="{FF2B5EF4-FFF2-40B4-BE49-F238E27FC236}">
                  <a16:creationId xmlns:a16="http://schemas.microsoft.com/office/drawing/2014/main" id="{2C5407BD-0ACA-4FEE-AE3A-21F006CD3160}"/>
                </a:ext>
              </a:extLst>
            </p:cNvPr>
            <p:cNvSpPr/>
            <p:nvPr/>
          </p:nvSpPr>
          <p:spPr>
            <a:xfrm rot="10799991">
              <a:off x="8" y="0"/>
              <a:ext cx="842592" cy="5666152"/>
            </a:xfrm>
            <a:custGeom>
              <a:avLst>
                <a:gd name="f8" fmla="val 100000"/>
              </a:avLst>
              <a:gdLst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val 100000"/>
                <a:gd name="f9" fmla="+- 0 0 -360"/>
                <a:gd name="f10" fmla="+- 0 0 -270"/>
                <a:gd name="f11" fmla="+- 0 0 -180"/>
                <a:gd name="f12" fmla="+- 0 0 -90"/>
                <a:gd name="f13" fmla="abs f4"/>
                <a:gd name="f14" fmla="abs f5"/>
                <a:gd name="f15" fmla="abs f6"/>
                <a:gd name="f16" fmla="val f7"/>
                <a:gd name="f17" fmla="val f8"/>
                <a:gd name="f18" fmla="*/ f9 f1 1"/>
                <a:gd name="f19" fmla="*/ f10 f1 1"/>
                <a:gd name="f20" fmla="*/ f11 f1 1"/>
                <a:gd name="f21" fmla="*/ f12 f1 1"/>
                <a:gd name="f22" fmla="?: f13 f4 1"/>
                <a:gd name="f23" fmla="?: f14 f5 1"/>
                <a:gd name="f24" fmla="?: f15 f6 1"/>
                <a:gd name="f25" fmla="*/ f18 1 f3"/>
                <a:gd name="f26" fmla="*/ f19 1 f3"/>
                <a:gd name="f27" fmla="*/ f20 1 f3"/>
                <a:gd name="f28" fmla="*/ f21 1 f3"/>
                <a:gd name="f29" fmla="*/ f22 1 21600"/>
                <a:gd name="f30" fmla="*/ f23 1 21600"/>
                <a:gd name="f31" fmla="*/ 21600 f22 1"/>
                <a:gd name="f32" fmla="*/ 21600 f23 1"/>
                <a:gd name="f33" fmla="+- f25 0 f2"/>
                <a:gd name="f34" fmla="+- f26 0 f2"/>
                <a:gd name="f35" fmla="+- f27 0 f2"/>
                <a:gd name="f36" fmla="+- f28 0 f2"/>
                <a:gd name="f37" fmla="min f30 f29"/>
                <a:gd name="f38" fmla="*/ f31 1 f24"/>
                <a:gd name="f39" fmla="*/ f32 1 f24"/>
                <a:gd name="f40" fmla="val f38"/>
                <a:gd name="f41" fmla="val f39"/>
                <a:gd name="f42" fmla="*/ f16 f37 1"/>
                <a:gd name="f43" fmla="+- f41 0 f16"/>
                <a:gd name="f44" fmla="+- f40 0 f16"/>
                <a:gd name="f45" fmla="*/ f41 f37 1"/>
                <a:gd name="f46" fmla="*/ f40 f37 1"/>
                <a:gd name="f47" fmla="*/ f43 1 2"/>
                <a:gd name="f48" fmla="*/ f44 1 2"/>
                <a:gd name="f49" fmla="*/ f44 f17 1"/>
                <a:gd name="f50" fmla="+- f16 f47 0"/>
                <a:gd name="f51" fmla="*/ f49 1 200000"/>
                <a:gd name="f52" fmla="*/ f49 1 100000"/>
                <a:gd name="f53" fmla="+- f51 f48 0"/>
                <a:gd name="f54" fmla="*/ f51 f37 1"/>
                <a:gd name="f55" fmla="*/ f50 f37 1"/>
                <a:gd name="f56" fmla="*/ f52 f37 1"/>
                <a:gd name="f57" fmla="*/ f53 f3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3">
                  <a:pos x="f56" y="f42"/>
                </a:cxn>
                <a:cxn ang="f34">
                  <a:pos x="f54" y="f55"/>
                </a:cxn>
                <a:cxn ang="f35">
                  <a:pos x="f42" y="f45"/>
                </a:cxn>
                <a:cxn ang="f35">
                  <a:pos x="f56" y="f45"/>
                </a:cxn>
                <a:cxn ang="f35">
                  <a:pos x="f46" y="f45"/>
                </a:cxn>
                <a:cxn ang="f36">
                  <a:pos x="f57" y="f55"/>
                </a:cxn>
              </a:cxnLst>
              <a:rect l="f54" t="f55" r="f57" b="f45"/>
              <a:pathLst>
                <a:path>
                  <a:moveTo>
                    <a:pt x="f42" y="f45"/>
                  </a:moveTo>
                  <a:lnTo>
                    <a:pt x="f56" y="f42"/>
                  </a:lnTo>
                  <a:lnTo>
                    <a:pt x="f46" y="f45"/>
                  </a:lnTo>
                  <a:close/>
                </a:path>
              </a:pathLst>
            </a:custGeom>
            <a:solidFill>
              <a:srgbClr val="90C226">
                <a:alpha val="85000"/>
              </a:srgbClr>
            </a:solidFill>
            <a:ln cap="rnd">
              <a:noFill/>
              <a:prstDash val="solid"/>
            </a:ln>
          </p:spPr>
          <p:txBody>
            <a:bodyPr lIns="0" tIns="0" rIns="0" bIns="0"/>
            <a:lstStyle/>
            <a:p>
              <a:endParaRPr lang="cs-CZ"/>
            </a:p>
          </p:txBody>
        </p:sp>
      </p:grpSp>
      <p:sp>
        <p:nvSpPr>
          <p:cNvPr id="13" name="Title 1">
            <a:extLst>
              <a:ext uri="{FF2B5EF4-FFF2-40B4-BE49-F238E27FC236}">
                <a16:creationId xmlns:a16="http://schemas.microsoft.com/office/drawing/2014/main" id="{6E2D0EDB-480E-416D-934A-4F3D17C176E0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507068" y="2404533"/>
            <a:ext cx="7766931" cy="1646304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pPr lvl="0"/>
            <a:r>
              <a:rPr lang="cs-CZ"/>
              <a:t>Kliknutím lze upravit styl.</a:t>
            </a:r>
            <a:endParaRPr lang="en-US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354B69F5-FF98-49AB-A0E3-BA5FB0583EC3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507068" y="4050828"/>
            <a:ext cx="7766931" cy="1096895"/>
          </a:xfrm>
        </p:spPr>
        <p:txBody>
          <a:bodyPr/>
          <a:lstStyle>
            <a:lvl1pPr marL="0" indent="0" algn="r">
              <a:buNone/>
              <a:defRPr>
                <a:solidFill>
                  <a:srgbClr val="7F7F7F"/>
                </a:solidFill>
              </a:defRPr>
            </a:lvl1pPr>
          </a:lstStyle>
          <a:p>
            <a:pPr lvl="0"/>
            <a:r>
              <a:rPr lang="cs-CZ"/>
              <a:t>Kliknutím můžete upravit styl předlohy.</a:t>
            </a:r>
            <a:endParaRPr lang="en-US"/>
          </a:p>
        </p:txBody>
      </p: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822D875D-49E4-403C-AB8C-A860D28C8082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DC0740B-862A-4DA6-9CC9-139A0AEF09C2}" type="datetime1">
              <a:rPr lang="cs-CZ"/>
              <a:pPr lvl="0"/>
              <a:t>11.11.2025</a:t>
            </a:fld>
            <a:endParaRPr lang="cs-CZ"/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6C2056E8-FF37-439D-A1D9-5EB79415D8CA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cs-CZ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E7BE15FB-398F-4DF0-A1FC-A092D03F288B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2001B15-48C7-4A81-9890-A7C146457DA8}" type="slidenum"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66625641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E5B86B-AE46-4791-8269-49C6BF31FBD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77332" y="609603"/>
            <a:ext cx="8596667" cy="3403597"/>
          </a:xfrm>
        </p:spPr>
        <p:txBody>
          <a:bodyPr anchor="ctr"/>
          <a:lstStyle>
            <a:lvl1pPr>
              <a:defRPr sz="4400"/>
            </a:lvl1pPr>
          </a:lstStyle>
          <a:p>
            <a:pPr lvl="0"/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138D45-136A-40A0-9871-5014541428D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77332" y="4470401"/>
            <a:ext cx="8596667" cy="1570957"/>
          </a:xfrm>
        </p:spPr>
        <p:txBody>
          <a:bodyPr anchor="ctr"/>
          <a:lstStyle>
            <a:lvl1pPr marL="0" indent="0">
              <a:buNone/>
              <a:defRPr/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0E6651-E2DD-4B1B-A929-4C1CB4B6BB63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1CC481A-8770-4633-A25B-5A99B40D0810}" type="datetime1">
              <a:rPr lang="cs-CZ"/>
              <a:pPr lvl="0"/>
              <a:t>11.11.2025</a:t>
            </a:fld>
            <a:endParaRPr 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322524-951B-4212-BF6A-E2680F9B18B2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26395E-2C67-422A-8F2C-49D63E0812F1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A23F649-DCA6-4B6F-BC34-1E1F84672114}" type="slidenum"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118866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50BCE7-8E49-4618-ABBD-3FD530C0070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31334" y="609603"/>
            <a:ext cx="8094131" cy="3022604"/>
          </a:xfrm>
        </p:spPr>
        <p:txBody>
          <a:bodyPr anchor="ctr"/>
          <a:lstStyle>
            <a:lvl1pPr>
              <a:defRPr sz="4400"/>
            </a:lvl1pPr>
          </a:lstStyle>
          <a:p>
            <a:pPr lvl="0"/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A2450BD8-3B1D-4E30-934A-BC445C6B5D3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366141" y="3632197"/>
            <a:ext cx="7224528" cy="381003"/>
          </a:xfrm>
        </p:spPr>
        <p:txBody>
          <a:bodyPr anchor="ctr">
            <a:noAutofit/>
          </a:bodyPr>
          <a:lstStyle>
            <a:lvl1pPr marL="0" indent="0">
              <a:buNone/>
              <a:defRPr sz="1600">
                <a:solidFill>
                  <a:srgbClr val="7F7F7F"/>
                </a:solidFill>
              </a:defRPr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E4DD2714-A9FC-409B-9885-A64BC2988D2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77332" y="4470401"/>
            <a:ext cx="8596667" cy="1570957"/>
          </a:xfrm>
        </p:spPr>
        <p:txBody>
          <a:bodyPr anchor="ctr"/>
          <a:lstStyle>
            <a:lvl1pPr marL="0" indent="0">
              <a:buNone/>
              <a:defRPr/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88055C5-7B1A-4D49-A283-205BA7E2FD07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FBC3B62-9D7B-43E4-BFAD-F446866ACF2A}" type="datetime1">
              <a:rPr lang="cs-CZ"/>
              <a:pPr lvl="0"/>
              <a:t>11.11.2025</a:t>
            </a:fld>
            <a:endParaRPr lang="cs-CZ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BB34F79-5AF5-4C74-95B5-4C0A33BE1CFF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cs-CZ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97E8099-B2B9-42AE-B839-3F6F9D35A770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7995EDB-9EB2-4DC8-BF95-3CA46E37C5F1}" type="slidenum">
              <a:t>‹#›</a:t>
            </a:fld>
            <a:endParaRPr lang="cs-CZ"/>
          </a:p>
        </p:txBody>
      </p:sp>
      <p:sp>
        <p:nvSpPr>
          <p:cNvPr id="8" name="TextBox 19">
            <a:extLst>
              <a:ext uri="{FF2B5EF4-FFF2-40B4-BE49-F238E27FC236}">
                <a16:creationId xmlns:a16="http://schemas.microsoft.com/office/drawing/2014/main" id="{02470232-005F-4A1C-81A3-6B5FC468D259}"/>
              </a:ext>
            </a:extLst>
          </p:cNvPr>
          <p:cNvSpPr txBox="1"/>
          <p:nvPr/>
        </p:nvSpPr>
        <p:spPr>
          <a:xfrm>
            <a:off x="541873" y="790379"/>
            <a:ext cx="609603" cy="584777"/>
          </a:xfrm>
          <a:prstGeom prst="rect">
            <a:avLst/>
          </a:prstGeom>
          <a:noFill/>
          <a:ln cap="rnd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8000" b="0" i="0" u="none" strike="noStrike" kern="1200" cap="none" spc="0" baseline="0">
                <a:solidFill>
                  <a:srgbClr val="C0E474"/>
                </a:solidFill>
                <a:uFillTx/>
                <a:latin typeface="Arial"/>
              </a:rPr>
              <a:t>“</a:t>
            </a:r>
          </a:p>
        </p:txBody>
      </p:sp>
      <p:sp>
        <p:nvSpPr>
          <p:cNvPr id="9" name="TextBox 21">
            <a:extLst>
              <a:ext uri="{FF2B5EF4-FFF2-40B4-BE49-F238E27FC236}">
                <a16:creationId xmlns:a16="http://schemas.microsoft.com/office/drawing/2014/main" id="{CB8BCAAE-6245-4B65-BB94-AE67C7297CAD}"/>
              </a:ext>
            </a:extLst>
          </p:cNvPr>
          <p:cNvSpPr txBox="1"/>
          <p:nvPr/>
        </p:nvSpPr>
        <p:spPr>
          <a:xfrm>
            <a:off x="8893015" y="2886559"/>
            <a:ext cx="609603" cy="584777"/>
          </a:xfrm>
          <a:prstGeom prst="rect">
            <a:avLst/>
          </a:prstGeom>
          <a:noFill/>
          <a:ln cap="rnd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8000" b="0" i="0" u="none" strike="noStrike" kern="1200" cap="none" spc="0" baseline="0">
                <a:solidFill>
                  <a:srgbClr val="C0E474"/>
                </a:solidFill>
                <a:uFillTx/>
                <a:latin typeface="Arial"/>
              </a:rPr>
              <a:t>”</a:t>
            </a:r>
            <a:endParaRPr lang="en-US" sz="1800" b="0" i="0" u="none" strike="noStrike" kern="1200" cap="none" spc="0" baseline="0">
              <a:solidFill>
                <a:srgbClr val="C0E474"/>
              </a:solidFill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766139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60F6E6-D84F-4F89-8500-51809F8CD4F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77332" y="1931990"/>
            <a:ext cx="8596667" cy="2595460"/>
          </a:xfrm>
        </p:spPr>
        <p:txBody>
          <a:bodyPr anchor="b"/>
          <a:lstStyle>
            <a:lvl1pPr>
              <a:defRPr sz="4400"/>
            </a:lvl1pPr>
          </a:lstStyle>
          <a:p>
            <a:pPr lvl="0"/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4D1DA3-6E1D-4F05-96FA-C5A2170A719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77332" y="4527450"/>
            <a:ext cx="8596667" cy="151391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604909-8FFF-44D7-B2E0-5E368FCAA27B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FB2A451-E744-4D74-8CCC-A79D2CBE7272}" type="datetime1">
              <a:rPr lang="cs-CZ"/>
              <a:pPr lvl="0"/>
              <a:t>11.11.2025</a:t>
            </a:fld>
            <a:endParaRPr 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512711-1744-4102-833B-0CAC4ACF9952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64D7AA-2DF9-4B7E-A544-95B83F50C5ED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EE62B6D-BA46-4562-B6E0-1BF7BBDF50CD}" type="slidenum"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555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 s cit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B4A99C-1A9A-4A0C-90C0-CEA31C0D3AF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31334" y="609603"/>
            <a:ext cx="8094131" cy="3022604"/>
          </a:xfrm>
        </p:spPr>
        <p:txBody>
          <a:bodyPr anchor="ctr"/>
          <a:lstStyle>
            <a:lvl1pPr>
              <a:defRPr sz="4400"/>
            </a:lvl1pPr>
          </a:lstStyle>
          <a:p>
            <a:pPr lvl="0"/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024F7FBF-DFA0-4997-8CA7-C99E529F82A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77332" y="4013201"/>
            <a:ext cx="8596667" cy="514249"/>
          </a:xfrm>
        </p:spPr>
        <p:txBody>
          <a:bodyPr anchor="b">
            <a:no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C7F1ED10-0A7A-43C7-8EBB-08110B3CC81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77332" y="4527450"/>
            <a:ext cx="8596667" cy="1513917"/>
          </a:xfrm>
        </p:spPr>
        <p:txBody>
          <a:bodyPr/>
          <a:lstStyle>
            <a:lvl1pPr marL="0" indent="0">
              <a:buNone/>
              <a:defRPr>
                <a:solidFill>
                  <a:srgbClr val="7F7F7F"/>
                </a:solidFill>
              </a:defRPr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E885B69-8EB1-4734-9921-AC8DDDA664D3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B914BDF-087B-48F8-BB09-D5A6EF4D7C49}" type="datetime1">
              <a:rPr lang="cs-CZ"/>
              <a:pPr lvl="0"/>
              <a:t>11.11.2025</a:t>
            </a:fld>
            <a:endParaRPr lang="cs-CZ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445A46C-B405-455B-A82E-9689E6209154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cs-CZ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1CF6CA3-A886-48B0-8695-5DEAE5A72EBB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383C27C-A54C-40F0-8BEA-2F38FDDFBCAD}" type="slidenum">
              <a:t>‹#›</a:t>
            </a:fld>
            <a:endParaRPr lang="cs-CZ"/>
          </a:p>
        </p:txBody>
      </p:sp>
      <p:sp>
        <p:nvSpPr>
          <p:cNvPr id="8" name="TextBox 23">
            <a:extLst>
              <a:ext uri="{FF2B5EF4-FFF2-40B4-BE49-F238E27FC236}">
                <a16:creationId xmlns:a16="http://schemas.microsoft.com/office/drawing/2014/main" id="{EA5E93AE-28D1-49EE-961D-F4B736E91C5C}"/>
              </a:ext>
            </a:extLst>
          </p:cNvPr>
          <p:cNvSpPr txBox="1"/>
          <p:nvPr/>
        </p:nvSpPr>
        <p:spPr>
          <a:xfrm>
            <a:off x="541873" y="790379"/>
            <a:ext cx="609603" cy="584777"/>
          </a:xfrm>
          <a:prstGeom prst="rect">
            <a:avLst/>
          </a:prstGeom>
          <a:noFill/>
          <a:ln cap="rnd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8000" b="0" i="0" u="none" strike="noStrike" kern="1200" cap="none" spc="0" baseline="0">
                <a:solidFill>
                  <a:srgbClr val="C0E474"/>
                </a:solidFill>
                <a:uFillTx/>
                <a:latin typeface="Arial"/>
              </a:rPr>
              <a:t>“</a:t>
            </a:r>
          </a:p>
        </p:txBody>
      </p:sp>
      <p:sp>
        <p:nvSpPr>
          <p:cNvPr id="9" name="TextBox 24">
            <a:extLst>
              <a:ext uri="{FF2B5EF4-FFF2-40B4-BE49-F238E27FC236}">
                <a16:creationId xmlns:a16="http://schemas.microsoft.com/office/drawing/2014/main" id="{D203E186-1C11-4D40-82F5-86B6F747E073}"/>
              </a:ext>
            </a:extLst>
          </p:cNvPr>
          <p:cNvSpPr txBox="1"/>
          <p:nvPr/>
        </p:nvSpPr>
        <p:spPr>
          <a:xfrm>
            <a:off x="8893015" y="2886559"/>
            <a:ext cx="609603" cy="584777"/>
          </a:xfrm>
          <a:prstGeom prst="rect">
            <a:avLst/>
          </a:prstGeom>
          <a:noFill/>
          <a:ln cap="rnd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8000" b="0" i="0" u="none" strike="noStrike" kern="1200" cap="none" spc="0" baseline="0">
                <a:solidFill>
                  <a:srgbClr val="C0E474"/>
                </a:solidFill>
                <a:uFillTx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044487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vda nebo neprav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21D21A-6764-477B-B4C8-F7FB60B5365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85800" y="609603"/>
            <a:ext cx="8588200" cy="3022604"/>
          </a:xfrm>
        </p:spPr>
        <p:txBody>
          <a:bodyPr anchor="ctr"/>
          <a:lstStyle>
            <a:lvl1pPr>
              <a:defRPr sz="4400"/>
            </a:lvl1pPr>
          </a:lstStyle>
          <a:p>
            <a:pPr lvl="0"/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4AD2512A-AF0F-45AE-978F-1BF4D8627EF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77332" y="4013201"/>
            <a:ext cx="8596667" cy="514249"/>
          </a:xfrm>
        </p:spPr>
        <p:txBody>
          <a:bodyPr anchor="b">
            <a:noAutofit/>
          </a:bodyPr>
          <a:lstStyle>
            <a:lvl1pPr marL="0" indent="0">
              <a:buNone/>
              <a:defRPr sz="2400">
                <a:solidFill>
                  <a:srgbClr val="90C226"/>
                </a:solidFill>
              </a:defRPr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69BB06E0-EB44-4EC7-99A1-3EEB2DCF033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77332" y="4527450"/>
            <a:ext cx="8596667" cy="1513917"/>
          </a:xfrm>
        </p:spPr>
        <p:txBody>
          <a:bodyPr/>
          <a:lstStyle>
            <a:lvl1pPr marL="0" indent="0">
              <a:buNone/>
              <a:defRPr>
                <a:solidFill>
                  <a:srgbClr val="7F7F7F"/>
                </a:solidFill>
              </a:defRPr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2EC61A2-0E4E-452D-91F6-8459216CEDC3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082781E-AB48-4B59-8865-02EEE94BEBAF}" type="datetime1">
              <a:rPr lang="cs-CZ"/>
              <a:pPr lvl="0"/>
              <a:t>11.11.2025</a:t>
            </a:fld>
            <a:endParaRPr lang="cs-CZ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DD6D9F0-FD7E-4C0A-A09F-39A8D7FA2E35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cs-CZ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77C08D7-4859-4A90-9991-5371EB67F408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14E3501-D299-4965-9124-BF5DDA47B1E4}" type="slidenum"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635417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40F1F4-7A9E-406F-A89C-465D053AF6F7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BEB9C53-4E15-4DD7-A97D-73B0867DBAA0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65FCBD-6B38-4347-9955-262794A4C821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FC9FE9C-7B91-4D42-8BDB-428997DD0807}" type="datetime1">
              <a:rPr lang="cs-CZ"/>
              <a:pPr lvl="0"/>
              <a:t>11.11.2025</a:t>
            </a:fld>
            <a:endParaRPr 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BE091A-C242-4E58-84E7-806D2839EA2D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A8B02E-F6EF-4782-B001-CDCECD3E2940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E3339CF-A417-4606-9379-140C1DF21A64}" type="slidenum"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550319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8DF9007-13E7-4EC3-8279-BA023048CB05}"/>
              </a:ext>
            </a:extLst>
          </p:cNvPr>
          <p:cNvSpPr txBox="1">
            <a:spLocks noGrp="1"/>
          </p:cNvSpPr>
          <p:nvPr>
            <p:ph type="title" orient="vert"/>
          </p:nvPr>
        </p:nvSpPr>
        <p:spPr>
          <a:xfrm>
            <a:off x="7967670" y="609603"/>
            <a:ext cx="1304739" cy="5251454"/>
          </a:xfrm>
        </p:spPr>
        <p:txBody>
          <a:bodyPr vert="eaVert" anchor="ctr"/>
          <a:lstStyle>
            <a:lvl1pPr>
              <a:defRPr/>
            </a:lvl1pPr>
          </a:lstStyle>
          <a:p>
            <a:pPr lvl="0"/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88B92D9-7729-45DE-9CE3-C332B553CF08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>
          <a:xfrm>
            <a:off x="677332" y="609603"/>
            <a:ext cx="7060146" cy="5251454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6D16F4-AE96-4AFA-96C2-A4E38CC27F20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EF20F77-4967-4A5C-A242-15F034B01FC4}" type="datetime1">
              <a:rPr lang="cs-CZ"/>
              <a:pPr lvl="0"/>
              <a:t>11.11.2025</a:t>
            </a:fld>
            <a:endParaRPr 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C179E0-9009-4BA3-84A7-767E355AC068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520F3B-29D1-4CC9-815F-7E0E5D4DA797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C5E858C-A61B-4A86-BE5F-D44A147B4EA9}" type="slidenum"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343304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4A1506-7E34-4913-AD7B-FE3D8C180B93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6538F1-DF1E-40C3-981B-447469CBC266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57B533-D2CB-46E4-A4C1-2DD3B0344BAF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128E652-518F-4CCC-96B3-A83608B77BE2}" type="datetime1">
              <a:rPr lang="cs-CZ"/>
              <a:pPr lvl="0"/>
              <a:t>11.11.2025</a:t>
            </a:fld>
            <a:endParaRPr 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2E048E-61B3-4FD8-BD2A-4D0ADCBA2B56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3717AC-0E06-41F7-A377-A9A8F586BB96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DE6665D-E13B-469D-B814-814AD61E1D8B}" type="slidenum"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30379429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D36961-C188-433B-B100-EC1E5FC5945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77332" y="2700863"/>
            <a:ext cx="8596667" cy="1826578"/>
          </a:xfrm>
        </p:spPr>
        <p:txBody>
          <a:bodyPr anchor="b"/>
          <a:lstStyle>
            <a:lvl1pPr>
              <a:defRPr sz="4000"/>
            </a:lvl1pPr>
          </a:lstStyle>
          <a:p>
            <a:pPr lvl="0"/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60C326-7565-45CD-98E9-E6DB170003F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77332" y="4527450"/>
            <a:ext cx="8596667" cy="860395"/>
          </a:xfrm>
        </p:spPr>
        <p:txBody>
          <a:bodyPr/>
          <a:lstStyle>
            <a:lvl1pPr marL="0" indent="0">
              <a:buNone/>
              <a:defRPr sz="2000">
                <a:solidFill>
                  <a:srgbClr val="7F7F7F"/>
                </a:solidFill>
              </a:defRPr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70602A-C4C0-4FB6-991F-B7BB141E4490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C2EB890-FD7B-4FB4-95FC-ECE3E0311663}" type="datetime1">
              <a:rPr lang="cs-CZ"/>
              <a:pPr lvl="0"/>
              <a:t>11.11.2025</a:t>
            </a:fld>
            <a:endParaRPr 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713021-90CD-46AA-96FB-09B027899797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4917CB-2CD2-4E61-ACDF-2F4FF637DDB0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E7542D9-D0B9-476B-85D8-8FEEC35CF563}" type="slidenum"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152189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E2D70B-15B9-42DF-B0AF-0715A7B358ED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548097-7A01-4D3A-891B-1C444C731FDF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677332" y="2160590"/>
            <a:ext cx="4184038" cy="388076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05CA59-1753-4773-93DA-BF811D678E7D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5089971" y="2160590"/>
            <a:ext cx="4184038" cy="388076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64395C-05BC-45DC-95DC-6C105D85DECE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486A4D3-2F92-4528-BF57-B68DB2276014}" type="datetime1">
              <a:rPr lang="cs-CZ"/>
              <a:pPr lvl="0"/>
              <a:t>11.11.2025</a:t>
            </a:fld>
            <a:endParaRPr lang="cs-C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384509-9450-4E42-9694-514BF46AEF47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cs-C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02F6D4-7BEB-469B-9CA6-EDDA39F2FF1E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B07FC8E-6B48-4353-BDB6-EEC4FA20B716}" type="slidenum"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992578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6EDE99-7241-4A29-971E-B2347B2C69E9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B1AA79-437C-4E96-8E7F-6F3115BF631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75741" y="2160983"/>
            <a:ext cx="4185620" cy="576264"/>
          </a:xfrm>
        </p:spPr>
        <p:txBody>
          <a:bodyPr anchor="b">
            <a:no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6F7FC3-2EBE-479A-8D39-7722FF7FE4BC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675741" y="2737247"/>
            <a:ext cx="4185620" cy="330412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A9FC205-E9AE-4C11-A471-8F885913F912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5088379" y="2160983"/>
            <a:ext cx="4185620" cy="576264"/>
          </a:xfrm>
        </p:spPr>
        <p:txBody>
          <a:bodyPr anchor="b">
            <a:no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84226FD-4390-4118-80B9-8EE2AC97A230}"/>
              </a:ext>
            </a:extLst>
          </p:cNvPr>
          <p:cNvSpPr txBox="1">
            <a:spLocks noGrp="1"/>
          </p:cNvSpPr>
          <p:nvPr>
            <p:ph idx="4"/>
          </p:nvPr>
        </p:nvSpPr>
        <p:spPr>
          <a:xfrm>
            <a:off x="5088379" y="2737247"/>
            <a:ext cx="4185620" cy="330412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64DADA1-B673-4C5B-9E38-F5332DA5F173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15B7DC6-4004-45A9-BBF2-027D42C67F78}" type="datetime1">
              <a:rPr lang="cs-CZ"/>
              <a:pPr lvl="0"/>
              <a:t>11.11.2025</a:t>
            </a:fld>
            <a:endParaRPr lang="cs-CZ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1BE4633-9678-4609-AE81-897A06C5F0C8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cs-CZ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EA85B01-41CE-4A77-ABF8-19E8E64BA8BA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FB8822A-CE1E-489F-A9CC-765AE325CD2D}" type="slidenum"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000338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20A64C-BDFC-4EC8-9599-6EEAC99D5977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7DBFBEB-A50F-4FBA-8ED8-C4613EC06E4B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EFBEECB-0AB2-4FC8-AD48-CD6CF2342314}" type="datetime1">
              <a:rPr lang="cs-CZ"/>
              <a:pPr lvl="0"/>
              <a:t>11.11.2025</a:t>
            </a:fld>
            <a:endParaRPr lang="cs-CZ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B49992-6061-42A7-8EB6-28982DEC6551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cs-CZ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F9C708-70F5-4F6C-96A3-7FB8037FA1F9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FC99F7F-B15A-4FD5-A1B1-656B4D6C1BED}" type="slidenum"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836564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B0B9B64-DD33-4D40-9A9B-6D7009986421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C44636A-E7F1-4DDD-9E81-FF49ED4B1ECF}" type="datetime1">
              <a:rPr lang="cs-CZ"/>
              <a:pPr lvl="0"/>
              <a:t>11.11.2025</a:t>
            </a:fld>
            <a:endParaRPr lang="cs-CZ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C73FAE-7AE6-4F48-8461-BF303329FE22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cs-CZ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D04772-89EF-4DE4-BCDA-A0C324485197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1EB578E-5258-46E2-9BFF-379A8B73E853}" type="slidenum"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218108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B185A7-A5F1-439C-812B-1FC270DF8A6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77332" y="1498601"/>
            <a:ext cx="3854525" cy="1278468"/>
          </a:xfrm>
        </p:spPr>
        <p:txBody>
          <a:bodyPr anchor="b"/>
          <a:lstStyle>
            <a:lvl1pPr>
              <a:defRPr sz="2000"/>
            </a:lvl1pPr>
          </a:lstStyle>
          <a:p>
            <a:pPr lvl="0"/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784CBF-EE4C-4C2E-B2E1-51FEFE10C7AF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760457" y="514926"/>
            <a:ext cx="4513542" cy="5526432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0F6012-590D-414C-ACD1-0CAFEAAD4B36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677332" y="2777069"/>
            <a:ext cx="3854525" cy="2584451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C73047-C35D-4BAB-85FE-E417BC129972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6F94F62-B2C2-4B86-8BF9-81728F182B62}" type="datetime1">
              <a:rPr lang="cs-CZ"/>
              <a:pPr lvl="0"/>
              <a:t>11.11.2025</a:t>
            </a:fld>
            <a:endParaRPr lang="cs-C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52AA3A-50EF-46AA-BEBE-3577918BC0D7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cs-C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72D8FE-5EB4-44A8-B1D4-B7BCB3F88EAF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48904E7-837E-476B-8296-164D35646739}" type="slidenum"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034407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88CF48-C6E7-4E17-8B9F-033761C788B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77332" y="4800600"/>
            <a:ext cx="8596667" cy="566735"/>
          </a:xfrm>
        </p:spPr>
        <p:txBody>
          <a:bodyPr anchor="b"/>
          <a:lstStyle>
            <a:lvl1pPr>
              <a:defRPr sz="2400"/>
            </a:lvl1pPr>
          </a:lstStyle>
          <a:p>
            <a:pPr lvl="0"/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750E297-C6EA-471B-90FC-35E2F9959C69}"/>
              </a:ext>
            </a:extLst>
          </p:cNvPr>
          <p:cNvSpPr txBox="1">
            <a:spLocks noGrp="1"/>
          </p:cNvSpPr>
          <p:nvPr>
            <p:ph type="pic" idx="1"/>
          </p:nvPr>
        </p:nvSpPr>
        <p:spPr>
          <a:xfrm>
            <a:off x="677332" y="609603"/>
            <a:ext cx="8596667" cy="3845719"/>
          </a:xfrm>
        </p:spPr>
        <p:txBody>
          <a:bodyPr anchorCtr="1"/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cs-CZ"/>
              <a:t>Kliknutím na ikonu přidáte obrázek.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CEEE15-E4B3-4CB5-8434-4A635824A680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677332" y="5367335"/>
            <a:ext cx="8596667" cy="674022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0757AD-8EEA-4C30-87EF-33F2A79840AF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879E67F-0591-4D19-8D34-0B8882ADBAB8}" type="datetime1">
              <a:rPr lang="cs-CZ"/>
              <a:pPr lvl="0"/>
              <a:t>11.11.2025</a:t>
            </a:fld>
            <a:endParaRPr lang="cs-C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49E15C-734C-4717-BDFA-6465361549AB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cs-C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8D059B-A460-4ADE-8A3F-CA4871ED8237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FEE0456-B7F8-4350-A3FA-0CAE20DB9347}" type="slidenum"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059690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>
            <a:extLst>
              <a:ext uri="{FF2B5EF4-FFF2-40B4-BE49-F238E27FC236}">
                <a16:creationId xmlns:a16="http://schemas.microsoft.com/office/drawing/2014/main" id="{20DDF5ED-4A7F-4E95-AC06-86BDF486B403}"/>
              </a:ext>
            </a:extLst>
          </p:cNvPr>
          <p:cNvGrpSpPr/>
          <p:nvPr/>
        </p:nvGrpSpPr>
        <p:grpSpPr>
          <a:xfrm>
            <a:off x="0" y="-8467"/>
            <a:ext cx="12192005" cy="6866467"/>
            <a:chOff x="0" y="-8467"/>
            <a:chExt cx="12192005" cy="6866467"/>
          </a:xfrm>
        </p:grpSpPr>
        <p:cxnSp>
          <p:nvCxnSpPr>
            <p:cNvPr id="3" name="Straight Connector 19">
              <a:extLst>
                <a:ext uri="{FF2B5EF4-FFF2-40B4-BE49-F238E27FC236}">
                  <a16:creationId xmlns:a16="http://schemas.microsoft.com/office/drawing/2014/main" id="{8AB6884D-1782-4862-94AB-02F78B7B0A82}"/>
                </a:ext>
              </a:extLst>
            </p:cNvPr>
            <p:cNvCxnSpPr/>
            <p:nvPr/>
          </p:nvCxnSpPr>
          <p:spPr>
            <a:xfrm>
              <a:off x="9371008" y="0"/>
              <a:ext cx="1219207" cy="6858000"/>
            </a:xfrm>
            <a:prstGeom prst="straightConnector1">
              <a:avLst/>
            </a:prstGeom>
            <a:noFill/>
            <a:ln w="9528" cap="rnd">
              <a:solidFill>
                <a:srgbClr val="BFBFBF"/>
              </a:solidFill>
              <a:prstDash val="solid"/>
            </a:ln>
          </p:spPr>
        </p:cxnSp>
        <p:cxnSp>
          <p:nvCxnSpPr>
            <p:cNvPr id="4" name="Straight Connector 20">
              <a:extLst>
                <a:ext uri="{FF2B5EF4-FFF2-40B4-BE49-F238E27FC236}">
                  <a16:creationId xmlns:a16="http://schemas.microsoft.com/office/drawing/2014/main" id="{57C55B00-75CA-4010-8B57-B369E9210616}"/>
                </a:ext>
              </a:extLst>
            </p:cNvPr>
            <p:cNvCxnSpPr/>
            <p:nvPr/>
          </p:nvCxnSpPr>
          <p:spPr>
            <a:xfrm flipH="1">
              <a:off x="7425266" y="3681410"/>
              <a:ext cx="4763557" cy="3176590"/>
            </a:xfrm>
            <a:prstGeom prst="straightConnector1">
              <a:avLst/>
            </a:prstGeom>
            <a:noFill/>
            <a:ln w="9528" cap="rnd">
              <a:solidFill>
                <a:srgbClr val="D9D9D9"/>
              </a:solidFill>
              <a:prstDash val="solid"/>
            </a:ln>
          </p:spPr>
        </p:cxnSp>
        <p:sp>
          <p:nvSpPr>
            <p:cNvPr id="5" name="Rectangle 23">
              <a:extLst>
                <a:ext uri="{FF2B5EF4-FFF2-40B4-BE49-F238E27FC236}">
                  <a16:creationId xmlns:a16="http://schemas.microsoft.com/office/drawing/2014/main" id="{B1766F64-4AD3-4C5E-9584-342DDD81677C}"/>
                </a:ext>
              </a:extLst>
            </p:cNvPr>
            <p:cNvSpPr/>
            <p:nvPr/>
          </p:nvSpPr>
          <p:spPr>
            <a:xfrm>
              <a:off x="9181472" y="-8467"/>
              <a:ext cx="3007351" cy="686646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007349"/>
                <a:gd name="f4" fmla="val 6866467"/>
                <a:gd name="f5" fmla="val 2045532"/>
                <a:gd name="f6" fmla="*/ f0 1 3007349"/>
                <a:gd name="f7" fmla="*/ f1 1 6866467"/>
                <a:gd name="f8" fmla="val f2"/>
                <a:gd name="f9" fmla="val f3"/>
                <a:gd name="f10" fmla="val f4"/>
                <a:gd name="f11" fmla="+- f10 0 f8"/>
                <a:gd name="f12" fmla="+- f9 0 f8"/>
                <a:gd name="f13" fmla="*/ f12 1 3007349"/>
                <a:gd name="f14" fmla="*/ f11 1 6866467"/>
                <a:gd name="f15" fmla="*/ f8 1 f13"/>
                <a:gd name="f16" fmla="*/ f9 1 f13"/>
                <a:gd name="f17" fmla="*/ f8 1 f14"/>
                <a:gd name="f18" fmla="*/ f10 1 f14"/>
                <a:gd name="f19" fmla="*/ f15 f6 1"/>
                <a:gd name="f20" fmla="*/ f16 f6 1"/>
                <a:gd name="f21" fmla="*/ f18 f7 1"/>
                <a:gd name="f22" fmla="*/ f17 f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9" t="f22" r="f20" b="f21"/>
              <a:pathLst>
                <a:path w="3007349" h="6866467">
                  <a:moveTo>
                    <a:pt x="f5" y="f2"/>
                  </a:moveTo>
                  <a:lnTo>
                    <a:pt x="f3" y="f2"/>
                  </a:lnTo>
                  <a:lnTo>
                    <a:pt x="f3" y="f4"/>
                  </a:lnTo>
                  <a:lnTo>
                    <a:pt x="f2" y="f4"/>
                  </a:lnTo>
                  <a:lnTo>
                    <a:pt x="f5" y="f2"/>
                  </a:lnTo>
                  <a:close/>
                </a:path>
              </a:pathLst>
            </a:custGeom>
            <a:solidFill>
              <a:srgbClr val="90C226">
                <a:alpha val="30000"/>
              </a:srgbClr>
            </a:solidFill>
            <a:ln cap="rnd">
              <a:noFill/>
              <a:prstDash val="solid"/>
            </a:ln>
          </p:spPr>
          <p:txBody>
            <a:bodyPr lIns="0" tIns="0" rIns="0" bIns="0"/>
            <a:lstStyle/>
            <a:p>
              <a:endParaRPr lang="cs-CZ"/>
            </a:p>
          </p:txBody>
        </p:sp>
        <p:sp>
          <p:nvSpPr>
            <p:cNvPr id="6" name="Rectangle 25">
              <a:extLst>
                <a:ext uri="{FF2B5EF4-FFF2-40B4-BE49-F238E27FC236}">
                  <a16:creationId xmlns:a16="http://schemas.microsoft.com/office/drawing/2014/main" id="{1FE82512-175C-47A9-A9CE-19408CFC06D7}"/>
                </a:ext>
              </a:extLst>
            </p:cNvPr>
            <p:cNvSpPr/>
            <p:nvPr/>
          </p:nvSpPr>
          <p:spPr>
            <a:xfrm>
              <a:off x="9603440" y="-8467"/>
              <a:ext cx="2588556" cy="686646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573311"/>
                <a:gd name="f4" fmla="val 6866467"/>
                <a:gd name="f5" fmla="val 1202336"/>
                <a:gd name="f6" fmla="*/ f0 1 2573311"/>
                <a:gd name="f7" fmla="*/ f1 1 6866467"/>
                <a:gd name="f8" fmla="val f2"/>
                <a:gd name="f9" fmla="val f3"/>
                <a:gd name="f10" fmla="val f4"/>
                <a:gd name="f11" fmla="+- f10 0 f8"/>
                <a:gd name="f12" fmla="+- f9 0 f8"/>
                <a:gd name="f13" fmla="*/ f12 1 2573311"/>
                <a:gd name="f14" fmla="*/ f11 1 6866467"/>
                <a:gd name="f15" fmla="*/ f8 1 f13"/>
                <a:gd name="f16" fmla="*/ f9 1 f13"/>
                <a:gd name="f17" fmla="*/ f8 1 f14"/>
                <a:gd name="f18" fmla="*/ f10 1 f14"/>
                <a:gd name="f19" fmla="*/ f15 f6 1"/>
                <a:gd name="f20" fmla="*/ f16 f6 1"/>
                <a:gd name="f21" fmla="*/ f18 f7 1"/>
                <a:gd name="f22" fmla="*/ f17 f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9" t="f22" r="f20" b="f21"/>
              <a:pathLst>
                <a:path w="2573311" h="6866467">
                  <a:moveTo>
                    <a:pt x="f2" y="f2"/>
                  </a:moveTo>
                  <a:lnTo>
                    <a:pt x="f3" y="f2"/>
                  </a:lnTo>
                  <a:lnTo>
                    <a:pt x="f3" y="f4"/>
                  </a:lnTo>
                  <a:lnTo>
                    <a:pt x="f5" y="f4"/>
                  </a:lnTo>
                  <a:lnTo>
                    <a:pt x="f2" y="f2"/>
                  </a:lnTo>
                  <a:close/>
                </a:path>
              </a:pathLst>
            </a:custGeom>
            <a:solidFill>
              <a:srgbClr val="90C226">
                <a:alpha val="20000"/>
              </a:srgbClr>
            </a:solidFill>
            <a:ln cap="rnd">
              <a:noFill/>
              <a:prstDash val="solid"/>
            </a:ln>
          </p:spPr>
          <p:txBody>
            <a:bodyPr lIns="0" tIns="0" rIns="0" bIns="0"/>
            <a:lstStyle/>
            <a:p>
              <a:endParaRPr lang="cs-CZ"/>
            </a:p>
          </p:txBody>
        </p:sp>
        <p:sp>
          <p:nvSpPr>
            <p:cNvPr id="7" name="Isosceles Triangle 23">
              <a:extLst>
                <a:ext uri="{FF2B5EF4-FFF2-40B4-BE49-F238E27FC236}">
                  <a16:creationId xmlns:a16="http://schemas.microsoft.com/office/drawing/2014/main" id="{1C2A787D-E1A9-4FC2-A557-8104B9EFE9B8}"/>
                </a:ext>
              </a:extLst>
            </p:cNvPr>
            <p:cNvSpPr/>
            <p:nvPr/>
          </p:nvSpPr>
          <p:spPr>
            <a:xfrm>
              <a:off x="8932334" y="3047996"/>
              <a:ext cx="3259671" cy="3810003"/>
            </a:xfrm>
            <a:custGeom>
              <a:avLst>
                <a:gd name="f8" fmla="val 100000"/>
              </a:avLst>
              <a:gdLst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val 100000"/>
                <a:gd name="f9" fmla="+- 0 0 -360"/>
                <a:gd name="f10" fmla="+- 0 0 -270"/>
                <a:gd name="f11" fmla="+- 0 0 -180"/>
                <a:gd name="f12" fmla="+- 0 0 -90"/>
                <a:gd name="f13" fmla="abs f4"/>
                <a:gd name="f14" fmla="abs f5"/>
                <a:gd name="f15" fmla="abs f6"/>
                <a:gd name="f16" fmla="val f7"/>
                <a:gd name="f17" fmla="val f8"/>
                <a:gd name="f18" fmla="*/ f9 f1 1"/>
                <a:gd name="f19" fmla="*/ f10 f1 1"/>
                <a:gd name="f20" fmla="*/ f11 f1 1"/>
                <a:gd name="f21" fmla="*/ f12 f1 1"/>
                <a:gd name="f22" fmla="?: f13 f4 1"/>
                <a:gd name="f23" fmla="?: f14 f5 1"/>
                <a:gd name="f24" fmla="?: f15 f6 1"/>
                <a:gd name="f25" fmla="*/ f18 1 f3"/>
                <a:gd name="f26" fmla="*/ f19 1 f3"/>
                <a:gd name="f27" fmla="*/ f20 1 f3"/>
                <a:gd name="f28" fmla="*/ f21 1 f3"/>
                <a:gd name="f29" fmla="*/ f22 1 21600"/>
                <a:gd name="f30" fmla="*/ f23 1 21600"/>
                <a:gd name="f31" fmla="*/ 21600 f22 1"/>
                <a:gd name="f32" fmla="*/ 21600 f23 1"/>
                <a:gd name="f33" fmla="+- f25 0 f2"/>
                <a:gd name="f34" fmla="+- f26 0 f2"/>
                <a:gd name="f35" fmla="+- f27 0 f2"/>
                <a:gd name="f36" fmla="+- f28 0 f2"/>
                <a:gd name="f37" fmla="min f30 f29"/>
                <a:gd name="f38" fmla="*/ f31 1 f24"/>
                <a:gd name="f39" fmla="*/ f32 1 f24"/>
                <a:gd name="f40" fmla="val f38"/>
                <a:gd name="f41" fmla="val f39"/>
                <a:gd name="f42" fmla="*/ f16 f37 1"/>
                <a:gd name="f43" fmla="+- f41 0 f16"/>
                <a:gd name="f44" fmla="+- f40 0 f16"/>
                <a:gd name="f45" fmla="*/ f41 f37 1"/>
                <a:gd name="f46" fmla="*/ f40 f37 1"/>
                <a:gd name="f47" fmla="*/ f43 1 2"/>
                <a:gd name="f48" fmla="*/ f44 1 2"/>
                <a:gd name="f49" fmla="*/ f44 f17 1"/>
                <a:gd name="f50" fmla="+- f16 f47 0"/>
                <a:gd name="f51" fmla="*/ f49 1 200000"/>
                <a:gd name="f52" fmla="*/ f49 1 100000"/>
                <a:gd name="f53" fmla="+- f51 f48 0"/>
                <a:gd name="f54" fmla="*/ f51 f37 1"/>
                <a:gd name="f55" fmla="*/ f50 f37 1"/>
                <a:gd name="f56" fmla="*/ f52 f37 1"/>
                <a:gd name="f57" fmla="*/ f53 f3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3">
                  <a:pos x="f56" y="f42"/>
                </a:cxn>
                <a:cxn ang="f34">
                  <a:pos x="f54" y="f55"/>
                </a:cxn>
                <a:cxn ang="f35">
                  <a:pos x="f42" y="f45"/>
                </a:cxn>
                <a:cxn ang="f35">
                  <a:pos x="f56" y="f45"/>
                </a:cxn>
                <a:cxn ang="f35">
                  <a:pos x="f46" y="f45"/>
                </a:cxn>
                <a:cxn ang="f36">
                  <a:pos x="f57" y="f55"/>
                </a:cxn>
              </a:cxnLst>
              <a:rect l="f54" t="f55" r="f57" b="f45"/>
              <a:pathLst>
                <a:path>
                  <a:moveTo>
                    <a:pt x="f42" y="f45"/>
                  </a:moveTo>
                  <a:lnTo>
                    <a:pt x="f56" y="f42"/>
                  </a:lnTo>
                  <a:lnTo>
                    <a:pt x="f46" y="f45"/>
                  </a:lnTo>
                  <a:close/>
                </a:path>
              </a:pathLst>
            </a:custGeom>
            <a:solidFill>
              <a:srgbClr val="54A021">
                <a:alpha val="72000"/>
              </a:srgbClr>
            </a:solidFill>
            <a:ln cap="rnd">
              <a:noFill/>
              <a:prstDash val="solid"/>
            </a:ln>
          </p:spPr>
          <p:txBody>
            <a:bodyPr lIns="0" tIns="0" rIns="0" bIns="0"/>
            <a:lstStyle/>
            <a:p>
              <a:endParaRPr lang="cs-CZ"/>
            </a:p>
          </p:txBody>
        </p:sp>
        <p:sp>
          <p:nvSpPr>
            <p:cNvPr id="8" name="Rectangle 27">
              <a:extLst>
                <a:ext uri="{FF2B5EF4-FFF2-40B4-BE49-F238E27FC236}">
                  <a16:creationId xmlns:a16="http://schemas.microsoft.com/office/drawing/2014/main" id="{6348128A-C9A0-488C-906E-DAF8A9C3930A}"/>
                </a:ext>
              </a:extLst>
            </p:cNvPr>
            <p:cNvSpPr/>
            <p:nvPr/>
          </p:nvSpPr>
          <p:spPr>
            <a:xfrm>
              <a:off x="9334496" y="-8467"/>
              <a:ext cx="2854327" cy="686646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858013"/>
                <a:gd name="f4" fmla="val 6866467"/>
                <a:gd name="f5" fmla="val 2473942"/>
                <a:gd name="f6" fmla="*/ f0 1 2858013"/>
                <a:gd name="f7" fmla="*/ f1 1 6866467"/>
                <a:gd name="f8" fmla="val f2"/>
                <a:gd name="f9" fmla="val f3"/>
                <a:gd name="f10" fmla="val f4"/>
                <a:gd name="f11" fmla="+- f10 0 f8"/>
                <a:gd name="f12" fmla="+- f9 0 f8"/>
                <a:gd name="f13" fmla="*/ f12 1 2858013"/>
                <a:gd name="f14" fmla="*/ f11 1 6866467"/>
                <a:gd name="f15" fmla="*/ f8 1 f13"/>
                <a:gd name="f16" fmla="*/ f9 1 f13"/>
                <a:gd name="f17" fmla="*/ f8 1 f14"/>
                <a:gd name="f18" fmla="*/ f10 1 f14"/>
                <a:gd name="f19" fmla="*/ f15 f6 1"/>
                <a:gd name="f20" fmla="*/ f16 f6 1"/>
                <a:gd name="f21" fmla="*/ f18 f7 1"/>
                <a:gd name="f22" fmla="*/ f17 f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9" t="f22" r="f20" b="f21"/>
              <a:pathLst>
                <a:path w="2858013" h="6866467">
                  <a:moveTo>
                    <a:pt x="f2" y="f2"/>
                  </a:moveTo>
                  <a:lnTo>
                    <a:pt x="f3" y="f2"/>
                  </a:lnTo>
                  <a:lnTo>
                    <a:pt x="f3" y="f4"/>
                  </a:lnTo>
                  <a:lnTo>
                    <a:pt x="f5" y="f4"/>
                  </a:lnTo>
                  <a:lnTo>
                    <a:pt x="f2" y="f2"/>
                  </a:lnTo>
                  <a:close/>
                </a:path>
              </a:pathLst>
            </a:custGeom>
            <a:solidFill>
              <a:srgbClr val="3F7819">
                <a:alpha val="70000"/>
              </a:srgbClr>
            </a:solidFill>
            <a:ln cap="rnd">
              <a:noFill/>
              <a:prstDash val="solid"/>
            </a:ln>
          </p:spPr>
          <p:txBody>
            <a:bodyPr lIns="0" tIns="0" rIns="0" bIns="0"/>
            <a:lstStyle/>
            <a:p>
              <a:endParaRPr lang="cs-CZ"/>
            </a:p>
          </p:txBody>
        </p:sp>
        <p:sp>
          <p:nvSpPr>
            <p:cNvPr id="9" name="Rectangle 28">
              <a:extLst>
                <a:ext uri="{FF2B5EF4-FFF2-40B4-BE49-F238E27FC236}">
                  <a16:creationId xmlns:a16="http://schemas.microsoft.com/office/drawing/2014/main" id="{9AC75192-CCC2-47B4-A227-C4BCEF69549C}"/>
                </a:ext>
              </a:extLst>
            </p:cNvPr>
            <p:cNvSpPr/>
            <p:nvPr/>
          </p:nvSpPr>
          <p:spPr>
            <a:xfrm>
              <a:off x="10898733" y="-8467"/>
              <a:ext cx="1290090" cy="686646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90094"/>
                <a:gd name="f4" fmla="val 6858000"/>
                <a:gd name="f5" fmla="val 1019735"/>
                <a:gd name="f6" fmla="*/ f0 1 1290094"/>
                <a:gd name="f7" fmla="*/ f1 1 6858000"/>
                <a:gd name="f8" fmla="val f2"/>
                <a:gd name="f9" fmla="val f3"/>
                <a:gd name="f10" fmla="val f4"/>
                <a:gd name="f11" fmla="+- f10 0 f8"/>
                <a:gd name="f12" fmla="+- f9 0 f8"/>
                <a:gd name="f13" fmla="*/ f12 1 1290094"/>
                <a:gd name="f14" fmla="*/ f11 1 6858000"/>
                <a:gd name="f15" fmla="*/ f8 1 f13"/>
                <a:gd name="f16" fmla="*/ f9 1 f13"/>
                <a:gd name="f17" fmla="*/ f8 1 f14"/>
                <a:gd name="f18" fmla="*/ f10 1 f14"/>
                <a:gd name="f19" fmla="*/ f15 f6 1"/>
                <a:gd name="f20" fmla="*/ f16 f6 1"/>
                <a:gd name="f21" fmla="*/ f18 f7 1"/>
                <a:gd name="f22" fmla="*/ f17 f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9" t="f22" r="f20" b="f21"/>
              <a:pathLst>
                <a:path w="1290094" h="6858000">
                  <a:moveTo>
                    <a:pt x="f5" y="f2"/>
                  </a:moveTo>
                  <a:lnTo>
                    <a:pt x="f3" y="f2"/>
                  </a:lnTo>
                  <a:lnTo>
                    <a:pt x="f3" y="f4"/>
                  </a:lnTo>
                  <a:lnTo>
                    <a:pt x="f2" y="f4"/>
                  </a:lnTo>
                  <a:lnTo>
                    <a:pt x="f5" y="f2"/>
                  </a:lnTo>
                  <a:close/>
                </a:path>
              </a:pathLst>
            </a:custGeom>
            <a:solidFill>
              <a:srgbClr val="C0E474">
                <a:alpha val="70000"/>
              </a:srgbClr>
            </a:solidFill>
            <a:ln cap="rnd">
              <a:noFill/>
              <a:prstDash val="solid"/>
            </a:ln>
          </p:spPr>
          <p:txBody>
            <a:bodyPr lIns="0" tIns="0" rIns="0" bIns="0"/>
            <a:lstStyle/>
            <a:p>
              <a:endParaRPr lang="cs-CZ"/>
            </a:p>
          </p:txBody>
        </p:sp>
        <p:sp>
          <p:nvSpPr>
            <p:cNvPr id="10" name="Rectangle 29">
              <a:extLst>
                <a:ext uri="{FF2B5EF4-FFF2-40B4-BE49-F238E27FC236}">
                  <a16:creationId xmlns:a16="http://schemas.microsoft.com/office/drawing/2014/main" id="{A00370DB-CC64-4E6C-B3BE-E61E9559AD65}"/>
                </a:ext>
              </a:extLst>
            </p:cNvPr>
            <p:cNvSpPr/>
            <p:nvPr/>
          </p:nvSpPr>
          <p:spPr>
            <a:xfrm>
              <a:off x="10938994" y="-8467"/>
              <a:ext cx="1249829" cy="686646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49825"/>
                <a:gd name="f4" fmla="val 6858000"/>
                <a:gd name="f5" fmla="val 1109382"/>
                <a:gd name="f6" fmla="*/ f0 1 1249825"/>
                <a:gd name="f7" fmla="*/ f1 1 6858000"/>
                <a:gd name="f8" fmla="val f2"/>
                <a:gd name="f9" fmla="val f3"/>
                <a:gd name="f10" fmla="val f4"/>
                <a:gd name="f11" fmla="+- f10 0 f8"/>
                <a:gd name="f12" fmla="+- f9 0 f8"/>
                <a:gd name="f13" fmla="*/ f12 1 1249825"/>
                <a:gd name="f14" fmla="*/ f11 1 6858000"/>
                <a:gd name="f15" fmla="*/ f8 1 f13"/>
                <a:gd name="f16" fmla="*/ f9 1 f13"/>
                <a:gd name="f17" fmla="*/ f8 1 f14"/>
                <a:gd name="f18" fmla="*/ f10 1 f14"/>
                <a:gd name="f19" fmla="*/ f15 f6 1"/>
                <a:gd name="f20" fmla="*/ f16 f6 1"/>
                <a:gd name="f21" fmla="*/ f18 f7 1"/>
                <a:gd name="f22" fmla="*/ f17 f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9" t="f22" r="f20" b="f21"/>
              <a:pathLst>
                <a:path w="1249825" h="6858000">
                  <a:moveTo>
                    <a:pt x="f2" y="f2"/>
                  </a:moveTo>
                  <a:lnTo>
                    <a:pt x="f3" y="f2"/>
                  </a:lnTo>
                  <a:lnTo>
                    <a:pt x="f3" y="f4"/>
                  </a:lnTo>
                  <a:lnTo>
                    <a:pt x="f5" y="f4"/>
                  </a:lnTo>
                  <a:lnTo>
                    <a:pt x="f2" y="f2"/>
                  </a:lnTo>
                  <a:close/>
                </a:path>
              </a:pathLst>
            </a:custGeom>
            <a:solidFill>
              <a:srgbClr val="90C226">
                <a:alpha val="65000"/>
              </a:srgbClr>
            </a:solidFill>
            <a:ln cap="rnd">
              <a:noFill/>
              <a:prstDash val="solid"/>
            </a:ln>
          </p:spPr>
          <p:txBody>
            <a:bodyPr lIns="0" tIns="0" rIns="0" bIns="0"/>
            <a:lstStyle/>
            <a:p>
              <a:endParaRPr lang="cs-CZ"/>
            </a:p>
          </p:txBody>
        </p:sp>
        <p:sp>
          <p:nvSpPr>
            <p:cNvPr id="11" name="Isosceles Triangle 27">
              <a:extLst>
                <a:ext uri="{FF2B5EF4-FFF2-40B4-BE49-F238E27FC236}">
                  <a16:creationId xmlns:a16="http://schemas.microsoft.com/office/drawing/2014/main" id="{06C403B5-7E64-4FFF-9106-98F8277CA9C1}"/>
                </a:ext>
              </a:extLst>
            </p:cNvPr>
            <p:cNvSpPr/>
            <p:nvPr/>
          </p:nvSpPr>
          <p:spPr>
            <a:xfrm>
              <a:off x="10371664" y="3589870"/>
              <a:ext cx="1817159" cy="3268129"/>
            </a:xfrm>
            <a:custGeom>
              <a:avLst>
                <a:gd name="f8" fmla="val 100000"/>
              </a:avLst>
              <a:gdLst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val 100000"/>
                <a:gd name="f9" fmla="+- 0 0 -360"/>
                <a:gd name="f10" fmla="+- 0 0 -270"/>
                <a:gd name="f11" fmla="+- 0 0 -180"/>
                <a:gd name="f12" fmla="+- 0 0 -90"/>
                <a:gd name="f13" fmla="abs f4"/>
                <a:gd name="f14" fmla="abs f5"/>
                <a:gd name="f15" fmla="abs f6"/>
                <a:gd name="f16" fmla="val f7"/>
                <a:gd name="f17" fmla="val f8"/>
                <a:gd name="f18" fmla="*/ f9 f1 1"/>
                <a:gd name="f19" fmla="*/ f10 f1 1"/>
                <a:gd name="f20" fmla="*/ f11 f1 1"/>
                <a:gd name="f21" fmla="*/ f12 f1 1"/>
                <a:gd name="f22" fmla="?: f13 f4 1"/>
                <a:gd name="f23" fmla="?: f14 f5 1"/>
                <a:gd name="f24" fmla="?: f15 f6 1"/>
                <a:gd name="f25" fmla="*/ f18 1 f3"/>
                <a:gd name="f26" fmla="*/ f19 1 f3"/>
                <a:gd name="f27" fmla="*/ f20 1 f3"/>
                <a:gd name="f28" fmla="*/ f21 1 f3"/>
                <a:gd name="f29" fmla="*/ f22 1 21600"/>
                <a:gd name="f30" fmla="*/ f23 1 21600"/>
                <a:gd name="f31" fmla="*/ 21600 f22 1"/>
                <a:gd name="f32" fmla="*/ 21600 f23 1"/>
                <a:gd name="f33" fmla="+- f25 0 f2"/>
                <a:gd name="f34" fmla="+- f26 0 f2"/>
                <a:gd name="f35" fmla="+- f27 0 f2"/>
                <a:gd name="f36" fmla="+- f28 0 f2"/>
                <a:gd name="f37" fmla="min f30 f29"/>
                <a:gd name="f38" fmla="*/ f31 1 f24"/>
                <a:gd name="f39" fmla="*/ f32 1 f24"/>
                <a:gd name="f40" fmla="val f38"/>
                <a:gd name="f41" fmla="val f39"/>
                <a:gd name="f42" fmla="*/ f16 f37 1"/>
                <a:gd name="f43" fmla="+- f41 0 f16"/>
                <a:gd name="f44" fmla="+- f40 0 f16"/>
                <a:gd name="f45" fmla="*/ f41 f37 1"/>
                <a:gd name="f46" fmla="*/ f40 f37 1"/>
                <a:gd name="f47" fmla="*/ f43 1 2"/>
                <a:gd name="f48" fmla="*/ f44 1 2"/>
                <a:gd name="f49" fmla="*/ f44 f17 1"/>
                <a:gd name="f50" fmla="+- f16 f47 0"/>
                <a:gd name="f51" fmla="*/ f49 1 200000"/>
                <a:gd name="f52" fmla="*/ f49 1 100000"/>
                <a:gd name="f53" fmla="+- f51 f48 0"/>
                <a:gd name="f54" fmla="*/ f51 f37 1"/>
                <a:gd name="f55" fmla="*/ f50 f37 1"/>
                <a:gd name="f56" fmla="*/ f52 f37 1"/>
                <a:gd name="f57" fmla="*/ f53 f3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3">
                  <a:pos x="f56" y="f42"/>
                </a:cxn>
                <a:cxn ang="f34">
                  <a:pos x="f54" y="f55"/>
                </a:cxn>
                <a:cxn ang="f35">
                  <a:pos x="f42" y="f45"/>
                </a:cxn>
                <a:cxn ang="f35">
                  <a:pos x="f56" y="f45"/>
                </a:cxn>
                <a:cxn ang="f35">
                  <a:pos x="f46" y="f45"/>
                </a:cxn>
                <a:cxn ang="f36">
                  <a:pos x="f57" y="f55"/>
                </a:cxn>
              </a:cxnLst>
              <a:rect l="f54" t="f55" r="f57" b="f45"/>
              <a:pathLst>
                <a:path>
                  <a:moveTo>
                    <a:pt x="f42" y="f45"/>
                  </a:moveTo>
                  <a:lnTo>
                    <a:pt x="f56" y="f42"/>
                  </a:lnTo>
                  <a:lnTo>
                    <a:pt x="f46" y="f45"/>
                  </a:lnTo>
                  <a:close/>
                </a:path>
              </a:pathLst>
            </a:custGeom>
            <a:solidFill>
              <a:srgbClr val="90C226">
                <a:alpha val="80000"/>
              </a:srgbClr>
            </a:solidFill>
            <a:ln cap="rnd">
              <a:noFill/>
              <a:prstDash val="solid"/>
            </a:ln>
          </p:spPr>
          <p:txBody>
            <a:bodyPr lIns="0" tIns="0" rIns="0" bIns="0"/>
            <a:lstStyle/>
            <a:p>
              <a:endParaRPr lang="cs-CZ"/>
            </a:p>
          </p:txBody>
        </p:sp>
        <p:sp>
          <p:nvSpPr>
            <p:cNvPr id="12" name="Isosceles Triangle 28">
              <a:extLst>
                <a:ext uri="{FF2B5EF4-FFF2-40B4-BE49-F238E27FC236}">
                  <a16:creationId xmlns:a16="http://schemas.microsoft.com/office/drawing/2014/main" id="{43D0632C-0834-4CA6-895A-6299A3D66BBF}"/>
                </a:ext>
              </a:extLst>
            </p:cNvPr>
            <p:cNvSpPr/>
            <p:nvPr/>
          </p:nvSpPr>
          <p:spPr>
            <a:xfrm>
              <a:off x="0" y="4013201"/>
              <a:ext cx="448732" cy="2844798"/>
            </a:xfrm>
            <a:custGeom>
              <a:avLst>
                <a:gd name="f8" fmla="val 0"/>
              </a:avLst>
              <a:gdLst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val 0"/>
                <a:gd name="f9" fmla="+- 0 0 -360"/>
                <a:gd name="f10" fmla="+- 0 0 -270"/>
                <a:gd name="f11" fmla="+- 0 0 -180"/>
                <a:gd name="f12" fmla="+- 0 0 -90"/>
                <a:gd name="f13" fmla="abs f4"/>
                <a:gd name="f14" fmla="abs f5"/>
                <a:gd name="f15" fmla="abs f6"/>
                <a:gd name="f16" fmla="val f7"/>
                <a:gd name="f17" fmla="val f8"/>
                <a:gd name="f18" fmla="*/ f9 f1 1"/>
                <a:gd name="f19" fmla="*/ f10 f1 1"/>
                <a:gd name="f20" fmla="*/ f11 f1 1"/>
                <a:gd name="f21" fmla="*/ f12 f1 1"/>
                <a:gd name="f22" fmla="?: f13 f4 1"/>
                <a:gd name="f23" fmla="?: f14 f5 1"/>
                <a:gd name="f24" fmla="?: f15 f6 1"/>
                <a:gd name="f25" fmla="*/ f18 1 f3"/>
                <a:gd name="f26" fmla="*/ f19 1 f3"/>
                <a:gd name="f27" fmla="*/ f20 1 f3"/>
                <a:gd name="f28" fmla="*/ f21 1 f3"/>
                <a:gd name="f29" fmla="*/ f22 1 21600"/>
                <a:gd name="f30" fmla="*/ f23 1 21600"/>
                <a:gd name="f31" fmla="*/ 21600 f22 1"/>
                <a:gd name="f32" fmla="*/ 21600 f23 1"/>
                <a:gd name="f33" fmla="+- f25 0 f2"/>
                <a:gd name="f34" fmla="+- f26 0 f2"/>
                <a:gd name="f35" fmla="+- f27 0 f2"/>
                <a:gd name="f36" fmla="+- f28 0 f2"/>
                <a:gd name="f37" fmla="min f30 f29"/>
                <a:gd name="f38" fmla="*/ f31 1 f24"/>
                <a:gd name="f39" fmla="*/ f32 1 f24"/>
                <a:gd name="f40" fmla="val f38"/>
                <a:gd name="f41" fmla="val f39"/>
                <a:gd name="f42" fmla="*/ f16 f37 1"/>
                <a:gd name="f43" fmla="+- f41 0 f16"/>
                <a:gd name="f44" fmla="+- f40 0 f16"/>
                <a:gd name="f45" fmla="*/ f41 f37 1"/>
                <a:gd name="f46" fmla="*/ f40 f37 1"/>
                <a:gd name="f47" fmla="*/ f43 1 2"/>
                <a:gd name="f48" fmla="*/ f44 1 2"/>
                <a:gd name="f49" fmla="*/ f44 f17 1"/>
                <a:gd name="f50" fmla="+- f16 f47 0"/>
                <a:gd name="f51" fmla="*/ f49 1 200000"/>
                <a:gd name="f52" fmla="*/ f49 1 100000"/>
                <a:gd name="f53" fmla="+- f51 f48 0"/>
                <a:gd name="f54" fmla="*/ f51 f37 1"/>
                <a:gd name="f55" fmla="*/ f50 f37 1"/>
                <a:gd name="f56" fmla="*/ f52 f37 1"/>
                <a:gd name="f57" fmla="*/ f53 f3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3">
                  <a:pos x="f56" y="f42"/>
                </a:cxn>
                <a:cxn ang="f34">
                  <a:pos x="f54" y="f55"/>
                </a:cxn>
                <a:cxn ang="f35">
                  <a:pos x="f42" y="f45"/>
                </a:cxn>
                <a:cxn ang="f35">
                  <a:pos x="f56" y="f45"/>
                </a:cxn>
                <a:cxn ang="f35">
                  <a:pos x="f46" y="f45"/>
                </a:cxn>
                <a:cxn ang="f36">
                  <a:pos x="f57" y="f55"/>
                </a:cxn>
              </a:cxnLst>
              <a:rect l="f54" t="f55" r="f57" b="f45"/>
              <a:pathLst>
                <a:path>
                  <a:moveTo>
                    <a:pt x="f42" y="f45"/>
                  </a:moveTo>
                  <a:lnTo>
                    <a:pt x="f56" y="f42"/>
                  </a:lnTo>
                  <a:lnTo>
                    <a:pt x="f46" y="f45"/>
                  </a:lnTo>
                  <a:close/>
                </a:path>
              </a:pathLst>
            </a:custGeom>
            <a:solidFill>
              <a:srgbClr val="90C226">
                <a:alpha val="85000"/>
              </a:srgbClr>
            </a:solidFill>
            <a:ln cap="rnd">
              <a:noFill/>
              <a:prstDash val="solid"/>
            </a:ln>
          </p:spPr>
          <p:txBody>
            <a:bodyPr lIns="0" tIns="0" rIns="0" bIns="0"/>
            <a:lstStyle/>
            <a:p>
              <a:endParaRPr lang="cs-CZ"/>
            </a:p>
          </p:txBody>
        </p:sp>
      </p:grp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8B3B8B07-EA39-4633-B78D-878C6ADB3A8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77332" y="609603"/>
            <a:ext cx="8596667" cy="132079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lvl="0"/>
            <a:r>
              <a:rPr lang="cs-CZ"/>
              <a:t>Kliknutím lze upravit styl.</a:t>
            </a:r>
            <a:endParaRPr lang="en-US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8E766040-6DDD-4B0D-9FB1-C2613CF1AF3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77332" y="2160590"/>
            <a:ext cx="8596667" cy="388076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3F0BBC99-620C-45DA-91AE-10A77B0CF3A9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7205133" y="6041358"/>
            <a:ext cx="91194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cs-CZ" sz="900" b="0" i="0" u="none" strike="noStrike" kern="1200" cap="none" spc="0" baseline="0">
                <a:solidFill>
                  <a:srgbClr val="898989"/>
                </a:solidFill>
                <a:uFillTx/>
                <a:latin typeface="Trebuchet MS"/>
              </a:defRPr>
            </a:lvl1pPr>
          </a:lstStyle>
          <a:p>
            <a:pPr lvl="0"/>
            <a:fld id="{E885FCEE-2A25-421A-9430-91B64EACABEC}" type="datetime1">
              <a:rPr lang="cs-CZ"/>
              <a:pPr lvl="0"/>
              <a:t>11.11.2025</a:t>
            </a:fld>
            <a:endParaRPr lang="cs-CZ"/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F5A1EF32-85BA-4AE3-8DD8-9DE7D55DC4CC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677332" y="6041358"/>
            <a:ext cx="6297609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cs-CZ" sz="900" b="0" i="0" u="none" strike="noStrike" kern="1200" cap="none" spc="0" baseline="0">
                <a:solidFill>
                  <a:srgbClr val="898989"/>
                </a:solidFill>
                <a:uFillTx/>
                <a:latin typeface="Trebuchet MS"/>
              </a:defRPr>
            </a:lvl1pPr>
          </a:lstStyle>
          <a:p>
            <a:pPr lvl="0"/>
            <a:endParaRPr lang="cs-CZ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4DAC4185-2F1A-4765-9DFB-03338F62B12E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8590659" y="6041358"/>
            <a:ext cx="68334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cs-CZ" sz="900" b="0" i="0" u="none" strike="noStrike" kern="1200" cap="none" spc="0" baseline="0">
                <a:solidFill>
                  <a:srgbClr val="90C226"/>
                </a:solidFill>
                <a:uFillTx/>
                <a:latin typeface="Trebuchet MS"/>
              </a:defRPr>
            </a:lvl1pPr>
          </a:lstStyle>
          <a:p>
            <a:pPr lvl="0"/>
            <a:fld id="{11E98197-3FBF-49AE-8403-0576CEB12F5F}" type="slidenum"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xStyles>
    <p:titleStyle>
      <a:lvl1pPr marL="0" marR="0" lvl="0" indent="0" algn="l" defTabSz="457200" rtl="0" fontAlgn="auto" hangingPunct="1">
        <a:lnSpc>
          <a:spcPct val="100000"/>
        </a:lnSpc>
        <a:spcBef>
          <a:spcPts val="0"/>
        </a:spcBef>
        <a:spcAft>
          <a:spcPts val="0"/>
        </a:spcAft>
        <a:buNone/>
        <a:tabLst/>
        <a:defRPr lang="cs-CZ" sz="3600" b="0" i="0" u="none" strike="noStrike" kern="1200" cap="none" spc="0" baseline="0">
          <a:solidFill>
            <a:srgbClr val="90C226"/>
          </a:solidFill>
          <a:uFillTx/>
          <a:latin typeface="Trebuchet MS"/>
        </a:defRPr>
      </a:lvl1pPr>
    </p:titleStyle>
    <p:bodyStyle>
      <a:lvl1pPr marL="342900" marR="0" lvl="0" indent="-342900" algn="l" defTabSz="457200" rtl="0" fontAlgn="auto" hangingPunct="1">
        <a:lnSpc>
          <a:spcPct val="100000"/>
        </a:lnSpc>
        <a:spcBef>
          <a:spcPts val="1000"/>
        </a:spcBef>
        <a:spcAft>
          <a:spcPts val="0"/>
        </a:spcAft>
        <a:buClr>
          <a:srgbClr val="90C226"/>
        </a:buClr>
        <a:buSzPct val="80000"/>
        <a:buFont typeface="Wingdings 3"/>
        <a:buChar char=""/>
        <a:tabLst/>
        <a:defRPr lang="cs-CZ" sz="1800" b="0" i="0" u="none" strike="noStrike" kern="1200" cap="none" spc="0" baseline="0">
          <a:solidFill>
            <a:srgbClr val="404040"/>
          </a:solidFill>
          <a:uFillTx/>
          <a:latin typeface="Trebuchet MS"/>
        </a:defRPr>
      </a:lvl1pPr>
      <a:lvl2pPr marL="742950" marR="0" lvl="1" indent="-285750" algn="l" defTabSz="457200" rtl="0" fontAlgn="auto" hangingPunct="1">
        <a:lnSpc>
          <a:spcPct val="100000"/>
        </a:lnSpc>
        <a:spcBef>
          <a:spcPts val="1000"/>
        </a:spcBef>
        <a:spcAft>
          <a:spcPts val="0"/>
        </a:spcAft>
        <a:buClr>
          <a:srgbClr val="90C226"/>
        </a:buClr>
        <a:buSzPct val="80000"/>
        <a:buFont typeface="Wingdings 3"/>
        <a:buChar char=""/>
        <a:tabLst/>
        <a:defRPr lang="cs-CZ" sz="1600" b="0" i="0" u="none" strike="noStrike" kern="1200" cap="none" spc="0" baseline="0">
          <a:solidFill>
            <a:srgbClr val="404040"/>
          </a:solidFill>
          <a:uFillTx/>
          <a:latin typeface="Trebuchet MS"/>
        </a:defRPr>
      </a:lvl2pPr>
      <a:lvl3pPr marL="1143000" marR="0" lvl="2" indent="-228600" algn="l" defTabSz="457200" rtl="0" fontAlgn="auto" hangingPunct="1">
        <a:lnSpc>
          <a:spcPct val="100000"/>
        </a:lnSpc>
        <a:spcBef>
          <a:spcPts val="1000"/>
        </a:spcBef>
        <a:spcAft>
          <a:spcPts val="0"/>
        </a:spcAft>
        <a:buClr>
          <a:srgbClr val="90C226"/>
        </a:buClr>
        <a:buSzPct val="80000"/>
        <a:buFont typeface="Wingdings 3"/>
        <a:buChar char=""/>
        <a:tabLst/>
        <a:defRPr lang="cs-CZ" sz="1400" b="0" i="0" u="none" strike="noStrike" kern="1200" cap="none" spc="0" baseline="0">
          <a:solidFill>
            <a:srgbClr val="404040"/>
          </a:solidFill>
          <a:uFillTx/>
          <a:latin typeface="Trebuchet MS"/>
        </a:defRPr>
      </a:lvl3pPr>
      <a:lvl4pPr marL="1600200" marR="0" lvl="3" indent="-228600" algn="l" defTabSz="457200" rtl="0" fontAlgn="auto" hangingPunct="1">
        <a:lnSpc>
          <a:spcPct val="100000"/>
        </a:lnSpc>
        <a:spcBef>
          <a:spcPts val="1000"/>
        </a:spcBef>
        <a:spcAft>
          <a:spcPts val="0"/>
        </a:spcAft>
        <a:buClr>
          <a:srgbClr val="90C226"/>
        </a:buClr>
        <a:buSzPct val="80000"/>
        <a:buFont typeface="Wingdings 3"/>
        <a:buChar char=""/>
        <a:tabLst/>
        <a:defRPr lang="cs-CZ" sz="1200" b="0" i="0" u="none" strike="noStrike" kern="1200" cap="none" spc="0" baseline="0">
          <a:solidFill>
            <a:srgbClr val="404040"/>
          </a:solidFill>
          <a:uFillTx/>
          <a:latin typeface="Trebuchet MS"/>
        </a:defRPr>
      </a:lvl4pPr>
      <a:lvl5pPr marL="2057400" marR="0" lvl="4" indent="-228600" algn="l" defTabSz="457200" rtl="0" fontAlgn="auto" hangingPunct="1">
        <a:lnSpc>
          <a:spcPct val="100000"/>
        </a:lnSpc>
        <a:spcBef>
          <a:spcPts val="1000"/>
        </a:spcBef>
        <a:spcAft>
          <a:spcPts val="0"/>
        </a:spcAft>
        <a:buClr>
          <a:srgbClr val="90C226"/>
        </a:buClr>
        <a:buSzPct val="80000"/>
        <a:buFont typeface="Wingdings 3"/>
        <a:buChar char=""/>
        <a:tabLst/>
        <a:defRPr lang="cs-CZ" sz="1200" b="0" i="0" u="none" strike="noStrike" kern="1200" cap="none" spc="0" baseline="0">
          <a:solidFill>
            <a:srgbClr val="404040"/>
          </a:solidFill>
          <a:uFillTx/>
          <a:latin typeface="Trebuchet M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be.com/playlist?list=PLTYzSYF3EX3BNIVJkMpCE3vUDmUGvhEcy" TargetMode="External"/><Relationship Id="rId2" Type="http://schemas.openxmlformats.org/officeDocument/2006/relationships/hyperlink" Target="https://www.ksi.mff.cuni.cz/~peska/vyuka/ndbi021/2023/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2.png"/><Relationship Id="rId7" Type="http://schemas.openxmlformats.org/officeDocument/2006/relationships/image" Target="../media/image1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svg"/><Relationship Id="rId11" Type="http://schemas.openxmlformats.org/officeDocument/2006/relationships/image" Target="../media/image17.svg"/><Relationship Id="rId5" Type="http://schemas.openxmlformats.org/officeDocument/2006/relationships/image" Target="../media/image14.png"/><Relationship Id="rId10" Type="http://schemas.openxmlformats.org/officeDocument/2006/relationships/image" Target="../media/image15.png"/><Relationship Id="rId4" Type="http://schemas.openxmlformats.org/officeDocument/2006/relationships/image" Target="../media/image13.png"/><Relationship Id="rId9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2.png"/><Relationship Id="rId7" Type="http://schemas.openxmlformats.org/officeDocument/2006/relationships/image" Target="../media/image1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svg"/><Relationship Id="rId11" Type="http://schemas.openxmlformats.org/officeDocument/2006/relationships/image" Target="../media/image17.svg"/><Relationship Id="rId5" Type="http://schemas.openxmlformats.org/officeDocument/2006/relationships/image" Target="../media/image14.png"/><Relationship Id="rId10" Type="http://schemas.openxmlformats.org/officeDocument/2006/relationships/image" Target="../media/image15.png"/><Relationship Id="rId4" Type="http://schemas.openxmlformats.org/officeDocument/2006/relationships/image" Target="../media/image13.png"/><Relationship Id="rId9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Motivated_reasoning" TargetMode="External"/><Relationship Id="rId2" Type="http://schemas.openxmlformats.org/officeDocument/2006/relationships/hyperlink" Target="https://start.askwonder.com/insights/want-add-previous-request-made-few-years-ago-want-studies-support-idea-decisions-c22yygpap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changingminds.org/explanations/emotions/emotion_decision.htm" TargetMode="External"/><Relationship Id="rId4" Type="http://schemas.openxmlformats.org/officeDocument/2006/relationships/hyperlink" Target="https://westsidetoastmasters.com/resources/laws_persuasion/chap14.html" TargetMode="Externa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dl.acm.org/doi/10.1145/2043932.2043979" TargetMode="External"/><Relationship Id="rId2" Type="http://schemas.openxmlformats.org/officeDocument/2006/relationships/hyperlink" Target="https://www.frontiersin.org/articles/10.3389/fdata.2021.778417/full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eb-ainf.aau.at/pub/jannach/files/BOOK_CHAPTER_PERSONALIZED_HCI_2019.pdf" TargetMode="Externa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hyperlink" Target="Grabisch,%20M.,%20Marichal,%20J.,%20Mesiar,%20R.,%20&amp;%20Pap,%20E.%20(2009).%20Aggregation%20Functions%20(Encyclopedia%20of%20Mathematics%20and%20its%20Applications).%20Cambridge:%20Cambridge%20University%20Press.%20doi:10.1017/CBO9781139644150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jpg"/><Relationship Id="rId5" Type="http://schemas.openxmlformats.org/officeDocument/2006/relationships/image" Target="../media/image39.png"/><Relationship Id="rId4" Type="http://schemas.openxmlformats.org/officeDocument/2006/relationships/image" Target="../media/image38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Grabisch,%20M.,%20Marichal,%20J.,%20Mesiar,%20R.,%20&amp;%20Pap,%20E.%20(2009).%20Aggregation%20Functions%20(Encyclopedia%20of%20Mathematics%20and%20its%20Applications).%20Cambridge:%20Cambridge%20University%20Press.%20doi:10.1017/CBO9781139644150" TargetMode="Externa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8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be.com/playlist?list=PLTYzSYF3EX3BNIVJkMpCE3vUDmUGvhEcy" TargetMode="External"/><Relationship Id="rId2" Type="http://schemas.openxmlformats.org/officeDocument/2006/relationships/hyperlink" Target="https://www.ksi.mff.cuni.cz/~peska/vyuka/ndbi021/2023/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6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hyperlink" Target="https://compressed-elsa-demo.streamlit.app/demo" TargetMode="External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4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4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4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2B24C58-DF87-49B4-B107-68CBE6432341}"/>
              </a:ext>
            </a:extLst>
          </p:cNvPr>
          <p:cNvSpPr txBox="1">
            <a:spLocks noGrp="1"/>
          </p:cNvSpPr>
          <p:nvPr>
            <p:ph type="ctrTitle"/>
          </p:nvPr>
        </p:nvSpPr>
        <p:spPr/>
        <p:txBody>
          <a:bodyPr/>
          <a:lstStyle/>
          <a:p>
            <a:pPr lvl="0"/>
            <a:r>
              <a:rPr lang="cs-CZ" dirty="0"/>
              <a:t>NDBI021, </a:t>
            </a:r>
            <a:r>
              <a:rPr lang="cs-CZ" dirty="0" err="1"/>
              <a:t>Lecture</a:t>
            </a:r>
            <a:r>
              <a:rPr lang="cs-CZ" dirty="0"/>
              <a:t> 5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76D25FE9-1794-4F26-B8FC-4C9B940B98E5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034042" y="4050828"/>
            <a:ext cx="8239958" cy="1772456"/>
          </a:xfrm>
        </p:spPr>
        <p:txBody>
          <a:bodyPr>
            <a:normAutofit/>
          </a:bodyPr>
          <a:lstStyle/>
          <a:p>
            <a:pPr lvl="0"/>
            <a:r>
              <a:rPr lang="cs-CZ" dirty="0"/>
              <a:t>User preferences and advanced recommending methods, 2/1 ZK+Z, </a:t>
            </a:r>
          </a:p>
          <a:p>
            <a:pPr lvl="0"/>
            <a:r>
              <a:rPr lang="cs-CZ" i="1" dirty="0">
                <a:hlinkClick r:id="rId2"/>
              </a:rPr>
              <a:t>https://www.ksi.mff.cuni.cz/~peska/vyuka/ndbi021/</a:t>
            </a:r>
            <a:endParaRPr lang="cs-CZ" i="1" dirty="0"/>
          </a:p>
          <a:p>
            <a:pPr lvl="0"/>
            <a:r>
              <a:rPr lang="cs-CZ" i="1" dirty="0">
                <a:hlinkClick r:id="rId3"/>
              </a:rPr>
              <a:t>https://youtube.com/playlist?list=PLTYzSYF3EX3BNIVJkMpCE3vUDmUGvhEcy</a:t>
            </a:r>
            <a:r>
              <a:rPr lang="cs-CZ" i="1" dirty="0"/>
              <a:t> </a:t>
            </a:r>
          </a:p>
        </p:txBody>
      </p:sp>
      <p:pic>
        <p:nvPicPr>
          <p:cNvPr id="4" name="Picture 2" descr="Hom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920" y="6112375"/>
            <a:ext cx="1837650" cy="602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Vizuální styl MFF UK | Matematicko-fyzikální fakulta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500"/>
          <a:stretch/>
        </p:blipFill>
        <p:spPr bwMode="auto">
          <a:xfrm>
            <a:off x="0" y="5965234"/>
            <a:ext cx="2477477" cy="892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9902091" y="6345793"/>
            <a:ext cx="22153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https://ksi.mff.cuni.cz</a:t>
            </a:r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39B143-2B1C-9A5B-F03D-FE09B95628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5A19534-84C6-4443-96EC-E46B800C4DF0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cs-CZ" dirty="0" err="1">
                <a:solidFill>
                  <a:srgbClr val="333333"/>
                </a:solidFill>
                <a:latin typeface="Arial" pitchFamily="34"/>
              </a:rPr>
              <a:t>Points</a:t>
            </a:r>
            <a:r>
              <a:rPr lang="cs-CZ" dirty="0">
                <a:solidFill>
                  <a:srgbClr val="333333"/>
                </a:solidFill>
                <a:latin typeface="Arial" pitchFamily="34"/>
              </a:rPr>
              <a:t> to </a:t>
            </a:r>
            <a:r>
              <a:rPr lang="cs-CZ" dirty="0" err="1">
                <a:solidFill>
                  <a:srgbClr val="333333"/>
                </a:solidFill>
                <a:latin typeface="Arial" pitchFamily="34"/>
              </a:rPr>
              <a:t>consider</a:t>
            </a:r>
            <a:r>
              <a:rPr lang="cs-CZ" dirty="0">
                <a:solidFill>
                  <a:srgbClr val="333333"/>
                </a:solidFill>
                <a:latin typeface="Arial" pitchFamily="34"/>
              </a:rPr>
              <a:t> in modeling phase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B1F7D3A-139F-65A2-2908-ECE41057C0D5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677332" y="1699491"/>
            <a:ext cx="9436824" cy="4821381"/>
          </a:xfrm>
        </p:spPr>
        <p:txBody>
          <a:bodyPr>
            <a:normAutofit/>
          </a:bodyPr>
          <a:lstStyle/>
          <a:p>
            <a:pPr lvl="0">
              <a:lnSpc>
                <a:spcPct val="90000"/>
              </a:lnSpc>
            </a:pPr>
            <a:r>
              <a:rPr lang="cs-CZ" b="1" dirty="0" err="1">
                <a:latin typeface="+mn-lt"/>
              </a:rPr>
              <a:t>What</a:t>
            </a:r>
            <a:r>
              <a:rPr lang="cs-CZ" b="1" dirty="0">
                <a:latin typeface="+mn-lt"/>
              </a:rPr>
              <a:t> (</a:t>
            </a:r>
            <a:r>
              <a:rPr lang="cs-CZ" b="1" dirty="0" err="1">
                <a:latin typeface="+mn-lt"/>
              </a:rPr>
              <a:t>minimal</a:t>
            </a:r>
            <a:r>
              <a:rPr lang="cs-CZ" b="1" dirty="0">
                <a:latin typeface="+mn-lt"/>
              </a:rPr>
              <a:t>) </a:t>
            </a:r>
            <a:r>
              <a:rPr lang="cs-CZ" b="1" dirty="0" err="1">
                <a:latin typeface="+mn-lt"/>
              </a:rPr>
              <a:t>granularity</a:t>
            </a:r>
            <a:r>
              <a:rPr lang="cs-CZ" b="1" dirty="0">
                <a:latin typeface="+mn-lt"/>
              </a:rPr>
              <a:t> to use?</a:t>
            </a:r>
          </a:p>
          <a:p>
            <a:pPr lvl="1">
              <a:lnSpc>
                <a:spcPct val="90000"/>
              </a:lnSpc>
            </a:pPr>
            <a:r>
              <a:rPr lang="cs-CZ" dirty="0" err="1">
                <a:latin typeface="+mn-lt"/>
              </a:rPr>
              <a:t>Primary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target</a:t>
            </a:r>
            <a:r>
              <a:rPr lang="cs-CZ" dirty="0">
                <a:latin typeface="+mn-lt"/>
              </a:rPr>
              <a:t>: </a:t>
            </a:r>
            <a:r>
              <a:rPr lang="cs-CZ" dirty="0" err="1">
                <a:latin typeface="+mn-lt"/>
              </a:rPr>
              <a:t>cooking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recipes</a:t>
            </a:r>
            <a:endParaRPr lang="cs-CZ" dirty="0">
              <a:latin typeface="+mn-lt"/>
            </a:endParaRPr>
          </a:p>
          <a:p>
            <a:pPr lvl="2">
              <a:lnSpc>
                <a:spcPct val="90000"/>
              </a:lnSpc>
            </a:pPr>
            <a:r>
              <a:rPr lang="cs-CZ" dirty="0" err="1">
                <a:latin typeface="+mn-lt"/>
              </a:rPr>
              <a:t>Recipes</a:t>
            </a:r>
            <a:r>
              <a:rPr lang="cs-CZ" dirty="0">
                <a:latin typeface="+mn-lt"/>
              </a:rPr>
              <a:t> are </a:t>
            </a:r>
            <a:r>
              <a:rPr lang="cs-CZ" dirty="0" err="1">
                <a:latin typeface="+mn-lt"/>
              </a:rPr>
              <a:t>composed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from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multiple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ingredients</a:t>
            </a:r>
            <a:r>
              <a:rPr lang="cs-CZ" dirty="0">
                <a:latin typeface="+mn-lt"/>
              </a:rPr>
              <a:t> (and </a:t>
            </a:r>
            <a:r>
              <a:rPr lang="cs-CZ" dirty="0" err="1">
                <a:latin typeface="+mn-lt"/>
              </a:rPr>
              <a:t>other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attributes</a:t>
            </a:r>
            <a:r>
              <a:rPr lang="cs-CZ" dirty="0">
                <a:latin typeface="+mn-lt"/>
              </a:rPr>
              <a:t>)</a:t>
            </a:r>
          </a:p>
          <a:p>
            <a:pPr lvl="3">
              <a:lnSpc>
                <a:spcPct val="90000"/>
              </a:lnSpc>
            </a:pPr>
            <a:r>
              <a:rPr lang="cs-CZ" sz="1400" dirty="0" err="1">
                <a:latin typeface="+mn-lt"/>
              </a:rPr>
              <a:t>Ingredients</a:t>
            </a:r>
            <a:r>
              <a:rPr lang="cs-CZ" sz="1400" dirty="0">
                <a:latin typeface="+mn-lt"/>
              </a:rPr>
              <a:t> </a:t>
            </a:r>
            <a:r>
              <a:rPr lang="cs-CZ" sz="1400" dirty="0" err="1">
                <a:latin typeface="+mn-lt"/>
              </a:rPr>
              <a:t>themselves</a:t>
            </a:r>
            <a:r>
              <a:rPr lang="cs-CZ" sz="1400" dirty="0">
                <a:latin typeface="+mn-lt"/>
              </a:rPr>
              <a:t> has </a:t>
            </a:r>
            <a:r>
              <a:rPr lang="cs-CZ" sz="1400" dirty="0" err="1">
                <a:latin typeface="+mn-lt"/>
              </a:rPr>
              <a:t>some</a:t>
            </a:r>
            <a:r>
              <a:rPr lang="cs-CZ" sz="1400" dirty="0">
                <a:latin typeface="+mn-lt"/>
              </a:rPr>
              <a:t> </a:t>
            </a:r>
            <a:r>
              <a:rPr lang="cs-CZ" sz="1400" dirty="0" err="1">
                <a:latin typeface="+mn-lt"/>
              </a:rPr>
              <a:t>attributes</a:t>
            </a:r>
            <a:r>
              <a:rPr lang="cs-CZ" sz="1400" dirty="0">
                <a:latin typeface="+mn-lt"/>
              </a:rPr>
              <a:t> (</a:t>
            </a:r>
            <a:r>
              <a:rPr lang="cs-CZ" sz="1400" dirty="0" err="1">
                <a:latin typeface="+mn-lt"/>
              </a:rPr>
              <a:t>e.g</a:t>
            </a:r>
            <a:r>
              <a:rPr lang="cs-CZ" sz="1400" dirty="0">
                <a:latin typeface="+mn-lt"/>
              </a:rPr>
              <a:t>. </a:t>
            </a:r>
            <a:r>
              <a:rPr lang="cs-CZ" sz="1400" dirty="0" err="1">
                <a:latin typeface="+mn-lt"/>
              </a:rPr>
              <a:t>quantity</a:t>
            </a:r>
            <a:r>
              <a:rPr lang="cs-CZ" sz="1400" dirty="0">
                <a:latin typeface="+mn-lt"/>
              </a:rPr>
              <a:t>, type </a:t>
            </a:r>
            <a:r>
              <a:rPr lang="cs-CZ" sz="1400" dirty="0" err="1">
                <a:latin typeface="+mn-lt"/>
              </a:rPr>
              <a:t>of</a:t>
            </a:r>
            <a:r>
              <a:rPr lang="cs-CZ" sz="1400" dirty="0">
                <a:latin typeface="+mn-lt"/>
              </a:rPr>
              <a:t> </a:t>
            </a:r>
            <a:r>
              <a:rPr lang="cs-CZ" sz="1400" dirty="0" err="1">
                <a:latin typeface="+mn-lt"/>
              </a:rPr>
              <a:t>preparation</a:t>
            </a:r>
            <a:r>
              <a:rPr lang="cs-CZ" sz="1400" dirty="0">
                <a:latin typeface="+mn-lt"/>
              </a:rPr>
              <a:t>, </a:t>
            </a:r>
            <a:r>
              <a:rPr lang="cs-CZ" sz="1400" dirty="0" err="1">
                <a:latin typeface="+mn-lt"/>
              </a:rPr>
              <a:t>quality</a:t>
            </a:r>
            <a:r>
              <a:rPr lang="cs-CZ" sz="1400" dirty="0">
                <a:latin typeface="+mn-lt"/>
              </a:rPr>
              <a:t>, </a:t>
            </a:r>
            <a:r>
              <a:rPr lang="cs-CZ" sz="1400" dirty="0" err="1">
                <a:latin typeface="+mn-lt"/>
              </a:rPr>
              <a:t>category</a:t>
            </a:r>
            <a:r>
              <a:rPr lang="cs-CZ" sz="1400" dirty="0">
                <a:latin typeface="+mn-lt"/>
              </a:rPr>
              <a:t>)</a:t>
            </a:r>
          </a:p>
          <a:p>
            <a:pPr lvl="3">
              <a:lnSpc>
                <a:spcPct val="90000"/>
              </a:lnSpc>
            </a:pPr>
            <a:r>
              <a:rPr lang="cs-CZ" sz="1400" dirty="0">
                <a:solidFill>
                  <a:srgbClr val="FF0000"/>
                </a:solidFill>
                <a:latin typeface="+mn-lt"/>
              </a:rPr>
              <a:t>0.5kg </a:t>
            </a:r>
            <a:r>
              <a:rPr lang="cs-CZ" sz="1400" dirty="0" err="1">
                <a:solidFill>
                  <a:schemeClr val="tx1"/>
                </a:solidFill>
                <a:latin typeface="+mn-lt"/>
              </a:rPr>
              <a:t>of</a:t>
            </a:r>
            <a:r>
              <a:rPr lang="cs-CZ" sz="1400" dirty="0">
                <a:latin typeface="+mn-lt"/>
              </a:rPr>
              <a:t> </a:t>
            </a:r>
            <a:r>
              <a:rPr lang="cs-CZ" sz="1400" dirty="0" err="1">
                <a:solidFill>
                  <a:srgbClr val="00B050"/>
                </a:solidFill>
                <a:latin typeface="+mn-lt"/>
              </a:rPr>
              <a:t>ground</a:t>
            </a:r>
            <a:r>
              <a:rPr lang="cs-CZ" sz="1400" dirty="0">
                <a:solidFill>
                  <a:srgbClr val="00B050"/>
                </a:solidFill>
                <a:latin typeface="+mn-lt"/>
              </a:rPr>
              <a:t> </a:t>
            </a:r>
            <a:r>
              <a:rPr lang="cs-CZ" sz="1400" dirty="0">
                <a:solidFill>
                  <a:srgbClr val="0070C0"/>
                </a:solidFill>
                <a:latin typeface="+mn-lt"/>
              </a:rPr>
              <a:t>free-</a:t>
            </a:r>
            <a:r>
              <a:rPr lang="cs-CZ" sz="1400" dirty="0" err="1">
                <a:solidFill>
                  <a:srgbClr val="0070C0"/>
                </a:solidFill>
                <a:latin typeface="+mn-lt"/>
              </a:rPr>
              <a:t>ranged</a:t>
            </a:r>
            <a:r>
              <a:rPr lang="cs-CZ" sz="1400" dirty="0">
                <a:latin typeface="+mn-lt"/>
              </a:rPr>
              <a:t> </a:t>
            </a:r>
            <a:r>
              <a:rPr lang="cs-CZ" sz="1400" dirty="0" err="1">
                <a:solidFill>
                  <a:srgbClr val="7030A0"/>
                </a:solidFill>
                <a:latin typeface="+mn-lt"/>
              </a:rPr>
              <a:t>chicken</a:t>
            </a:r>
            <a:r>
              <a:rPr lang="cs-CZ" sz="1400" dirty="0">
                <a:solidFill>
                  <a:srgbClr val="7030A0"/>
                </a:solidFill>
                <a:latin typeface="+mn-lt"/>
              </a:rPr>
              <a:t> </a:t>
            </a:r>
            <a:r>
              <a:rPr lang="cs-CZ" sz="1400" dirty="0" err="1">
                <a:solidFill>
                  <a:srgbClr val="7030A0"/>
                </a:solidFill>
                <a:latin typeface="+mn-lt"/>
              </a:rPr>
              <a:t>brests</a:t>
            </a:r>
            <a:r>
              <a:rPr lang="cs-CZ" sz="1400" dirty="0">
                <a:solidFill>
                  <a:srgbClr val="7030A0"/>
                </a:solidFill>
                <a:latin typeface="+mn-lt"/>
              </a:rPr>
              <a:t> </a:t>
            </a:r>
            <a:r>
              <a:rPr lang="cs-CZ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-&gt; </a:t>
            </a:r>
            <a:r>
              <a:rPr lang="cs-CZ" sz="1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chicken</a:t>
            </a:r>
            <a:r>
              <a:rPr lang="cs-CZ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 </a:t>
            </a:r>
            <a:r>
              <a:rPr lang="cs-CZ" sz="1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brests</a:t>
            </a:r>
            <a:r>
              <a:rPr lang="cs-CZ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 are a type </a:t>
            </a:r>
            <a:r>
              <a:rPr lang="cs-CZ" sz="1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of</a:t>
            </a:r>
            <a:r>
              <a:rPr lang="cs-CZ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 </a:t>
            </a:r>
            <a:r>
              <a:rPr lang="cs-CZ" sz="1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meat</a:t>
            </a:r>
            <a:r>
              <a:rPr lang="cs-CZ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 / </a:t>
            </a:r>
            <a:r>
              <a:rPr lang="cs-CZ" sz="1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chicken</a:t>
            </a:r>
            <a:r>
              <a:rPr lang="cs-CZ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 </a:t>
            </a:r>
            <a:r>
              <a:rPr lang="cs-CZ" sz="1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meat</a:t>
            </a:r>
            <a:r>
              <a:rPr lang="cs-CZ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 / </a:t>
            </a:r>
            <a:r>
              <a:rPr lang="cs-CZ" sz="1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light</a:t>
            </a:r>
            <a:r>
              <a:rPr lang="cs-CZ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 </a:t>
            </a:r>
            <a:r>
              <a:rPr lang="cs-CZ" sz="1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meat</a:t>
            </a:r>
            <a:r>
              <a:rPr lang="cs-CZ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…</a:t>
            </a:r>
          </a:p>
          <a:p>
            <a:pPr lvl="3">
              <a:lnSpc>
                <a:spcPct val="90000"/>
              </a:lnSpc>
            </a:pPr>
            <a:endParaRPr lang="cs-CZ" sz="1400" dirty="0">
              <a:solidFill>
                <a:schemeClr val="tx1">
                  <a:lumMod val="95000"/>
                  <a:lumOff val="5000"/>
                </a:schemeClr>
              </a:solidFill>
              <a:latin typeface="+mn-lt"/>
            </a:endParaRPr>
          </a:p>
          <a:p>
            <a:pPr lvl="1">
              <a:lnSpc>
                <a:spcPct val="90000"/>
              </a:lnSpc>
            </a:pPr>
            <a:r>
              <a:rPr lang="cs-CZ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What</a:t>
            </a:r>
            <a:r>
              <a:rPr lang="cs-CZ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 </a:t>
            </a:r>
            <a:r>
              <a:rPr lang="cs-CZ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you</a:t>
            </a:r>
            <a:r>
              <a:rPr lang="cs-CZ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 </a:t>
            </a:r>
            <a:r>
              <a:rPr lang="cs-CZ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might</a:t>
            </a:r>
            <a:r>
              <a:rPr lang="cs-CZ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 </a:t>
            </a:r>
            <a:r>
              <a:rPr lang="cs-CZ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want</a:t>
            </a:r>
            <a:r>
              <a:rPr lang="cs-CZ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 to </a:t>
            </a:r>
            <a:r>
              <a:rPr lang="cs-CZ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be</a:t>
            </a:r>
            <a:r>
              <a:rPr lang="cs-CZ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 </a:t>
            </a:r>
            <a:r>
              <a:rPr lang="cs-CZ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able</a:t>
            </a:r>
            <a:r>
              <a:rPr lang="cs-CZ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 to express:</a:t>
            </a:r>
          </a:p>
          <a:p>
            <a:pPr lvl="2">
              <a:lnSpc>
                <a:spcPct val="90000"/>
              </a:lnSpc>
            </a:pPr>
            <a:r>
              <a:rPr lang="cs-CZ" sz="1600" i="1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Would</a:t>
            </a:r>
            <a:r>
              <a:rPr lang="cs-CZ" sz="1600" i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</a:t>
            </a:r>
            <a:r>
              <a:rPr lang="cs-CZ" sz="1600" i="1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the</a:t>
            </a:r>
            <a:r>
              <a:rPr lang="cs-CZ" sz="1600" i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user </a:t>
            </a:r>
            <a:r>
              <a:rPr lang="cs-CZ" sz="1600" i="1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like</a:t>
            </a:r>
            <a:r>
              <a:rPr lang="cs-CZ" sz="1600" i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</a:t>
            </a:r>
            <a:r>
              <a:rPr lang="cs-CZ" sz="1600" i="1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the</a:t>
            </a:r>
            <a:r>
              <a:rPr lang="cs-CZ" sz="1600" i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</a:t>
            </a:r>
            <a:r>
              <a:rPr lang="cs-CZ" sz="1600" i="1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recipe</a:t>
            </a:r>
            <a:r>
              <a:rPr lang="cs-CZ" sz="1600" i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more/</a:t>
            </a:r>
            <a:r>
              <a:rPr lang="cs-CZ" sz="1600" i="1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less</a:t>
            </a:r>
            <a:r>
              <a:rPr lang="cs-CZ" sz="1600" i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</a:t>
            </a:r>
            <a:r>
              <a:rPr lang="cs-CZ" sz="1600" i="1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if</a:t>
            </a:r>
            <a:r>
              <a:rPr lang="cs-CZ" sz="1600" i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</a:t>
            </a:r>
            <a:r>
              <a:rPr lang="cs-CZ" sz="1600" i="1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it</a:t>
            </a:r>
            <a:r>
              <a:rPr lang="cs-CZ" sz="1600" i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</a:t>
            </a:r>
            <a:r>
              <a:rPr lang="cs-CZ" sz="1600" i="1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would</a:t>
            </a:r>
            <a:r>
              <a:rPr lang="cs-CZ" sz="1600" i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</a:t>
            </a:r>
            <a:r>
              <a:rPr lang="cs-CZ" sz="1600" i="1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be</a:t>
            </a:r>
            <a:r>
              <a:rPr lang="cs-CZ" sz="1600" i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</a:t>
            </a:r>
            <a:r>
              <a:rPr lang="cs-CZ" sz="1600" b="1" i="1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meat</a:t>
            </a:r>
            <a:r>
              <a:rPr lang="cs-CZ" sz="1600" b="1" i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-free</a:t>
            </a:r>
            <a:r>
              <a:rPr lang="cs-CZ" sz="1600" i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?</a:t>
            </a:r>
          </a:p>
          <a:p>
            <a:pPr lvl="2">
              <a:lnSpc>
                <a:spcPct val="90000"/>
              </a:lnSpc>
            </a:pPr>
            <a:r>
              <a:rPr lang="cs-CZ" sz="1600" i="1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Is</a:t>
            </a:r>
            <a:r>
              <a:rPr lang="cs-CZ" sz="1600" i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</a:t>
            </a:r>
            <a:r>
              <a:rPr lang="cs-CZ" sz="1600" i="1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it</a:t>
            </a:r>
            <a:r>
              <a:rPr lang="cs-CZ" sz="1600" i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</a:t>
            </a:r>
            <a:r>
              <a:rPr lang="cs-CZ" sz="1600" i="1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possible</a:t>
            </a:r>
            <a:r>
              <a:rPr lang="cs-CZ" sz="1600" i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</a:t>
            </a:r>
            <a:r>
              <a:rPr lang="cs-CZ" sz="1600" i="1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that</a:t>
            </a:r>
            <a:r>
              <a:rPr lang="cs-CZ" sz="1600" i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he/</a:t>
            </a:r>
            <a:r>
              <a:rPr lang="cs-CZ" sz="1600" i="1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she</a:t>
            </a:r>
            <a:r>
              <a:rPr lang="cs-CZ" sz="1600" i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</a:t>
            </a:r>
            <a:r>
              <a:rPr lang="cs-CZ" sz="1600" b="1" i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(dis)</a:t>
            </a:r>
            <a:r>
              <a:rPr lang="cs-CZ" sz="1600" b="1" i="1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like</a:t>
            </a:r>
            <a:r>
              <a:rPr lang="cs-CZ" sz="1600" b="1" i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</a:t>
            </a:r>
            <a:r>
              <a:rPr lang="cs-CZ" sz="1600" b="1" i="1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chicken</a:t>
            </a:r>
            <a:r>
              <a:rPr lang="cs-CZ" sz="1600" b="1" i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</a:t>
            </a:r>
            <a:r>
              <a:rPr lang="cs-CZ" sz="1600" b="1" i="1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brests</a:t>
            </a:r>
            <a:r>
              <a:rPr lang="cs-CZ" sz="1600" i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?</a:t>
            </a:r>
          </a:p>
          <a:p>
            <a:pPr lvl="2">
              <a:lnSpc>
                <a:spcPct val="90000"/>
              </a:lnSpc>
            </a:pPr>
            <a:r>
              <a:rPr lang="cs-CZ" sz="1600" i="1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Can</a:t>
            </a:r>
            <a:r>
              <a:rPr lang="cs-CZ" sz="1600" i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</a:t>
            </a:r>
            <a:r>
              <a:rPr lang="cs-CZ" sz="1600" i="1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you</a:t>
            </a:r>
            <a:r>
              <a:rPr lang="cs-CZ" sz="1600" i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</a:t>
            </a:r>
            <a:r>
              <a:rPr lang="cs-CZ" sz="1600" i="1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say</a:t>
            </a:r>
            <a:r>
              <a:rPr lang="cs-CZ" sz="1600" i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</a:t>
            </a:r>
            <a:r>
              <a:rPr lang="cs-CZ" sz="1600" i="1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that</a:t>
            </a:r>
            <a:r>
              <a:rPr lang="cs-CZ" sz="1600" i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</a:t>
            </a:r>
            <a:r>
              <a:rPr lang="cs-CZ" sz="1600" i="1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the</a:t>
            </a:r>
            <a:r>
              <a:rPr lang="cs-CZ" sz="1600" i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</a:t>
            </a:r>
            <a:r>
              <a:rPr lang="cs-CZ" sz="1600" i="1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recipe</a:t>
            </a:r>
            <a:r>
              <a:rPr lang="cs-CZ" sz="1600" i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</a:t>
            </a:r>
            <a:r>
              <a:rPr lang="cs-CZ" sz="1600" b="1" i="1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contains</a:t>
            </a:r>
            <a:r>
              <a:rPr lang="cs-CZ" sz="1600" b="1" i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</a:t>
            </a:r>
            <a:r>
              <a:rPr lang="cs-CZ" sz="1600" b="1" i="1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too</a:t>
            </a:r>
            <a:r>
              <a:rPr lang="cs-CZ" sz="1600" b="1" i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much </a:t>
            </a:r>
            <a:r>
              <a:rPr lang="cs-CZ" sz="1600" b="1" i="1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vegetable</a:t>
            </a:r>
            <a:r>
              <a:rPr lang="cs-CZ" sz="1600" i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?</a:t>
            </a:r>
          </a:p>
          <a:p>
            <a:pPr lvl="2">
              <a:lnSpc>
                <a:spcPct val="90000"/>
              </a:lnSpc>
            </a:pPr>
            <a:r>
              <a:rPr lang="cs-CZ" sz="1600" i="1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Does</a:t>
            </a:r>
            <a:r>
              <a:rPr lang="cs-CZ" sz="1600" i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</a:t>
            </a:r>
            <a:r>
              <a:rPr lang="cs-CZ" sz="1600" b="1" i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„free-</a:t>
            </a:r>
            <a:r>
              <a:rPr lang="cs-CZ" sz="1600" b="1" i="1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ranged</a:t>
            </a:r>
            <a:r>
              <a:rPr lang="cs-CZ" sz="1600" b="1" i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“ </a:t>
            </a:r>
            <a:r>
              <a:rPr lang="cs-CZ" sz="1600" i="1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affect</a:t>
            </a:r>
            <a:r>
              <a:rPr lang="cs-CZ" sz="1600" i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</a:t>
            </a:r>
            <a:r>
              <a:rPr lang="cs-CZ" sz="1600" i="1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the</a:t>
            </a:r>
            <a:r>
              <a:rPr lang="cs-CZ" sz="1600" i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</a:t>
            </a:r>
            <a:r>
              <a:rPr lang="cs-CZ" sz="1600" i="1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perception</a:t>
            </a:r>
            <a:r>
              <a:rPr lang="cs-CZ" sz="1600" i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</a:t>
            </a:r>
            <a:r>
              <a:rPr lang="cs-CZ" sz="1600" i="1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of</a:t>
            </a:r>
            <a:r>
              <a:rPr lang="cs-CZ" sz="1600" i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</a:t>
            </a:r>
            <a:r>
              <a:rPr lang="cs-CZ" sz="1600" i="1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chicken</a:t>
            </a:r>
            <a:r>
              <a:rPr lang="cs-CZ" sz="1600" i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</a:t>
            </a:r>
            <a:r>
              <a:rPr lang="cs-CZ" sz="1600" i="1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breasts</a:t>
            </a:r>
            <a:r>
              <a:rPr lang="cs-CZ" sz="1600" i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?</a:t>
            </a:r>
            <a:endParaRPr lang="cs-CZ" sz="1800" b="1" i="1" dirty="0">
              <a:solidFill>
                <a:schemeClr val="bg1">
                  <a:lumMod val="50000"/>
                </a:schemeClr>
              </a:solidFill>
              <a:latin typeface="+mn-lt"/>
            </a:endParaRPr>
          </a:p>
          <a:p>
            <a:pPr lvl="1">
              <a:lnSpc>
                <a:spcPct val="90000"/>
              </a:lnSpc>
            </a:pPr>
            <a:endParaRPr lang="cs-CZ" sz="1500" dirty="0"/>
          </a:p>
          <a:p>
            <a:pPr marL="0" lvl="0" indent="0">
              <a:lnSpc>
                <a:spcPct val="90000"/>
              </a:lnSpc>
              <a:buNone/>
            </a:pPr>
            <a:endParaRPr lang="cs-CZ" sz="1700" dirty="0"/>
          </a:p>
        </p:txBody>
      </p:sp>
    </p:spTree>
    <p:extLst>
      <p:ext uri="{BB962C8B-B14F-4D97-AF65-F5344CB8AC3E}">
        <p14:creationId xmlns:p14="http://schemas.microsoft.com/office/powerpoint/2010/main" val="4787943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C16C69-85D8-B5C6-E89E-AB98E84111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C911C7A-BFE4-86FF-0C9A-3B0ADF460C73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cs-CZ" dirty="0" err="1">
                <a:solidFill>
                  <a:srgbClr val="333333"/>
                </a:solidFill>
                <a:latin typeface="Arial" pitchFamily="34"/>
              </a:rPr>
              <a:t>Points</a:t>
            </a:r>
            <a:r>
              <a:rPr lang="cs-CZ" dirty="0">
                <a:solidFill>
                  <a:srgbClr val="333333"/>
                </a:solidFill>
                <a:latin typeface="Arial" pitchFamily="34"/>
              </a:rPr>
              <a:t> to </a:t>
            </a:r>
            <a:r>
              <a:rPr lang="cs-CZ" dirty="0" err="1">
                <a:solidFill>
                  <a:srgbClr val="333333"/>
                </a:solidFill>
                <a:latin typeface="Arial" pitchFamily="34"/>
              </a:rPr>
              <a:t>consider</a:t>
            </a:r>
            <a:r>
              <a:rPr lang="cs-CZ" dirty="0">
                <a:solidFill>
                  <a:srgbClr val="333333"/>
                </a:solidFill>
                <a:latin typeface="Arial" pitchFamily="34"/>
              </a:rPr>
              <a:t> in modeling phase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2D9CCD8-D46A-3212-E664-1FF3A5F46682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677332" y="1699491"/>
            <a:ext cx="9436824" cy="4821381"/>
          </a:xfrm>
        </p:spPr>
        <p:txBody>
          <a:bodyPr>
            <a:normAutofit/>
          </a:bodyPr>
          <a:lstStyle/>
          <a:p>
            <a:pPr lvl="0">
              <a:lnSpc>
                <a:spcPct val="90000"/>
              </a:lnSpc>
            </a:pPr>
            <a:r>
              <a:rPr lang="cs-CZ" b="1" dirty="0" err="1">
                <a:latin typeface="+mn-lt"/>
              </a:rPr>
              <a:t>What</a:t>
            </a:r>
            <a:r>
              <a:rPr lang="cs-CZ" b="1" dirty="0">
                <a:latin typeface="+mn-lt"/>
              </a:rPr>
              <a:t> </a:t>
            </a:r>
            <a:r>
              <a:rPr lang="cs-CZ" b="1" dirty="0" err="1">
                <a:latin typeface="+mn-lt"/>
              </a:rPr>
              <a:t>would</a:t>
            </a:r>
            <a:r>
              <a:rPr lang="cs-CZ" b="1" dirty="0">
                <a:latin typeface="+mn-lt"/>
              </a:rPr>
              <a:t> </a:t>
            </a:r>
            <a:r>
              <a:rPr lang="cs-CZ" b="1" dirty="0" err="1">
                <a:latin typeface="+mn-lt"/>
              </a:rPr>
              <a:t>the</a:t>
            </a:r>
            <a:r>
              <a:rPr lang="cs-CZ" b="1" dirty="0">
                <a:latin typeface="+mn-lt"/>
              </a:rPr>
              <a:t> user </a:t>
            </a:r>
            <a:r>
              <a:rPr lang="cs-CZ" b="1" dirty="0" err="1">
                <a:latin typeface="+mn-lt"/>
              </a:rPr>
              <a:t>be</a:t>
            </a:r>
            <a:r>
              <a:rPr lang="cs-CZ" b="1" dirty="0">
                <a:latin typeface="+mn-lt"/>
              </a:rPr>
              <a:t> </a:t>
            </a:r>
            <a:r>
              <a:rPr lang="cs-CZ" b="1" dirty="0" err="1">
                <a:latin typeface="+mn-lt"/>
              </a:rPr>
              <a:t>willing</a:t>
            </a:r>
            <a:r>
              <a:rPr lang="cs-CZ" b="1" dirty="0">
                <a:latin typeface="+mn-lt"/>
              </a:rPr>
              <a:t> to do/</a:t>
            </a:r>
            <a:r>
              <a:rPr lang="cs-CZ" b="1" dirty="0" err="1">
                <a:latin typeface="+mn-lt"/>
              </a:rPr>
              <a:t>say</a:t>
            </a:r>
            <a:r>
              <a:rPr lang="cs-CZ" b="1" dirty="0">
                <a:latin typeface="+mn-lt"/>
              </a:rPr>
              <a:t>/</a:t>
            </a:r>
            <a:r>
              <a:rPr lang="cs-CZ" b="1" dirty="0" err="1">
                <a:latin typeface="+mn-lt"/>
              </a:rPr>
              <a:t>rate</a:t>
            </a:r>
            <a:r>
              <a:rPr lang="cs-CZ" b="1" dirty="0">
                <a:latin typeface="+mn-lt"/>
              </a:rPr>
              <a:t>/…?</a:t>
            </a:r>
          </a:p>
          <a:p>
            <a:pPr lvl="1">
              <a:lnSpc>
                <a:spcPct val="90000"/>
              </a:lnSpc>
            </a:pPr>
            <a:r>
              <a:rPr lang="cs-CZ" dirty="0" err="1">
                <a:latin typeface="+mn-lt"/>
              </a:rPr>
              <a:t>Users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tend</a:t>
            </a:r>
            <a:r>
              <a:rPr lang="cs-CZ" dirty="0">
                <a:latin typeface="+mn-lt"/>
              </a:rPr>
              <a:t> not to </a:t>
            </a:r>
            <a:r>
              <a:rPr lang="cs-CZ" dirty="0" err="1">
                <a:latin typeface="+mn-lt"/>
              </a:rPr>
              <a:t>rate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things</a:t>
            </a:r>
            <a:r>
              <a:rPr lang="cs-CZ" dirty="0">
                <a:latin typeface="+mn-lt"/>
              </a:rPr>
              <a:t> much</a:t>
            </a:r>
            <a:endParaRPr lang="en-US" dirty="0">
              <a:latin typeface="+mn-lt"/>
            </a:endParaRPr>
          </a:p>
          <a:p>
            <a:pPr lvl="1">
              <a:lnSpc>
                <a:spcPct val="90000"/>
              </a:lnSpc>
            </a:pPr>
            <a:r>
              <a:rPr lang="en-US" dirty="0">
                <a:latin typeface="+mn-lt"/>
              </a:rPr>
              <a:t>But the</a:t>
            </a:r>
            <a:r>
              <a:rPr lang="cs-CZ" dirty="0">
                <a:latin typeface="+mn-lt"/>
              </a:rPr>
              <a:t>y are </a:t>
            </a:r>
            <a:r>
              <a:rPr lang="cs-CZ" dirty="0" err="1">
                <a:latin typeface="+mn-lt"/>
              </a:rPr>
              <a:t>sometimes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willing</a:t>
            </a:r>
            <a:r>
              <a:rPr lang="cs-CZ" dirty="0">
                <a:latin typeface="+mn-lt"/>
              </a:rPr>
              <a:t> to </a:t>
            </a:r>
            <a:r>
              <a:rPr lang="cs-CZ" dirty="0" err="1">
                <a:latin typeface="+mn-lt"/>
              </a:rPr>
              <a:t>confirm</a:t>
            </a:r>
            <a:r>
              <a:rPr lang="cs-CZ" dirty="0">
                <a:latin typeface="+mn-lt"/>
              </a:rPr>
              <a:t>/</a:t>
            </a:r>
            <a:r>
              <a:rPr lang="cs-CZ" dirty="0" err="1">
                <a:latin typeface="+mn-lt"/>
              </a:rPr>
              <a:t>reject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your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beliefs</a:t>
            </a:r>
            <a:r>
              <a:rPr lang="cs-CZ" dirty="0">
                <a:latin typeface="+mn-lt"/>
              </a:rPr>
              <a:t> (</a:t>
            </a:r>
            <a:r>
              <a:rPr lang="cs-CZ" dirty="0" err="1">
                <a:latin typeface="+mn-lt"/>
              </a:rPr>
              <a:t>see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later</a:t>
            </a:r>
            <a:r>
              <a:rPr lang="cs-CZ" dirty="0">
                <a:latin typeface="+mn-lt"/>
              </a:rPr>
              <a:t>: user </a:t>
            </a:r>
            <a:r>
              <a:rPr lang="cs-CZ" dirty="0" err="1">
                <a:latin typeface="+mn-lt"/>
              </a:rPr>
              <a:t>steering</a:t>
            </a:r>
            <a:r>
              <a:rPr lang="cs-CZ" dirty="0">
                <a:latin typeface="+mn-lt"/>
              </a:rPr>
              <a:t>)</a:t>
            </a:r>
          </a:p>
          <a:p>
            <a:pPr lvl="1">
              <a:lnSpc>
                <a:spcPct val="90000"/>
              </a:lnSpc>
            </a:pPr>
            <a:r>
              <a:rPr lang="cs-CZ" dirty="0">
                <a:latin typeface="+mn-lt"/>
              </a:rPr>
              <a:t>They do </a:t>
            </a:r>
            <a:r>
              <a:rPr lang="cs-CZ" dirty="0" err="1">
                <a:latin typeface="+mn-lt"/>
              </a:rPr>
              <a:t>browsing</a:t>
            </a:r>
            <a:r>
              <a:rPr lang="cs-CZ" dirty="0">
                <a:latin typeface="+mn-lt"/>
              </a:rPr>
              <a:t>, </a:t>
            </a:r>
            <a:r>
              <a:rPr lang="cs-CZ" dirty="0" err="1">
                <a:latin typeface="+mn-lt"/>
              </a:rPr>
              <a:t>searching</a:t>
            </a:r>
            <a:r>
              <a:rPr lang="cs-CZ" dirty="0">
                <a:latin typeface="+mn-lt"/>
              </a:rPr>
              <a:t>, </a:t>
            </a:r>
            <a:r>
              <a:rPr lang="cs-CZ" dirty="0" err="1">
                <a:latin typeface="+mn-lt"/>
              </a:rPr>
              <a:t>buying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etc</a:t>
            </a:r>
            <a:r>
              <a:rPr lang="cs-CZ" dirty="0">
                <a:latin typeface="+mn-lt"/>
              </a:rPr>
              <a:t>.</a:t>
            </a:r>
          </a:p>
          <a:p>
            <a:pPr lvl="1">
              <a:lnSpc>
                <a:spcPct val="90000"/>
              </a:lnSpc>
            </a:pPr>
            <a:endParaRPr lang="cs-CZ" sz="1500" dirty="0"/>
          </a:p>
          <a:p>
            <a:pPr marL="0" lvl="0" indent="0">
              <a:lnSpc>
                <a:spcPct val="90000"/>
              </a:lnSpc>
              <a:buNone/>
            </a:pPr>
            <a:endParaRPr lang="cs-CZ" sz="1700" dirty="0"/>
          </a:p>
        </p:txBody>
      </p:sp>
    </p:spTree>
    <p:extLst>
      <p:ext uri="{BB962C8B-B14F-4D97-AF65-F5344CB8AC3E}">
        <p14:creationId xmlns:p14="http://schemas.microsoft.com/office/powerpoint/2010/main" val="8333107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E40AD56-E6D3-430E-A2D8-D6BDE4711F9D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cs-CZ" dirty="0" err="1">
                <a:solidFill>
                  <a:srgbClr val="333333"/>
                </a:solidFill>
                <a:latin typeface="Arial" pitchFamily="34"/>
              </a:rPr>
              <a:t>What</a:t>
            </a:r>
            <a:r>
              <a:rPr lang="cs-CZ" dirty="0">
                <a:solidFill>
                  <a:srgbClr val="333333"/>
                </a:solidFill>
                <a:latin typeface="Arial" pitchFamily="34"/>
              </a:rPr>
              <a:t> </a:t>
            </a:r>
            <a:r>
              <a:rPr lang="cs-CZ" dirty="0" err="1">
                <a:solidFill>
                  <a:srgbClr val="333333"/>
                </a:solidFill>
                <a:latin typeface="Arial" pitchFamily="34"/>
              </a:rPr>
              <a:t>entities</a:t>
            </a:r>
            <a:r>
              <a:rPr lang="cs-CZ" dirty="0">
                <a:solidFill>
                  <a:srgbClr val="333333"/>
                </a:solidFill>
                <a:latin typeface="Arial" pitchFamily="34"/>
              </a:rPr>
              <a:t> are </a:t>
            </a:r>
            <a:r>
              <a:rPr lang="cs-CZ" dirty="0" err="1">
                <a:solidFill>
                  <a:srgbClr val="333333"/>
                </a:solidFill>
                <a:latin typeface="Arial" pitchFamily="34"/>
              </a:rPr>
              <a:t>relevant</a:t>
            </a:r>
            <a:r>
              <a:rPr lang="cs-CZ" dirty="0">
                <a:solidFill>
                  <a:srgbClr val="333333"/>
                </a:solidFill>
                <a:latin typeface="Arial" pitchFamily="34"/>
              </a:rPr>
              <a:t>?</a:t>
            </a:r>
            <a:br>
              <a:rPr lang="cs-CZ" dirty="0">
                <a:solidFill>
                  <a:srgbClr val="333333"/>
                </a:solidFill>
                <a:latin typeface="Arial" pitchFamily="34"/>
              </a:rPr>
            </a:br>
            <a:r>
              <a:rPr lang="cs-CZ" dirty="0">
                <a:solidFill>
                  <a:srgbClr val="333333"/>
                </a:solidFill>
                <a:latin typeface="Arial" pitchFamily="34"/>
              </a:rPr>
              <a:t> 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4CDC791-B545-4879-82F5-D879C78211BF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677332" y="1750741"/>
            <a:ext cx="8933011" cy="4770131"/>
          </a:xfrm>
        </p:spPr>
        <p:txBody>
          <a:bodyPr>
            <a:normAutofit/>
          </a:bodyPr>
          <a:lstStyle/>
          <a:p>
            <a:pPr lvl="0">
              <a:lnSpc>
                <a:spcPct val="90000"/>
              </a:lnSpc>
            </a:pPr>
            <a:r>
              <a:rPr lang="cs-CZ" sz="1700" b="1" dirty="0" err="1">
                <a:latin typeface="+mn-lt"/>
              </a:rPr>
              <a:t>What</a:t>
            </a:r>
            <a:r>
              <a:rPr lang="cs-CZ" sz="1700" b="1" dirty="0">
                <a:latin typeface="+mn-lt"/>
              </a:rPr>
              <a:t> </a:t>
            </a:r>
            <a:r>
              <a:rPr lang="cs-CZ" sz="1700" b="1" dirty="0" err="1">
                <a:latin typeface="+mn-lt"/>
              </a:rPr>
              <a:t>entities</a:t>
            </a:r>
            <a:r>
              <a:rPr lang="cs-CZ" sz="1700" b="1" dirty="0">
                <a:latin typeface="+mn-lt"/>
              </a:rPr>
              <a:t> are </a:t>
            </a:r>
            <a:r>
              <a:rPr lang="cs-CZ" sz="1700" b="1" dirty="0" err="1">
                <a:latin typeface="+mn-lt"/>
              </a:rPr>
              <a:t>relevant</a:t>
            </a:r>
            <a:r>
              <a:rPr lang="cs-CZ" sz="1700" b="1" dirty="0">
                <a:latin typeface="+mn-lt"/>
              </a:rPr>
              <a:t>?</a:t>
            </a:r>
          </a:p>
          <a:p>
            <a:pPr lvl="1">
              <a:lnSpc>
                <a:spcPct val="90000"/>
              </a:lnSpc>
            </a:pPr>
            <a:r>
              <a:rPr lang="cs-CZ" sz="1500" dirty="0">
                <a:latin typeface="+mn-lt"/>
              </a:rPr>
              <a:t>Are </a:t>
            </a:r>
            <a:r>
              <a:rPr lang="cs-CZ" sz="1500" dirty="0" err="1">
                <a:latin typeface="+mn-lt"/>
              </a:rPr>
              <a:t>they</a:t>
            </a:r>
            <a:r>
              <a:rPr lang="cs-CZ" sz="1500" dirty="0">
                <a:latin typeface="+mn-lt"/>
              </a:rPr>
              <a:t> </a:t>
            </a:r>
            <a:r>
              <a:rPr lang="cs-CZ" sz="1500" dirty="0" err="1">
                <a:latin typeface="+mn-lt"/>
              </a:rPr>
              <a:t>sufficiently</a:t>
            </a:r>
            <a:r>
              <a:rPr lang="cs-CZ" sz="1500" dirty="0">
                <a:latin typeface="+mn-lt"/>
              </a:rPr>
              <a:t> independent?</a:t>
            </a:r>
          </a:p>
          <a:p>
            <a:pPr lvl="2">
              <a:lnSpc>
                <a:spcPct val="90000"/>
              </a:lnSpc>
            </a:pPr>
            <a:r>
              <a:rPr lang="cs-CZ" dirty="0" err="1">
                <a:latin typeface="+mn-lt"/>
              </a:rPr>
              <a:t>Is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the</a:t>
            </a:r>
            <a:r>
              <a:rPr lang="cs-CZ" dirty="0">
                <a:latin typeface="+mn-lt"/>
              </a:rPr>
              <a:t> user</a:t>
            </a:r>
            <a:r>
              <a:rPr lang="en-US" dirty="0">
                <a:latin typeface="+mn-lt"/>
              </a:rPr>
              <a:t>’s preference </a:t>
            </a:r>
            <a:r>
              <a:rPr lang="cs-CZ" dirty="0" err="1">
                <a:latin typeface="+mn-lt"/>
              </a:rPr>
              <a:t>towards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some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recipe</a:t>
            </a:r>
            <a:r>
              <a:rPr lang="cs-CZ" dirty="0">
                <a:latin typeface="+mn-lt"/>
              </a:rPr>
              <a:t> a </a:t>
            </a:r>
            <a:r>
              <a:rPr lang="cs-CZ" dirty="0" err="1">
                <a:latin typeface="+mn-lt"/>
              </a:rPr>
              <a:t>mere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aggregation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of</a:t>
            </a:r>
            <a:r>
              <a:rPr lang="cs-CZ" dirty="0">
                <a:latin typeface="+mn-lt"/>
              </a:rPr>
              <a:t> his/her preference </a:t>
            </a:r>
            <a:r>
              <a:rPr lang="cs-CZ" dirty="0" err="1">
                <a:latin typeface="+mn-lt"/>
              </a:rPr>
              <a:t>towards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its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ingredients</a:t>
            </a:r>
            <a:r>
              <a:rPr lang="cs-CZ" dirty="0">
                <a:latin typeface="+mn-lt"/>
              </a:rPr>
              <a:t>?</a:t>
            </a:r>
          </a:p>
          <a:p>
            <a:pPr lvl="2">
              <a:lnSpc>
                <a:spcPct val="90000"/>
              </a:lnSpc>
            </a:pPr>
            <a:r>
              <a:rPr lang="cs-CZ" dirty="0">
                <a:latin typeface="+mn-lt"/>
              </a:rPr>
              <a:t>Do </a:t>
            </a:r>
            <a:r>
              <a:rPr lang="cs-CZ" dirty="0" err="1">
                <a:latin typeface="+mn-lt"/>
              </a:rPr>
              <a:t>you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like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the</a:t>
            </a:r>
            <a:r>
              <a:rPr lang="cs-CZ" dirty="0">
                <a:latin typeface="+mn-lt"/>
              </a:rPr>
              <a:t> song just </a:t>
            </a:r>
            <a:r>
              <a:rPr lang="cs-CZ" dirty="0" err="1">
                <a:latin typeface="+mn-lt"/>
              </a:rPr>
              <a:t>because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it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was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written</a:t>
            </a:r>
            <a:r>
              <a:rPr lang="cs-CZ" dirty="0">
                <a:latin typeface="+mn-lt"/>
              </a:rPr>
              <a:t> by… John Lennon?</a:t>
            </a:r>
          </a:p>
          <a:p>
            <a:pPr lvl="1">
              <a:lnSpc>
                <a:spcPct val="90000"/>
              </a:lnSpc>
            </a:pPr>
            <a:r>
              <a:rPr lang="cs-CZ" sz="1500" dirty="0">
                <a:latin typeface="+mn-lt"/>
              </a:rPr>
              <a:t>How much </a:t>
            </a:r>
            <a:r>
              <a:rPr lang="cs-CZ" sz="1500" dirty="0" err="1">
                <a:latin typeface="+mn-lt"/>
              </a:rPr>
              <a:t>added</a:t>
            </a:r>
            <a:r>
              <a:rPr lang="cs-CZ" sz="1500" dirty="0">
                <a:latin typeface="+mn-lt"/>
              </a:rPr>
              <a:t> </a:t>
            </a:r>
            <a:r>
              <a:rPr lang="cs-CZ" sz="1500" dirty="0" err="1">
                <a:latin typeface="+mn-lt"/>
              </a:rPr>
              <a:t>value</a:t>
            </a:r>
            <a:r>
              <a:rPr lang="cs-CZ" sz="1500" dirty="0">
                <a:latin typeface="+mn-lt"/>
              </a:rPr>
              <a:t> </a:t>
            </a:r>
            <a:r>
              <a:rPr lang="cs-CZ" sz="1500" dirty="0" err="1">
                <a:latin typeface="+mn-lt"/>
              </a:rPr>
              <a:t>they</a:t>
            </a:r>
            <a:r>
              <a:rPr lang="cs-CZ" sz="1500" dirty="0">
                <a:latin typeface="+mn-lt"/>
              </a:rPr>
              <a:t> </a:t>
            </a:r>
            <a:r>
              <a:rPr lang="cs-CZ" sz="1500" dirty="0" err="1">
                <a:latin typeface="+mn-lt"/>
              </a:rPr>
              <a:t>can</a:t>
            </a:r>
            <a:r>
              <a:rPr lang="cs-CZ" sz="1500" dirty="0">
                <a:latin typeface="+mn-lt"/>
              </a:rPr>
              <a:t> </a:t>
            </a:r>
            <a:r>
              <a:rPr lang="cs-CZ" sz="1500" dirty="0" err="1">
                <a:latin typeface="+mn-lt"/>
              </a:rPr>
              <a:t>give</a:t>
            </a:r>
            <a:r>
              <a:rPr lang="cs-CZ" sz="1500" dirty="0">
                <a:latin typeface="+mn-lt"/>
              </a:rPr>
              <a:t> </a:t>
            </a:r>
            <a:r>
              <a:rPr lang="cs-CZ" sz="1500" dirty="0" err="1">
                <a:latin typeface="+mn-lt"/>
              </a:rPr>
              <a:t>us</a:t>
            </a:r>
            <a:r>
              <a:rPr lang="cs-CZ" sz="1500" dirty="0">
                <a:latin typeface="+mn-lt"/>
              </a:rPr>
              <a:t>?</a:t>
            </a:r>
          </a:p>
          <a:p>
            <a:pPr lvl="2">
              <a:lnSpc>
                <a:spcPct val="90000"/>
              </a:lnSpc>
            </a:pPr>
            <a:r>
              <a:rPr lang="cs-CZ" dirty="0">
                <a:latin typeface="+mn-lt"/>
              </a:rPr>
              <a:t>Is it usual that people like Offsprings, but dislike their Americana album?</a:t>
            </a:r>
          </a:p>
          <a:p>
            <a:pPr lvl="0">
              <a:lnSpc>
                <a:spcPct val="90000"/>
              </a:lnSpc>
            </a:pPr>
            <a:r>
              <a:rPr lang="cs-CZ" sz="1700" b="1" dirty="0" err="1">
                <a:latin typeface="+mn-lt"/>
              </a:rPr>
              <a:t>Who</a:t>
            </a:r>
            <a:r>
              <a:rPr lang="cs-CZ" sz="1700" b="1" dirty="0">
                <a:latin typeface="+mn-lt"/>
              </a:rPr>
              <a:t> </a:t>
            </a:r>
            <a:r>
              <a:rPr lang="cs-CZ" sz="1700" b="1" dirty="0" err="1">
                <a:latin typeface="+mn-lt"/>
              </a:rPr>
              <a:t>should</a:t>
            </a:r>
            <a:r>
              <a:rPr lang="cs-CZ" sz="1700" b="1" dirty="0">
                <a:latin typeface="+mn-lt"/>
              </a:rPr>
              <a:t> </a:t>
            </a:r>
            <a:r>
              <a:rPr lang="cs-CZ" sz="1700" b="1" dirty="0" err="1">
                <a:latin typeface="+mn-lt"/>
              </a:rPr>
              <a:t>decide</a:t>
            </a:r>
            <a:r>
              <a:rPr lang="cs-CZ" sz="1700" b="1" dirty="0">
                <a:latin typeface="+mn-lt"/>
              </a:rPr>
              <a:t>?</a:t>
            </a:r>
          </a:p>
          <a:p>
            <a:pPr lvl="1">
              <a:lnSpc>
                <a:spcPct val="90000"/>
              </a:lnSpc>
            </a:pPr>
            <a:r>
              <a:rPr lang="cs-CZ" sz="1500" b="1" dirty="0" err="1">
                <a:latin typeface="+mn-lt"/>
              </a:rPr>
              <a:t>Domain</a:t>
            </a:r>
            <a:r>
              <a:rPr lang="cs-CZ" sz="1500" b="1" dirty="0">
                <a:latin typeface="+mn-lt"/>
              </a:rPr>
              <a:t> expert</a:t>
            </a:r>
          </a:p>
          <a:p>
            <a:pPr lvl="1">
              <a:lnSpc>
                <a:spcPct val="90000"/>
              </a:lnSpc>
            </a:pPr>
            <a:r>
              <a:rPr lang="cs-CZ" sz="1500" b="1" dirty="0" err="1">
                <a:latin typeface="+mn-lt"/>
              </a:rPr>
              <a:t>Supported</a:t>
            </a:r>
            <a:r>
              <a:rPr lang="cs-CZ" sz="1500" b="1" dirty="0">
                <a:latin typeface="+mn-lt"/>
              </a:rPr>
              <a:t> by data </a:t>
            </a:r>
            <a:r>
              <a:rPr lang="cs-CZ" sz="1500" b="1" dirty="0" err="1">
                <a:latin typeface="+mn-lt"/>
              </a:rPr>
              <a:t>analysis</a:t>
            </a:r>
            <a:endParaRPr lang="cs-CZ" sz="1500" b="1" dirty="0">
              <a:latin typeface="+mn-lt"/>
            </a:endParaRPr>
          </a:p>
          <a:p>
            <a:pPr lvl="2">
              <a:lnSpc>
                <a:spcPct val="90000"/>
              </a:lnSpc>
            </a:pPr>
            <a:r>
              <a:rPr lang="cs-CZ" sz="1300" dirty="0">
                <a:latin typeface="+mn-lt"/>
              </a:rPr>
              <a:t>If you have some preliminary data:</a:t>
            </a:r>
          </a:p>
          <a:p>
            <a:pPr marL="914400" lvl="2" indent="0">
              <a:lnSpc>
                <a:spcPct val="90000"/>
              </a:lnSpc>
              <a:buNone/>
            </a:pPr>
            <a:r>
              <a:rPr lang="cs-CZ" sz="1300" dirty="0">
                <a:latin typeface="+mn-lt"/>
              </a:rPr>
              <a:t>	… and/or continuous testing</a:t>
            </a:r>
          </a:p>
          <a:p>
            <a:pPr marL="914400" lvl="2" indent="0">
              <a:lnSpc>
                <a:spcPct val="90000"/>
              </a:lnSpc>
              <a:buNone/>
            </a:pPr>
            <a:r>
              <a:rPr lang="cs-CZ" sz="1300" dirty="0">
                <a:latin typeface="+mn-lt"/>
              </a:rPr>
              <a:t>	… and/</a:t>
            </a:r>
            <a:r>
              <a:rPr lang="cs-CZ" sz="1300" dirty="0" err="1">
                <a:latin typeface="+mn-lt"/>
              </a:rPr>
              <a:t>or</a:t>
            </a:r>
            <a:r>
              <a:rPr lang="cs-CZ" sz="1300" dirty="0">
                <a:latin typeface="+mn-lt"/>
              </a:rPr>
              <a:t> </a:t>
            </a:r>
            <a:r>
              <a:rPr lang="cs-CZ" sz="1300" dirty="0" err="1">
                <a:latin typeface="+mn-lt"/>
              </a:rPr>
              <a:t>dedicated</a:t>
            </a:r>
            <a:r>
              <a:rPr lang="cs-CZ" sz="1300" dirty="0">
                <a:latin typeface="+mn-lt"/>
              </a:rPr>
              <a:t> </a:t>
            </a:r>
            <a:r>
              <a:rPr lang="cs-CZ" sz="1300" dirty="0" err="1">
                <a:latin typeface="+mn-lt"/>
              </a:rPr>
              <a:t>lab</a:t>
            </a:r>
            <a:r>
              <a:rPr lang="cs-CZ" sz="1300" dirty="0">
                <a:latin typeface="+mn-lt"/>
              </a:rPr>
              <a:t> study</a:t>
            </a:r>
          </a:p>
          <a:p>
            <a:pPr lvl="2">
              <a:lnSpc>
                <a:spcPct val="90000"/>
              </a:lnSpc>
            </a:pPr>
            <a:r>
              <a:rPr lang="cs-CZ" sz="1300" b="1" i="1" dirty="0">
                <a:latin typeface="+mn-lt"/>
              </a:rPr>
              <a:t>Look for both common cases and outliers. </a:t>
            </a:r>
            <a:r>
              <a:rPr lang="cs-CZ" sz="1300" b="1" i="1" dirty="0" err="1">
                <a:latin typeface="+mn-lt"/>
              </a:rPr>
              <a:t>Every</a:t>
            </a:r>
            <a:r>
              <a:rPr lang="cs-CZ" sz="1300" b="1" i="1" dirty="0">
                <a:latin typeface="+mn-lt"/>
              </a:rPr>
              <a:t> person is an outlier in some </a:t>
            </a:r>
            <a:r>
              <a:rPr lang="cs-CZ" sz="1300" b="1" i="1" dirty="0" err="1">
                <a:latin typeface="+mn-lt"/>
              </a:rPr>
              <a:t>scenario</a:t>
            </a:r>
            <a:r>
              <a:rPr lang="cs-CZ" sz="1300" b="1" i="1" dirty="0">
                <a:latin typeface="+mn-lt"/>
              </a:rPr>
              <a:t> =&gt; </a:t>
            </a:r>
            <a:r>
              <a:rPr lang="cs-CZ" sz="1300" b="1" i="1" dirty="0" err="1">
                <a:latin typeface="+mn-lt"/>
              </a:rPr>
              <a:t>only</a:t>
            </a:r>
            <a:r>
              <a:rPr lang="cs-CZ" sz="1300" b="1" i="1" dirty="0">
                <a:latin typeface="+mn-lt"/>
              </a:rPr>
              <a:t> </a:t>
            </a:r>
            <a:r>
              <a:rPr lang="cs-CZ" sz="1300" b="1" i="1" dirty="0" err="1">
                <a:latin typeface="+mn-lt"/>
              </a:rPr>
              <a:t>solving</a:t>
            </a:r>
            <a:r>
              <a:rPr lang="cs-CZ" sz="1300" b="1" i="1" dirty="0">
                <a:latin typeface="+mn-lt"/>
              </a:rPr>
              <a:t> common cases... </a:t>
            </a:r>
            <a:r>
              <a:rPr lang="cs-CZ" sz="1300" b="1" i="1" dirty="0" err="1">
                <a:latin typeface="+mn-lt"/>
              </a:rPr>
              <a:t>Makes</a:t>
            </a:r>
            <a:r>
              <a:rPr lang="cs-CZ" sz="1300" b="1" i="1" dirty="0">
                <a:latin typeface="+mn-lt"/>
              </a:rPr>
              <a:t> </a:t>
            </a:r>
            <a:r>
              <a:rPr lang="cs-CZ" sz="1300" b="1" i="1" dirty="0" err="1">
                <a:latin typeface="+mn-lt"/>
              </a:rPr>
              <a:t>everyone</a:t>
            </a:r>
            <a:r>
              <a:rPr lang="cs-CZ" sz="1300" b="1" i="1" dirty="0">
                <a:latin typeface="+mn-lt"/>
              </a:rPr>
              <a:t> </a:t>
            </a:r>
            <a:r>
              <a:rPr lang="cs-CZ" sz="1300" b="1" i="1" dirty="0" err="1">
                <a:latin typeface="+mn-lt"/>
              </a:rPr>
              <a:t>angry</a:t>
            </a:r>
            <a:r>
              <a:rPr lang="cs-CZ" sz="1300" b="1" i="1" dirty="0">
                <a:latin typeface="+mn-lt"/>
              </a:rPr>
              <a:t> </a:t>
            </a:r>
            <a:r>
              <a:rPr lang="cs-CZ" sz="1300" b="1" i="1" dirty="0" err="1">
                <a:latin typeface="+mn-lt"/>
              </a:rPr>
              <a:t>at</a:t>
            </a:r>
            <a:r>
              <a:rPr lang="cs-CZ" sz="1300" b="1" i="1" dirty="0">
                <a:latin typeface="+mn-lt"/>
              </a:rPr>
              <a:t> </a:t>
            </a:r>
            <a:r>
              <a:rPr lang="cs-CZ" sz="1300" b="1" i="1" dirty="0" err="1">
                <a:latin typeface="+mn-lt"/>
              </a:rPr>
              <a:t>some</a:t>
            </a:r>
            <a:r>
              <a:rPr lang="cs-CZ" sz="1300" b="1" i="1" dirty="0">
                <a:latin typeface="+mn-lt"/>
              </a:rPr>
              <a:t> point</a:t>
            </a:r>
            <a:r>
              <a:rPr lang="cs-CZ" sz="1300" b="1" i="1" dirty="0">
                <a:latin typeface="+mn-lt"/>
                <a:sym typeface="Wingdings" panose="05000000000000000000" pitchFamily="2" charset="2"/>
              </a:rPr>
              <a:t></a:t>
            </a:r>
            <a:endParaRPr lang="cs-CZ" sz="1300" b="1" i="1" dirty="0">
              <a:latin typeface="+mn-lt"/>
            </a:endParaRPr>
          </a:p>
          <a:p>
            <a:pPr marL="0" lvl="0" indent="0">
              <a:lnSpc>
                <a:spcPct val="90000"/>
              </a:lnSpc>
              <a:buNone/>
            </a:pPr>
            <a:endParaRPr lang="cs-CZ" sz="17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7A7BB4D-DDEA-4890-9EB4-58303061FD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6002" y="3235111"/>
            <a:ext cx="1008681" cy="990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OP 10 skladeb Johna Lennona: Beatles, společenské apely, halucinogenní  obrazy i láska k Yoko Ono | iREPORT – music&amp;amp;style magazine">
            <a:extLst>
              <a:ext uri="{FF2B5EF4-FFF2-40B4-BE49-F238E27FC236}">
                <a16:creationId xmlns:a16="http://schemas.microsoft.com/office/drawing/2014/main" id="{0A99A8CD-65C9-4503-A35E-86086D6186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6003" y="2637204"/>
            <a:ext cx="1008680" cy="564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28759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81569C3-72C1-4F84-ADB3-A5294F035E22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cs-CZ" dirty="0" err="1">
                <a:solidFill>
                  <a:srgbClr val="333333"/>
                </a:solidFill>
                <a:latin typeface="Arial" pitchFamily="34"/>
              </a:rPr>
              <a:t>What</a:t>
            </a:r>
            <a:r>
              <a:rPr lang="cs-CZ" dirty="0">
                <a:solidFill>
                  <a:srgbClr val="333333"/>
                </a:solidFill>
                <a:latin typeface="Arial" pitchFamily="34"/>
              </a:rPr>
              <a:t> </a:t>
            </a:r>
            <a:r>
              <a:rPr lang="cs-CZ" dirty="0" err="1">
                <a:solidFill>
                  <a:srgbClr val="333333"/>
                </a:solidFill>
                <a:latin typeface="Arial" pitchFamily="34"/>
              </a:rPr>
              <a:t>minimal</a:t>
            </a:r>
            <a:r>
              <a:rPr lang="cs-CZ" dirty="0">
                <a:solidFill>
                  <a:srgbClr val="333333"/>
                </a:solidFill>
                <a:latin typeface="Arial" pitchFamily="34"/>
              </a:rPr>
              <a:t> </a:t>
            </a:r>
            <a:r>
              <a:rPr lang="cs-CZ" dirty="0" err="1">
                <a:solidFill>
                  <a:srgbClr val="333333"/>
                </a:solidFill>
                <a:latin typeface="Arial" pitchFamily="34"/>
              </a:rPr>
              <a:t>granularity</a:t>
            </a:r>
            <a:r>
              <a:rPr lang="cs-CZ" dirty="0">
                <a:solidFill>
                  <a:srgbClr val="333333"/>
                </a:solidFill>
                <a:latin typeface="Arial" pitchFamily="34"/>
              </a:rPr>
              <a:t> to </a:t>
            </a:r>
            <a:r>
              <a:rPr lang="cs-CZ" dirty="0" err="1">
                <a:solidFill>
                  <a:srgbClr val="333333"/>
                </a:solidFill>
                <a:latin typeface="Arial" pitchFamily="34"/>
              </a:rPr>
              <a:t>chose</a:t>
            </a:r>
            <a:r>
              <a:rPr lang="cs-CZ" dirty="0">
                <a:solidFill>
                  <a:srgbClr val="333333"/>
                </a:solidFill>
                <a:latin typeface="Arial" pitchFamily="34"/>
              </a:rPr>
              <a:t>?</a:t>
            </a:r>
            <a:br>
              <a:rPr lang="cs-CZ" dirty="0">
                <a:solidFill>
                  <a:srgbClr val="333333"/>
                </a:solidFill>
                <a:latin typeface="Arial" pitchFamily="34"/>
              </a:rPr>
            </a:b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32180FE-E202-477F-94FA-5B1CA534EE43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677332" y="1348510"/>
            <a:ext cx="9725018" cy="5169736"/>
          </a:xfrm>
        </p:spPr>
        <p:txBody>
          <a:bodyPr/>
          <a:lstStyle/>
          <a:p>
            <a:pPr lvl="0"/>
            <a:r>
              <a:rPr lang="cs-CZ" dirty="0" err="1"/>
              <a:t>This</a:t>
            </a:r>
            <a:r>
              <a:rPr lang="cs-CZ" dirty="0"/>
              <a:t> </a:t>
            </a:r>
            <a:r>
              <a:rPr lang="cs-CZ" dirty="0" err="1"/>
              <a:t>is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feedback </a:t>
            </a:r>
            <a:r>
              <a:rPr lang="cs-CZ" dirty="0" err="1"/>
              <a:t>we</a:t>
            </a:r>
            <a:r>
              <a:rPr lang="cs-CZ" dirty="0"/>
              <a:t> </a:t>
            </a:r>
            <a:r>
              <a:rPr lang="cs-CZ" dirty="0" err="1"/>
              <a:t>have</a:t>
            </a:r>
            <a:endParaRPr lang="cs-CZ" dirty="0"/>
          </a:p>
          <a:p>
            <a:pPr lvl="0"/>
            <a:endParaRPr lang="cs-CZ" dirty="0"/>
          </a:p>
          <a:p>
            <a:pPr lvl="0"/>
            <a:endParaRPr lang="cs-CZ" dirty="0"/>
          </a:p>
          <a:p>
            <a:pPr lvl="0"/>
            <a:endParaRPr lang="cs-CZ" dirty="0"/>
          </a:p>
          <a:p>
            <a:pPr lvl="0"/>
            <a:endParaRPr lang="cs-CZ" dirty="0"/>
          </a:p>
          <a:p>
            <a:pPr lvl="0"/>
            <a:endParaRPr lang="cs-CZ" dirty="0"/>
          </a:p>
          <a:p>
            <a:pPr lvl="0"/>
            <a:endParaRPr lang="cs-CZ" dirty="0"/>
          </a:p>
          <a:p>
            <a:pPr lvl="0"/>
            <a:endParaRPr lang="cs-CZ" dirty="0"/>
          </a:p>
          <a:p>
            <a:pPr lvl="0"/>
            <a:endParaRPr lang="cs-CZ" dirty="0"/>
          </a:p>
          <a:p>
            <a:pPr lvl="0"/>
            <a:endParaRPr lang="cs-CZ" sz="500" dirty="0"/>
          </a:p>
          <a:p>
            <a:pPr lvl="0"/>
            <a:r>
              <a:rPr lang="cs-CZ" dirty="0" err="1"/>
              <a:t>Would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user </a:t>
            </a:r>
            <a:r>
              <a:rPr lang="cs-CZ" dirty="0" err="1"/>
              <a:t>like</a:t>
            </a:r>
            <a:r>
              <a:rPr lang="cs-CZ" dirty="0"/>
              <a:t> </a:t>
            </a:r>
            <a:r>
              <a:rPr lang="cs-CZ" dirty="0" err="1"/>
              <a:t>this</a:t>
            </a:r>
            <a:r>
              <a:rPr lang="cs-CZ" dirty="0"/>
              <a:t> </a:t>
            </a:r>
            <a:r>
              <a:rPr lang="cs-CZ" dirty="0" err="1"/>
              <a:t>one</a:t>
            </a:r>
            <a:r>
              <a:rPr lang="cs-CZ" dirty="0"/>
              <a:t>?</a:t>
            </a:r>
          </a:p>
          <a:p>
            <a:pPr lvl="1"/>
            <a:endParaRPr lang="cs-CZ" dirty="0"/>
          </a:p>
          <a:p>
            <a:pPr marL="0" lvl="0" indent="0">
              <a:buNone/>
            </a:pPr>
            <a:endParaRPr lang="cs-CZ" dirty="0"/>
          </a:p>
        </p:txBody>
      </p:sp>
      <p:grpSp>
        <p:nvGrpSpPr>
          <p:cNvPr id="11" name="Skupina 10">
            <a:extLst>
              <a:ext uri="{FF2B5EF4-FFF2-40B4-BE49-F238E27FC236}">
                <a16:creationId xmlns:a16="http://schemas.microsoft.com/office/drawing/2014/main" id="{46BBA157-51E9-4EC7-8CEF-B3C3844EACAB}"/>
              </a:ext>
            </a:extLst>
          </p:cNvPr>
          <p:cNvGrpSpPr/>
          <p:nvPr/>
        </p:nvGrpSpPr>
        <p:grpSpPr>
          <a:xfrm>
            <a:off x="603441" y="1680269"/>
            <a:ext cx="8070037" cy="3497461"/>
            <a:chOff x="677332" y="2750935"/>
            <a:chExt cx="8070037" cy="3497461"/>
          </a:xfrm>
        </p:grpSpPr>
        <p:grpSp>
          <p:nvGrpSpPr>
            <p:cNvPr id="4" name="Skupina 9">
              <a:extLst>
                <a:ext uri="{FF2B5EF4-FFF2-40B4-BE49-F238E27FC236}">
                  <a16:creationId xmlns:a16="http://schemas.microsoft.com/office/drawing/2014/main" id="{692859DD-64DA-491F-B249-A32BD965E9B2}"/>
                </a:ext>
              </a:extLst>
            </p:cNvPr>
            <p:cNvGrpSpPr/>
            <p:nvPr/>
          </p:nvGrpSpPr>
          <p:grpSpPr>
            <a:xfrm>
              <a:off x="677332" y="2813608"/>
              <a:ext cx="7230645" cy="3434788"/>
              <a:chOff x="677332" y="2813608"/>
              <a:chExt cx="7230645" cy="3434788"/>
            </a:xfrm>
          </p:grpSpPr>
          <p:pic>
            <p:nvPicPr>
              <p:cNvPr id="5" name="Obrázek 4">
                <a:extLst>
                  <a:ext uri="{FF2B5EF4-FFF2-40B4-BE49-F238E27FC236}">
                    <a16:creationId xmlns:a16="http://schemas.microsoft.com/office/drawing/2014/main" id="{94D8C503-B0F1-4012-807A-43910EE4BFA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77332" y="3910486"/>
                <a:ext cx="7098258" cy="1190896"/>
              </a:xfrm>
              <a:prstGeom prst="rect">
                <a:avLst/>
              </a:prstGeom>
              <a:noFill/>
              <a:ln cap="rnd">
                <a:noFill/>
              </a:ln>
            </p:spPr>
          </p:pic>
          <p:pic>
            <p:nvPicPr>
              <p:cNvPr id="6" name="Obrázek 6">
                <a:extLst>
                  <a:ext uri="{FF2B5EF4-FFF2-40B4-BE49-F238E27FC236}">
                    <a16:creationId xmlns:a16="http://schemas.microsoft.com/office/drawing/2014/main" id="{75ED62D4-1686-49E0-AAAA-79810F05EA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81089" y="5101382"/>
                <a:ext cx="6890753" cy="1147014"/>
              </a:xfrm>
              <a:prstGeom prst="rect">
                <a:avLst/>
              </a:prstGeom>
              <a:noFill/>
              <a:ln cap="rnd">
                <a:noFill/>
              </a:ln>
            </p:spPr>
          </p:pic>
          <p:pic>
            <p:nvPicPr>
              <p:cNvPr id="7" name="Obrázek 8">
                <a:extLst>
                  <a:ext uri="{FF2B5EF4-FFF2-40B4-BE49-F238E27FC236}">
                    <a16:creationId xmlns:a16="http://schemas.microsoft.com/office/drawing/2014/main" id="{685C3963-5698-4CE4-9B14-BA2FD305CE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81089" y="2813608"/>
                <a:ext cx="7126888" cy="1128214"/>
              </a:xfrm>
              <a:prstGeom prst="rect">
                <a:avLst/>
              </a:prstGeom>
              <a:noFill/>
              <a:ln cap="rnd">
                <a:noFill/>
              </a:ln>
            </p:spPr>
          </p:pic>
        </p:grpSp>
        <p:pic>
          <p:nvPicPr>
            <p:cNvPr id="8" name="Grafický objekt 11" descr="Smějící se smajlík s výplní se souvislou výplní">
              <a:extLst>
                <a:ext uri="{FF2B5EF4-FFF2-40B4-BE49-F238E27FC236}">
                  <a16:creationId xmlns:a16="http://schemas.microsoft.com/office/drawing/2014/main" id="{78C195A0-8490-4E92-AB7C-88385572BD6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7832969" y="2750935"/>
              <a:ext cx="914400" cy="914400"/>
            </a:xfrm>
            <a:prstGeom prst="rect">
              <a:avLst/>
            </a:prstGeom>
            <a:noFill/>
            <a:ln cap="rnd">
              <a:noFill/>
            </a:ln>
          </p:spPr>
        </p:pic>
        <p:pic>
          <p:nvPicPr>
            <p:cNvPr id="9" name="Grafický objekt 13" descr="Obrys smutného obličeje obrys">
              <a:extLst>
                <a:ext uri="{FF2B5EF4-FFF2-40B4-BE49-F238E27FC236}">
                  <a16:creationId xmlns:a16="http://schemas.microsoft.com/office/drawing/2014/main" id="{BC9CE4C2-4A9E-4DC7-9E14-103B754C702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p:blipFill>
          <p:spPr>
            <a:xfrm>
              <a:off x="7832969" y="3910486"/>
              <a:ext cx="914400" cy="914400"/>
            </a:xfrm>
            <a:prstGeom prst="rect">
              <a:avLst/>
            </a:prstGeom>
            <a:noFill/>
            <a:ln cap="rnd">
              <a:noFill/>
            </a:ln>
          </p:spPr>
        </p:pic>
        <p:pic>
          <p:nvPicPr>
            <p:cNvPr id="10" name="Grafický objekt 14" descr="Obrys smutného obličeje obrys">
              <a:extLst>
                <a:ext uri="{FF2B5EF4-FFF2-40B4-BE49-F238E27FC236}">
                  <a16:creationId xmlns:a16="http://schemas.microsoft.com/office/drawing/2014/main" id="{F33CC84C-A808-46C6-A5CE-67D6443405B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p:blipFill>
          <p:spPr>
            <a:xfrm>
              <a:off x="7832969" y="5214366"/>
              <a:ext cx="914400" cy="914400"/>
            </a:xfrm>
            <a:prstGeom prst="rect">
              <a:avLst/>
            </a:prstGeom>
            <a:noFill/>
            <a:ln cap="rnd">
              <a:noFill/>
            </a:ln>
          </p:spPr>
        </p:pic>
      </p:grpSp>
      <p:pic>
        <p:nvPicPr>
          <p:cNvPr id="13" name="Obrázek 12">
            <a:extLst>
              <a:ext uri="{FF2B5EF4-FFF2-40B4-BE49-F238E27FC236}">
                <a16:creationId xmlns:a16="http://schemas.microsoft.com/office/drawing/2014/main" id="{EEBEF55D-F01A-4213-9DBA-4D82328586E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7197" y="5555416"/>
            <a:ext cx="6994501" cy="1267671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81569C3-72C1-4F84-ADB3-A5294F035E22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cs-CZ" dirty="0" err="1">
                <a:solidFill>
                  <a:srgbClr val="333333"/>
                </a:solidFill>
                <a:latin typeface="Arial" pitchFamily="34"/>
              </a:rPr>
              <a:t>What</a:t>
            </a:r>
            <a:r>
              <a:rPr lang="cs-CZ" dirty="0">
                <a:solidFill>
                  <a:srgbClr val="333333"/>
                </a:solidFill>
                <a:latin typeface="Arial" pitchFamily="34"/>
              </a:rPr>
              <a:t> </a:t>
            </a:r>
            <a:r>
              <a:rPr lang="cs-CZ" dirty="0" err="1">
                <a:solidFill>
                  <a:srgbClr val="333333"/>
                </a:solidFill>
                <a:latin typeface="Arial" pitchFamily="34"/>
              </a:rPr>
              <a:t>minimal</a:t>
            </a:r>
            <a:r>
              <a:rPr lang="cs-CZ" dirty="0">
                <a:solidFill>
                  <a:srgbClr val="333333"/>
                </a:solidFill>
                <a:latin typeface="Arial" pitchFamily="34"/>
              </a:rPr>
              <a:t> </a:t>
            </a:r>
            <a:r>
              <a:rPr lang="cs-CZ" dirty="0" err="1">
                <a:solidFill>
                  <a:srgbClr val="333333"/>
                </a:solidFill>
                <a:latin typeface="Arial" pitchFamily="34"/>
              </a:rPr>
              <a:t>granularity</a:t>
            </a:r>
            <a:r>
              <a:rPr lang="cs-CZ" dirty="0">
                <a:solidFill>
                  <a:srgbClr val="333333"/>
                </a:solidFill>
                <a:latin typeface="Arial" pitchFamily="34"/>
              </a:rPr>
              <a:t> to </a:t>
            </a:r>
            <a:r>
              <a:rPr lang="cs-CZ" dirty="0" err="1">
                <a:solidFill>
                  <a:srgbClr val="333333"/>
                </a:solidFill>
                <a:latin typeface="Arial" pitchFamily="34"/>
              </a:rPr>
              <a:t>chose</a:t>
            </a:r>
            <a:r>
              <a:rPr lang="cs-CZ" dirty="0">
                <a:solidFill>
                  <a:srgbClr val="333333"/>
                </a:solidFill>
                <a:latin typeface="Arial" pitchFamily="34"/>
              </a:rPr>
              <a:t>?</a:t>
            </a:r>
            <a:br>
              <a:rPr lang="cs-CZ" dirty="0">
                <a:solidFill>
                  <a:srgbClr val="333333"/>
                </a:solidFill>
                <a:latin typeface="Arial" pitchFamily="34"/>
              </a:rPr>
            </a:b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32180FE-E202-477F-94FA-5B1CA534EE43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677332" y="1348510"/>
            <a:ext cx="9725018" cy="5169736"/>
          </a:xfrm>
        </p:spPr>
        <p:txBody>
          <a:bodyPr/>
          <a:lstStyle/>
          <a:p>
            <a:pPr lvl="0"/>
            <a:r>
              <a:rPr lang="cs-CZ" dirty="0" err="1"/>
              <a:t>This</a:t>
            </a:r>
            <a:r>
              <a:rPr lang="cs-CZ" dirty="0"/>
              <a:t> </a:t>
            </a:r>
            <a:r>
              <a:rPr lang="cs-CZ" dirty="0" err="1"/>
              <a:t>is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feedback </a:t>
            </a:r>
            <a:r>
              <a:rPr lang="cs-CZ" dirty="0" err="1"/>
              <a:t>we</a:t>
            </a:r>
            <a:r>
              <a:rPr lang="cs-CZ" dirty="0"/>
              <a:t> </a:t>
            </a:r>
            <a:r>
              <a:rPr lang="cs-CZ" dirty="0" err="1"/>
              <a:t>have</a:t>
            </a:r>
            <a:endParaRPr lang="cs-CZ" dirty="0"/>
          </a:p>
          <a:p>
            <a:pPr lvl="0"/>
            <a:endParaRPr lang="cs-CZ" dirty="0"/>
          </a:p>
          <a:p>
            <a:pPr lvl="0"/>
            <a:endParaRPr lang="cs-CZ" dirty="0"/>
          </a:p>
          <a:p>
            <a:pPr lvl="0"/>
            <a:endParaRPr lang="cs-CZ" dirty="0"/>
          </a:p>
          <a:p>
            <a:pPr lvl="0"/>
            <a:endParaRPr lang="cs-CZ" dirty="0"/>
          </a:p>
          <a:p>
            <a:pPr lvl="0"/>
            <a:endParaRPr lang="cs-CZ" dirty="0"/>
          </a:p>
          <a:p>
            <a:pPr lvl="0"/>
            <a:endParaRPr lang="cs-CZ" dirty="0"/>
          </a:p>
          <a:p>
            <a:pPr lvl="0"/>
            <a:endParaRPr lang="cs-CZ" dirty="0"/>
          </a:p>
          <a:p>
            <a:pPr lvl="0"/>
            <a:endParaRPr lang="cs-CZ" dirty="0"/>
          </a:p>
          <a:p>
            <a:pPr lvl="0"/>
            <a:endParaRPr lang="cs-CZ" sz="500" dirty="0"/>
          </a:p>
          <a:p>
            <a:pPr lvl="0"/>
            <a:r>
              <a:rPr lang="cs-CZ" dirty="0" err="1"/>
              <a:t>Would</a:t>
            </a:r>
            <a:r>
              <a:rPr lang="cs-CZ" dirty="0"/>
              <a:t> he/</a:t>
            </a:r>
            <a:r>
              <a:rPr lang="cs-CZ" dirty="0" err="1"/>
              <a:t>she</a:t>
            </a:r>
            <a:r>
              <a:rPr lang="cs-CZ" dirty="0"/>
              <a:t> </a:t>
            </a:r>
            <a:r>
              <a:rPr lang="cs-CZ" dirty="0" err="1"/>
              <a:t>like</a:t>
            </a:r>
            <a:r>
              <a:rPr lang="cs-CZ" dirty="0"/>
              <a:t> </a:t>
            </a:r>
            <a:r>
              <a:rPr lang="cs-CZ" dirty="0" err="1"/>
              <a:t>this</a:t>
            </a:r>
            <a:r>
              <a:rPr lang="cs-CZ" dirty="0"/>
              <a:t> </a:t>
            </a:r>
            <a:r>
              <a:rPr lang="cs-CZ" dirty="0" err="1"/>
              <a:t>one</a:t>
            </a:r>
            <a:r>
              <a:rPr lang="cs-CZ" dirty="0"/>
              <a:t>?</a:t>
            </a:r>
          </a:p>
          <a:p>
            <a:pPr lvl="1"/>
            <a:endParaRPr lang="cs-CZ" dirty="0"/>
          </a:p>
          <a:p>
            <a:pPr marL="0" lvl="0" indent="0">
              <a:buNone/>
            </a:pPr>
            <a:endParaRPr lang="cs-CZ" dirty="0"/>
          </a:p>
        </p:txBody>
      </p:sp>
      <p:grpSp>
        <p:nvGrpSpPr>
          <p:cNvPr id="4" name="Skupina 9">
            <a:extLst>
              <a:ext uri="{FF2B5EF4-FFF2-40B4-BE49-F238E27FC236}">
                <a16:creationId xmlns:a16="http://schemas.microsoft.com/office/drawing/2014/main" id="{692859DD-64DA-491F-B249-A32BD965E9B2}"/>
              </a:ext>
            </a:extLst>
          </p:cNvPr>
          <p:cNvGrpSpPr/>
          <p:nvPr/>
        </p:nvGrpSpPr>
        <p:grpSpPr>
          <a:xfrm>
            <a:off x="603441" y="1742942"/>
            <a:ext cx="7230645" cy="3434788"/>
            <a:chOff x="677332" y="2813608"/>
            <a:chExt cx="7230645" cy="3434788"/>
          </a:xfrm>
        </p:grpSpPr>
        <p:pic>
          <p:nvPicPr>
            <p:cNvPr id="5" name="Obrázek 4">
              <a:extLst>
                <a:ext uri="{FF2B5EF4-FFF2-40B4-BE49-F238E27FC236}">
                  <a16:creationId xmlns:a16="http://schemas.microsoft.com/office/drawing/2014/main" id="{94D8C503-B0F1-4012-807A-43910EE4BFA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77332" y="3910486"/>
              <a:ext cx="7098258" cy="1190896"/>
            </a:xfrm>
            <a:prstGeom prst="rect">
              <a:avLst/>
            </a:prstGeom>
            <a:noFill/>
            <a:ln cap="rnd">
              <a:noFill/>
            </a:ln>
          </p:spPr>
        </p:pic>
        <p:pic>
          <p:nvPicPr>
            <p:cNvPr id="6" name="Obrázek 6">
              <a:extLst>
                <a:ext uri="{FF2B5EF4-FFF2-40B4-BE49-F238E27FC236}">
                  <a16:creationId xmlns:a16="http://schemas.microsoft.com/office/drawing/2014/main" id="{75ED62D4-1686-49E0-AAAA-79810F05EA6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81089" y="5101382"/>
              <a:ext cx="6890753" cy="1147014"/>
            </a:xfrm>
            <a:prstGeom prst="rect">
              <a:avLst/>
            </a:prstGeom>
            <a:noFill/>
            <a:ln cap="rnd">
              <a:noFill/>
            </a:ln>
          </p:spPr>
        </p:pic>
        <p:pic>
          <p:nvPicPr>
            <p:cNvPr id="7" name="Obrázek 8">
              <a:extLst>
                <a:ext uri="{FF2B5EF4-FFF2-40B4-BE49-F238E27FC236}">
                  <a16:creationId xmlns:a16="http://schemas.microsoft.com/office/drawing/2014/main" id="{685C3963-5698-4CE4-9B14-BA2FD305CE2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81089" y="2813608"/>
              <a:ext cx="7126888" cy="1128214"/>
            </a:xfrm>
            <a:prstGeom prst="rect">
              <a:avLst/>
            </a:prstGeom>
            <a:noFill/>
            <a:ln cap="rnd">
              <a:noFill/>
            </a:ln>
          </p:spPr>
        </p:pic>
      </p:grpSp>
      <p:pic>
        <p:nvPicPr>
          <p:cNvPr id="8" name="Grafický objekt 11" descr="Smějící se smajlík s výplní se souvislou výplní">
            <a:extLst>
              <a:ext uri="{FF2B5EF4-FFF2-40B4-BE49-F238E27FC236}">
                <a16:creationId xmlns:a16="http://schemas.microsoft.com/office/drawing/2014/main" id="{78C195A0-8490-4E92-AB7C-88385572BD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7759078" y="1680269"/>
            <a:ext cx="914400" cy="914400"/>
          </a:xfrm>
          <a:prstGeom prst="rect">
            <a:avLst/>
          </a:prstGeom>
          <a:noFill/>
          <a:ln cap="rnd">
            <a:noFill/>
          </a:ln>
        </p:spPr>
      </p:pic>
      <p:pic>
        <p:nvPicPr>
          <p:cNvPr id="9" name="Grafický objekt 13" descr="Obrys smutného obličeje obrys">
            <a:extLst>
              <a:ext uri="{FF2B5EF4-FFF2-40B4-BE49-F238E27FC236}">
                <a16:creationId xmlns:a16="http://schemas.microsoft.com/office/drawing/2014/main" id="{BC9CE4C2-4A9E-4DC7-9E14-103B754C702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2435167" y="3439970"/>
            <a:ext cx="412866" cy="412866"/>
          </a:xfrm>
          <a:prstGeom prst="rect">
            <a:avLst/>
          </a:prstGeom>
          <a:noFill/>
          <a:ln cap="rnd">
            <a:noFill/>
          </a:ln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EEBEF55D-F01A-4213-9DBA-4D82328586E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7197" y="5555416"/>
            <a:ext cx="6994501" cy="1267671"/>
          </a:xfrm>
          <a:prstGeom prst="rect">
            <a:avLst/>
          </a:prstGeom>
        </p:spPr>
      </p:pic>
      <p:cxnSp>
        <p:nvCxnSpPr>
          <p:cNvPr id="14" name="Přímá spojnice se šipkou 13">
            <a:extLst>
              <a:ext uri="{FF2B5EF4-FFF2-40B4-BE49-F238E27FC236}">
                <a16:creationId xmlns:a16="http://schemas.microsoft.com/office/drawing/2014/main" id="{205D0783-48AB-4488-9755-0B91A9D333F0}"/>
              </a:ext>
            </a:extLst>
          </p:cNvPr>
          <p:cNvCxnSpPr>
            <a:cxnSpLocks/>
          </p:cNvCxnSpPr>
          <p:nvPr/>
        </p:nvCxnSpPr>
        <p:spPr>
          <a:xfrm>
            <a:off x="2641600" y="3167272"/>
            <a:ext cx="0" cy="30479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8" name="Grafický objekt 13" descr="Obrys smutného obličeje obrys">
            <a:extLst>
              <a:ext uri="{FF2B5EF4-FFF2-40B4-BE49-F238E27FC236}">
                <a16:creationId xmlns:a16="http://schemas.microsoft.com/office/drawing/2014/main" id="{0C69110F-CA69-414A-AA77-00894F9E18F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2062479" y="4576112"/>
            <a:ext cx="412866" cy="412866"/>
          </a:xfrm>
          <a:prstGeom prst="rect">
            <a:avLst/>
          </a:prstGeom>
          <a:noFill/>
          <a:ln cap="rnd">
            <a:noFill/>
          </a:ln>
        </p:spPr>
      </p:pic>
      <p:cxnSp>
        <p:nvCxnSpPr>
          <p:cNvPr id="19" name="Přímá spojnice se šipkou 18">
            <a:extLst>
              <a:ext uri="{FF2B5EF4-FFF2-40B4-BE49-F238E27FC236}">
                <a16:creationId xmlns:a16="http://schemas.microsoft.com/office/drawing/2014/main" id="{AF697A4F-16F4-4ECD-A223-BD7B2BF66B4A}"/>
              </a:ext>
            </a:extLst>
          </p:cNvPr>
          <p:cNvCxnSpPr>
            <a:cxnSpLocks/>
          </p:cNvCxnSpPr>
          <p:nvPr/>
        </p:nvCxnSpPr>
        <p:spPr>
          <a:xfrm>
            <a:off x="2268912" y="4303414"/>
            <a:ext cx="0" cy="30479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0" name="Grafický objekt 13" descr="Obrys smutného obličeje obrys">
            <a:extLst>
              <a:ext uri="{FF2B5EF4-FFF2-40B4-BE49-F238E27FC236}">
                <a16:creationId xmlns:a16="http://schemas.microsoft.com/office/drawing/2014/main" id="{224F6D20-AFDB-4D5D-B6E5-7862941924F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7759078" y="2839820"/>
            <a:ext cx="914400" cy="914400"/>
          </a:xfrm>
          <a:prstGeom prst="rect">
            <a:avLst/>
          </a:prstGeom>
          <a:noFill/>
          <a:ln cap="rnd">
            <a:noFill/>
          </a:ln>
        </p:spPr>
      </p:pic>
      <p:pic>
        <p:nvPicPr>
          <p:cNvPr id="21" name="Grafický objekt 14" descr="Obrys smutného obličeje obrys">
            <a:extLst>
              <a:ext uri="{FF2B5EF4-FFF2-40B4-BE49-F238E27FC236}">
                <a16:creationId xmlns:a16="http://schemas.microsoft.com/office/drawing/2014/main" id="{A9DAC987-A220-4A98-A399-DCB31583200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7759078" y="4143700"/>
            <a:ext cx="914400" cy="914400"/>
          </a:xfrm>
          <a:prstGeom prst="rect">
            <a:avLst/>
          </a:prstGeom>
          <a:noFill/>
          <a:ln cap="rnd">
            <a:noFill/>
          </a:ln>
        </p:spPr>
      </p:pic>
    </p:spTree>
    <p:extLst>
      <p:ext uri="{BB962C8B-B14F-4D97-AF65-F5344CB8AC3E}">
        <p14:creationId xmlns:p14="http://schemas.microsoft.com/office/powerpoint/2010/main" val="1365314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81569C3-72C1-4F84-ADB3-A5294F035E22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cs-CZ" dirty="0" err="1">
                <a:solidFill>
                  <a:srgbClr val="333333"/>
                </a:solidFill>
                <a:latin typeface="Arial" pitchFamily="34"/>
              </a:rPr>
              <a:t>What</a:t>
            </a:r>
            <a:r>
              <a:rPr lang="cs-CZ" dirty="0">
                <a:solidFill>
                  <a:srgbClr val="333333"/>
                </a:solidFill>
                <a:latin typeface="Arial" pitchFamily="34"/>
              </a:rPr>
              <a:t> </a:t>
            </a:r>
            <a:r>
              <a:rPr lang="cs-CZ" dirty="0" err="1">
                <a:solidFill>
                  <a:srgbClr val="333333"/>
                </a:solidFill>
                <a:latin typeface="Arial" pitchFamily="34"/>
              </a:rPr>
              <a:t>minimal</a:t>
            </a:r>
            <a:r>
              <a:rPr lang="cs-CZ" dirty="0">
                <a:solidFill>
                  <a:srgbClr val="333333"/>
                </a:solidFill>
                <a:latin typeface="Arial" pitchFamily="34"/>
              </a:rPr>
              <a:t> </a:t>
            </a:r>
            <a:r>
              <a:rPr lang="cs-CZ" dirty="0" err="1">
                <a:solidFill>
                  <a:srgbClr val="333333"/>
                </a:solidFill>
                <a:latin typeface="Arial" pitchFamily="34"/>
              </a:rPr>
              <a:t>granularity</a:t>
            </a:r>
            <a:r>
              <a:rPr lang="cs-CZ" dirty="0">
                <a:solidFill>
                  <a:srgbClr val="333333"/>
                </a:solidFill>
                <a:latin typeface="Arial" pitchFamily="34"/>
              </a:rPr>
              <a:t> to </a:t>
            </a:r>
            <a:r>
              <a:rPr lang="cs-CZ" dirty="0" err="1">
                <a:solidFill>
                  <a:srgbClr val="333333"/>
                </a:solidFill>
                <a:latin typeface="Arial" pitchFamily="34"/>
              </a:rPr>
              <a:t>chose</a:t>
            </a:r>
            <a:r>
              <a:rPr lang="cs-CZ" dirty="0">
                <a:solidFill>
                  <a:srgbClr val="333333"/>
                </a:solidFill>
                <a:latin typeface="Arial" pitchFamily="34"/>
              </a:rPr>
              <a:t>?</a:t>
            </a:r>
            <a:br>
              <a:rPr lang="cs-CZ" dirty="0">
                <a:solidFill>
                  <a:srgbClr val="333333"/>
                </a:solidFill>
                <a:latin typeface="Arial" pitchFamily="34"/>
              </a:rPr>
            </a:b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32180FE-E202-477F-94FA-5B1CA534EE43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677332" y="1348510"/>
            <a:ext cx="9725018" cy="5169736"/>
          </a:xfrm>
        </p:spPr>
        <p:txBody>
          <a:bodyPr/>
          <a:lstStyle/>
          <a:p>
            <a:pPr lvl="0"/>
            <a:r>
              <a:rPr lang="cs-CZ" dirty="0" err="1"/>
              <a:t>This</a:t>
            </a:r>
            <a:r>
              <a:rPr lang="cs-CZ" dirty="0"/>
              <a:t> </a:t>
            </a:r>
            <a:r>
              <a:rPr lang="cs-CZ" dirty="0" err="1"/>
              <a:t>is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feedback </a:t>
            </a:r>
            <a:r>
              <a:rPr lang="cs-CZ" dirty="0" err="1"/>
              <a:t>we</a:t>
            </a:r>
            <a:r>
              <a:rPr lang="cs-CZ" dirty="0"/>
              <a:t> </a:t>
            </a:r>
            <a:r>
              <a:rPr lang="cs-CZ" dirty="0" err="1"/>
              <a:t>have</a:t>
            </a:r>
            <a:endParaRPr lang="cs-CZ" dirty="0"/>
          </a:p>
          <a:p>
            <a:pPr lvl="0"/>
            <a:endParaRPr lang="cs-CZ" dirty="0"/>
          </a:p>
          <a:p>
            <a:pPr lvl="0"/>
            <a:endParaRPr lang="cs-CZ" dirty="0"/>
          </a:p>
          <a:p>
            <a:pPr lvl="0"/>
            <a:endParaRPr lang="cs-CZ" dirty="0"/>
          </a:p>
          <a:p>
            <a:pPr lvl="0"/>
            <a:endParaRPr lang="cs-CZ" dirty="0"/>
          </a:p>
          <a:p>
            <a:pPr lvl="0"/>
            <a:endParaRPr lang="cs-CZ" dirty="0"/>
          </a:p>
          <a:p>
            <a:pPr lvl="0"/>
            <a:endParaRPr lang="cs-CZ" dirty="0"/>
          </a:p>
          <a:p>
            <a:pPr lvl="0"/>
            <a:endParaRPr lang="cs-CZ" dirty="0"/>
          </a:p>
          <a:p>
            <a:pPr lvl="0"/>
            <a:endParaRPr lang="cs-CZ" dirty="0"/>
          </a:p>
          <a:p>
            <a:pPr lvl="0"/>
            <a:endParaRPr lang="cs-CZ" sz="500" dirty="0"/>
          </a:p>
          <a:p>
            <a:pPr lvl="0"/>
            <a:r>
              <a:rPr lang="cs-CZ" dirty="0" err="1"/>
              <a:t>Would</a:t>
            </a:r>
            <a:r>
              <a:rPr lang="cs-CZ" dirty="0"/>
              <a:t> he/</a:t>
            </a:r>
            <a:r>
              <a:rPr lang="cs-CZ" dirty="0" err="1"/>
              <a:t>she</a:t>
            </a:r>
            <a:r>
              <a:rPr lang="cs-CZ" dirty="0"/>
              <a:t> </a:t>
            </a:r>
            <a:r>
              <a:rPr lang="cs-CZ" dirty="0" err="1"/>
              <a:t>like</a:t>
            </a:r>
            <a:r>
              <a:rPr lang="cs-CZ" dirty="0"/>
              <a:t> </a:t>
            </a:r>
            <a:r>
              <a:rPr lang="cs-CZ" dirty="0" err="1"/>
              <a:t>this</a:t>
            </a:r>
            <a:r>
              <a:rPr lang="cs-CZ" dirty="0"/>
              <a:t> </a:t>
            </a:r>
            <a:r>
              <a:rPr lang="cs-CZ" dirty="0" err="1"/>
              <a:t>one</a:t>
            </a:r>
            <a:r>
              <a:rPr lang="cs-CZ" dirty="0"/>
              <a:t>?</a:t>
            </a:r>
          </a:p>
          <a:p>
            <a:pPr lvl="1"/>
            <a:endParaRPr lang="cs-CZ" dirty="0"/>
          </a:p>
          <a:p>
            <a:pPr marL="0" lvl="0" indent="0">
              <a:buNone/>
            </a:pPr>
            <a:endParaRPr lang="cs-CZ" dirty="0"/>
          </a:p>
        </p:txBody>
      </p:sp>
      <p:grpSp>
        <p:nvGrpSpPr>
          <p:cNvPr id="4" name="Skupina 9">
            <a:extLst>
              <a:ext uri="{FF2B5EF4-FFF2-40B4-BE49-F238E27FC236}">
                <a16:creationId xmlns:a16="http://schemas.microsoft.com/office/drawing/2014/main" id="{692859DD-64DA-491F-B249-A32BD965E9B2}"/>
              </a:ext>
            </a:extLst>
          </p:cNvPr>
          <p:cNvGrpSpPr/>
          <p:nvPr/>
        </p:nvGrpSpPr>
        <p:grpSpPr>
          <a:xfrm>
            <a:off x="603441" y="1742942"/>
            <a:ext cx="7230645" cy="3434788"/>
            <a:chOff x="677332" y="2813608"/>
            <a:chExt cx="7230645" cy="3434788"/>
          </a:xfrm>
        </p:grpSpPr>
        <p:pic>
          <p:nvPicPr>
            <p:cNvPr id="5" name="Obrázek 4">
              <a:extLst>
                <a:ext uri="{FF2B5EF4-FFF2-40B4-BE49-F238E27FC236}">
                  <a16:creationId xmlns:a16="http://schemas.microsoft.com/office/drawing/2014/main" id="{94D8C503-B0F1-4012-807A-43910EE4BFA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77332" y="3910486"/>
              <a:ext cx="7098258" cy="1190896"/>
            </a:xfrm>
            <a:prstGeom prst="rect">
              <a:avLst/>
            </a:prstGeom>
            <a:noFill/>
            <a:ln cap="rnd">
              <a:noFill/>
            </a:ln>
          </p:spPr>
        </p:pic>
        <p:pic>
          <p:nvPicPr>
            <p:cNvPr id="6" name="Obrázek 6">
              <a:extLst>
                <a:ext uri="{FF2B5EF4-FFF2-40B4-BE49-F238E27FC236}">
                  <a16:creationId xmlns:a16="http://schemas.microsoft.com/office/drawing/2014/main" id="{75ED62D4-1686-49E0-AAAA-79810F05EA6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81089" y="5101382"/>
              <a:ext cx="6890753" cy="1147014"/>
            </a:xfrm>
            <a:prstGeom prst="rect">
              <a:avLst/>
            </a:prstGeom>
            <a:noFill/>
            <a:ln cap="rnd">
              <a:noFill/>
            </a:ln>
          </p:spPr>
        </p:pic>
        <p:pic>
          <p:nvPicPr>
            <p:cNvPr id="7" name="Obrázek 8">
              <a:extLst>
                <a:ext uri="{FF2B5EF4-FFF2-40B4-BE49-F238E27FC236}">
                  <a16:creationId xmlns:a16="http://schemas.microsoft.com/office/drawing/2014/main" id="{685C3963-5698-4CE4-9B14-BA2FD305CE2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81089" y="2813608"/>
              <a:ext cx="7126888" cy="1128214"/>
            </a:xfrm>
            <a:prstGeom prst="rect">
              <a:avLst/>
            </a:prstGeom>
            <a:noFill/>
            <a:ln cap="rnd">
              <a:noFill/>
            </a:ln>
          </p:spPr>
        </p:pic>
      </p:grpSp>
      <p:pic>
        <p:nvPicPr>
          <p:cNvPr id="8" name="Grafický objekt 11" descr="Smějící se smajlík s výplní se souvislou výplní">
            <a:extLst>
              <a:ext uri="{FF2B5EF4-FFF2-40B4-BE49-F238E27FC236}">
                <a16:creationId xmlns:a16="http://schemas.microsoft.com/office/drawing/2014/main" id="{78C195A0-8490-4E92-AB7C-88385572BD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7759078" y="1680269"/>
            <a:ext cx="914400" cy="914400"/>
          </a:xfrm>
          <a:prstGeom prst="rect">
            <a:avLst/>
          </a:prstGeom>
          <a:noFill/>
          <a:ln cap="rnd">
            <a:noFill/>
          </a:ln>
        </p:spPr>
      </p:pic>
      <p:pic>
        <p:nvPicPr>
          <p:cNvPr id="9" name="Grafický objekt 13" descr="Obrys smutného obličeje obrys">
            <a:extLst>
              <a:ext uri="{FF2B5EF4-FFF2-40B4-BE49-F238E27FC236}">
                <a16:creationId xmlns:a16="http://schemas.microsoft.com/office/drawing/2014/main" id="{BC9CE4C2-4A9E-4DC7-9E14-103B754C702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2435167" y="3439970"/>
            <a:ext cx="412866" cy="412866"/>
          </a:xfrm>
          <a:prstGeom prst="rect">
            <a:avLst/>
          </a:prstGeom>
          <a:noFill/>
          <a:ln cap="rnd">
            <a:noFill/>
          </a:ln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EEBEF55D-F01A-4213-9DBA-4D82328586E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7197" y="5555416"/>
            <a:ext cx="6994501" cy="1267671"/>
          </a:xfrm>
          <a:prstGeom prst="rect">
            <a:avLst/>
          </a:prstGeom>
        </p:spPr>
      </p:pic>
      <p:cxnSp>
        <p:nvCxnSpPr>
          <p:cNvPr id="14" name="Přímá spojnice se šipkou 13">
            <a:extLst>
              <a:ext uri="{FF2B5EF4-FFF2-40B4-BE49-F238E27FC236}">
                <a16:creationId xmlns:a16="http://schemas.microsoft.com/office/drawing/2014/main" id="{205D0783-48AB-4488-9755-0B91A9D333F0}"/>
              </a:ext>
            </a:extLst>
          </p:cNvPr>
          <p:cNvCxnSpPr>
            <a:cxnSpLocks/>
          </p:cNvCxnSpPr>
          <p:nvPr/>
        </p:nvCxnSpPr>
        <p:spPr>
          <a:xfrm>
            <a:off x="2641600" y="3167272"/>
            <a:ext cx="0" cy="30479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8" name="Grafický objekt 13" descr="Obrys smutného obličeje obrys">
            <a:extLst>
              <a:ext uri="{FF2B5EF4-FFF2-40B4-BE49-F238E27FC236}">
                <a16:creationId xmlns:a16="http://schemas.microsoft.com/office/drawing/2014/main" id="{0C69110F-CA69-414A-AA77-00894F9E18F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2062479" y="4576112"/>
            <a:ext cx="412866" cy="412866"/>
          </a:xfrm>
          <a:prstGeom prst="rect">
            <a:avLst/>
          </a:prstGeom>
          <a:noFill/>
          <a:ln cap="rnd">
            <a:noFill/>
          </a:ln>
        </p:spPr>
      </p:pic>
      <p:cxnSp>
        <p:nvCxnSpPr>
          <p:cNvPr id="19" name="Přímá spojnice se šipkou 18">
            <a:extLst>
              <a:ext uri="{FF2B5EF4-FFF2-40B4-BE49-F238E27FC236}">
                <a16:creationId xmlns:a16="http://schemas.microsoft.com/office/drawing/2014/main" id="{AF697A4F-16F4-4ECD-A223-BD7B2BF66B4A}"/>
              </a:ext>
            </a:extLst>
          </p:cNvPr>
          <p:cNvCxnSpPr>
            <a:cxnSpLocks/>
          </p:cNvCxnSpPr>
          <p:nvPr/>
        </p:nvCxnSpPr>
        <p:spPr>
          <a:xfrm>
            <a:off x="2268912" y="4303414"/>
            <a:ext cx="0" cy="30479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0" name="Grafický objekt 13" descr="Obrys smutného obličeje obrys">
            <a:extLst>
              <a:ext uri="{FF2B5EF4-FFF2-40B4-BE49-F238E27FC236}">
                <a16:creationId xmlns:a16="http://schemas.microsoft.com/office/drawing/2014/main" id="{224F6D20-AFDB-4D5D-B6E5-7862941924F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7759078" y="2839820"/>
            <a:ext cx="914400" cy="914400"/>
          </a:xfrm>
          <a:prstGeom prst="rect">
            <a:avLst/>
          </a:prstGeom>
          <a:noFill/>
          <a:ln cap="rnd">
            <a:noFill/>
          </a:ln>
        </p:spPr>
      </p:pic>
      <p:pic>
        <p:nvPicPr>
          <p:cNvPr id="21" name="Grafický objekt 14" descr="Obrys smutného obličeje obrys">
            <a:extLst>
              <a:ext uri="{FF2B5EF4-FFF2-40B4-BE49-F238E27FC236}">
                <a16:creationId xmlns:a16="http://schemas.microsoft.com/office/drawing/2014/main" id="{A9DAC987-A220-4A98-A399-DCB31583200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7759078" y="4143700"/>
            <a:ext cx="914400" cy="914400"/>
          </a:xfrm>
          <a:prstGeom prst="rect">
            <a:avLst/>
          </a:prstGeom>
          <a:noFill/>
          <a:ln cap="rnd">
            <a:noFill/>
          </a:ln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7D14FE43-0F25-4D46-A537-A801D24658BE}"/>
              </a:ext>
            </a:extLst>
          </p:cNvPr>
          <p:cNvSpPr txBox="1"/>
          <p:nvPr/>
        </p:nvSpPr>
        <p:spPr>
          <a:xfrm rot="21188058">
            <a:off x="644274" y="5746179"/>
            <a:ext cx="6919272" cy="461665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err="1">
                <a:solidFill>
                  <a:srgbClr val="FF0000"/>
                </a:solidFill>
              </a:rPr>
              <a:t>Probably</a:t>
            </a:r>
            <a:r>
              <a:rPr lang="cs-CZ" sz="2400" b="1" dirty="0">
                <a:solidFill>
                  <a:srgbClr val="FF0000"/>
                </a:solidFill>
              </a:rPr>
              <a:t> not, he/</a:t>
            </a:r>
            <a:r>
              <a:rPr lang="cs-CZ" sz="2400" b="1" dirty="0" err="1">
                <a:solidFill>
                  <a:srgbClr val="FF0000"/>
                </a:solidFill>
              </a:rPr>
              <a:t>she</a:t>
            </a:r>
            <a:r>
              <a:rPr lang="cs-CZ" sz="2400" b="1" dirty="0">
                <a:solidFill>
                  <a:srgbClr val="FF0000"/>
                </a:solidFill>
              </a:rPr>
              <a:t> </a:t>
            </a:r>
            <a:r>
              <a:rPr lang="cs-CZ" sz="2400" b="1" dirty="0" err="1">
                <a:solidFill>
                  <a:srgbClr val="FF0000"/>
                </a:solidFill>
              </a:rPr>
              <a:t>seems</a:t>
            </a:r>
            <a:r>
              <a:rPr lang="cs-CZ" sz="2400" b="1" dirty="0">
                <a:solidFill>
                  <a:srgbClr val="FF0000"/>
                </a:solidFill>
              </a:rPr>
              <a:t> to </a:t>
            </a:r>
            <a:r>
              <a:rPr lang="cs-CZ" sz="2400" b="1" dirty="0" err="1">
                <a:solidFill>
                  <a:srgbClr val="FF0000"/>
                </a:solidFill>
              </a:rPr>
              <a:t>be</a:t>
            </a:r>
            <a:r>
              <a:rPr lang="cs-CZ" sz="2400" b="1" dirty="0">
                <a:solidFill>
                  <a:srgbClr val="FF0000"/>
                </a:solidFill>
              </a:rPr>
              <a:t> a </a:t>
            </a:r>
            <a:r>
              <a:rPr lang="cs-CZ" sz="2400" b="1" dirty="0" err="1">
                <a:solidFill>
                  <a:srgbClr val="FF0000"/>
                </a:solidFill>
              </a:rPr>
              <a:t>vegetarian</a:t>
            </a:r>
            <a:endParaRPr lang="cs-CZ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31185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7B1F4B0-A5F3-454F-957C-60171D071781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cs-CZ" dirty="0" err="1">
                <a:solidFill>
                  <a:srgbClr val="333333"/>
                </a:solidFill>
                <a:latin typeface="Arial" pitchFamily="34"/>
              </a:rPr>
              <a:t>What</a:t>
            </a:r>
            <a:r>
              <a:rPr lang="cs-CZ" dirty="0">
                <a:solidFill>
                  <a:srgbClr val="333333"/>
                </a:solidFill>
                <a:latin typeface="Arial" pitchFamily="34"/>
              </a:rPr>
              <a:t> </a:t>
            </a:r>
            <a:r>
              <a:rPr lang="cs-CZ" dirty="0" err="1">
                <a:solidFill>
                  <a:srgbClr val="333333"/>
                </a:solidFill>
                <a:latin typeface="Arial" pitchFamily="34"/>
              </a:rPr>
              <a:t>minimal</a:t>
            </a:r>
            <a:r>
              <a:rPr lang="cs-CZ" dirty="0">
                <a:solidFill>
                  <a:srgbClr val="333333"/>
                </a:solidFill>
                <a:latin typeface="Arial" pitchFamily="34"/>
              </a:rPr>
              <a:t> </a:t>
            </a:r>
            <a:r>
              <a:rPr lang="cs-CZ" dirty="0" err="1">
                <a:solidFill>
                  <a:srgbClr val="333333"/>
                </a:solidFill>
                <a:latin typeface="Arial" pitchFamily="34"/>
              </a:rPr>
              <a:t>granularity</a:t>
            </a:r>
            <a:r>
              <a:rPr lang="cs-CZ" dirty="0">
                <a:solidFill>
                  <a:srgbClr val="333333"/>
                </a:solidFill>
                <a:latin typeface="Arial" pitchFamily="34"/>
              </a:rPr>
              <a:t> to </a:t>
            </a:r>
            <a:r>
              <a:rPr lang="cs-CZ" dirty="0" err="1">
                <a:solidFill>
                  <a:srgbClr val="333333"/>
                </a:solidFill>
                <a:latin typeface="Arial" pitchFamily="34"/>
              </a:rPr>
              <a:t>chose</a:t>
            </a:r>
            <a:r>
              <a:rPr lang="cs-CZ" dirty="0">
                <a:solidFill>
                  <a:srgbClr val="333333"/>
                </a:solidFill>
                <a:latin typeface="Arial" pitchFamily="34"/>
              </a:rPr>
              <a:t>?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6C0F44F-E14E-4ABE-BAD9-C30173A3A02D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677332" y="2160590"/>
            <a:ext cx="8933011" cy="3880768"/>
          </a:xfrm>
        </p:spPr>
        <p:txBody>
          <a:bodyPr/>
          <a:lstStyle/>
          <a:p>
            <a:pPr marL="0" lvl="0" indent="0" algn="ctr">
              <a:buNone/>
            </a:pPr>
            <a:endParaRPr lang="cs-CZ" sz="2800" b="1" dirty="0"/>
          </a:p>
          <a:p>
            <a:pPr marL="0" lvl="0" indent="0" algn="ctr">
              <a:buNone/>
            </a:pPr>
            <a:endParaRPr lang="cs-CZ" sz="2800" b="1" dirty="0"/>
          </a:p>
          <a:p>
            <a:pPr marL="0" lvl="0" indent="0" algn="ctr">
              <a:buNone/>
            </a:pPr>
            <a:r>
              <a:rPr lang="cs-CZ" sz="2800" b="1" dirty="0">
                <a:solidFill>
                  <a:srgbClr val="0070C0"/>
                </a:solidFill>
              </a:rPr>
              <a:t>So, </a:t>
            </a:r>
            <a:r>
              <a:rPr lang="cs-CZ" sz="2800" b="1" dirty="0" err="1">
                <a:solidFill>
                  <a:srgbClr val="0070C0"/>
                </a:solidFill>
              </a:rPr>
              <a:t>the</a:t>
            </a:r>
            <a:r>
              <a:rPr lang="cs-CZ" sz="2800" b="1" dirty="0">
                <a:solidFill>
                  <a:srgbClr val="0070C0"/>
                </a:solidFill>
              </a:rPr>
              <a:t> </a:t>
            </a:r>
            <a:r>
              <a:rPr lang="cs-CZ" sz="2800" b="1" dirty="0" err="1">
                <a:solidFill>
                  <a:srgbClr val="0070C0"/>
                </a:solidFill>
              </a:rPr>
              <a:t>finer</a:t>
            </a:r>
            <a:r>
              <a:rPr lang="cs-CZ" sz="2800" b="1" dirty="0">
                <a:solidFill>
                  <a:srgbClr val="0070C0"/>
                </a:solidFill>
              </a:rPr>
              <a:t> </a:t>
            </a:r>
            <a:r>
              <a:rPr lang="cs-CZ" sz="2800" b="1" dirty="0" err="1">
                <a:solidFill>
                  <a:srgbClr val="0070C0"/>
                </a:solidFill>
              </a:rPr>
              <a:t>granularity</a:t>
            </a:r>
            <a:r>
              <a:rPr lang="cs-CZ" sz="2800" b="1" dirty="0">
                <a:solidFill>
                  <a:srgbClr val="0070C0"/>
                </a:solidFill>
              </a:rPr>
              <a:t> </a:t>
            </a:r>
            <a:r>
              <a:rPr lang="cs-CZ" sz="2800" b="1" dirty="0" err="1">
                <a:solidFill>
                  <a:srgbClr val="0070C0"/>
                </a:solidFill>
              </a:rPr>
              <a:t>the</a:t>
            </a:r>
            <a:r>
              <a:rPr lang="cs-CZ" sz="2800" b="1" dirty="0">
                <a:solidFill>
                  <a:srgbClr val="0070C0"/>
                </a:solidFill>
              </a:rPr>
              <a:t> </a:t>
            </a:r>
            <a:r>
              <a:rPr lang="cs-CZ" sz="2800" b="1" dirty="0" err="1">
                <a:solidFill>
                  <a:srgbClr val="0070C0"/>
                </a:solidFill>
              </a:rPr>
              <a:t>better</a:t>
            </a:r>
            <a:r>
              <a:rPr lang="cs-CZ" sz="2800" b="1" dirty="0">
                <a:solidFill>
                  <a:srgbClr val="0070C0"/>
                </a:solidFill>
              </a:rPr>
              <a:t>?</a:t>
            </a:r>
          </a:p>
          <a:p>
            <a:pPr lvl="0"/>
            <a:endParaRPr lang="cs-CZ" dirty="0"/>
          </a:p>
          <a:p>
            <a:pPr lvl="1"/>
            <a:endParaRPr lang="cs-CZ" dirty="0"/>
          </a:p>
          <a:p>
            <a:pPr marL="0" lvl="0" indent="0">
              <a:buNone/>
            </a:pPr>
            <a:endParaRPr lang="cs-CZ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7B1F4B0-A5F3-454F-957C-60171D071781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cs-CZ" dirty="0" err="1">
                <a:solidFill>
                  <a:srgbClr val="333333"/>
                </a:solidFill>
                <a:latin typeface="Arial" pitchFamily="34"/>
              </a:rPr>
              <a:t>What</a:t>
            </a:r>
            <a:r>
              <a:rPr lang="cs-CZ" dirty="0">
                <a:solidFill>
                  <a:srgbClr val="333333"/>
                </a:solidFill>
                <a:latin typeface="Arial" pitchFamily="34"/>
              </a:rPr>
              <a:t> </a:t>
            </a:r>
            <a:r>
              <a:rPr lang="cs-CZ" dirty="0" err="1">
                <a:solidFill>
                  <a:srgbClr val="333333"/>
                </a:solidFill>
                <a:latin typeface="Arial" pitchFamily="34"/>
              </a:rPr>
              <a:t>minimal</a:t>
            </a:r>
            <a:r>
              <a:rPr lang="cs-CZ" dirty="0">
                <a:solidFill>
                  <a:srgbClr val="333333"/>
                </a:solidFill>
                <a:latin typeface="Arial" pitchFamily="34"/>
              </a:rPr>
              <a:t> </a:t>
            </a:r>
            <a:r>
              <a:rPr lang="cs-CZ" dirty="0" err="1">
                <a:solidFill>
                  <a:srgbClr val="333333"/>
                </a:solidFill>
                <a:latin typeface="Arial" pitchFamily="34"/>
              </a:rPr>
              <a:t>granularity</a:t>
            </a:r>
            <a:r>
              <a:rPr lang="cs-CZ" dirty="0">
                <a:solidFill>
                  <a:srgbClr val="333333"/>
                </a:solidFill>
                <a:latin typeface="Arial" pitchFamily="34"/>
              </a:rPr>
              <a:t> to </a:t>
            </a:r>
            <a:r>
              <a:rPr lang="cs-CZ" dirty="0" err="1">
                <a:solidFill>
                  <a:srgbClr val="333333"/>
                </a:solidFill>
                <a:latin typeface="Arial" pitchFamily="34"/>
              </a:rPr>
              <a:t>chose</a:t>
            </a:r>
            <a:r>
              <a:rPr lang="cs-CZ" dirty="0">
                <a:solidFill>
                  <a:srgbClr val="333333"/>
                </a:solidFill>
                <a:latin typeface="Arial" pitchFamily="34"/>
              </a:rPr>
              <a:t>?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6C0F44F-E14E-4ABE-BAD9-C30173A3A02D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677332" y="2160590"/>
            <a:ext cx="8933011" cy="3880768"/>
          </a:xfrm>
        </p:spPr>
        <p:txBody>
          <a:bodyPr>
            <a:normAutofit/>
          </a:bodyPr>
          <a:lstStyle/>
          <a:p>
            <a:pPr lvl="0"/>
            <a:r>
              <a:rPr lang="cs-CZ" dirty="0" err="1"/>
              <a:t>Why</a:t>
            </a:r>
            <a:r>
              <a:rPr lang="cs-CZ" dirty="0"/>
              <a:t> do </a:t>
            </a:r>
            <a:r>
              <a:rPr lang="cs-CZ" dirty="0" err="1"/>
              <a:t>you</a:t>
            </a:r>
            <a:r>
              <a:rPr lang="cs-CZ" dirty="0"/>
              <a:t> </a:t>
            </a:r>
            <a:r>
              <a:rPr lang="cs-CZ" dirty="0" err="1"/>
              <a:t>like</a:t>
            </a:r>
            <a:r>
              <a:rPr lang="cs-CZ" dirty="0"/>
              <a:t> Lord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Rings</a:t>
            </a:r>
            <a:r>
              <a:rPr lang="cs-CZ" dirty="0"/>
              <a:t> </a:t>
            </a:r>
            <a:r>
              <a:rPr lang="cs-CZ" dirty="0" err="1"/>
              <a:t>movie</a:t>
            </a:r>
            <a:r>
              <a:rPr lang="cs-CZ" dirty="0"/>
              <a:t>?</a:t>
            </a:r>
          </a:p>
          <a:p>
            <a:pPr marL="0" lvl="0" indent="0">
              <a:buNone/>
            </a:pPr>
            <a:endParaRPr lang="cs-CZ" dirty="0"/>
          </a:p>
          <a:p>
            <a:pPr marL="0" lvl="0" indent="0">
              <a:buNone/>
            </a:pPr>
            <a:endParaRPr lang="cs-CZ" dirty="0"/>
          </a:p>
          <a:p>
            <a:pPr lvl="0"/>
            <a:r>
              <a:rPr lang="cs-CZ" dirty="0" err="1"/>
              <a:t>What</a:t>
            </a:r>
            <a:r>
              <a:rPr lang="cs-CZ" dirty="0"/>
              <a:t> </a:t>
            </a:r>
            <a:r>
              <a:rPr lang="cs-CZ" dirty="0" err="1"/>
              <a:t>makes</a:t>
            </a:r>
            <a:r>
              <a:rPr lang="cs-CZ" dirty="0"/>
              <a:t> panna </a:t>
            </a:r>
            <a:r>
              <a:rPr lang="cs-CZ" dirty="0" err="1"/>
              <a:t>cotta</a:t>
            </a:r>
            <a:r>
              <a:rPr lang="cs-CZ" dirty="0"/>
              <a:t> so </a:t>
            </a:r>
            <a:r>
              <a:rPr lang="cs-CZ" dirty="0" err="1"/>
              <a:t>delicious</a:t>
            </a:r>
            <a:r>
              <a:rPr lang="cs-CZ" dirty="0"/>
              <a:t>?</a:t>
            </a:r>
          </a:p>
          <a:p>
            <a:pPr lvl="0"/>
            <a:endParaRPr lang="cs-CZ" dirty="0"/>
          </a:p>
          <a:p>
            <a:pPr lvl="0"/>
            <a:endParaRPr lang="cs-CZ" dirty="0"/>
          </a:p>
          <a:p>
            <a:pPr lvl="0"/>
            <a:r>
              <a:rPr lang="cs-CZ" dirty="0" err="1"/>
              <a:t>What</a:t>
            </a:r>
            <a:r>
              <a:rPr lang="cs-CZ" dirty="0"/>
              <a:t> </a:t>
            </a:r>
            <a:r>
              <a:rPr lang="cs-CZ" dirty="0" err="1"/>
              <a:t>is</a:t>
            </a:r>
            <a:r>
              <a:rPr lang="cs-CZ" dirty="0"/>
              <a:t> so </a:t>
            </a:r>
            <a:r>
              <a:rPr lang="cs-CZ" dirty="0" err="1"/>
              <a:t>good</a:t>
            </a:r>
            <a:r>
              <a:rPr lang="cs-CZ" dirty="0"/>
              <a:t> on [</a:t>
            </a:r>
            <a:r>
              <a:rPr lang="cs-CZ" dirty="0" err="1"/>
              <a:t>your</a:t>
            </a:r>
            <a:r>
              <a:rPr lang="cs-CZ" dirty="0"/>
              <a:t> favorite </a:t>
            </a:r>
            <a:r>
              <a:rPr lang="cs-CZ" dirty="0" err="1"/>
              <a:t>artists</a:t>
            </a:r>
            <a:r>
              <a:rPr lang="cs-CZ" dirty="0"/>
              <a:t>] </a:t>
            </a:r>
            <a:r>
              <a:rPr lang="cs-CZ" dirty="0" err="1"/>
              <a:t>songs</a:t>
            </a:r>
            <a:r>
              <a:rPr lang="cs-CZ" dirty="0"/>
              <a:t>?</a:t>
            </a:r>
          </a:p>
          <a:p>
            <a:pPr lvl="0"/>
            <a:endParaRPr lang="cs-CZ" dirty="0"/>
          </a:p>
          <a:p>
            <a:pPr lvl="0"/>
            <a:endParaRPr lang="cs-CZ" dirty="0"/>
          </a:p>
          <a:p>
            <a:pPr lvl="1"/>
            <a:endParaRPr lang="cs-CZ" dirty="0"/>
          </a:p>
          <a:p>
            <a:pPr marL="0" lvl="0" indent="0">
              <a:buNone/>
            </a:pPr>
            <a:endParaRPr lang="cs-CZ" dirty="0"/>
          </a:p>
        </p:txBody>
      </p:sp>
      <p:pic>
        <p:nvPicPr>
          <p:cNvPr id="2050" name="Picture 2" descr="Buy The Lord of the Rings: Gollum Steam">
            <a:extLst>
              <a:ext uri="{FF2B5EF4-FFF2-40B4-BE49-F238E27FC236}">
                <a16:creationId xmlns:a16="http://schemas.microsoft.com/office/drawing/2014/main" id="{4583B819-F05D-4E8B-93AB-F2BC5D4DCC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25" b="34372"/>
          <a:stretch/>
        </p:blipFill>
        <p:spPr bwMode="auto">
          <a:xfrm>
            <a:off x="8649764" y="2059003"/>
            <a:ext cx="1238482" cy="758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Jednoduchá, ovocná a chutná panna cotta - Prostřeno.cz">
            <a:extLst>
              <a:ext uri="{FF2B5EF4-FFF2-40B4-BE49-F238E27FC236}">
                <a16:creationId xmlns:a16="http://schemas.microsoft.com/office/drawing/2014/main" id="{5C343368-8EA9-404E-B142-66931E3B53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4758" y="3177049"/>
            <a:ext cx="1233488" cy="923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Animals (Pink Floyd album) - Wikipedia">
            <a:extLst>
              <a:ext uri="{FF2B5EF4-FFF2-40B4-BE49-F238E27FC236}">
                <a16:creationId xmlns:a16="http://schemas.microsoft.com/office/drawing/2014/main" id="{C84ADC8E-192E-4A42-B53C-A5650CC00E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9764" y="4460737"/>
            <a:ext cx="1237536" cy="1237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64427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7B1F4B0-A5F3-454F-957C-60171D071781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cs-CZ" dirty="0" err="1">
                <a:solidFill>
                  <a:srgbClr val="333333"/>
                </a:solidFill>
                <a:latin typeface="Arial" pitchFamily="34"/>
              </a:rPr>
              <a:t>What</a:t>
            </a:r>
            <a:r>
              <a:rPr lang="cs-CZ" dirty="0">
                <a:solidFill>
                  <a:srgbClr val="333333"/>
                </a:solidFill>
                <a:latin typeface="Arial" pitchFamily="34"/>
              </a:rPr>
              <a:t> </a:t>
            </a:r>
            <a:r>
              <a:rPr lang="cs-CZ" dirty="0" err="1">
                <a:solidFill>
                  <a:srgbClr val="333333"/>
                </a:solidFill>
                <a:latin typeface="Arial" pitchFamily="34"/>
              </a:rPr>
              <a:t>minimal</a:t>
            </a:r>
            <a:r>
              <a:rPr lang="cs-CZ" dirty="0">
                <a:solidFill>
                  <a:srgbClr val="333333"/>
                </a:solidFill>
                <a:latin typeface="Arial" pitchFamily="34"/>
              </a:rPr>
              <a:t> </a:t>
            </a:r>
            <a:r>
              <a:rPr lang="cs-CZ" dirty="0" err="1">
                <a:solidFill>
                  <a:srgbClr val="333333"/>
                </a:solidFill>
                <a:latin typeface="Arial" pitchFamily="34"/>
              </a:rPr>
              <a:t>granularity</a:t>
            </a:r>
            <a:r>
              <a:rPr lang="cs-CZ" dirty="0">
                <a:solidFill>
                  <a:srgbClr val="333333"/>
                </a:solidFill>
                <a:latin typeface="Arial" pitchFamily="34"/>
              </a:rPr>
              <a:t> to </a:t>
            </a:r>
            <a:r>
              <a:rPr lang="cs-CZ" dirty="0" err="1">
                <a:solidFill>
                  <a:srgbClr val="333333"/>
                </a:solidFill>
                <a:latin typeface="Arial" pitchFamily="34"/>
              </a:rPr>
              <a:t>chose</a:t>
            </a:r>
            <a:r>
              <a:rPr lang="cs-CZ" dirty="0">
                <a:solidFill>
                  <a:srgbClr val="333333"/>
                </a:solidFill>
                <a:latin typeface="Arial" pitchFamily="34"/>
              </a:rPr>
              <a:t>?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6C0F44F-E14E-4ABE-BAD9-C30173A3A02D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677332" y="2160590"/>
            <a:ext cx="8933011" cy="3880768"/>
          </a:xfrm>
        </p:spPr>
        <p:txBody>
          <a:bodyPr>
            <a:normAutofit/>
          </a:bodyPr>
          <a:lstStyle/>
          <a:p>
            <a:pPr lvl="0"/>
            <a:r>
              <a:rPr lang="cs-CZ" dirty="0" err="1"/>
              <a:t>Why</a:t>
            </a:r>
            <a:r>
              <a:rPr lang="cs-CZ" dirty="0"/>
              <a:t> do </a:t>
            </a:r>
            <a:r>
              <a:rPr lang="cs-CZ" dirty="0" err="1"/>
              <a:t>you</a:t>
            </a:r>
            <a:r>
              <a:rPr lang="cs-CZ" dirty="0"/>
              <a:t> </a:t>
            </a:r>
            <a:r>
              <a:rPr lang="cs-CZ" dirty="0" err="1"/>
              <a:t>like</a:t>
            </a:r>
            <a:r>
              <a:rPr lang="cs-CZ" dirty="0"/>
              <a:t> Lord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Rings</a:t>
            </a:r>
            <a:r>
              <a:rPr lang="cs-CZ" dirty="0"/>
              <a:t> </a:t>
            </a:r>
            <a:r>
              <a:rPr lang="cs-CZ" dirty="0" err="1"/>
              <a:t>movie</a:t>
            </a:r>
            <a:r>
              <a:rPr lang="cs-CZ" dirty="0"/>
              <a:t>?</a:t>
            </a:r>
          </a:p>
          <a:p>
            <a:pPr lvl="0"/>
            <a:r>
              <a:rPr lang="cs-CZ" dirty="0" err="1"/>
              <a:t>What</a:t>
            </a:r>
            <a:r>
              <a:rPr lang="cs-CZ" dirty="0"/>
              <a:t> </a:t>
            </a:r>
            <a:r>
              <a:rPr lang="cs-CZ" dirty="0" err="1"/>
              <a:t>makes</a:t>
            </a:r>
            <a:r>
              <a:rPr lang="cs-CZ" dirty="0"/>
              <a:t> Panna </a:t>
            </a:r>
            <a:r>
              <a:rPr lang="cs-CZ" dirty="0" err="1"/>
              <a:t>cotta</a:t>
            </a:r>
            <a:r>
              <a:rPr lang="cs-CZ" dirty="0"/>
              <a:t> so </a:t>
            </a:r>
            <a:r>
              <a:rPr lang="cs-CZ" dirty="0" err="1"/>
              <a:t>delicious</a:t>
            </a:r>
            <a:r>
              <a:rPr lang="cs-CZ" dirty="0"/>
              <a:t>?</a:t>
            </a:r>
          </a:p>
          <a:p>
            <a:pPr lvl="0"/>
            <a:r>
              <a:rPr lang="cs-CZ" dirty="0" err="1"/>
              <a:t>What</a:t>
            </a:r>
            <a:r>
              <a:rPr lang="cs-CZ" dirty="0"/>
              <a:t> </a:t>
            </a:r>
            <a:r>
              <a:rPr lang="cs-CZ" dirty="0" err="1"/>
              <a:t>is</a:t>
            </a:r>
            <a:r>
              <a:rPr lang="cs-CZ" dirty="0"/>
              <a:t> so </a:t>
            </a:r>
            <a:r>
              <a:rPr lang="cs-CZ" dirty="0" err="1"/>
              <a:t>good</a:t>
            </a:r>
            <a:r>
              <a:rPr lang="cs-CZ" dirty="0"/>
              <a:t> on [</a:t>
            </a:r>
            <a:r>
              <a:rPr lang="cs-CZ" dirty="0" err="1"/>
              <a:t>your</a:t>
            </a:r>
            <a:r>
              <a:rPr lang="cs-CZ" dirty="0"/>
              <a:t> favorite </a:t>
            </a:r>
            <a:r>
              <a:rPr lang="cs-CZ" dirty="0" err="1"/>
              <a:t>artists</a:t>
            </a:r>
            <a:r>
              <a:rPr lang="cs-CZ" dirty="0"/>
              <a:t>] </a:t>
            </a:r>
            <a:r>
              <a:rPr lang="cs-CZ" dirty="0" err="1"/>
              <a:t>songs</a:t>
            </a:r>
            <a:r>
              <a:rPr lang="cs-CZ" dirty="0"/>
              <a:t>?</a:t>
            </a:r>
          </a:p>
          <a:p>
            <a:pPr lvl="0"/>
            <a:endParaRPr lang="cs-CZ" dirty="0"/>
          </a:p>
          <a:p>
            <a:pPr lvl="0"/>
            <a:r>
              <a:rPr lang="cs-CZ" i="1" dirty="0" err="1">
                <a:solidFill>
                  <a:schemeClr val="tx1"/>
                </a:solidFill>
              </a:rPr>
              <a:t>Is</a:t>
            </a:r>
            <a:r>
              <a:rPr lang="cs-CZ" i="1" dirty="0">
                <a:solidFill>
                  <a:schemeClr val="tx1"/>
                </a:solidFill>
              </a:rPr>
              <a:t> </a:t>
            </a:r>
            <a:r>
              <a:rPr lang="cs-CZ" i="1" dirty="0" err="1">
                <a:solidFill>
                  <a:schemeClr val="tx1"/>
                </a:solidFill>
              </a:rPr>
              <a:t>the</a:t>
            </a:r>
            <a:r>
              <a:rPr lang="cs-CZ" i="1" dirty="0">
                <a:solidFill>
                  <a:schemeClr val="tx1"/>
                </a:solidFill>
              </a:rPr>
              <a:t> </a:t>
            </a:r>
            <a:r>
              <a:rPr lang="cs-CZ" i="1" dirty="0" err="1">
                <a:solidFill>
                  <a:schemeClr val="tx1"/>
                </a:solidFill>
              </a:rPr>
              <a:t>description</a:t>
            </a:r>
            <a:r>
              <a:rPr lang="cs-CZ" i="1" dirty="0">
                <a:solidFill>
                  <a:schemeClr val="tx1"/>
                </a:solidFill>
              </a:rPr>
              <a:t> </a:t>
            </a:r>
            <a:r>
              <a:rPr lang="cs-CZ" i="1" dirty="0" err="1">
                <a:solidFill>
                  <a:schemeClr val="tx1"/>
                </a:solidFill>
              </a:rPr>
              <a:t>discriminative</a:t>
            </a:r>
            <a:r>
              <a:rPr lang="cs-CZ" i="1" dirty="0">
                <a:solidFill>
                  <a:schemeClr val="tx1"/>
                </a:solidFill>
              </a:rPr>
              <a:t>?</a:t>
            </a:r>
          </a:p>
          <a:p>
            <a:pPr lvl="1"/>
            <a:r>
              <a:rPr lang="cs-CZ" i="1" dirty="0" err="1">
                <a:solidFill>
                  <a:schemeClr val="tx1"/>
                </a:solidFill>
              </a:rPr>
              <a:t>Can</a:t>
            </a:r>
            <a:r>
              <a:rPr lang="cs-CZ" i="1" dirty="0">
                <a:solidFill>
                  <a:schemeClr val="tx1"/>
                </a:solidFill>
              </a:rPr>
              <a:t> </a:t>
            </a:r>
            <a:r>
              <a:rPr lang="cs-CZ" i="1" dirty="0" err="1">
                <a:solidFill>
                  <a:schemeClr val="tx1"/>
                </a:solidFill>
              </a:rPr>
              <a:t>it</a:t>
            </a:r>
            <a:r>
              <a:rPr lang="cs-CZ" i="1" dirty="0">
                <a:solidFill>
                  <a:schemeClr val="tx1"/>
                </a:solidFill>
              </a:rPr>
              <a:t> </a:t>
            </a:r>
            <a:r>
              <a:rPr lang="cs-CZ" i="1" dirty="0" err="1">
                <a:solidFill>
                  <a:schemeClr val="tx1"/>
                </a:solidFill>
              </a:rPr>
              <a:t>be</a:t>
            </a:r>
            <a:r>
              <a:rPr lang="cs-CZ" i="1" dirty="0">
                <a:solidFill>
                  <a:schemeClr val="tx1"/>
                </a:solidFill>
              </a:rPr>
              <a:t> </a:t>
            </a:r>
            <a:r>
              <a:rPr lang="cs-CZ" i="1" dirty="0" err="1">
                <a:solidFill>
                  <a:schemeClr val="tx1"/>
                </a:solidFill>
              </a:rPr>
              <a:t>generalized</a:t>
            </a:r>
            <a:r>
              <a:rPr lang="cs-CZ" i="1" dirty="0">
                <a:solidFill>
                  <a:schemeClr val="tx1"/>
                </a:solidFill>
              </a:rPr>
              <a:t> to </a:t>
            </a:r>
            <a:r>
              <a:rPr lang="cs-CZ" i="1" dirty="0" err="1">
                <a:solidFill>
                  <a:schemeClr val="tx1"/>
                </a:solidFill>
              </a:rPr>
              <a:t>all</a:t>
            </a:r>
            <a:r>
              <a:rPr lang="cs-CZ" i="1" dirty="0">
                <a:solidFill>
                  <a:schemeClr val="tx1"/>
                </a:solidFill>
              </a:rPr>
              <a:t> </a:t>
            </a:r>
            <a:r>
              <a:rPr lang="cs-CZ" i="1" dirty="0" err="1">
                <a:solidFill>
                  <a:schemeClr val="tx1"/>
                </a:solidFill>
              </a:rPr>
              <a:t>other</a:t>
            </a:r>
            <a:r>
              <a:rPr lang="cs-CZ" i="1" dirty="0">
                <a:solidFill>
                  <a:schemeClr val="tx1"/>
                </a:solidFill>
              </a:rPr>
              <a:t> </a:t>
            </a:r>
            <a:r>
              <a:rPr lang="cs-CZ" i="1" dirty="0" err="1">
                <a:solidFill>
                  <a:schemeClr val="tx1"/>
                </a:solidFill>
              </a:rPr>
              <a:t>objects</a:t>
            </a:r>
            <a:r>
              <a:rPr lang="cs-CZ" i="1" dirty="0">
                <a:solidFill>
                  <a:schemeClr val="tx1"/>
                </a:solidFill>
              </a:rPr>
              <a:t> </a:t>
            </a:r>
            <a:r>
              <a:rPr lang="cs-CZ" i="1" dirty="0" err="1">
                <a:solidFill>
                  <a:schemeClr val="tx1"/>
                </a:solidFill>
              </a:rPr>
              <a:t>sharing</a:t>
            </a:r>
            <a:r>
              <a:rPr lang="cs-CZ" i="1" dirty="0">
                <a:solidFill>
                  <a:schemeClr val="tx1"/>
                </a:solidFill>
              </a:rPr>
              <a:t> </a:t>
            </a:r>
            <a:r>
              <a:rPr lang="cs-CZ" i="1" dirty="0" err="1">
                <a:solidFill>
                  <a:schemeClr val="tx1"/>
                </a:solidFill>
              </a:rPr>
              <a:t>the</a:t>
            </a:r>
            <a:r>
              <a:rPr lang="cs-CZ" i="1" dirty="0">
                <a:solidFill>
                  <a:schemeClr val="tx1"/>
                </a:solidFill>
              </a:rPr>
              <a:t> </a:t>
            </a:r>
            <a:r>
              <a:rPr lang="cs-CZ" i="1" dirty="0" err="1">
                <a:solidFill>
                  <a:schemeClr val="tx1"/>
                </a:solidFill>
              </a:rPr>
              <a:t>same</a:t>
            </a:r>
            <a:r>
              <a:rPr lang="cs-CZ" i="1" dirty="0">
                <a:solidFill>
                  <a:schemeClr val="tx1"/>
                </a:solidFill>
              </a:rPr>
              <a:t> </a:t>
            </a:r>
            <a:r>
              <a:rPr lang="cs-CZ" i="1" dirty="0" err="1">
                <a:solidFill>
                  <a:schemeClr val="tx1"/>
                </a:solidFill>
              </a:rPr>
              <a:t>feature</a:t>
            </a:r>
            <a:r>
              <a:rPr lang="cs-CZ" i="1" dirty="0">
                <a:solidFill>
                  <a:schemeClr val="tx1"/>
                </a:solidFill>
              </a:rPr>
              <a:t>?</a:t>
            </a:r>
          </a:p>
          <a:p>
            <a:pPr lvl="1"/>
            <a:r>
              <a:rPr lang="cs-CZ" i="1" dirty="0" err="1">
                <a:solidFill>
                  <a:schemeClr val="tx1"/>
                </a:solidFill>
              </a:rPr>
              <a:t>Is</a:t>
            </a:r>
            <a:r>
              <a:rPr lang="cs-CZ" i="1" dirty="0">
                <a:solidFill>
                  <a:schemeClr val="tx1"/>
                </a:solidFill>
              </a:rPr>
              <a:t> </a:t>
            </a:r>
            <a:r>
              <a:rPr lang="cs-CZ" i="1" dirty="0" err="1">
                <a:solidFill>
                  <a:schemeClr val="tx1"/>
                </a:solidFill>
              </a:rPr>
              <a:t>there</a:t>
            </a:r>
            <a:r>
              <a:rPr lang="cs-CZ" i="1" dirty="0">
                <a:solidFill>
                  <a:schemeClr val="tx1"/>
                </a:solidFill>
              </a:rPr>
              <a:t> </a:t>
            </a:r>
            <a:r>
              <a:rPr lang="cs-CZ" i="1" dirty="0" err="1">
                <a:solidFill>
                  <a:schemeClr val="tx1"/>
                </a:solidFill>
              </a:rPr>
              <a:t>something</a:t>
            </a:r>
            <a:r>
              <a:rPr lang="cs-CZ" i="1" dirty="0">
                <a:solidFill>
                  <a:schemeClr val="tx1"/>
                </a:solidFill>
              </a:rPr>
              <a:t> </a:t>
            </a:r>
            <a:r>
              <a:rPr lang="cs-CZ" i="1" dirty="0" err="1">
                <a:solidFill>
                  <a:schemeClr val="tx1"/>
                </a:solidFill>
              </a:rPr>
              <a:t>missing</a:t>
            </a:r>
            <a:r>
              <a:rPr lang="cs-CZ" i="1" dirty="0">
                <a:solidFill>
                  <a:schemeClr val="tx1"/>
                </a:solidFill>
              </a:rPr>
              <a:t> in </a:t>
            </a:r>
            <a:r>
              <a:rPr lang="cs-CZ" i="1" dirty="0" err="1">
                <a:solidFill>
                  <a:schemeClr val="tx1"/>
                </a:solidFill>
              </a:rPr>
              <a:t>the</a:t>
            </a:r>
            <a:r>
              <a:rPr lang="cs-CZ" i="1" dirty="0">
                <a:solidFill>
                  <a:schemeClr val="tx1"/>
                </a:solidFill>
              </a:rPr>
              <a:t> </a:t>
            </a:r>
            <a:r>
              <a:rPr lang="cs-CZ" i="1" dirty="0" err="1">
                <a:solidFill>
                  <a:schemeClr val="tx1"/>
                </a:solidFill>
              </a:rPr>
              <a:t>picture</a:t>
            </a:r>
            <a:r>
              <a:rPr lang="cs-CZ" i="1" dirty="0">
                <a:solidFill>
                  <a:schemeClr val="tx1"/>
                </a:solidFill>
              </a:rPr>
              <a:t>?</a:t>
            </a:r>
          </a:p>
          <a:p>
            <a:pPr lvl="0"/>
            <a:r>
              <a:rPr lang="cs-CZ" i="1" dirty="0" err="1">
                <a:solidFill>
                  <a:schemeClr val="tx1"/>
                </a:solidFill>
              </a:rPr>
              <a:t>If</a:t>
            </a:r>
            <a:r>
              <a:rPr lang="cs-CZ" i="1" dirty="0">
                <a:solidFill>
                  <a:schemeClr val="tx1"/>
                </a:solidFill>
              </a:rPr>
              <a:t> </a:t>
            </a:r>
            <a:r>
              <a:rPr lang="cs-CZ" i="1" dirty="0" err="1">
                <a:solidFill>
                  <a:schemeClr val="tx1"/>
                </a:solidFill>
              </a:rPr>
              <a:t>you</a:t>
            </a:r>
            <a:r>
              <a:rPr lang="cs-CZ" i="1" dirty="0">
                <a:solidFill>
                  <a:schemeClr val="tx1"/>
                </a:solidFill>
              </a:rPr>
              <a:t> </a:t>
            </a:r>
            <a:r>
              <a:rPr lang="cs-CZ" i="1" dirty="0" err="1">
                <a:solidFill>
                  <a:schemeClr val="tx1"/>
                </a:solidFill>
              </a:rPr>
              <a:t>mentioned</a:t>
            </a:r>
            <a:r>
              <a:rPr lang="cs-CZ" i="1" dirty="0">
                <a:solidFill>
                  <a:schemeClr val="tx1"/>
                </a:solidFill>
              </a:rPr>
              <a:t> </a:t>
            </a:r>
            <a:r>
              <a:rPr lang="cs-CZ" i="1" dirty="0" err="1">
                <a:solidFill>
                  <a:schemeClr val="tx1"/>
                </a:solidFill>
              </a:rPr>
              <a:t>multiple</a:t>
            </a:r>
            <a:r>
              <a:rPr lang="cs-CZ" i="1" dirty="0">
                <a:solidFill>
                  <a:schemeClr val="tx1"/>
                </a:solidFill>
              </a:rPr>
              <a:t> </a:t>
            </a:r>
            <a:r>
              <a:rPr lang="cs-CZ" i="1" dirty="0" err="1">
                <a:solidFill>
                  <a:schemeClr val="tx1"/>
                </a:solidFill>
              </a:rPr>
              <a:t>features</a:t>
            </a:r>
            <a:r>
              <a:rPr lang="cs-CZ" i="1" dirty="0">
                <a:solidFill>
                  <a:schemeClr val="tx1"/>
                </a:solidFill>
              </a:rPr>
              <a:t>, </a:t>
            </a:r>
            <a:r>
              <a:rPr lang="cs-CZ" i="1" dirty="0" err="1">
                <a:solidFill>
                  <a:schemeClr val="tx1"/>
                </a:solidFill>
              </a:rPr>
              <a:t>what</a:t>
            </a:r>
            <a:r>
              <a:rPr lang="cs-CZ" i="1" dirty="0">
                <a:solidFill>
                  <a:schemeClr val="tx1"/>
                </a:solidFill>
              </a:rPr>
              <a:t> </a:t>
            </a:r>
            <a:r>
              <a:rPr lang="cs-CZ" i="1" dirty="0" err="1">
                <a:solidFill>
                  <a:schemeClr val="tx1"/>
                </a:solidFill>
              </a:rPr>
              <a:t>is</a:t>
            </a:r>
            <a:r>
              <a:rPr lang="cs-CZ" i="1" dirty="0">
                <a:solidFill>
                  <a:schemeClr val="tx1"/>
                </a:solidFill>
              </a:rPr>
              <a:t> </a:t>
            </a:r>
            <a:r>
              <a:rPr lang="cs-CZ" i="1" dirty="0" err="1">
                <a:solidFill>
                  <a:schemeClr val="tx1"/>
                </a:solidFill>
              </a:rPr>
              <a:t>their</a:t>
            </a:r>
            <a:r>
              <a:rPr lang="cs-CZ" i="1" dirty="0">
                <a:solidFill>
                  <a:schemeClr val="tx1"/>
                </a:solidFill>
              </a:rPr>
              <a:t> </a:t>
            </a:r>
            <a:r>
              <a:rPr lang="cs-CZ" i="1" dirty="0" err="1">
                <a:solidFill>
                  <a:schemeClr val="tx1"/>
                </a:solidFill>
              </a:rPr>
              <a:t>interplay</a:t>
            </a:r>
            <a:r>
              <a:rPr lang="cs-CZ" i="1" dirty="0">
                <a:solidFill>
                  <a:schemeClr val="tx1"/>
                </a:solidFill>
              </a:rPr>
              <a:t>?</a:t>
            </a:r>
          </a:p>
          <a:p>
            <a:pPr lvl="1"/>
            <a:r>
              <a:rPr lang="cs-CZ" i="1" dirty="0">
                <a:solidFill>
                  <a:srgbClr val="0070C0"/>
                </a:solidFill>
              </a:rPr>
              <a:t>And-</a:t>
            </a:r>
            <a:r>
              <a:rPr lang="cs-CZ" i="1" dirty="0" err="1">
                <a:solidFill>
                  <a:srgbClr val="0070C0"/>
                </a:solidFill>
              </a:rPr>
              <a:t>like</a:t>
            </a:r>
            <a:r>
              <a:rPr lang="cs-CZ" i="1" dirty="0">
                <a:solidFill>
                  <a:srgbClr val="0070C0"/>
                </a:solidFill>
              </a:rPr>
              <a:t> / </a:t>
            </a:r>
            <a:r>
              <a:rPr lang="cs-CZ" i="1" dirty="0" err="1">
                <a:solidFill>
                  <a:srgbClr val="0070C0"/>
                </a:solidFill>
              </a:rPr>
              <a:t>or-like</a:t>
            </a:r>
            <a:r>
              <a:rPr lang="cs-CZ" i="1" dirty="0">
                <a:solidFill>
                  <a:srgbClr val="0070C0"/>
                </a:solidFill>
              </a:rPr>
              <a:t> / </a:t>
            </a:r>
            <a:r>
              <a:rPr lang="cs-CZ" i="1" dirty="0" err="1">
                <a:solidFill>
                  <a:srgbClr val="0070C0"/>
                </a:solidFill>
              </a:rPr>
              <a:t>additive</a:t>
            </a:r>
            <a:r>
              <a:rPr lang="cs-CZ" i="1" dirty="0">
                <a:solidFill>
                  <a:srgbClr val="0070C0"/>
                </a:solidFill>
              </a:rPr>
              <a:t> / </a:t>
            </a:r>
            <a:r>
              <a:rPr lang="cs-CZ" i="1" dirty="0" err="1">
                <a:solidFill>
                  <a:srgbClr val="0070C0"/>
                </a:solidFill>
              </a:rPr>
              <a:t>amplifying</a:t>
            </a:r>
            <a:r>
              <a:rPr lang="cs-CZ" i="1" dirty="0">
                <a:solidFill>
                  <a:srgbClr val="0070C0"/>
                </a:solidFill>
              </a:rPr>
              <a:t>…</a:t>
            </a:r>
          </a:p>
          <a:p>
            <a:pPr lvl="0"/>
            <a:endParaRPr lang="cs-CZ" dirty="0"/>
          </a:p>
          <a:p>
            <a:pPr lvl="1"/>
            <a:endParaRPr lang="cs-CZ" dirty="0"/>
          </a:p>
          <a:p>
            <a:pPr marL="0" lv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931222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7B1F4B0-A5F3-454F-957C-60171D071781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cs-CZ" dirty="0" err="1">
                <a:solidFill>
                  <a:srgbClr val="333333"/>
                </a:solidFill>
                <a:latin typeface="Arial" pitchFamily="34"/>
              </a:rPr>
              <a:t>What</a:t>
            </a:r>
            <a:r>
              <a:rPr lang="cs-CZ" dirty="0">
                <a:solidFill>
                  <a:srgbClr val="333333"/>
                </a:solidFill>
                <a:latin typeface="Arial" pitchFamily="34"/>
              </a:rPr>
              <a:t> </a:t>
            </a:r>
            <a:r>
              <a:rPr lang="cs-CZ" dirty="0" err="1">
                <a:solidFill>
                  <a:srgbClr val="333333"/>
                </a:solidFill>
                <a:latin typeface="Arial" pitchFamily="34"/>
              </a:rPr>
              <a:t>minimal</a:t>
            </a:r>
            <a:r>
              <a:rPr lang="cs-CZ" dirty="0">
                <a:solidFill>
                  <a:srgbClr val="333333"/>
                </a:solidFill>
                <a:latin typeface="Arial" pitchFamily="34"/>
              </a:rPr>
              <a:t> </a:t>
            </a:r>
            <a:r>
              <a:rPr lang="cs-CZ" dirty="0" err="1">
                <a:solidFill>
                  <a:srgbClr val="333333"/>
                </a:solidFill>
                <a:latin typeface="Arial" pitchFamily="34"/>
              </a:rPr>
              <a:t>granularity</a:t>
            </a:r>
            <a:r>
              <a:rPr lang="cs-CZ" dirty="0">
                <a:solidFill>
                  <a:srgbClr val="333333"/>
                </a:solidFill>
                <a:latin typeface="Arial" pitchFamily="34"/>
              </a:rPr>
              <a:t> to </a:t>
            </a:r>
            <a:r>
              <a:rPr lang="cs-CZ" dirty="0" err="1">
                <a:solidFill>
                  <a:srgbClr val="333333"/>
                </a:solidFill>
                <a:latin typeface="Arial" pitchFamily="34"/>
              </a:rPr>
              <a:t>chose</a:t>
            </a:r>
            <a:r>
              <a:rPr lang="cs-CZ" dirty="0">
                <a:solidFill>
                  <a:srgbClr val="333333"/>
                </a:solidFill>
                <a:latin typeface="Arial" pitchFamily="34"/>
              </a:rPr>
              <a:t>?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6C0F44F-E14E-4ABE-BAD9-C30173A3A02D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677332" y="2160590"/>
            <a:ext cx="8933011" cy="3880768"/>
          </a:xfrm>
        </p:spPr>
        <p:txBody>
          <a:bodyPr>
            <a:normAutofit/>
          </a:bodyPr>
          <a:lstStyle/>
          <a:p>
            <a:pPr lvl="0"/>
            <a:r>
              <a:rPr lang="cs-CZ" dirty="0" err="1"/>
              <a:t>Why</a:t>
            </a:r>
            <a:r>
              <a:rPr lang="cs-CZ" dirty="0"/>
              <a:t> do </a:t>
            </a:r>
            <a:r>
              <a:rPr lang="cs-CZ" dirty="0" err="1"/>
              <a:t>you</a:t>
            </a:r>
            <a:r>
              <a:rPr lang="cs-CZ" dirty="0"/>
              <a:t> </a:t>
            </a:r>
            <a:r>
              <a:rPr lang="cs-CZ" dirty="0" err="1"/>
              <a:t>like</a:t>
            </a:r>
            <a:r>
              <a:rPr lang="cs-CZ" dirty="0"/>
              <a:t> Lord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Rings</a:t>
            </a:r>
            <a:r>
              <a:rPr lang="cs-CZ" dirty="0"/>
              <a:t> </a:t>
            </a:r>
            <a:r>
              <a:rPr lang="cs-CZ" dirty="0" err="1"/>
              <a:t>movie</a:t>
            </a:r>
            <a:r>
              <a:rPr lang="cs-CZ" dirty="0"/>
              <a:t>?</a:t>
            </a:r>
          </a:p>
          <a:p>
            <a:pPr lvl="0"/>
            <a:r>
              <a:rPr lang="cs-CZ" dirty="0" err="1"/>
              <a:t>What</a:t>
            </a:r>
            <a:r>
              <a:rPr lang="cs-CZ" dirty="0"/>
              <a:t> </a:t>
            </a:r>
            <a:r>
              <a:rPr lang="cs-CZ" dirty="0" err="1"/>
              <a:t>makes</a:t>
            </a:r>
            <a:r>
              <a:rPr lang="cs-CZ" dirty="0"/>
              <a:t> Panna </a:t>
            </a:r>
            <a:r>
              <a:rPr lang="cs-CZ" dirty="0" err="1"/>
              <a:t>cotta</a:t>
            </a:r>
            <a:r>
              <a:rPr lang="cs-CZ" dirty="0"/>
              <a:t> so </a:t>
            </a:r>
            <a:r>
              <a:rPr lang="cs-CZ" dirty="0" err="1"/>
              <a:t>delicious</a:t>
            </a:r>
            <a:r>
              <a:rPr lang="cs-CZ" dirty="0"/>
              <a:t>?</a:t>
            </a:r>
          </a:p>
          <a:p>
            <a:pPr lvl="0"/>
            <a:r>
              <a:rPr lang="cs-CZ" dirty="0" err="1"/>
              <a:t>What</a:t>
            </a:r>
            <a:r>
              <a:rPr lang="cs-CZ" dirty="0"/>
              <a:t> </a:t>
            </a:r>
            <a:r>
              <a:rPr lang="cs-CZ" dirty="0" err="1"/>
              <a:t>is</a:t>
            </a:r>
            <a:r>
              <a:rPr lang="cs-CZ" dirty="0"/>
              <a:t> so </a:t>
            </a:r>
            <a:r>
              <a:rPr lang="cs-CZ" dirty="0" err="1"/>
              <a:t>good</a:t>
            </a:r>
            <a:r>
              <a:rPr lang="cs-CZ" dirty="0"/>
              <a:t> on [</a:t>
            </a:r>
            <a:r>
              <a:rPr lang="cs-CZ" dirty="0" err="1"/>
              <a:t>your</a:t>
            </a:r>
            <a:r>
              <a:rPr lang="cs-CZ" dirty="0"/>
              <a:t> favorite </a:t>
            </a:r>
            <a:r>
              <a:rPr lang="cs-CZ" dirty="0" err="1"/>
              <a:t>artists</a:t>
            </a:r>
            <a:r>
              <a:rPr lang="cs-CZ" dirty="0"/>
              <a:t>] </a:t>
            </a:r>
            <a:r>
              <a:rPr lang="cs-CZ" dirty="0" err="1"/>
              <a:t>songs</a:t>
            </a:r>
            <a:r>
              <a:rPr lang="cs-CZ" dirty="0"/>
              <a:t>?</a:t>
            </a:r>
          </a:p>
          <a:p>
            <a:pPr lvl="0"/>
            <a:endParaRPr lang="cs-CZ" dirty="0"/>
          </a:p>
          <a:p>
            <a:pPr lvl="0"/>
            <a:r>
              <a:rPr lang="cs-CZ" i="1" dirty="0" err="1">
                <a:solidFill>
                  <a:schemeClr val="bg1">
                    <a:lumMod val="50000"/>
                  </a:schemeClr>
                </a:solidFill>
              </a:rPr>
              <a:t>People</a:t>
            </a:r>
            <a:r>
              <a:rPr lang="cs-CZ" i="1" dirty="0">
                <a:solidFill>
                  <a:schemeClr val="bg1">
                    <a:lumMod val="50000"/>
                  </a:schemeClr>
                </a:solidFill>
              </a:rPr>
              <a:t> are </a:t>
            </a:r>
            <a:r>
              <a:rPr lang="cs-CZ" i="1" dirty="0" err="1">
                <a:solidFill>
                  <a:schemeClr val="bg1">
                    <a:lumMod val="50000"/>
                  </a:schemeClr>
                </a:solidFill>
              </a:rPr>
              <a:t>generally</a:t>
            </a:r>
            <a:r>
              <a:rPr lang="cs-CZ" i="1" dirty="0">
                <a:solidFill>
                  <a:schemeClr val="bg1">
                    <a:lumMod val="50000"/>
                  </a:schemeClr>
                </a:solidFill>
              </a:rPr>
              <a:t> not very </a:t>
            </a:r>
            <a:r>
              <a:rPr lang="cs-CZ" i="1" dirty="0" err="1">
                <a:solidFill>
                  <a:schemeClr val="bg1">
                    <a:lumMod val="50000"/>
                  </a:schemeClr>
                </a:solidFill>
              </a:rPr>
              <a:t>good</a:t>
            </a:r>
            <a:r>
              <a:rPr lang="cs-CZ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cs-CZ" i="1" dirty="0" err="1">
                <a:solidFill>
                  <a:schemeClr val="bg1">
                    <a:lumMod val="50000"/>
                  </a:schemeClr>
                </a:solidFill>
              </a:rPr>
              <a:t>at</a:t>
            </a:r>
            <a:r>
              <a:rPr lang="cs-CZ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cs-CZ" i="1" dirty="0" err="1">
                <a:solidFill>
                  <a:schemeClr val="bg1">
                    <a:lumMod val="50000"/>
                  </a:schemeClr>
                </a:solidFill>
              </a:rPr>
              <a:t>describing</a:t>
            </a:r>
            <a:r>
              <a:rPr lang="cs-CZ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cs-CZ" i="1" dirty="0" err="1">
                <a:solidFill>
                  <a:schemeClr val="bg1">
                    <a:lumMod val="50000"/>
                  </a:schemeClr>
                </a:solidFill>
              </a:rPr>
              <a:t>their</a:t>
            </a:r>
            <a:r>
              <a:rPr lang="cs-CZ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cs-CZ" i="1" dirty="0" err="1">
                <a:solidFill>
                  <a:schemeClr val="bg1">
                    <a:lumMod val="50000"/>
                  </a:schemeClr>
                </a:solidFill>
              </a:rPr>
              <a:t>reasons</a:t>
            </a:r>
            <a:r>
              <a:rPr lang="cs-CZ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cs-CZ" i="1" dirty="0" err="1">
                <a:solidFill>
                  <a:schemeClr val="bg1">
                    <a:lumMod val="50000"/>
                  </a:schemeClr>
                </a:solidFill>
              </a:rPr>
              <a:t>thoroughly</a:t>
            </a:r>
            <a:endParaRPr lang="cs-CZ" i="1" dirty="0">
              <a:solidFill>
                <a:schemeClr val="bg1">
                  <a:lumMod val="50000"/>
                </a:schemeClr>
              </a:solidFill>
            </a:endParaRPr>
          </a:p>
          <a:p>
            <a:pPr lvl="0"/>
            <a:endParaRPr lang="cs-CZ" dirty="0"/>
          </a:p>
          <a:p>
            <a:pPr lvl="1"/>
            <a:endParaRPr lang="cs-CZ" dirty="0"/>
          </a:p>
          <a:p>
            <a:pPr marL="0" lv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482461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2895322-6013-4404-9F55-6DA73A5D739C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cs-CZ" dirty="0" err="1"/>
              <a:t>Today</a:t>
            </a:r>
            <a:r>
              <a:rPr lang="en-US" dirty="0"/>
              <a:t>’s</a:t>
            </a:r>
            <a:r>
              <a:rPr lang="cs-CZ" dirty="0"/>
              <a:t> </a:t>
            </a:r>
            <a:r>
              <a:rPr lang="cs-CZ" dirty="0" err="1"/>
              <a:t>content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4620EF1-1236-487F-9D67-CE96F7079B1E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677332" y="2160590"/>
            <a:ext cx="8978731" cy="3880768"/>
          </a:xfrm>
        </p:spPr>
        <p:txBody>
          <a:bodyPr/>
          <a:lstStyle/>
          <a:p>
            <a:pPr lvl="0"/>
            <a:r>
              <a:rPr lang="cs-CZ" dirty="0" err="1">
                <a:solidFill>
                  <a:srgbClr val="333333"/>
                </a:solidFill>
                <a:latin typeface="Tahoma" pitchFamily="34"/>
              </a:rPr>
              <a:t>Recap</a:t>
            </a:r>
            <a:endParaRPr lang="cs-CZ" dirty="0">
              <a:solidFill>
                <a:srgbClr val="333333"/>
              </a:solidFill>
              <a:latin typeface="Tahoma" pitchFamily="34"/>
            </a:endParaRPr>
          </a:p>
          <a:p>
            <a:pPr marL="0" lvl="0" indent="0">
              <a:buNone/>
            </a:pPr>
            <a:endParaRPr lang="en-US" dirty="0">
              <a:solidFill>
                <a:srgbClr val="333333"/>
              </a:solidFill>
              <a:latin typeface="Arial" pitchFamily="34"/>
            </a:endParaRPr>
          </a:p>
          <a:p>
            <a:r>
              <a:rPr lang="cs-CZ" dirty="0" err="1">
                <a:solidFill>
                  <a:schemeClr val="tx1"/>
                </a:solidFill>
                <a:latin typeface="Arial" pitchFamily="34"/>
              </a:rPr>
              <a:t>From</a:t>
            </a:r>
            <a:r>
              <a:rPr lang="cs-CZ" dirty="0">
                <a:solidFill>
                  <a:schemeClr val="tx1"/>
                </a:solidFill>
                <a:latin typeface="Arial" pitchFamily="34"/>
              </a:rPr>
              <a:t> feedback to </a:t>
            </a:r>
            <a:r>
              <a:rPr lang="cs-CZ" dirty="0" err="1">
                <a:solidFill>
                  <a:schemeClr val="tx1"/>
                </a:solidFill>
                <a:latin typeface="Arial" pitchFamily="34"/>
              </a:rPr>
              <a:t>preferences</a:t>
            </a:r>
            <a:endParaRPr lang="cs-CZ" dirty="0">
              <a:solidFill>
                <a:schemeClr val="tx1"/>
              </a:solidFill>
              <a:latin typeface="Arial" pitchFamily="34"/>
            </a:endParaRPr>
          </a:p>
          <a:p>
            <a:r>
              <a:rPr lang="cs-CZ" dirty="0" err="1">
                <a:solidFill>
                  <a:schemeClr val="tx1"/>
                </a:solidFill>
                <a:latin typeface="Arial" pitchFamily="34"/>
              </a:rPr>
              <a:t>Explanations</a:t>
            </a:r>
            <a:endParaRPr lang="cs-CZ" dirty="0">
              <a:solidFill>
                <a:schemeClr val="tx1"/>
              </a:solidFill>
              <a:latin typeface="Arial" pitchFamily="34"/>
            </a:endParaRPr>
          </a:p>
          <a:p>
            <a:r>
              <a:rPr lang="cs-CZ" dirty="0">
                <a:solidFill>
                  <a:schemeClr val="tx1"/>
                </a:solidFill>
                <a:latin typeface="Arial" pitchFamily="34"/>
              </a:rPr>
              <a:t>User </a:t>
            </a:r>
            <a:r>
              <a:rPr lang="cs-CZ" dirty="0" err="1">
                <a:solidFill>
                  <a:schemeClr val="tx1"/>
                </a:solidFill>
                <a:latin typeface="Arial" pitchFamily="34"/>
              </a:rPr>
              <a:t>Control</a:t>
            </a:r>
            <a:endParaRPr lang="cs-CZ" dirty="0">
              <a:solidFill>
                <a:schemeClr val="tx1"/>
              </a:solidFill>
              <a:latin typeface="Arial" pitchFamily="34"/>
            </a:endParaRPr>
          </a:p>
          <a:p>
            <a:pPr marL="457200" lvl="1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949879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7B1F4B0-A5F3-454F-957C-60171D071781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cs-CZ" dirty="0" err="1">
                <a:solidFill>
                  <a:srgbClr val="333333"/>
                </a:solidFill>
                <a:latin typeface="Arial" pitchFamily="34"/>
              </a:rPr>
              <a:t>What</a:t>
            </a:r>
            <a:r>
              <a:rPr lang="cs-CZ" dirty="0">
                <a:solidFill>
                  <a:srgbClr val="333333"/>
                </a:solidFill>
                <a:latin typeface="Arial" pitchFamily="34"/>
              </a:rPr>
              <a:t> </a:t>
            </a:r>
            <a:r>
              <a:rPr lang="cs-CZ" dirty="0" err="1">
                <a:solidFill>
                  <a:srgbClr val="333333"/>
                </a:solidFill>
                <a:latin typeface="Arial" pitchFamily="34"/>
              </a:rPr>
              <a:t>minimal</a:t>
            </a:r>
            <a:r>
              <a:rPr lang="cs-CZ" dirty="0">
                <a:solidFill>
                  <a:srgbClr val="333333"/>
                </a:solidFill>
                <a:latin typeface="Arial" pitchFamily="34"/>
              </a:rPr>
              <a:t> </a:t>
            </a:r>
            <a:r>
              <a:rPr lang="cs-CZ" dirty="0" err="1">
                <a:solidFill>
                  <a:srgbClr val="333333"/>
                </a:solidFill>
                <a:latin typeface="Arial" pitchFamily="34"/>
              </a:rPr>
              <a:t>granularity</a:t>
            </a:r>
            <a:r>
              <a:rPr lang="cs-CZ" dirty="0">
                <a:solidFill>
                  <a:srgbClr val="333333"/>
                </a:solidFill>
                <a:latin typeface="Arial" pitchFamily="34"/>
              </a:rPr>
              <a:t> to </a:t>
            </a:r>
            <a:r>
              <a:rPr lang="cs-CZ" dirty="0" err="1">
                <a:solidFill>
                  <a:srgbClr val="333333"/>
                </a:solidFill>
                <a:latin typeface="Arial" pitchFamily="34"/>
              </a:rPr>
              <a:t>chose</a:t>
            </a:r>
            <a:r>
              <a:rPr lang="cs-CZ" dirty="0">
                <a:solidFill>
                  <a:srgbClr val="333333"/>
                </a:solidFill>
                <a:latin typeface="Arial" pitchFamily="34"/>
              </a:rPr>
              <a:t>?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6C0F44F-E14E-4ABE-BAD9-C30173A3A02D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677332" y="2160590"/>
            <a:ext cx="8933011" cy="4351722"/>
          </a:xfrm>
        </p:spPr>
        <p:txBody>
          <a:bodyPr>
            <a:normAutofit fontScale="92500"/>
          </a:bodyPr>
          <a:lstStyle/>
          <a:p>
            <a:pPr lvl="0"/>
            <a:r>
              <a:rPr lang="cs-CZ" dirty="0" err="1"/>
              <a:t>Why</a:t>
            </a:r>
            <a:r>
              <a:rPr lang="cs-CZ" dirty="0"/>
              <a:t> do </a:t>
            </a:r>
            <a:r>
              <a:rPr lang="cs-CZ" dirty="0" err="1"/>
              <a:t>you</a:t>
            </a:r>
            <a:r>
              <a:rPr lang="cs-CZ" dirty="0"/>
              <a:t> </a:t>
            </a:r>
            <a:r>
              <a:rPr lang="cs-CZ" dirty="0" err="1"/>
              <a:t>like</a:t>
            </a:r>
            <a:r>
              <a:rPr lang="cs-CZ" dirty="0"/>
              <a:t> Lord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Rings</a:t>
            </a:r>
            <a:r>
              <a:rPr lang="cs-CZ" dirty="0"/>
              <a:t> </a:t>
            </a:r>
            <a:r>
              <a:rPr lang="cs-CZ" dirty="0" err="1"/>
              <a:t>movie</a:t>
            </a:r>
            <a:r>
              <a:rPr lang="cs-CZ" dirty="0"/>
              <a:t>?</a:t>
            </a:r>
          </a:p>
          <a:p>
            <a:pPr lvl="0"/>
            <a:r>
              <a:rPr lang="cs-CZ" dirty="0" err="1"/>
              <a:t>What</a:t>
            </a:r>
            <a:r>
              <a:rPr lang="cs-CZ" dirty="0"/>
              <a:t> </a:t>
            </a:r>
            <a:r>
              <a:rPr lang="cs-CZ" dirty="0" err="1"/>
              <a:t>makes</a:t>
            </a:r>
            <a:r>
              <a:rPr lang="cs-CZ" dirty="0"/>
              <a:t> Panna </a:t>
            </a:r>
            <a:r>
              <a:rPr lang="cs-CZ" dirty="0" err="1"/>
              <a:t>cotta</a:t>
            </a:r>
            <a:r>
              <a:rPr lang="cs-CZ" dirty="0"/>
              <a:t> so </a:t>
            </a:r>
            <a:r>
              <a:rPr lang="cs-CZ" dirty="0" err="1"/>
              <a:t>delicious</a:t>
            </a:r>
            <a:r>
              <a:rPr lang="cs-CZ" dirty="0"/>
              <a:t>?</a:t>
            </a:r>
          </a:p>
          <a:p>
            <a:pPr lvl="0"/>
            <a:r>
              <a:rPr lang="cs-CZ" dirty="0" err="1"/>
              <a:t>What</a:t>
            </a:r>
            <a:r>
              <a:rPr lang="cs-CZ" dirty="0"/>
              <a:t> </a:t>
            </a:r>
            <a:r>
              <a:rPr lang="cs-CZ" dirty="0" err="1"/>
              <a:t>is</a:t>
            </a:r>
            <a:r>
              <a:rPr lang="cs-CZ" dirty="0"/>
              <a:t> so </a:t>
            </a:r>
            <a:r>
              <a:rPr lang="cs-CZ" dirty="0" err="1"/>
              <a:t>good</a:t>
            </a:r>
            <a:r>
              <a:rPr lang="cs-CZ" dirty="0"/>
              <a:t> on [</a:t>
            </a:r>
            <a:r>
              <a:rPr lang="cs-CZ" dirty="0" err="1"/>
              <a:t>your</a:t>
            </a:r>
            <a:r>
              <a:rPr lang="cs-CZ" dirty="0"/>
              <a:t> favorite </a:t>
            </a:r>
            <a:r>
              <a:rPr lang="cs-CZ" dirty="0" err="1"/>
              <a:t>artists</a:t>
            </a:r>
            <a:r>
              <a:rPr lang="cs-CZ" dirty="0"/>
              <a:t>] </a:t>
            </a:r>
            <a:r>
              <a:rPr lang="cs-CZ" dirty="0" err="1"/>
              <a:t>songs</a:t>
            </a:r>
            <a:r>
              <a:rPr lang="cs-CZ" dirty="0"/>
              <a:t>?</a:t>
            </a:r>
          </a:p>
          <a:p>
            <a:pPr lvl="0"/>
            <a:endParaRPr lang="cs-CZ" dirty="0"/>
          </a:p>
          <a:p>
            <a:r>
              <a:rPr lang="cs-CZ" i="1" dirty="0" err="1">
                <a:solidFill>
                  <a:schemeClr val="bg1">
                    <a:lumMod val="50000"/>
                  </a:schemeClr>
                </a:solidFill>
              </a:rPr>
              <a:t>Also</a:t>
            </a:r>
            <a:r>
              <a:rPr lang="cs-CZ" i="1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cs-CZ" i="1" dirty="0" err="1">
                <a:solidFill>
                  <a:schemeClr val="bg1">
                    <a:lumMod val="50000"/>
                  </a:schemeClr>
                </a:solidFill>
              </a:rPr>
              <a:t>if</a:t>
            </a:r>
            <a:r>
              <a:rPr lang="cs-CZ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cs-CZ" i="1" dirty="0" err="1">
                <a:solidFill>
                  <a:schemeClr val="bg1">
                    <a:lumMod val="50000"/>
                  </a:schemeClr>
                </a:solidFill>
              </a:rPr>
              <a:t>asked</a:t>
            </a:r>
            <a:r>
              <a:rPr lang="cs-CZ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cs-CZ" i="1" dirty="0" err="1">
                <a:solidFill>
                  <a:schemeClr val="bg1">
                    <a:lumMod val="50000"/>
                  </a:schemeClr>
                </a:solidFill>
              </a:rPr>
              <a:t>for</a:t>
            </a:r>
            <a:r>
              <a:rPr lang="cs-CZ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cs-CZ" i="1" dirty="0" err="1">
                <a:solidFill>
                  <a:schemeClr val="bg1">
                    <a:lumMod val="50000"/>
                  </a:schemeClr>
                </a:solidFill>
              </a:rPr>
              <a:t>reasons</a:t>
            </a:r>
            <a:r>
              <a:rPr lang="cs-CZ" i="1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cs-CZ" i="1" dirty="0" err="1">
                <a:solidFill>
                  <a:schemeClr val="bg1">
                    <a:lumMod val="50000"/>
                  </a:schemeClr>
                </a:solidFill>
              </a:rPr>
              <a:t>people</a:t>
            </a:r>
            <a:r>
              <a:rPr lang="cs-CZ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cs-CZ" i="1" dirty="0" err="1">
                <a:solidFill>
                  <a:schemeClr val="bg1">
                    <a:lumMod val="50000"/>
                  </a:schemeClr>
                </a:solidFill>
              </a:rPr>
              <a:t>often</a:t>
            </a:r>
            <a:r>
              <a:rPr lang="cs-CZ" i="1" dirty="0">
                <a:solidFill>
                  <a:schemeClr val="bg1">
                    <a:lumMod val="50000"/>
                  </a:schemeClr>
                </a:solidFill>
              </a:rPr>
              <a:t> just </a:t>
            </a:r>
            <a:r>
              <a:rPr lang="cs-CZ" i="1" dirty="0" err="1">
                <a:solidFill>
                  <a:schemeClr val="bg1">
                    <a:lumMod val="50000"/>
                  </a:schemeClr>
                </a:solidFill>
              </a:rPr>
              <a:t>gonna</a:t>
            </a:r>
            <a:r>
              <a:rPr lang="cs-CZ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cs-CZ" i="1" dirty="0" err="1">
                <a:solidFill>
                  <a:schemeClr val="bg1">
                    <a:lumMod val="50000"/>
                  </a:schemeClr>
                </a:solidFill>
              </a:rPr>
              <a:t>justify</a:t>
            </a:r>
            <a:r>
              <a:rPr lang="cs-CZ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cs-CZ" i="1" dirty="0" err="1">
                <a:solidFill>
                  <a:schemeClr val="bg1">
                    <a:lumMod val="50000"/>
                  </a:schemeClr>
                </a:solidFill>
              </a:rPr>
              <a:t>their</a:t>
            </a:r>
            <a:r>
              <a:rPr lang="cs-CZ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cs-CZ" i="1" dirty="0" err="1">
                <a:solidFill>
                  <a:schemeClr val="bg1">
                    <a:lumMod val="50000"/>
                  </a:schemeClr>
                </a:solidFill>
              </a:rPr>
              <a:t>emotions</a:t>
            </a:r>
            <a:endParaRPr lang="cs-CZ" i="1" dirty="0">
              <a:solidFill>
                <a:schemeClr val="bg1">
                  <a:lumMod val="50000"/>
                </a:schemeClr>
              </a:solidFill>
            </a:endParaRPr>
          </a:p>
          <a:p>
            <a:pPr lvl="1"/>
            <a:r>
              <a:rPr lang="cs-CZ" sz="1000" i="1" dirty="0">
                <a:solidFill>
                  <a:schemeClr val="bg1">
                    <a:lumMod val="50000"/>
                  </a:schemeClr>
                </a:solidFill>
                <a:hlinkClick r:id="rId2"/>
              </a:rPr>
              <a:t>https://start.askwonder.com/insights/want-add-previous-request-made-few-years-ago-want-studies-support-idea-decisions-c22yygpap</a:t>
            </a:r>
            <a:endParaRPr lang="cs-CZ" sz="1000" i="1" dirty="0">
              <a:solidFill>
                <a:schemeClr val="bg1">
                  <a:lumMod val="50000"/>
                </a:schemeClr>
              </a:solidFill>
            </a:endParaRPr>
          </a:p>
          <a:p>
            <a:pPr lvl="1"/>
            <a:r>
              <a:rPr lang="cs-CZ" sz="1000" i="1" dirty="0">
                <a:solidFill>
                  <a:schemeClr val="bg1">
                    <a:lumMod val="50000"/>
                  </a:schemeClr>
                </a:solidFill>
                <a:hlinkClick r:id="rId3"/>
              </a:rPr>
              <a:t>https://en.wikipedia.org/wiki/Motivated_reasoning</a:t>
            </a:r>
            <a:endParaRPr lang="cs-CZ" sz="1000" i="1" dirty="0">
              <a:solidFill>
                <a:schemeClr val="bg1">
                  <a:lumMod val="50000"/>
                </a:schemeClr>
              </a:solidFill>
            </a:endParaRPr>
          </a:p>
          <a:p>
            <a:pPr lvl="1"/>
            <a:r>
              <a:rPr lang="en-US" sz="2200" b="0" i="0" dirty="0">
                <a:solidFill>
                  <a:srgbClr val="232D38"/>
                </a:solidFill>
                <a:effectLst/>
                <a:latin typeface="Brandon_txt_reg"/>
              </a:rPr>
              <a:t> </a:t>
            </a:r>
            <a:r>
              <a:rPr lang="en-US" sz="2200" b="0" i="0" u="none" strike="noStrike" dirty="0">
                <a:solidFill>
                  <a:srgbClr val="232D38"/>
                </a:solidFill>
                <a:effectLst/>
                <a:latin typeface="Brandon_txt_reg"/>
                <a:hlinkClick r:id="rId4" tooltip="Link to https://westsidetoastmasters.com/resources/laws_persuasion/chap14.html"/>
              </a:rPr>
              <a:t>Ninety percent</a:t>
            </a:r>
            <a:r>
              <a:rPr lang="en-US" sz="2200" b="0" i="0" dirty="0">
                <a:solidFill>
                  <a:srgbClr val="232D38"/>
                </a:solidFill>
                <a:effectLst/>
                <a:latin typeface="Brandon_txt_reg"/>
              </a:rPr>
              <a:t> of human decisions are made based on emotions. Humans use logic to justify their actions to themselves and others</a:t>
            </a:r>
            <a:endParaRPr lang="cs-CZ" sz="2200" b="0" i="0" dirty="0">
              <a:solidFill>
                <a:srgbClr val="232D38"/>
              </a:solidFill>
              <a:effectLst/>
              <a:latin typeface="Brandon_txt_reg"/>
            </a:endParaRPr>
          </a:p>
          <a:p>
            <a:pPr lvl="1"/>
            <a:r>
              <a:rPr lang="en-US" b="0" i="0" dirty="0">
                <a:solidFill>
                  <a:srgbClr val="232D38"/>
                </a:solidFill>
                <a:effectLst/>
                <a:latin typeface="Brandon_txt_reg"/>
              </a:rPr>
              <a:t>"Common emotional decisions may use some logic, but the main driving force is emotion, which either overrides logic or uses a </a:t>
            </a:r>
            <a:r>
              <a:rPr lang="en-US" b="0" i="0" u="none" strike="noStrike" dirty="0">
                <a:solidFill>
                  <a:srgbClr val="232D38"/>
                </a:solidFill>
                <a:effectLst/>
                <a:latin typeface="Brandon_txt_reg"/>
                <a:hlinkClick r:id="rId5" tooltip="Link to http://changingminds.org/explanations/emotions/emotion_decision.htm"/>
              </a:rPr>
              <a:t>pseudo-logic</a:t>
            </a:r>
            <a:r>
              <a:rPr lang="en-US" b="0" i="0" dirty="0">
                <a:solidFill>
                  <a:srgbClr val="232D38"/>
                </a:solidFill>
                <a:effectLst/>
                <a:latin typeface="Brandon_txt_reg"/>
              </a:rPr>
              <a:t> to support emotional choices (this is extremely common). Another common use of emotion in the decision is to start with logic and then use emotion in the final choice."</a:t>
            </a:r>
          </a:p>
          <a:p>
            <a:pPr lvl="1"/>
            <a:endParaRPr lang="cs-CZ" i="1" dirty="0">
              <a:solidFill>
                <a:schemeClr val="bg1">
                  <a:lumMod val="50000"/>
                </a:schemeClr>
              </a:solidFill>
            </a:endParaRPr>
          </a:p>
          <a:p>
            <a:pPr lvl="1"/>
            <a:endParaRPr lang="cs-CZ" i="1" dirty="0">
              <a:solidFill>
                <a:schemeClr val="bg1">
                  <a:lumMod val="50000"/>
                </a:schemeClr>
              </a:solidFill>
            </a:endParaRPr>
          </a:p>
          <a:p>
            <a:pPr lvl="0"/>
            <a:endParaRPr lang="cs-CZ" dirty="0"/>
          </a:p>
          <a:p>
            <a:pPr lvl="1"/>
            <a:endParaRPr lang="cs-CZ" dirty="0"/>
          </a:p>
          <a:p>
            <a:pPr marL="0" lv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062376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7B1F4B0-A5F3-454F-957C-60171D071781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cs-CZ" dirty="0" err="1">
                <a:solidFill>
                  <a:srgbClr val="333333"/>
                </a:solidFill>
                <a:latin typeface="Arial" pitchFamily="34"/>
              </a:rPr>
              <a:t>What</a:t>
            </a:r>
            <a:r>
              <a:rPr lang="cs-CZ" dirty="0">
                <a:solidFill>
                  <a:srgbClr val="333333"/>
                </a:solidFill>
                <a:latin typeface="Arial" pitchFamily="34"/>
              </a:rPr>
              <a:t> </a:t>
            </a:r>
            <a:r>
              <a:rPr lang="cs-CZ" dirty="0" err="1">
                <a:solidFill>
                  <a:srgbClr val="333333"/>
                </a:solidFill>
                <a:latin typeface="Arial" pitchFamily="34"/>
              </a:rPr>
              <a:t>minimal</a:t>
            </a:r>
            <a:r>
              <a:rPr lang="cs-CZ" dirty="0">
                <a:solidFill>
                  <a:srgbClr val="333333"/>
                </a:solidFill>
                <a:latin typeface="Arial" pitchFamily="34"/>
              </a:rPr>
              <a:t> </a:t>
            </a:r>
            <a:r>
              <a:rPr lang="cs-CZ" dirty="0" err="1">
                <a:solidFill>
                  <a:srgbClr val="333333"/>
                </a:solidFill>
                <a:latin typeface="Arial" pitchFamily="34"/>
              </a:rPr>
              <a:t>granularity</a:t>
            </a:r>
            <a:r>
              <a:rPr lang="cs-CZ" dirty="0">
                <a:solidFill>
                  <a:srgbClr val="333333"/>
                </a:solidFill>
                <a:latin typeface="Arial" pitchFamily="34"/>
              </a:rPr>
              <a:t> to </a:t>
            </a:r>
            <a:r>
              <a:rPr lang="cs-CZ" dirty="0" err="1">
                <a:solidFill>
                  <a:srgbClr val="333333"/>
                </a:solidFill>
                <a:latin typeface="Arial" pitchFamily="34"/>
              </a:rPr>
              <a:t>chose</a:t>
            </a:r>
            <a:r>
              <a:rPr lang="cs-CZ" dirty="0">
                <a:solidFill>
                  <a:srgbClr val="333333"/>
                </a:solidFill>
                <a:latin typeface="Arial" pitchFamily="34"/>
              </a:rPr>
              <a:t>?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6C0F44F-E14E-4ABE-BAD9-C30173A3A02D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677332" y="1930398"/>
            <a:ext cx="8933011" cy="4144414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cs-CZ" dirty="0"/>
              <a:t>To sum-up</a:t>
            </a:r>
          </a:p>
          <a:p>
            <a:pPr lvl="0"/>
            <a:r>
              <a:rPr lang="cs-CZ" dirty="0"/>
              <a:t>It </a:t>
            </a:r>
            <a:r>
              <a:rPr lang="cs-CZ" dirty="0" err="1"/>
              <a:t>may</a:t>
            </a:r>
            <a:r>
              <a:rPr lang="cs-CZ" dirty="0"/>
              <a:t> </a:t>
            </a:r>
            <a:r>
              <a:rPr lang="cs-CZ" dirty="0" err="1"/>
              <a:t>be</a:t>
            </a:r>
            <a:r>
              <a:rPr lang="cs-CZ" dirty="0"/>
              <a:t> </a:t>
            </a:r>
            <a:r>
              <a:rPr lang="cs-CZ" dirty="0" err="1"/>
              <a:t>difficult</a:t>
            </a:r>
            <a:r>
              <a:rPr lang="cs-CZ" dirty="0"/>
              <a:t> </a:t>
            </a:r>
            <a:r>
              <a:rPr lang="cs-CZ" dirty="0" err="1"/>
              <a:t>for</a:t>
            </a:r>
            <a:r>
              <a:rPr lang="cs-CZ" dirty="0"/>
              <a:t> </a:t>
            </a:r>
            <a:r>
              <a:rPr lang="cs-CZ" dirty="0" err="1"/>
              <a:t>humans</a:t>
            </a:r>
            <a:r>
              <a:rPr lang="cs-CZ" dirty="0"/>
              <a:t> to express </a:t>
            </a:r>
            <a:r>
              <a:rPr lang="cs-CZ" dirty="0" err="1"/>
              <a:t>their</a:t>
            </a:r>
            <a:r>
              <a:rPr lang="cs-CZ" dirty="0"/>
              <a:t> preference on sub-</a:t>
            </a:r>
            <a:r>
              <a:rPr lang="cs-CZ" dirty="0" err="1"/>
              <a:t>object</a:t>
            </a:r>
            <a:r>
              <a:rPr lang="cs-CZ" dirty="0"/>
              <a:t> level</a:t>
            </a:r>
          </a:p>
          <a:p>
            <a:pPr lvl="1"/>
            <a:r>
              <a:rPr lang="cs-CZ" dirty="0" err="1"/>
              <a:t>Some</a:t>
            </a:r>
            <a:r>
              <a:rPr lang="cs-CZ" dirty="0"/>
              <a:t> </a:t>
            </a:r>
            <a:r>
              <a:rPr lang="cs-CZ" dirty="0" err="1"/>
              <a:t>hints</a:t>
            </a:r>
            <a:r>
              <a:rPr lang="cs-CZ" dirty="0"/>
              <a:t> are </a:t>
            </a:r>
            <a:r>
              <a:rPr lang="cs-CZ" dirty="0" err="1"/>
              <a:t>possible</a:t>
            </a:r>
            <a:r>
              <a:rPr lang="cs-CZ" dirty="0"/>
              <a:t>, but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information</a:t>
            </a:r>
            <a:r>
              <a:rPr lang="cs-CZ" dirty="0"/>
              <a:t> </a:t>
            </a:r>
            <a:r>
              <a:rPr lang="cs-CZ" dirty="0" err="1"/>
              <a:t>is</a:t>
            </a:r>
            <a:r>
              <a:rPr lang="cs-CZ" dirty="0"/>
              <a:t> </a:t>
            </a:r>
            <a:r>
              <a:rPr lang="cs-CZ" dirty="0" err="1"/>
              <a:t>rarely</a:t>
            </a:r>
            <a:r>
              <a:rPr lang="cs-CZ" dirty="0"/>
              <a:t> </a:t>
            </a:r>
            <a:r>
              <a:rPr lang="cs-CZ" dirty="0" err="1"/>
              <a:t>complete</a:t>
            </a:r>
            <a:endParaRPr lang="cs-CZ" dirty="0"/>
          </a:p>
          <a:p>
            <a:pPr lvl="1"/>
            <a:endParaRPr lang="cs-CZ" sz="800" dirty="0"/>
          </a:p>
          <a:p>
            <a:r>
              <a:rPr lang="cs-CZ" dirty="0" err="1"/>
              <a:t>Our</a:t>
            </a:r>
            <a:r>
              <a:rPr lang="cs-CZ" dirty="0"/>
              <a:t> data </a:t>
            </a:r>
            <a:r>
              <a:rPr lang="cs-CZ" dirty="0" err="1"/>
              <a:t>does</a:t>
            </a:r>
            <a:r>
              <a:rPr lang="cs-CZ" dirty="0"/>
              <a:t> not </a:t>
            </a:r>
            <a:r>
              <a:rPr lang="cs-CZ" dirty="0" err="1"/>
              <a:t>have</a:t>
            </a:r>
            <a:r>
              <a:rPr lang="cs-CZ" dirty="0"/>
              <a:t> to </a:t>
            </a:r>
            <a:r>
              <a:rPr lang="cs-CZ" dirty="0" err="1"/>
              <a:t>correspond</a:t>
            </a:r>
            <a:r>
              <a:rPr lang="cs-CZ" dirty="0"/>
              <a:t> to </a:t>
            </a:r>
            <a:r>
              <a:rPr lang="cs-CZ" dirty="0" err="1"/>
              <a:t>the</a:t>
            </a:r>
            <a:r>
              <a:rPr lang="cs-CZ" dirty="0"/>
              <a:t> user</a:t>
            </a:r>
            <a:r>
              <a:rPr lang="en-US" dirty="0"/>
              <a:t>’s</a:t>
            </a:r>
            <a:r>
              <a:rPr lang="cs-CZ" dirty="0"/>
              <a:t> </a:t>
            </a:r>
            <a:r>
              <a:rPr lang="cs-CZ" dirty="0" err="1"/>
              <a:t>vocabulary</a:t>
            </a:r>
            <a:endParaRPr lang="cs-CZ" dirty="0"/>
          </a:p>
          <a:p>
            <a:pPr lvl="1"/>
            <a:r>
              <a:rPr lang="cs-CZ" dirty="0" err="1"/>
              <a:t>Some</a:t>
            </a:r>
            <a:r>
              <a:rPr lang="cs-CZ" dirty="0"/>
              <a:t> </a:t>
            </a:r>
            <a:r>
              <a:rPr lang="cs-CZ" dirty="0" err="1"/>
              <a:t>features</a:t>
            </a:r>
            <a:r>
              <a:rPr lang="cs-CZ" dirty="0"/>
              <a:t> are </a:t>
            </a:r>
            <a:r>
              <a:rPr lang="cs-CZ" dirty="0" err="1"/>
              <a:t>missing</a:t>
            </a:r>
            <a:endParaRPr lang="cs-CZ" dirty="0"/>
          </a:p>
          <a:p>
            <a:pPr lvl="1"/>
            <a:r>
              <a:rPr lang="cs-CZ" dirty="0" err="1"/>
              <a:t>Some</a:t>
            </a:r>
            <a:r>
              <a:rPr lang="cs-CZ" dirty="0"/>
              <a:t> user</a:t>
            </a:r>
            <a:r>
              <a:rPr lang="en-US" dirty="0"/>
              <a:t>’s</a:t>
            </a:r>
            <a:r>
              <a:rPr lang="cs-CZ" dirty="0"/>
              <a:t> </a:t>
            </a:r>
            <a:r>
              <a:rPr lang="cs-CZ" dirty="0" err="1"/>
              <a:t>preferences</a:t>
            </a:r>
            <a:r>
              <a:rPr lang="cs-CZ" dirty="0"/>
              <a:t> are hard to </a:t>
            </a:r>
            <a:r>
              <a:rPr lang="cs-CZ" dirty="0" err="1"/>
              <a:t>be</a:t>
            </a:r>
            <a:r>
              <a:rPr lang="cs-CZ" dirty="0"/>
              <a:t> </a:t>
            </a:r>
            <a:r>
              <a:rPr lang="cs-CZ" dirty="0" err="1"/>
              <a:t>transferred</a:t>
            </a:r>
            <a:r>
              <a:rPr lang="cs-CZ" dirty="0"/>
              <a:t> to </a:t>
            </a:r>
            <a:r>
              <a:rPr lang="cs-CZ" dirty="0" err="1"/>
              <a:t>attributes</a:t>
            </a:r>
            <a:r>
              <a:rPr lang="cs-CZ" dirty="0"/>
              <a:t> </a:t>
            </a:r>
            <a:br>
              <a:rPr lang="cs-CZ" dirty="0"/>
            </a:br>
            <a:r>
              <a:rPr lang="cs-CZ" dirty="0"/>
              <a:t>(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movie</a:t>
            </a:r>
            <a:r>
              <a:rPr lang="cs-CZ" dirty="0"/>
              <a:t> </a:t>
            </a:r>
            <a:r>
              <a:rPr lang="cs-CZ" dirty="0" err="1"/>
              <a:t>is</a:t>
            </a:r>
            <a:r>
              <a:rPr lang="cs-CZ" dirty="0"/>
              <a:t> </a:t>
            </a:r>
            <a:r>
              <a:rPr lang="cs-CZ" dirty="0" err="1"/>
              <a:t>too</a:t>
            </a:r>
            <a:r>
              <a:rPr lang="cs-CZ" dirty="0"/>
              <a:t> </a:t>
            </a:r>
            <a:r>
              <a:rPr lang="cs-CZ" dirty="0" err="1"/>
              <a:t>generic</a:t>
            </a:r>
            <a:r>
              <a:rPr lang="cs-CZ" dirty="0"/>
              <a:t>)</a:t>
            </a:r>
          </a:p>
          <a:p>
            <a:pPr lvl="1"/>
            <a:endParaRPr lang="cs-CZ" sz="800" dirty="0"/>
          </a:p>
          <a:p>
            <a:r>
              <a:rPr lang="cs-CZ" dirty="0" err="1"/>
              <a:t>Quite</a:t>
            </a:r>
            <a:r>
              <a:rPr lang="cs-CZ" dirty="0"/>
              <a:t> </a:t>
            </a:r>
            <a:r>
              <a:rPr lang="cs-CZ" dirty="0" err="1"/>
              <a:t>often</a:t>
            </a:r>
            <a:r>
              <a:rPr lang="cs-CZ" dirty="0"/>
              <a:t>, </a:t>
            </a:r>
            <a:r>
              <a:rPr lang="cs-CZ" dirty="0" err="1"/>
              <a:t>human</a:t>
            </a:r>
            <a:r>
              <a:rPr lang="en-US" dirty="0"/>
              <a:t>’s</a:t>
            </a:r>
            <a:r>
              <a:rPr lang="cs-CZ" dirty="0"/>
              <a:t> </a:t>
            </a:r>
            <a:r>
              <a:rPr lang="cs-CZ" dirty="0" err="1"/>
              <a:t>decisions</a:t>
            </a:r>
            <a:r>
              <a:rPr lang="cs-CZ" dirty="0"/>
              <a:t> are not </a:t>
            </a:r>
            <a:r>
              <a:rPr lang="cs-CZ" dirty="0" err="1"/>
              <a:t>driven</a:t>
            </a:r>
            <a:r>
              <a:rPr lang="cs-CZ" dirty="0"/>
              <a:t> </a:t>
            </a:r>
            <a:r>
              <a:rPr lang="cs-CZ" dirty="0" err="1"/>
              <a:t>logically</a:t>
            </a:r>
            <a:r>
              <a:rPr lang="cs-CZ" dirty="0"/>
              <a:t>, but </a:t>
            </a:r>
            <a:r>
              <a:rPr lang="cs-CZ" dirty="0" err="1"/>
              <a:t>emotionally</a:t>
            </a:r>
            <a:endParaRPr lang="cs-CZ" dirty="0"/>
          </a:p>
          <a:p>
            <a:pPr lvl="1"/>
            <a:r>
              <a:rPr lang="cs-CZ" dirty="0"/>
              <a:t>Any </a:t>
            </a:r>
            <a:r>
              <a:rPr lang="cs-CZ" dirty="0" err="1"/>
              <a:t>logical</a:t>
            </a:r>
            <a:r>
              <a:rPr lang="cs-CZ" dirty="0"/>
              <a:t> </a:t>
            </a:r>
            <a:r>
              <a:rPr lang="cs-CZ" dirty="0" err="1"/>
              <a:t>clues</a:t>
            </a:r>
            <a:r>
              <a:rPr lang="cs-CZ" dirty="0"/>
              <a:t> </a:t>
            </a:r>
            <a:r>
              <a:rPr lang="cs-CZ" dirty="0" err="1"/>
              <a:t>they</a:t>
            </a:r>
            <a:r>
              <a:rPr lang="cs-CZ" dirty="0"/>
              <a:t> </a:t>
            </a:r>
            <a:r>
              <a:rPr lang="cs-CZ" dirty="0" err="1"/>
              <a:t>give</a:t>
            </a:r>
            <a:r>
              <a:rPr lang="cs-CZ" dirty="0"/>
              <a:t> </a:t>
            </a:r>
            <a:r>
              <a:rPr lang="cs-CZ" dirty="0" err="1"/>
              <a:t>us</a:t>
            </a:r>
            <a:r>
              <a:rPr lang="cs-CZ" dirty="0"/>
              <a:t> </a:t>
            </a:r>
            <a:r>
              <a:rPr lang="cs-CZ" dirty="0" err="1"/>
              <a:t>does</a:t>
            </a:r>
            <a:r>
              <a:rPr lang="cs-CZ" dirty="0"/>
              <a:t> not </a:t>
            </a:r>
            <a:r>
              <a:rPr lang="cs-CZ" dirty="0" err="1"/>
              <a:t>have</a:t>
            </a:r>
            <a:r>
              <a:rPr lang="cs-CZ" dirty="0"/>
              <a:t> to </a:t>
            </a:r>
            <a:r>
              <a:rPr lang="cs-CZ" dirty="0" err="1"/>
              <a:t>be</a:t>
            </a:r>
            <a:r>
              <a:rPr lang="cs-CZ" dirty="0"/>
              <a:t> </a:t>
            </a:r>
            <a:r>
              <a:rPr lang="cs-CZ" dirty="0" err="1"/>
              <a:t>applicable</a:t>
            </a:r>
            <a:r>
              <a:rPr lang="cs-CZ" dirty="0"/>
              <a:t> </a:t>
            </a:r>
            <a:r>
              <a:rPr lang="cs-CZ" dirty="0" err="1"/>
              <a:t>for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next</a:t>
            </a:r>
            <a:r>
              <a:rPr lang="cs-CZ" dirty="0"/>
              <a:t> case</a:t>
            </a:r>
          </a:p>
          <a:p>
            <a:pPr lvl="0"/>
            <a:endParaRPr lang="cs-CZ" dirty="0"/>
          </a:p>
          <a:p>
            <a:pPr lvl="1"/>
            <a:endParaRPr lang="cs-CZ" dirty="0"/>
          </a:p>
          <a:p>
            <a:pPr marL="0" lv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394746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7B1F4B0-A5F3-454F-957C-60171D071781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cs-CZ" dirty="0" err="1">
                <a:solidFill>
                  <a:srgbClr val="333333"/>
                </a:solidFill>
                <a:latin typeface="Arial" pitchFamily="34"/>
              </a:rPr>
              <a:t>What</a:t>
            </a:r>
            <a:r>
              <a:rPr lang="cs-CZ" dirty="0">
                <a:solidFill>
                  <a:srgbClr val="333333"/>
                </a:solidFill>
                <a:latin typeface="Arial" pitchFamily="34"/>
              </a:rPr>
              <a:t> </a:t>
            </a:r>
            <a:r>
              <a:rPr lang="cs-CZ" dirty="0" err="1">
                <a:solidFill>
                  <a:srgbClr val="333333"/>
                </a:solidFill>
                <a:latin typeface="Arial" pitchFamily="34"/>
              </a:rPr>
              <a:t>minimal</a:t>
            </a:r>
            <a:r>
              <a:rPr lang="cs-CZ" dirty="0">
                <a:solidFill>
                  <a:srgbClr val="333333"/>
                </a:solidFill>
                <a:latin typeface="Arial" pitchFamily="34"/>
              </a:rPr>
              <a:t> </a:t>
            </a:r>
            <a:r>
              <a:rPr lang="cs-CZ" dirty="0" err="1">
                <a:solidFill>
                  <a:srgbClr val="333333"/>
                </a:solidFill>
                <a:latin typeface="Arial" pitchFamily="34"/>
              </a:rPr>
              <a:t>granularity</a:t>
            </a:r>
            <a:r>
              <a:rPr lang="cs-CZ" dirty="0">
                <a:solidFill>
                  <a:srgbClr val="333333"/>
                </a:solidFill>
                <a:latin typeface="Arial" pitchFamily="34"/>
              </a:rPr>
              <a:t> to </a:t>
            </a:r>
            <a:r>
              <a:rPr lang="cs-CZ" dirty="0" err="1">
                <a:solidFill>
                  <a:srgbClr val="333333"/>
                </a:solidFill>
                <a:latin typeface="Arial" pitchFamily="34"/>
              </a:rPr>
              <a:t>chose</a:t>
            </a:r>
            <a:r>
              <a:rPr lang="cs-CZ" dirty="0">
                <a:solidFill>
                  <a:srgbClr val="333333"/>
                </a:solidFill>
                <a:latin typeface="Arial" pitchFamily="34"/>
              </a:rPr>
              <a:t>?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6C0F44F-E14E-4ABE-BAD9-C30173A3A02D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677332" y="1930397"/>
            <a:ext cx="9436824" cy="4570763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cs-CZ" sz="2400" dirty="0" err="1">
                <a:latin typeface="+mn-lt"/>
              </a:rPr>
              <a:t>Possible</a:t>
            </a:r>
            <a:r>
              <a:rPr lang="cs-CZ" sz="2400" dirty="0">
                <a:latin typeface="+mn-lt"/>
              </a:rPr>
              <a:t> </a:t>
            </a:r>
            <a:r>
              <a:rPr lang="cs-CZ" sz="2400" dirty="0" err="1">
                <a:latin typeface="+mn-lt"/>
              </a:rPr>
              <a:t>solution</a:t>
            </a:r>
            <a:r>
              <a:rPr lang="cs-CZ" sz="2400" dirty="0">
                <a:latin typeface="+mn-lt"/>
              </a:rPr>
              <a:t>:</a:t>
            </a:r>
          </a:p>
          <a:p>
            <a:r>
              <a:rPr lang="cs-CZ" b="1" i="1" dirty="0" err="1">
                <a:solidFill>
                  <a:srgbClr val="00B0F0"/>
                </a:solidFill>
                <a:latin typeface="+mn-lt"/>
              </a:rPr>
              <a:t>Collect</a:t>
            </a:r>
            <a:r>
              <a:rPr lang="cs-CZ" b="1" i="1" dirty="0">
                <a:solidFill>
                  <a:srgbClr val="00B0F0"/>
                </a:solidFill>
                <a:latin typeface="+mn-lt"/>
              </a:rPr>
              <a:t> [</a:t>
            </a:r>
            <a:r>
              <a:rPr lang="cs-CZ" b="1" i="1" dirty="0" err="1">
                <a:solidFill>
                  <a:srgbClr val="00B0F0"/>
                </a:solidFill>
                <a:latin typeface="+mn-lt"/>
              </a:rPr>
              <a:t>implicit</a:t>
            </a:r>
            <a:r>
              <a:rPr lang="cs-CZ" b="1" i="1" dirty="0">
                <a:solidFill>
                  <a:srgbClr val="00B0F0"/>
                </a:solidFill>
                <a:latin typeface="+mn-lt"/>
              </a:rPr>
              <a:t>] feedback on </a:t>
            </a:r>
            <a:r>
              <a:rPr lang="cs-CZ" b="1" i="1" dirty="0" err="1">
                <a:solidFill>
                  <a:srgbClr val="00B0F0"/>
                </a:solidFill>
                <a:latin typeface="+mn-lt"/>
              </a:rPr>
              <a:t>object</a:t>
            </a:r>
            <a:r>
              <a:rPr lang="cs-CZ" b="1" i="1" dirty="0">
                <a:solidFill>
                  <a:srgbClr val="00B0F0"/>
                </a:solidFill>
                <a:latin typeface="+mn-lt"/>
              </a:rPr>
              <a:t>-level, </a:t>
            </a:r>
            <a:r>
              <a:rPr lang="cs-CZ" b="1" i="1" dirty="0" err="1">
                <a:solidFill>
                  <a:srgbClr val="00B0F0"/>
                </a:solidFill>
                <a:latin typeface="+mn-lt"/>
              </a:rPr>
              <a:t>then</a:t>
            </a:r>
            <a:r>
              <a:rPr lang="cs-CZ" b="1" i="1" dirty="0">
                <a:solidFill>
                  <a:srgbClr val="00B0F0"/>
                </a:solidFill>
                <a:latin typeface="+mn-lt"/>
              </a:rPr>
              <a:t> </a:t>
            </a:r>
            <a:r>
              <a:rPr lang="cs-CZ" b="1" i="1" dirty="0" err="1">
                <a:solidFill>
                  <a:srgbClr val="00B0F0"/>
                </a:solidFill>
                <a:latin typeface="+mn-lt"/>
              </a:rPr>
              <a:t>infer</a:t>
            </a:r>
            <a:r>
              <a:rPr lang="cs-CZ" b="1" i="1" dirty="0">
                <a:solidFill>
                  <a:srgbClr val="00B0F0"/>
                </a:solidFill>
                <a:latin typeface="+mn-lt"/>
              </a:rPr>
              <a:t> sub-</a:t>
            </a:r>
            <a:r>
              <a:rPr lang="cs-CZ" b="1" i="1" dirty="0" err="1">
                <a:solidFill>
                  <a:srgbClr val="00B0F0"/>
                </a:solidFill>
                <a:latin typeface="+mn-lt"/>
              </a:rPr>
              <a:t>object</a:t>
            </a:r>
            <a:r>
              <a:rPr lang="cs-CZ" b="1" i="1" dirty="0">
                <a:solidFill>
                  <a:srgbClr val="00B0F0"/>
                </a:solidFill>
                <a:latin typeface="+mn-lt"/>
              </a:rPr>
              <a:t> </a:t>
            </a:r>
            <a:r>
              <a:rPr lang="cs-CZ" b="1" i="1" dirty="0" err="1">
                <a:solidFill>
                  <a:srgbClr val="00B0F0"/>
                </a:solidFill>
                <a:latin typeface="+mn-lt"/>
              </a:rPr>
              <a:t>preferences</a:t>
            </a:r>
            <a:endParaRPr lang="cs-CZ" b="1" i="1" dirty="0">
              <a:solidFill>
                <a:srgbClr val="00B0F0"/>
              </a:solidFill>
              <a:latin typeface="+mn-lt"/>
            </a:endParaRPr>
          </a:p>
          <a:p>
            <a:pPr lvl="1"/>
            <a:r>
              <a:rPr lang="cs-CZ" sz="1400" dirty="0" err="1">
                <a:latin typeface="+mn-lt"/>
              </a:rPr>
              <a:t>Latent</a:t>
            </a:r>
            <a:r>
              <a:rPr lang="cs-CZ" sz="1400" i="1" dirty="0">
                <a:latin typeface="+mn-lt"/>
              </a:rPr>
              <a:t> (</a:t>
            </a:r>
            <a:r>
              <a:rPr lang="cs-CZ" sz="1400" i="1" dirty="0" err="1">
                <a:latin typeface="+mn-lt"/>
              </a:rPr>
              <a:t>E.g</a:t>
            </a:r>
            <a:r>
              <a:rPr lang="cs-CZ" sz="1400" i="1" dirty="0">
                <a:latin typeface="+mn-lt"/>
              </a:rPr>
              <a:t>., </a:t>
            </a:r>
            <a:r>
              <a:rPr lang="cs-CZ" sz="1400" i="1" dirty="0" err="1">
                <a:latin typeface="+mn-lt"/>
              </a:rPr>
              <a:t>attribute</a:t>
            </a:r>
            <a:r>
              <a:rPr lang="cs-CZ" sz="1400" i="1" dirty="0">
                <a:latin typeface="+mn-lt"/>
              </a:rPr>
              <a:t>-level </a:t>
            </a:r>
            <a:r>
              <a:rPr lang="cs-CZ" sz="1400" i="1" dirty="0" err="1">
                <a:latin typeface="+mn-lt"/>
              </a:rPr>
              <a:t>vector</a:t>
            </a:r>
            <a:r>
              <a:rPr lang="cs-CZ" sz="1400" i="1" dirty="0">
                <a:latin typeface="+mn-lt"/>
              </a:rPr>
              <a:t> </a:t>
            </a:r>
            <a:r>
              <a:rPr lang="cs-CZ" sz="1400" i="1" dirty="0" err="1">
                <a:latin typeface="+mn-lt"/>
              </a:rPr>
              <a:t>representation</a:t>
            </a:r>
            <a:r>
              <a:rPr lang="cs-CZ" sz="1400" i="1" dirty="0">
                <a:latin typeface="+mn-lt"/>
              </a:rPr>
              <a:t>, </a:t>
            </a:r>
            <a:r>
              <a:rPr lang="cs-CZ" sz="1400" i="1" dirty="0" err="1">
                <a:latin typeface="+mn-lt"/>
              </a:rPr>
              <a:t>attention</a:t>
            </a:r>
            <a:r>
              <a:rPr lang="cs-CZ" sz="1400" i="1" dirty="0">
                <a:latin typeface="+mn-lt"/>
              </a:rPr>
              <a:t> </a:t>
            </a:r>
            <a:r>
              <a:rPr lang="cs-CZ" sz="1400" i="1" dirty="0" err="1">
                <a:latin typeface="+mn-lt"/>
              </a:rPr>
              <a:t>models</a:t>
            </a:r>
            <a:r>
              <a:rPr lang="cs-CZ" sz="1400" i="1" dirty="0">
                <a:latin typeface="+mn-lt"/>
              </a:rPr>
              <a:t>) </a:t>
            </a:r>
            <a:r>
              <a:rPr lang="cs-CZ" dirty="0" err="1">
                <a:latin typeface="+mn-lt"/>
              </a:rPr>
              <a:t>or</a:t>
            </a:r>
            <a:r>
              <a:rPr lang="cs-CZ" dirty="0">
                <a:latin typeface="+mn-lt"/>
              </a:rPr>
              <a:t> explicit</a:t>
            </a:r>
            <a:r>
              <a:rPr lang="cs-CZ" i="1" dirty="0">
                <a:latin typeface="+mn-lt"/>
              </a:rPr>
              <a:t> </a:t>
            </a:r>
            <a:r>
              <a:rPr lang="cs-CZ" sz="1400" i="1" dirty="0">
                <a:latin typeface="+mn-lt"/>
              </a:rPr>
              <a:t>(direct preference </a:t>
            </a:r>
            <a:r>
              <a:rPr lang="cs-CZ" sz="1400" i="1" dirty="0" err="1">
                <a:latin typeface="+mn-lt"/>
              </a:rPr>
              <a:t>prediction</a:t>
            </a:r>
            <a:r>
              <a:rPr lang="cs-CZ" sz="1400" i="1" dirty="0">
                <a:latin typeface="+mn-lt"/>
              </a:rPr>
              <a:t>)</a:t>
            </a:r>
          </a:p>
          <a:p>
            <a:pPr lvl="1"/>
            <a:r>
              <a:rPr lang="cs-CZ" dirty="0" err="1">
                <a:latin typeface="+mn-lt"/>
              </a:rPr>
              <a:t>Occasionally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ask</a:t>
            </a:r>
            <a:r>
              <a:rPr lang="cs-CZ" dirty="0">
                <a:latin typeface="+mn-lt"/>
              </a:rPr>
              <a:t>, </a:t>
            </a:r>
            <a:r>
              <a:rPr lang="cs-CZ" dirty="0" err="1">
                <a:latin typeface="+mn-lt"/>
              </a:rPr>
              <a:t>whether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your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inferred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preferences</a:t>
            </a:r>
            <a:r>
              <a:rPr lang="cs-CZ" dirty="0">
                <a:latin typeface="+mn-lt"/>
              </a:rPr>
              <a:t> are </a:t>
            </a:r>
            <a:r>
              <a:rPr lang="cs-CZ" dirty="0" err="1">
                <a:latin typeface="+mn-lt"/>
              </a:rPr>
              <a:t>correct</a:t>
            </a:r>
            <a:r>
              <a:rPr lang="cs-CZ" dirty="0">
                <a:latin typeface="+mn-lt"/>
              </a:rPr>
              <a:t> [</a:t>
            </a:r>
            <a:r>
              <a:rPr lang="cs-CZ" dirty="0" err="1">
                <a:latin typeface="+mn-lt"/>
              </a:rPr>
              <a:t>see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later</a:t>
            </a:r>
            <a:r>
              <a:rPr lang="cs-CZ" dirty="0">
                <a:latin typeface="+mn-lt"/>
              </a:rPr>
              <a:t>: </a:t>
            </a:r>
            <a:r>
              <a:rPr lang="cs-CZ" dirty="0" err="1">
                <a:latin typeface="+mn-lt"/>
              </a:rPr>
              <a:t>explanations</a:t>
            </a:r>
            <a:r>
              <a:rPr lang="cs-CZ" dirty="0">
                <a:latin typeface="+mn-lt"/>
              </a:rPr>
              <a:t>]</a:t>
            </a:r>
          </a:p>
          <a:p>
            <a:pPr lvl="2"/>
            <a:r>
              <a:rPr lang="cs-CZ" dirty="0" err="1">
                <a:latin typeface="+mn-lt"/>
              </a:rPr>
              <a:t>E.g</a:t>
            </a:r>
            <a:r>
              <a:rPr lang="cs-CZ" dirty="0">
                <a:latin typeface="+mn-lt"/>
              </a:rPr>
              <a:t>. Use </a:t>
            </a:r>
            <a:r>
              <a:rPr lang="cs-CZ" dirty="0" err="1">
                <a:latin typeface="+mn-lt"/>
              </a:rPr>
              <a:t>latent</a:t>
            </a:r>
            <a:r>
              <a:rPr lang="cs-CZ" dirty="0">
                <a:latin typeface="+mn-lt"/>
              </a:rPr>
              <a:t> model, but „</a:t>
            </a:r>
            <a:r>
              <a:rPr lang="cs-CZ" dirty="0" err="1">
                <a:latin typeface="+mn-lt"/>
              </a:rPr>
              <a:t>guard</a:t>
            </a:r>
            <a:r>
              <a:rPr lang="cs-CZ" dirty="0">
                <a:latin typeface="+mn-lt"/>
              </a:rPr>
              <a:t>“ </a:t>
            </a:r>
            <a:r>
              <a:rPr lang="cs-CZ" dirty="0" err="1">
                <a:latin typeface="+mn-lt"/>
              </a:rPr>
              <a:t>it</a:t>
            </a:r>
            <a:r>
              <a:rPr lang="cs-CZ" dirty="0">
                <a:latin typeface="+mn-lt"/>
              </a:rPr>
              <a:t> via </a:t>
            </a:r>
            <a:r>
              <a:rPr lang="cs-CZ" dirty="0" err="1">
                <a:latin typeface="+mn-lt"/>
              </a:rPr>
              <a:t>regularization</a:t>
            </a:r>
            <a:r>
              <a:rPr lang="cs-CZ" dirty="0">
                <a:latin typeface="+mn-lt"/>
              </a:rPr>
              <a:t> to </a:t>
            </a:r>
            <a:r>
              <a:rPr lang="cs-CZ" dirty="0" err="1">
                <a:latin typeface="+mn-lt"/>
              </a:rPr>
              <a:t>the</a:t>
            </a:r>
            <a:r>
              <a:rPr lang="cs-CZ" dirty="0">
                <a:latin typeface="+mn-lt"/>
              </a:rPr>
              <a:t> explicit sub-</a:t>
            </a:r>
            <a:r>
              <a:rPr lang="cs-CZ" dirty="0" err="1">
                <a:latin typeface="+mn-lt"/>
              </a:rPr>
              <a:t>object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one</a:t>
            </a:r>
            <a:r>
              <a:rPr lang="cs-CZ" dirty="0">
                <a:latin typeface="+mn-lt"/>
              </a:rPr>
              <a:t>. </a:t>
            </a:r>
            <a:r>
              <a:rPr lang="cs-CZ" dirty="0" err="1">
                <a:latin typeface="+mn-lt"/>
              </a:rPr>
              <a:t>Iteratively</a:t>
            </a:r>
            <a:r>
              <a:rPr lang="cs-CZ" dirty="0">
                <a:latin typeface="+mn-lt"/>
              </a:rPr>
              <a:t> update </a:t>
            </a:r>
            <a:r>
              <a:rPr lang="cs-CZ" dirty="0" err="1">
                <a:latin typeface="+mn-lt"/>
              </a:rPr>
              <a:t>if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you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recieve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confirmation</a:t>
            </a:r>
            <a:r>
              <a:rPr lang="cs-CZ" dirty="0">
                <a:latin typeface="+mn-lt"/>
              </a:rPr>
              <a:t> on </a:t>
            </a:r>
            <a:r>
              <a:rPr lang="cs-CZ" dirty="0" err="1">
                <a:latin typeface="+mn-lt"/>
              </a:rPr>
              <a:t>your</a:t>
            </a:r>
            <a:r>
              <a:rPr lang="cs-CZ" dirty="0">
                <a:latin typeface="+mn-lt"/>
              </a:rPr>
              <a:t> explicit model.</a:t>
            </a:r>
            <a:br>
              <a:rPr lang="cs-CZ" dirty="0">
                <a:latin typeface="+mn-lt"/>
              </a:rPr>
            </a:br>
            <a:r>
              <a:rPr lang="cs-CZ" sz="1100" dirty="0">
                <a:latin typeface="+mn-lt"/>
                <a:hlinkClick r:id="rId2"/>
              </a:rPr>
              <a:t>https://www.frontiersin.org/articles/10.3389/fdata.2021.778417/full</a:t>
            </a:r>
            <a:r>
              <a:rPr lang="cs-CZ" sz="1100" dirty="0">
                <a:latin typeface="+mn-lt"/>
              </a:rPr>
              <a:t> </a:t>
            </a:r>
            <a:br>
              <a:rPr lang="cs-CZ" sz="1100" dirty="0">
                <a:latin typeface="+mn-lt"/>
              </a:rPr>
            </a:br>
            <a:r>
              <a:rPr lang="cs-CZ" sz="1100" dirty="0">
                <a:latin typeface="+mn-lt"/>
                <a:hlinkClick r:id="rId3"/>
              </a:rPr>
              <a:t>https://dl.acm.org/doi/10.1145/2043932.2043979</a:t>
            </a:r>
            <a:r>
              <a:rPr lang="cs-CZ" sz="1100" dirty="0">
                <a:latin typeface="+mn-lt"/>
              </a:rPr>
              <a:t> </a:t>
            </a:r>
            <a:r>
              <a:rPr lang="cs-CZ" sz="1100" b="1" dirty="0">
                <a:latin typeface="+mn-lt"/>
              </a:rPr>
              <a:t>[</a:t>
            </a:r>
            <a:r>
              <a:rPr lang="cs-CZ" sz="1100" b="1" dirty="0" err="1">
                <a:latin typeface="+mn-lt"/>
              </a:rPr>
              <a:t>Content-boosted</a:t>
            </a:r>
            <a:r>
              <a:rPr lang="cs-CZ" sz="1100" b="1" dirty="0">
                <a:latin typeface="+mn-lt"/>
              </a:rPr>
              <a:t> matrix </a:t>
            </a:r>
            <a:r>
              <a:rPr lang="cs-CZ" sz="1100" b="1" dirty="0" err="1">
                <a:latin typeface="+mn-lt"/>
              </a:rPr>
              <a:t>factorization</a:t>
            </a:r>
            <a:r>
              <a:rPr lang="cs-CZ" sz="1100" b="1" dirty="0">
                <a:latin typeface="+mn-lt"/>
              </a:rPr>
              <a:t>]</a:t>
            </a:r>
          </a:p>
          <a:p>
            <a:pPr lvl="1"/>
            <a:r>
              <a:rPr lang="cs-CZ" dirty="0" err="1">
                <a:latin typeface="+mn-lt"/>
              </a:rPr>
              <a:t>Confirmation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is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often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easier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than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definition</a:t>
            </a:r>
            <a:r>
              <a:rPr lang="cs-CZ" dirty="0">
                <a:latin typeface="+mn-lt"/>
              </a:rPr>
              <a:t> + </a:t>
            </a:r>
            <a:r>
              <a:rPr lang="cs-CZ" dirty="0" err="1">
                <a:latin typeface="+mn-lt"/>
              </a:rPr>
              <a:t>can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be</a:t>
            </a:r>
            <a:r>
              <a:rPr lang="cs-CZ" dirty="0">
                <a:latin typeface="+mn-lt"/>
              </a:rPr>
              <a:t> done in a </a:t>
            </a:r>
            <a:r>
              <a:rPr lang="cs-CZ" dirty="0" err="1">
                <a:latin typeface="+mn-lt"/>
              </a:rPr>
              <a:t>less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intrusive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way</a:t>
            </a:r>
            <a:endParaRPr lang="cs-CZ" dirty="0">
              <a:latin typeface="+mn-lt"/>
            </a:endParaRPr>
          </a:p>
          <a:p>
            <a:pPr lvl="2"/>
            <a:r>
              <a:rPr lang="cs-CZ" dirty="0" err="1">
                <a:latin typeface="+mn-lt"/>
              </a:rPr>
              <a:t>Based</a:t>
            </a:r>
            <a:r>
              <a:rPr lang="cs-CZ" dirty="0">
                <a:latin typeface="+mn-lt"/>
              </a:rPr>
              <a:t> on </a:t>
            </a:r>
            <a:r>
              <a:rPr lang="cs-CZ" dirty="0" err="1">
                <a:latin typeface="+mn-lt"/>
              </a:rPr>
              <a:t>your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recipe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ratings</a:t>
            </a:r>
            <a:r>
              <a:rPr lang="cs-CZ" dirty="0">
                <a:latin typeface="+mn-lt"/>
              </a:rPr>
              <a:t>, </a:t>
            </a:r>
            <a:r>
              <a:rPr lang="cs-CZ" dirty="0" err="1">
                <a:latin typeface="+mn-lt"/>
              </a:rPr>
              <a:t>we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think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you</a:t>
            </a:r>
            <a:r>
              <a:rPr lang="cs-CZ" dirty="0">
                <a:latin typeface="+mn-lt"/>
              </a:rPr>
              <a:t> are a </a:t>
            </a:r>
            <a:r>
              <a:rPr lang="cs-CZ" dirty="0" err="1">
                <a:latin typeface="+mn-lt"/>
              </a:rPr>
              <a:t>vegetarian</a:t>
            </a:r>
            <a:r>
              <a:rPr lang="cs-CZ" dirty="0">
                <a:latin typeface="+mn-lt"/>
              </a:rPr>
              <a:t>. </a:t>
            </a:r>
            <a:r>
              <a:rPr lang="cs-CZ" dirty="0" err="1">
                <a:latin typeface="+mn-lt"/>
              </a:rPr>
              <a:t>Is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that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true</a:t>
            </a:r>
            <a:r>
              <a:rPr lang="cs-CZ" dirty="0">
                <a:latin typeface="+mn-lt"/>
              </a:rPr>
              <a:t>? </a:t>
            </a:r>
            <a:br>
              <a:rPr lang="cs-CZ" dirty="0">
                <a:latin typeface="+mn-lt"/>
              </a:rPr>
            </a:br>
            <a:r>
              <a:rPr lang="cs-CZ" dirty="0">
                <a:latin typeface="+mn-lt"/>
              </a:rPr>
              <a:t>[</a:t>
            </a:r>
            <a:r>
              <a:rPr lang="cs-CZ" dirty="0" err="1">
                <a:latin typeface="+mn-lt"/>
              </a:rPr>
              <a:t>Yes</a:t>
            </a:r>
            <a:r>
              <a:rPr lang="cs-CZ" dirty="0">
                <a:latin typeface="+mn-lt"/>
              </a:rPr>
              <a:t> </a:t>
            </a:r>
            <a:r>
              <a:rPr lang="en-US" dirty="0">
                <a:latin typeface="+mn-lt"/>
              </a:rPr>
              <a:t>|</a:t>
            </a:r>
            <a:r>
              <a:rPr lang="cs-CZ" dirty="0">
                <a:latin typeface="+mn-lt"/>
              </a:rPr>
              <a:t> NO</a:t>
            </a:r>
            <a:r>
              <a:rPr lang="en-US" dirty="0">
                <a:latin typeface="+mn-lt"/>
              </a:rPr>
              <a:t> | </a:t>
            </a:r>
            <a:r>
              <a:rPr lang="cs-CZ" dirty="0">
                <a:latin typeface="+mn-lt"/>
              </a:rPr>
              <a:t>No, but I do not </a:t>
            </a:r>
            <a:r>
              <a:rPr lang="cs-CZ" dirty="0" err="1">
                <a:latin typeface="+mn-lt"/>
              </a:rPr>
              <a:t>eat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meat</a:t>
            </a:r>
            <a:r>
              <a:rPr lang="cs-CZ" dirty="0">
                <a:latin typeface="+mn-lt"/>
              </a:rPr>
              <a:t> much</a:t>
            </a:r>
            <a:r>
              <a:rPr lang="en-US" dirty="0">
                <a:latin typeface="+mn-lt"/>
              </a:rPr>
              <a:t> | </a:t>
            </a:r>
            <a:r>
              <a:rPr lang="cs-CZ" dirty="0" err="1">
                <a:latin typeface="+mn-lt"/>
              </a:rPr>
              <a:t>Irrelevant</a:t>
            </a:r>
            <a:r>
              <a:rPr lang="cs-CZ" dirty="0">
                <a:latin typeface="+mn-lt"/>
              </a:rPr>
              <a:t>] </a:t>
            </a:r>
            <a:r>
              <a:rPr lang="cs-CZ" dirty="0" err="1">
                <a:latin typeface="+mn-lt"/>
              </a:rPr>
              <a:t>What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will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happen</a:t>
            </a:r>
            <a:r>
              <a:rPr lang="cs-CZ" dirty="0">
                <a:latin typeface="+mn-lt"/>
              </a:rPr>
              <a:t> &gt;&gt;</a:t>
            </a:r>
          </a:p>
          <a:p>
            <a:pPr marL="914400" lvl="2" indent="0">
              <a:buNone/>
            </a:pPr>
            <a:r>
              <a:rPr lang="cs-CZ" dirty="0">
                <a:latin typeface="+mn-lt"/>
              </a:rPr>
              <a:t>If you click on Yes, we will promote more vegetarian meals in your future searches. </a:t>
            </a:r>
            <a:r>
              <a:rPr lang="cs-CZ" dirty="0" err="1">
                <a:latin typeface="+mn-lt"/>
              </a:rPr>
              <a:t>You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can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always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turn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this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feature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off</a:t>
            </a:r>
            <a:r>
              <a:rPr lang="cs-CZ" dirty="0">
                <a:latin typeface="+mn-lt"/>
              </a:rPr>
              <a:t> in </a:t>
            </a:r>
            <a:r>
              <a:rPr lang="cs-CZ" dirty="0" err="1">
                <a:latin typeface="+mn-lt"/>
              </a:rPr>
              <a:t>your</a:t>
            </a:r>
            <a:r>
              <a:rPr lang="cs-CZ" dirty="0">
                <a:latin typeface="+mn-lt"/>
              </a:rPr>
              <a:t> user profile.</a:t>
            </a:r>
          </a:p>
          <a:p>
            <a:pPr lvl="1"/>
            <a:r>
              <a:rPr lang="cs-CZ" dirty="0">
                <a:latin typeface="+mn-lt"/>
              </a:rPr>
              <a:t>User </a:t>
            </a:r>
            <a:r>
              <a:rPr lang="cs-CZ" dirty="0" err="1">
                <a:latin typeface="+mn-lt"/>
              </a:rPr>
              <a:t>controll</a:t>
            </a:r>
            <a:r>
              <a:rPr lang="cs-CZ" dirty="0">
                <a:latin typeface="+mn-lt"/>
              </a:rPr>
              <a:t> in RS </a:t>
            </a:r>
            <a:r>
              <a:rPr lang="cs-CZ" sz="1100" dirty="0">
                <a:latin typeface="+mn-lt"/>
              </a:rPr>
              <a:t>(</a:t>
            </a:r>
            <a:r>
              <a:rPr lang="cs-CZ" sz="1100" dirty="0">
                <a:latin typeface="+mn-lt"/>
                <a:hlinkClick r:id="rId4"/>
              </a:rPr>
              <a:t>https://web-ainf.aau.at/pub/</a:t>
            </a:r>
            <a:r>
              <a:rPr lang="cs-CZ" sz="1100" dirty="0" err="1">
                <a:latin typeface="+mn-lt"/>
                <a:hlinkClick r:id="rId4"/>
              </a:rPr>
              <a:t>jannach</a:t>
            </a:r>
            <a:r>
              <a:rPr lang="cs-CZ" sz="1100" dirty="0">
                <a:latin typeface="+mn-lt"/>
                <a:hlinkClick r:id="rId4"/>
              </a:rPr>
              <a:t>/</a:t>
            </a:r>
            <a:r>
              <a:rPr lang="cs-CZ" sz="1100" dirty="0" err="1">
                <a:latin typeface="+mn-lt"/>
                <a:hlinkClick r:id="rId4"/>
              </a:rPr>
              <a:t>files</a:t>
            </a:r>
            <a:r>
              <a:rPr lang="cs-CZ" sz="1100" dirty="0">
                <a:latin typeface="+mn-lt"/>
                <a:hlinkClick r:id="rId4"/>
              </a:rPr>
              <a:t>/BOOK_CHAPTER_PERSONALIZED_HCI_2019.pdf</a:t>
            </a:r>
            <a:r>
              <a:rPr lang="cs-CZ" sz="1100" dirty="0">
                <a:latin typeface="+mn-lt"/>
              </a:rPr>
              <a:t>)</a:t>
            </a:r>
          </a:p>
          <a:p>
            <a:pPr lvl="0"/>
            <a:endParaRPr lang="cs-CZ" dirty="0"/>
          </a:p>
          <a:p>
            <a:pPr lvl="1"/>
            <a:endParaRPr lang="cs-CZ" dirty="0"/>
          </a:p>
          <a:p>
            <a:pPr marL="0" lv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147858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3CBB4E-6B96-1D28-6EB3-18D95D2E0F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B1CA6F8-50CD-D273-7391-9B87EC187C96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cs-CZ" dirty="0" err="1">
                <a:solidFill>
                  <a:srgbClr val="333333"/>
                </a:solidFill>
                <a:latin typeface="Arial" pitchFamily="34"/>
              </a:rPr>
              <a:t>What</a:t>
            </a:r>
            <a:r>
              <a:rPr lang="cs-CZ" dirty="0">
                <a:solidFill>
                  <a:srgbClr val="333333"/>
                </a:solidFill>
                <a:latin typeface="Arial" pitchFamily="34"/>
              </a:rPr>
              <a:t> </a:t>
            </a:r>
            <a:r>
              <a:rPr lang="cs-CZ" dirty="0" err="1">
                <a:solidFill>
                  <a:srgbClr val="333333"/>
                </a:solidFill>
                <a:latin typeface="Arial" pitchFamily="34"/>
              </a:rPr>
              <a:t>minimal</a:t>
            </a:r>
            <a:r>
              <a:rPr lang="cs-CZ" dirty="0">
                <a:solidFill>
                  <a:srgbClr val="333333"/>
                </a:solidFill>
                <a:latin typeface="Arial" pitchFamily="34"/>
              </a:rPr>
              <a:t> </a:t>
            </a:r>
            <a:r>
              <a:rPr lang="cs-CZ" dirty="0" err="1">
                <a:solidFill>
                  <a:srgbClr val="333333"/>
                </a:solidFill>
                <a:latin typeface="Arial" pitchFamily="34"/>
              </a:rPr>
              <a:t>granularity</a:t>
            </a:r>
            <a:r>
              <a:rPr lang="cs-CZ" dirty="0">
                <a:solidFill>
                  <a:srgbClr val="333333"/>
                </a:solidFill>
                <a:latin typeface="Arial" pitchFamily="34"/>
              </a:rPr>
              <a:t> to </a:t>
            </a:r>
            <a:r>
              <a:rPr lang="cs-CZ" dirty="0" err="1">
                <a:solidFill>
                  <a:srgbClr val="333333"/>
                </a:solidFill>
                <a:latin typeface="Arial" pitchFamily="34"/>
              </a:rPr>
              <a:t>chose</a:t>
            </a:r>
            <a:r>
              <a:rPr lang="cs-CZ" dirty="0">
                <a:solidFill>
                  <a:srgbClr val="333333"/>
                </a:solidFill>
                <a:latin typeface="Arial" pitchFamily="34"/>
              </a:rPr>
              <a:t>?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BF96EDF-54C6-9F91-A91A-62A55C77E2EF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677332" y="1930397"/>
            <a:ext cx="9436824" cy="4570763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cs-CZ" sz="2400" dirty="0" err="1">
                <a:latin typeface="+mn-lt"/>
              </a:rPr>
              <a:t>Possible</a:t>
            </a:r>
            <a:r>
              <a:rPr lang="cs-CZ" sz="2400" dirty="0">
                <a:latin typeface="+mn-lt"/>
              </a:rPr>
              <a:t> </a:t>
            </a:r>
            <a:r>
              <a:rPr lang="cs-CZ" sz="2400" dirty="0" err="1">
                <a:latin typeface="+mn-lt"/>
              </a:rPr>
              <a:t>solution</a:t>
            </a:r>
            <a:r>
              <a:rPr lang="cs-CZ" sz="2400" dirty="0">
                <a:latin typeface="+mn-lt"/>
              </a:rPr>
              <a:t>:</a:t>
            </a:r>
          </a:p>
          <a:p>
            <a:r>
              <a:rPr lang="cs-CZ" b="1" i="1" dirty="0">
                <a:solidFill>
                  <a:srgbClr val="00B0F0"/>
                </a:solidFill>
                <a:latin typeface="+mn-lt"/>
              </a:rPr>
              <a:t>Use </a:t>
            </a:r>
            <a:r>
              <a:rPr lang="cs-CZ" b="1" i="1" dirty="0" err="1">
                <a:solidFill>
                  <a:srgbClr val="00B0F0"/>
                </a:solidFill>
                <a:latin typeface="+mn-lt"/>
              </a:rPr>
              <a:t>within-page</a:t>
            </a:r>
            <a:r>
              <a:rPr lang="cs-CZ" b="1" i="1" dirty="0">
                <a:solidFill>
                  <a:srgbClr val="00B0F0"/>
                </a:solidFill>
                <a:latin typeface="+mn-lt"/>
              </a:rPr>
              <a:t> feedback </a:t>
            </a:r>
            <a:r>
              <a:rPr lang="cs-CZ" b="1" i="1" dirty="0" err="1">
                <a:solidFill>
                  <a:srgbClr val="00B0F0"/>
                </a:solidFill>
                <a:latin typeface="+mn-lt"/>
              </a:rPr>
              <a:t>collection</a:t>
            </a:r>
            <a:r>
              <a:rPr lang="cs-CZ" b="1" i="1" dirty="0">
                <a:solidFill>
                  <a:srgbClr val="00B0F0"/>
                </a:solidFill>
                <a:latin typeface="+mn-lt"/>
              </a:rPr>
              <a:t> to </a:t>
            </a:r>
            <a:r>
              <a:rPr lang="cs-CZ" b="1" i="1" dirty="0" err="1">
                <a:solidFill>
                  <a:srgbClr val="00B0F0"/>
                </a:solidFill>
                <a:latin typeface="+mn-lt"/>
              </a:rPr>
              <a:t>identify</a:t>
            </a:r>
            <a:r>
              <a:rPr lang="cs-CZ" b="1" i="1" dirty="0">
                <a:solidFill>
                  <a:srgbClr val="00B0F0"/>
                </a:solidFill>
                <a:latin typeface="+mn-lt"/>
              </a:rPr>
              <a:t> most </a:t>
            </a:r>
            <a:r>
              <a:rPr lang="cs-CZ" b="1" i="1" dirty="0" err="1">
                <a:solidFill>
                  <a:srgbClr val="00B0F0"/>
                </a:solidFill>
                <a:latin typeface="+mn-lt"/>
              </a:rPr>
              <a:t>relevant</a:t>
            </a:r>
            <a:r>
              <a:rPr lang="cs-CZ" b="1" i="1" dirty="0">
                <a:solidFill>
                  <a:srgbClr val="00B0F0"/>
                </a:solidFill>
                <a:latin typeface="+mn-lt"/>
              </a:rPr>
              <a:t> </a:t>
            </a:r>
            <a:r>
              <a:rPr lang="cs-CZ" b="1" i="1" dirty="0" err="1">
                <a:solidFill>
                  <a:srgbClr val="00B0F0"/>
                </a:solidFill>
                <a:latin typeface="+mn-lt"/>
              </a:rPr>
              <a:t>content</a:t>
            </a:r>
            <a:r>
              <a:rPr lang="cs-CZ" b="1" i="1" dirty="0">
                <a:solidFill>
                  <a:srgbClr val="00B0F0"/>
                </a:solidFill>
                <a:latin typeface="+mn-lt"/>
              </a:rPr>
              <a:t> </a:t>
            </a:r>
            <a:r>
              <a:rPr lang="cs-CZ" b="1" i="1" dirty="0" err="1">
                <a:solidFill>
                  <a:srgbClr val="00B0F0"/>
                </a:solidFill>
                <a:latin typeface="+mn-lt"/>
              </a:rPr>
              <a:t>parts</a:t>
            </a:r>
            <a:endParaRPr lang="cs-CZ" b="1" i="1" dirty="0">
              <a:solidFill>
                <a:srgbClr val="00B0F0"/>
              </a:solidFill>
              <a:latin typeface="+mn-lt"/>
            </a:endParaRPr>
          </a:p>
          <a:p>
            <a:pPr lvl="1"/>
            <a:r>
              <a:rPr lang="cs-CZ" dirty="0" err="1">
                <a:latin typeface="+mn-lt"/>
              </a:rPr>
              <a:t>Then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translate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this</a:t>
            </a:r>
            <a:r>
              <a:rPr lang="cs-CZ" dirty="0">
                <a:latin typeface="+mn-lt"/>
              </a:rPr>
              <a:t> to </a:t>
            </a:r>
            <a:r>
              <a:rPr lang="cs-CZ" dirty="0" err="1">
                <a:latin typeface="+mn-lt"/>
              </a:rPr>
              <a:t>the</a:t>
            </a:r>
            <a:r>
              <a:rPr lang="cs-CZ" dirty="0">
                <a:latin typeface="+mn-lt"/>
              </a:rPr>
              <a:t> sub-</a:t>
            </a:r>
            <a:r>
              <a:rPr lang="cs-CZ" dirty="0" err="1">
                <a:latin typeface="+mn-lt"/>
              </a:rPr>
              <a:t>object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preferences</a:t>
            </a:r>
            <a:endParaRPr lang="cs-CZ" dirty="0">
              <a:latin typeface="+mn-lt"/>
            </a:endParaRPr>
          </a:p>
          <a:p>
            <a:pPr lvl="1"/>
            <a:r>
              <a:rPr lang="cs-CZ" dirty="0" err="1">
                <a:latin typeface="+mn-lt"/>
              </a:rPr>
              <a:t>Inherently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noisy</a:t>
            </a:r>
            <a:r>
              <a:rPr lang="cs-CZ" dirty="0">
                <a:latin typeface="+mn-lt"/>
              </a:rPr>
              <a:t>, </a:t>
            </a:r>
            <a:r>
              <a:rPr lang="cs-CZ" dirty="0" err="1">
                <a:latin typeface="+mn-lt"/>
              </a:rPr>
              <a:t>highly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visualization-specific</a:t>
            </a:r>
            <a:endParaRPr lang="cs-CZ" dirty="0">
              <a:latin typeface="+mn-lt"/>
            </a:endParaRPr>
          </a:p>
          <a:p>
            <a:pPr lvl="1"/>
            <a:r>
              <a:rPr lang="cs-CZ" dirty="0">
                <a:latin typeface="+mn-lt"/>
              </a:rPr>
              <a:t>No </a:t>
            </a:r>
            <a:r>
              <a:rPr lang="cs-CZ" dirty="0" err="1">
                <a:latin typeface="+mn-lt"/>
              </a:rPr>
              <a:t>known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usage</a:t>
            </a:r>
            <a:endParaRPr lang="cs-CZ" sz="1100" dirty="0">
              <a:latin typeface="+mn-lt"/>
            </a:endParaRPr>
          </a:p>
          <a:p>
            <a:r>
              <a:rPr lang="cs-CZ" dirty="0" err="1">
                <a:latin typeface="+mn-lt"/>
              </a:rPr>
              <a:t>Requires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detailed</a:t>
            </a:r>
            <a:r>
              <a:rPr lang="cs-CZ" dirty="0">
                <a:latin typeface="+mn-lt"/>
              </a:rPr>
              <a:t> feedback </a:t>
            </a:r>
            <a:r>
              <a:rPr lang="cs-CZ" dirty="0" err="1">
                <a:latin typeface="+mn-lt"/>
              </a:rPr>
              <a:t>collection</a:t>
            </a:r>
            <a:r>
              <a:rPr lang="cs-CZ" dirty="0">
                <a:latin typeface="+mn-lt"/>
              </a:rPr>
              <a:t>, but </a:t>
            </a:r>
            <a:r>
              <a:rPr lang="cs-CZ" dirty="0" err="1">
                <a:latin typeface="+mn-lt"/>
              </a:rPr>
              <a:t>possibly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less</a:t>
            </a:r>
            <a:r>
              <a:rPr lang="cs-CZ" dirty="0">
                <a:latin typeface="+mn-lt"/>
              </a:rPr>
              <a:t> data </a:t>
            </a:r>
            <a:r>
              <a:rPr lang="cs-CZ" dirty="0" err="1">
                <a:latin typeface="+mn-lt"/>
              </a:rPr>
              <a:t>points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needed</a:t>
            </a:r>
            <a:endParaRPr lang="cs-CZ" dirty="0">
              <a:latin typeface="+mn-lt"/>
            </a:endParaRPr>
          </a:p>
          <a:p>
            <a:pPr lvl="0"/>
            <a:endParaRPr lang="cs-CZ" dirty="0"/>
          </a:p>
          <a:p>
            <a:pPr lvl="1"/>
            <a:endParaRPr lang="cs-CZ" dirty="0"/>
          </a:p>
          <a:p>
            <a:pPr marL="0" lv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897573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7B1F4B0-A5F3-454F-957C-60171D071781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cs-CZ" dirty="0" err="1">
                <a:solidFill>
                  <a:srgbClr val="333333"/>
                </a:solidFill>
                <a:latin typeface="Arial" pitchFamily="34"/>
              </a:rPr>
              <a:t>What</a:t>
            </a:r>
            <a:r>
              <a:rPr lang="cs-CZ" dirty="0">
                <a:solidFill>
                  <a:srgbClr val="333333"/>
                </a:solidFill>
                <a:latin typeface="Arial" pitchFamily="34"/>
              </a:rPr>
              <a:t> </a:t>
            </a:r>
            <a:r>
              <a:rPr lang="cs-CZ" dirty="0" err="1">
                <a:solidFill>
                  <a:srgbClr val="333333"/>
                </a:solidFill>
                <a:latin typeface="Arial" pitchFamily="34"/>
              </a:rPr>
              <a:t>minimal</a:t>
            </a:r>
            <a:r>
              <a:rPr lang="cs-CZ" dirty="0">
                <a:solidFill>
                  <a:srgbClr val="333333"/>
                </a:solidFill>
                <a:latin typeface="Arial" pitchFamily="34"/>
              </a:rPr>
              <a:t> </a:t>
            </a:r>
            <a:r>
              <a:rPr lang="cs-CZ" dirty="0" err="1">
                <a:solidFill>
                  <a:srgbClr val="333333"/>
                </a:solidFill>
                <a:latin typeface="Arial" pitchFamily="34"/>
              </a:rPr>
              <a:t>granularity</a:t>
            </a:r>
            <a:r>
              <a:rPr lang="cs-CZ" dirty="0">
                <a:solidFill>
                  <a:srgbClr val="333333"/>
                </a:solidFill>
                <a:latin typeface="Arial" pitchFamily="34"/>
              </a:rPr>
              <a:t> to </a:t>
            </a:r>
            <a:r>
              <a:rPr lang="cs-CZ" dirty="0" err="1">
                <a:solidFill>
                  <a:srgbClr val="333333"/>
                </a:solidFill>
                <a:latin typeface="Arial" pitchFamily="34"/>
              </a:rPr>
              <a:t>chose</a:t>
            </a:r>
            <a:r>
              <a:rPr lang="cs-CZ" dirty="0">
                <a:solidFill>
                  <a:srgbClr val="333333"/>
                </a:solidFill>
                <a:latin typeface="Arial" pitchFamily="34"/>
              </a:rPr>
              <a:t>?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6C0F44F-E14E-4ABE-BAD9-C30173A3A02D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677332" y="1930398"/>
            <a:ext cx="8933011" cy="4144414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cs-CZ" sz="2400" b="1" i="1" dirty="0" err="1">
                <a:solidFill>
                  <a:srgbClr val="FF0000"/>
                </a:solidFill>
                <a:latin typeface="+mn-lt"/>
              </a:rPr>
              <a:t>Be</a:t>
            </a:r>
            <a:r>
              <a:rPr lang="cs-CZ" sz="2400" b="1" i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cs-CZ" sz="2400" b="1" i="1" dirty="0" err="1">
                <a:solidFill>
                  <a:srgbClr val="FF0000"/>
                </a:solidFill>
                <a:latin typeface="+mn-lt"/>
              </a:rPr>
              <a:t>careful</a:t>
            </a:r>
            <a:r>
              <a:rPr lang="cs-CZ" sz="2400" b="1" i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cs-CZ" sz="2400" b="1" i="1" dirty="0" err="1">
                <a:solidFill>
                  <a:srgbClr val="FF0000"/>
                </a:solidFill>
                <a:latin typeface="+mn-lt"/>
              </a:rPr>
              <a:t>while</a:t>
            </a:r>
            <a:r>
              <a:rPr lang="cs-CZ" sz="2400" b="1" i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cs-CZ" sz="2400" b="1" i="1" dirty="0" err="1">
                <a:solidFill>
                  <a:srgbClr val="FF0000"/>
                </a:solidFill>
                <a:latin typeface="+mn-lt"/>
              </a:rPr>
              <a:t>generalizing</a:t>
            </a:r>
            <a:r>
              <a:rPr lang="cs-CZ" sz="2400" b="1" i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cs-CZ" sz="2400" b="1" i="1" dirty="0" err="1">
                <a:solidFill>
                  <a:srgbClr val="FF0000"/>
                </a:solidFill>
                <a:latin typeface="+mn-lt"/>
              </a:rPr>
              <a:t>from</a:t>
            </a:r>
            <a:r>
              <a:rPr lang="cs-CZ" sz="2400" b="1" i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cs-CZ" sz="2400" b="1" i="1" dirty="0" err="1">
                <a:solidFill>
                  <a:srgbClr val="FF0000"/>
                </a:solidFill>
                <a:latin typeface="+mn-lt"/>
              </a:rPr>
              <a:t>inferred</a:t>
            </a:r>
            <a:r>
              <a:rPr lang="cs-CZ" sz="2400" b="1" i="1" dirty="0">
                <a:solidFill>
                  <a:srgbClr val="FF0000"/>
                </a:solidFill>
                <a:latin typeface="+mn-lt"/>
              </a:rPr>
              <a:t> sub-</a:t>
            </a:r>
            <a:r>
              <a:rPr lang="cs-CZ" sz="2400" b="1" i="1" dirty="0" err="1">
                <a:solidFill>
                  <a:srgbClr val="FF0000"/>
                </a:solidFill>
                <a:latin typeface="+mn-lt"/>
              </a:rPr>
              <a:t>object</a:t>
            </a:r>
            <a:r>
              <a:rPr lang="cs-CZ" sz="2400" b="1" i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cs-CZ" sz="2400" b="1" i="1" dirty="0" err="1">
                <a:solidFill>
                  <a:srgbClr val="FF0000"/>
                </a:solidFill>
                <a:latin typeface="+mn-lt"/>
              </a:rPr>
              <a:t>preferences</a:t>
            </a:r>
            <a:endParaRPr lang="cs-CZ" sz="2400" b="1" i="1" dirty="0">
              <a:solidFill>
                <a:srgbClr val="FF0000"/>
              </a:solidFill>
              <a:latin typeface="+mn-lt"/>
            </a:endParaRPr>
          </a:p>
          <a:p>
            <a:pPr lvl="0"/>
            <a:r>
              <a:rPr lang="cs-CZ" dirty="0">
                <a:latin typeface="+mn-lt"/>
              </a:rPr>
              <a:t>Do </a:t>
            </a:r>
            <a:r>
              <a:rPr lang="cs-CZ" dirty="0" err="1">
                <a:latin typeface="+mn-lt"/>
              </a:rPr>
              <a:t>you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like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action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movies</a:t>
            </a:r>
            <a:r>
              <a:rPr lang="cs-CZ" dirty="0">
                <a:latin typeface="+mn-lt"/>
              </a:rPr>
              <a:t>? </a:t>
            </a:r>
          </a:p>
          <a:p>
            <a:pPr lvl="0"/>
            <a:r>
              <a:rPr lang="cs-CZ" dirty="0">
                <a:latin typeface="+mn-lt"/>
              </a:rPr>
              <a:t>Do </a:t>
            </a:r>
            <a:r>
              <a:rPr lang="cs-CZ" dirty="0" err="1">
                <a:latin typeface="+mn-lt"/>
              </a:rPr>
              <a:t>you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like</a:t>
            </a:r>
            <a:r>
              <a:rPr lang="cs-CZ" dirty="0">
                <a:latin typeface="+mn-lt"/>
              </a:rPr>
              <a:t> food </a:t>
            </a:r>
            <a:r>
              <a:rPr lang="cs-CZ" dirty="0" err="1">
                <a:latin typeface="+mn-lt"/>
              </a:rPr>
              <a:t>with</a:t>
            </a:r>
            <a:r>
              <a:rPr lang="cs-CZ" dirty="0">
                <a:latin typeface="+mn-lt"/>
              </a:rPr>
              <a:t> salt?</a:t>
            </a:r>
          </a:p>
          <a:p>
            <a:pPr lvl="0"/>
            <a:r>
              <a:rPr lang="cs-CZ" dirty="0">
                <a:latin typeface="+mn-lt"/>
              </a:rPr>
              <a:t>Do </a:t>
            </a:r>
            <a:r>
              <a:rPr lang="cs-CZ" dirty="0" err="1">
                <a:latin typeface="+mn-lt"/>
              </a:rPr>
              <a:t>you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like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movies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with</a:t>
            </a:r>
            <a:r>
              <a:rPr lang="cs-CZ" dirty="0">
                <a:latin typeface="+mn-lt"/>
              </a:rPr>
              <a:t> David Aston?</a:t>
            </a:r>
          </a:p>
          <a:p>
            <a:pPr lvl="1"/>
            <a:r>
              <a:rPr lang="cs-CZ" dirty="0" err="1">
                <a:latin typeface="+mn-lt"/>
              </a:rPr>
              <a:t>Yes</a:t>
            </a:r>
            <a:r>
              <a:rPr lang="cs-CZ" dirty="0">
                <a:latin typeface="+mn-lt"/>
              </a:rPr>
              <a:t>, but not </a:t>
            </a:r>
            <a:r>
              <a:rPr lang="cs-CZ" dirty="0" err="1">
                <a:latin typeface="+mn-lt"/>
              </a:rPr>
              <a:t>all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of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them</a:t>
            </a:r>
            <a:endParaRPr lang="cs-CZ" dirty="0">
              <a:latin typeface="+mn-lt"/>
            </a:endParaRPr>
          </a:p>
          <a:p>
            <a:pPr lvl="1"/>
            <a:r>
              <a:rPr lang="cs-CZ" dirty="0" err="1">
                <a:latin typeface="+mn-lt"/>
              </a:rPr>
              <a:t>Yes</a:t>
            </a:r>
            <a:r>
              <a:rPr lang="cs-CZ" dirty="0">
                <a:latin typeface="+mn-lt"/>
              </a:rPr>
              <a:t>, but not </a:t>
            </a:r>
            <a:r>
              <a:rPr lang="cs-CZ" dirty="0" err="1">
                <a:latin typeface="+mn-lt"/>
              </a:rPr>
              <a:t>because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of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this</a:t>
            </a:r>
            <a:endParaRPr lang="cs-CZ" dirty="0">
              <a:latin typeface="+mn-lt"/>
            </a:endParaRPr>
          </a:p>
          <a:p>
            <a:pPr lvl="0"/>
            <a:endParaRPr lang="cs-CZ" dirty="0">
              <a:latin typeface="+mn-lt"/>
            </a:endParaRPr>
          </a:p>
          <a:p>
            <a:pPr lvl="0"/>
            <a:r>
              <a:rPr lang="cs-CZ" dirty="0">
                <a:latin typeface="+mn-lt"/>
              </a:rPr>
              <a:t>…</a:t>
            </a:r>
            <a:r>
              <a:rPr lang="cs-CZ" dirty="0" err="1">
                <a:latin typeface="+mn-lt"/>
              </a:rPr>
              <a:t>who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is</a:t>
            </a:r>
            <a:r>
              <a:rPr lang="cs-CZ" dirty="0">
                <a:latin typeface="+mn-lt"/>
              </a:rPr>
              <a:t> David Aston?</a:t>
            </a:r>
          </a:p>
          <a:p>
            <a:pPr lvl="1"/>
            <a:endParaRPr lang="cs-CZ" dirty="0"/>
          </a:p>
          <a:p>
            <a:pPr marL="0" lv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808955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7B1F4B0-A5F3-454F-957C-60171D071781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cs-CZ" dirty="0" err="1">
                <a:solidFill>
                  <a:srgbClr val="333333"/>
                </a:solidFill>
                <a:latin typeface="Arial" pitchFamily="34"/>
              </a:rPr>
              <a:t>What</a:t>
            </a:r>
            <a:r>
              <a:rPr lang="cs-CZ" dirty="0">
                <a:solidFill>
                  <a:srgbClr val="333333"/>
                </a:solidFill>
                <a:latin typeface="Arial" pitchFamily="34"/>
              </a:rPr>
              <a:t> </a:t>
            </a:r>
            <a:r>
              <a:rPr lang="cs-CZ" dirty="0" err="1">
                <a:solidFill>
                  <a:srgbClr val="333333"/>
                </a:solidFill>
                <a:latin typeface="Arial" pitchFamily="34"/>
              </a:rPr>
              <a:t>minimal</a:t>
            </a:r>
            <a:r>
              <a:rPr lang="cs-CZ" dirty="0">
                <a:solidFill>
                  <a:srgbClr val="333333"/>
                </a:solidFill>
                <a:latin typeface="Arial" pitchFamily="34"/>
              </a:rPr>
              <a:t> </a:t>
            </a:r>
            <a:r>
              <a:rPr lang="cs-CZ" dirty="0" err="1">
                <a:solidFill>
                  <a:srgbClr val="333333"/>
                </a:solidFill>
                <a:latin typeface="Arial" pitchFamily="34"/>
              </a:rPr>
              <a:t>granularity</a:t>
            </a:r>
            <a:r>
              <a:rPr lang="cs-CZ" dirty="0">
                <a:solidFill>
                  <a:srgbClr val="333333"/>
                </a:solidFill>
                <a:latin typeface="Arial" pitchFamily="34"/>
              </a:rPr>
              <a:t> to </a:t>
            </a:r>
            <a:r>
              <a:rPr lang="cs-CZ" dirty="0" err="1">
                <a:solidFill>
                  <a:srgbClr val="333333"/>
                </a:solidFill>
                <a:latin typeface="Arial" pitchFamily="34"/>
              </a:rPr>
              <a:t>chose</a:t>
            </a:r>
            <a:r>
              <a:rPr lang="cs-CZ" dirty="0">
                <a:solidFill>
                  <a:srgbClr val="333333"/>
                </a:solidFill>
                <a:latin typeface="Arial" pitchFamily="34"/>
              </a:rPr>
              <a:t>?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6C0F44F-E14E-4ABE-BAD9-C30173A3A02D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677332" y="1930398"/>
            <a:ext cx="8933011" cy="4144414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cs-CZ" i="1" dirty="0" err="1">
                <a:solidFill>
                  <a:schemeClr val="bg1">
                    <a:lumMod val="65000"/>
                  </a:schemeClr>
                </a:solidFill>
              </a:rPr>
              <a:t>Be</a:t>
            </a:r>
            <a:r>
              <a:rPr lang="cs-CZ" i="1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cs-CZ" i="1" dirty="0" err="1">
                <a:solidFill>
                  <a:schemeClr val="bg1">
                    <a:lumMod val="65000"/>
                  </a:schemeClr>
                </a:solidFill>
              </a:rPr>
              <a:t>careful</a:t>
            </a:r>
            <a:r>
              <a:rPr lang="cs-CZ" i="1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cs-CZ" i="1" dirty="0" err="1">
                <a:solidFill>
                  <a:schemeClr val="bg1">
                    <a:lumMod val="65000"/>
                  </a:schemeClr>
                </a:solidFill>
              </a:rPr>
              <a:t>while</a:t>
            </a:r>
            <a:r>
              <a:rPr lang="cs-CZ" i="1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cs-CZ" i="1" dirty="0" err="1">
                <a:solidFill>
                  <a:schemeClr val="bg1">
                    <a:lumMod val="65000"/>
                  </a:schemeClr>
                </a:solidFill>
              </a:rPr>
              <a:t>generalizing</a:t>
            </a:r>
            <a:r>
              <a:rPr lang="cs-CZ" i="1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cs-CZ" i="1" dirty="0" err="1">
                <a:solidFill>
                  <a:schemeClr val="bg1">
                    <a:lumMod val="65000"/>
                  </a:schemeClr>
                </a:solidFill>
              </a:rPr>
              <a:t>from</a:t>
            </a:r>
            <a:r>
              <a:rPr lang="cs-CZ" i="1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cs-CZ" i="1" dirty="0" err="1">
                <a:solidFill>
                  <a:schemeClr val="bg1">
                    <a:lumMod val="65000"/>
                  </a:schemeClr>
                </a:solidFill>
              </a:rPr>
              <a:t>inferred</a:t>
            </a:r>
            <a:r>
              <a:rPr lang="cs-CZ" i="1" dirty="0">
                <a:solidFill>
                  <a:schemeClr val="bg1">
                    <a:lumMod val="65000"/>
                  </a:schemeClr>
                </a:solidFill>
              </a:rPr>
              <a:t> sub-</a:t>
            </a:r>
            <a:r>
              <a:rPr lang="cs-CZ" i="1" dirty="0" err="1">
                <a:solidFill>
                  <a:schemeClr val="bg1">
                    <a:lumMod val="65000"/>
                  </a:schemeClr>
                </a:solidFill>
              </a:rPr>
              <a:t>object</a:t>
            </a:r>
            <a:r>
              <a:rPr lang="cs-CZ" i="1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cs-CZ" i="1" dirty="0" err="1">
                <a:solidFill>
                  <a:schemeClr val="bg1">
                    <a:lumMod val="65000"/>
                  </a:schemeClr>
                </a:solidFill>
              </a:rPr>
              <a:t>preferences</a:t>
            </a:r>
            <a:endParaRPr lang="cs-CZ" i="1" dirty="0">
              <a:solidFill>
                <a:schemeClr val="bg1">
                  <a:lumMod val="65000"/>
                </a:schemeClr>
              </a:solidFill>
            </a:endParaRPr>
          </a:p>
          <a:p>
            <a:pPr lvl="0"/>
            <a:r>
              <a:rPr lang="cs-CZ" i="1" dirty="0">
                <a:solidFill>
                  <a:schemeClr val="bg1">
                    <a:lumMod val="65000"/>
                  </a:schemeClr>
                </a:solidFill>
              </a:rPr>
              <a:t>Do </a:t>
            </a:r>
            <a:r>
              <a:rPr lang="cs-CZ" i="1" dirty="0" err="1">
                <a:solidFill>
                  <a:schemeClr val="bg1">
                    <a:lumMod val="65000"/>
                  </a:schemeClr>
                </a:solidFill>
              </a:rPr>
              <a:t>you</a:t>
            </a:r>
            <a:r>
              <a:rPr lang="cs-CZ" i="1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cs-CZ" i="1" dirty="0" err="1">
                <a:solidFill>
                  <a:schemeClr val="bg1">
                    <a:lumMod val="65000"/>
                  </a:schemeClr>
                </a:solidFill>
              </a:rPr>
              <a:t>like</a:t>
            </a:r>
            <a:r>
              <a:rPr lang="cs-CZ" i="1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cs-CZ" i="1" dirty="0" err="1">
                <a:solidFill>
                  <a:schemeClr val="bg1">
                    <a:lumMod val="65000"/>
                  </a:schemeClr>
                </a:solidFill>
              </a:rPr>
              <a:t>action</a:t>
            </a:r>
            <a:r>
              <a:rPr lang="cs-CZ" i="1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cs-CZ" i="1" dirty="0" err="1">
                <a:solidFill>
                  <a:schemeClr val="bg1">
                    <a:lumMod val="65000"/>
                  </a:schemeClr>
                </a:solidFill>
              </a:rPr>
              <a:t>movies</a:t>
            </a:r>
            <a:r>
              <a:rPr lang="cs-CZ" i="1" dirty="0">
                <a:solidFill>
                  <a:schemeClr val="bg1">
                    <a:lumMod val="65000"/>
                  </a:schemeClr>
                </a:solidFill>
              </a:rPr>
              <a:t>? </a:t>
            </a:r>
          </a:p>
          <a:p>
            <a:pPr lvl="0"/>
            <a:r>
              <a:rPr lang="cs-CZ" i="1" dirty="0">
                <a:solidFill>
                  <a:schemeClr val="bg1">
                    <a:lumMod val="65000"/>
                  </a:schemeClr>
                </a:solidFill>
              </a:rPr>
              <a:t>Do </a:t>
            </a:r>
            <a:r>
              <a:rPr lang="cs-CZ" i="1" dirty="0" err="1">
                <a:solidFill>
                  <a:schemeClr val="bg1">
                    <a:lumMod val="65000"/>
                  </a:schemeClr>
                </a:solidFill>
              </a:rPr>
              <a:t>you</a:t>
            </a:r>
            <a:r>
              <a:rPr lang="cs-CZ" i="1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cs-CZ" i="1" dirty="0" err="1">
                <a:solidFill>
                  <a:schemeClr val="bg1">
                    <a:lumMod val="65000"/>
                  </a:schemeClr>
                </a:solidFill>
              </a:rPr>
              <a:t>like</a:t>
            </a:r>
            <a:r>
              <a:rPr lang="cs-CZ" i="1" dirty="0">
                <a:solidFill>
                  <a:schemeClr val="bg1">
                    <a:lumMod val="65000"/>
                  </a:schemeClr>
                </a:solidFill>
              </a:rPr>
              <a:t> food </a:t>
            </a:r>
            <a:r>
              <a:rPr lang="cs-CZ" i="1" dirty="0" err="1">
                <a:solidFill>
                  <a:schemeClr val="bg1">
                    <a:lumMod val="65000"/>
                  </a:schemeClr>
                </a:solidFill>
              </a:rPr>
              <a:t>with</a:t>
            </a:r>
            <a:r>
              <a:rPr lang="cs-CZ" i="1" dirty="0">
                <a:solidFill>
                  <a:schemeClr val="bg1">
                    <a:lumMod val="65000"/>
                  </a:schemeClr>
                </a:solidFill>
              </a:rPr>
              <a:t> salt?</a:t>
            </a:r>
          </a:p>
          <a:p>
            <a:pPr lvl="0"/>
            <a:r>
              <a:rPr lang="cs-CZ" dirty="0"/>
              <a:t>Do </a:t>
            </a:r>
            <a:r>
              <a:rPr lang="cs-CZ" dirty="0" err="1"/>
              <a:t>you</a:t>
            </a:r>
            <a:r>
              <a:rPr lang="cs-CZ" dirty="0"/>
              <a:t> </a:t>
            </a:r>
            <a:r>
              <a:rPr lang="cs-CZ" dirty="0" err="1"/>
              <a:t>like</a:t>
            </a:r>
            <a:r>
              <a:rPr lang="cs-CZ" dirty="0"/>
              <a:t> </a:t>
            </a:r>
            <a:r>
              <a:rPr lang="cs-CZ" dirty="0" err="1"/>
              <a:t>movies</a:t>
            </a:r>
            <a:r>
              <a:rPr lang="cs-CZ" dirty="0"/>
              <a:t> </a:t>
            </a:r>
            <a:r>
              <a:rPr lang="cs-CZ" dirty="0" err="1"/>
              <a:t>with</a:t>
            </a:r>
            <a:r>
              <a:rPr lang="cs-CZ" dirty="0"/>
              <a:t> David Aston?</a:t>
            </a:r>
          </a:p>
          <a:p>
            <a:pPr lvl="1"/>
            <a:r>
              <a:rPr lang="cs-CZ" dirty="0" err="1"/>
              <a:t>Yes</a:t>
            </a:r>
            <a:r>
              <a:rPr lang="cs-CZ" dirty="0"/>
              <a:t>, but not </a:t>
            </a:r>
            <a:r>
              <a:rPr lang="cs-CZ" dirty="0" err="1"/>
              <a:t>all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them</a:t>
            </a:r>
            <a:endParaRPr lang="cs-CZ" dirty="0"/>
          </a:p>
          <a:p>
            <a:pPr lvl="1"/>
            <a:r>
              <a:rPr lang="cs-CZ" dirty="0" err="1"/>
              <a:t>Yes</a:t>
            </a:r>
            <a:r>
              <a:rPr lang="cs-CZ" dirty="0"/>
              <a:t>, but not </a:t>
            </a:r>
            <a:r>
              <a:rPr lang="cs-CZ" dirty="0" err="1"/>
              <a:t>because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this</a:t>
            </a:r>
            <a:endParaRPr lang="cs-CZ" dirty="0"/>
          </a:p>
          <a:p>
            <a:pPr lvl="0"/>
            <a:endParaRPr lang="cs-CZ" dirty="0"/>
          </a:p>
          <a:p>
            <a:pPr lvl="0"/>
            <a:r>
              <a:rPr lang="cs-CZ" dirty="0"/>
              <a:t>…</a:t>
            </a:r>
            <a:r>
              <a:rPr lang="cs-CZ" dirty="0" err="1"/>
              <a:t>who</a:t>
            </a:r>
            <a:r>
              <a:rPr lang="cs-CZ" dirty="0"/>
              <a:t> </a:t>
            </a:r>
            <a:r>
              <a:rPr lang="cs-CZ" dirty="0" err="1"/>
              <a:t>is</a:t>
            </a:r>
            <a:r>
              <a:rPr lang="cs-CZ" dirty="0"/>
              <a:t> David Aston?</a:t>
            </a:r>
          </a:p>
          <a:p>
            <a:pPr lvl="1"/>
            <a:endParaRPr lang="cs-CZ" dirty="0"/>
          </a:p>
          <a:p>
            <a:pPr marL="0" lvl="0" indent="0">
              <a:buNone/>
            </a:pP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F8850F74-2BF2-4562-9725-95B23F1F43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6215" y="637117"/>
            <a:ext cx="4285785" cy="6220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8820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7B1F4B0-A5F3-454F-957C-60171D071781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cs-CZ" dirty="0" err="1">
                <a:solidFill>
                  <a:srgbClr val="333333"/>
                </a:solidFill>
                <a:latin typeface="Arial" pitchFamily="34"/>
              </a:rPr>
              <a:t>What</a:t>
            </a:r>
            <a:r>
              <a:rPr lang="cs-CZ" dirty="0">
                <a:solidFill>
                  <a:srgbClr val="333333"/>
                </a:solidFill>
                <a:latin typeface="Arial" pitchFamily="34"/>
              </a:rPr>
              <a:t> </a:t>
            </a:r>
            <a:r>
              <a:rPr lang="cs-CZ" dirty="0" err="1">
                <a:solidFill>
                  <a:srgbClr val="333333"/>
                </a:solidFill>
                <a:latin typeface="Arial" pitchFamily="34"/>
              </a:rPr>
              <a:t>minimal</a:t>
            </a:r>
            <a:r>
              <a:rPr lang="cs-CZ" dirty="0">
                <a:solidFill>
                  <a:srgbClr val="333333"/>
                </a:solidFill>
                <a:latin typeface="Arial" pitchFamily="34"/>
              </a:rPr>
              <a:t> </a:t>
            </a:r>
            <a:r>
              <a:rPr lang="cs-CZ" dirty="0" err="1">
                <a:solidFill>
                  <a:srgbClr val="333333"/>
                </a:solidFill>
                <a:latin typeface="Arial" pitchFamily="34"/>
              </a:rPr>
              <a:t>granularity</a:t>
            </a:r>
            <a:r>
              <a:rPr lang="cs-CZ" dirty="0">
                <a:solidFill>
                  <a:srgbClr val="333333"/>
                </a:solidFill>
                <a:latin typeface="Arial" pitchFamily="34"/>
              </a:rPr>
              <a:t> to </a:t>
            </a:r>
            <a:r>
              <a:rPr lang="cs-CZ" dirty="0" err="1">
                <a:solidFill>
                  <a:srgbClr val="333333"/>
                </a:solidFill>
                <a:latin typeface="Arial" pitchFamily="34"/>
              </a:rPr>
              <a:t>chose</a:t>
            </a:r>
            <a:r>
              <a:rPr lang="cs-CZ" dirty="0">
                <a:solidFill>
                  <a:srgbClr val="333333"/>
                </a:solidFill>
                <a:latin typeface="Arial" pitchFamily="34"/>
              </a:rPr>
              <a:t>?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6C0F44F-E14E-4ABE-BAD9-C30173A3A02D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677332" y="1930398"/>
            <a:ext cx="8933011" cy="4144414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cs-CZ" sz="2400" b="1" i="1" dirty="0" err="1">
                <a:solidFill>
                  <a:srgbClr val="FF0000"/>
                </a:solidFill>
                <a:latin typeface="+mn-lt"/>
              </a:rPr>
              <a:t>Be</a:t>
            </a:r>
            <a:r>
              <a:rPr lang="cs-CZ" sz="2400" b="1" i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cs-CZ" sz="2400" b="1" i="1" dirty="0" err="1">
                <a:solidFill>
                  <a:srgbClr val="FF0000"/>
                </a:solidFill>
                <a:latin typeface="+mn-lt"/>
              </a:rPr>
              <a:t>careful</a:t>
            </a:r>
            <a:r>
              <a:rPr lang="cs-CZ" sz="2400" b="1" i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cs-CZ" sz="2400" b="1" i="1" dirty="0" err="1">
                <a:solidFill>
                  <a:srgbClr val="FF0000"/>
                </a:solidFill>
                <a:latin typeface="+mn-lt"/>
              </a:rPr>
              <a:t>while</a:t>
            </a:r>
            <a:r>
              <a:rPr lang="cs-CZ" sz="2400" b="1" i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cs-CZ" sz="2400" b="1" i="1" dirty="0" err="1">
                <a:solidFill>
                  <a:srgbClr val="FF0000"/>
                </a:solidFill>
                <a:latin typeface="+mn-lt"/>
              </a:rPr>
              <a:t>generalizing</a:t>
            </a:r>
            <a:r>
              <a:rPr lang="cs-CZ" sz="2400" b="1" i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cs-CZ" sz="2400" b="1" i="1" dirty="0" err="1">
                <a:solidFill>
                  <a:srgbClr val="FF0000"/>
                </a:solidFill>
                <a:latin typeface="+mn-lt"/>
              </a:rPr>
              <a:t>from</a:t>
            </a:r>
            <a:r>
              <a:rPr lang="cs-CZ" sz="2400" b="1" i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cs-CZ" sz="2400" b="1" i="1" dirty="0" err="1">
                <a:solidFill>
                  <a:srgbClr val="FF0000"/>
                </a:solidFill>
                <a:latin typeface="+mn-lt"/>
              </a:rPr>
              <a:t>inferred</a:t>
            </a:r>
            <a:r>
              <a:rPr lang="cs-CZ" sz="2400" b="1" i="1" dirty="0">
                <a:solidFill>
                  <a:srgbClr val="FF0000"/>
                </a:solidFill>
                <a:latin typeface="+mn-lt"/>
              </a:rPr>
              <a:t> sub-</a:t>
            </a:r>
            <a:r>
              <a:rPr lang="cs-CZ" sz="2400" b="1" i="1" dirty="0" err="1">
                <a:solidFill>
                  <a:srgbClr val="FF0000"/>
                </a:solidFill>
                <a:latin typeface="+mn-lt"/>
              </a:rPr>
              <a:t>object</a:t>
            </a:r>
            <a:r>
              <a:rPr lang="cs-CZ" sz="2400" b="1" i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cs-CZ" sz="2400" b="1" i="1" dirty="0" err="1">
                <a:solidFill>
                  <a:srgbClr val="FF0000"/>
                </a:solidFill>
                <a:latin typeface="+mn-lt"/>
              </a:rPr>
              <a:t>preferences</a:t>
            </a:r>
            <a:endParaRPr lang="cs-CZ" sz="2400" b="1" i="1" dirty="0">
              <a:solidFill>
                <a:srgbClr val="FF0000"/>
              </a:solidFill>
              <a:latin typeface="+mn-lt"/>
            </a:endParaRPr>
          </a:p>
          <a:p>
            <a:r>
              <a:rPr lang="cs-CZ" dirty="0" err="1">
                <a:latin typeface="+mn-lt"/>
              </a:rPr>
              <a:t>Yes</a:t>
            </a:r>
            <a:r>
              <a:rPr lang="cs-CZ" dirty="0">
                <a:latin typeface="+mn-lt"/>
              </a:rPr>
              <a:t>, but not </a:t>
            </a:r>
            <a:r>
              <a:rPr lang="cs-CZ" dirty="0" err="1">
                <a:latin typeface="+mn-lt"/>
              </a:rPr>
              <a:t>all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of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them</a:t>
            </a:r>
            <a:endParaRPr lang="cs-CZ" dirty="0">
              <a:latin typeface="+mn-lt"/>
            </a:endParaRPr>
          </a:p>
          <a:p>
            <a:pPr lvl="1"/>
            <a:r>
              <a:rPr lang="cs-CZ" dirty="0" err="1">
                <a:latin typeface="+mn-lt"/>
              </a:rPr>
              <a:t>Should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be</a:t>
            </a:r>
            <a:r>
              <a:rPr lang="cs-CZ" dirty="0">
                <a:latin typeface="+mn-lt"/>
              </a:rPr>
              <a:t> fine (</a:t>
            </a:r>
            <a:r>
              <a:rPr lang="cs-CZ" dirty="0" err="1">
                <a:latin typeface="+mn-lt"/>
              </a:rPr>
              <a:t>other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features</a:t>
            </a:r>
            <a:r>
              <a:rPr lang="cs-CZ" dirty="0">
                <a:latin typeface="+mn-lt"/>
              </a:rPr>
              <a:t> to </a:t>
            </a:r>
            <a:r>
              <a:rPr lang="cs-CZ" dirty="0" err="1">
                <a:latin typeface="+mn-lt"/>
              </a:rPr>
              <a:t>clarify</a:t>
            </a:r>
            <a:r>
              <a:rPr lang="cs-CZ" dirty="0">
                <a:latin typeface="+mn-lt"/>
              </a:rPr>
              <a:t>), but </a:t>
            </a:r>
            <a:r>
              <a:rPr lang="cs-CZ" dirty="0" err="1">
                <a:latin typeface="+mn-lt"/>
              </a:rPr>
              <a:t>we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need</a:t>
            </a:r>
            <a:r>
              <a:rPr lang="cs-CZ" dirty="0">
                <a:latin typeface="+mn-lt"/>
              </a:rPr>
              <a:t> to </a:t>
            </a:r>
            <a:r>
              <a:rPr lang="cs-CZ" dirty="0" err="1">
                <a:latin typeface="+mn-lt"/>
              </a:rPr>
              <a:t>ask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questions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correctly</a:t>
            </a:r>
            <a:endParaRPr lang="cs-CZ" dirty="0">
              <a:latin typeface="+mn-lt"/>
            </a:endParaRPr>
          </a:p>
          <a:p>
            <a:r>
              <a:rPr lang="cs-CZ" dirty="0" err="1">
                <a:latin typeface="+mn-lt"/>
              </a:rPr>
              <a:t>Yes</a:t>
            </a:r>
            <a:r>
              <a:rPr lang="cs-CZ" dirty="0">
                <a:latin typeface="+mn-lt"/>
              </a:rPr>
              <a:t>, but not </a:t>
            </a:r>
            <a:r>
              <a:rPr lang="cs-CZ" dirty="0" err="1">
                <a:latin typeface="+mn-lt"/>
              </a:rPr>
              <a:t>because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of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this</a:t>
            </a:r>
            <a:endParaRPr lang="cs-CZ" dirty="0">
              <a:latin typeface="+mn-lt"/>
            </a:endParaRPr>
          </a:p>
          <a:p>
            <a:pPr lvl="1"/>
            <a:r>
              <a:rPr lang="cs-CZ" dirty="0" err="1">
                <a:latin typeface="+mn-lt"/>
              </a:rPr>
              <a:t>Loss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of</a:t>
            </a:r>
            <a:r>
              <a:rPr lang="cs-CZ" dirty="0">
                <a:latin typeface="+mn-lt"/>
              </a:rPr>
              <a:t> trust (</a:t>
            </a:r>
            <a:r>
              <a:rPr lang="cs-CZ" i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„</a:t>
            </a:r>
            <a:r>
              <a:rPr lang="cs-CZ" i="1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the</a:t>
            </a:r>
            <a:r>
              <a:rPr lang="cs-CZ" i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</a:t>
            </a:r>
            <a:r>
              <a:rPr lang="cs-CZ" i="1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system</a:t>
            </a:r>
            <a:r>
              <a:rPr lang="cs-CZ" i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</a:t>
            </a:r>
            <a:r>
              <a:rPr lang="cs-CZ" i="1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does</a:t>
            </a:r>
            <a:r>
              <a:rPr lang="cs-CZ" i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not </a:t>
            </a:r>
            <a:r>
              <a:rPr lang="cs-CZ" i="1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understand</a:t>
            </a:r>
            <a:r>
              <a:rPr lang="cs-CZ" i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</a:t>
            </a:r>
            <a:r>
              <a:rPr lang="cs-CZ" i="1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what</a:t>
            </a:r>
            <a:r>
              <a:rPr lang="cs-CZ" i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</a:t>
            </a:r>
            <a:r>
              <a:rPr lang="cs-CZ" i="1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is</a:t>
            </a:r>
            <a:r>
              <a:rPr lang="cs-CZ" i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</a:t>
            </a:r>
            <a:r>
              <a:rPr lang="cs-CZ" i="1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important</a:t>
            </a:r>
            <a:r>
              <a:rPr lang="cs-CZ" i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“</a:t>
            </a:r>
            <a:r>
              <a:rPr lang="cs-CZ" dirty="0">
                <a:latin typeface="+mn-lt"/>
              </a:rPr>
              <a:t>)</a:t>
            </a:r>
          </a:p>
          <a:p>
            <a:pPr lvl="1"/>
            <a:r>
              <a:rPr lang="cs-CZ" dirty="0" err="1">
                <a:latin typeface="+mn-lt"/>
              </a:rPr>
              <a:t>Some</a:t>
            </a:r>
            <a:r>
              <a:rPr lang="cs-CZ" dirty="0">
                <a:latin typeface="+mn-lt"/>
              </a:rPr>
              <a:t> model </a:t>
            </a:r>
            <a:r>
              <a:rPr lang="cs-CZ" dirty="0" err="1">
                <a:latin typeface="+mn-lt"/>
              </a:rPr>
              <a:t>of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global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or</a:t>
            </a:r>
            <a:r>
              <a:rPr lang="cs-CZ" dirty="0">
                <a:latin typeface="+mn-lt"/>
              </a:rPr>
              <a:t> per-</a:t>
            </a:r>
            <a:r>
              <a:rPr lang="cs-CZ" dirty="0" err="1">
                <a:latin typeface="+mn-lt"/>
              </a:rPr>
              <a:t>object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feature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importance</a:t>
            </a:r>
            <a:endParaRPr lang="cs-CZ" dirty="0">
              <a:latin typeface="+mn-lt"/>
            </a:endParaRPr>
          </a:p>
          <a:p>
            <a:pPr lvl="2"/>
            <a:r>
              <a:rPr lang="cs-CZ" dirty="0" err="1">
                <a:latin typeface="+mn-lt"/>
              </a:rPr>
              <a:t>Only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confirm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the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inferred</a:t>
            </a:r>
            <a:r>
              <a:rPr lang="cs-CZ" dirty="0">
                <a:latin typeface="+mn-lt"/>
              </a:rPr>
              <a:t> preference on </a:t>
            </a:r>
            <a:r>
              <a:rPr lang="cs-CZ" dirty="0" err="1">
                <a:latin typeface="+mn-lt"/>
              </a:rPr>
              <a:t>the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important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ones</a:t>
            </a:r>
            <a:endParaRPr lang="cs-CZ" dirty="0">
              <a:latin typeface="+mn-lt"/>
            </a:endParaRPr>
          </a:p>
          <a:p>
            <a:pPr lvl="2"/>
            <a:r>
              <a:rPr lang="cs-CZ" dirty="0">
                <a:latin typeface="+mn-lt"/>
              </a:rPr>
              <a:t>Do not base </a:t>
            </a:r>
            <a:r>
              <a:rPr lang="cs-CZ" dirty="0" err="1">
                <a:latin typeface="+mn-lt"/>
              </a:rPr>
              <a:t>your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decision</a:t>
            </a:r>
            <a:r>
              <a:rPr lang="cs-CZ" dirty="0">
                <a:latin typeface="+mn-lt"/>
              </a:rPr>
              <a:t> on </a:t>
            </a:r>
            <a:r>
              <a:rPr lang="cs-CZ" dirty="0" err="1">
                <a:latin typeface="+mn-lt"/>
              </a:rPr>
              <a:t>the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less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relevant</a:t>
            </a:r>
            <a:r>
              <a:rPr lang="cs-CZ" dirty="0">
                <a:latin typeface="+mn-lt"/>
              </a:rPr>
              <a:t> much</a:t>
            </a:r>
          </a:p>
          <a:p>
            <a:pPr lvl="0"/>
            <a:endParaRPr lang="cs-CZ" dirty="0"/>
          </a:p>
          <a:p>
            <a:pPr lvl="1"/>
            <a:endParaRPr lang="cs-CZ" dirty="0"/>
          </a:p>
          <a:p>
            <a:pPr marL="0" lv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179374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B7DBCB-9BBE-FDCF-4528-7DAE26B7AC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0" name="Rectangle 2">
            <a:extLst>
              <a:ext uri="{FF2B5EF4-FFF2-40B4-BE49-F238E27FC236}">
                <a16:creationId xmlns:a16="http://schemas.microsoft.com/office/drawing/2014/main" id="{D15DD269-5889-1150-EBC9-4A3799DE60E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dirty="0"/>
              <a:t>		</a:t>
            </a:r>
            <a:r>
              <a:rPr lang="cs-CZ" altLang="cs-CZ" sz="8000" dirty="0" err="1"/>
              <a:t>Questions</a:t>
            </a:r>
            <a:r>
              <a:rPr lang="cs-CZ" altLang="cs-CZ" sz="8000" dirty="0"/>
              <a:t>?</a:t>
            </a:r>
            <a:endParaRPr lang="cs-CZ" altLang="cs-CZ" dirty="0"/>
          </a:p>
        </p:txBody>
      </p:sp>
      <p:pic>
        <p:nvPicPr>
          <p:cNvPr id="66562" name="Picture 2" descr="http://i158.photobucket.com/albums/t96/Elletballa09/fry.jpg">
            <a:extLst>
              <a:ext uri="{FF2B5EF4-FFF2-40B4-BE49-F238E27FC236}">
                <a16:creationId xmlns:a16="http://schemas.microsoft.com/office/drawing/2014/main" id="{07F89F81-A562-BBB7-09D5-0B0A32E05B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559" y="1930398"/>
            <a:ext cx="5779269" cy="4334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92590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37054B7-1A25-423C-A4AB-C516AF9632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Aggregating</a:t>
            </a:r>
            <a:r>
              <a:rPr lang="cs-CZ" dirty="0"/>
              <a:t> </a:t>
            </a:r>
            <a:r>
              <a:rPr lang="cs-CZ" dirty="0" err="1"/>
              <a:t>multiple</a:t>
            </a:r>
            <a:r>
              <a:rPr lang="cs-CZ" dirty="0"/>
              <a:t> </a:t>
            </a:r>
            <a:r>
              <a:rPr lang="cs-CZ" dirty="0" err="1"/>
              <a:t>indicators</a:t>
            </a:r>
            <a:endParaRPr lang="cs-CZ" dirty="0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0B7B522-197F-44BD-91DA-B6143A0D230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If</a:t>
            </a:r>
            <a:r>
              <a:rPr lang="cs-CZ" dirty="0"/>
              <a:t> A=1 and B=1, </a:t>
            </a:r>
            <a:r>
              <a:rPr lang="cs-CZ" dirty="0" err="1"/>
              <a:t>then</a:t>
            </a:r>
            <a:r>
              <a:rPr lang="cs-CZ" dirty="0"/>
              <a:t> A and B </a:t>
            </a:r>
            <a:r>
              <a:rPr lang="cs-CZ" dirty="0" err="1"/>
              <a:t>is</a:t>
            </a:r>
            <a:r>
              <a:rPr lang="cs-CZ" dirty="0"/>
              <a:t> 2, </a:t>
            </a:r>
            <a:r>
              <a:rPr lang="cs-CZ" dirty="0" err="1"/>
              <a:t>right</a:t>
            </a:r>
            <a:r>
              <a:rPr lang="cs-CZ" dirty="0"/>
              <a:t>? … RIGHT?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918646AB-F68D-A587-ADB5-71D972E3E3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7690" y="3593690"/>
            <a:ext cx="3264310" cy="3264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861338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2" y="609603"/>
            <a:ext cx="8596667" cy="1320795"/>
          </a:xfrm>
        </p:spPr>
        <p:txBody>
          <a:bodyPr wrap="square" anchor="t">
            <a:normAutofit/>
          </a:bodyPr>
          <a:lstStyle/>
          <a:p>
            <a:r>
              <a:rPr lang="cs-CZ" err="1"/>
              <a:t>Aggregating</a:t>
            </a:r>
            <a:r>
              <a:rPr lang="cs-CZ"/>
              <a:t> User </a:t>
            </a:r>
            <a:r>
              <a:rPr lang="cs-CZ" err="1"/>
              <a:t>Preferences</a:t>
            </a:r>
            <a:r>
              <a:rPr lang="cs-CZ"/>
              <a:t/>
            </a:r>
            <a:br>
              <a:rPr lang="cs-CZ"/>
            </a:br>
            <a:endParaRPr lang="en-US" dirty="0"/>
          </a:p>
        </p:txBody>
      </p:sp>
      <p:pic>
        <p:nvPicPr>
          <p:cNvPr id="7" name="Obrázek 6" descr="Obsah obrázku nádobí, jídlo, směs, recept&#10;&#10;Popis byl vytvořen automaticky">
            <a:extLst>
              <a:ext uri="{FF2B5EF4-FFF2-40B4-BE49-F238E27FC236}">
                <a16:creationId xmlns:a16="http://schemas.microsoft.com/office/drawing/2014/main" id="{B92BD484-DAAF-A001-1FD4-5B053A266A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818" y="2160590"/>
            <a:ext cx="3871065" cy="3880768"/>
          </a:xfrm>
          <a:prstGeom prst="rect">
            <a:avLst/>
          </a:prstGeom>
          <a:noFill/>
        </p:spPr>
      </p:pic>
      <p:sp>
        <p:nvSpPr>
          <p:cNvPr id="3" name="Content Placeholder 2"/>
          <p:cNvSpPr>
            <a:spLocks noGrp="1"/>
          </p:cNvSpPr>
          <p:nvPr>
            <p:ph idx="2"/>
          </p:nvPr>
        </p:nvSpPr>
        <p:spPr>
          <a:xfrm>
            <a:off x="5089971" y="2160590"/>
            <a:ext cx="4184038" cy="3880768"/>
          </a:xfrm>
        </p:spPr>
        <p:txBody>
          <a:bodyPr wrap="square" anchor="t">
            <a:normAutofit/>
          </a:bodyPr>
          <a:lstStyle/>
          <a:p>
            <a:r>
              <a:rPr lang="cs-CZ" sz="2400" b="1" dirty="0" err="1">
                <a:latin typeface="+mn-lt"/>
              </a:rPr>
              <a:t>Recipes</a:t>
            </a:r>
            <a:r>
              <a:rPr lang="cs-CZ" sz="2400" b="1" dirty="0">
                <a:latin typeface="+mn-lt"/>
              </a:rPr>
              <a:t> </a:t>
            </a:r>
            <a:r>
              <a:rPr lang="cs-CZ" sz="2400" b="1" dirty="0" err="1">
                <a:latin typeface="+mn-lt"/>
              </a:rPr>
              <a:t>domain</a:t>
            </a:r>
            <a:r>
              <a:rPr lang="cs-CZ" sz="2400" b="1" dirty="0">
                <a:latin typeface="+mn-lt"/>
              </a:rPr>
              <a:t>:</a:t>
            </a:r>
          </a:p>
          <a:p>
            <a:pPr lvl="1"/>
            <a:r>
              <a:rPr lang="cs-CZ" sz="1800" dirty="0" err="1">
                <a:latin typeface="+mn-lt"/>
              </a:rPr>
              <a:t>Suppose</a:t>
            </a:r>
            <a:r>
              <a:rPr lang="cs-CZ" sz="1800" dirty="0">
                <a:latin typeface="+mn-lt"/>
              </a:rPr>
              <a:t> </a:t>
            </a:r>
            <a:r>
              <a:rPr lang="cs-CZ" sz="1800" dirty="0" err="1">
                <a:latin typeface="+mn-lt"/>
              </a:rPr>
              <a:t>you</a:t>
            </a:r>
            <a:r>
              <a:rPr lang="cs-CZ" sz="1800" dirty="0">
                <a:latin typeface="+mn-lt"/>
              </a:rPr>
              <a:t> KNOW </a:t>
            </a:r>
            <a:r>
              <a:rPr lang="cs-CZ" sz="1800" dirty="0" err="1">
                <a:latin typeface="+mn-lt"/>
              </a:rPr>
              <a:t>that</a:t>
            </a:r>
            <a:r>
              <a:rPr lang="cs-CZ" sz="1800" dirty="0">
                <a:latin typeface="+mn-lt"/>
              </a:rPr>
              <a:t> </a:t>
            </a:r>
            <a:r>
              <a:rPr lang="cs-CZ" sz="1800" dirty="0" err="1">
                <a:latin typeface="+mn-lt"/>
              </a:rPr>
              <a:t>the</a:t>
            </a:r>
            <a:r>
              <a:rPr lang="cs-CZ" sz="1800" dirty="0">
                <a:latin typeface="+mn-lt"/>
              </a:rPr>
              <a:t> user </a:t>
            </a:r>
            <a:r>
              <a:rPr lang="cs-CZ" sz="1800" b="1" i="1" dirty="0" err="1">
                <a:latin typeface="+mn-lt"/>
              </a:rPr>
              <a:t>likes</a:t>
            </a:r>
            <a:r>
              <a:rPr lang="cs-CZ" sz="1800" i="1" dirty="0">
                <a:latin typeface="+mn-lt"/>
              </a:rPr>
              <a:t> </a:t>
            </a:r>
            <a:r>
              <a:rPr lang="cs-CZ" sz="1800" dirty="0" err="1">
                <a:latin typeface="+mn-lt"/>
              </a:rPr>
              <a:t>olives</a:t>
            </a:r>
            <a:r>
              <a:rPr lang="cs-CZ" sz="1800" dirty="0">
                <a:latin typeface="+mn-lt"/>
              </a:rPr>
              <a:t>, but </a:t>
            </a:r>
            <a:r>
              <a:rPr lang="cs-CZ" sz="1800" b="1" i="1" dirty="0" err="1">
                <a:latin typeface="+mn-lt"/>
              </a:rPr>
              <a:t>dislikes</a:t>
            </a:r>
            <a:r>
              <a:rPr lang="cs-CZ" sz="1800" dirty="0">
                <a:latin typeface="+mn-lt"/>
              </a:rPr>
              <a:t> </a:t>
            </a:r>
            <a:r>
              <a:rPr lang="cs-CZ" sz="1800" dirty="0" err="1">
                <a:latin typeface="+mn-lt"/>
              </a:rPr>
              <a:t>cous-cous</a:t>
            </a:r>
            <a:endParaRPr lang="cs-CZ" sz="1800" dirty="0">
              <a:latin typeface="+mn-lt"/>
            </a:endParaRPr>
          </a:p>
          <a:p>
            <a:pPr marL="57150" indent="0">
              <a:buNone/>
            </a:pPr>
            <a:r>
              <a:rPr lang="cs-CZ" sz="2000" i="1" dirty="0" err="1">
                <a:solidFill>
                  <a:srgbClr val="00B0F0"/>
                </a:solidFill>
                <a:latin typeface="+mn-lt"/>
              </a:rPr>
              <a:t>Would</a:t>
            </a:r>
            <a:r>
              <a:rPr lang="cs-CZ" sz="2000" i="1" dirty="0">
                <a:solidFill>
                  <a:srgbClr val="00B0F0"/>
                </a:solidFill>
                <a:latin typeface="+mn-lt"/>
              </a:rPr>
              <a:t> </a:t>
            </a:r>
            <a:r>
              <a:rPr lang="cs-CZ" sz="2000" i="1" dirty="0" err="1">
                <a:solidFill>
                  <a:srgbClr val="00B0F0"/>
                </a:solidFill>
                <a:latin typeface="+mn-lt"/>
              </a:rPr>
              <a:t>she</a:t>
            </a:r>
            <a:r>
              <a:rPr lang="cs-CZ" sz="2000" i="1" dirty="0">
                <a:solidFill>
                  <a:srgbClr val="00B0F0"/>
                </a:solidFill>
                <a:latin typeface="+mn-lt"/>
              </a:rPr>
              <a:t> </a:t>
            </a:r>
            <a:r>
              <a:rPr lang="cs-CZ" sz="2000" i="1" dirty="0" err="1">
                <a:solidFill>
                  <a:srgbClr val="00B0F0"/>
                </a:solidFill>
                <a:latin typeface="+mn-lt"/>
              </a:rPr>
              <a:t>like</a:t>
            </a:r>
            <a:r>
              <a:rPr lang="cs-CZ" sz="2000" i="1" dirty="0">
                <a:solidFill>
                  <a:srgbClr val="00B0F0"/>
                </a:solidFill>
                <a:latin typeface="+mn-lt"/>
              </a:rPr>
              <a:t> </a:t>
            </a:r>
            <a:r>
              <a:rPr lang="cs-CZ" sz="2000" i="1" dirty="0" err="1">
                <a:solidFill>
                  <a:srgbClr val="00B0F0"/>
                </a:solidFill>
                <a:latin typeface="+mn-lt"/>
              </a:rPr>
              <a:t>or</a:t>
            </a:r>
            <a:r>
              <a:rPr lang="cs-CZ" sz="2000" i="1" dirty="0">
                <a:solidFill>
                  <a:srgbClr val="00B0F0"/>
                </a:solidFill>
                <a:latin typeface="+mn-lt"/>
              </a:rPr>
              <a:t> </a:t>
            </a:r>
            <a:r>
              <a:rPr lang="cs-CZ" sz="2000" i="1" dirty="0" err="1">
                <a:solidFill>
                  <a:srgbClr val="00B0F0"/>
                </a:solidFill>
                <a:latin typeface="+mn-lt"/>
              </a:rPr>
              <a:t>dislike</a:t>
            </a:r>
            <a:r>
              <a:rPr lang="cs-CZ" sz="2000" i="1" dirty="0">
                <a:solidFill>
                  <a:srgbClr val="00B0F0"/>
                </a:solidFill>
                <a:latin typeface="+mn-lt"/>
              </a:rPr>
              <a:t> </a:t>
            </a:r>
            <a:r>
              <a:rPr lang="cs-CZ" sz="2000" i="1" dirty="0" err="1">
                <a:solidFill>
                  <a:srgbClr val="00B0F0"/>
                </a:solidFill>
                <a:latin typeface="+mn-lt"/>
              </a:rPr>
              <a:t>cous-cous</a:t>
            </a:r>
            <a:r>
              <a:rPr lang="cs-CZ" sz="2000" i="1" dirty="0">
                <a:solidFill>
                  <a:srgbClr val="00B0F0"/>
                </a:solidFill>
                <a:latin typeface="+mn-lt"/>
              </a:rPr>
              <a:t> </a:t>
            </a:r>
            <a:r>
              <a:rPr lang="cs-CZ" sz="2000" i="1" dirty="0" err="1">
                <a:solidFill>
                  <a:srgbClr val="00B0F0"/>
                </a:solidFill>
                <a:latin typeface="+mn-lt"/>
              </a:rPr>
              <a:t>with</a:t>
            </a:r>
            <a:r>
              <a:rPr lang="cs-CZ" sz="2000" i="1" dirty="0">
                <a:solidFill>
                  <a:srgbClr val="00B0F0"/>
                </a:solidFill>
                <a:latin typeface="+mn-lt"/>
              </a:rPr>
              <a:t> </a:t>
            </a:r>
            <a:r>
              <a:rPr lang="cs-CZ" sz="2000" i="1" dirty="0" err="1">
                <a:solidFill>
                  <a:srgbClr val="00B0F0"/>
                </a:solidFill>
                <a:latin typeface="+mn-lt"/>
              </a:rPr>
              <a:t>olives</a:t>
            </a:r>
            <a:r>
              <a:rPr lang="cs-CZ" sz="2000" i="1" dirty="0">
                <a:solidFill>
                  <a:srgbClr val="00B0F0"/>
                </a:solidFill>
                <a:latin typeface="+mn-lt"/>
              </a:rPr>
              <a:t>?</a:t>
            </a:r>
          </a:p>
          <a:p>
            <a:endParaRPr lang="cs-CZ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54821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7B3452-4B0B-85E6-A395-8FE20864C0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2D04BEC-13A5-DF8F-994E-ADA7635CB0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Recap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0303750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2B579E-D3F8-2064-5EC2-61C256E139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B9C060-29DB-4F3E-9226-56475D948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2" y="609603"/>
            <a:ext cx="8596667" cy="1320795"/>
          </a:xfrm>
        </p:spPr>
        <p:txBody>
          <a:bodyPr wrap="square" anchor="t">
            <a:normAutofit/>
          </a:bodyPr>
          <a:lstStyle/>
          <a:p>
            <a:r>
              <a:rPr lang="cs-CZ" err="1"/>
              <a:t>Aggregating</a:t>
            </a:r>
            <a:r>
              <a:rPr lang="cs-CZ"/>
              <a:t> User </a:t>
            </a:r>
            <a:r>
              <a:rPr lang="cs-CZ" err="1"/>
              <a:t>Preferences</a:t>
            </a:r>
            <a:r>
              <a:rPr lang="cs-CZ"/>
              <a:t/>
            </a:r>
            <a:br>
              <a:rPr lang="cs-CZ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4FD371-0992-E761-1265-80ECDEA69CC1}"/>
              </a:ext>
            </a:extLst>
          </p:cNvPr>
          <p:cNvSpPr>
            <a:spLocks noGrp="1"/>
          </p:cNvSpPr>
          <p:nvPr>
            <p:ph idx="2"/>
          </p:nvPr>
        </p:nvSpPr>
        <p:spPr>
          <a:xfrm>
            <a:off x="5089971" y="2160590"/>
            <a:ext cx="4361678" cy="3880768"/>
          </a:xfrm>
        </p:spPr>
        <p:txBody>
          <a:bodyPr wrap="square" anchor="t">
            <a:normAutofit/>
          </a:bodyPr>
          <a:lstStyle/>
          <a:p>
            <a:r>
              <a:rPr lang="cs-CZ" sz="2400" b="1" dirty="0">
                <a:latin typeface="+mn-lt"/>
              </a:rPr>
              <a:t>Group </a:t>
            </a:r>
            <a:r>
              <a:rPr lang="cs-CZ" sz="2400" b="1" dirty="0" err="1">
                <a:latin typeface="+mn-lt"/>
              </a:rPr>
              <a:t>movie</a:t>
            </a:r>
            <a:r>
              <a:rPr lang="cs-CZ" sz="2400" b="1" dirty="0">
                <a:latin typeface="+mn-lt"/>
              </a:rPr>
              <a:t> night:</a:t>
            </a:r>
          </a:p>
          <a:p>
            <a:pPr lvl="1"/>
            <a:r>
              <a:rPr lang="cs-CZ" sz="1800" dirty="0" err="1">
                <a:latin typeface="+mn-lt"/>
              </a:rPr>
              <a:t>Both</a:t>
            </a:r>
            <a:r>
              <a:rPr lang="cs-CZ" sz="1800" dirty="0">
                <a:latin typeface="+mn-lt"/>
              </a:rPr>
              <a:t> Adam and Eva </a:t>
            </a:r>
            <a:r>
              <a:rPr lang="cs-CZ" sz="1800" dirty="0" err="1">
                <a:latin typeface="+mn-lt"/>
              </a:rPr>
              <a:t>like</a:t>
            </a:r>
            <a:r>
              <a:rPr lang="cs-CZ" sz="1800" dirty="0">
                <a:latin typeface="+mn-lt"/>
              </a:rPr>
              <a:t> </a:t>
            </a:r>
            <a:r>
              <a:rPr lang="cs-CZ" sz="1800" dirty="0" err="1">
                <a:latin typeface="+mn-lt"/>
              </a:rPr>
              <a:t>action</a:t>
            </a:r>
            <a:r>
              <a:rPr lang="cs-CZ" sz="1800" dirty="0">
                <a:latin typeface="+mn-lt"/>
              </a:rPr>
              <a:t> sci-fi, but </a:t>
            </a:r>
            <a:r>
              <a:rPr lang="cs-CZ" sz="1800" dirty="0" err="1">
                <a:latin typeface="+mn-lt"/>
              </a:rPr>
              <a:t>they</a:t>
            </a:r>
            <a:r>
              <a:rPr lang="en-US" sz="1800" dirty="0">
                <a:latin typeface="+mn-lt"/>
              </a:rPr>
              <a:t>’re</a:t>
            </a:r>
            <a:r>
              <a:rPr lang="cs-CZ" sz="1800" dirty="0">
                <a:latin typeface="+mn-lt"/>
              </a:rPr>
              <a:t> not fond </a:t>
            </a:r>
            <a:r>
              <a:rPr lang="cs-CZ" sz="1800" dirty="0" err="1">
                <a:latin typeface="+mn-lt"/>
              </a:rPr>
              <a:t>of</a:t>
            </a:r>
            <a:r>
              <a:rPr lang="cs-CZ" sz="1800" dirty="0">
                <a:latin typeface="+mn-lt"/>
              </a:rPr>
              <a:t> Czech </a:t>
            </a:r>
            <a:r>
              <a:rPr lang="cs-CZ" sz="1800" dirty="0" err="1">
                <a:latin typeface="+mn-lt"/>
              </a:rPr>
              <a:t>movies</a:t>
            </a:r>
            <a:r>
              <a:rPr lang="cs-CZ" sz="1800" dirty="0">
                <a:latin typeface="+mn-lt"/>
              </a:rPr>
              <a:t> in </a:t>
            </a:r>
            <a:r>
              <a:rPr lang="cs-CZ" sz="1800" dirty="0" err="1">
                <a:latin typeface="+mn-lt"/>
              </a:rPr>
              <a:t>general</a:t>
            </a:r>
            <a:endParaRPr lang="cs-CZ" sz="1800" dirty="0">
              <a:latin typeface="+mn-lt"/>
            </a:endParaRPr>
          </a:p>
          <a:p>
            <a:pPr lvl="1"/>
            <a:r>
              <a:rPr lang="cs-CZ" sz="1800" dirty="0">
                <a:latin typeface="+mn-lt"/>
              </a:rPr>
              <a:t>David </a:t>
            </a:r>
            <a:r>
              <a:rPr lang="cs-CZ" sz="1800" dirty="0" err="1">
                <a:latin typeface="+mn-lt"/>
              </a:rPr>
              <a:t>dislikes</a:t>
            </a:r>
            <a:r>
              <a:rPr lang="cs-CZ" sz="1800" dirty="0">
                <a:latin typeface="+mn-lt"/>
              </a:rPr>
              <a:t> sci-fi, but </a:t>
            </a:r>
            <a:r>
              <a:rPr lang="cs-CZ" sz="1800" dirty="0" err="1">
                <a:latin typeface="+mn-lt"/>
              </a:rPr>
              <a:t>enjoys</a:t>
            </a:r>
            <a:r>
              <a:rPr lang="cs-CZ" sz="1800" dirty="0">
                <a:latin typeface="+mn-lt"/>
              </a:rPr>
              <a:t> </a:t>
            </a:r>
            <a:r>
              <a:rPr lang="cs-CZ" sz="1800" dirty="0" err="1">
                <a:latin typeface="+mn-lt"/>
              </a:rPr>
              <a:t>thrillers</a:t>
            </a:r>
            <a:r>
              <a:rPr lang="cs-CZ" sz="1800" dirty="0">
                <a:latin typeface="+mn-lt"/>
              </a:rPr>
              <a:t>, </a:t>
            </a:r>
            <a:r>
              <a:rPr lang="cs-CZ" sz="1800" dirty="0" err="1">
                <a:latin typeface="+mn-lt"/>
              </a:rPr>
              <a:t>especially</a:t>
            </a:r>
            <a:r>
              <a:rPr lang="cs-CZ" sz="1800" dirty="0">
                <a:latin typeface="+mn-lt"/>
              </a:rPr>
              <a:t> Czech </a:t>
            </a:r>
            <a:r>
              <a:rPr lang="cs-CZ" sz="1800" dirty="0" err="1">
                <a:latin typeface="+mn-lt"/>
              </a:rPr>
              <a:t>ones</a:t>
            </a:r>
            <a:r>
              <a:rPr lang="cs-CZ" sz="1800" dirty="0">
                <a:latin typeface="+mn-lt"/>
              </a:rPr>
              <a:t>.</a:t>
            </a:r>
          </a:p>
          <a:p>
            <a:pPr marL="0" indent="0">
              <a:buNone/>
            </a:pPr>
            <a:r>
              <a:rPr lang="cs-CZ" sz="2000" i="1" dirty="0" err="1">
                <a:solidFill>
                  <a:srgbClr val="00B0F0"/>
                </a:solidFill>
                <a:latin typeface="+mn-lt"/>
              </a:rPr>
              <a:t>What</a:t>
            </a:r>
            <a:r>
              <a:rPr lang="cs-CZ" sz="2000" i="1" dirty="0">
                <a:solidFill>
                  <a:srgbClr val="00B0F0"/>
                </a:solidFill>
                <a:latin typeface="+mn-lt"/>
              </a:rPr>
              <a:t> </a:t>
            </a:r>
            <a:r>
              <a:rPr lang="cs-CZ" sz="2000" i="1" dirty="0" err="1">
                <a:solidFill>
                  <a:srgbClr val="00B0F0"/>
                </a:solidFill>
                <a:latin typeface="+mn-lt"/>
              </a:rPr>
              <a:t>should</a:t>
            </a:r>
            <a:r>
              <a:rPr lang="cs-CZ" sz="2000" i="1" dirty="0">
                <a:solidFill>
                  <a:srgbClr val="00B0F0"/>
                </a:solidFill>
                <a:latin typeface="+mn-lt"/>
              </a:rPr>
              <a:t> </a:t>
            </a:r>
            <a:r>
              <a:rPr lang="cs-CZ" sz="2000" i="1" dirty="0" err="1">
                <a:solidFill>
                  <a:srgbClr val="00B0F0"/>
                </a:solidFill>
                <a:latin typeface="+mn-lt"/>
              </a:rPr>
              <a:t>they</a:t>
            </a:r>
            <a:r>
              <a:rPr lang="cs-CZ" sz="2000" i="1" dirty="0">
                <a:solidFill>
                  <a:srgbClr val="00B0F0"/>
                </a:solidFill>
                <a:latin typeface="+mn-lt"/>
              </a:rPr>
              <a:t> </a:t>
            </a:r>
            <a:r>
              <a:rPr lang="cs-CZ" sz="2000" i="1" dirty="0" err="1">
                <a:solidFill>
                  <a:srgbClr val="00B0F0"/>
                </a:solidFill>
                <a:latin typeface="+mn-lt"/>
              </a:rPr>
              <a:t>watch</a:t>
            </a:r>
            <a:r>
              <a:rPr lang="cs-CZ" sz="2000" i="1" dirty="0">
                <a:solidFill>
                  <a:srgbClr val="00B0F0"/>
                </a:solidFill>
                <a:latin typeface="+mn-lt"/>
              </a:rPr>
              <a:t> </a:t>
            </a:r>
            <a:r>
              <a:rPr lang="cs-CZ" sz="2000" i="1" dirty="0" err="1">
                <a:solidFill>
                  <a:srgbClr val="00B0F0"/>
                </a:solidFill>
                <a:latin typeface="+mn-lt"/>
              </a:rPr>
              <a:t>tonight</a:t>
            </a:r>
            <a:r>
              <a:rPr lang="cs-CZ" sz="2000" i="1" dirty="0">
                <a:solidFill>
                  <a:srgbClr val="00B0F0"/>
                </a:solidFill>
                <a:latin typeface="+mn-lt"/>
              </a:rPr>
              <a:t>?</a:t>
            </a:r>
          </a:p>
          <a:p>
            <a:endParaRPr lang="en-US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04880CAA-642E-532D-2F5F-699D64E89A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191" y="1930398"/>
            <a:ext cx="4115374" cy="2257740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053ED85B-E6DD-5BBC-9D60-CCA5204A11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332" y="4188138"/>
            <a:ext cx="3477110" cy="2162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79998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D80EF0-EF4C-FE6A-4F5A-341DB2AE5D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8EC1D0-B7BB-5CF5-F8F5-31EEC9938A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2" y="609603"/>
            <a:ext cx="8596667" cy="1320795"/>
          </a:xfrm>
        </p:spPr>
        <p:txBody>
          <a:bodyPr wrap="square" anchor="t">
            <a:normAutofit/>
          </a:bodyPr>
          <a:lstStyle/>
          <a:p>
            <a:r>
              <a:rPr lang="cs-CZ" err="1"/>
              <a:t>Aggregating</a:t>
            </a:r>
            <a:r>
              <a:rPr lang="cs-CZ"/>
              <a:t> User </a:t>
            </a:r>
            <a:r>
              <a:rPr lang="cs-CZ" err="1"/>
              <a:t>Preferences</a:t>
            </a:r>
            <a:r>
              <a:rPr lang="cs-CZ"/>
              <a:t/>
            </a:r>
            <a:br>
              <a:rPr lang="cs-CZ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DA46CC-2A6A-CC46-3B82-8EDC108C90F1}"/>
              </a:ext>
            </a:extLst>
          </p:cNvPr>
          <p:cNvSpPr>
            <a:spLocks noGrp="1"/>
          </p:cNvSpPr>
          <p:nvPr>
            <p:ph idx="2"/>
          </p:nvPr>
        </p:nvSpPr>
        <p:spPr>
          <a:xfrm>
            <a:off x="5089971" y="2160590"/>
            <a:ext cx="4361678" cy="3880768"/>
          </a:xfrm>
        </p:spPr>
        <p:txBody>
          <a:bodyPr wrap="square" anchor="t">
            <a:normAutofit/>
          </a:bodyPr>
          <a:lstStyle/>
          <a:p>
            <a:r>
              <a:rPr lang="cs-CZ" sz="2400" b="1" dirty="0">
                <a:latin typeface="+mn-lt"/>
              </a:rPr>
              <a:t>More </a:t>
            </a:r>
            <a:r>
              <a:rPr lang="cs-CZ" sz="2400" b="1" dirty="0" err="1">
                <a:latin typeface="+mn-lt"/>
              </a:rPr>
              <a:t>attributes</a:t>
            </a:r>
            <a:r>
              <a:rPr lang="cs-CZ" sz="2400" b="1" dirty="0">
                <a:latin typeface="+mn-lt"/>
              </a:rPr>
              <a:t>:</a:t>
            </a:r>
          </a:p>
          <a:p>
            <a:pPr lvl="1"/>
            <a:r>
              <a:rPr lang="cs-CZ" sz="1800" dirty="0" err="1">
                <a:latin typeface="+mn-lt"/>
              </a:rPr>
              <a:t>This</a:t>
            </a:r>
            <a:r>
              <a:rPr lang="cs-CZ" sz="1800" dirty="0">
                <a:latin typeface="+mn-lt"/>
              </a:rPr>
              <a:t> Panna </a:t>
            </a:r>
            <a:r>
              <a:rPr lang="cs-CZ" sz="1800" dirty="0" err="1">
                <a:latin typeface="+mn-lt"/>
              </a:rPr>
              <a:t>cotta</a:t>
            </a:r>
            <a:r>
              <a:rPr lang="cs-CZ" sz="1800" dirty="0">
                <a:latin typeface="+mn-lt"/>
              </a:rPr>
              <a:t> </a:t>
            </a:r>
            <a:r>
              <a:rPr lang="cs-CZ" sz="1800" dirty="0" err="1">
                <a:latin typeface="+mn-lt"/>
              </a:rPr>
              <a:t>is</a:t>
            </a:r>
            <a:r>
              <a:rPr lang="cs-CZ" sz="1800" dirty="0">
                <a:latin typeface="+mn-lt"/>
              </a:rPr>
              <a:t> </a:t>
            </a:r>
            <a:r>
              <a:rPr lang="cs-CZ" sz="1800" dirty="0" err="1">
                <a:latin typeface="+mn-lt"/>
              </a:rPr>
              <a:t>with</a:t>
            </a:r>
            <a:r>
              <a:rPr lang="cs-CZ" sz="1800" dirty="0">
                <a:latin typeface="+mn-lt"/>
              </a:rPr>
              <a:t> </a:t>
            </a:r>
            <a:r>
              <a:rPr lang="cs-CZ" sz="1800" dirty="0" err="1">
                <a:latin typeface="+mn-lt"/>
              </a:rPr>
              <a:t>strawberries</a:t>
            </a:r>
            <a:r>
              <a:rPr lang="cs-CZ" sz="1800" dirty="0">
                <a:latin typeface="+mn-lt"/>
              </a:rPr>
              <a:t> </a:t>
            </a:r>
            <a:r>
              <a:rPr lang="cs-CZ" sz="1800" dirty="0" err="1">
                <a:latin typeface="+mn-lt"/>
              </a:rPr>
              <a:t>which</a:t>
            </a:r>
            <a:r>
              <a:rPr lang="cs-CZ" sz="1800" dirty="0">
                <a:latin typeface="+mn-lt"/>
              </a:rPr>
              <a:t> I </a:t>
            </a:r>
            <a:r>
              <a:rPr lang="cs-CZ" sz="1800" b="1" dirty="0">
                <a:latin typeface="+mn-lt"/>
              </a:rPr>
              <a:t>love</a:t>
            </a:r>
            <a:r>
              <a:rPr lang="cs-CZ" sz="1800" dirty="0">
                <a:latin typeface="+mn-lt"/>
              </a:rPr>
              <a:t> so much, </a:t>
            </a:r>
            <a:r>
              <a:rPr lang="cs-CZ" sz="1800" dirty="0" err="1">
                <a:latin typeface="+mn-lt"/>
              </a:rPr>
              <a:t>the</a:t>
            </a:r>
            <a:r>
              <a:rPr lang="cs-CZ" sz="1800" dirty="0">
                <a:latin typeface="+mn-lt"/>
              </a:rPr>
              <a:t> </a:t>
            </a:r>
            <a:r>
              <a:rPr lang="cs-CZ" sz="1800" dirty="0" err="1">
                <a:latin typeface="+mn-lt"/>
              </a:rPr>
              <a:t>cream</a:t>
            </a:r>
            <a:r>
              <a:rPr lang="cs-CZ" sz="1800" dirty="0">
                <a:latin typeface="+mn-lt"/>
              </a:rPr>
              <a:t> </a:t>
            </a:r>
            <a:r>
              <a:rPr lang="cs-CZ" sz="1800" b="1" dirty="0" err="1">
                <a:latin typeface="+mn-lt"/>
              </a:rPr>
              <a:t>looks</a:t>
            </a:r>
            <a:r>
              <a:rPr lang="cs-CZ" sz="1800" b="1" dirty="0">
                <a:latin typeface="+mn-lt"/>
              </a:rPr>
              <a:t> </a:t>
            </a:r>
            <a:r>
              <a:rPr lang="cs-CZ" sz="1800" b="1" dirty="0" err="1">
                <a:latin typeface="+mn-lt"/>
              </a:rPr>
              <a:t>delicious</a:t>
            </a:r>
            <a:r>
              <a:rPr lang="cs-CZ" sz="1800" b="1" dirty="0">
                <a:latin typeface="+mn-lt"/>
              </a:rPr>
              <a:t> </a:t>
            </a:r>
            <a:r>
              <a:rPr lang="cs-CZ" sz="1800" dirty="0">
                <a:latin typeface="+mn-lt"/>
              </a:rPr>
              <a:t>and </a:t>
            </a:r>
            <a:r>
              <a:rPr lang="cs-CZ" sz="1800" dirty="0" err="1">
                <a:latin typeface="+mn-lt"/>
              </a:rPr>
              <a:t>is</a:t>
            </a:r>
            <a:r>
              <a:rPr lang="cs-CZ" sz="1800" dirty="0">
                <a:latin typeface="+mn-lt"/>
              </a:rPr>
              <a:t> </a:t>
            </a:r>
            <a:r>
              <a:rPr lang="cs-CZ" sz="1800" dirty="0" err="1">
                <a:latin typeface="+mn-lt"/>
              </a:rPr>
              <a:t>from</a:t>
            </a:r>
            <a:r>
              <a:rPr lang="cs-CZ" sz="1800" dirty="0">
                <a:latin typeface="+mn-lt"/>
              </a:rPr>
              <a:t> my favorite shop – but </a:t>
            </a:r>
            <a:r>
              <a:rPr lang="cs-CZ" sz="1800" dirty="0" err="1">
                <a:latin typeface="+mn-lt"/>
              </a:rPr>
              <a:t>there</a:t>
            </a:r>
            <a:r>
              <a:rPr lang="cs-CZ" sz="1800" dirty="0">
                <a:latin typeface="+mn-lt"/>
              </a:rPr>
              <a:t> </a:t>
            </a:r>
            <a:r>
              <a:rPr lang="cs-CZ" sz="1800" dirty="0" err="1">
                <a:latin typeface="+mn-lt"/>
              </a:rPr>
              <a:t>is</a:t>
            </a:r>
            <a:r>
              <a:rPr lang="cs-CZ" sz="1800" dirty="0">
                <a:latin typeface="+mn-lt"/>
              </a:rPr>
              <a:t> a </a:t>
            </a:r>
            <a:r>
              <a:rPr lang="cs-CZ" sz="1800" b="1" dirty="0">
                <a:latin typeface="+mn-lt"/>
              </a:rPr>
              <a:t>lot </a:t>
            </a:r>
            <a:r>
              <a:rPr lang="cs-CZ" sz="1800" b="1" dirty="0" err="1">
                <a:latin typeface="+mn-lt"/>
              </a:rPr>
              <a:t>of</a:t>
            </a:r>
            <a:r>
              <a:rPr lang="cs-CZ" sz="1800" b="1" dirty="0">
                <a:latin typeface="+mn-lt"/>
              </a:rPr>
              <a:t> fat </a:t>
            </a:r>
            <a:r>
              <a:rPr lang="cs-CZ" sz="1800" dirty="0">
                <a:latin typeface="+mn-lt"/>
              </a:rPr>
              <a:t>in </a:t>
            </a:r>
            <a:r>
              <a:rPr lang="cs-CZ" sz="1800" dirty="0" err="1">
                <a:latin typeface="+mn-lt"/>
              </a:rPr>
              <a:t>it</a:t>
            </a:r>
            <a:r>
              <a:rPr lang="cs-CZ" sz="1800" dirty="0">
                <a:latin typeface="+mn-lt"/>
              </a:rPr>
              <a:t> as </a:t>
            </a:r>
            <a:r>
              <a:rPr lang="cs-CZ" sz="1800" dirty="0" err="1">
                <a:latin typeface="+mn-lt"/>
              </a:rPr>
              <a:t>well</a:t>
            </a:r>
            <a:r>
              <a:rPr lang="cs-CZ" sz="1800" dirty="0">
                <a:latin typeface="+mn-lt"/>
              </a:rPr>
              <a:t>.</a:t>
            </a:r>
          </a:p>
          <a:p>
            <a:pPr lvl="1"/>
            <a:r>
              <a:rPr lang="cs-CZ" sz="1800" dirty="0">
                <a:latin typeface="+mn-lt"/>
              </a:rPr>
              <a:t>I </a:t>
            </a:r>
            <a:r>
              <a:rPr lang="cs-CZ" sz="1800" dirty="0" err="1">
                <a:latin typeface="+mn-lt"/>
              </a:rPr>
              <a:t>am</a:t>
            </a:r>
            <a:r>
              <a:rPr lang="cs-CZ" sz="1800" dirty="0">
                <a:latin typeface="+mn-lt"/>
              </a:rPr>
              <a:t> </a:t>
            </a:r>
            <a:r>
              <a:rPr lang="cs-CZ" sz="1800" b="1" dirty="0">
                <a:latin typeface="+mn-lt"/>
              </a:rPr>
              <a:t>not</a:t>
            </a:r>
            <a:r>
              <a:rPr lang="cs-CZ" sz="1800" dirty="0">
                <a:latin typeface="+mn-lt"/>
              </a:rPr>
              <a:t> </a:t>
            </a:r>
            <a:r>
              <a:rPr lang="cs-CZ" sz="1800" dirty="0" err="1">
                <a:latin typeface="+mn-lt"/>
              </a:rPr>
              <a:t>really</a:t>
            </a:r>
            <a:r>
              <a:rPr lang="cs-CZ" sz="1800" dirty="0">
                <a:latin typeface="+mn-lt"/>
              </a:rPr>
              <a:t> </a:t>
            </a:r>
            <a:r>
              <a:rPr lang="cs-CZ" sz="1800" b="1" dirty="0">
                <a:latin typeface="+mn-lt"/>
              </a:rPr>
              <a:t>fond</a:t>
            </a:r>
            <a:r>
              <a:rPr lang="cs-CZ" sz="1800" dirty="0">
                <a:latin typeface="+mn-lt"/>
              </a:rPr>
              <a:t> </a:t>
            </a:r>
            <a:r>
              <a:rPr lang="cs-CZ" sz="1800" b="1" dirty="0" err="1">
                <a:latin typeface="+mn-lt"/>
              </a:rPr>
              <a:t>of</a:t>
            </a:r>
            <a:r>
              <a:rPr lang="cs-CZ" sz="1800" dirty="0">
                <a:latin typeface="+mn-lt"/>
              </a:rPr>
              <a:t> </a:t>
            </a:r>
            <a:r>
              <a:rPr lang="cs-CZ" sz="1800" dirty="0" err="1">
                <a:latin typeface="+mn-lt"/>
              </a:rPr>
              <a:t>oat</a:t>
            </a:r>
            <a:r>
              <a:rPr lang="cs-CZ" sz="1800" dirty="0">
                <a:latin typeface="+mn-lt"/>
              </a:rPr>
              <a:t> cookies and </a:t>
            </a:r>
            <a:r>
              <a:rPr lang="cs-CZ" sz="1800" dirty="0" err="1">
                <a:latin typeface="+mn-lt"/>
              </a:rPr>
              <a:t>this</a:t>
            </a:r>
            <a:r>
              <a:rPr lang="cs-CZ" sz="1800" dirty="0">
                <a:latin typeface="+mn-lt"/>
              </a:rPr>
              <a:t> </a:t>
            </a:r>
            <a:r>
              <a:rPr lang="cs-CZ" sz="1800" dirty="0" err="1">
                <a:latin typeface="+mn-lt"/>
              </a:rPr>
              <a:t>one</a:t>
            </a:r>
            <a:r>
              <a:rPr lang="cs-CZ" sz="1800" dirty="0">
                <a:latin typeface="+mn-lt"/>
              </a:rPr>
              <a:t> </a:t>
            </a:r>
            <a:r>
              <a:rPr lang="cs-CZ" sz="1800" dirty="0" err="1">
                <a:latin typeface="+mn-lt"/>
              </a:rPr>
              <a:t>is</a:t>
            </a:r>
            <a:r>
              <a:rPr lang="cs-CZ" sz="1800" dirty="0">
                <a:latin typeface="+mn-lt"/>
              </a:rPr>
              <a:t> a bit </a:t>
            </a:r>
            <a:r>
              <a:rPr lang="cs-CZ" sz="1800" b="1" dirty="0" err="1">
                <a:latin typeface="+mn-lt"/>
              </a:rPr>
              <a:t>over-priced</a:t>
            </a:r>
            <a:r>
              <a:rPr lang="cs-CZ" sz="1800" dirty="0">
                <a:latin typeface="+mn-lt"/>
              </a:rPr>
              <a:t>, </a:t>
            </a:r>
            <a:r>
              <a:rPr lang="cs-CZ" sz="1800" b="1" dirty="0">
                <a:latin typeface="+mn-lt"/>
              </a:rPr>
              <a:t>but</a:t>
            </a:r>
            <a:r>
              <a:rPr lang="cs-CZ" sz="1800" dirty="0">
                <a:latin typeface="+mn-lt"/>
              </a:rPr>
              <a:t> </a:t>
            </a:r>
            <a:r>
              <a:rPr lang="cs-CZ" sz="1800" dirty="0" err="1">
                <a:latin typeface="+mn-lt"/>
              </a:rPr>
              <a:t>they</a:t>
            </a:r>
            <a:r>
              <a:rPr lang="cs-CZ" sz="1800" dirty="0">
                <a:latin typeface="+mn-lt"/>
              </a:rPr>
              <a:t> are very </a:t>
            </a:r>
            <a:r>
              <a:rPr lang="cs-CZ" sz="1800" b="1" dirty="0" err="1">
                <a:latin typeface="+mn-lt"/>
              </a:rPr>
              <a:t>healthy</a:t>
            </a:r>
            <a:r>
              <a:rPr lang="cs-CZ" sz="1800" dirty="0">
                <a:latin typeface="+mn-lt"/>
              </a:rPr>
              <a:t>.</a:t>
            </a:r>
          </a:p>
          <a:p>
            <a:pPr marL="0" indent="0">
              <a:buNone/>
            </a:pPr>
            <a:r>
              <a:rPr lang="cs-CZ" sz="2000" i="1" dirty="0" err="1">
                <a:solidFill>
                  <a:srgbClr val="00B0F0"/>
                </a:solidFill>
                <a:latin typeface="+mn-lt"/>
              </a:rPr>
              <a:t>Should</a:t>
            </a:r>
            <a:r>
              <a:rPr lang="cs-CZ" sz="2000" i="1" dirty="0">
                <a:solidFill>
                  <a:srgbClr val="00B0F0"/>
                </a:solidFill>
                <a:latin typeface="+mn-lt"/>
              </a:rPr>
              <a:t> I </a:t>
            </a:r>
            <a:r>
              <a:rPr lang="cs-CZ" sz="2000" i="1" dirty="0" err="1">
                <a:solidFill>
                  <a:srgbClr val="00B0F0"/>
                </a:solidFill>
                <a:latin typeface="+mn-lt"/>
              </a:rPr>
              <a:t>eat</a:t>
            </a:r>
            <a:r>
              <a:rPr lang="cs-CZ" sz="2000" i="1" dirty="0">
                <a:solidFill>
                  <a:srgbClr val="00B0F0"/>
                </a:solidFill>
                <a:latin typeface="+mn-lt"/>
              </a:rPr>
              <a:t> </a:t>
            </a:r>
            <a:r>
              <a:rPr lang="cs-CZ" sz="2000" i="1" dirty="0" err="1">
                <a:solidFill>
                  <a:srgbClr val="00B0F0"/>
                </a:solidFill>
                <a:latin typeface="+mn-lt"/>
              </a:rPr>
              <a:t>something</a:t>
            </a:r>
            <a:r>
              <a:rPr lang="cs-CZ" sz="2000" i="1" dirty="0">
                <a:solidFill>
                  <a:srgbClr val="00B0F0"/>
                </a:solidFill>
                <a:latin typeface="+mn-lt"/>
              </a:rPr>
              <a:t>?</a:t>
            </a:r>
          </a:p>
          <a:p>
            <a:endParaRPr lang="en-US" dirty="0"/>
          </a:p>
        </p:txBody>
      </p:sp>
      <p:pic>
        <p:nvPicPr>
          <p:cNvPr id="4" name="Picture 6" descr="Jednoduchá, ovocná a chutná panna cotta - Prostřeno.cz">
            <a:extLst>
              <a:ext uri="{FF2B5EF4-FFF2-40B4-BE49-F238E27FC236}">
                <a16:creationId xmlns:a16="http://schemas.microsoft.com/office/drawing/2014/main" id="{C3BBC989-FF7E-E863-37D7-A0693C4989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295" y="1930398"/>
            <a:ext cx="2849628" cy="2134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D39E429C-C86F-4860-4B78-67D465FF38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295" y="4100974"/>
            <a:ext cx="2849628" cy="2618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10766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F2C000-AD69-F184-3B49-C9FA4EDD0A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CCC8B9-62C3-1149-1144-7122775E38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2" y="609603"/>
            <a:ext cx="8596667" cy="1320795"/>
          </a:xfrm>
        </p:spPr>
        <p:txBody>
          <a:bodyPr wrap="square" anchor="t">
            <a:normAutofit/>
          </a:bodyPr>
          <a:lstStyle/>
          <a:p>
            <a:r>
              <a:rPr lang="cs-CZ" err="1"/>
              <a:t>Aggregating</a:t>
            </a:r>
            <a:r>
              <a:rPr lang="cs-CZ"/>
              <a:t> User </a:t>
            </a:r>
            <a:r>
              <a:rPr lang="cs-CZ" err="1"/>
              <a:t>Preferences</a:t>
            </a:r>
            <a:r>
              <a:rPr lang="cs-CZ"/>
              <a:t/>
            </a:r>
            <a:br>
              <a:rPr lang="cs-CZ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8723D3-57EA-F46F-6047-12856F7D6954}"/>
              </a:ext>
            </a:extLst>
          </p:cNvPr>
          <p:cNvSpPr>
            <a:spLocks noGrp="1"/>
          </p:cNvSpPr>
          <p:nvPr>
            <p:ph idx="2"/>
          </p:nvPr>
        </p:nvSpPr>
        <p:spPr>
          <a:xfrm>
            <a:off x="677332" y="2160590"/>
            <a:ext cx="8774317" cy="3880768"/>
          </a:xfrm>
        </p:spPr>
        <p:txBody>
          <a:bodyPr wrap="square" anchor="t">
            <a:normAutofit/>
          </a:bodyPr>
          <a:lstStyle/>
          <a:p>
            <a:r>
              <a:rPr lang="cs-CZ" sz="2400" b="1" i="1" dirty="0">
                <a:solidFill>
                  <a:srgbClr val="00B0F0"/>
                </a:solidFill>
                <a:latin typeface="+mn-lt"/>
              </a:rPr>
              <a:t>In </a:t>
            </a:r>
            <a:r>
              <a:rPr lang="cs-CZ" sz="2400" b="1" i="1" dirty="0" err="1">
                <a:solidFill>
                  <a:srgbClr val="00B0F0"/>
                </a:solidFill>
                <a:latin typeface="+mn-lt"/>
              </a:rPr>
              <a:t>different</a:t>
            </a:r>
            <a:r>
              <a:rPr lang="cs-CZ" sz="2400" b="1" i="1" dirty="0">
                <a:solidFill>
                  <a:srgbClr val="00B0F0"/>
                </a:solidFill>
                <a:latin typeface="+mn-lt"/>
              </a:rPr>
              <a:t> </a:t>
            </a:r>
            <a:r>
              <a:rPr lang="cs-CZ" sz="2400" b="1" i="1" dirty="0" err="1">
                <a:solidFill>
                  <a:srgbClr val="00B0F0"/>
                </a:solidFill>
                <a:latin typeface="+mn-lt"/>
              </a:rPr>
              <a:t>situations</a:t>
            </a:r>
            <a:r>
              <a:rPr lang="cs-CZ" sz="2400" b="1" i="1" dirty="0">
                <a:solidFill>
                  <a:srgbClr val="00B0F0"/>
                </a:solidFill>
                <a:latin typeface="+mn-lt"/>
              </a:rPr>
              <a:t> </a:t>
            </a:r>
            <a:r>
              <a:rPr lang="cs-CZ" sz="2400" b="1" i="1" dirty="0" err="1">
                <a:solidFill>
                  <a:srgbClr val="00B0F0"/>
                </a:solidFill>
                <a:latin typeface="+mn-lt"/>
              </a:rPr>
              <a:t>people</a:t>
            </a:r>
            <a:r>
              <a:rPr lang="cs-CZ" sz="2400" b="1" i="1" dirty="0">
                <a:solidFill>
                  <a:srgbClr val="00B0F0"/>
                </a:solidFill>
                <a:latin typeface="+mn-lt"/>
              </a:rPr>
              <a:t> </a:t>
            </a:r>
            <a:r>
              <a:rPr lang="cs-CZ" sz="2400" b="1" i="1" dirty="0" err="1">
                <a:solidFill>
                  <a:srgbClr val="00B0F0"/>
                </a:solidFill>
                <a:latin typeface="+mn-lt"/>
              </a:rPr>
              <a:t>may</a:t>
            </a:r>
            <a:r>
              <a:rPr lang="cs-CZ" sz="2400" b="1" i="1" dirty="0">
                <a:solidFill>
                  <a:srgbClr val="00B0F0"/>
                </a:solidFill>
                <a:latin typeface="+mn-lt"/>
              </a:rPr>
              <a:t> </a:t>
            </a:r>
            <a:r>
              <a:rPr lang="cs-CZ" sz="2400" b="1" i="1" dirty="0" err="1">
                <a:solidFill>
                  <a:srgbClr val="00B0F0"/>
                </a:solidFill>
                <a:latin typeface="+mn-lt"/>
              </a:rPr>
              <a:t>employ</a:t>
            </a:r>
            <a:r>
              <a:rPr lang="cs-CZ" sz="2400" b="1" i="1" dirty="0">
                <a:solidFill>
                  <a:srgbClr val="00B0F0"/>
                </a:solidFill>
                <a:latin typeface="+mn-lt"/>
              </a:rPr>
              <a:t> </a:t>
            </a:r>
            <a:r>
              <a:rPr lang="cs-CZ" sz="2400" b="1" i="1" dirty="0" err="1">
                <a:solidFill>
                  <a:srgbClr val="00B0F0"/>
                </a:solidFill>
                <a:latin typeface="+mn-lt"/>
              </a:rPr>
              <a:t>different</a:t>
            </a:r>
            <a:r>
              <a:rPr lang="cs-CZ" sz="2400" b="1" i="1" dirty="0">
                <a:solidFill>
                  <a:srgbClr val="00B0F0"/>
                </a:solidFill>
                <a:latin typeface="+mn-lt"/>
              </a:rPr>
              <a:t> </a:t>
            </a:r>
            <a:r>
              <a:rPr lang="cs-CZ" sz="2400" b="1" i="1" dirty="0" err="1">
                <a:solidFill>
                  <a:srgbClr val="00B0F0"/>
                </a:solidFill>
                <a:latin typeface="+mn-lt"/>
              </a:rPr>
              <a:t>aggregation</a:t>
            </a:r>
            <a:r>
              <a:rPr lang="cs-CZ" sz="2400" b="1" i="1" dirty="0">
                <a:solidFill>
                  <a:srgbClr val="00B0F0"/>
                </a:solidFill>
                <a:latin typeface="+mn-lt"/>
              </a:rPr>
              <a:t> </a:t>
            </a:r>
            <a:r>
              <a:rPr lang="cs-CZ" sz="2400" b="1" i="1" dirty="0" err="1">
                <a:solidFill>
                  <a:srgbClr val="00B0F0"/>
                </a:solidFill>
                <a:latin typeface="+mn-lt"/>
              </a:rPr>
              <a:t>of</a:t>
            </a:r>
            <a:r>
              <a:rPr lang="cs-CZ" sz="2400" b="1" i="1" dirty="0">
                <a:solidFill>
                  <a:srgbClr val="00B0F0"/>
                </a:solidFill>
                <a:latin typeface="+mn-lt"/>
              </a:rPr>
              <a:t> </a:t>
            </a:r>
            <a:r>
              <a:rPr lang="cs-CZ" sz="2400" b="1" i="1" dirty="0" err="1">
                <a:solidFill>
                  <a:srgbClr val="00B0F0"/>
                </a:solidFill>
                <a:latin typeface="+mn-lt"/>
              </a:rPr>
              <a:t>individual</a:t>
            </a:r>
            <a:r>
              <a:rPr lang="cs-CZ" sz="2400" b="1" i="1" dirty="0">
                <a:solidFill>
                  <a:srgbClr val="00B0F0"/>
                </a:solidFill>
                <a:latin typeface="+mn-lt"/>
              </a:rPr>
              <a:t> </a:t>
            </a:r>
            <a:r>
              <a:rPr lang="cs-CZ" sz="2400" b="1" i="1" dirty="0" err="1">
                <a:solidFill>
                  <a:srgbClr val="00B0F0"/>
                </a:solidFill>
                <a:latin typeface="+mn-lt"/>
              </a:rPr>
              <a:t>preferences</a:t>
            </a:r>
            <a:endParaRPr lang="cs-CZ" sz="2400" b="1" i="1" dirty="0">
              <a:solidFill>
                <a:srgbClr val="00B0F0"/>
              </a:solidFill>
              <a:latin typeface="+mn-lt"/>
            </a:endParaRPr>
          </a:p>
          <a:p>
            <a:r>
              <a:rPr lang="cs-CZ" sz="2000" dirty="0" err="1">
                <a:latin typeface="+mn-lt"/>
              </a:rPr>
              <a:t>If</a:t>
            </a:r>
            <a:r>
              <a:rPr lang="cs-CZ" sz="2000" dirty="0">
                <a:latin typeface="+mn-lt"/>
              </a:rPr>
              <a:t> </a:t>
            </a:r>
            <a:r>
              <a:rPr lang="cs-CZ" sz="2000" dirty="0" err="1">
                <a:latin typeface="+mn-lt"/>
              </a:rPr>
              <a:t>enough</a:t>
            </a:r>
            <a:r>
              <a:rPr lang="cs-CZ" sz="2000" dirty="0">
                <a:latin typeface="+mn-lt"/>
              </a:rPr>
              <a:t> data, </a:t>
            </a:r>
            <a:r>
              <a:rPr lang="cs-CZ" sz="2000" dirty="0" err="1">
                <a:latin typeface="+mn-lt"/>
              </a:rPr>
              <a:t>we</a:t>
            </a:r>
            <a:r>
              <a:rPr lang="cs-CZ" sz="2000" dirty="0">
                <a:latin typeface="+mn-lt"/>
              </a:rPr>
              <a:t> </a:t>
            </a:r>
            <a:r>
              <a:rPr lang="cs-CZ" sz="2000" dirty="0" err="1">
                <a:latin typeface="+mn-lt"/>
              </a:rPr>
              <a:t>may</a:t>
            </a:r>
            <a:r>
              <a:rPr lang="cs-CZ" sz="2000" dirty="0">
                <a:latin typeface="+mn-lt"/>
              </a:rPr>
              <a:t> </a:t>
            </a:r>
            <a:r>
              <a:rPr lang="cs-CZ" sz="2000" dirty="0" err="1">
                <a:latin typeface="+mn-lt"/>
              </a:rPr>
              <a:t>try</a:t>
            </a:r>
            <a:r>
              <a:rPr lang="cs-CZ" sz="2000" dirty="0">
                <a:latin typeface="+mn-lt"/>
              </a:rPr>
              <a:t> to </a:t>
            </a:r>
            <a:r>
              <a:rPr lang="cs-CZ" sz="2000" dirty="0" err="1">
                <a:latin typeface="+mn-lt"/>
              </a:rPr>
              <a:t>train</a:t>
            </a:r>
            <a:r>
              <a:rPr lang="cs-CZ" sz="2000" dirty="0">
                <a:latin typeface="+mn-lt"/>
              </a:rPr>
              <a:t> a model to </a:t>
            </a:r>
            <a:r>
              <a:rPr lang="cs-CZ" sz="2000" dirty="0" err="1">
                <a:latin typeface="+mn-lt"/>
              </a:rPr>
              <a:t>predict</a:t>
            </a:r>
            <a:r>
              <a:rPr lang="cs-CZ" sz="2000" dirty="0">
                <a:latin typeface="+mn-lt"/>
              </a:rPr>
              <a:t> </a:t>
            </a:r>
            <a:r>
              <a:rPr lang="cs-CZ" sz="2000" dirty="0" err="1">
                <a:latin typeface="+mn-lt"/>
              </a:rPr>
              <a:t>the</a:t>
            </a:r>
            <a:r>
              <a:rPr lang="cs-CZ" sz="2000" dirty="0">
                <a:latin typeface="+mn-lt"/>
              </a:rPr>
              <a:t> </a:t>
            </a:r>
            <a:r>
              <a:rPr lang="cs-CZ" sz="2000" dirty="0" err="1">
                <a:latin typeface="+mn-lt"/>
              </a:rPr>
              <a:t>decision</a:t>
            </a:r>
            <a:r>
              <a:rPr lang="cs-CZ" sz="2000" dirty="0">
                <a:latin typeface="+mn-lt"/>
              </a:rPr>
              <a:t> </a:t>
            </a:r>
            <a:r>
              <a:rPr lang="cs-CZ" sz="2000" dirty="0" err="1">
                <a:latin typeface="+mn-lt"/>
              </a:rPr>
              <a:t>based</a:t>
            </a:r>
            <a:r>
              <a:rPr lang="cs-CZ" sz="2000" dirty="0">
                <a:latin typeface="+mn-lt"/>
              </a:rPr>
              <a:t> on </a:t>
            </a:r>
            <a:r>
              <a:rPr lang="cs-CZ" sz="2000" dirty="0" err="1">
                <a:latin typeface="+mn-lt"/>
              </a:rPr>
              <a:t>partial</a:t>
            </a:r>
            <a:r>
              <a:rPr lang="cs-CZ" sz="2000" dirty="0">
                <a:latin typeface="+mn-lt"/>
              </a:rPr>
              <a:t> </a:t>
            </a:r>
            <a:r>
              <a:rPr lang="cs-CZ" sz="2000" dirty="0" err="1">
                <a:latin typeface="+mn-lt"/>
              </a:rPr>
              <a:t>inputs</a:t>
            </a:r>
            <a:r>
              <a:rPr lang="cs-CZ" sz="2000" dirty="0">
                <a:latin typeface="+mn-lt"/>
              </a:rPr>
              <a:t>. </a:t>
            </a:r>
            <a:r>
              <a:rPr lang="cs-CZ" sz="2000" dirty="0" err="1">
                <a:latin typeface="+mn-lt"/>
              </a:rPr>
              <a:t>However</a:t>
            </a:r>
            <a:r>
              <a:rPr lang="cs-CZ" sz="2000" dirty="0">
                <a:latin typeface="+mn-lt"/>
              </a:rPr>
              <a:t>, </a:t>
            </a:r>
            <a:r>
              <a:rPr lang="cs-CZ" sz="2000" dirty="0" err="1">
                <a:latin typeface="+mn-lt"/>
              </a:rPr>
              <a:t>this</a:t>
            </a:r>
            <a:r>
              <a:rPr lang="cs-CZ" sz="2000" dirty="0">
                <a:latin typeface="+mn-lt"/>
              </a:rPr>
              <a:t> </a:t>
            </a:r>
            <a:r>
              <a:rPr lang="cs-CZ" sz="2000" dirty="0" err="1">
                <a:latin typeface="+mn-lt"/>
              </a:rPr>
              <a:t>might</a:t>
            </a:r>
            <a:r>
              <a:rPr lang="cs-CZ" sz="2000" dirty="0">
                <a:latin typeface="+mn-lt"/>
              </a:rPr>
              <a:t> not </a:t>
            </a:r>
            <a:r>
              <a:rPr lang="cs-CZ" sz="2000" dirty="0" err="1">
                <a:latin typeface="+mn-lt"/>
              </a:rPr>
              <a:t>be</a:t>
            </a:r>
            <a:r>
              <a:rPr lang="cs-CZ" sz="2000" dirty="0">
                <a:latin typeface="+mn-lt"/>
              </a:rPr>
              <a:t> </a:t>
            </a:r>
            <a:r>
              <a:rPr lang="cs-CZ" sz="2000" dirty="0" err="1">
                <a:latin typeface="+mn-lt"/>
              </a:rPr>
              <a:t>always</a:t>
            </a:r>
            <a:r>
              <a:rPr lang="cs-CZ" sz="2000" dirty="0">
                <a:latin typeface="+mn-lt"/>
              </a:rPr>
              <a:t> </a:t>
            </a:r>
            <a:r>
              <a:rPr lang="cs-CZ" sz="2000" dirty="0" err="1">
                <a:latin typeface="+mn-lt"/>
              </a:rPr>
              <a:t>possible</a:t>
            </a:r>
            <a:r>
              <a:rPr lang="cs-CZ" sz="2000" dirty="0">
                <a:latin typeface="+mn-lt"/>
              </a:rPr>
              <a:t>.</a:t>
            </a:r>
          </a:p>
          <a:p>
            <a:endParaRPr lang="cs-CZ" dirty="0"/>
          </a:p>
          <a:p>
            <a:r>
              <a:rPr lang="cs-CZ" dirty="0" err="1"/>
              <a:t>What</a:t>
            </a:r>
            <a:r>
              <a:rPr lang="cs-CZ" dirty="0"/>
              <a:t> </a:t>
            </a:r>
            <a:r>
              <a:rPr lang="cs-CZ" dirty="0" err="1"/>
              <a:t>simple</a:t>
            </a:r>
            <a:r>
              <a:rPr lang="cs-CZ" dirty="0"/>
              <a:t> </a:t>
            </a:r>
            <a:r>
              <a:rPr lang="cs-CZ" dirty="0" err="1"/>
              <a:t>models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preference </a:t>
            </a:r>
            <a:r>
              <a:rPr lang="cs-CZ" dirty="0" err="1"/>
              <a:t>aggregations</a:t>
            </a:r>
            <a:r>
              <a:rPr lang="cs-CZ" dirty="0"/>
              <a:t> </a:t>
            </a:r>
            <a:r>
              <a:rPr lang="cs-CZ" dirty="0" err="1"/>
              <a:t>can</a:t>
            </a:r>
            <a:r>
              <a:rPr lang="cs-CZ" dirty="0"/>
              <a:t> </a:t>
            </a:r>
            <a:r>
              <a:rPr lang="cs-CZ" dirty="0" err="1"/>
              <a:t>we</a:t>
            </a:r>
            <a:r>
              <a:rPr lang="cs-CZ" dirty="0"/>
              <a:t> use </a:t>
            </a:r>
            <a:r>
              <a:rPr lang="cs-CZ" dirty="0" err="1"/>
              <a:t>instead</a:t>
            </a:r>
            <a:r>
              <a:rPr lang="cs-CZ" dirty="0"/>
              <a:t>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029966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131760-8228-11C8-D382-1783615559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093A90-2A0C-6B0E-5EA8-AAABD126F8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2" y="609603"/>
            <a:ext cx="8596667" cy="1320795"/>
          </a:xfrm>
        </p:spPr>
        <p:txBody>
          <a:bodyPr wrap="square" anchor="t">
            <a:normAutofit/>
          </a:bodyPr>
          <a:lstStyle/>
          <a:p>
            <a:r>
              <a:rPr lang="cs-CZ" err="1"/>
              <a:t>Aggregating</a:t>
            </a:r>
            <a:r>
              <a:rPr lang="cs-CZ"/>
              <a:t> User </a:t>
            </a:r>
            <a:r>
              <a:rPr lang="cs-CZ" err="1"/>
              <a:t>Preferences</a:t>
            </a:r>
            <a:r>
              <a:rPr lang="cs-CZ"/>
              <a:t/>
            </a:r>
            <a:br>
              <a:rPr lang="cs-CZ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5D88F7-CC7F-C3A5-D365-741058431E57}"/>
              </a:ext>
            </a:extLst>
          </p:cNvPr>
          <p:cNvSpPr>
            <a:spLocks noGrp="1"/>
          </p:cNvSpPr>
          <p:nvPr>
            <p:ph idx="2"/>
          </p:nvPr>
        </p:nvSpPr>
        <p:spPr>
          <a:xfrm>
            <a:off x="677332" y="2160590"/>
            <a:ext cx="8774317" cy="3880768"/>
          </a:xfrm>
        </p:spPr>
        <p:txBody>
          <a:bodyPr wrap="square" anchor="t">
            <a:normAutofit/>
          </a:bodyPr>
          <a:lstStyle/>
          <a:p>
            <a:r>
              <a:rPr lang="cs-CZ" sz="2000" b="1" i="1" dirty="0" err="1">
                <a:solidFill>
                  <a:srgbClr val="00B0F0"/>
                </a:solidFill>
                <a:latin typeface="+mn-lt"/>
              </a:rPr>
              <a:t>What</a:t>
            </a:r>
            <a:r>
              <a:rPr lang="cs-CZ" sz="2000" b="1" i="1" dirty="0">
                <a:solidFill>
                  <a:srgbClr val="00B0F0"/>
                </a:solidFill>
                <a:latin typeface="+mn-lt"/>
              </a:rPr>
              <a:t> </a:t>
            </a:r>
            <a:r>
              <a:rPr lang="cs-CZ" sz="2000" b="1" i="1" dirty="0" err="1">
                <a:solidFill>
                  <a:srgbClr val="00B0F0"/>
                </a:solidFill>
                <a:latin typeface="+mn-lt"/>
              </a:rPr>
              <a:t>simple</a:t>
            </a:r>
            <a:r>
              <a:rPr lang="cs-CZ" sz="2000" b="1" i="1" dirty="0">
                <a:solidFill>
                  <a:srgbClr val="00B0F0"/>
                </a:solidFill>
                <a:latin typeface="+mn-lt"/>
              </a:rPr>
              <a:t> </a:t>
            </a:r>
            <a:r>
              <a:rPr lang="cs-CZ" sz="2000" b="1" i="1" dirty="0" err="1">
                <a:solidFill>
                  <a:srgbClr val="00B0F0"/>
                </a:solidFill>
                <a:latin typeface="+mn-lt"/>
              </a:rPr>
              <a:t>models</a:t>
            </a:r>
            <a:r>
              <a:rPr lang="cs-CZ" sz="2000" b="1" i="1" dirty="0">
                <a:solidFill>
                  <a:srgbClr val="00B0F0"/>
                </a:solidFill>
                <a:latin typeface="+mn-lt"/>
              </a:rPr>
              <a:t> </a:t>
            </a:r>
            <a:r>
              <a:rPr lang="cs-CZ" sz="2000" b="1" i="1" dirty="0" err="1">
                <a:solidFill>
                  <a:srgbClr val="00B0F0"/>
                </a:solidFill>
                <a:latin typeface="+mn-lt"/>
              </a:rPr>
              <a:t>of</a:t>
            </a:r>
            <a:r>
              <a:rPr lang="cs-CZ" sz="2000" b="1" i="1" dirty="0">
                <a:solidFill>
                  <a:srgbClr val="00B0F0"/>
                </a:solidFill>
                <a:latin typeface="+mn-lt"/>
              </a:rPr>
              <a:t> </a:t>
            </a:r>
            <a:r>
              <a:rPr lang="cs-CZ" sz="2000" b="1" i="1" dirty="0" err="1">
                <a:solidFill>
                  <a:srgbClr val="00B0F0"/>
                </a:solidFill>
                <a:latin typeface="+mn-lt"/>
              </a:rPr>
              <a:t>preferences</a:t>
            </a:r>
            <a:r>
              <a:rPr lang="cs-CZ" sz="2000" b="1" i="1" dirty="0">
                <a:solidFill>
                  <a:srgbClr val="00B0F0"/>
                </a:solidFill>
                <a:latin typeface="+mn-lt"/>
              </a:rPr>
              <a:t> </a:t>
            </a:r>
            <a:r>
              <a:rPr lang="cs-CZ" sz="2000" b="1" i="1" dirty="0" err="1">
                <a:solidFill>
                  <a:srgbClr val="00B0F0"/>
                </a:solidFill>
                <a:latin typeface="+mn-lt"/>
              </a:rPr>
              <a:t>aggregations</a:t>
            </a:r>
            <a:r>
              <a:rPr lang="cs-CZ" sz="2000" b="1" i="1" dirty="0">
                <a:solidFill>
                  <a:srgbClr val="00B0F0"/>
                </a:solidFill>
                <a:latin typeface="+mn-lt"/>
              </a:rPr>
              <a:t> </a:t>
            </a:r>
            <a:r>
              <a:rPr lang="cs-CZ" sz="2000" b="1" i="1" dirty="0" err="1">
                <a:solidFill>
                  <a:srgbClr val="00B0F0"/>
                </a:solidFill>
                <a:latin typeface="+mn-lt"/>
              </a:rPr>
              <a:t>can</a:t>
            </a:r>
            <a:r>
              <a:rPr lang="cs-CZ" sz="2000" b="1" i="1" dirty="0">
                <a:solidFill>
                  <a:srgbClr val="00B0F0"/>
                </a:solidFill>
                <a:latin typeface="+mn-lt"/>
              </a:rPr>
              <a:t> </a:t>
            </a:r>
            <a:r>
              <a:rPr lang="cs-CZ" sz="2000" b="1" i="1" dirty="0" err="1">
                <a:solidFill>
                  <a:srgbClr val="00B0F0"/>
                </a:solidFill>
                <a:latin typeface="+mn-lt"/>
              </a:rPr>
              <a:t>we</a:t>
            </a:r>
            <a:r>
              <a:rPr lang="cs-CZ" sz="2000" b="1" i="1" dirty="0">
                <a:solidFill>
                  <a:srgbClr val="00B0F0"/>
                </a:solidFill>
                <a:latin typeface="+mn-lt"/>
              </a:rPr>
              <a:t> use?</a:t>
            </a:r>
          </a:p>
          <a:p>
            <a:pPr lvl="1"/>
            <a:r>
              <a:rPr lang="cs-CZ" sz="1800" i="1" dirty="0">
                <a:solidFill>
                  <a:schemeClr val="tx1"/>
                </a:solidFill>
                <a:latin typeface="+mn-lt"/>
              </a:rPr>
              <a:t>Just sum</a:t>
            </a:r>
            <a:r>
              <a:rPr lang="en-US" sz="1800" i="1" dirty="0">
                <a:solidFill>
                  <a:schemeClr val="tx1"/>
                </a:solidFill>
                <a:latin typeface="+mn-lt"/>
              </a:rPr>
              <a:t>’</a:t>
            </a:r>
            <a:r>
              <a:rPr lang="en-US" sz="1800" i="1" dirty="0" err="1">
                <a:solidFill>
                  <a:schemeClr val="tx1"/>
                </a:solidFill>
                <a:latin typeface="+mn-lt"/>
              </a:rPr>
              <a:t>em</a:t>
            </a:r>
            <a:r>
              <a:rPr lang="en-US" sz="1800" i="1" dirty="0">
                <a:solidFill>
                  <a:schemeClr val="tx1"/>
                </a:solidFill>
                <a:latin typeface="+mn-lt"/>
              </a:rPr>
              <a:t> up</a:t>
            </a:r>
            <a:r>
              <a:rPr lang="cs-CZ" sz="1800" i="1" dirty="0">
                <a:solidFill>
                  <a:schemeClr val="tx1"/>
                </a:solidFill>
                <a:latin typeface="+mn-lt"/>
              </a:rPr>
              <a:t> (MEAN)</a:t>
            </a:r>
          </a:p>
          <a:p>
            <a:pPr lvl="1"/>
            <a:r>
              <a:rPr lang="cs-CZ" sz="1800" i="1" dirty="0" err="1">
                <a:solidFill>
                  <a:schemeClr val="tx1"/>
                </a:solidFill>
                <a:latin typeface="+mn-lt"/>
              </a:rPr>
              <a:t>First</a:t>
            </a:r>
            <a:r>
              <a:rPr lang="cs-CZ" sz="1800" i="1" dirty="0">
                <a:solidFill>
                  <a:schemeClr val="tx1"/>
                </a:solidFill>
                <a:latin typeface="+mn-lt"/>
              </a:rPr>
              <a:t> </a:t>
            </a:r>
            <a:r>
              <a:rPr lang="cs-CZ" sz="1800" i="1" dirty="0" err="1">
                <a:solidFill>
                  <a:schemeClr val="tx1"/>
                </a:solidFill>
                <a:latin typeface="+mn-lt"/>
              </a:rPr>
              <a:t>good</a:t>
            </a:r>
            <a:r>
              <a:rPr lang="cs-CZ" sz="1800" i="1" dirty="0">
                <a:solidFill>
                  <a:schemeClr val="tx1"/>
                </a:solidFill>
                <a:latin typeface="+mn-lt"/>
              </a:rPr>
              <a:t> </a:t>
            </a:r>
            <a:r>
              <a:rPr lang="cs-CZ" sz="1800" i="1" dirty="0" err="1">
                <a:solidFill>
                  <a:schemeClr val="tx1"/>
                </a:solidFill>
                <a:latin typeface="+mn-lt"/>
              </a:rPr>
              <a:t>wins</a:t>
            </a:r>
            <a:r>
              <a:rPr lang="cs-CZ" sz="1800" i="1" dirty="0">
                <a:solidFill>
                  <a:schemeClr val="tx1"/>
                </a:solidFill>
                <a:latin typeface="+mn-lt"/>
              </a:rPr>
              <a:t> (MAX)</a:t>
            </a:r>
          </a:p>
          <a:p>
            <a:pPr lvl="1"/>
            <a:r>
              <a:rPr lang="cs-CZ" sz="1800" i="1" dirty="0">
                <a:solidFill>
                  <a:schemeClr val="tx1"/>
                </a:solidFill>
                <a:latin typeface="+mn-lt"/>
              </a:rPr>
              <a:t>I </a:t>
            </a:r>
            <a:r>
              <a:rPr lang="cs-CZ" sz="1800" i="1" dirty="0" err="1">
                <a:solidFill>
                  <a:schemeClr val="tx1"/>
                </a:solidFill>
                <a:latin typeface="+mn-lt"/>
              </a:rPr>
              <a:t>have</a:t>
            </a:r>
            <a:r>
              <a:rPr lang="cs-CZ" sz="1800" i="1" dirty="0">
                <a:solidFill>
                  <a:schemeClr val="tx1"/>
                </a:solidFill>
                <a:latin typeface="+mn-lt"/>
              </a:rPr>
              <a:t> to </a:t>
            </a:r>
            <a:r>
              <a:rPr lang="cs-CZ" sz="1800" i="1" dirty="0" err="1">
                <a:solidFill>
                  <a:schemeClr val="tx1"/>
                </a:solidFill>
                <a:latin typeface="+mn-lt"/>
              </a:rPr>
              <a:t>be</a:t>
            </a:r>
            <a:r>
              <a:rPr lang="cs-CZ" sz="1800" i="1" dirty="0">
                <a:solidFill>
                  <a:schemeClr val="tx1"/>
                </a:solidFill>
                <a:latin typeface="+mn-lt"/>
              </a:rPr>
              <a:t> </a:t>
            </a:r>
            <a:r>
              <a:rPr lang="cs-CZ" sz="1800" i="1" dirty="0" err="1">
                <a:solidFill>
                  <a:schemeClr val="tx1"/>
                </a:solidFill>
                <a:latin typeface="+mn-lt"/>
              </a:rPr>
              <a:t>completely</a:t>
            </a:r>
            <a:r>
              <a:rPr lang="cs-CZ" sz="1800" i="1" dirty="0">
                <a:solidFill>
                  <a:schemeClr val="tx1"/>
                </a:solidFill>
                <a:latin typeface="+mn-lt"/>
              </a:rPr>
              <a:t> </a:t>
            </a:r>
            <a:r>
              <a:rPr lang="cs-CZ" sz="1800" i="1" dirty="0" err="1">
                <a:solidFill>
                  <a:schemeClr val="tx1"/>
                </a:solidFill>
                <a:latin typeface="+mn-lt"/>
              </a:rPr>
              <a:t>satisfied</a:t>
            </a:r>
            <a:r>
              <a:rPr lang="cs-CZ" sz="1800" i="1" dirty="0">
                <a:solidFill>
                  <a:schemeClr val="tx1"/>
                </a:solidFill>
                <a:latin typeface="+mn-lt"/>
              </a:rPr>
              <a:t> (MIN)</a:t>
            </a:r>
          </a:p>
          <a:p>
            <a:pPr marL="457200" lvl="1" indent="0">
              <a:buNone/>
            </a:pPr>
            <a:endParaRPr lang="cs-CZ" sz="1800" i="1" dirty="0">
              <a:solidFill>
                <a:schemeClr val="tx1"/>
              </a:solidFill>
              <a:latin typeface="+mn-lt"/>
            </a:endParaRPr>
          </a:p>
          <a:p>
            <a:pPr lvl="1"/>
            <a:endParaRPr lang="en-US" sz="1800" b="1" i="1" dirty="0">
              <a:solidFill>
                <a:srgbClr val="00B0F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4585314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1C645E-8C4E-0593-A40B-B6CA5BA186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CB68BA-1F43-FEF1-4DA0-C80C94666A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2" y="609603"/>
            <a:ext cx="8596667" cy="1320795"/>
          </a:xfrm>
        </p:spPr>
        <p:txBody>
          <a:bodyPr wrap="square" anchor="t">
            <a:normAutofit/>
          </a:bodyPr>
          <a:lstStyle/>
          <a:p>
            <a:r>
              <a:rPr lang="cs-CZ" err="1"/>
              <a:t>Aggregating</a:t>
            </a:r>
            <a:r>
              <a:rPr lang="cs-CZ"/>
              <a:t> User </a:t>
            </a:r>
            <a:r>
              <a:rPr lang="cs-CZ" err="1"/>
              <a:t>Preferences</a:t>
            </a:r>
            <a:r>
              <a:rPr lang="cs-CZ"/>
              <a:t/>
            </a:r>
            <a:br>
              <a:rPr lang="cs-CZ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A454B5-5DF8-574A-BDDC-0639DA7C953B}"/>
              </a:ext>
            </a:extLst>
          </p:cNvPr>
          <p:cNvSpPr>
            <a:spLocks noGrp="1"/>
          </p:cNvSpPr>
          <p:nvPr>
            <p:ph idx="2"/>
          </p:nvPr>
        </p:nvSpPr>
        <p:spPr>
          <a:xfrm>
            <a:off x="677332" y="2160590"/>
            <a:ext cx="8774317" cy="3880768"/>
          </a:xfrm>
        </p:spPr>
        <p:txBody>
          <a:bodyPr wrap="square" anchor="t">
            <a:normAutofit/>
          </a:bodyPr>
          <a:lstStyle/>
          <a:p>
            <a:r>
              <a:rPr lang="cs-CZ" sz="2000" b="1" i="1" dirty="0" err="1">
                <a:solidFill>
                  <a:srgbClr val="00B0F0"/>
                </a:solidFill>
                <a:latin typeface="+mn-lt"/>
              </a:rPr>
              <a:t>What</a:t>
            </a:r>
            <a:r>
              <a:rPr lang="cs-CZ" sz="2000" b="1" i="1" dirty="0">
                <a:solidFill>
                  <a:srgbClr val="00B0F0"/>
                </a:solidFill>
                <a:latin typeface="+mn-lt"/>
              </a:rPr>
              <a:t> </a:t>
            </a:r>
            <a:r>
              <a:rPr lang="cs-CZ" sz="2000" b="1" i="1" dirty="0" err="1">
                <a:solidFill>
                  <a:srgbClr val="00B0F0"/>
                </a:solidFill>
                <a:latin typeface="+mn-lt"/>
              </a:rPr>
              <a:t>simple</a:t>
            </a:r>
            <a:r>
              <a:rPr lang="cs-CZ" sz="2000" b="1" i="1" dirty="0">
                <a:solidFill>
                  <a:srgbClr val="00B0F0"/>
                </a:solidFill>
                <a:latin typeface="+mn-lt"/>
              </a:rPr>
              <a:t> </a:t>
            </a:r>
            <a:r>
              <a:rPr lang="cs-CZ" sz="2000" b="1" i="1" dirty="0" err="1">
                <a:solidFill>
                  <a:srgbClr val="00B0F0"/>
                </a:solidFill>
                <a:latin typeface="+mn-lt"/>
              </a:rPr>
              <a:t>models</a:t>
            </a:r>
            <a:r>
              <a:rPr lang="cs-CZ" sz="2000" b="1" i="1" dirty="0">
                <a:solidFill>
                  <a:srgbClr val="00B0F0"/>
                </a:solidFill>
                <a:latin typeface="+mn-lt"/>
              </a:rPr>
              <a:t> </a:t>
            </a:r>
            <a:r>
              <a:rPr lang="cs-CZ" sz="2000" b="1" i="1" dirty="0" err="1">
                <a:solidFill>
                  <a:srgbClr val="00B0F0"/>
                </a:solidFill>
                <a:latin typeface="+mn-lt"/>
              </a:rPr>
              <a:t>of</a:t>
            </a:r>
            <a:r>
              <a:rPr lang="cs-CZ" sz="2000" b="1" i="1" dirty="0">
                <a:solidFill>
                  <a:srgbClr val="00B0F0"/>
                </a:solidFill>
                <a:latin typeface="+mn-lt"/>
              </a:rPr>
              <a:t> </a:t>
            </a:r>
            <a:r>
              <a:rPr lang="cs-CZ" sz="2000" b="1" i="1" dirty="0" err="1">
                <a:solidFill>
                  <a:srgbClr val="00B0F0"/>
                </a:solidFill>
                <a:latin typeface="+mn-lt"/>
              </a:rPr>
              <a:t>preferences</a:t>
            </a:r>
            <a:r>
              <a:rPr lang="cs-CZ" sz="2000" b="1" i="1" dirty="0">
                <a:solidFill>
                  <a:srgbClr val="00B0F0"/>
                </a:solidFill>
                <a:latin typeface="+mn-lt"/>
              </a:rPr>
              <a:t> </a:t>
            </a:r>
            <a:r>
              <a:rPr lang="cs-CZ" sz="2000" b="1" i="1" dirty="0" err="1">
                <a:solidFill>
                  <a:srgbClr val="00B0F0"/>
                </a:solidFill>
                <a:latin typeface="+mn-lt"/>
              </a:rPr>
              <a:t>aggregations</a:t>
            </a:r>
            <a:r>
              <a:rPr lang="cs-CZ" sz="2000" b="1" i="1" dirty="0">
                <a:solidFill>
                  <a:srgbClr val="00B0F0"/>
                </a:solidFill>
                <a:latin typeface="+mn-lt"/>
              </a:rPr>
              <a:t> </a:t>
            </a:r>
            <a:r>
              <a:rPr lang="cs-CZ" sz="2000" b="1" i="1" dirty="0" err="1">
                <a:solidFill>
                  <a:srgbClr val="00B0F0"/>
                </a:solidFill>
                <a:latin typeface="+mn-lt"/>
              </a:rPr>
              <a:t>can</a:t>
            </a:r>
            <a:r>
              <a:rPr lang="cs-CZ" sz="2000" b="1" i="1" dirty="0">
                <a:solidFill>
                  <a:srgbClr val="00B0F0"/>
                </a:solidFill>
                <a:latin typeface="+mn-lt"/>
              </a:rPr>
              <a:t> </a:t>
            </a:r>
            <a:r>
              <a:rPr lang="cs-CZ" sz="2000" b="1" i="1" dirty="0" err="1">
                <a:solidFill>
                  <a:srgbClr val="00B0F0"/>
                </a:solidFill>
                <a:latin typeface="+mn-lt"/>
              </a:rPr>
              <a:t>we</a:t>
            </a:r>
            <a:r>
              <a:rPr lang="cs-CZ" sz="2000" b="1" i="1" dirty="0">
                <a:solidFill>
                  <a:srgbClr val="00B0F0"/>
                </a:solidFill>
                <a:latin typeface="+mn-lt"/>
              </a:rPr>
              <a:t> use?</a:t>
            </a:r>
          </a:p>
          <a:p>
            <a:pPr lvl="1"/>
            <a:r>
              <a:rPr lang="cs-CZ" sz="1800" i="1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Just sum</a:t>
            </a:r>
            <a:r>
              <a:rPr lang="en-US" sz="1800" i="1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’</a:t>
            </a:r>
            <a:r>
              <a:rPr lang="en-US" sz="1800" i="1" dirty="0" err="1">
                <a:solidFill>
                  <a:schemeClr val="bg1">
                    <a:lumMod val="75000"/>
                  </a:schemeClr>
                </a:solidFill>
                <a:latin typeface="+mn-lt"/>
              </a:rPr>
              <a:t>em</a:t>
            </a:r>
            <a:r>
              <a:rPr lang="en-US" sz="1800" i="1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 up</a:t>
            </a:r>
            <a:r>
              <a:rPr lang="cs-CZ" sz="1800" i="1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 (MEAN)</a:t>
            </a:r>
          </a:p>
          <a:p>
            <a:pPr lvl="1"/>
            <a:r>
              <a:rPr lang="cs-CZ" sz="1800" i="1" dirty="0" err="1">
                <a:solidFill>
                  <a:schemeClr val="bg1">
                    <a:lumMod val="75000"/>
                  </a:schemeClr>
                </a:solidFill>
                <a:latin typeface="+mn-lt"/>
              </a:rPr>
              <a:t>First</a:t>
            </a:r>
            <a:r>
              <a:rPr lang="cs-CZ" sz="1800" i="1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 </a:t>
            </a:r>
            <a:r>
              <a:rPr lang="cs-CZ" sz="1800" i="1" dirty="0" err="1">
                <a:solidFill>
                  <a:schemeClr val="bg1">
                    <a:lumMod val="75000"/>
                  </a:schemeClr>
                </a:solidFill>
                <a:latin typeface="+mn-lt"/>
              </a:rPr>
              <a:t>good</a:t>
            </a:r>
            <a:r>
              <a:rPr lang="cs-CZ" sz="1800" i="1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 </a:t>
            </a:r>
            <a:r>
              <a:rPr lang="cs-CZ" sz="1800" i="1" dirty="0" err="1">
                <a:solidFill>
                  <a:schemeClr val="bg1">
                    <a:lumMod val="75000"/>
                  </a:schemeClr>
                </a:solidFill>
                <a:latin typeface="+mn-lt"/>
              </a:rPr>
              <a:t>wins</a:t>
            </a:r>
            <a:r>
              <a:rPr lang="cs-CZ" sz="1800" i="1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 (MAX)</a:t>
            </a:r>
          </a:p>
          <a:p>
            <a:pPr lvl="1"/>
            <a:r>
              <a:rPr lang="cs-CZ" sz="1800" i="1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I </a:t>
            </a:r>
            <a:r>
              <a:rPr lang="cs-CZ" sz="1800" i="1" dirty="0" err="1">
                <a:solidFill>
                  <a:schemeClr val="bg1">
                    <a:lumMod val="75000"/>
                  </a:schemeClr>
                </a:solidFill>
                <a:latin typeface="+mn-lt"/>
              </a:rPr>
              <a:t>have</a:t>
            </a:r>
            <a:r>
              <a:rPr lang="cs-CZ" sz="1800" i="1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 to </a:t>
            </a:r>
            <a:r>
              <a:rPr lang="cs-CZ" sz="1800" i="1" dirty="0" err="1">
                <a:solidFill>
                  <a:schemeClr val="bg1">
                    <a:lumMod val="75000"/>
                  </a:schemeClr>
                </a:solidFill>
                <a:latin typeface="+mn-lt"/>
              </a:rPr>
              <a:t>be</a:t>
            </a:r>
            <a:r>
              <a:rPr lang="cs-CZ" sz="1800" i="1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 </a:t>
            </a:r>
            <a:r>
              <a:rPr lang="cs-CZ" sz="1800" i="1" dirty="0" err="1">
                <a:solidFill>
                  <a:schemeClr val="bg1">
                    <a:lumMod val="75000"/>
                  </a:schemeClr>
                </a:solidFill>
                <a:latin typeface="+mn-lt"/>
              </a:rPr>
              <a:t>completely</a:t>
            </a:r>
            <a:r>
              <a:rPr lang="cs-CZ" sz="1800" i="1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 </a:t>
            </a:r>
            <a:r>
              <a:rPr lang="cs-CZ" sz="1800" i="1" dirty="0" err="1">
                <a:solidFill>
                  <a:schemeClr val="bg1">
                    <a:lumMod val="75000"/>
                  </a:schemeClr>
                </a:solidFill>
                <a:latin typeface="+mn-lt"/>
              </a:rPr>
              <a:t>satisfied</a:t>
            </a:r>
            <a:r>
              <a:rPr lang="cs-CZ" sz="1800" i="1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 (MIN)</a:t>
            </a:r>
          </a:p>
          <a:p>
            <a:pPr lvl="1"/>
            <a:r>
              <a:rPr lang="cs-CZ" sz="1800" i="1" dirty="0" err="1">
                <a:solidFill>
                  <a:schemeClr val="tx1"/>
                </a:solidFill>
                <a:latin typeface="+mn-lt"/>
              </a:rPr>
              <a:t>Priorities</a:t>
            </a:r>
            <a:r>
              <a:rPr lang="cs-CZ" sz="1800" i="1" dirty="0">
                <a:solidFill>
                  <a:schemeClr val="tx1"/>
                </a:solidFill>
                <a:latin typeface="+mn-lt"/>
              </a:rPr>
              <a:t> </a:t>
            </a:r>
            <a:r>
              <a:rPr lang="cs-CZ" sz="1800" i="1" dirty="0" err="1">
                <a:solidFill>
                  <a:schemeClr val="tx1"/>
                </a:solidFill>
                <a:latin typeface="+mn-lt"/>
              </a:rPr>
              <a:t>matter</a:t>
            </a:r>
            <a:r>
              <a:rPr lang="cs-CZ" sz="1800" i="1" dirty="0">
                <a:solidFill>
                  <a:schemeClr val="tx1"/>
                </a:solidFill>
                <a:latin typeface="+mn-lt"/>
              </a:rPr>
              <a:t> (</a:t>
            </a:r>
            <a:r>
              <a:rPr lang="cs-CZ" sz="1800" i="1" dirty="0" err="1">
                <a:solidFill>
                  <a:schemeClr val="tx1"/>
                </a:solidFill>
                <a:latin typeface="+mn-lt"/>
              </a:rPr>
              <a:t>weighted</a:t>
            </a:r>
            <a:r>
              <a:rPr lang="cs-CZ" sz="1800" i="1" dirty="0">
                <a:solidFill>
                  <a:schemeClr val="tx1"/>
                </a:solidFill>
                <a:latin typeface="+mn-lt"/>
              </a:rPr>
              <a:t> </a:t>
            </a:r>
            <a:r>
              <a:rPr lang="cs-CZ" sz="1800" i="1" dirty="0" err="1">
                <a:solidFill>
                  <a:schemeClr val="tx1"/>
                </a:solidFill>
                <a:latin typeface="+mn-lt"/>
              </a:rPr>
              <a:t>average</a:t>
            </a:r>
            <a:r>
              <a:rPr lang="cs-CZ" sz="1800" i="1" dirty="0">
                <a:solidFill>
                  <a:schemeClr val="tx1"/>
                </a:solidFill>
                <a:latin typeface="+mn-lt"/>
              </a:rPr>
              <a:t>)</a:t>
            </a:r>
          </a:p>
          <a:p>
            <a:pPr marL="457200" lvl="1" indent="0">
              <a:buNone/>
            </a:pPr>
            <a:endParaRPr lang="cs-CZ" sz="1800" i="1" dirty="0">
              <a:solidFill>
                <a:schemeClr val="tx1"/>
              </a:solidFill>
              <a:latin typeface="+mn-lt"/>
            </a:endParaRPr>
          </a:p>
          <a:p>
            <a:pPr lvl="1"/>
            <a:endParaRPr lang="en-US" sz="1800" b="1" i="1" dirty="0">
              <a:solidFill>
                <a:srgbClr val="00B0F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0346965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6FC4BC-370A-84D6-F94A-12542DC4B9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227450-B410-F9D2-9E45-25BFDFC6AF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2" y="609603"/>
            <a:ext cx="8596667" cy="1320795"/>
          </a:xfrm>
        </p:spPr>
        <p:txBody>
          <a:bodyPr wrap="square" anchor="t">
            <a:normAutofit/>
          </a:bodyPr>
          <a:lstStyle/>
          <a:p>
            <a:r>
              <a:rPr lang="cs-CZ" dirty="0" err="1"/>
              <a:t>Aggregating</a:t>
            </a:r>
            <a:r>
              <a:rPr lang="cs-CZ" dirty="0"/>
              <a:t> User </a:t>
            </a:r>
            <a:r>
              <a:rPr lang="cs-CZ" dirty="0" err="1"/>
              <a:t>Preferences</a:t>
            </a:r>
            <a:r>
              <a:rPr lang="cs-CZ" dirty="0"/>
              <a:t/>
            </a:r>
            <a:br>
              <a:rPr lang="cs-CZ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2780DA-3E26-3496-2AA0-9CFE6B24CB0E}"/>
              </a:ext>
            </a:extLst>
          </p:cNvPr>
          <p:cNvSpPr>
            <a:spLocks noGrp="1"/>
          </p:cNvSpPr>
          <p:nvPr>
            <p:ph idx="2"/>
          </p:nvPr>
        </p:nvSpPr>
        <p:spPr>
          <a:xfrm>
            <a:off x="677332" y="2160590"/>
            <a:ext cx="8774317" cy="3880768"/>
          </a:xfrm>
        </p:spPr>
        <p:txBody>
          <a:bodyPr wrap="square" anchor="t">
            <a:normAutofit/>
          </a:bodyPr>
          <a:lstStyle/>
          <a:p>
            <a:r>
              <a:rPr lang="cs-CZ" sz="2000" b="1" i="1" dirty="0" err="1">
                <a:solidFill>
                  <a:srgbClr val="00B0F0"/>
                </a:solidFill>
                <a:latin typeface="+mn-lt"/>
              </a:rPr>
              <a:t>What</a:t>
            </a:r>
            <a:r>
              <a:rPr lang="cs-CZ" sz="2000" b="1" i="1" dirty="0">
                <a:solidFill>
                  <a:srgbClr val="00B0F0"/>
                </a:solidFill>
                <a:latin typeface="+mn-lt"/>
              </a:rPr>
              <a:t> </a:t>
            </a:r>
            <a:r>
              <a:rPr lang="cs-CZ" sz="2000" b="1" i="1" dirty="0" err="1">
                <a:solidFill>
                  <a:srgbClr val="00B0F0"/>
                </a:solidFill>
                <a:latin typeface="+mn-lt"/>
              </a:rPr>
              <a:t>simple</a:t>
            </a:r>
            <a:r>
              <a:rPr lang="cs-CZ" sz="2000" b="1" i="1" dirty="0">
                <a:solidFill>
                  <a:srgbClr val="00B0F0"/>
                </a:solidFill>
                <a:latin typeface="+mn-lt"/>
              </a:rPr>
              <a:t> </a:t>
            </a:r>
            <a:r>
              <a:rPr lang="cs-CZ" sz="2000" b="1" i="1" dirty="0" err="1">
                <a:solidFill>
                  <a:srgbClr val="00B0F0"/>
                </a:solidFill>
                <a:latin typeface="+mn-lt"/>
              </a:rPr>
              <a:t>models</a:t>
            </a:r>
            <a:r>
              <a:rPr lang="cs-CZ" sz="2000" b="1" i="1" dirty="0">
                <a:solidFill>
                  <a:srgbClr val="00B0F0"/>
                </a:solidFill>
                <a:latin typeface="+mn-lt"/>
              </a:rPr>
              <a:t> </a:t>
            </a:r>
            <a:r>
              <a:rPr lang="cs-CZ" sz="2000" b="1" i="1" dirty="0" err="1">
                <a:solidFill>
                  <a:srgbClr val="00B0F0"/>
                </a:solidFill>
                <a:latin typeface="+mn-lt"/>
              </a:rPr>
              <a:t>of</a:t>
            </a:r>
            <a:r>
              <a:rPr lang="cs-CZ" sz="2000" b="1" i="1" dirty="0">
                <a:solidFill>
                  <a:srgbClr val="00B0F0"/>
                </a:solidFill>
                <a:latin typeface="+mn-lt"/>
              </a:rPr>
              <a:t> </a:t>
            </a:r>
            <a:r>
              <a:rPr lang="cs-CZ" sz="2000" b="1" i="1" dirty="0" err="1">
                <a:solidFill>
                  <a:srgbClr val="00B0F0"/>
                </a:solidFill>
                <a:latin typeface="+mn-lt"/>
              </a:rPr>
              <a:t>preferences</a:t>
            </a:r>
            <a:r>
              <a:rPr lang="cs-CZ" sz="2000" b="1" i="1" dirty="0">
                <a:solidFill>
                  <a:srgbClr val="00B0F0"/>
                </a:solidFill>
                <a:latin typeface="+mn-lt"/>
              </a:rPr>
              <a:t> </a:t>
            </a:r>
            <a:r>
              <a:rPr lang="cs-CZ" sz="2000" b="1" i="1" dirty="0" err="1">
                <a:solidFill>
                  <a:srgbClr val="00B0F0"/>
                </a:solidFill>
                <a:latin typeface="+mn-lt"/>
              </a:rPr>
              <a:t>aggregations</a:t>
            </a:r>
            <a:r>
              <a:rPr lang="cs-CZ" sz="2000" b="1" i="1" dirty="0">
                <a:solidFill>
                  <a:srgbClr val="00B0F0"/>
                </a:solidFill>
                <a:latin typeface="+mn-lt"/>
              </a:rPr>
              <a:t> </a:t>
            </a:r>
            <a:r>
              <a:rPr lang="cs-CZ" sz="2000" b="1" i="1" dirty="0" err="1">
                <a:solidFill>
                  <a:srgbClr val="00B0F0"/>
                </a:solidFill>
                <a:latin typeface="+mn-lt"/>
              </a:rPr>
              <a:t>can</a:t>
            </a:r>
            <a:r>
              <a:rPr lang="cs-CZ" sz="2000" b="1" i="1" dirty="0">
                <a:solidFill>
                  <a:srgbClr val="00B0F0"/>
                </a:solidFill>
                <a:latin typeface="+mn-lt"/>
              </a:rPr>
              <a:t> </a:t>
            </a:r>
            <a:r>
              <a:rPr lang="cs-CZ" sz="2000" b="1" i="1" dirty="0" err="1">
                <a:solidFill>
                  <a:srgbClr val="00B0F0"/>
                </a:solidFill>
                <a:latin typeface="+mn-lt"/>
              </a:rPr>
              <a:t>we</a:t>
            </a:r>
            <a:r>
              <a:rPr lang="cs-CZ" sz="2000" b="1" i="1" dirty="0">
                <a:solidFill>
                  <a:srgbClr val="00B0F0"/>
                </a:solidFill>
                <a:latin typeface="+mn-lt"/>
              </a:rPr>
              <a:t> use?</a:t>
            </a:r>
          </a:p>
          <a:p>
            <a:pPr lvl="1"/>
            <a:r>
              <a:rPr lang="cs-CZ" sz="1800" i="1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Just sum</a:t>
            </a:r>
            <a:r>
              <a:rPr lang="en-US" sz="1800" i="1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’</a:t>
            </a:r>
            <a:r>
              <a:rPr lang="en-US" sz="1800" i="1" dirty="0" err="1">
                <a:solidFill>
                  <a:schemeClr val="bg1">
                    <a:lumMod val="75000"/>
                  </a:schemeClr>
                </a:solidFill>
                <a:latin typeface="+mn-lt"/>
              </a:rPr>
              <a:t>em</a:t>
            </a:r>
            <a:r>
              <a:rPr lang="en-US" sz="1800" i="1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 up</a:t>
            </a:r>
            <a:r>
              <a:rPr lang="cs-CZ" sz="1800" i="1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 (MEAN)</a:t>
            </a:r>
          </a:p>
          <a:p>
            <a:pPr lvl="1"/>
            <a:r>
              <a:rPr lang="cs-CZ" sz="1800" i="1" dirty="0" err="1">
                <a:solidFill>
                  <a:schemeClr val="bg1">
                    <a:lumMod val="75000"/>
                  </a:schemeClr>
                </a:solidFill>
                <a:latin typeface="+mn-lt"/>
              </a:rPr>
              <a:t>First</a:t>
            </a:r>
            <a:r>
              <a:rPr lang="cs-CZ" sz="1800" i="1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 </a:t>
            </a:r>
            <a:r>
              <a:rPr lang="cs-CZ" sz="1800" i="1" dirty="0" err="1">
                <a:solidFill>
                  <a:schemeClr val="bg1">
                    <a:lumMod val="75000"/>
                  </a:schemeClr>
                </a:solidFill>
                <a:latin typeface="+mn-lt"/>
              </a:rPr>
              <a:t>good</a:t>
            </a:r>
            <a:r>
              <a:rPr lang="cs-CZ" sz="1800" i="1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 </a:t>
            </a:r>
            <a:r>
              <a:rPr lang="cs-CZ" sz="1800" i="1" dirty="0" err="1">
                <a:solidFill>
                  <a:schemeClr val="bg1">
                    <a:lumMod val="75000"/>
                  </a:schemeClr>
                </a:solidFill>
                <a:latin typeface="+mn-lt"/>
              </a:rPr>
              <a:t>wins</a:t>
            </a:r>
            <a:r>
              <a:rPr lang="cs-CZ" sz="1800" i="1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 (MAX)</a:t>
            </a:r>
          </a:p>
          <a:p>
            <a:pPr lvl="1"/>
            <a:r>
              <a:rPr lang="cs-CZ" sz="1800" i="1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I </a:t>
            </a:r>
            <a:r>
              <a:rPr lang="cs-CZ" sz="1800" i="1" dirty="0" err="1">
                <a:solidFill>
                  <a:schemeClr val="bg1">
                    <a:lumMod val="75000"/>
                  </a:schemeClr>
                </a:solidFill>
                <a:latin typeface="+mn-lt"/>
              </a:rPr>
              <a:t>have</a:t>
            </a:r>
            <a:r>
              <a:rPr lang="cs-CZ" sz="1800" i="1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 to </a:t>
            </a:r>
            <a:r>
              <a:rPr lang="cs-CZ" sz="1800" i="1" dirty="0" err="1">
                <a:solidFill>
                  <a:schemeClr val="bg1">
                    <a:lumMod val="75000"/>
                  </a:schemeClr>
                </a:solidFill>
                <a:latin typeface="+mn-lt"/>
              </a:rPr>
              <a:t>be</a:t>
            </a:r>
            <a:r>
              <a:rPr lang="cs-CZ" sz="1800" i="1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 </a:t>
            </a:r>
            <a:r>
              <a:rPr lang="cs-CZ" sz="1800" i="1" dirty="0" err="1">
                <a:solidFill>
                  <a:schemeClr val="bg1">
                    <a:lumMod val="75000"/>
                  </a:schemeClr>
                </a:solidFill>
                <a:latin typeface="+mn-lt"/>
              </a:rPr>
              <a:t>completely</a:t>
            </a:r>
            <a:r>
              <a:rPr lang="cs-CZ" sz="1800" i="1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 </a:t>
            </a:r>
            <a:r>
              <a:rPr lang="cs-CZ" sz="1800" i="1" dirty="0" err="1">
                <a:solidFill>
                  <a:schemeClr val="bg1">
                    <a:lumMod val="75000"/>
                  </a:schemeClr>
                </a:solidFill>
                <a:latin typeface="+mn-lt"/>
              </a:rPr>
              <a:t>satisfied</a:t>
            </a:r>
            <a:r>
              <a:rPr lang="cs-CZ" sz="1800" i="1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 (MIN)</a:t>
            </a:r>
          </a:p>
          <a:p>
            <a:pPr lvl="1"/>
            <a:r>
              <a:rPr lang="cs-CZ" sz="1800" i="1" dirty="0" err="1">
                <a:solidFill>
                  <a:schemeClr val="bg1">
                    <a:lumMod val="75000"/>
                  </a:schemeClr>
                </a:solidFill>
                <a:latin typeface="+mn-lt"/>
              </a:rPr>
              <a:t>Priorities</a:t>
            </a:r>
            <a:r>
              <a:rPr lang="cs-CZ" sz="1800" i="1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 </a:t>
            </a:r>
            <a:r>
              <a:rPr lang="cs-CZ" sz="1800" i="1" dirty="0" err="1">
                <a:solidFill>
                  <a:schemeClr val="bg1">
                    <a:lumMod val="75000"/>
                  </a:schemeClr>
                </a:solidFill>
                <a:latin typeface="+mn-lt"/>
              </a:rPr>
              <a:t>matter</a:t>
            </a:r>
            <a:r>
              <a:rPr lang="cs-CZ" sz="1800" i="1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 (</a:t>
            </a:r>
            <a:r>
              <a:rPr lang="cs-CZ" sz="1800" i="1" dirty="0" err="1">
                <a:solidFill>
                  <a:schemeClr val="bg1">
                    <a:lumMod val="75000"/>
                  </a:schemeClr>
                </a:solidFill>
                <a:latin typeface="+mn-lt"/>
              </a:rPr>
              <a:t>weighted</a:t>
            </a:r>
            <a:r>
              <a:rPr lang="cs-CZ" sz="1800" i="1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 </a:t>
            </a:r>
            <a:r>
              <a:rPr lang="cs-CZ" sz="1800" i="1" dirty="0" err="1">
                <a:solidFill>
                  <a:schemeClr val="bg1">
                    <a:lumMod val="75000"/>
                  </a:schemeClr>
                </a:solidFill>
                <a:latin typeface="+mn-lt"/>
              </a:rPr>
              <a:t>average</a:t>
            </a:r>
            <a:r>
              <a:rPr lang="cs-CZ" sz="1800" i="1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)</a:t>
            </a:r>
          </a:p>
          <a:p>
            <a:pPr marL="457200" lvl="1" indent="0">
              <a:buNone/>
            </a:pPr>
            <a:endParaRPr lang="cs-CZ" sz="1800" i="1" dirty="0">
              <a:solidFill>
                <a:schemeClr val="tx1"/>
              </a:solidFill>
              <a:latin typeface="+mn-lt"/>
            </a:endParaRPr>
          </a:p>
          <a:p>
            <a:pPr lvl="1"/>
            <a:endParaRPr lang="en-US" sz="1800" b="1" i="1" dirty="0">
              <a:solidFill>
                <a:srgbClr val="00B0F0"/>
              </a:solidFill>
              <a:latin typeface="+mn-lt"/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9B4268B9-0537-9CFC-9303-05E1A51FBEB4}"/>
              </a:ext>
            </a:extLst>
          </p:cNvPr>
          <p:cNvSpPr txBox="1"/>
          <p:nvPr/>
        </p:nvSpPr>
        <p:spPr>
          <a:xfrm rot="20400320">
            <a:off x="299082" y="2811431"/>
            <a:ext cx="9949910" cy="156966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cs-CZ" sz="9600" b="1" dirty="0" err="1">
                <a:solidFill>
                  <a:srgbClr val="FF0000"/>
                </a:solidFill>
              </a:rPr>
              <a:t>Is</a:t>
            </a:r>
            <a:r>
              <a:rPr lang="cs-CZ" sz="9600" b="1" dirty="0">
                <a:solidFill>
                  <a:srgbClr val="FF0000"/>
                </a:solidFill>
              </a:rPr>
              <a:t> </a:t>
            </a:r>
            <a:r>
              <a:rPr lang="cs-CZ" sz="9600" b="1" dirty="0" err="1">
                <a:solidFill>
                  <a:srgbClr val="FF0000"/>
                </a:solidFill>
              </a:rPr>
              <a:t>that</a:t>
            </a:r>
            <a:r>
              <a:rPr lang="cs-CZ" sz="9600" b="1" dirty="0">
                <a:solidFill>
                  <a:srgbClr val="FF0000"/>
                </a:solidFill>
              </a:rPr>
              <a:t> </a:t>
            </a:r>
            <a:r>
              <a:rPr lang="cs-CZ" sz="9600" b="1" dirty="0" err="1">
                <a:solidFill>
                  <a:srgbClr val="FF0000"/>
                </a:solidFill>
              </a:rPr>
              <a:t>it</a:t>
            </a:r>
            <a:r>
              <a:rPr lang="cs-CZ" sz="9600" b="1" dirty="0">
                <a:solidFill>
                  <a:srgbClr val="FF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8140797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E8B25E-7192-EB3F-EF92-C68FDA0AFF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024320-104D-6914-49FE-929D44DEA0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2" y="609603"/>
            <a:ext cx="8596667" cy="1320795"/>
          </a:xfrm>
        </p:spPr>
        <p:txBody>
          <a:bodyPr wrap="square" anchor="t">
            <a:normAutofit/>
          </a:bodyPr>
          <a:lstStyle/>
          <a:p>
            <a:r>
              <a:rPr lang="cs-CZ" dirty="0" err="1"/>
              <a:t>Aggregating</a:t>
            </a:r>
            <a:r>
              <a:rPr lang="cs-CZ" dirty="0"/>
              <a:t> User </a:t>
            </a:r>
            <a:r>
              <a:rPr lang="cs-CZ" dirty="0" err="1"/>
              <a:t>Preferences</a:t>
            </a:r>
            <a:r>
              <a:rPr lang="cs-CZ" dirty="0"/>
              <a:t/>
            </a:r>
            <a:br>
              <a:rPr lang="cs-CZ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0CE5D5-D643-FD0F-6347-671A8784A64B}"/>
              </a:ext>
            </a:extLst>
          </p:cNvPr>
          <p:cNvSpPr>
            <a:spLocks noGrp="1"/>
          </p:cNvSpPr>
          <p:nvPr>
            <p:ph idx="2"/>
          </p:nvPr>
        </p:nvSpPr>
        <p:spPr>
          <a:xfrm>
            <a:off x="677332" y="2160590"/>
            <a:ext cx="8774317" cy="3880768"/>
          </a:xfrm>
        </p:spPr>
        <p:txBody>
          <a:bodyPr wrap="square" anchor="t">
            <a:normAutofit/>
          </a:bodyPr>
          <a:lstStyle/>
          <a:p>
            <a:r>
              <a:rPr lang="cs-CZ" sz="2000" b="1" i="1" dirty="0" err="1">
                <a:solidFill>
                  <a:srgbClr val="00B0F0"/>
                </a:solidFill>
                <a:latin typeface="+mn-lt"/>
              </a:rPr>
              <a:t>What</a:t>
            </a:r>
            <a:r>
              <a:rPr lang="cs-CZ" sz="2000" b="1" i="1" dirty="0">
                <a:solidFill>
                  <a:srgbClr val="00B0F0"/>
                </a:solidFill>
                <a:latin typeface="+mn-lt"/>
              </a:rPr>
              <a:t> </a:t>
            </a:r>
            <a:r>
              <a:rPr lang="cs-CZ" sz="2000" b="1" i="1" dirty="0" err="1">
                <a:solidFill>
                  <a:srgbClr val="00B0F0"/>
                </a:solidFill>
                <a:latin typeface="+mn-lt"/>
              </a:rPr>
              <a:t>simple</a:t>
            </a:r>
            <a:r>
              <a:rPr lang="cs-CZ" sz="2000" b="1" i="1" dirty="0">
                <a:solidFill>
                  <a:srgbClr val="00B0F0"/>
                </a:solidFill>
                <a:latin typeface="+mn-lt"/>
              </a:rPr>
              <a:t> </a:t>
            </a:r>
            <a:r>
              <a:rPr lang="cs-CZ" sz="2000" b="1" i="1" dirty="0" err="1">
                <a:solidFill>
                  <a:srgbClr val="00B0F0"/>
                </a:solidFill>
                <a:latin typeface="+mn-lt"/>
              </a:rPr>
              <a:t>models</a:t>
            </a:r>
            <a:r>
              <a:rPr lang="cs-CZ" sz="2000" b="1" i="1" dirty="0">
                <a:solidFill>
                  <a:srgbClr val="00B0F0"/>
                </a:solidFill>
                <a:latin typeface="+mn-lt"/>
              </a:rPr>
              <a:t> </a:t>
            </a:r>
            <a:r>
              <a:rPr lang="cs-CZ" sz="2000" b="1" i="1" dirty="0" err="1">
                <a:solidFill>
                  <a:srgbClr val="00B0F0"/>
                </a:solidFill>
                <a:latin typeface="+mn-lt"/>
              </a:rPr>
              <a:t>of</a:t>
            </a:r>
            <a:r>
              <a:rPr lang="cs-CZ" sz="2000" b="1" i="1" dirty="0">
                <a:solidFill>
                  <a:srgbClr val="00B0F0"/>
                </a:solidFill>
                <a:latin typeface="+mn-lt"/>
              </a:rPr>
              <a:t> </a:t>
            </a:r>
            <a:r>
              <a:rPr lang="cs-CZ" sz="2000" b="1" i="1" dirty="0" err="1">
                <a:solidFill>
                  <a:srgbClr val="00B0F0"/>
                </a:solidFill>
                <a:latin typeface="+mn-lt"/>
              </a:rPr>
              <a:t>preferences</a:t>
            </a:r>
            <a:r>
              <a:rPr lang="cs-CZ" sz="2000" b="1" i="1" dirty="0">
                <a:solidFill>
                  <a:srgbClr val="00B0F0"/>
                </a:solidFill>
                <a:latin typeface="+mn-lt"/>
              </a:rPr>
              <a:t> </a:t>
            </a:r>
            <a:r>
              <a:rPr lang="cs-CZ" sz="2000" b="1" i="1" dirty="0" err="1">
                <a:solidFill>
                  <a:srgbClr val="00B0F0"/>
                </a:solidFill>
                <a:latin typeface="+mn-lt"/>
              </a:rPr>
              <a:t>aggregations</a:t>
            </a:r>
            <a:r>
              <a:rPr lang="cs-CZ" sz="2000" b="1" i="1" dirty="0">
                <a:solidFill>
                  <a:srgbClr val="00B0F0"/>
                </a:solidFill>
                <a:latin typeface="+mn-lt"/>
              </a:rPr>
              <a:t> </a:t>
            </a:r>
            <a:r>
              <a:rPr lang="cs-CZ" sz="2000" b="1" i="1" dirty="0" err="1">
                <a:solidFill>
                  <a:srgbClr val="00B0F0"/>
                </a:solidFill>
                <a:latin typeface="+mn-lt"/>
              </a:rPr>
              <a:t>can</a:t>
            </a:r>
            <a:r>
              <a:rPr lang="cs-CZ" sz="2000" b="1" i="1" dirty="0">
                <a:solidFill>
                  <a:srgbClr val="00B0F0"/>
                </a:solidFill>
                <a:latin typeface="+mn-lt"/>
              </a:rPr>
              <a:t> </a:t>
            </a:r>
            <a:r>
              <a:rPr lang="cs-CZ" sz="2000" b="1" i="1" dirty="0" err="1">
                <a:solidFill>
                  <a:srgbClr val="00B0F0"/>
                </a:solidFill>
                <a:latin typeface="+mn-lt"/>
              </a:rPr>
              <a:t>we</a:t>
            </a:r>
            <a:r>
              <a:rPr lang="cs-CZ" sz="2000" b="1" i="1" dirty="0">
                <a:solidFill>
                  <a:srgbClr val="00B0F0"/>
                </a:solidFill>
                <a:latin typeface="+mn-lt"/>
              </a:rPr>
              <a:t> use?</a:t>
            </a:r>
          </a:p>
          <a:p>
            <a:pPr lvl="1"/>
            <a:r>
              <a:rPr lang="cs-CZ" sz="1800" i="1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Just sum</a:t>
            </a:r>
            <a:r>
              <a:rPr lang="en-US" sz="1800" i="1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’</a:t>
            </a:r>
            <a:r>
              <a:rPr lang="en-US" sz="1800" i="1" dirty="0" err="1">
                <a:solidFill>
                  <a:schemeClr val="bg1">
                    <a:lumMod val="75000"/>
                  </a:schemeClr>
                </a:solidFill>
                <a:latin typeface="+mn-lt"/>
              </a:rPr>
              <a:t>em</a:t>
            </a:r>
            <a:r>
              <a:rPr lang="en-US" sz="1800" i="1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 up</a:t>
            </a:r>
            <a:r>
              <a:rPr lang="cs-CZ" sz="1800" i="1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 (MEAN)</a:t>
            </a:r>
          </a:p>
          <a:p>
            <a:pPr lvl="1"/>
            <a:r>
              <a:rPr lang="cs-CZ" sz="1800" i="1" dirty="0" err="1">
                <a:solidFill>
                  <a:schemeClr val="bg1">
                    <a:lumMod val="75000"/>
                  </a:schemeClr>
                </a:solidFill>
                <a:latin typeface="+mn-lt"/>
              </a:rPr>
              <a:t>First</a:t>
            </a:r>
            <a:r>
              <a:rPr lang="cs-CZ" sz="1800" i="1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 </a:t>
            </a:r>
            <a:r>
              <a:rPr lang="cs-CZ" sz="1800" i="1" dirty="0" err="1">
                <a:solidFill>
                  <a:schemeClr val="bg1">
                    <a:lumMod val="75000"/>
                  </a:schemeClr>
                </a:solidFill>
                <a:latin typeface="+mn-lt"/>
              </a:rPr>
              <a:t>good</a:t>
            </a:r>
            <a:r>
              <a:rPr lang="cs-CZ" sz="1800" i="1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 </a:t>
            </a:r>
            <a:r>
              <a:rPr lang="cs-CZ" sz="1800" i="1" dirty="0" err="1">
                <a:solidFill>
                  <a:schemeClr val="bg1">
                    <a:lumMod val="75000"/>
                  </a:schemeClr>
                </a:solidFill>
                <a:latin typeface="+mn-lt"/>
              </a:rPr>
              <a:t>wins</a:t>
            </a:r>
            <a:r>
              <a:rPr lang="cs-CZ" sz="1800" i="1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 (MAX)</a:t>
            </a:r>
          </a:p>
          <a:p>
            <a:pPr lvl="1"/>
            <a:r>
              <a:rPr lang="cs-CZ" sz="1800" i="1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I </a:t>
            </a:r>
            <a:r>
              <a:rPr lang="cs-CZ" sz="1800" i="1" dirty="0" err="1">
                <a:solidFill>
                  <a:schemeClr val="bg1">
                    <a:lumMod val="75000"/>
                  </a:schemeClr>
                </a:solidFill>
                <a:latin typeface="+mn-lt"/>
              </a:rPr>
              <a:t>have</a:t>
            </a:r>
            <a:r>
              <a:rPr lang="cs-CZ" sz="1800" i="1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 to </a:t>
            </a:r>
            <a:r>
              <a:rPr lang="cs-CZ" sz="1800" i="1" dirty="0" err="1">
                <a:solidFill>
                  <a:schemeClr val="bg1">
                    <a:lumMod val="75000"/>
                  </a:schemeClr>
                </a:solidFill>
                <a:latin typeface="+mn-lt"/>
              </a:rPr>
              <a:t>be</a:t>
            </a:r>
            <a:r>
              <a:rPr lang="cs-CZ" sz="1800" i="1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 </a:t>
            </a:r>
            <a:r>
              <a:rPr lang="cs-CZ" sz="1800" i="1" dirty="0" err="1">
                <a:solidFill>
                  <a:schemeClr val="bg1">
                    <a:lumMod val="75000"/>
                  </a:schemeClr>
                </a:solidFill>
                <a:latin typeface="+mn-lt"/>
              </a:rPr>
              <a:t>completely</a:t>
            </a:r>
            <a:r>
              <a:rPr lang="cs-CZ" sz="1800" i="1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 </a:t>
            </a:r>
            <a:r>
              <a:rPr lang="cs-CZ" sz="1800" i="1" dirty="0" err="1">
                <a:solidFill>
                  <a:schemeClr val="bg1">
                    <a:lumMod val="75000"/>
                  </a:schemeClr>
                </a:solidFill>
                <a:latin typeface="+mn-lt"/>
              </a:rPr>
              <a:t>satisfied</a:t>
            </a:r>
            <a:r>
              <a:rPr lang="cs-CZ" sz="1800" i="1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 (MIN)</a:t>
            </a:r>
          </a:p>
          <a:p>
            <a:pPr lvl="1"/>
            <a:r>
              <a:rPr lang="cs-CZ" sz="1800" i="1" dirty="0" err="1">
                <a:solidFill>
                  <a:schemeClr val="bg1">
                    <a:lumMod val="75000"/>
                  </a:schemeClr>
                </a:solidFill>
                <a:latin typeface="+mn-lt"/>
              </a:rPr>
              <a:t>Priorities</a:t>
            </a:r>
            <a:r>
              <a:rPr lang="cs-CZ" sz="1800" i="1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 </a:t>
            </a:r>
            <a:r>
              <a:rPr lang="cs-CZ" sz="1800" i="1" dirty="0" err="1">
                <a:solidFill>
                  <a:schemeClr val="bg1">
                    <a:lumMod val="75000"/>
                  </a:schemeClr>
                </a:solidFill>
                <a:latin typeface="+mn-lt"/>
              </a:rPr>
              <a:t>matter</a:t>
            </a:r>
            <a:r>
              <a:rPr lang="cs-CZ" sz="1800" i="1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 (</a:t>
            </a:r>
            <a:r>
              <a:rPr lang="cs-CZ" sz="1800" i="1" dirty="0" err="1">
                <a:solidFill>
                  <a:schemeClr val="bg1">
                    <a:lumMod val="75000"/>
                  </a:schemeClr>
                </a:solidFill>
                <a:latin typeface="+mn-lt"/>
              </a:rPr>
              <a:t>weighted</a:t>
            </a:r>
            <a:r>
              <a:rPr lang="cs-CZ" sz="1800" i="1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 </a:t>
            </a:r>
            <a:r>
              <a:rPr lang="cs-CZ" sz="1800" i="1" dirty="0" err="1">
                <a:solidFill>
                  <a:schemeClr val="bg1">
                    <a:lumMod val="75000"/>
                  </a:schemeClr>
                </a:solidFill>
                <a:latin typeface="+mn-lt"/>
              </a:rPr>
              <a:t>average</a:t>
            </a:r>
            <a:r>
              <a:rPr lang="cs-CZ" sz="1800" i="1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)</a:t>
            </a:r>
          </a:p>
          <a:p>
            <a:pPr marL="457200" lvl="1" indent="0">
              <a:buNone/>
            </a:pPr>
            <a:endParaRPr lang="cs-CZ" sz="1800" i="1" dirty="0">
              <a:solidFill>
                <a:schemeClr val="tx1"/>
              </a:solidFill>
              <a:latin typeface="+mn-lt"/>
            </a:endParaRPr>
          </a:p>
          <a:p>
            <a:pPr lvl="1"/>
            <a:endParaRPr lang="en-US" sz="1800" b="1" i="1" dirty="0">
              <a:solidFill>
                <a:srgbClr val="00B0F0"/>
              </a:solidFill>
              <a:latin typeface="+mn-lt"/>
            </a:endParaRPr>
          </a:p>
        </p:txBody>
      </p:sp>
      <p:pic>
        <p:nvPicPr>
          <p:cNvPr id="5" name="Picture 11" descr="Chart, line chart&#10;&#10;Description automatically generated">
            <a:extLst>
              <a:ext uri="{FF2B5EF4-FFF2-40B4-BE49-F238E27FC236}">
                <a16:creationId xmlns:a16="http://schemas.microsoft.com/office/drawing/2014/main" id="{70AB2317-C255-3AEA-2960-6C71CE1332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3432" y="2723168"/>
            <a:ext cx="4128568" cy="4134832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D74C6AB5-8094-53FE-EF1D-024EBA175FFD}"/>
              </a:ext>
            </a:extLst>
          </p:cNvPr>
          <p:cNvSpPr txBox="1"/>
          <p:nvPr/>
        </p:nvSpPr>
        <p:spPr>
          <a:xfrm>
            <a:off x="604381" y="4676877"/>
            <a:ext cx="72841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cs-CZ" dirty="0" err="1"/>
              <a:t>Users</a:t>
            </a:r>
            <a:r>
              <a:rPr lang="en-US" dirty="0"/>
              <a:t>’ preference</a:t>
            </a:r>
            <a:r>
              <a:rPr lang="cs-CZ" dirty="0"/>
              <a:t> </a:t>
            </a:r>
            <a:r>
              <a:rPr lang="cs-CZ" dirty="0" err="1"/>
              <a:t>tend</a:t>
            </a:r>
            <a:r>
              <a:rPr lang="en-US" dirty="0"/>
              <a:t> to be more forgiving </a:t>
            </a:r>
            <a:r>
              <a:rPr lang="cs-CZ" dirty="0"/>
              <a:t>(OR-</a:t>
            </a:r>
            <a:r>
              <a:rPr lang="cs-CZ" dirty="0" err="1"/>
              <a:t>like</a:t>
            </a:r>
            <a:r>
              <a:rPr lang="cs-CZ" dirty="0"/>
              <a:t>) </a:t>
            </a:r>
            <a:r>
              <a:rPr lang="en-US" dirty="0"/>
              <a:t>when the item is good</a:t>
            </a:r>
            <a:br>
              <a:rPr lang="en-US" dirty="0"/>
            </a:br>
            <a:r>
              <a:rPr lang="en-US" dirty="0"/>
              <a:t>and less forgiving </a:t>
            </a:r>
            <a:r>
              <a:rPr lang="cs-CZ" dirty="0"/>
              <a:t>(AND-</a:t>
            </a:r>
            <a:r>
              <a:rPr lang="cs-CZ" dirty="0" err="1"/>
              <a:t>like</a:t>
            </a:r>
            <a:r>
              <a:rPr lang="cs-CZ" dirty="0"/>
              <a:t>) </a:t>
            </a:r>
            <a:r>
              <a:rPr lang="en-US" dirty="0"/>
              <a:t>when it is</a:t>
            </a:r>
            <a:r>
              <a:rPr lang="cs-CZ" dirty="0"/>
              <a:t> not so </a:t>
            </a:r>
            <a:r>
              <a:rPr lang="cs-CZ" dirty="0" err="1"/>
              <a:t>good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526357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8725C9-FDA6-5D17-C8E8-90BE290A30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CA1DF-E2F2-8AA5-73E9-C1C02418B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2" y="609603"/>
            <a:ext cx="8596667" cy="1320795"/>
          </a:xfrm>
        </p:spPr>
        <p:txBody>
          <a:bodyPr wrap="square" anchor="t">
            <a:normAutofit/>
          </a:bodyPr>
          <a:lstStyle/>
          <a:p>
            <a:r>
              <a:rPr lang="cs-CZ" dirty="0" err="1"/>
              <a:t>Aggregating</a:t>
            </a:r>
            <a:r>
              <a:rPr lang="cs-CZ" dirty="0"/>
              <a:t> User </a:t>
            </a:r>
            <a:r>
              <a:rPr lang="cs-CZ" dirty="0" err="1"/>
              <a:t>Preferences</a:t>
            </a:r>
            <a:r>
              <a:rPr lang="cs-CZ" dirty="0"/>
              <a:t/>
            </a:r>
            <a:br>
              <a:rPr lang="cs-CZ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278CB0-E3D8-1205-1F0F-E4E6D917A662}"/>
              </a:ext>
            </a:extLst>
          </p:cNvPr>
          <p:cNvSpPr>
            <a:spLocks noGrp="1"/>
          </p:cNvSpPr>
          <p:nvPr>
            <p:ph idx="2"/>
          </p:nvPr>
        </p:nvSpPr>
        <p:spPr>
          <a:xfrm>
            <a:off x="677332" y="2160590"/>
            <a:ext cx="8774317" cy="3880768"/>
          </a:xfrm>
        </p:spPr>
        <p:txBody>
          <a:bodyPr wrap="square" anchor="t">
            <a:normAutofit/>
          </a:bodyPr>
          <a:lstStyle/>
          <a:p>
            <a:r>
              <a:rPr lang="cs-CZ" sz="2000" b="1" i="1" dirty="0" err="1">
                <a:solidFill>
                  <a:srgbClr val="00B0F0"/>
                </a:solidFill>
                <a:latin typeface="+mn-lt"/>
              </a:rPr>
              <a:t>What</a:t>
            </a:r>
            <a:r>
              <a:rPr lang="cs-CZ" sz="2000" b="1" i="1" dirty="0">
                <a:solidFill>
                  <a:srgbClr val="00B0F0"/>
                </a:solidFill>
                <a:latin typeface="+mn-lt"/>
              </a:rPr>
              <a:t> </a:t>
            </a:r>
            <a:r>
              <a:rPr lang="cs-CZ" sz="2000" b="1" i="1" dirty="0" err="1">
                <a:solidFill>
                  <a:srgbClr val="00B0F0"/>
                </a:solidFill>
                <a:latin typeface="+mn-lt"/>
              </a:rPr>
              <a:t>simple</a:t>
            </a:r>
            <a:r>
              <a:rPr lang="cs-CZ" sz="2000" b="1" i="1" dirty="0">
                <a:solidFill>
                  <a:srgbClr val="00B0F0"/>
                </a:solidFill>
                <a:latin typeface="+mn-lt"/>
              </a:rPr>
              <a:t> </a:t>
            </a:r>
            <a:r>
              <a:rPr lang="cs-CZ" sz="2000" b="1" i="1" dirty="0" err="1">
                <a:solidFill>
                  <a:srgbClr val="00B0F0"/>
                </a:solidFill>
                <a:latin typeface="+mn-lt"/>
              </a:rPr>
              <a:t>models</a:t>
            </a:r>
            <a:r>
              <a:rPr lang="cs-CZ" sz="2000" b="1" i="1" dirty="0">
                <a:solidFill>
                  <a:srgbClr val="00B0F0"/>
                </a:solidFill>
                <a:latin typeface="+mn-lt"/>
              </a:rPr>
              <a:t> </a:t>
            </a:r>
            <a:r>
              <a:rPr lang="cs-CZ" sz="2000" b="1" i="1" dirty="0" err="1">
                <a:solidFill>
                  <a:srgbClr val="00B0F0"/>
                </a:solidFill>
                <a:latin typeface="+mn-lt"/>
              </a:rPr>
              <a:t>of</a:t>
            </a:r>
            <a:r>
              <a:rPr lang="cs-CZ" sz="2000" b="1" i="1" dirty="0">
                <a:solidFill>
                  <a:srgbClr val="00B0F0"/>
                </a:solidFill>
                <a:latin typeface="+mn-lt"/>
              </a:rPr>
              <a:t> </a:t>
            </a:r>
            <a:r>
              <a:rPr lang="cs-CZ" sz="2000" b="1" i="1" dirty="0" err="1">
                <a:solidFill>
                  <a:srgbClr val="00B0F0"/>
                </a:solidFill>
                <a:latin typeface="+mn-lt"/>
              </a:rPr>
              <a:t>preferences</a:t>
            </a:r>
            <a:r>
              <a:rPr lang="cs-CZ" sz="2000" b="1" i="1" dirty="0">
                <a:solidFill>
                  <a:srgbClr val="00B0F0"/>
                </a:solidFill>
                <a:latin typeface="+mn-lt"/>
              </a:rPr>
              <a:t> </a:t>
            </a:r>
            <a:r>
              <a:rPr lang="cs-CZ" sz="2000" b="1" i="1" dirty="0" err="1">
                <a:solidFill>
                  <a:srgbClr val="00B0F0"/>
                </a:solidFill>
                <a:latin typeface="+mn-lt"/>
              </a:rPr>
              <a:t>aggregations</a:t>
            </a:r>
            <a:r>
              <a:rPr lang="cs-CZ" sz="2000" b="1" i="1" dirty="0">
                <a:solidFill>
                  <a:srgbClr val="00B0F0"/>
                </a:solidFill>
                <a:latin typeface="+mn-lt"/>
              </a:rPr>
              <a:t> </a:t>
            </a:r>
            <a:r>
              <a:rPr lang="cs-CZ" sz="2000" b="1" i="1" dirty="0" err="1">
                <a:solidFill>
                  <a:srgbClr val="00B0F0"/>
                </a:solidFill>
                <a:latin typeface="+mn-lt"/>
              </a:rPr>
              <a:t>can</a:t>
            </a:r>
            <a:r>
              <a:rPr lang="cs-CZ" sz="2000" b="1" i="1" dirty="0">
                <a:solidFill>
                  <a:srgbClr val="00B0F0"/>
                </a:solidFill>
                <a:latin typeface="+mn-lt"/>
              </a:rPr>
              <a:t> </a:t>
            </a:r>
            <a:r>
              <a:rPr lang="cs-CZ" sz="2000" b="1" i="1" dirty="0" err="1">
                <a:solidFill>
                  <a:srgbClr val="00B0F0"/>
                </a:solidFill>
                <a:latin typeface="+mn-lt"/>
              </a:rPr>
              <a:t>we</a:t>
            </a:r>
            <a:r>
              <a:rPr lang="cs-CZ" sz="2000" b="1" i="1" dirty="0">
                <a:solidFill>
                  <a:srgbClr val="00B0F0"/>
                </a:solidFill>
                <a:latin typeface="+mn-lt"/>
              </a:rPr>
              <a:t> use?</a:t>
            </a:r>
          </a:p>
          <a:p>
            <a:pPr lvl="1"/>
            <a:r>
              <a:rPr lang="cs-CZ" sz="1800" i="1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Just sum</a:t>
            </a:r>
            <a:r>
              <a:rPr lang="en-US" sz="1800" i="1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’</a:t>
            </a:r>
            <a:r>
              <a:rPr lang="en-US" sz="1800" i="1" dirty="0" err="1">
                <a:solidFill>
                  <a:schemeClr val="bg1">
                    <a:lumMod val="75000"/>
                  </a:schemeClr>
                </a:solidFill>
                <a:latin typeface="+mn-lt"/>
              </a:rPr>
              <a:t>em</a:t>
            </a:r>
            <a:r>
              <a:rPr lang="en-US" sz="1800" i="1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 up</a:t>
            </a:r>
            <a:r>
              <a:rPr lang="cs-CZ" sz="1800" i="1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 (MEAN)</a:t>
            </a:r>
          </a:p>
          <a:p>
            <a:pPr lvl="1"/>
            <a:r>
              <a:rPr lang="cs-CZ" sz="1800" i="1" dirty="0" err="1">
                <a:solidFill>
                  <a:schemeClr val="bg1">
                    <a:lumMod val="75000"/>
                  </a:schemeClr>
                </a:solidFill>
                <a:latin typeface="+mn-lt"/>
              </a:rPr>
              <a:t>First</a:t>
            </a:r>
            <a:r>
              <a:rPr lang="cs-CZ" sz="1800" i="1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 </a:t>
            </a:r>
            <a:r>
              <a:rPr lang="cs-CZ" sz="1800" i="1" dirty="0" err="1">
                <a:solidFill>
                  <a:schemeClr val="bg1">
                    <a:lumMod val="75000"/>
                  </a:schemeClr>
                </a:solidFill>
                <a:latin typeface="+mn-lt"/>
              </a:rPr>
              <a:t>good</a:t>
            </a:r>
            <a:r>
              <a:rPr lang="cs-CZ" sz="1800" i="1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 </a:t>
            </a:r>
            <a:r>
              <a:rPr lang="cs-CZ" sz="1800" i="1" dirty="0" err="1">
                <a:solidFill>
                  <a:schemeClr val="bg1">
                    <a:lumMod val="75000"/>
                  </a:schemeClr>
                </a:solidFill>
                <a:latin typeface="+mn-lt"/>
              </a:rPr>
              <a:t>wins</a:t>
            </a:r>
            <a:r>
              <a:rPr lang="cs-CZ" sz="1800" i="1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 (MAX)</a:t>
            </a:r>
          </a:p>
          <a:p>
            <a:pPr lvl="1"/>
            <a:r>
              <a:rPr lang="cs-CZ" sz="1800" i="1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I </a:t>
            </a:r>
            <a:r>
              <a:rPr lang="cs-CZ" sz="1800" i="1" dirty="0" err="1">
                <a:solidFill>
                  <a:schemeClr val="bg1">
                    <a:lumMod val="75000"/>
                  </a:schemeClr>
                </a:solidFill>
                <a:latin typeface="+mn-lt"/>
              </a:rPr>
              <a:t>have</a:t>
            </a:r>
            <a:r>
              <a:rPr lang="cs-CZ" sz="1800" i="1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 to </a:t>
            </a:r>
            <a:r>
              <a:rPr lang="cs-CZ" sz="1800" i="1" dirty="0" err="1">
                <a:solidFill>
                  <a:schemeClr val="bg1">
                    <a:lumMod val="75000"/>
                  </a:schemeClr>
                </a:solidFill>
                <a:latin typeface="+mn-lt"/>
              </a:rPr>
              <a:t>be</a:t>
            </a:r>
            <a:r>
              <a:rPr lang="cs-CZ" sz="1800" i="1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 </a:t>
            </a:r>
            <a:r>
              <a:rPr lang="cs-CZ" sz="1800" i="1" dirty="0" err="1">
                <a:solidFill>
                  <a:schemeClr val="bg1">
                    <a:lumMod val="75000"/>
                  </a:schemeClr>
                </a:solidFill>
                <a:latin typeface="+mn-lt"/>
              </a:rPr>
              <a:t>completely</a:t>
            </a:r>
            <a:r>
              <a:rPr lang="cs-CZ" sz="1800" i="1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 </a:t>
            </a:r>
            <a:r>
              <a:rPr lang="cs-CZ" sz="1800" i="1" dirty="0" err="1">
                <a:solidFill>
                  <a:schemeClr val="bg1">
                    <a:lumMod val="75000"/>
                  </a:schemeClr>
                </a:solidFill>
                <a:latin typeface="+mn-lt"/>
              </a:rPr>
              <a:t>satisfied</a:t>
            </a:r>
            <a:r>
              <a:rPr lang="cs-CZ" sz="1800" i="1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 (MIN)</a:t>
            </a:r>
          </a:p>
          <a:p>
            <a:pPr lvl="1"/>
            <a:r>
              <a:rPr lang="cs-CZ" sz="1800" i="1" dirty="0" err="1">
                <a:solidFill>
                  <a:schemeClr val="bg1">
                    <a:lumMod val="75000"/>
                  </a:schemeClr>
                </a:solidFill>
                <a:latin typeface="+mn-lt"/>
              </a:rPr>
              <a:t>Priorities</a:t>
            </a:r>
            <a:r>
              <a:rPr lang="cs-CZ" sz="1800" i="1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 </a:t>
            </a:r>
            <a:r>
              <a:rPr lang="cs-CZ" sz="1800" i="1" dirty="0" err="1">
                <a:solidFill>
                  <a:schemeClr val="bg1">
                    <a:lumMod val="75000"/>
                  </a:schemeClr>
                </a:solidFill>
                <a:latin typeface="+mn-lt"/>
              </a:rPr>
              <a:t>matter</a:t>
            </a:r>
            <a:r>
              <a:rPr lang="cs-CZ" sz="1800" i="1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 (</a:t>
            </a:r>
            <a:r>
              <a:rPr lang="cs-CZ" sz="1800" i="1" dirty="0" err="1">
                <a:solidFill>
                  <a:schemeClr val="bg1">
                    <a:lumMod val="75000"/>
                  </a:schemeClr>
                </a:solidFill>
                <a:latin typeface="+mn-lt"/>
              </a:rPr>
              <a:t>weighted</a:t>
            </a:r>
            <a:r>
              <a:rPr lang="cs-CZ" sz="1800" i="1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 </a:t>
            </a:r>
            <a:r>
              <a:rPr lang="cs-CZ" sz="1800" i="1" dirty="0" err="1">
                <a:solidFill>
                  <a:schemeClr val="bg1">
                    <a:lumMod val="75000"/>
                  </a:schemeClr>
                </a:solidFill>
                <a:latin typeface="+mn-lt"/>
              </a:rPr>
              <a:t>average</a:t>
            </a:r>
            <a:r>
              <a:rPr lang="cs-CZ" sz="1800" i="1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)</a:t>
            </a:r>
          </a:p>
          <a:p>
            <a:pPr lvl="1"/>
            <a:r>
              <a:rPr lang="cs-CZ" sz="1800" b="1" dirty="0">
                <a:solidFill>
                  <a:schemeClr val="tx1"/>
                </a:solidFill>
                <a:latin typeface="+mn-lt"/>
              </a:rPr>
              <a:t>Fuzzy-</a:t>
            </a:r>
            <a:r>
              <a:rPr lang="cs-CZ" sz="1800" b="1" dirty="0" err="1">
                <a:solidFill>
                  <a:schemeClr val="tx1"/>
                </a:solidFill>
                <a:latin typeface="+mn-lt"/>
              </a:rPr>
              <a:t>logic</a:t>
            </a:r>
            <a:r>
              <a:rPr lang="cs-CZ" sz="1800" dirty="0">
                <a:solidFill>
                  <a:schemeClr val="tx1"/>
                </a:solidFill>
                <a:latin typeface="+mn-lt"/>
              </a:rPr>
              <a:t> AND, OR, </a:t>
            </a:r>
            <a:r>
              <a:rPr lang="cs-CZ" sz="1800" dirty="0" err="1">
                <a:solidFill>
                  <a:schemeClr val="tx1"/>
                </a:solidFill>
                <a:latin typeface="+mn-lt"/>
              </a:rPr>
              <a:t>or</a:t>
            </a:r>
            <a:r>
              <a:rPr lang="cs-CZ" sz="1800" dirty="0">
                <a:solidFill>
                  <a:schemeClr val="tx1"/>
                </a:solidFill>
                <a:latin typeface="+mn-lt"/>
              </a:rPr>
              <a:t> </a:t>
            </a:r>
            <a:r>
              <a:rPr lang="cs-CZ" sz="1800" dirty="0" err="1">
                <a:solidFill>
                  <a:schemeClr val="tx1"/>
                </a:solidFill>
                <a:latin typeface="+mn-lt"/>
              </a:rPr>
              <a:t>other</a:t>
            </a:r>
            <a:r>
              <a:rPr lang="cs-CZ" sz="1800" dirty="0">
                <a:solidFill>
                  <a:schemeClr val="tx1"/>
                </a:solidFill>
                <a:latin typeface="+mn-lt"/>
              </a:rPr>
              <a:t> </a:t>
            </a:r>
            <a:r>
              <a:rPr lang="cs-CZ" sz="1800" dirty="0" err="1">
                <a:solidFill>
                  <a:schemeClr val="tx1"/>
                </a:solidFill>
                <a:latin typeface="+mn-lt"/>
              </a:rPr>
              <a:t>connectives</a:t>
            </a:r>
            <a:r>
              <a:rPr lang="cs-CZ" sz="1800" dirty="0">
                <a:solidFill>
                  <a:schemeClr val="tx1"/>
                </a:solidFill>
                <a:latin typeface="+mn-lt"/>
              </a:rPr>
              <a:t> (</a:t>
            </a:r>
            <a:r>
              <a:rPr lang="cs-CZ" sz="1800" dirty="0" err="1">
                <a:solidFill>
                  <a:schemeClr val="tx1"/>
                </a:solidFill>
                <a:latin typeface="+mn-lt"/>
              </a:rPr>
              <a:t>e.g</a:t>
            </a:r>
            <a:r>
              <a:rPr lang="cs-CZ" sz="1800" dirty="0">
                <a:solidFill>
                  <a:schemeClr val="tx1"/>
                </a:solidFill>
                <a:latin typeface="+mn-lt"/>
              </a:rPr>
              <a:t>., </a:t>
            </a:r>
            <a:r>
              <a:rPr lang="cs-CZ" sz="1800" dirty="0" err="1">
                <a:solidFill>
                  <a:schemeClr val="tx1"/>
                </a:solidFill>
                <a:latin typeface="+mn-lt"/>
              </a:rPr>
              <a:t>implications</a:t>
            </a:r>
            <a:r>
              <a:rPr lang="cs-CZ" sz="1800" dirty="0">
                <a:solidFill>
                  <a:schemeClr val="tx1"/>
                </a:solidFill>
                <a:latin typeface="+mn-lt"/>
              </a:rPr>
              <a:t>)</a:t>
            </a:r>
            <a:endParaRPr lang="cs-CZ" sz="1800" i="1" dirty="0">
              <a:solidFill>
                <a:schemeClr val="tx1"/>
              </a:solidFill>
              <a:latin typeface="+mn-lt"/>
            </a:endParaRPr>
          </a:p>
          <a:p>
            <a:pPr lvl="1"/>
            <a:endParaRPr lang="en-US" sz="1800" b="1" i="1" dirty="0">
              <a:solidFill>
                <a:srgbClr val="00B0F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8471990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3C2C2D-4C4B-2558-339C-0396470A38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0E7D54-FC36-C754-CB72-9906243849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2" y="609603"/>
            <a:ext cx="9919453" cy="1320795"/>
          </a:xfrm>
        </p:spPr>
        <p:txBody>
          <a:bodyPr wrap="square" anchor="t">
            <a:normAutofit/>
          </a:bodyPr>
          <a:lstStyle/>
          <a:p>
            <a:r>
              <a:rPr lang="cs-CZ" dirty="0" err="1"/>
              <a:t>Aggregating</a:t>
            </a:r>
            <a:r>
              <a:rPr lang="cs-CZ" dirty="0"/>
              <a:t> User </a:t>
            </a:r>
            <a:r>
              <a:rPr lang="cs-CZ" dirty="0" err="1"/>
              <a:t>Preferences</a:t>
            </a:r>
            <a:r>
              <a:rPr lang="cs-CZ" dirty="0"/>
              <a:t>: Fuzzy </a:t>
            </a:r>
            <a:r>
              <a:rPr lang="cs-CZ" dirty="0" err="1"/>
              <a:t>logic</a:t>
            </a:r>
            <a:r>
              <a:rPr lang="cs-CZ" dirty="0"/>
              <a:t/>
            </a:r>
            <a:br>
              <a:rPr lang="cs-CZ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0B5491-1C10-B55A-2BB1-16046C4C9675}"/>
              </a:ext>
            </a:extLst>
          </p:cNvPr>
          <p:cNvSpPr>
            <a:spLocks noGrp="1"/>
          </p:cNvSpPr>
          <p:nvPr>
            <p:ph idx="2"/>
          </p:nvPr>
        </p:nvSpPr>
        <p:spPr>
          <a:xfrm>
            <a:off x="677332" y="2160590"/>
            <a:ext cx="10560388" cy="3880768"/>
          </a:xfrm>
        </p:spPr>
        <p:txBody>
          <a:bodyPr wrap="square" anchor="t">
            <a:normAutofit/>
          </a:bodyPr>
          <a:lstStyle/>
          <a:p>
            <a:r>
              <a:rPr lang="cs-CZ" sz="2000" b="1" i="1" dirty="0" err="1">
                <a:solidFill>
                  <a:srgbClr val="00B0F0"/>
                </a:solidFill>
                <a:latin typeface="+mn-lt"/>
              </a:rPr>
              <a:t>What</a:t>
            </a:r>
            <a:r>
              <a:rPr lang="cs-CZ" sz="2000" b="1" i="1" dirty="0">
                <a:solidFill>
                  <a:srgbClr val="00B0F0"/>
                </a:solidFill>
                <a:latin typeface="+mn-lt"/>
              </a:rPr>
              <a:t> </a:t>
            </a:r>
            <a:r>
              <a:rPr lang="cs-CZ" sz="2000" b="1" i="1" dirty="0" err="1">
                <a:solidFill>
                  <a:srgbClr val="00B0F0"/>
                </a:solidFill>
                <a:latin typeface="+mn-lt"/>
              </a:rPr>
              <a:t>is</a:t>
            </a:r>
            <a:r>
              <a:rPr lang="cs-CZ" sz="2000" b="1" i="1" dirty="0">
                <a:solidFill>
                  <a:srgbClr val="00B0F0"/>
                </a:solidFill>
                <a:latin typeface="+mn-lt"/>
              </a:rPr>
              <a:t> fuzzy </a:t>
            </a:r>
            <a:r>
              <a:rPr lang="cs-CZ" sz="2000" b="1" i="1" dirty="0" err="1">
                <a:solidFill>
                  <a:srgbClr val="00B0F0"/>
                </a:solidFill>
                <a:latin typeface="+mn-lt"/>
              </a:rPr>
              <a:t>logic</a:t>
            </a:r>
            <a:r>
              <a:rPr lang="cs-CZ" sz="2000" b="1" i="1" dirty="0">
                <a:solidFill>
                  <a:srgbClr val="00B0F0"/>
                </a:solidFill>
                <a:latin typeface="+mn-lt"/>
              </a:rPr>
              <a:t>: </a:t>
            </a:r>
            <a:r>
              <a:rPr lang="cs-CZ" sz="2000" b="1" i="1" dirty="0" err="1">
                <a:solidFill>
                  <a:srgbClr val="00B0F0"/>
                </a:solidFill>
                <a:latin typeface="+mn-lt"/>
              </a:rPr>
              <a:t>laymen</a:t>
            </a:r>
            <a:r>
              <a:rPr lang="en-US" sz="2000" b="1" i="1" dirty="0">
                <a:solidFill>
                  <a:srgbClr val="00B0F0"/>
                </a:solidFill>
                <a:latin typeface="+mn-lt"/>
              </a:rPr>
              <a:t>’s</a:t>
            </a:r>
            <a:r>
              <a:rPr lang="cs-CZ" sz="2000" b="1" i="1" dirty="0">
                <a:solidFill>
                  <a:srgbClr val="00B0F0"/>
                </a:solidFill>
                <a:latin typeface="+mn-lt"/>
              </a:rPr>
              <a:t> </a:t>
            </a:r>
            <a:r>
              <a:rPr lang="cs-CZ" sz="2000" b="1" i="1" dirty="0" err="1">
                <a:solidFill>
                  <a:srgbClr val="00B0F0"/>
                </a:solidFill>
                <a:latin typeface="+mn-lt"/>
              </a:rPr>
              <a:t>view</a:t>
            </a:r>
            <a:endParaRPr lang="cs-CZ" sz="2000" b="1" i="1" dirty="0">
              <a:solidFill>
                <a:srgbClr val="00B0F0"/>
              </a:solidFill>
              <a:latin typeface="+mn-lt"/>
            </a:endParaRPr>
          </a:p>
          <a:p>
            <a:pPr lvl="1"/>
            <a:r>
              <a:rPr lang="cs-CZ" sz="1800" dirty="0" err="1">
                <a:solidFill>
                  <a:schemeClr val="tx1"/>
                </a:solidFill>
                <a:latin typeface="+mn-lt"/>
              </a:rPr>
              <a:t>Extension</a:t>
            </a:r>
            <a:r>
              <a:rPr lang="cs-CZ" sz="1800" dirty="0">
                <a:solidFill>
                  <a:schemeClr val="tx1"/>
                </a:solidFill>
                <a:latin typeface="+mn-lt"/>
              </a:rPr>
              <a:t> </a:t>
            </a:r>
            <a:r>
              <a:rPr lang="cs-CZ" sz="1800" dirty="0" err="1">
                <a:solidFill>
                  <a:schemeClr val="tx1"/>
                </a:solidFill>
                <a:latin typeface="+mn-lt"/>
              </a:rPr>
              <a:t>of</a:t>
            </a:r>
            <a:r>
              <a:rPr lang="cs-CZ" sz="1800" dirty="0">
                <a:solidFill>
                  <a:schemeClr val="tx1"/>
                </a:solidFill>
                <a:latin typeface="+mn-lt"/>
              </a:rPr>
              <a:t> </a:t>
            </a:r>
            <a:r>
              <a:rPr lang="cs-CZ" sz="1800" dirty="0" err="1">
                <a:solidFill>
                  <a:schemeClr val="tx1"/>
                </a:solidFill>
                <a:latin typeface="+mn-lt"/>
              </a:rPr>
              <a:t>classical</a:t>
            </a:r>
            <a:r>
              <a:rPr lang="cs-CZ" sz="1800" dirty="0">
                <a:solidFill>
                  <a:schemeClr val="tx1"/>
                </a:solidFill>
                <a:latin typeface="+mn-lt"/>
              </a:rPr>
              <a:t> </a:t>
            </a:r>
            <a:r>
              <a:rPr lang="cs-CZ" sz="1800" dirty="0" err="1">
                <a:solidFill>
                  <a:schemeClr val="tx1"/>
                </a:solidFill>
                <a:latin typeface="+mn-lt"/>
              </a:rPr>
              <a:t>logic</a:t>
            </a:r>
            <a:r>
              <a:rPr lang="cs-CZ" sz="1800" dirty="0">
                <a:solidFill>
                  <a:schemeClr val="tx1"/>
                </a:solidFill>
                <a:latin typeface="+mn-lt"/>
              </a:rPr>
              <a:t> to </a:t>
            </a:r>
            <a:r>
              <a:rPr lang="cs-CZ" sz="1800" dirty="0" err="1">
                <a:solidFill>
                  <a:schemeClr val="tx1"/>
                </a:solidFill>
                <a:latin typeface="+mn-lt"/>
              </a:rPr>
              <a:t>the</a:t>
            </a:r>
            <a:r>
              <a:rPr lang="cs-CZ" sz="1800" dirty="0">
                <a:solidFill>
                  <a:schemeClr val="tx1"/>
                </a:solidFill>
                <a:latin typeface="+mn-lt"/>
              </a:rPr>
              <a:t> full </a:t>
            </a:r>
            <a:r>
              <a:rPr lang="cs-CZ" sz="1800" dirty="0" err="1">
                <a:solidFill>
                  <a:schemeClr val="tx1"/>
                </a:solidFill>
                <a:latin typeface="+mn-lt"/>
              </a:rPr>
              <a:t>spectrum</a:t>
            </a:r>
            <a:r>
              <a:rPr lang="cs-CZ" sz="1800" dirty="0">
                <a:solidFill>
                  <a:schemeClr val="tx1"/>
                </a:solidFill>
                <a:latin typeface="+mn-lt"/>
              </a:rPr>
              <a:t> </a:t>
            </a:r>
            <a:r>
              <a:rPr lang="cs-CZ" sz="1800" dirty="0" err="1">
                <a:solidFill>
                  <a:schemeClr val="tx1"/>
                </a:solidFill>
                <a:latin typeface="+mn-lt"/>
              </a:rPr>
              <a:t>of</a:t>
            </a:r>
            <a:r>
              <a:rPr lang="cs-CZ" sz="1800" dirty="0">
                <a:solidFill>
                  <a:schemeClr val="tx1"/>
                </a:solidFill>
                <a:latin typeface="+mn-lt"/>
              </a:rPr>
              <a:t> </a:t>
            </a:r>
            <a:r>
              <a:rPr lang="cs-CZ" sz="1800" dirty="0" err="1">
                <a:solidFill>
                  <a:schemeClr val="tx1"/>
                </a:solidFill>
                <a:latin typeface="+mn-lt"/>
              </a:rPr>
              <a:t>truth</a:t>
            </a:r>
            <a:r>
              <a:rPr lang="cs-CZ" sz="1800" dirty="0">
                <a:solidFill>
                  <a:schemeClr val="tx1"/>
                </a:solidFill>
                <a:latin typeface="+mn-lt"/>
              </a:rPr>
              <a:t> </a:t>
            </a:r>
            <a:r>
              <a:rPr lang="cs-CZ" sz="1800" dirty="0" err="1">
                <a:solidFill>
                  <a:schemeClr val="tx1"/>
                </a:solidFill>
                <a:latin typeface="+mn-lt"/>
              </a:rPr>
              <a:t>values</a:t>
            </a:r>
            <a:r>
              <a:rPr lang="cs-CZ" sz="1800" dirty="0">
                <a:solidFill>
                  <a:schemeClr val="tx1"/>
                </a:solidFill>
                <a:latin typeface="+mn-lt"/>
              </a:rPr>
              <a:t> </a:t>
            </a:r>
            <a:r>
              <a:rPr lang="cs-CZ" sz="1800" dirty="0" err="1">
                <a:solidFill>
                  <a:schemeClr val="tx1"/>
                </a:solidFill>
                <a:latin typeface="+mn-lt"/>
              </a:rPr>
              <a:t>between</a:t>
            </a:r>
            <a:r>
              <a:rPr lang="cs-CZ" sz="1800" dirty="0">
                <a:solidFill>
                  <a:schemeClr val="tx1"/>
                </a:solidFill>
                <a:latin typeface="+mn-lt"/>
              </a:rPr>
              <a:t> 0 and 1</a:t>
            </a:r>
          </a:p>
          <a:p>
            <a:pPr lvl="1"/>
            <a:r>
              <a:rPr lang="cs-CZ" sz="1800" dirty="0">
                <a:solidFill>
                  <a:schemeClr val="tx1"/>
                </a:solidFill>
                <a:latin typeface="+mn-lt"/>
              </a:rPr>
              <a:t>Has to </a:t>
            </a:r>
            <a:r>
              <a:rPr lang="cs-CZ" sz="1800" dirty="0" err="1">
                <a:solidFill>
                  <a:schemeClr val="tx1"/>
                </a:solidFill>
                <a:latin typeface="+mn-lt"/>
              </a:rPr>
              <a:t>maintain</a:t>
            </a:r>
            <a:r>
              <a:rPr lang="cs-CZ" sz="1800" dirty="0">
                <a:solidFill>
                  <a:schemeClr val="tx1"/>
                </a:solidFill>
                <a:latin typeface="+mn-lt"/>
              </a:rPr>
              <a:t> </a:t>
            </a:r>
            <a:r>
              <a:rPr lang="cs-CZ" sz="1800" dirty="0" err="1">
                <a:solidFill>
                  <a:schemeClr val="tx1"/>
                </a:solidFill>
                <a:latin typeface="+mn-lt"/>
              </a:rPr>
              <a:t>the</a:t>
            </a:r>
            <a:r>
              <a:rPr lang="cs-CZ" sz="1800" dirty="0">
                <a:solidFill>
                  <a:schemeClr val="tx1"/>
                </a:solidFill>
                <a:latin typeface="+mn-lt"/>
              </a:rPr>
              <a:t> </a:t>
            </a:r>
            <a:r>
              <a:rPr lang="cs-CZ" sz="1800" dirty="0" err="1">
                <a:solidFill>
                  <a:schemeClr val="tx1"/>
                </a:solidFill>
                <a:latin typeface="+mn-lt"/>
              </a:rPr>
              <a:t>laws</a:t>
            </a:r>
            <a:r>
              <a:rPr lang="cs-CZ" sz="1800" dirty="0">
                <a:solidFill>
                  <a:schemeClr val="tx1"/>
                </a:solidFill>
                <a:latin typeface="+mn-lt"/>
              </a:rPr>
              <a:t> </a:t>
            </a:r>
            <a:r>
              <a:rPr lang="cs-CZ" sz="1800" dirty="0" err="1">
                <a:solidFill>
                  <a:schemeClr val="tx1"/>
                </a:solidFill>
                <a:latin typeface="+mn-lt"/>
              </a:rPr>
              <a:t>of</a:t>
            </a:r>
            <a:r>
              <a:rPr lang="cs-CZ" sz="1800" dirty="0">
                <a:solidFill>
                  <a:schemeClr val="tx1"/>
                </a:solidFill>
                <a:latin typeface="+mn-lt"/>
              </a:rPr>
              <a:t> </a:t>
            </a:r>
            <a:r>
              <a:rPr lang="cs-CZ" sz="1800" dirty="0" err="1">
                <a:solidFill>
                  <a:schemeClr val="tx1"/>
                </a:solidFill>
                <a:latin typeface="+mn-lt"/>
              </a:rPr>
              <a:t>Boolean</a:t>
            </a:r>
            <a:r>
              <a:rPr lang="cs-CZ" sz="1800" dirty="0">
                <a:solidFill>
                  <a:schemeClr val="tx1"/>
                </a:solidFill>
                <a:latin typeface="+mn-lt"/>
              </a:rPr>
              <a:t> </a:t>
            </a:r>
            <a:r>
              <a:rPr lang="cs-CZ" sz="1800" dirty="0" err="1">
                <a:solidFill>
                  <a:schemeClr val="tx1"/>
                </a:solidFill>
                <a:latin typeface="+mn-lt"/>
              </a:rPr>
              <a:t>logic</a:t>
            </a:r>
            <a:r>
              <a:rPr lang="cs-CZ" sz="1800" dirty="0">
                <a:solidFill>
                  <a:schemeClr val="tx1"/>
                </a:solidFill>
                <a:latin typeface="+mn-lt"/>
              </a:rPr>
              <a:t> (</a:t>
            </a:r>
            <a:r>
              <a:rPr lang="cs-CZ" sz="1800" dirty="0" err="1">
                <a:solidFill>
                  <a:schemeClr val="tx1"/>
                </a:solidFill>
                <a:latin typeface="+mn-lt"/>
              </a:rPr>
              <a:t>e.g</a:t>
            </a:r>
            <a:r>
              <a:rPr lang="cs-CZ" sz="1800" dirty="0">
                <a:solidFill>
                  <a:schemeClr val="tx1"/>
                </a:solidFill>
                <a:latin typeface="+mn-lt"/>
              </a:rPr>
              <a:t>. 0 AND 1 = 0, asociativity, </a:t>
            </a:r>
            <a:r>
              <a:rPr lang="cs-CZ" sz="1800" dirty="0" err="1">
                <a:solidFill>
                  <a:schemeClr val="tx1"/>
                </a:solidFill>
                <a:latin typeface="+mn-lt"/>
              </a:rPr>
              <a:t>commutativity</a:t>
            </a:r>
            <a:r>
              <a:rPr lang="cs-CZ" sz="1800" dirty="0">
                <a:solidFill>
                  <a:schemeClr val="tx1"/>
                </a:solidFill>
                <a:latin typeface="+mn-lt"/>
              </a:rPr>
              <a:t>, </a:t>
            </a:r>
            <a:r>
              <a:rPr lang="cs-CZ" sz="1800" dirty="0" err="1">
                <a:solidFill>
                  <a:schemeClr val="tx1"/>
                </a:solidFill>
                <a:latin typeface="+mn-lt"/>
              </a:rPr>
              <a:t>monotonity</a:t>
            </a:r>
            <a:r>
              <a:rPr lang="cs-CZ" sz="1800" dirty="0">
                <a:solidFill>
                  <a:schemeClr val="tx1"/>
                </a:solidFill>
                <a:latin typeface="+mn-lt"/>
              </a:rPr>
              <a:t>…)</a:t>
            </a:r>
          </a:p>
          <a:p>
            <a:pPr lvl="1"/>
            <a:r>
              <a:rPr lang="cs-CZ" sz="1800" dirty="0">
                <a:solidFill>
                  <a:schemeClr val="tx1"/>
                </a:solidFill>
                <a:latin typeface="+mn-lt"/>
              </a:rPr>
              <a:t>Many </a:t>
            </a:r>
            <a:r>
              <a:rPr lang="cs-CZ" sz="1800" dirty="0" err="1">
                <a:solidFill>
                  <a:schemeClr val="tx1"/>
                </a:solidFill>
                <a:latin typeface="+mn-lt"/>
              </a:rPr>
              <a:t>proposed</a:t>
            </a:r>
            <a:r>
              <a:rPr lang="cs-CZ" sz="1800" dirty="0">
                <a:solidFill>
                  <a:schemeClr val="tx1"/>
                </a:solidFill>
                <a:latin typeface="+mn-lt"/>
              </a:rPr>
              <a:t> </a:t>
            </a:r>
            <a:r>
              <a:rPr lang="cs-CZ" sz="1800" dirty="0" err="1">
                <a:solidFill>
                  <a:schemeClr val="tx1"/>
                </a:solidFill>
                <a:latin typeface="+mn-lt"/>
              </a:rPr>
              <a:t>variants</a:t>
            </a:r>
            <a:r>
              <a:rPr lang="cs-CZ" sz="1800" dirty="0">
                <a:solidFill>
                  <a:schemeClr val="tx1"/>
                </a:solidFill>
                <a:latin typeface="+mn-lt"/>
              </a:rPr>
              <a:t> </a:t>
            </a:r>
            <a:r>
              <a:rPr lang="cs-CZ" sz="1800" dirty="0" err="1">
                <a:solidFill>
                  <a:schemeClr val="tx1"/>
                </a:solidFill>
                <a:latin typeface="+mn-lt"/>
              </a:rPr>
              <a:t>of</a:t>
            </a:r>
            <a:r>
              <a:rPr lang="cs-CZ" sz="1800" dirty="0">
                <a:solidFill>
                  <a:schemeClr val="tx1"/>
                </a:solidFill>
                <a:latin typeface="+mn-lt"/>
              </a:rPr>
              <a:t> </a:t>
            </a:r>
            <a:r>
              <a:rPr lang="cs-CZ" sz="1800" dirty="0" err="1">
                <a:solidFill>
                  <a:schemeClr val="tx1"/>
                </a:solidFill>
                <a:latin typeface="+mn-lt"/>
              </a:rPr>
              <a:t>logical</a:t>
            </a:r>
            <a:r>
              <a:rPr lang="cs-CZ" sz="1800" dirty="0">
                <a:solidFill>
                  <a:schemeClr val="tx1"/>
                </a:solidFill>
                <a:latin typeface="+mn-lt"/>
              </a:rPr>
              <a:t> </a:t>
            </a:r>
            <a:r>
              <a:rPr lang="cs-CZ" sz="1800" dirty="0" err="1">
                <a:solidFill>
                  <a:schemeClr val="tx1"/>
                </a:solidFill>
                <a:latin typeface="+mn-lt"/>
              </a:rPr>
              <a:t>connectives</a:t>
            </a:r>
            <a:endParaRPr lang="cs-CZ" sz="1800" dirty="0">
              <a:solidFill>
                <a:schemeClr val="tx1"/>
              </a:solidFill>
              <a:latin typeface="+mn-lt"/>
            </a:endParaRPr>
          </a:p>
          <a:p>
            <a:pPr lvl="2"/>
            <a:r>
              <a:rPr lang="cs-CZ" sz="1600" dirty="0">
                <a:solidFill>
                  <a:schemeClr val="tx1"/>
                </a:solidFill>
                <a:latin typeface="+mn-lt"/>
              </a:rPr>
              <a:t>Basic (non-</a:t>
            </a:r>
            <a:r>
              <a:rPr lang="cs-CZ" sz="1600" dirty="0" err="1">
                <a:solidFill>
                  <a:schemeClr val="tx1"/>
                </a:solidFill>
                <a:latin typeface="+mn-lt"/>
              </a:rPr>
              <a:t>parametrized</a:t>
            </a:r>
            <a:r>
              <a:rPr lang="cs-CZ" sz="1600" dirty="0">
                <a:solidFill>
                  <a:schemeClr val="tx1"/>
                </a:solidFill>
                <a:latin typeface="+mn-lt"/>
              </a:rPr>
              <a:t>): </a:t>
            </a:r>
            <a:r>
              <a:rPr lang="cs-CZ" sz="1600" dirty="0" err="1">
                <a:solidFill>
                  <a:schemeClr val="tx1"/>
                </a:solidFill>
                <a:latin typeface="+mn-lt"/>
              </a:rPr>
              <a:t>Lukasiewicz</a:t>
            </a:r>
            <a:r>
              <a:rPr lang="cs-CZ" sz="1600" dirty="0">
                <a:solidFill>
                  <a:schemeClr val="tx1"/>
                </a:solidFill>
                <a:latin typeface="+mn-lt"/>
              </a:rPr>
              <a:t>, </a:t>
            </a:r>
            <a:r>
              <a:rPr lang="cs-CZ" sz="1600" dirty="0" err="1">
                <a:solidFill>
                  <a:schemeClr val="tx1"/>
                </a:solidFill>
                <a:latin typeface="+mn-lt"/>
              </a:rPr>
              <a:t>Goedel</a:t>
            </a:r>
            <a:r>
              <a:rPr lang="cs-CZ" sz="1600" dirty="0">
                <a:solidFill>
                  <a:schemeClr val="tx1"/>
                </a:solidFill>
                <a:latin typeface="+mn-lt"/>
              </a:rPr>
              <a:t>, </a:t>
            </a:r>
            <a:r>
              <a:rPr lang="cs-CZ" sz="1600" dirty="0" err="1">
                <a:solidFill>
                  <a:schemeClr val="tx1"/>
                </a:solidFill>
                <a:latin typeface="+mn-lt"/>
              </a:rPr>
              <a:t>Product</a:t>
            </a:r>
            <a:endParaRPr lang="cs-CZ" sz="1600" dirty="0">
              <a:solidFill>
                <a:schemeClr val="tx1"/>
              </a:solidFill>
              <a:latin typeface="+mn-lt"/>
            </a:endParaRPr>
          </a:p>
          <a:p>
            <a:pPr lvl="2"/>
            <a:r>
              <a:rPr lang="cs-CZ" sz="1600" dirty="0" err="1">
                <a:solidFill>
                  <a:schemeClr val="tx1"/>
                </a:solidFill>
                <a:latin typeface="+mn-lt"/>
              </a:rPr>
              <a:t>Parametrized</a:t>
            </a:r>
            <a:r>
              <a:rPr lang="cs-CZ" sz="1600" dirty="0">
                <a:solidFill>
                  <a:schemeClr val="tx1"/>
                </a:solidFill>
                <a:latin typeface="+mn-lt"/>
              </a:rPr>
              <a:t> (</a:t>
            </a:r>
            <a:r>
              <a:rPr lang="cs-CZ" sz="1600" dirty="0" err="1">
                <a:solidFill>
                  <a:schemeClr val="tx1"/>
                </a:solidFill>
                <a:latin typeface="+mn-lt"/>
              </a:rPr>
              <a:t>the</a:t>
            </a:r>
            <a:r>
              <a:rPr lang="cs-CZ" sz="1600" dirty="0">
                <a:solidFill>
                  <a:schemeClr val="tx1"/>
                </a:solidFill>
                <a:latin typeface="+mn-lt"/>
              </a:rPr>
              <a:t> output </a:t>
            </a:r>
            <a:r>
              <a:rPr lang="cs-CZ" sz="1600" dirty="0" err="1">
                <a:solidFill>
                  <a:schemeClr val="tx1"/>
                </a:solidFill>
                <a:latin typeface="+mn-lt"/>
              </a:rPr>
              <a:t>depends</a:t>
            </a:r>
            <a:r>
              <a:rPr lang="cs-CZ" sz="1600" dirty="0">
                <a:solidFill>
                  <a:schemeClr val="tx1"/>
                </a:solidFill>
                <a:latin typeface="+mn-lt"/>
              </a:rPr>
              <a:t> on a </a:t>
            </a:r>
            <a:r>
              <a:rPr lang="cs-CZ" sz="1600" dirty="0" err="1">
                <a:solidFill>
                  <a:schemeClr val="tx1"/>
                </a:solidFill>
                <a:latin typeface="+mn-lt"/>
              </a:rPr>
              <a:t>hyperparameter</a:t>
            </a:r>
            <a:r>
              <a:rPr lang="cs-CZ" sz="1600" dirty="0">
                <a:solidFill>
                  <a:schemeClr val="tx1"/>
                </a:solidFill>
                <a:latin typeface="+mn-lt"/>
              </a:rPr>
              <a:t>)</a:t>
            </a:r>
          </a:p>
          <a:p>
            <a:pPr marL="457200" lvl="1" indent="0">
              <a:buNone/>
            </a:pPr>
            <a:endParaRPr lang="cs-CZ" sz="1800" i="1" dirty="0">
              <a:solidFill>
                <a:schemeClr val="tx1"/>
              </a:solidFill>
              <a:latin typeface="+mn-lt"/>
            </a:endParaRPr>
          </a:p>
          <a:p>
            <a:pPr lvl="1"/>
            <a:endParaRPr lang="en-US" sz="1800" b="1" i="1" dirty="0">
              <a:solidFill>
                <a:srgbClr val="00B0F0"/>
              </a:solidFill>
              <a:latin typeface="+mn-lt"/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BCAABE13-E1B3-A21A-B911-13B5948C90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0828" y="4985675"/>
            <a:ext cx="3143250" cy="1285875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97102054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C555D0-2944-9976-DFB8-BED7D2CACB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E8D7AA-7D6C-841D-BBA0-E4F4B1DF7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2" y="609603"/>
            <a:ext cx="9919453" cy="1320795"/>
          </a:xfrm>
        </p:spPr>
        <p:txBody>
          <a:bodyPr wrap="square" anchor="t">
            <a:normAutofit/>
          </a:bodyPr>
          <a:lstStyle/>
          <a:p>
            <a:r>
              <a:rPr lang="cs-CZ" dirty="0" err="1"/>
              <a:t>Aggregating</a:t>
            </a:r>
            <a:r>
              <a:rPr lang="cs-CZ" dirty="0"/>
              <a:t> User </a:t>
            </a:r>
            <a:r>
              <a:rPr lang="cs-CZ" dirty="0" err="1"/>
              <a:t>Preferences</a:t>
            </a:r>
            <a:r>
              <a:rPr lang="cs-CZ" dirty="0"/>
              <a:t>: Fuzzy </a:t>
            </a:r>
            <a:r>
              <a:rPr lang="cs-CZ" dirty="0" err="1"/>
              <a:t>logic</a:t>
            </a:r>
            <a:r>
              <a:rPr lang="cs-CZ" dirty="0"/>
              <a:t/>
            </a:r>
            <a:br>
              <a:rPr lang="cs-CZ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ABA111-0395-6799-1C10-7754BAF0FA45}"/>
              </a:ext>
            </a:extLst>
          </p:cNvPr>
          <p:cNvSpPr>
            <a:spLocks noGrp="1"/>
          </p:cNvSpPr>
          <p:nvPr>
            <p:ph idx="2"/>
          </p:nvPr>
        </p:nvSpPr>
        <p:spPr>
          <a:xfrm>
            <a:off x="677332" y="2160590"/>
            <a:ext cx="8774317" cy="3880768"/>
          </a:xfrm>
        </p:spPr>
        <p:txBody>
          <a:bodyPr wrap="square" anchor="t">
            <a:normAutofit/>
          </a:bodyPr>
          <a:lstStyle/>
          <a:p>
            <a:r>
              <a:rPr lang="cs-CZ" sz="2000" b="1" i="1" dirty="0">
                <a:solidFill>
                  <a:srgbClr val="00B0F0"/>
                </a:solidFill>
                <a:latin typeface="+mn-lt"/>
              </a:rPr>
              <a:t>Fuzzy-</a:t>
            </a:r>
            <a:r>
              <a:rPr lang="cs-CZ" sz="2000" b="1" i="1" dirty="0" err="1">
                <a:solidFill>
                  <a:srgbClr val="00B0F0"/>
                </a:solidFill>
                <a:latin typeface="+mn-lt"/>
              </a:rPr>
              <a:t>logical</a:t>
            </a:r>
            <a:r>
              <a:rPr lang="cs-CZ" sz="2000" b="1" i="1" dirty="0">
                <a:solidFill>
                  <a:srgbClr val="00B0F0"/>
                </a:solidFill>
                <a:latin typeface="+mn-lt"/>
              </a:rPr>
              <a:t> AND (T-</a:t>
            </a:r>
            <a:r>
              <a:rPr lang="cs-CZ" sz="2000" b="1" i="1" dirty="0" err="1">
                <a:solidFill>
                  <a:srgbClr val="00B0F0"/>
                </a:solidFill>
                <a:latin typeface="+mn-lt"/>
              </a:rPr>
              <a:t>norms</a:t>
            </a:r>
            <a:r>
              <a:rPr lang="cs-CZ" sz="2000" b="1" i="1" dirty="0">
                <a:solidFill>
                  <a:srgbClr val="00B0F0"/>
                </a:solidFill>
                <a:latin typeface="+mn-lt"/>
              </a:rPr>
              <a:t>)… </a:t>
            </a:r>
            <a:r>
              <a:rPr lang="cs-CZ" sz="2000" b="1" i="1" dirty="0" err="1">
                <a:solidFill>
                  <a:srgbClr val="00B0F0"/>
                </a:solidFill>
                <a:latin typeface="+mn-lt"/>
              </a:rPr>
              <a:t>phenomenons</a:t>
            </a:r>
            <a:r>
              <a:rPr lang="en-US" sz="2000" b="1" i="1" dirty="0">
                <a:solidFill>
                  <a:srgbClr val="00B0F0"/>
                </a:solidFill>
                <a:latin typeface="+mn-lt"/>
              </a:rPr>
              <a:t>’ intersection</a:t>
            </a:r>
            <a:endParaRPr lang="cs-CZ" sz="2000" b="1" i="1" dirty="0">
              <a:solidFill>
                <a:srgbClr val="00B0F0"/>
              </a:solidFill>
              <a:latin typeface="+mn-lt"/>
            </a:endParaRPr>
          </a:p>
          <a:p>
            <a:pPr lvl="1"/>
            <a:r>
              <a:rPr lang="cs-CZ" sz="1600" dirty="0" err="1">
                <a:solidFill>
                  <a:schemeClr val="tx1"/>
                </a:solidFill>
                <a:latin typeface="+mn-lt"/>
              </a:rPr>
              <a:t>Lukasiewicz</a:t>
            </a:r>
            <a:r>
              <a:rPr lang="cs-CZ" dirty="0">
                <a:solidFill>
                  <a:schemeClr val="tx1"/>
                </a:solidFill>
                <a:latin typeface="+mn-lt"/>
              </a:rPr>
              <a:t>: </a:t>
            </a:r>
            <a:r>
              <a:rPr lang="cs-CZ" sz="1600" dirty="0">
                <a:solidFill>
                  <a:schemeClr val="tx1"/>
                </a:solidFill>
                <a:latin typeface="+mn-lt"/>
              </a:rPr>
              <a:t> T_L = max(0, a+b-1) … </a:t>
            </a:r>
            <a:r>
              <a:rPr lang="cs-CZ" sz="1600" dirty="0" err="1">
                <a:solidFill>
                  <a:schemeClr val="tx1"/>
                </a:solidFill>
                <a:latin typeface="+mn-lt"/>
              </a:rPr>
              <a:t>i.e</a:t>
            </a:r>
            <a:r>
              <a:rPr lang="cs-CZ" sz="1600" dirty="0">
                <a:solidFill>
                  <a:schemeClr val="tx1"/>
                </a:solidFill>
                <a:latin typeface="+mn-lt"/>
              </a:rPr>
              <a:t>., </a:t>
            </a:r>
            <a:r>
              <a:rPr lang="cs-CZ" sz="1600" dirty="0" err="1">
                <a:solidFill>
                  <a:schemeClr val="tx1"/>
                </a:solidFill>
                <a:latin typeface="+mn-lt"/>
              </a:rPr>
              <a:t>minimal</a:t>
            </a:r>
            <a:r>
              <a:rPr lang="cs-CZ" sz="1600" dirty="0">
                <a:solidFill>
                  <a:schemeClr val="tx1"/>
                </a:solidFill>
                <a:latin typeface="+mn-lt"/>
              </a:rPr>
              <a:t> </a:t>
            </a:r>
            <a:r>
              <a:rPr lang="cs-CZ" sz="1600" dirty="0" err="1">
                <a:solidFill>
                  <a:schemeClr val="tx1"/>
                </a:solidFill>
                <a:latin typeface="+mn-lt"/>
              </a:rPr>
              <a:t>possible</a:t>
            </a:r>
            <a:r>
              <a:rPr lang="cs-CZ" sz="1600" dirty="0">
                <a:solidFill>
                  <a:schemeClr val="tx1"/>
                </a:solidFill>
                <a:latin typeface="+mn-lt"/>
              </a:rPr>
              <a:t> </a:t>
            </a:r>
            <a:r>
              <a:rPr lang="cs-CZ" sz="1600" dirty="0" err="1">
                <a:solidFill>
                  <a:schemeClr val="tx1"/>
                </a:solidFill>
                <a:latin typeface="+mn-lt"/>
              </a:rPr>
              <a:t>intersection</a:t>
            </a:r>
            <a:r>
              <a:rPr lang="cs-CZ" sz="1600" dirty="0">
                <a:solidFill>
                  <a:schemeClr val="tx1"/>
                </a:solidFill>
                <a:latin typeface="+mn-lt"/>
              </a:rPr>
              <a:t> </a:t>
            </a:r>
            <a:r>
              <a:rPr lang="cs-CZ" sz="1600" dirty="0" err="1">
                <a:solidFill>
                  <a:schemeClr val="tx1"/>
                </a:solidFill>
                <a:latin typeface="+mn-lt"/>
              </a:rPr>
              <a:t>of</a:t>
            </a:r>
            <a:r>
              <a:rPr lang="cs-CZ" sz="1600" dirty="0">
                <a:solidFill>
                  <a:schemeClr val="tx1"/>
                </a:solidFill>
                <a:latin typeface="+mn-lt"/>
              </a:rPr>
              <a:t> </a:t>
            </a:r>
            <a:r>
              <a:rPr lang="cs-CZ" sz="1600" dirty="0" err="1">
                <a:solidFill>
                  <a:schemeClr val="tx1"/>
                </a:solidFill>
                <a:latin typeface="+mn-lt"/>
              </a:rPr>
              <a:t>two</a:t>
            </a:r>
            <a:r>
              <a:rPr lang="cs-CZ" sz="1600" dirty="0">
                <a:solidFill>
                  <a:schemeClr val="tx1"/>
                </a:solidFill>
                <a:latin typeface="+mn-lt"/>
              </a:rPr>
              <a:t> </a:t>
            </a:r>
            <a:r>
              <a:rPr lang="cs-CZ" sz="1600" dirty="0" err="1">
                <a:solidFill>
                  <a:schemeClr val="tx1"/>
                </a:solidFill>
                <a:latin typeface="+mn-lt"/>
              </a:rPr>
              <a:t>phenomenons</a:t>
            </a:r>
            <a:endParaRPr lang="cs-CZ" sz="1600" dirty="0">
              <a:solidFill>
                <a:schemeClr val="tx1"/>
              </a:solidFill>
              <a:latin typeface="+mn-lt"/>
            </a:endParaRPr>
          </a:p>
          <a:p>
            <a:pPr lvl="1"/>
            <a:r>
              <a:rPr lang="cs-CZ" sz="1600" dirty="0" err="1">
                <a:solidFill>
                  <a:schemeClr val="tx1"/>
                </a:solidFill>
                <a:latin typeface="+mn-lt"/>
              </a:rPr>
              <a:t>Goedel</a:t>
            </a:r>
            <a:r>
              <a:rPr lang="cs-CZ" dirty="0">
                <a:solidFill>
                  <a:schemeClr val="tx1"/>
                </a:solidFill>
                <a:latin typeface="+mn-lt"/>
              </a:rPr>
              <a:t>:</a:t>
            </a:r>
            <a:r>
              <a:rPr lang="cs-CZ" sz="1600" dirty="0">
                <a:solidFill>
                  <a:schemeClr val="tx1"/>
                </a:solidFill>
                <a:latin typeface="+mn-lt"/>
              </a:rPr>
              <a:t> T_G = min(</a:t>
            </a:r>
            <a:r>
              <a:rPr lang="cs-CZ" sz="1600" dirty="0" err="1">
                <a:solidFill>
                  <a:schemeClr val="tx1"/>
                </a:solidFill>
                <a:latin typeface="+mn-lt"/>
              </a:rPr>
              <a:t>a,b</a:t>
            </a:r>
            <a:r>
              <a:rPr lang="cs-CZ" sz="1600" dirty="0">
                <a:solidFill>
                  <a:schemeClr val="tx1"/>
                </a:solidFill>
                <a:latin typeface="+mn-lt"/>
              </a:rPr>
              <a:t>) … </a:t>
            </a:r>
            <a:r>
              <a:rPr lang="cs-CZ" sz="1600" dirty="0" err="1">
                <a:solidFill>
                  <a:schemeClr val="tx1"/>
                </a:solidFill>
                <a:latin typeface="+mn-lt"/>
              </a:rPr>
              <a:t>i.e</a:t>
            </a:r>
            <a:r>
              <a:rPr lang="cs-CZ" sz="1600" dirty="0">
                <a:solidFill>
                  <a:schemeClr val="tx1"/>
                </a:solidFill>
                <a:latin typeface="+mn-lt"/>
              </a:rPr>
              <a:t>., full </a:t>
            </a:r>
            <a:r>
              <a:rPr lang="cs-CZ" sz="1600" dirty="0" err="1">
                <a:solidFill>
                  <a:schemeClr val="tx1"/>
                </a:solidFill>
                <a:latin typeface="+mn-lt"/>
              </a:rPr>
              <a:t>intersection</a:t>
            </a:r>
            <a:r>
              <a:rPr lang="cs-CZ" sz="1600" dirty="0">
                <a:solidFill>
                  <a:schemeClr val="tx1"/>
                </a:solidFill>
                <a:latin typeface="+mn-lt"/>
              </a:rPr>
              <a:t> </a:t>
            </a:r>
            <a:r>
              <a:rPr lang="cs-CZ" sz="1600" dirty="0" err="1">
                <a:solidFill>
                  <a:schemeClr val="tx1"/>
                </a:solidFill>
                <a:latin typeface="+mn-lt"/>
              </a:rPr>
              <a:t>of</a:t>
            </a:r>
            <a:r>
              <a:rPr lang="cs-CZ" sz="1600" dirty="0">
                <a:solidFill>
                  <a:schemeClr val="tx1"/>
                </a:solidFill>
                <a:latin typeface="+mn-lt"/>
              </a:rPr>
              <a:t> </a:t>
            </a:r>
            <a:r>
              <a:rPr lang="cs-CZ" sz="1600" dirty="0" err="1">
                <a:solidFill>
                  <a:schemeClr val="tx1"/>
                </a:solidFill>
                <a:latin typeface="+mn-lt"/>
              </a:rPr>
              <a:t>two</a:t>
            </a:r>
            <a:r>
              <a:rPr lang="cs-CZ" sz="1600" dirty="0">
                <a:solidFill>
                  <a:schemeClr val="tx1"/>
                </a:solidFill>
                <a:latin typeface="+mn-lt"/>
              </a:rPr>
              <a:t> </a:t>
            </a:r>
            <a:r>
              <a:rPr lang="cs-CZ" sz="1600" dirty="0" err="1">
                <a:solidFill>
                  <a:schemeClr val="tx1"/>
                </a:solidFill>
                <a:latin typeface="+mn-lt"/>
              </a:rPr>
              <a:t>phenomenons</a:t>
            </a:r>
            <a:endParaRPr lang="cs-CZ" sz="1600" dirty="0">
              <a:solidFill>
                <a:schemeClr val="tx1"/>
              </a:solidFill>
              <a:latin typeface="+mn-lt"/>
            </a:endParaRPr>
          </a:p>
          <a:p>
            <a:pPr lvl="1"/>
            <a:r>
              <a:rPr lang="cs-CZ" sz="1600" dirty="0" err="1">
                <a:solidFill>
                  <a:schemeClr val="tx1"/>
                </a:solidFill>
                <a:latin typeface="+mn-lt"/>
              </a:rPr>
              <a:t>Product</a:t>
            </a:r>
            <a:r>
              <a:rPr lang="cs-CZ" sz="1600" dirty="0">
                <a:solidFill>
                  <a:schemeClr val="tx1"/>
                </a:solidFill>
                <a:latin typeface="+mn-lt"/>
              </a:rPr>
              <a:t>: T_P = a*b … </a:t>
            </a:r>
            <a:r>
              <a:rPr lang="cs-CZ" sz="1600" dirty="0" err="1">
                <a:solidFill>
                  <a:schemeClr val="tx1"/>
                </a:solidFill>
                <a:latin typeface="+mn-lt"/>
              </a:rPr>
              <a:t>i.e</a:t>
            </a:r>
            <a:r>
              <a:rPr lang="cs-CZ" sz="1600" dirty="0">
                <a:solidFill>
                  <a:schemeClr val="tx1"/>
                </a:solidFill>
                <a:latin typeface="+mn-lt"/>
              </a:rPr>
              <a:t>., </a:t>
            </a:r>
            <a:r>
              <a:rPr lang="cs-CZ" sz="1600" dirty="0" err="1">
                <a:solidFill>
                  <a:schemeClr val="tx1"/>
                </a:solidFill>
                <a:latin typeface="+mn-lt"/>
              </a:rPr>
              <a:t>assumed</a:t>
            </a:r>
            <a:r>
              <a:rPr lang="cs-CZ" sz="1600" dirty="0">
                <a:solidFill>
                  <a:schemeClr val="tx1"/>
                </a:solidFill>
                <a:latin typeface="+mn-lt"/>
              </a:rPr>
              <a:t> </a:t>
            </a:r>
            <a:r>
              <a:rPr lang="cs-CZ" sz="1600" dirty="0" err="1">
                <a:solidFill>
                  <a:schemeClr val="tx1"/>
                </a:solidFill>
                <a:latin typeface="+mn-lt"/>
              </a:rPr>
              <a:t>intersection</a:t>
            </a:r>
            <a:r>
              <a:rPr lang="cs-CZ" sz="1600" dirty="0">
                <a:solidFill>
                  <a:schemeClr val="tx1"/>
                </a:solidFill>
                <a:latin typeface="+mn-lt"/>
              </a:rPr>
              <a:t> </a:t>
            </a:r>
            <a:r>
              <a:rPr lang="cs-CZ" sz="1600" dirty="0" err="1">
                <a:solidFill>
                  <a:schemeClr val="tx1"/>
                </a:solidFill>
                <a:latin typeface="+mn-lt"/>
              </a:rPr>
              <a:t>of</a:t>
            </a:r>
            <a:r>
              <a:rPr lang="cs-CZ" sz="1600" dirty="0">
                <a:solidFill>
                  <a:schemeClr val="tx1"/>
                </a:solidFill>
                <a:latin typeface="+mn-lt"/>
              </a:rPr>
              <a:t> </a:t>
            </a:r>
            <a:r>
              <a:rPr lang="cs-CZ" sz="1600" dirty="0" err="1">
                <a:solidFill>
                  <a:schemeClr val="tx1"/>
                </a:solidFill>
                <a:latin typeface="+mn-lt"/>
              </a:rPr>
              <a:t>two</a:t>
            </a:r>
            <a:r>
              <a:rPr lang="cs-CZ" sz="1600" dirty="0">
                <a:solidFill>
                  <a:schemeClr val="tx1"/>
                </a:solidFill>
                <a:latin typeface="+mn-lt"/>
              </a:rPr>
              <a:t> independent </a:t>
            </a:r>
            <a:r>
              <a:rPr lang="cs-CZ" sz="1600" dirty="0" err="1">
                <a:solidFill>
                  <a:schemeClr val="tx1"/>
                </a:solidFill>
                <a:latin typeface="+mn-lt"/>
              </a:rPr>
              <a:t>phenomenons</a:t>
            </a:r>
            <a:endParaRPr lang="cs-CZ" sz="1600" dirty="0">
              <a:solidFill>
                <a:schemeClr val="tx1"/>
              </a:solidFill>
              <a:latin typeface="+mn-lt"/>
            </a:endParaRPr>
          </a:p>
          <a:p>
            <a:pPr marL="457200" lvl="1" indent="0">
              <a:buNone/>
            </a:pPr>
            <a:endParaRPr lang="cs-CZ" sz="1800" i="1" dirty="0">
              <a:solidFill>
                <a:schemeClr val="tx1"/>
              </a:solidFill>
              <a:latin typeface="+mn-lt"/>
            </a:endParaRPr>
          </a:p>
          <a:p>
            <a:pPr lvl="1"/>
            <a:endParaRPr lang="en-US" sz="1800" b="1" i="1" dirty="0">
              <a:solidFill>
                <a:srgbClr val="00B0F0"/>
              </a:solidFill>
              <a:latin typeface="+mn-lt"/>
            </a:endParaRPr>
          </a:p>
        </p:txBody>
      </p:sp>
      <p:pic>
        <p:nvPicPr>
          <p:cNvPr id="4" name="Picture 2" descr="Intersection of Sets: Definition, Formula, Symbol, and Properties">
            <a:extLst>
              <a:ext uri="{FF2B5EF4-FFF2-40B4-BE49-F238E27FC236}">
                <a16:creationId xmlns:a16="http://schemas.microsoft.com/office/drawing/2014/main" id="{1145367E-ED38-B91E-C873-BE6ED5539E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2803" y="0"/>
            <a:ext cx="2625213" cy="1421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A4182892-DE09-D6C9-077C-DBD49826252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011" y="4339884"/>
            <a:ext cx="3095945" cy="2518116"/>
          </a:xfrm>
          <a:prstGeom prst="rect">
            <a:avLst/>
          </a:prstGeom>
        </p:spPr>
      </p:pic>
      <p:pic>
        <p:nvPicPr>
          <p:cNvPr id="6" name="Picture 7">
            <a:extLst>
              <a:ext uri="{FF2B5EF4-FFF2-40B4-BE49-F238E27FC236}">
                <a16:creationId xmlns:a16="http://schemas.microsoft.com/office/drawing/2014/main" id="{F526B4F0-E79C-D3A6-8FC8-DB693727EF8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3277" y="4313815"/>
            <a:ext cx="3160043" cy="2570251"/>
          </a:xfrm>
          <a:prstGeom prst="rect">
            <a:avLst/>
          </a:prstGeom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9D157523-8A2A-01F3-0C13-7A4369BFD52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5641" y="4339881"/>
            <a:ext cx="3095947" cy="2518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8846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AC7196D-97DA-47F9-8FE1-D4B57EE4FC2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376443" y="4192389"/>
            <a:ext cx="5622280" cy="678322"/>
          </a:xfrm>
        </p:spPr>
        <p:txBody>
          <a:bodyPr>
            <a:noAutofit/>
          </a:bodyPr>
          <a:lstStyle/>
          <a:p>
            <a:pPr lvl="0" algn="ctr"/>
            <a:r>
              <a:rPr lang="cs-CZ" sz="2000" dirty="0" err="1">
                <a:solidFill>
                  <a:srgbClr val="333333"/>
                </a:solidFill>
                <a:latin typeface="Arial" pitchFamily="34"/>
              </a:rPr>
              <a:t>Can</a:t>
            </a:r>
            <a:r>
              <a:rPr lang="cs-CZ" sz="2000" dirty="0">
                <a:solidFill>
                  <a:srgbClr val="333333"/>
                </a:solidFill>
                <a:latin typeface="Arial" pitchFamily="34"/>
              </a:rPr>
              <a:t> </a:t>
            </a:r>
            <a:r>
              <a:rPr lang="cs-CZ" sz="2000" dirty="0" err="1">
                <a:solidFill>
                  <a:srgbClr val="333333"/>
                </a:solidFill>
                <a:latin typeface="Arial" pitchFamily="34"/>
              </a:rPr>
              <a:t>you</a:t>
            </a:r>
            <a:r>
              <a:rPr lang="cs-CZ" sz="2000" dirty="0">
                <a:solidFill>
                  <a:srgbClr val="333333"/>
                </a:solidFill>
                <a:latin typeface="Arial" pitchFamily="34"/>
              </a:rPr>
              <a:t> </a:t>
            </a:r>
            <a:r>
              <a:rPr lang="cs-CZ" sz="2000" dirty="0" err="1">
                <a:solidFill>
                  <a:srgbClr val="333333"/>
                </a:solidFill>
                <a:latin typeface="Arial" pitchFamily="34"/>
              </a:rPr>
              <a:t>name</a:t>
            </a:r>
            <a:r>
              <a:rPr lang="cs-CZ" sz="2000" dirty="0">
                <a:solidFill>
                  <a:srgbClr val="333333"/>
                </a:solidFill>
                <a:latin typeface="Arial" pitchFamily="34"/>
              </a:rPr>
              <a:t> </a:t>
            </a:r>
            <a:r>
              <a:rPr lang="cs-CZ" sz="2000" dirty="0" err="1">
                <a:solidFill>
                  <a:srgbClr val="333333"/>
                </a:solidFill>
                <a:latin typeface="Arial" pitchFamily="34"/>
              </a:rPr>
              <a:t>some</a:t>
            </a:r>
            <a:r>
              <a:rPr lang="cs-CZ" sz="2000" dirty="0">
                <a:solidFill>
                  <a:srgbClr val="333333"/>
                </a:solidFill>
                <a:latin typeface="Arial" pitchFamily="34"/>
              </a:rPr>
              <a:t> </a:t>
            </a:r>
            <a:r>
              <a:rPr lang="cs-CZ" sz="2000" dirty="0" err="1">
                <a:solidFill>
                  <a:srgbClr val="333333"/>
                </a:solidFill>
                <a:latin typeface="Arial" pitchFamily="34"/>
              </a:rPr>
              <a:t>examples</a:t>
            </a:r>
            <a:r>
              <a:rPr lang="cs-CZ" sz="2000" dirty="0">
                <a:solidFill>
                  <a:srgbClr val="333333"/>
                </a:solidFill>
                <a:latin typeface="Arial" pitchFamily="34"/>
              </a:rPr>
              <a:t> </a:t>
            </a:r>
            <a:r>
              <a:rPr lang="cs-CZ" sz="2000" dirty="0" err="1">
                <a:solidFill>
                  <a:srgbClr val="333333"/>
                </a:solidFill>
                <a:latin typeface="Arial" pitchFamily="34"/>
              </a:rPr>
              <a:t>where</a:t>
            </a:r>
            <a:r>
              <a:rPr lang="cs-CZ" sz="2000" dirty="0">
                <a:solidFill>
                  <a:srgbClr val="333333"/>
                </a:solidFill>
                <a:latin typeface="Arial" pitchFamily="34"/>
              </a:rPr>
              <a:t> </a:t>
            </a:r>
            <a:r>
              <a:rPr lang="cs-CZ" sz="2000" dirty="0" err="1">
                <a:solidFill>
                  <a:srgbClr val="333333"/>
                </a:solidFill>
                <a:latin typeface="Arial" pitchFamily="34"/>
              </a:rPr>
              <a:t>you</a:t>
            </a:r>
            <a:r>
              <a:rPr lang="cs-CZ" sz="2000" dirty="0">
                <a:solidFill>
                  <a:srgbClr val="333333"/>
                </a:solidFill>
                <a:latin typeface="Arial" pitchFamily="34"/>
              </a:rPr>
              <a:t> </a:t>
            </a:r>
            <a:r>
              <a:rPr lang="cs-CZ" sz="2000" dirty="0" err="1">
                <a:solidFill>
                  <a:srgbClr val="333333"/>
                </a:solidFill>
                <a:latin typeface="Arial" pitchFamily="34"/>
              </a:rPr>
              <a:t>should</a:t>
            </a:r>
            <a:r>
              <a:rPr lang="cs-CZ" sz="2000" dirty="0">
                <a:solidFill>
                  <a:srgbClr val="333333"/>
                </a:solidFill>
                <a:latin typeface="Arial" pitchFamily="34"/>
              </a:rPr>
              <a:t> venture </a:t>
            </a:r>
            <a:r>
              <a:rPr lang="cs-CZ" sz="2000" dirty="0" err="1">
                <a:solidFill>
                  <a:srgbClr val="333333"/>
                </a:solidFill>
                <a:latin typeface="Arial" pitchFamily="34"/>
              </a:rPr>
              <a:t>beyond</a:t>
            </a:r>
            <a:r>
              <a:rPr lang="cs-CZ" sz="2000" dirty="0">
                <a:solidFill>
                  <a:srgbClr val="333333"/>
                </a:solidFill>
                <a:latin typeface="Arial" pitchFamily="34"/>
              </a:rPr>
              <a:t> </a:t>
            </a:r>
            <a:r>
              <a:rPr lang="cs-CZ" sz="2000" dirty="0" err="1">
                <a:solidFill>
                  <a:srgbClr val="333333"/>
                </a:solidFill>
                <a:latin typeface="Arial" pitchFamily="34"/>
              </a:rPr>
              <a:t>simple</a:t>
            </a:r>
            <a:r>
              <a:rPr lang="cs-CZ" sz="2000" dirty="0">
                <a:solidFill>
                  <a:srgbClr val="333333"/>
                </a:solidFill>
                <a:latin typeface="Arial" pitchFamily="34"/>
              </a:rPr>
              <a:t> </a:t>
            </a:r>
            <a:r>
              <a:rPr lang="cs-CZ" sz="2000" dirty="0" err="1">
                <a:solidFill>
                  <a:srgbClr val="333333"/>
                </a:solidFill>
                <a:latin typeface="Arial" pitchFamily="34"/>
              </a:rPr>
              <a:t>numeric</a:t>
            </a:r>
            <a:r>
              <a:rPr lang="cs-CZ" sz="2000" dirty="0">
                <a:solidFill>
                  <a:srgbClr val="333333"/>
                </a:solidFill>
                <a:latin typeface="Arial" pitchFamily="34"/>
              </a:rPr>
              <a:t> feedback </a:t>
            </a:r>
            <a:r>
              <a:rPr lang="cs-CZ" sz="2000" dirty="0" err="1">
                <a:solidFill>
                  <a:srgbClr val="333333"/>
                </a:solidFill>
                <a:latin typeface="Arial" pitchFamily="34"/>
              </a:rPr>
              <a:t>indicators</a:t>
            </a:r>
            <a:r>
              <a:rPr lang="cs-CZ" sz="2000" dirty="0">
                <a:solidFill>
                  <a:srgbClr val="333333"/>
                </a:solidFill>
                <a:latin typeface="Arial" pitchFamily="34"/>
              </a:rPr>
              <a:t>?</a:t>
            </a:r>
            <a:endParaRPr lang="cs-CZ" sz="2000" dirty="0"/>
          </a:p>
        </p:txBody>
      </p:sp>
      <p:sp>
        <p:nvSpPr>
          <p:cNvPr id="9" name="Nadpis 1">
            <a:extLst>
              <a:ext uri="{FF2B5EF4-FFF2-40B4-BE49-F238E27FC236}">
                <a16:creationId xmlns:a16="http://schemas.microsoft.com/office/drawing/2014/main" id="{D0CF76F9-CECA-6B8F-E902-E4043E29B135}"/>
              </a:ext>
            </a:extLst>
          </p:cNvPr>
          <p:cNvSpPr txBox="1">
            <a:spLocks/>
          </p:cNvSpPr>
          <p:nvPr/>
        </p:nvSpPr>
        <p:spPr>
          <a:xfrm>
            <a:off x="544508" y="492188"/>
            <a:ext cx="3938567" cy="67832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cs-CZ" sz="3600" b="0" i="0" u="none" strike="noStrike" kern="1200" cap="none" spc="0" baseline="0">
                <a:solidFill>
                  <a:srgbClr val="90C226"/>
                </a:solidFill>
                <a:uFillTx/>
                <a:latin typeface="Trebuchet MS"/>
              </a:defRPr>
            </a:lvl1pPr>
          </a:lstStyle>
          <a:p>
            <a:pPr algn="ctr"/>
            <a:r>
              <a:rPr lang="cs-CZ" sz="2000" dirty="0" err="1">
                <a:solidFill>
                  <a:srgbClr val="333333"/>
                </a:solidFill>
                <a:latin typeface="Arial" pitchFamily="34"/>
              </a:rPr>
              <a:t>What</a:t>
            </a:r>
            <a:r>
              <a:rPr lang="cs-CZ" sz="2000" dirty="0">
                <a:solidFill>
                  <a:srgbClr val="333333"/>
                </a:solidFill>
                <a:latin typeface="Arial" pitchFamily="34"/>
              </a:rPr>
              <a:t> are </a:t>
            </a:r>
            <a:r>
              <a:rPr lang="cs-CZ" sz="2000" dirty="0" err="1">
                <a:solidFill>
                  <a:srgbClr val="333333"/>
                </a:solidFill>
                <a:latin typeface="Arial" pitchFamily="34"/>
              </a:rPr>
              <a:t>assimilation</a:t>
            </a:r>
            <a:r>
              <a:rPr lang="cs-CZ" sz="2000" dirty="0">
                <a:solidFill>
                  <a:srgbClr val="333333"/>
                </a:solidFill>
                <a:latin typeface="Arial" pitchFamily="34"/>
              </a:rPr>
              <a:t> and </a:t>
            </a:r>
            <a:r>
              <a:rPr lang="cs-CZ" sz="2000" dirty="0" err="1">
                <a:solidFill>
                  <a:srgbClr val="333333"/>
                </a:solidFill>
                <a:latin typeface="Arial" pitchFamily="34"/>
              </a:rPr>
              <a:t>contrast</a:t>
            </a:r>
            <a:r>
              <a:rPr lang="cs-CZ" sz="2000" dirty="0">
                <a:solidFill>
                  <a:srgbClr val="333333"/>
                </a:solidFill>
                <a:latin typeface="Arial" pitchFamily="34"/>
              </a:rPr>
              <a:t> </a:t>
            </a:r>
            <a:r>
              <a:rPr lang="cs-CZ" sz="2000" dirty="0" err="1">
                <a:solidFill>
                  <a:srgbClr val="333333"/>
                </a:solidFill>
                <a:latin typeface="Arial" pitchFamily="34"/>
              </a:rPr>
              <a:t>effects</a:t>
            </a:r>
            <a:r>
              <a:rPr lang="cs-CZ" sz="2000" dirty="0">
                <a:solidFill>
                  <a:srgbClr val="333333"/>
                </a:solidFill>
                <a:latin typeface="Arial" pitchFamily="34"/>
              </a:rPr>
              <a:t>?</a:t>
            </a:r>
            <a:endParaRPr lang="en-US" sz="2000" dirty="0"/>
          </a:p>
        </p:txBody>
      </p:sp>
      <p:pic>
        <p:nvPicPr>
          <p:cNvPr id="13" name="Picture 13">
            <a:extLst>
              <a:ext uri="{FF2B5EF4-FFF2-40B4-BE49-F238E27FC236}">
                <a16:creationId xmlns:a16="http://schemas.microsoft.com/office/drawing/2014/main" id="{F8172E8D-190E-736E-3385-F9A4A7BD61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123" b="17543"/>
          <a:stretch/>
        </p:blipFill>
        <p:spPr>
          <a:xfrm>
            <a:off x="544508" y="1419336"/>
            <a:ext cx="6081963" cy="1843060"/>
          </a:xfrm>
          <a:prstGeom prst="rect">
            <a:avLst/>
          </a:prstGeom>
        </p:spPr>
      </p:pic>
      <p:grpSp>
        <p:nvGrpSpPr>
          <p:cNvPr id="14" name="Skupina 13">
            <a:extLst>
              <a:ext uri="{FF2B5EF4-FFF2-40B4-BE49-F238E27FC236}">
                <a16:creationId xmlns:a16="http://schemas.microsoft.com/office/drawing/2014/main" id="{B968DA4E-9CB2-1DBE-2AE5-CBD545845846}"/>
              </a:ext>
            </a:extLst>
          </p:cNvPr>
          <p:cNvGrpSpPr/>
          <p:nvPr/>
        </p:nvGrpSpPr>
        <p:grpSpPr>
          <a:xfrm>
            <a:off x="3585489" y="5008959"/>
            <a:ext cx="8169430" cy="1022733"/>
            <a:chOff x="1698599" y="5089738"/>
            <a:chExt cx="8169430" cy="1022733"/>
          </a:xfrm>
        </p:grpSpPr>
        <p:pic>
          <p:nvPicPr>
            <p:cNvPr id="15" name="Kép 4">
              <a:extLst>
                <a:ext uri="{FF2B5EF4-FFF2-40B4-BE49-F238E27FC236}">
                  <a16:creationId xmlns:a16="http://schemas.microsoft.com/office/drawing/2014/main" id="{C8979C61-D6E2-ED54-543B-B3B9A6B1C0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/>
            <a:srcRect l="25982" t="22700" r="52362" b="65400"/>
            <a:stretch/>
          </p:blipFill>
          <p:spPr>
            <a:xfrm>
              <a:off x="1989184" y="5377259"/>
              <a:ext cx="2378625" cy="735211"/>
            </a:xfrm>
            <a:prstGeom prst="rect">
              <a:avLst/>
            </a:prstGeom>
          </p:spPr>
        </p:pic>
        <p:pic>
          <p:nvPicPr>
            <p:cNvPr id="16" name="Kép 33">
              <a:extLst>
                <a:ext uri="{FF2B5EF4-FFF2-40B4-BE49-F238E27FC236}">
                  <a16:creationId xmlns:a16="http://schemas.microsoft.com/office/drawing/2014/main" id="{CFEC70F7-913A-6BAF-EE76-B843AE367B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/>
            <a:srcRect l="26142" t="35928" r="40997" b="52172"/>
            <a:stretch/>
          </p:blipFill>
          <p:spPr>
            <a:xfrm>
              <a:off x="6258630" y="5377259"/>
              <a:ext cx="3609399" cy="735211"/>
            </a:xfrm>
            <a:prstGeom prst="rect">
              <a:avLst/>
            </a:prstGeom>
          </p:spPr>
        </p:pic>
        <p:sp>
          <p:nvSpPr>
            <p:cNvPr id="17" name="Téglalap 10">
              <a:extLst>
                <a:ext uri="{FF2B5EF4-FFF2-40B4-BE49-F238E27FC236}">
                  <a16:creationId xmlns:a16="http://schemas.microsoft.com/office/drawing/2014/main" id="{CC379A25-80CC-8AB9-208A-0686F6FE5F70}"/>
                </a:ext>
              </a:extLst>
            </p:cNvPr>
            <p:cNvSpPr/>
            <p:nvPr/>
          </p:nvSpPr>
          <p:spPr>
            <a:xfrm>
              <a:off x="1981201" y="5362708"/>
              <a:ext cx="3883383" cy="749763"/>
            </a:xfrm>
            <a:prstGeom prst="rect">
              <a:avLst/>
            </a:prstGeom>
            <a:noFill/>
            <a:ln w="15875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8" name="Téglalap 34">
              <a:extLst>
                <a:ext uri="{FF2B5EF4-FFF2-40B4-BE49-F238E27FC236}">
                  <a16:creationId xmlns:a16="http://schemas.microsoft.com/office/drawing/2014/main" id="{C25617E7-CA97-42F5-13C9-D20861BD3E62}"/>
                </a:ext>
              </a:extLst>
            </p:cNvPr>
            <p:cNvSpPr/>
            <p:nvPr/>
          </p:nvSpPr>
          <p:spPr>
            <a:xfrm>
              <a:off x="6240016" y="5362707"/>
              <a:ext cx="3628013" cy="749763"/>
            </a:xfrm>
            <a:prstGeom prst="rect">
              <a:avLst/>
            </a:prstGeom>
            <a:noFill/>
            <a:ln w="15875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9" name="Ellipszis 46">
              <a:extLst>
                <a:ext uri="{FF2B5EF4-FFF2-40B4-BE49-F238E27FC236}">
                  <a16:creationId xmlns:a16="http://schemas.microsoft.com/office/drawing/2014/main" id="{D0D8724D-2F18-FF91-ACC5-DE92449B7C79}"/>
                </a:ext>
              </a:extLst>
            </p:cNvPr>
            <p:cNvSpPr/>
            <p:nvPr/>
          </p:nvSpPr>
          <p:spPr>
            <a:xfrm>
              <a:off x="5998359" y="5105566"/>
              <a:ext cx="550238" cy="56819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20" name="Kör 35">
              <a:extLst>
                <a:ext uri="{FF2B5EF4-FFF2-40B4-BE49-F238E27FC236}">
                  <a16:creationId xmlns:a16="http://schemas.microsoft.com/office/drawing/2014/main" id="{A8AE7C01-FC1C-5183-53AD-F336A152AB8F}"/>
                </a:ext>
              </a:extLst>
            </p:cNvPr>
            <p:cNvSpPr/>
            <p:nvPr/>
          </p:nvSpPr>
          <p:spPr>
            <a:xfrm>
              <a:off x="5990879" y="5130311"/>
              <a:ext cx="535917" cy="521533"/>
            </a:xfrm>
            <a:prstGeom prst="pie">
              <a:avLst>
                <a:gd name="adj1" fmla="val 16299085"/>
                <a:gd name="adj2" fmla="val 1845892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>
                <a:solidFill>
                  <a:schemeClr val="tx1"/>
                </a:solidFill>
              </a:endParaRPr>
            </a:p>
          </p:txBody>
        </p:sp>
        <p:sp>
          <p:nvSpPr>
            <p:cNvPr id="21" name="Szalagív 14">
              <a:extLst>
                <a:ext uri="{FF2B5EF4-FFF2-40B4-BE49-F238E27FC236}">
                  <a16:creationId xmlns:a16="http://schemas.microsoft.com/office/drawing/2014/main" id="{C12E56C7-3A08-60AB-4FED-1AD3CE108F52}"/>
                </a:ext>
              </a:extLst>
            </p:cNvPr>
            <p:cNvSpPr/>
            <p:nvPr/>
          </p:nvSpPr>
          <p:spPr>
            <a:xfrm>
              <a:off x="6020160" y="5137759"/>
              <a:ext cx="506636" cy="506636"/>
            </a:xfrm>
            <a:prstGeom prst="blockArc">
              <a:avLst>
                <a:gd name="adj1" fmla="val 1974340"/>
                <a:gd name="adj2" fmla="val 15215946"/>
                <a:gd name="adj3" fmla="val 0"/>
              </a:avLst>
            </a:prstGeom>
            <a:solidFill>
              <a:srgbClr val="002060"/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>
                <a:solidFill>
                  <a:schemeClr val="tx1"/>
                </a:solidFill>
              </a:endParaRPr>
            </a:p>
          </p:txBody>
        </p:sp>
        <p:sp>
          <p:nvSpPr>
            <p:cNvPr id="22" name="Ellipszis 19">
              <a:extLst>
                <a:ext uri="{FF2B5EF4-FFF2-40B4-BE49-F238E27FC236}">
                  <a16:creationId xmlns:a16="http://schemas.microsoft.com/office/drawing/2014/main" id="{B3E7DE77-47F3-1D7C-EBA8-168CFA5F24CE}"/>
                </a:ext>
              </a:extLst>
            </p:cNvPr>
            <p:cNvSpPr/>
            <p:nvPr/>
          </p:nvSpPr>
          <p:spPr>
            <a:xfrm>
              <a:off x="6251800" y="5089738"/>
              <a:ext cx="55141" cy="53340"/>
            </a:xfrm>
            <a:prstGeom prst="ellipse">
              <a:avLst/>
            </a:prstGeom>
            <a:solidFill>
              <a:srgbClr val="002060"/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23" name="Háromszög 21">
              <a:extLst>
                <a:ext uri="{FF2B5EF4-FFF2-40B4-BE49-F238E27FC236}">
                  <a16:creationId xmlns:a16="http://schemas.microsoft.com/office/drawing/2014/main" id="{8CB8FC01-6509-38D8-EF11-5D8CF59878F5}"/>
                </a:ext>
              </a:extLst>
            </p:cNvPr>
            <p:cNvSpPr/>
            <p:nvPr/>
          </p:nvSpPr>
          <p:spPr>
            <a:xfrm rot="7200000">
              <a:off x="6322251" y="5333131"/>
              <a:ext cx="55141" cy="218424"/>
            </a:xfrm>
            <a:prstGeom prst="triangle">
              <a:avLst/>
            </a:prstGeom>
            <a:solidFill>
              <a:srgbClr val="002060"/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grpSp>
          <p:nvGrpSpPr>
            <p:cNvPr id="24" name="Csoportba foglalás 1">
              <a:extLst>
                <a:ext uri="{FF2B5EF4-FFF2-40B4-BE49-F238E27FC236}">
                  <a16:creationId xmlns:a16="http://schemas.microsoft.com/office/drawing/2014/main" id="{C1CC340F-2268-29FF-C075-5CB629ABB8DE}"/>
                </a:ext>
              </a:extLst>
            </p:cNvPr>
            <p:cNvGrpSpPr/>
            <p:nvPr/>
          </p:nvGrpSpPr>
          <p:grpSpPr>
            <a:xfrm>
              <a:off x="1698599" y="5119108"/>
              <a:ext cx="569064" cy="573197"/>
              <a:chOff x="174599" y="5119107"/>
              <a:chExt cx="569064" cy="573197"/>
            </a:xfrm>
          </p:grpSpPr>
          <p:sp>
            <p:nvSpPr>
              <p:cNvPr id="25" name="Ellipszis 36">
                <a:extLst>
                  <a:ext uri="{FF2B5EF4-FFF2-40B4-BE49-F238E27FC236}">
                    <a16:creationId xmlns:a16="http://schemas.microsoft.com/office/drawing/2014/main" id="{A7F0D226-A517-C95A-F2EB-B9C8A6F74A3E}"/>
                  </a:ext>
                </a:extLst>
              </p:cNvPr>
              <p:cNvSpPr/>
              <p:nvPr/>
            </p:nvSpPr>
            <p:spPr>
              <a:xfrm>
                <a:off x="193425" y="5124105"/>
                <a:ext cx="550238" cy="56819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26" name="Kör 41">
                <a:extLst>
                  <a:ext uri="{FF2B5EF4-FFF2-40B4-BE49-F238E27FC236}">
                    <a16:creationId xmlns:a16="http://schemas.microsoft.com/office/drawing/2014/main" id="{A2604709-AB41-AA80-A9F2-C08BB0F759FB}"/>
                  </a:ext>
                </a:extLst>
              </p:cNvPr>
              <p:cNvSpPr/>
              <p:nvPr/>
            </p:nvSpPr>
            <p:spPr>
              <a:xfrm>
                <a:off x="174599" y="5159679"/>
                <a:ext cx="535917" cy="521533"/>
              </a:xfrm>
              <a:prstGeom prst="pie">
                <a:avLst>
                  <a:gd name="adj1" fmla="val 16299085"/>
                  <a:gd name="adj2" fmla="val 18603549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>
                  <a:solidFill>
                    <a:schemeClr val="tx1"/>
                  </a:solidFill>
                </a:endParaRPr>
              </a:p>
            </p:txBody>
          </p:sp>
          <p:sp>
            <p:nvSpPr>
              <p:cNvPr id="27" name="Szalagív 42">
                <a:extLst>
                  <a:ext uri="{FF2B5EF4-FFF2-40B4-BE49-F238E27FC236}">
                    <a16:creationId xmlns:a16="http://schemas.microsoft.com/office/drawing/2014/main" id="{D4ADE7F0-7AE4-AF17-5754-C37F03D48A14}"/>
                  </a:ext>
                </a:extLst>
              </p:cNvPr>
              <p:cNvSpPr/>
              <p:nvPr/>
            </p:nvSpPr>
            <p:spPr>
              <a:xfrm>
                <a:off x="203881" y="5167128"/>
                <a:ext cx="506636" cy="506636"/>
              </a:xfrm>
              <a:prstGeom prst="blockArc">
                <a:avLst>
                  <a:gd name="adj1" fmla="val 18645291"/>
                  <a:gd name="adj2" fmla="val 15215946"/>
                  <a:gd name="adj3" fmla="val 0"/>
                </a:avLst>
              </a:prstGeom>
              <a:solidFill>
                <a:srgbClr val="002060"/>
              </a:solidFill>
              <a:ln w="3810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>
                  <a:solidFill>
                    <a:schemeClr val="tx1"/>
                  </a:solidFill>
                </a:endParaRPr>
              </a:p>
            </p:txBody>
          </p:sp>
          <p:sp>
            <p:nvSpPr>
              <p:cNvPr id="28" name="Ellipszis 43">
                <a:extLst>
                  <a:ext uri="{FF2B5EF4-FFF2-40B4-BE49-F238E27FC236}">
                    <a16:creationId xmlns:a16="http://schemas.microsoft.com/office/drawing/2014/main" id="{8523D19A-D54B-218B-AEE9-1ABAC50A84E5}"/>
                  </a:ext>
                </a:extLst>
              </p:cNvPr>
              <p:cNvSpPr/>
              <p:nvPr/>
            </p:nvSpPr>
            <p:spPr>
              <a:xfrm>
                <a:off x="435520" y="5119107"/>
                <a:ext cx="55141" cy="53340"/>
              </a:xfrm>
              <a:prstGeom prst="ellipse">
                <a:avLst/>
              </a:prstGeom>
              <a:solidFill>
                <a:srgbClr val="002060"/>
              </a:solidFill>
              <a:ln w="3810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29" name="Háromszög 44">
                <a:extLst>
                  <a:ext uri="{FF2B5EF4-FFF2-40B4-BE49-F238E27FC236}">
                    <a16:creationId xmlns:a16="http://schemas.microsoft.com/office/drawing/2014/main" id="{7E55C146-70FA-6AF9-D6BF-E500B30CC81C}"/>
                  </a:ext>
                </a:extLst>
              </p:cNvPr>
              <p:cNvSpPr/>
              <p:nvPr/>
            </p:nvSpPr>
            <p:spPr>
              <a:xfrm rot="2400000">
                <a:off x="485112" y="5226763"/>
                <a:ext cx="55141" cy="218424"/>
              </a:xfrm>
              <a:prstGeom prst="triangle">
                <a:avLst/>
              </a:prstGeom>
              <a:solidFill>
                <a:srgbClr val="002060"/>
              </a:solidFill>
              <a:ln w="3810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</p:grpSp>
      </p:grp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028434-8B6C-207A-A6EB-9E823CAFA2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30D65-0EE8-EFF6-7B3C-590FADC8B6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2" y="609603"/>
            <a:ext cx="9919453" cy="1320795"/>
          </a:xfrm>
        </p:spPr>
        <p:txBody>
          <a:bodyPr wrap="square" anchor="t">
            <a:normAutofit/>
          </a:bodyPr>
          <a:lstStyle/>
          <a:p>
            <a:r>
              <a:rPr lang="cs-CZ"/>
              <a:t>Aggregating User Preferences: Fuzzy logic</a:t>
            </a:r>
            <a:br>
              <a:rPr lang="cs-CZ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E4A624-8108-F287-78AB-0AE9B3866757}"/>
              </a:ext>
            </a:extLst>
          </p:cNvPr>
          <p:cNvSpPr>
            <a:spLocks noGrp="1"/>
          </p:cNvSpPr>
          <p:nvPr>
            <p:ph idx="2"/>
          </p:nvPr>
        </p:nvSpPr>
        <p:spPr>
          <a:xfrm>
            <a:off x="677332" y="2160590"/>
            <a:ext cx="8774317" cy="3880768"/>
          </a:xfrm>
        </p:spPr>
        <p:txBody>
          <a:bodyPr wrap="square" anchor="t">
            <a:normAutofit/>
          </a:bodyPr>
          <a:lstStyle/>
          <a:p>
            <a:r>
              <a:rPr lang="cs-CZ" sz="2000" b="1" i="1" dirty="0">
                <a:solidFill>
                  <a:srgbClr val="00B0F0"/>
                </a:solidFill>
                <a:latin typeface="+mn-lt"/>
              </a:rPr>
              <a:t>Fuzzy-</a:t>
            </a:r>
            <a:r>
              <a:rPr lang="cs-CZ" sz="2000" b="1" i="1" dirty="0" err="1">
                <a:solidFill>
                  <a:srgbClr val="00B0F0"/>
                </a:solidFill>
                <a:latin typeface="+mn-lt"/>
              </a:rPr>
              <a:t>logical</a:t>
            </a:r>
            <a:r>
              <a:rPr lang="cs-CZ" sz="2000" b="1" i="1" dirty="0">
                <a:solidFill>
                  <a:srgbClr val="00B0F0"/>
                </a:solidFill>
                <a:latin typeface="+mn-lt"/>
              </a:rPr>
              <a:t> OR (T-</a:t>
            </a:r>
            <a:r>
              <a:rPr lang="cs-CZ" sz="2000" b="1" i="1" dirty="0" err="1">
                <a:solidFill>
                  <a:srgbClr val="00B0F0"/>
                </a:solidFill>
                <a:latin typeface="+mn-lt"/>
              </a:rPr>
              <a:t>conorms</a:t>
            </a:r>
            <a:r>
              <a:rPr lang="cs-CZ" sz="2000" b="1" i="1" dirty="0">
                <a:solidFill>
                  <a:srgbClr val="00B0F0"/>
                </a:solidFill>
                <a:latin typeface="+mn-lt"/>
              </a:rPr>
              <a:t>) … </a:t>
            </a:r>
            <a:r>
              <a:rPr lang="cs-CZ" sz="2000" b="1" i="1" dirty="0" err="1">
                <a:solidFill>
                  <a:srgbClr val="00B0F0"/>
                </a:solidFill>
                <a:latin typeface="+mn-lt"/>
              </a:rPr>
              <a:t>phenomenons</a:t>
            </a:r>
            <a:r>
              <a:rPr lang="en-US" sz="2000" b="1" i="1" dirty="0">
                <a:solidFill>
                  <a:srgbClr val="00B0F0"/>
                </a:solidFill>
                <a:latin typeface="+mn-lt"/>
              </a:rPr>
              <a:t>’ </a:t>
            </a:r>
            <a:r>
              <a:rPr lang="cs-CZ" sz="2000" b="1" i="1" dirty="0">
                <a:solidFill>
                  <a:srgbClr val="00B0F0"/>
                </a:solidFill>
                <a:latin typeface="+mn-lt"/>
              </a:rPr>
              <a:t>union</a:t>
            </a:r>
          </a:p>
          <a:p>
            <a:r>
              <a:rPr lang="cs-CZ" dirty="0">
                <a:solidFill>
                  <a:schemeClr val="tx1"/>
                </a:solidFill>
                <a:latin typeface="+mn-lt"/>
              </a:rPr>
              <a:t>Use </a:t>
            </a:r>
            <a:r>
              <a:rPr lang="cs-CZ" dirty="0" err="1">
                <a:solidFill>
                  <a:schemeClr val="tx1"/>
                </a:solidFill>
                <a:latin typeface="+mn-lt"/>
              </a:rPr>
              <a:t>deMorgan</a:t>
            </a:r>
            <a:r>
              <a:rPr lang="cs-CZ" dirty="0">
                <a:solidFill>
                  <a:schemeClr val="tx1"/>
                </a:solidFill>
                <a:latin typeface="+mn-lt"/>
              </a:rPr>
              <a:t> </a:t>
            </a:r>
            <a:r>
              <a:rPr lang="cs-CZ" dirty="0" err="1">
                <a:solidFill>
                  <a:schemeClr val="tx1"/>
                </a:solidFill>
                <a:latin typeface="+mn-lt"/>
              </a:rPr>
              <a:t>rules</a:t>
            </a:r>
            <a:r>
              <a:rPr lang="cs-CZ" dirty="0">
                <a:solidFill>
                  <a:schemeClr val="tx1"/>
                </a:solidFill>
                <a:latin typeface="+mn-lt"/>
              </a:rPr>
              <a:t> and NOT(x) = 1-x</a:t>
            </a:r>
          </a:p>
          <a:p>
            <a:pPr lvl="1"/>
            <a:r>
              <a:rPr lang="cs-CZ" sz="1600" dirty="0" err="1">
                <a:solidFill>
                  <a:schemeClr val="tx1"/>
                </a:solidFill>
                <a:latin typeface="+mn-lt"/>
              </a:rPr>
              <a:t>Lukasiewicz</a:t>
            </a:r>
            <a:r>
              <a:rPr lang="cs-CZ" dirty="0">
                <a:solidFill>
                  <a:schemeClr val="tx1"/>
                </a:solidFill>
                <a:latin typeface="+mn-lt"/>
              </a:rPr>
              <a:t>: </a:t>
            </a:r>
            <a:r>
              <a:rPr lang="cs-CZ" sz="1600" dirty="0">
                <a:solidFill>
                  <a:schemeClr val="tx1"/>
                </a:solidFill>
                <a:latin typeface="+mn-lt"/>
              </a:rPr>
              <a:t> S_L = min(1, </a:t>
            </a:r>
            <a:r>
              <a:rPr lang="cs-CZ" sz="1600" dirty="0" err="1">
                <a:solidFill>
                  <a:schemeClr val="tx1"/>
                </a:solidFill>
                <a:latin typeface="+mn-lt"/>
              </a:rPr>
              <a:t>a+b</a:t>
            </a:r>
            <a:r>
              <a:rPr lang="cs-CZ" sz="1600" dirty="0">
                <a:solidFill>
                  <a:schemeClr val="tx1"/>
                </a:solidFill>
                <a:latin typeface="+mn-lt"/>
              </a:rPr>
              <a:t>) … </a:t>
            </a:r>
            <a:r>
              <a:rPr lang="cs-CZ" sz="1600" dirty="0" err="1">
                <a:solidFill>
                  <a:schemeClr val="tx1"/>
                </a:solidFill>
                <a:latin typeface="+mn-lt"/>
              </a:rPr>
              <a:t>i.e</a:t>
            </a:r>
            <a:r>
              <a:rPr lang="cs-CZ" sz="1600" dirty="0">
                <a:solidFill>
                  <a:schemeClr val="tx1"/>
                </a:solidFill>
                <a:latin typeface="+mn-lt"/>
              </a:rPr>
              <a:t>., </a:t>
            </a:r>
            <a:r>
              <a:rPr lang="cs-CZ" sz="1600" dirty="0" err="1">
                <a:solidFill>
                  <a:schemeClr val="tx1"/>
                </a:solidFill>
                <a:latin typeface="+mn-lt"/>
              </a:rPr>
              <a:t>minimal</a:t>
            </a:r>
            <a:r>
              <a:rPr lang="cs-CZ" sz="1600" dirty="0">
                <a:solidFill>
                  <a:schemeClr val="tx1"/>
                </a:solidFill>
                <a:latin typeface="+mn-lt"/>
              </a:rPr>
              <a:t> </a:t>
            </a:r>
            <a:r>
              <a:rPr lang="cs-CZ" sz="1600" dirty="0" err="1">
                <a:solidFill>
                  <a:schemeClr val="tx1"/>
                </a:solidFill>
                <a:latin typeface="+mn-lt"/>
              </a:rPr>
              <a:t>possible</a:t>
            </a:r>
            <a:r>
              <a:rPr lang="cs-CZ" sz="1600" dirty="0">
                <a:solidFill>
                  <a:schemeClr val="tx1"/>
                </a:solidFill>
                <a:latin typeface="+mn-lt"/>
              </a:rPr>
              <a:t> </a:t>
            </a:r>
            <a:r>
              <a:rPr lang="cs-CZ" sz="1600" dirty="0" err="1">
                <a:solidFill>
                  <a:schemeClr val="tx1"/>
                </a:solidFill>
                <a:latin typeface="+mn-lt"/>
              </a:rPr>
              <a:t>intersection</a:t>
            </a:r>
            <a:r>
              <a:rPr lang="cs-CZ" sz="1600" dirty="0">
                <a:solidFill>
                  <a:schemeClr val="tx1"/>
                </a:solidFill>
                <a:latin typeface="+mn-lt"/>
              </a:rPr>
              <a:t> </a:t>
            </a:r>
            <a:r>
              <a:rPr lang="cs-CZ" sz="1600" dirty="0" err="1">
                <a:solidFill>
                  <a:schemeClr val="tx1"/>
                </a:solidFill>
                <a:latin typeface="+mn-lt"/>
              </a:rPr>
              <a:t>of</a:t>
            </a:r>
            <a:r>
              <a:rPr lang="cs-CZ" sz="1600" dirty="0">
                <a:solidFill>
                  <a:schemeClr val="tx1"/>
                </a:solidFill>
                <a:latin typeface="+mn-lt"/>
              </a:rPr>
              <a:t> </a:t>
            </a:r>
            <a:r>
              <a:rPr lang="cs-CZ" sz="1600" dirty="0" err="1">
                <a:solidFill>
                  <a:schemeClr val="tx1"/>
                </a:solidFill>
                <a:latin typeface="+mn-lt"/>
              </a:rPr>
              <a:t>two</a:t>
            </a:r>
            <a:r>
              <a:rPr lang="cs-CZ" sz="1600" dirty="0">
                <a:solidFill>
                  <a:schemeClr val="tx1"/>
                </a:solidFill>
                <a:latin typeface="+mn-lt"/>
              </a:rPr>
              <a:t> </a:t>
            </a:r>
            <a:r>
              <a:rPr lang="cs-CZ" sz="1600" dirty="0" err="1">
                <a:solidFill>
                  <a:schemeClr val="tx1"/>
                </a:solidFill>
                <a:latin typeface="+mn-lt"/>
              </a:rPr>
              <a:t>phenomenons</a:t>
            </a:r>
            <a:endParaRPr lang="cs-CZ" sz="1600" dirty="0">
              <a:solidFill>
                <a:schemeClr val="tx1"/>
              </a:solidFill>
              <a:latin typeface="+mn-lt"/>
            </a:endParaRPr>
          </a:p>
          <a:p>
            <a:pPr lvl="1"/>
            <a:r>
              <a:rPr lang="cs-CZ" sz="1600" dirty="0" err="1">
                <a:solidFill>
                  <a:schemeClr val="tx1"/>
                </a:solidFill>
                <a:latin typeface="+mn-lt"/>
              </a:rPr>
              <a:t>Goedel</a:t>
            </a:r>
            <a:r>
              <a:rPr lang="cs-CZ" dirty="0">
                <a:solidFill>
                  <a:schemeClr val="tx1"/>
                </a:solidFill>
                <a:latin typeface="+mn-lt"/>
              </a:rPr>
              <a:t>:</a:t>
            </a:r>
            <a:r>
              <a:rPr lang="cs-CZ" sz="1600" dirty="0">
                <a:solidFill>
                  <a:schemeClr val="tx1"/>
                </a:solidFill>
                <a:latin typeface="+mn-lt"/>
              </a:rPr>
              <a:t> S_G = max(</a:t>
            </a:r>
            <a:r>
              <a:rPr lang="cs-CZ" sz="1600" dirty="0" err="1">
                <a:solidFill>
                  <a:schemeClr val="tx1"/>
                </a:solidFill>
                <a:latin typeface="+mn-lt"/>
              </a:rPr>
              <a:t>a,b</a:t>
            </a:r>
            <a:r>
              <a:rPr lang="cs-CZ" sz="1600" dirty="0">
                <a:solidFill>
                  <a:schemeClr val="tx1"/>
                </a:solidFill>
                <a:latin typeface="+mn-lt"/>
              </a:rPr>
              <a:t>) … </a:t>
            </a:r>
            <a:r>
              <a:rPr lang="cs-CZ" sz="1600" dirty="0" err="1">
                <a:solidFill>
                  <a:schemeClr val="tx1"/>
                </a:solidFill>
                <a:latin typeface="+mn-lt"/>
              </a:rPr>
              <a:t>i.e</a:t>
            </a:r>
            <a:r>
              <a:rPr lang="cs-CZ" sz="1600" dirty="0">
                <a:solidFill>
                  <a:schemeClr val="tx1"/>
                </a:solidFill>
                <a:latin typeface="+mn-lt"/>
              </a:rPr>
              <a:t>., full </a:t>
            </a:r>
            <a:r>
              <a:rPr lang="cs-CZ" sz="1600" dirty="0" err="1">
                <a:solidFill>
                  <a:schemeClr val="tx1"/>
                </a:solidFill>
                <a:latin typeface="+mn-lt"/>
              </a:rPr>
              <a:t>intersection</a:t>
            </a:r>
            <a:r>
              <a:rPr lang="cs-CZ" sz="1600" dirty="0">
                <a:solidFill>
                  <a:schemeClr val="tx1"/>
                </a:solidFill>
                <a:latin typeface="+mn-lt"/>
              </a:rPr>
              <a:t> </a:t>
            </a:r>
            <a:r>
              <a:rPr lang="cs-CZ" sz="1600" dirty="0" err="1">
                <a:solidFill>
                  <a:schemeClr val="tx1"/>
                </a:solidFill>
                <a:latin typeface="+mn-lt"/>
              </a:rPr>
              <a:t>of</a:t>
            </a:r>
            <a:r>
              <a:rPr lang="cs-CZ" sz="1600" dirty="0">
                <a:solidFill>
                  <a:schemeClr val="tx1"/>
                </a:solidFill>
                <a:latin typeface="+mn-lt"/>
              </a:rPr>
              <a:t> </a:t>
            </a:r>
            <a:r>
              <a:rPr lang="cs-CZ" sz="1600" dirty="0" err="1">
                <a:solidFill>
                  <a:schemeClr val="tx1"/>
                </a:solidFill>
                <a:latin typeface="+mn-lt"/>
              </a:rPr>
              <a:t>two</a:t>
            </a:r>
            <a:r>
              <a:rPr lang="cs-CZ" sz="1600" dirty="0">
                <a:solidFill>
                  <a:schemeClr val="tx1"/>
                </a:solidFill>
                <a:latin typeface="+mn-lt"/>
              </a:rPr>
              <a:t> </a:t>
            </a:r>
            <a:r>
              <a:rPr lang="cs-CZ" sz="1600" dirty="0" err="1">
                <a:solidFill>
                  <a:schemeClr val="tx1"/>
                </a:solidFill>
                <a:latin typeface="+mn-lt"/>
              </a:rPr>
              <a:t>phenomenons</a:t>
            </a:r>
            <a:endParaRPr lang="cs-CZ" sz="1600" dirty="0">
              <a:solidFill>
                <a:schemeClr val="tx1"/>
              </a:solidFill>
              <a:latin typeface="+mn-lt"/>
            </a:endParaRPr>
          </a:p>
          <a:p>
            <a:pPr lvl="1"/>
            <a:r>
              <a:rPr lang="cs-CZ" sz="1600" dirty="0" err="1">
                <a:solidFill>
                  <a:schemeClr val="tx1"/>
                </a:solidFill>
                <a:latin typeface="+mn-lt"/>
              </a:rPr>
              <a:t>Product</a:t>
            </a:r>
            <a:r>
              <a:rPr lang="cs-CZ" sz="1600" dirty="0">
                <a:solidFill>
                  <a:schemeClr val="tx1"/>
                </a:solidFill>
                <a:latin typeface="+mn-lt"/>
              </a:rPr>
              <a:t>: S_P = </a:t>
            </a:r>
            <a:r>
              <a:rPr lang="cs-CZ" sz="1600" dirty="0" err="1">
                <a:solidFill>
                  <a:schemeClr val="tx1"/>
                </a:solidFill>
                <a:latin typeface="+mn-lt"/>
              </a:rPr>
              <a:t>a+b</a:t>
            </a:r>
            <a:r>
              <a:rPr lang="cs-CZ" sz="1600" dirty="0">
                <a:solidFill>
                  <a:schemeClr val="tx1"/>
                </a:solidFill>
                <a:latin typeface="+mn-lt"/>
              </a:rPr>
              <a:t> - a*b … </a:t>
            </a:r>
            <a:r>
              <a:rPr lang="cs-CZ" sz="1600" dirty="0" err="1">
                <a:solidFill>
                  <a:schemeClr val="tx1"/>
                </a:solidFill>
                <a:latin typeface="+mn-lt"/>
              </a:rPr>
              <a:t>i.e</a:t>
            </a:r>
            <a:r>
              <a:rPr lang="cs-CZ" sz="1600" dirty="0">
                <a:solidFill>
                  <a:schemeClr val="tx1"/>
                </a:solidFill>
                <a:latin typeface="+mn-lt"/>
              </a:rPr>
              <a:t>., </a:t>
            </a:r>
            <a:r>
              <a:rPr lang="cs-CZ" sz="1600" dirty="0" err="1">
                <a:solidFill>
                  <a:schemeClr val="tx1"/>
                </a:solidFill>
                <a:latin typeface="+mn-lt"/>
              </a:rPr>
              <a:t>assumed</a:t>
            </a:r>
            <a:r>
              <a:rPr lang="cs-CZ" sz="1600" dirty="0">
                <a:solidFill>
                  <a:schemeClr val="tx1"/>
                </a:solidFill>
                <a:latin typeface="+mn-lt"/>
              </a:rPr>
              <a:t> </a:t>
            </a:r>
            <a:r>
              <a:rPr lang="cs-CZ" sz="1600" dirty="0" err="1">
                <a:solidFill>
                  <a:schemeClr val="tx1"/>
                </a:solidFill>
                <a:latin typeface="+mn-lt"/>
              </a:rPr>
              <a:t>intersection</a:t>
            </a:r>
            <a:r>
              <a:rPr lang="cs-CZ" sz="1600" dirty="0">
                <a:solidFill>
                  <a:schemeClr val="tx1"/>
                </a:solidFill>
                <a:latin typeface="+mn-lt"/>
              </a:rPr>
              <a:t> </a:t>
            </a:r>
            <a:r>
              <a:rPr lang="cs-CZ" sz="1600" dirty="0" err="1">
                <a:solidFill>
                  <a:schemeClr val="tx1"/>
                </a:solidFill>
                <a:latin typeface="+mn-lt"/>
              </a:rPr>
              <a:t>of</a:t>
            </a:r>
            <a:r>
              <a:rPr lang="cs-CZ" sz="1600" dirty="0">
                <a:solidFill>
                  <a:schemeClr val="tx1"/>
                </a:solidFill>
                <a:latin typeface="+mn-lt"/>
              </a:rPr>
              <a:t> </a:t>
            </a:r>
            <a:r>
              <a:rPr lang="cs-CZ" sz="1600" dirty="0" err="1">
                <a:solidFill>
                  <a:schemeClr val="tx1"/>
                </a:solidFill>
                <a:latin typeface="+mn-lt"/>
              </a:rPr>
              <a:t>two</a:t>
            </a:r>
            <a:r>
              <a:rPr lang="cs-CZ" sz="1600" dirty="0">
                <a:solidFill>
                  <a:schemeClr val="tx1"/>
                </a:solidFill>
                <a:latin typeface="+mn-lt"/>
              </a:rPr>
              <a:t> independent </a:t>
            </a:r>
            <a:r>
              <a:rPr lang="cs-CZ" sz="1600" dirty="0" err="1">
                <a:solidFill>
                  <a:schemeClr val="tx1"/>
                </a:solidFill>
                <a:latin typeface="+mn-lt"/>
              </a:rPr>
              <a:t>phenomenons</a:t>
            </a:r>
            <a:endParaRPr lang="cs-CZ" sz="1600" dirty="0">
              <a:solidFill>
                <a:schemeClr val="tx1"/>
              </a:solidFill>
              <a:latin typeface="+mn-lt"/>
            </a:endParaRPr>
          </a:p>
          <a:p>
            <a:pPr marL="457200" lvl="1" indent="0">
              <a:buNone/>
            </a:pPr>
            <a:endParaRPr lang="cs-CZ" sz="1800" i="1" dirty="0">
              <a:solidFill>
                <a:schemeClr val="tx1"/>
              </a:solidFill>
              <a:latin typeface="+mn-lt"/>
            </a:endParaRPr>
          </a:p>
          <a:p>
            <a:pPr lvl="1"/>
            <a:endParaRPr lang="en-US" sz="1800" b="1" i="1" dirty="0">
              <a:solidFill>
                <a:srgbClr val="00B0F0"/>
              </a:solidFill>
              <a:latin typeface="+mn-lt"/>
            </a:endParaRPr>
          </a:p>
        </p:txBody>
      </p:sp>
      <p:pic>
        <p:nvPicPr>
          <p:cNvPr id="5122" name="Picture 2" descr="Intersection of Sets: Definition, Formula, Symbol, and Properties">
            <a:extLst>
              <a:ext uri="{FF2B5EF4-FFF2-40B4-BE49-F238E27FC236}">
                <a16:creationId xmlns:a16="http://schemas.microsoft.com/office/drawing/2014/main" id="{DCDCCDE6-C757-0663-84DB-7DC70D8FB2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2803" y="0"/>
            <a:ext cx="2625213" cy="1421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id="{E801C657-9751-7400-1B39-0A85D8C8FDD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2" y="4239820"/>
            <a:ext cx="3148457" cy="2560828"/>
          </a:xfrm>
          <a:prstGeom prst="rect">
            <a:avLst/>
          </a:prstGeom>
        </p:spPr>
      </p:pic>
      <p:pic>
        <p:nvPicPr>
          <p:cNvPr id="5" name="Picture 9">
            <a:extLst>
              <a:ext uri="{FF2B5EF4-FFF2-40B4-BE49-F238E27FC236}">
                <a16:creationId xmlns:a16="http://schemas.microsoft.com/office/drawing/2014/main" id="{8DA7AEC3-4F2C-64B7-F3EC-BA0AEACA5E5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6038" y="4239820"/>
            <a:ext cx="3148452" cy="2560823"/>
          </a:xfrm>
          <a:prstGeom prst="rect">
            <a:avLst/>
          </a:prstGeom>
        </p:spPr>
      </p:pic>
      <p:pic>
        <p:nvPicPr>
          <p:cNvPr id="6" name="Picture 10">
            <a:extLst>
              <a:ext uri="{FF2B5EF4-FFF2-40B4-BE49-F238E27FC236}">
                <a16:creationId xmlns:a16="http://schemas.microsoft.com/office/drawing/2014/main" id="{329A2F42-0463-F30B-3477-ECE123F7D6D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4740" y="4347125"/>
            <a:ext cx="2884591" cy="2346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18475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6247C5-9518-3E79-DBE4-C73ED314A3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35C643-E2A2-140D-1DCB-BC20B3B63F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2" y="609603"/>
            <a:ext cx="9919453" cy="1320795"/>
          </a:xfrm>
        </p:spPr>
        <p:txBody>
          <a:bodyPr wrap="square" anchor="t">
            <a:normAutofit/>
          </a:bodyPr>
          <a:lstStyle/>
          <a:p>
            <a:r>
              <a:rPr lang="cs-CZ" dirty="0" err="1"/>
              <a:t>Aggregating</a:t>
            </a:r>
            <a:r>
              <a:rPr lang="cs-CZ" dirty="0"/>
              <a:t> User </a:t>
            </a:r>
            <a:r>
              <a:rPr lang="cs-CZ" dirty="0" err="1"/>
              <a:t>Preferences</a:t>
            </a:r>
            <a:r>
              <a:rPr lang="cs-CZ" dirty="0"/>
              <a:t>: Fuzzy </a:t>
            </a:r>
            <a:r>
              <a:rPr lang="cs-CZ" dirty="0" err="1"/>
              <a:t>logic</a:t>
            </a:r>
            <a:r>
              <a:rPr lang="cs-CZ" dirty="0"/>
              <a:t/>
            </a:r>
            <a:br>
              <a:rPr lang="cs-CZ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9A6E05-55C8-D5C4-6F71-6A4186F3533C}"/>
              </a:ext>
            </a:extLst>
          </p:cNvPr>
          <p:cNvSpPr>
            <a:spLocks noGrp="1"/>
          </p:cNvSpPr>
          <p:nvPr>
            <p:ph idx="2"/>
          </p:nvPr>
        </p:nvSpPr>
        <p:spPr>
          <a:xfrm>
            <a:off x="677332" y="1421990"/>
            <a:ext cx="8774317" cy="4619368"/>
          </a:xfrm>
        </p:spPr>
        <p:txBody>
          <a:bodyPr wrap="square" anchor="t">
            <a:normAutofit/>
          </a:bodyPr>
          <a:lstStyle/>
          <a:p>
            <a:r>
              <a:rPr lang="cs-CZ" sz="2000" b="1" i="1" dirty="0" err="1">
                <a:solidFill>
                  <a:srgbClr val="00B0F0"/>
                </a:solidFill>
                <a:latin typeface="+mn-lt"/>
              </a:rPr>
              <a:t>Parametrized</a:t>
            </a:r>
            <a:r>
              <a:rPr lang="cs-CZ" sz="2000" b="1" i="1" dirty="0">
                <a:solidFill>
                  <a:srgbClr val="00B0F0"/>
                </a:solidFill>
                <a:latin typeface="+mn-lt"/>
              </a:rPr>
              <a:t> T-</a:t>
            </a:r>
            <a:r>
              <a:rPr lang="cs-CZ" sz="2000" b="1" i="1" dirty="0" err="1">
                <a:solidFill>
                  <a:srgbClr val="00B0F0"/>
                </a:solidFill>
                <a:latin typeface="+mn-lt"/>
              </a:rPr>
              <a:t>norms</a:t>
            </a:r>
            <a:endParaRPr lang="cs-CZ" sz="2000" b="1" i="1" dirty="0">
              <a:solidFill>
                <a:srgbClr val="00B0F0"/>
              </a:solidFill>
              <a:latin typeface="+mn-lt"/>
            </a:endParaRPr>
          </a:p>
          <a:p>
            <a:endParaRPr lang="cs-CZ" sz="2000" b="1" i="1" dirty="0">
              <a:solidFill>
                <a:srgbClr val="00B0F0"/>
              </a:solidFill>
              <a:latin typeface="+mn-lt"/>
            </a:endParaRPr>
          </a:p>
          <a:p>
            <a:pPr marL="457200" lvl="1" indent="0">
              <a:buNone/>
            </a:pPr>
            <a:endParaRPr lang="cs-CZ" sz="1800" i="1" dirty="0">
              <a:solidFill>
                <a:schemeClr val="tx1"/>
              </a:solidFill>
              <a:latin typeface="+mn-lt"/>
            </a:endParaRPr>
          </a:p>
          <a:p>
            <a:pPr lvl="1"/>
            <a:endParaRPr lang="en-US" sz="1800" b="1" i="1" dirty="0">
              <a:solidFill>
                <a:srgbClr val="00B0F0"/>
              </a:solidFill>
              <a:latin typeface="+mn-lt"/>
            </a:endParaRPr>
          </a:p>
        </p:txBody>
      </p:sp>
      <p:sp>
        <p:nvSpPr>
          <p:cNvPr id="7" name="TextBox 14">
            <a:extLst>
              <a:ext uri="{FF2B5EF4-FFF2-40B4-BE49-F238E27FC236}">
                <a16:creationId xmlns:a16="http://schemas.microsoft.com/office/drawing/2014/main" id="{32C5CB26-17EF-D8A6-3280-82F31B9AD738}"/>
              </a:ext>
            </a:extLst>
          </p:cNvPr>
          <p:cNvSpPr txBox="1"/>
          <p:nvPr/>
        </p:nvSpPr>
        <p:spPr>
          <a:xfrm>
            <a:off x="441360" y="6599829"/>
            <a:ext cx="991945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err="1"/>
              <a:t>Grabisch</a:t>
            </a:r>
            <a:r>
              <a:rPr lang="en-US" sz="1050" dirty="0"/>
              <a:t>, M., </a:t>
            </a:r>
            <a:r>
              <a:rPr lang="en-US" sz="1050" dirty="0" err="1"/>
              <a:t>Marichal</a:t>
            </a:r>
            <a:r>
              <a:rPr lang="en-US" sz="1050" dirty="0"/>
              <a:t>, J., </a:t>
            </a:r>
            <a:r>
              <a:rPr lang="en-US" sz="1050" dirty="0" err="1"/>
              <a:t>Mesiar</a:t>
            </a:r>
            <a:r>
              <a:rPr lang="en-US" sz="1050" dirty="0"/>
              <a:t>, R., &amp; Pap, E. (2009). </a:t>
            </a:r>
            <a:r>
              <a:rPr lang="en-US" sz="1050" i="1" dirty="0"/>
              <a:t>Aggregation Functions</a:t>
            </a:r>
            <a:r>
              <a:rPr lang="en-US" sz="1050" dirty="0"/>
              <a:t> (Encyclopedia of Mathematics and its Applications). Cambridge: Cambridge University Press. </a:t>
            </a:r>
          </a:p>
        </p:txBody>
      </p:sp>
      <p:pic>
        <p:nvPicPr>
          <p:cNvPr id="8" name="Picture 5">
            <a:hlinkClick r:id="rId2" action="ppaction://hlinkfile"/>
            <a:extLst>
              <a:ext uri="{FF2B5EF4-FFF2-40B4-BE49-F238E27FC236}">
                <a16:creationId xmlns:a16="http://schemas.microsoft.com/office/drawing/2014/main" id="{74BEFA26-CABA-B5EB-CA67-BDD819EF9D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421990"/>
            <a:ext cx="4353886" cy="2330489"/>
          </a:xfrm>
          <a:prstGeom prst="rect">
            <a:avLst/>
          </a:prstGeom>
        </p:spPr>
      </p:pic>
      <p:pic>
        <p:nvPicPr>
          <p:cNvPr id="9" name="Picture 7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48AB0DCF-946C-65CF-CE25-8DF748DB5A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383" y="2571498"/>
            <a:ext cx="4186675" cy="1180981"/>
          </a:xfrm>
          <a:prstGeom prst="rect">
            <a:avLst/>
          </a:prstGeom>
        </p:spPr>
      </p:pic>
      <p:pic>
        <p:nvPicPr>
          <p:cNvPr id="10" name="Picture 9">
            <a:hlinkClick r:id="rId2" action="ppaction://hlinkfile"/>
            <a:extLst>
              <a:ext uri="{FF2B5EF4-FFF2-40B4-BE49-F238E27FC236}">
                <a16:creationId xmlns:a16="http://schemas.microsoft.com/office/drawing/2014/main" id="{3B2B826D-7AAC-152F-150E-C21F224021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5998" y="4184395"/>
            <a:ext cx="4353887" cy="2378928"/>
          </a:xfrm>
          <a:prstGeom prst="rect">
            <a:avLst/>
          </a:prstGeom>
        </p:spPr>
      </p:pic>
      <p:pic>
        <p:nvPicPr>
          <p:cNvPr id="11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CDFC32E8-AC0F-5EBE-C1E8-C59AC3CB6A6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383" y="5031694"/>
            <a:ext cx="4572000" cy="882713"/>
          </a:xfrm>
          <a:prstGeom prst="rect">
            <a:avLst/>
          </a:prstGeom>
        </p:spPr>
      </p:pic>
      <p:sp>
        <p:nvSpPr>
          <p:cNvPr id="12" name="TextBox 12">
            <a:extLst>
              <a:ext uri="{FF2B5EF4-FFF2-40B4-BE49-F238E27FC236}">
                <a16:creationId xmlns:a16="http://schemas.microsoft.com/office/drawing/2014/main" id="{3B499DC1-4A64-03C3-50A7-B65564385EA7}"/>
              </a:ext>
            </a:extLst>
          </p:cNvPr>
          <p:cNvSpPr txBox="1"/>
          <p:nvPr/>
        </p:nvSpPr>
        <p:spPr>
          <a:xfrm>
            <a:off x="1276368" y="2280079"/>
            <a:ext cx="14110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Frank t-norm</a:t>
            </a:r>
          </a:p>
        </p:txBody>
      </p:sp>
      <p:sp>
        <p:nvSpPr>
          <p:cNvPr id="13" name="TextBox 13">
            <a:extLst>
              <a:ext uri="{FF2B5EF4-FFF2-40B4-BE49-F238E27FC236}">
                <a16:creationId xmlns:a16="http://schemas.microsoft.com/office/drawing/2014/main" id="{EFAF7931-E994-10B3-8CFB-8273ABBA3C9B}"/>
              </a:ext>
            </a:extLst>
          </p:cNvPr>
          <p:cNvSpPr txBox="1"/>
          <p:nvPr/>
        </p:nvSpPr>
        <p:spPr>
          <a:xfrm>
            <a:off x="1315444" y="4644109"/>
            <a:ext cx="1403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Yager</a:t>
            </a:r>
            <a:r>
              <a:rPr lang="en-US" dirty="0"/>
              <a:t> t-norm</a:t>
            </a:r>
          </a:p>
        </p:txBody>
      </p:sp>
    </p:spTree>
    <p:extLst>
      <p:ext uri="{BB962C8B-B14F-4D97-AF65-F5344CB8AC3E}">
        <p14:creationId xmlns:p14="http://schemas.microsoft.com/office/powerpoint/2010/main" val="411446626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ACB308-AD51-BC6A-B6F6-ADF9641426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730C89-A5C9-1A37-CBF3-3655AE5E1B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2" y="609603"/>
            <a:ext cx="9919453" cy="1320795"/>
          </a:xfrm>
        </p:spPr>
        <p:txBody>
          <a:bodyPr wrap="square" anchor="t">
            <a:normAutofit/>
          </a:bodyPr>
          <a:lstStyle/>
          <a:p>
            <a:r>
              <a:rPr lang="cs-CZ" dirty="0" err="1"/>
              <a:t>Aggregating</a:t>
            </a:r>
            <a:r>
              <a:rPr lang="cs-CZ" dirty="0"/>
              <a:t> User </a:t>
            </a:r>
            <a:r>
              <a:rPr lang="cs-CZ" dirty="0" err="1"/>
              <a:t>Preferences</a:t>
            </a:r>
            <a:r>
              <a:rPr lang="cs-CZ" dirty="0"/>
              <a:t>: Fuzzy </a:t>
            </a:r>
            <a:r>
              <a:rPr lang="cs-CZ" dirty="0" err="1"/>
              <a:t>logic</a:t>
            </a:r>
            <a:r>
              <a:rPr lang="cs-CZ" dirty="0"/>
              <a:t/>
            </a:r>
            <a:br>
              <a:rPr lang="cs-CZ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716835-6120-19B5-3A3C-68DDA5B788AB}"/>
              </a:ext>
            </a:extLst>
          </p:cNvPr>
          <p:cNvSpPr>
            <a:spLocks noGrp="1"/>
          </p:cNvSpPr>
          <p:nvPr>
            <p:ph idx="2"/>
          </p:nvPr>
        </p:nvSpPr>
        <p:spPr>
          <a:xfrm>
            <a:off x="677332" y="1421990"/>
            <a:ext cx="8774317" cy="4619368"/>
          </a:xfrm>
        </p:spPr>
        <p:txBody>
          <a:bodyPr wrap="square" anchor="t">
            <a:normAutofit/>
          </a:bodyPr>
          <a:lstStyle/>
          <a:p>
            <a:r>
              <a:rPr lang="cs-CZ" sz="2000" b="1" i="1" dirty="0" err="1">
                <a:solidFill>
                  <a:srgbClr val="00B0F0"/>
                </a:solidFill>
                <a:latin typeface="+mn-lt"/>
              </a:rPr>
              <a:t>Parametrized</a:t>
            </a:r>
            <a:r>
              <a:rPr lang="cs-CZ" sz="2000" b="1" i="1" dirty="0">
                <a:solidFill>
                  <a:srgbClr val="00B0F0"/>
                </a:solidFill>
                <a:latin typeface="+mn-lt"/>
              </a:rPr>
              <a:t> T-</a:t>
            </a:r>
            <a:r>
              <a:rPr lang="cs-CZ" sz="2000" b="1" i="1" dirty="0" err="1">
                <a:solidFill>
                  <a:srgbClr val="00B0F0"/>
                </a:solidFill>
                <a:latin typeface="+mn-lt"/>
              </a:rPr>
              <a:t>norms</a:t>
            </a:r>
            <a:endParaRPr lang="cs-CZ" sz="2000" b="1" i="1" dirty="0">
              <a:solidFill>
                <a:srgbClr val="00B0F0"/>
              </a:solidFill>
              <a:latin typeface="+mn-lt"/>
            </a:endParaRPr>
          </a:p>
          <a:p>
            <a:endParaRPr lang="cs-CZ" sz="2000" b="1" i="1" dirty="0">
              <a:solidFill>
                <a:srgbClr val="00B0F0"/>
              </a:solidFill>
              <a:latin typeface="+mn-lt"/>
            </a:endParaRPr>
          </a:p>
          <a:p>
            <a:pPr marL="457200" lvl="1" indent="0">
              <a:buNone/>
            </a:pPr>
            <a:endParaRPr lang="cs-CZ" sz="1800" i="1" dirty="0">
              <a:solidFill>
                <a:schemeClr val="tx1"/>
              </a:solidFill>
              <a:latin typeface="+mn-lt"/>
            </a:endParaRPr>
          </a:p>
          <a:p>
            <a:pPr lvl="1"/>
            <a:endParaRPr lang="en-US" sz="1800" b="1" i="1" dirty="0">
              <a:solidFill>
                <a:srgbClr val="00B0F0"/>
              </a:solidFill>
              <a:latin typeface="+mn-lt"/>
            </a:endParaRPr>
          </a:p>
        </p:txBody>
      </p:sp>
      <p:sp>
        <p:nvSpPr>
          <p:cNvPr id="7" name="TextBox 14">
            <a:extLst>
              <a:ext uri="{FF2B5EF4-FFF2-40B4-BE49-F238E27FC236}">
                <a16:creationId xmlns:a16="http://schemas.microsoft.com/office/drawing/2014/main" id="{2A5FC74C-3754-DEAF-3FB3-D183D7C10CE8}"/>
              </a:ext>
            </a:extLst>
          </p:cNvPr>
          <p:cNvSpPr txBox="1"/>
          <p:nvPr/>
        </p:nvSpPr>
        <p:spPr>
          <a:xfrm>
            <a:off x="441360" y="6599829"/>
            <a:ext cx="991945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err="1"/>
              <a:t>Grabisch</a:t>
            </a:r>
            <a:r>
              <a:rPr lang="en-US" sz="1050" dirty="0"/>
              <a:t>, M., </a:t>
            </a:r>
            <a:r>
              <a:rPr lang="en-US" sz="1050" dirty="0" err="1"/>
              <a:t>Marichal</a:t>
            </a:r>
            <a:r>
              <a:rPr lang="en-US" sz="1050" dirty="0"/>
              <a:t>, J., </a:t>
            </a:r>
            <a:r>
              <a:rPr lang="en-US" sz="1050" dirty="0" err="1"/>
              <a:t>Mesiar</a:t>
            </a:r>
            <a:r>
              <a:rPr lang="en-US" sz="1050" dirty="0"/>
              <a:t>, R., &amp; Pap, E. (2009). </a:t>
            </a:r>
            <a:r>
              <a:rPr lang="en-US" sz="1050" i="1" dirty="0"/>
              <a:t>Aggregation Functions</a:t>
            </a:r>
            <a:r>
              <a:rPr lang="en-US" sz="1050" dirty="0"/>
              <a:t> (Encyclopedia of Mathematics and its Applications). Cambridge: Cambridge University Press. </a:t>
            </a:r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423AAD8E-9E97-D6C6-C40D-17623FF43E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2549" y="2607400"/>
            <a:ext cx="3982411" cy="964163"/>
          </a:xfrm>
          <a:prstGeom prst="rect">
            <a:avLst/>
          </a:prstGeom>
        </p:spPr>
      </p:pic>
      <p:pic>
        <p:nvPicPr>
          <p:cNvPr id="5" name="Picture 7">
            <a:hlinkClick r:id="rId3" action="ppaction://hlinkfile"/>
            <a:extLst>
              <a:ext uri="{FF2B5EF4-FFF2-40B4-BE49-F238E27FC236}">
                <a16:creationId xmlns:a16="http://schemas.microsoft.com/office/drawing/2014/main" id="{E2680AE2-3E73-1D02-257C-2896C7BE82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3507" y="1483961"/>
            <a:ext cx="4572000" cy="2495774"/>
          </a:xfrm>
          <a:prstGeom prst="rect">
            <a:avLst/>
          </a:prstGeom>
        </p:spPr>
      </p:pic>
      <p:pic>
        <p:nvPicPr>
          <p:cNvPr id="6" name="Picture 11">
            <a:hlinkClick r:id="rId3" action="ppaction://hlinkfile"/>
            <a:extLst>
              <a:ext uri="{FF2B5EF4-FFF2-40B4-BE49-F238E27FC236}">
                <a16:creationId xmlns:a16="http://schemas.microsoft.com/office/drawing/2014/main" id="{CB2F1D26-E593-2782-407A-9CA03D698D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53507" y="4104055"/>
            <a:ext cx="4607306" cy="249577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F5EF829-8BF6-F982-59F1-806B590A34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4891" y="5090654"/>
            <a:ext cx="4681057" cy="69071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C8B2BB5-093A-0754-C550-ECB679A6687C}"/>
              </a:ext>
            </a:extLst>
          </p:cNvPr>
          <p:cNvSpPr txBox="1"/>
          <p:nvPr/>
        </p:nvSpPr>
        <p:spPr>
          <a:xfrm>
            <a:off x="874891" y="4645996"/>
            <a:ext cx="18582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Hamacher</a:t>
            </a:r>
            <a:r>
              <a:rPr lang="en-US" dirty="0"/>
              <a:t> t-norm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A966733-90A8-2160-FDB4-F83A1887F013}"/>
              </a:ext>
            </a:extLst>
          </p:cNvPr>
          <p:cNvSpPr txBox="1"/>
          <p:nvPr/>
        </p:nvSpPr>
        <p:spPr>
          <a:xfrm>
            <a:off x="928383" y="2135945"/>
            <a:ext cx="22870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Sugeno</a:t>
            </a:r>
            <a:r>
              <a:rPr lang="en-US" dirty="0"/>
              <a:t>-Weber t-norm</a:t>
            </a:r>
          </a:p>
        </p:txBody>
      </p:sp>
    </p:spTree>
    <p:extLst>
      <p:ext uri="{BB962C8B-B14F-4D97-AF65-F5344CB8AC3E}">
        <p14:creationId xmlns:p14="http://schemas.microsoft.com/office/powerpoint/2010/main" val="36543285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FD33C4-43D8-3C32-C6F2-3E07364C05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6CB799-A876-B873-23CE-8F14C018DE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2" y="609603"/>
            <a:ext cx="9919453" cy="1320795"/>
          </a:xfrm>
        </p:spPr>
        <p:txBody>
          <a:bodyPr wrap="square" anchor="t">
            <a:normAutofit/>
          </a:bodyPr>
          <a:lstStyle/>
          <a:p>
            <a:r>
              <a:rPr lang="cs-CZ" dirty="0" err="1"/>
              <a:t>Aggregating</a:t>
            </a:r>
            <a:r>
              <a:rPr lang="cs-CZ" dirty="0"/>
              <a:t> User </a:t>
            </a:r>
            <a:r>
              <a:rPr lang="cs-CZ" dirty="0" err="1"/>
              <a:t>Preferences</a:t>
            </a:r>
            <a:r>
              <a:rPr lang="cs-CZ" dirty="0"/>
              <a:t>: Fuzzy </a:t>
            </a:r>
            <a:r>
              <a:rPr lang="cs-CZ" dirty="0" err="1"/>
              <a:t>logic</a:t>
            </a:r>
            <a:r>
              <a:rPr lang="cs-CZ" dirty="0"/>
              <a:t/>
            </a:r>
            <a:br>
              <a:rPr lang="cs-CZ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3D8E54-B062-BDCE-6AE0-44D02D534422}"/>
              </a:ext>
            </a:extLst>
          </p:cNvPr>
          <p:cNvSpPr>
            <a:spLocks noGrp="1"/>
          </p:cNvSpPr>
          <p:nvPr>
            <p:ph idx="2"/>
          </p:nvPr>
        </p:nvSpPr>
        <p:spPr>
          <a:xfrm>
            <a:off x="677332" y="2212258"/>
            <a:ext cx="8774317" cy="3829100"/>
          </a:xfrm>
        </p:spPr>
        <p:txBody>
          <a:bodyPr wrap="square" anchor="t">
            <a:normAutofit/>
          </a:bodyPr>
          <a:lstStyle/>
          <a:p>
            <a:r>
              <a:rPr lang="cs-CZ" sz="2000" b="1" i="1" dirty="0">
                <a:solidFill>
                  <a:srgbClr val="00B0F0"/>
                </a:solidFill>
                <a:latin typeface="+mn-lt"/>
              </a:rPr>
              <a:t>Fuzzy </a:t>
            </a:r>
            <a:r>
              <a:rPr lang="cs-CZ" sz="2000" b="1" i="1" dirty="0" err="1">
                <a:solidFill>
                  <a:srgbClr val="00B0F0"/>
                </a:solidFill>
                <a:latin typeface="+mn-lt"/>
              </a:rPr>
              <a:t>logic</a:t>
            </a:r>
            <a:r>
              <a:rPr lang="cs-CZ" sz="2000" b="1" i="1" dirty="0">
                <a:solidFill>
                  <a:srgbClr val="00B0F0"/>
                </a:solidFill>
                <a:latin typeface="+mn-lt"/>
              </a:rPr>
              <a:t> </a:t>
            </a:r>
            <a:r>
              <a:rPr lang="cs-CZ" sz="2000" b="1" i="1" dirty="0" err="1">
                <a:solidFill>
                  <a:srgbClr val="00B0F0"/>
                </a:solidFill>
                <a:latin typeface="+mn-lt"/>
              </a:rPr>
              <a:t>aggregations</a:t>
            </a:r>
            <a:endParaRPr lang="cs-CZ" sz="2000" b="1" i="1" dirty="0">
              <a:solidFill>
                <a:srgbClr val="00B0F0"/>
              </a:solidFill>
              <a:latin typeface="+mn-lt"/>
            </a:endParaRPr>
          </a:p>
          <a:p>
            <a:pPr lvl="1"/>
            <a:r>
              <a:rPr lang="cs-CZ" sz="1800" dirty="0" err="1">
                <a:solidFill>
                  <a:srgbClr val="00B050"/>
                </a:solidFill>
                <a:latin typeface="+mn-lt"/>
              </a:rPr>
              <a:t>Fills</a:t>
            </a:r>
            <a:r>
              <a:rPr lang="cs-CZ" sz="1800" dirty="0">
                <a:solidFill>
                  <a:srgbClr val="00B050"/>
                </a:solidFill>
                <a:latin typeface="+mn-lt"/>
              </a:rPr>
              <a:t> </a:t>
            </a:r>
            <a:r>
              <a:rPr lang="cs-CZ" sz="1800" dirty="0" err="1">
                <a:solidFill>
                  <a:srgbClr val="00B050"/>
                </a:solidFill>
                <a:latin typeface="+mn-lt"/>
              </a:rPr>
              <a:t>the</a:t>
            </a:r>
            <a:r>
              <a:rPr lang="cs-CZ" sz="1800" dirty="0">
                <a:solidFill>
                  <a:srgbClr val="00B050"/>
                </a:solidFill>
                <a:latin typeface="+mn-lt"/>
              </a:rPr>
              <a:t> </a:t>
            </a:r>
            <a:r>
              <a:rPr lang="cs-CZ" sz="1800" dirty="0" err="1">
                <a:solidFill>
                  <a:srgbClr val="00B050"/>
                </a:solidFill>
                <a:latin typeface="+mn-lt"/>
              </a:rPr>
              <a:t>space</a:t>
            </a:r>
            <a:r>
              <a:rPr lang="cs-CZ" sz="1800" dirty="0">
                <a:solidFill>
                  <a:srgbClr val="00B050"/>
                </a:solidFill>
                <a:latin typeface="+mn-lt"/>
              </a:rPr>
              <a:t> </a:t>
            </a:r>
            <a:r>
              <a:rPr lang="cs-CZ" sz="1800" dirty="0" err="1">
                <a:solidFill>
                  <a:srgbClr val="00B050"/>
                </a:solidFill>
                <a:latin typeface="+mn-lt"/>
              </a:rPr>
              <a:t>between</a:t>
            </a:r>
            <a:r>
              <a:rPr lang="cs-CZ" sz="1800" dirty="0">
                <a:solidFill>
                  <a:srgbClr val="00B050"/>
                </a:solidFill>
                <a:latin typeface="+mn-lt"/>
              </a:rPr>
              <a:t> Min – </a:t>
            </a:r>
            <a:r>
              <a:rPr lang="cs-CZ" sz="1800" dirty="0" err="1">
                <a:solidFill>
                  <a:srgbClr val="00B050"/>
                </a:solidFill>
                <a:latin typeface="+mn-lt"/>
              </a:rPr>
              <a:t>Mean</a:t>
            </a:r>
            <a:r>
              <a:rPr lang="cs-CZ" sz="1800" dirty="0">
                <a:solidFill>
                  <a:srgbClr val="00B050"/>
                </a:solidFill>
                <a:latin typeface="+mn-lt"/>
              </a:rPr>
              <a:t> – Max </a:t>
            </a:r>
            <a:r>
              <a:rPr lang="cs-CZ" sz="1800" dirty="0" err="1">
                <a:solidFill>
                  <a:srgbClr val="00B050"/>
                </a:solidFill>
                <a:latin typeface="+mn-lt"/>
              </a:rPr>
              <a:t>aggregations</a:t>
            </a:r>
            <a:endParaRPr lang="cs-CZ" sz="1800" dirty="0">
              <a:solidFill>
                <a:srgbClr val="00B050"/>
              </a:solidFill>
              <a:latin typeface="+mn-lt"/>
            </a:endParaRPr>
          </a:p>
          <a:p>
            <a:pPr lvl="1"/>
            <a:r>
              <a:rPr lang="cs-CZ" sz="1800" dirty="0" err="1">
                <a:solidFill>
                  <a:srgbClr val="00B050"/>
                </a:solidFill>
                <a:latin typeface="+mn-lt"/>
              </a:rPr>
              <a:t>Can</a:t>
            </a:r>
            <a:r>
              <a:rPr lang="cs-CZ" sz="1800" dirty="0">
                <a:solidFill>
                  <a:srgbClr val="00B050"/>
                </a:solidFill>
                <a:latin typeface="+mn-lt"/>
              </a:rPr>
              <a:t> </a:t>
            </a:r>
            <a:r>
              <a:rPr lang="cs-CZ" sz="1800" dirty="0" err="1">
                <a:solidFill>
                  <a:srgbClr val="00B050"/>
                </a:solidFill>
                <a:latin typeface="+mn-lt"/>
              </a:rPr>
              <a:t>be</a:t>
            </a:r>
            <a:r>
              <a:rPr lang="cs-CZ" sz="1800" dirty="0">
                <a:solidFill>
                  <a:srgbClr val="00B050"/>
                </a:solidFill>
                <a:latin typeface="+mn-lt"/>
              </a:rPr>
              <a:t> </a:t>
            </a:r>
            <a:r>
              <a:rPr lang="cs-CZ" sz="1800" dirty="0" err="1">
                <a:solidFill>
                  <a:srgbClr val="00B050"/>
                </a:solidFill>
                <a:latin typeface="+mn-lt"/>
              </a:rPr>
              <a:t>tuned</a:t>
            </a:r>
            <a:r>
              <a:rPr lang="cs-CZ" sz="1800" dirty="0">
                <a:solidFill>
                  <a:srgbClr val="00B050"/>
                </a:solidFill>
                <a:latin typeface="+mn-lt"/>
              </a:rPr>
              <a:t>/</a:t>
            </a:r>
            <a:r>
              <a:rPr lang="cs-CZ" sz="1800" dirty="0" err="1">
                <a:solidFill>
                  <a:srgbClr val="00B050"/>
                </a:solidFill>
                <a:latin typeface="+mn-lt"/>
              </a:rPr>
              <a:t>selected</a:t>
            </a:r>
            <a:r>
              <a:rPr lang="cs-CZ" sz="1800" dirty="0">
                <a:solidFill>
                  <a:srgbClr val="00B050"/>
                </a:solidFill>
                <a:latin typeface="+mn-lt"/>
              </a:rPr>
              <a:t> </a:t>
            </a:r>
            <a:r>
              <a:rPr lang="cs-CZ" sz="1800" dirty="0" err="1">
                <a:solidFill>
                  <a:srgbClr val="00B050"/>
                </a:solidFill>
                <a:latin typeface="+mn-lt"/>
              </a:rPr>
              <a:t>with</a:t>
            </a:r>
            <a:r>
              <a:rPr lang="cs-CZ" sz="1800" dirty="0">
                <a:solidFill>
                  <a:srgbClr val="00B050"/>
                </a:solidFill>
                <a:latin typeface="+mn-lt"/>
              </a:rPr>
              <a:t> limited data</a:t>
            </a:r>
          </a:p>
          <a:p>
            <a:pPr lvl="1"/>
            <a:r>
              <a:rPr lang="cs-CZ" sz="1800" dirty="0">
                <a:solidFill>
                  <a:srgbClr val="00B050"/>
                </a:solidFill>
                <a:latin typeface="+mn-lt"/>
              </a:rPr>
              <a:t>Nice </a:t>
            </a:r>
            <a:r>
              <a:rPr lang="cs-CZ" sz="1800" dirty="0" err="1">
                <a:solidFill>
                  <a:srgbClr val="00B050"/>
                </a:solidFill>
                <a:latin typeface="+mn-lt"/>
              </a:rPr>
              <a:t>formalism</a:t>
            </a:r>
            <a:r>
              <a:rPr lang="cs-CZ" sz="1800" dirty="0">
                <a:solidFill>
                  <a:srgbClr val="00B050"/>
                </a:solidFill>
                <a:latin typeface="+mn-lt"/>
              </a:rPr>
              <a:t> </a:t>
            </a:r>
            <a:r>
              <a:rPr lang="cs-CZ" sz="1800" dirty="0" err="1">
                <a:solidFill>
                  <a:srgbClr val="00B050"/>
                </a:solidFill>
                <a:latin typeface="+mn-lt"/>
              </a:rPr>
              <a:t>for</a:t>
            </a:r>
            <a:r>
              <a:rPr lang="cs-CZ" sz="1800" dirty="0">
                <a:solidFill>
                  <a:srgbClr val="00B050"/>
                </a:solidFill>
                <a:latin typeface="+mn-lt"/>
              </a:rPr>
              <a:t> </a:t>
            </a:r>
            <a:r>
              <a:rPr lang="cs-CZ" sz="1800" dirty="0" err="1">
                <a:solidFill>
                  <a:srgbClr val="00B050"/>
                </a:solidFill>
                <a:latin typeface="+mn-lt"/>
              </a:rPr>
              <a:t>faceted</a:t>
            </a:r>
            <a:r>
              <a:rPr lang="cs-CZ" sz="1800" dirty="0">
                <a:solidFill>
                  <a:srgbClr val="00B050"/>
                </a:solidFill>
                <a:latin typeface="+mn-lt"/>
              </a:rPr>
              <a:t> </a:t>
            </a:r>
            <a:r>
              <a:rPr lang="cs-CZ" sz="1800" dirty="0" err="1">
                <a:solidFill>
                  <a:srgbClr val="00B050"/>
                </a:solidFill>
                <a:latin typeface="+mn-lt"/>
              </a:rPr>
              <a:t>search</a:t>
            </a:r>
            <a:r>
              <a:rPr lang="cs-CZ" sz="1800" dirty="0">
                <a:solidFill>
                  <a:srgbClr val="00B050"/>
                </a:solidFill>
                <a:latin typeface="+mn-lt"/>
              </a:rPr>
              <a:t> as </a:t>
            </a:r>
            <a:r>
              <a:rPr lang="cs-CZ" sz="1800" dirty="0" err="1">
                <a:solidFill>
                  <a:srgbClr val="00B050"/>
                </a:solidFill>
                <a:latin typeface="+mn-lt"/>
              </a:rPr>
              <a:t>well</a:t>
            </a:r>
            <a:endParaRPr lang="cs-CZ" sz="1800" dirty="0">
              <a:solidFill>
                <a:srgbClr val="00B050"/>
              </a:solidFill>
              <a:latin typeface="+mn-lt"/>
            </a:endParaRPr>
          </a:p>
          <a:p>
            <a:pPr lvl="1"/>
            <a:endParaRPr lang="cs-CZ" sz="1800" dirty="0">
              <a:solidFill>
                <a:schemeClr val="tx1"/>
              </a:solidFill>
              <a:latin typeface="+mn-lt"/>
            </a:endParaRPr>
          </a:p>
          <a:p>
            <a:pPr lvl="1"/>
            <a:r>
              <a:rPr lang="cs-CZ" sz="1800" dirty="0">
                <a:solidFill>
                  <a:srgbClr val="FF0000"/>
                </a:solidFill>
                <a:latin typeface="+mn-lt"/>
              </a:rPr>
              <a:t>No direct </a:t>
            </a:r>
            <a:r>
              <a:rPr lang="cs-CZ" sz="1800" dirty="0" err="1">
                <a:solidFill>
                  <a:srgbClr val="FF0000"/>
                </a:solidFill>
                <a:latin typeface="+mn-lt"/>
              </a:rPr>
              <a:t>way</a:t>
            </a:r>
            <a:r>
              <a:rPr lang="cs-CZ" sz="1800" dirty="0">
                <a:solidFill>
                  <a:srgbClr val="FF0000"/>
                </a:solidFill>
                <a:latin typeface="+mn-lt"/>
              </a:rPr>
              <a:t> to </a:t>
            </a:r>
            <a:r>
              <a:rPr lang="cs-CZ" sz="1800" dirty="0" err="1">
                <a:solidFill>
                  <a:srgbClr val="FF0000"/>
                </a:solidFill>
                <a:latin typeface="+mn-lt"/>
              </a:rPr>
              <a:t>incorporate</a:t>
            </a:r>
            <a:r>
              <a:rPr lang="cs-CZ" sz="1800" dirty="0">
                <a:solidFill>
                  <a:srgbClr val="FF0000"/>
                </a:solidFill>
                <a:latin typeface="+mn-lt"/>
              </a:rPr>
              <a:t> </a:t>
            </a:r>
            <a:r>
              <a:rPr lang="cs-CZ" sz="1800" dirty="0" err="1">
                <a:solidFill>
                  <a:srgbClr val="FF0000"/>
                </a:solidFill>
                <a:latin typeface="+mn-lt"/>
              </a:rPr>
              <a:t>weights</a:t>
            </a:r>
            <a:r>
              <a:rPr lang="cs-CZ" sz="1800" dirty="0">
                <a:solidFill>
                  <a:srgbClr val="FF0000"/>
                </a:solidFill>
                <a:latin typeface="+mn-lt"/>
              </a:rPr>
              <a:t> </a:t>
            </a:r>
            <a:r>
              <a:rPr lang="cs-CZ" sz="1800" dirty="0" err="1">
                <a:solidFill>
                  <a:srgbClr val="FF0000"/>
                </a:solidFill>
                <a:latin typeface="+mn-lt"/>
              </a:rPr>
              <a:t>for</a:t>
            </a:r>
            <a:r>
              <a:rPr lang="cs-CZ" sz="1800" dirty="0">
                <a:solidFill>
                  <a:srgbClr val="FF0000"/>
                </a:solidFill>
                <a:latin typeface="+mn-lt"/>
              </a:rPr>
              <a:t> </a:t>
            </a:r>
            <a:r>
              <a:rPr lang="cs-CZ" sz="1800" dirty="0" err="1">
                <a:solidFill>
                  <a:srgbClr val="FF0000"/>
                </a:solidFill>
                <a:latin typeface="+mn-lt"/>
              </a:rPr>
              <a:t>individual</a:t>
            </a:r>
            <a:r>
              <a:rPr lang="cs-CZ" sz="1800" dirty="0">
                <a:solidFill>
                  <a:srgbClr val="FF0000"/>
                </a:solidFill>
                <a:latin typeface="+mn-lt"/>
              </a:rPr>
              <a:t> </a:t>
            </a:r>
            <a:r>
              <a:rPr lang="cs-CZ" sz="1800" dirty="0" err="1">
                <a:solidFill>
                  <a:srgbClr val="FF0000"/>
                </a:solidFill>
                <a:latin typeface="+mn-lt"/>
              </a:rPr>
              <a:t>objectives</a:t>
            </a:r>
            <a:endParaRPr lang="cs-CZ" sz="1800" dirty="0">
              <a:solidFill>
                <a:srgbClr val="FF0000"/>
              </a:solidFill>
              <a:latin typeface="+mn-lt"/>
            </a:endParaRPr>
          </a:p>
          <a:p>
            <a:pPr lvl="1"/>
            <a:endParaRPr lang="cs-CZ" sz="1800" dirty="0">
              <a:solidFill>
                <a:schemeClr val="tx1"/>
              </a:solidFill>
              <a:latin typeface="+mn-lt"/>
            </a:endParaRPr>
          </a:p>
          <a:p>
            <a:endParaRPr lang="cs-CZ" sz="2000" b="1" i="1" dirty="0">
              <a:solidFill>
                <a:srgbClr val="00B0F0"/>
              </a:solidFill>
              <a:latin typeface="+mn-lt"/>
            </a:endParaRPr>
          </a:p>
          <a:p>
            <a:pPr marL="457200" lvl="1" indent="0">
              <a:buNone/>
            </a:pPr>
            <a:endParaRPr lang="cs-CZ" sz="1800" i="1" dirty="0">
              <a:solidFill>
                <a:schemeClr val="tx1"/>
              </a:solidFill>
              <a:latin typeface="+mn-lt"/>
            </a:endParaRPr>
          </a:p>
          <a:p>
            <a:pPr lvl="1"/>
            <a:endParaRPr lang="en-US" sz="1800" b="1" i="1" dirty="0">
              <a:solidFill>
                <a:srgbClr val="00B0F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1344577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dirty="0"/>
              <a:t>		</a:t>
            </a:r>
            <a:r>
              <a:rPr lang="cs-CZ" altLang="cs-CZ" sz="8000" dirty="0" err="1"/>
              <a:t>Questions</a:t>
            </a:r>
            <a:r>
              <a:rPr lang="cs-CZ" altLang="cs-CZ" sz="8000" dirty="0"/>
              <a:t>?</a:t>
            </a:r>
            <a:endParaRPr lang="cs-CZ" altLang="cs-CZ" dirty="0"/>
          </a:p>
        </p:txBody>
      </p:sp>
      <p:pic>
        <p:nvPicPr>
          <p:cNvPr id="66562" name="Picture 2" descr="http://i158.photobucket.com/albums/t96/Elletballa09/fr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559" y="1930398"/>
            <a:ext cx="5779269" cy="4334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338445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5D644C-6949-D1A3-E5A4-50CD0C03CE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E6DEEC0-BA8A-2618-A576-B0A1DC8F0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Explanations</a:t>
            </a:r>
            <a:endParaRPr lang="cs-CZ" dirty="0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55CD2560-543F-6A99-7726-F1BE282884B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How to </a:t>
            </a:r>
            <a:r>
              <a:rPr lang="cs-CZ" dirty="0" err="1"/>
              <a:t>tell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user [</a:t>
            </a:r>
            <a:r>
              <a:rPr lang="cs-CZ" dirty="0" err="1"/>
              <a:t>whether</a:t>
            </a:r>
            <a:r>
              <a:rPr lang="en-US" dirty="0"/>
              <a:t>|</a:t>
            </a:r>
            <a:r>
              <a:rPr lang="cs-CZ" dirty="0" err="1"/>
              <a:t>that</a:t>
            </a:r>
            <a:r>
              <a:rPr lang="cs-CZ" dirty="0"/>
              <a:t>] </a:t>
            </a:r>
            <a:r>
              <a:rPr lang="cs-CZ" dirty="0" err="1"/>
              <a:t>we</a:t>
            </a:r>
            <a:r>
              <a:rPr lang="cs-CZ" dirty="0"/>
              <a:t> </a:t>
            </a:r>
            <a:r>
              <a:rPr lang="cs-CZ" dirty="0" err="1"/>
              <a:t>did</a:t>
            </a:r>
            <a:r>
              <a:rPr lang="cs-CZ" dirty="0"/>
              <a:t> a </a:t>
            </a:r>
            <a:r>
              <a:rPr lang="cs-CZ" dirty="0" err="1"/>
              <a:t>good</a:t>
            </a:r>
            <a:r>
              <a:rPr lang="cs-CZ" dirty="0"/>
              <a:t> </a:t>
            </a:r>
            <a:r>
              <a:rPr lang="cs-CZ" dirty="0" err="1"/>
              <a:t>job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3454385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64D48D-7456-FD4B-947D-FFCAD83173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05D5F7-CDB8-DC21-A5CE-6B02B70615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2" y="609603"/>
            <a:ext cx="9919453" cy="1320795"/>
          </a:xfrm>
        </p:spPr>
        <p:txBody>
          <a:bodyPr wrap="square" anchor="t">
            <a:normAutofit/>
          </a:bodyPr>
          <a:lstStyle/>
          <a:p>
            <a:r>
              <a:rPr lang="cs-CZ" dirty="0" err="1"/>
              <a:t>Explanations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F443D8-C506-A0FC-7114-3B0636A28B68}"/>
              </a:ext>
            </a:extLst>
          </p:cNvPr>
          <p:cNvSpPr>
            <a:spLocks noGrp="1"/>
          </p:cNvSpPr>
          <p:nvPr>
            <p:ph idx="2"/>
          </p:nvPr>
        </p:nvSpPr>
        <p:spPr>
          <a:xfrm>
            <a:off x="677332" y="2212258"/>
            <a:ext cx="4962892" cy="3829100"/>
          </a:xfrm>
        </p:spPr>
        <p:txBody>
          <a:bodyPr wrap="square" anchor="t">
            <a:normAutofit/>
          </a:bodyPr>
          <a:lstStyle/>
          <a:p>
            <a:r>
              <a:rPr lang="cs-CZ" sz="2000" b="1" i="1" dirty="0">
                <a:solidFill>
                  <a:srgbClr val="00B0F0"/>
                </a:solidFill>
                <a:latin typeface="+mn-lt"/>
              </a:rPr>
              <a:t>Not just </a:t>
            </a:r>
            <a:r>
              <a:rPr lang="cs-CZ" sz="2000" b="1" i="1" dirty="0" err="1">
                <a:solidFill>
                  <a:srgbClr val="00B0F0"/>
                </a:solidFill>
                <a:latin typeface="+mn-lt"/>
              </a:rPr>
              <a:t>what</a:t>
            </a:r>
            <a:r>
              <a:rPr lang="cs-CZ" sz="2000" b="1" i="1" dirty="0">
                <a:solidFill>
                  <a:srgbClr val="00B0F0"/>
                </a:solidFill>
                <a:latin typeface="+mn-lt"/>
              </a:rPr>
              <a:t>, but </a:t>
            </a:r>
            <a:r>
              <a:rPr lang="cs-CZ" sz="2000" b="1" i="1" dirty="0" err="1">
                <a:solidFill>
                  <a:srgbClr val="00B0F0"/>
                </a:solidFill>
                <a:latin typeface="+mn-lt"/>
              </a:rPr>
              <a:t>also</a:t>
            </a:r>
            <a:r>
              <a:rPr lang="cs-CZ" sz="2000" b="1" i="1" dirty="0">
                <a:solidFill>
                  <a:srgbClr val="00B0F0"/>
                </a:solidFill>
                <a:latin typeface="+mn-lt"/>
              </a:rPr>
              <a:t> </a:t>
            </a:r>
            <a:r>
              <a:rPr lang="cs-CZ" sz="2000" b="1" i="1" dirty="0" err="1">
                <a:solidFill>
                  <a:srgbClr val="00B0F0"/>
                </a:solidFill>
                <a:latin typeface="+mn-lt"/>
              </a:rPr>
              <a:t>why</a:t>
            </a:r>
            <a:r>
              <a:rPr lang="cs-CZ" sz="2000" b="1" i="1" dirty="0">
                <a:solidFill>
                  <a:srgbClr val="00B0F0"/>
                </a:solidFill>
                <a:latin typeface="+mn-lt"/>
              </a:rPr>
              <a:t> </a:t>
            </a:r>
          </a:p>
          <a:p>
            <a:r>
              <a:rPr lang="cs-CZ" sz="2000" b="1" i="1" dirty="0" err="1">
                <a:solidFill>
                  <a:srgbClr val="00B0F0"/>
                </a:solidFill>
                <a:latin typeface="+mn-lt"/>
              </a:rPr>
              <a:t>Typically</a:t>
            </a:r>
            <a:r>
              <a:rPr lang="cs-CZ" sz="2000" b="1" i="1" dirty="0">
                <a:solidFill>
                  <a:srgbClr val="00B0F0"/>
                </a:solidFill>
                <a:latin typeface="+mn-lt"/>
              </a:rPr>
              <a:t> </a:t>
            </a:r>
            <a:r>
              <a:rPr lang="cs-CZ" sz="2000" b="1" i="1" dirty="0" err="1">
                <a:solidFill>
                  <a:srgbClr val="00B0F0"/>
                </a:solidFill>
                <a:latin typeface="+mn-lt"/>
              </a:rPr>
              <a:t>personalized</a:t>
            </a:r>
            <a:r>
              <a:rPr lang="cs-CZ" sz="2000" b="1" i="1" dirty="0">
                <a:solidFill>
                  <a:srgbClr val="00B0F0"/>
                </a:solidFill>
                <a:latin typeface="+mn-lt"/>
              </a:rPr>
              <a:t> to </a:t>
            </a:r>
            <a:r>
              <a:rPr lang="cs-CZ" sz="2000" b="1" i="1" dirty="0" err="1">
                <a:solidFill>
                  <a:srgbClr val="00B0F0"/>
                </a:solidFill>
                <a:latin typeface="+mn-lt"/>
              </a:rPr>
              <a:t>particular</a:t>
            </a:r>
            <a:r>
              <a:rPr lang="cs-CZ" sz="2000" b="1" i="1" dirty="0">
                <a:solidFill>
                  <a:srgbClr val="00B0F0"/>
                </a:solidFill>
                <a:latin typeface="+mn-lt"/>
              </a:rPr>
              <a:t> user</a:t>
            </a:r>
          </a:p>
          <a:p>
            <a:endParaRPr lang="cs-CZ" sz="2000" b="1" i="1" dirty="0">
              <a:solidFill>
                <a:srgbClr val="00B0F0"/>
              </a:solidFill>
              <a:latin typeface="+mn-lt"/>
            </a:endParaRPr>
          </a:p>
          <a:p>
            <a:pPr marL="457200" lvl="1" indent="0">
              <a:buNone/>
            </a:pPr>
            <a:endParaRPr lang="cs-CZ" sz="1800" i="1" dirty="0">
              <a:solidFill>
                <a:schemeClr val="tx1"/>
              </a:solidFill>
              <a:latin typeface="+mn-lt"/>
            </a:endParaRPr>
          </a:p>
          <a:p>
            <a:pPr lvl="1"/>
            <a:endParaRPr lang="en-US" sz="1800" b="1" i="1" dirty="0">
              <a:solidFill>
                <a:srgbClr val="00B0F0"/>
              </a:solidFill>
              <a:latin typeface="+mn-lt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2439ED31-AA6F-C37E-1D46-EE7E97EC89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8956" y="299102"/>
            <a:ext cx="6653044" cy="6558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62418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049EDF-91BA-5667-6422-8E9D3A757D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A66B30-A51D-EBE7-3265-90A71097B6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2" y="609603"/>
            <a:ext cx="9919453" cy="1320795"/>
          </a:xfrm>
        </p:spPr>
        <p:txBody>
          <a:bodyPr wrap="square" anchor="t">
            <a:normAutofit/>
          </a:bodyPr>
          <a:lstStyle/>
          <a:p>
            <a:r>
              <a:rPr lang="cs-CZ" dirty="0" err="1"/>
              <a:t>Explanations</a:t>
            </a:r>
            <a:r>
              <a:rPr lang="cs-CZ" dirty="0"/>
              <a:t> - </a:t>
            </a:r>
            <a:r>
              <a:rPr lang="cs-CZ" dirty="0" err="1"/>
              <a:t>classification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2E951E-9E78-8359-A0DA-C92D14B043F5}"/>
              </a:ext>
            </a:extLst>
          </p:cNvPr>
          <p:cNvSpPr>
            <a:spLocks noGrp="1"/>
          </p:cNvSpPr>
          <p:nvPr>
            <p:ph idx="2"/>
          </p:nvPr>
        </p:nvSpPr>
        <p:spPr>
          <a:xfrm>
            <a:off x="677332" y="2212258"/>
            <a:ext cx="8774317" cy="3829100"/>
          </a:xfrm>
        </p:spPr>
        <p:txBody>
          <a:bodyPr wrap="square" anchor="t">
            <a:normAutofit lnSpcReduction="10000"/>
          </a:bodyPr>
          <a:lstStyle/>
          <a:p>
            <a:r>
              <a:rPr lang="cs-CZ" sz="2000" b="1" i="1" dirty="0" err="1">
                <a:solidFill>
                  <a:srgbClr val="00B0F0"/>
                </a:solidFill>
                <a:latin typeface="+mn-lt"/>
              </a:rPr>
              <a:t>Explaining</a:t>
            </a:r>
            <a:r>
              <a:rPr lang="cs-CZ" sz="2000" b="1" i="1" dirty="0">
                <a:solidFill>
                  <a:srgbClr val="00B0F0"/>
                </a:solidFill>
                <a:latin typeface="+mn-lt"/>
              </a:rPr>
              <a:t> </a:t>
            </a:r>
            <a:r>
              <a:rPr lang="cs-CZ" sz="2000" b="1" i="1" dirty="0" err="1">
                <a:solidFill>
                  <a:srgbClr val="00B0F0"/>
                </a:solidFill>
                <a:latin typeface="+mn-lt"/>
              </a:rPr>
              <a:t>items</a:t>
            </a:r>
            <a:r>
              <a:rPr lang="cs-CZ" sz="2000" b="1" i="1" dirty="0">
                <a:solidFill>
                  <a:srgbClr val="00B0F0"/>
                </a:solidFill>
                <a:latin typeface="+mn-lt"/>
              </a:rPr>
              <a:t> vs. </a:t>
            </a:r>
            <a:r>
              <a:rPr lang="cs-CZ" sz="2000" b="1" i="1" dirty="0" err="1">
                <a:solidFill>
                  <a:srgbClr val="00B0F0"/>
                </a:solidFill>
                <a:latin typeface="+mn-lt"/>
              </a:rPr>
              <a:t>Explaining</a:t>
            </a:r>
            <a:r>
              <a:rPr lang="cs-CZ" sz="2000" b="1" i="1" dirty="0">
                <a:solidFill>
                  <a:srgbClr val="00B0F0"/>
                </a:solidFill>
                <a:latin typeface="+mn-lt"/>
              </a:rPr>
              <a:t> </a:t>
            </a:r>
            <a:r>
              <a:rPr lang="cs-CZ" sz="2000" b="1" i="1" dirty="0" err="1">
                <a:solidFill>
                  <a:srgbClr val="00B0F0"/>
                </a:solidFill>
                <a:latin typeface="+mn-lt"/>
              </a:rPr>
              <a:t>lists</a:t>
            </a:r>
            <a:r>
              <a:rPr lang="cs-CZ" sz="2000" b="1" i="1" dirty="0">
                <a:solidFill>
                  <a:srgbClr val="00B0F0"/>
                </a:solidFill>
                <a:latin typeface="+mn-lt"/>
              </a:rPr>
              <a:t> vs. </a:t>
            </a:r>
            <a:r>
              <a:rPr lang="cs-CZ" sz="2000" b="1" i="1" dirty="0" err="1">
                <a:solidFill>
                  <a:srgbClr val="00B0F0"/>
                </a:solidFill>
                <a:latin typeface="+mn-lt"/>
              </a:rPr>
              <a:t>Explaining</a:t>
            </a:r>
            <a:r>
              <a:rPr lang="cs-CZ" sz="2000" b="1" i="1" dirty="0">
                <a:solidFill>
                  <a:srgbClr val="00B0F0"/>
                </a:solidFill>
                <a:latin typeface="+mn-lt"/>
              </a:rPr>
              <a:t> </a:t>
            </a:r>
            <a:r>
              <a:rPr lang="cs-CZ" sz="2000" b="1" i="1" dirty="0" err="1">
                <a:solidFill>
                  <a:srgbClr val="00B0F0"/>
                </a:solidFill>
                <a:latin typeface="+mn-lt"/>
              </a:rPr>
              <a:t>users</a:t>
            </a:r>
            <a:endParaRPr lang="cs-CZ" sz="2000" b="1" i="1" dirty="0">
              <a:solidFill>
                <a:srgbClr val="00B0F0"/>
              </a:solidFill>
              <a:latin typeface="+mn-lt"/>
            </a:endParaRPr>
          </a:p>
          <a:p>
            <a:r>
              <a:rPr lang="cs-CZ" sz="2000" b="1" i="1" dirty="0" err="1">
                <a:solidFill>
                  <a:srgbClr val="00B0F0"/>
                </a:solidFill>
                <a:latin typeface="+mn-lt"/>
              </a:rPr>
              <a:t>Multiple</a:t>
            </a:r>
            <a:r>
              <a:rPr lang="cs-CZ" sz="2000" b="1" i="1" dirty="0">
                <a:solidFill>
                  <a:srgbClr val="00B0F0"/>
                </a:solidFill>
                <a:latin typeface="+mn-lt"/>
              </a:rPr>
              <a:t> </a:t>
            </a:r>
            <a:r>
              <a:rPr lang="cs-CZ" sz="2000" b="1" i="1" dirty="0" err="1">
                <a:solidFill>
                  <a:srgbClr val="00B0F0"/>
                </a:solidFill>
                <a:latin typeface="+mn-lt"/>
              </a:rPr>
              <a:t>possible</a:t>
            </a:r>
            <a:r>
              <a:rPr lang="cs-CZ" sz="2000" b="1" i="1" dirty="0">
                <a:solidFill>
                  <a:srgbClr val="00B0F0"/>
                </a:solidFill>
                <a:latin typeface="+mn-lt"/>
              </a:rPr>
              <a:t> </a:t>
            </a:r>
            <a:r>
              <a:rPr lang="cs-CZ" sz="2000" b="1" i="1" dirty="0" err="1">
                <a:solidFill>
                  <a:srgbClr val="00B0F0"/>
                </a:solidFill>
                <a:latin typeface="+mn-lt"/>
              </a:rPr>
              <a:t>roles</a:t>
            </a:r>
            <a:endParaRPr lang="cs-CZ" sz="2000" b="1" i="1" dirty="0">
              <a:solidFill>
                <a:srgbClr val="00B0F0"/>
              </a:solidFill>
              <a:latin typeface="+mn-lt"/>
            </a:endParaRPr>
          </a:p>
          <a:p>
            <a:pPr lvl="1"/>
            <a:r>
              <a:rPr lang="cs-CZ" sz="1800" dirty="0" err="1">
                <a:solidFill>
                  <a:schemeClr val="tx1"/>
                </a:solidFill>
                <a:latin typeface="+mn-lt"/>
              </a:rPr>
              <a:t>Transparency</a:t>
            </a:r>
            <a:r>
              <a:rPr lang="cs-CZ" sz="1800" dirty="0">
                <a:solidFill>
                  <a:schemeClr val="tx1"/>
                </a:solidFill>
                <a:latin typeface="+mn-lt"/>
              </a:rPr>
              <a:t>, </a:t>
            </a:r>
            <a:r>
              <a:rPr lang="cs-CZ" sz="1800" dirty="0" err="1">
                <a:solidFill>
                  <a:schemeClr val="tx1"/>
                </a:solidFill>
                <a:latin typeface="+mn-lt"/>
              </a:rPr>
              <a:t>Validation</a:t>
            </a:r>
            <a:r>
              <a:rPr lang="cs-CZ" sz="1800" dirty="0">
                <a:solidFill>
                  <a:schemeClr val="tx1"/>
                </a:solidFill>
                <a:latin typeface="+mn-lt"/>
              </a:rPr>
              <a:t>/Auditing, </a:t>
            </a:r>
            <a:r>
              <a:rPr lang="cs-CZ" sz="1800" dirty="0" err="1">
                <a:solidFill>
                  <a:schemeClr val="tx1"/>
                </a:solidFill>
                <a:latin typeface="+mn-lt"/>
              </a:rPr>
              <a:t>Persuasiveness</a:t>
            </a:r>
            <a:r>
              <a:rPr lang="cs-CZ" sz="1800" dirty="0">
                <a:solidFill>
                  <a:schemeClr val="tx1"/>
                </a:solidFill>
                <a:latin typeface="+mn-lt"/>
              </a:rPr>
              <a:t>, </a:t>
            </a:r>
            <a:r>
              <a:rPr lang="cs-CZ" sz="1800" dirty="0" err="1">
                <a:solidFill>
                  <a:schemeClr val="tx1"/>
                </a:solidFill>
                <a:latin typeface="+mn-lt"/>
              </a:rPr>
              <a:t>Trustworthiness</a:t>
            </a:r>
            <a:r>
              <a:rPr lang="cs-CZ" sz="1800" dirty="0">
                <a:solidFill>
                  <a:schemeClr val="tx1"/>
                </a:solidFill>
                <a:latin typeface="+mn-lt"/>
              </a:rPr>
              <a:t>, </a:t>
            </a:r>
            <a:r>
              <a:rPr lang="cs-CZ" sz="1800" dirty="0" err="1">
                <a:solidFill>
                  <a:schemeClr val="tx1"/>
                </a:solidFill>
                <a:latin typeface="+mn-lt"/>
              </a:rPr>
              <a:t>Comprehensibility</a:t>
            </a:r>
            <a:r>
              <a:rPr lang="cs-CZ" sz="1800" dirty="0">
                <a:solidFill>
                  <a:schemeClr val="tx1"/>
                </a:solidFill>
                <a:latin typeface="+mn-lt"/>
              </a:rPr>
              <a:t>, </a:t>
            </a:r>
            <a:r>
              <a:rPr lang="cs-CZ" sz="1800" dirty="0" err="1">
                <a:solidFill>
                  <a:schemeClr val="tx1"/>
                </a:solidFill>
                <a:latin typeface="+mn-lt"/>
              </a:rPr>
              <a:t>Education</a:t>
            </a:r>
            <a:r>
              <a:rPr lang="cs-CZ" sz="1800" dirty="0">
                <a:solidFill>
                  <a:schemeClr val="tx1"/>
                </a:solidFill>
                <a:latin typeface="+mn-lt"/>
              </a:rPr>
              <a:t>…</a:t>
            </a:r>
          </a:p>
          <a:p>
            <a:r>
              <a:rPr lang="cs-CZ" sz="2000" b="1" i="1" dirty="0" err="1">
                <a:solidFill>
                  <a:srgbClr val="00B0F0"/>
                </a:solidFill>
                <a:latin typeface="+mn-lt"/>
              </a:rPr>
              <a:t>Different</a:t>
            </a:r>
            <a:r>
              <a:rPr lang="cs-CZ" sz="2000" b="1" i="1" dirty="0">
                <a:solidFill>
                  <a:srgbClr val="00B0F0"/>
                </a:solidFill>
                <a:latin typeface="+mn-lt"/>
              </a:rPr>
              <a:t> source data</a:t>
            </a:r>
          </a:p>
          <a:p>
            <a:pPr lvl="1"/>
            <a:r>
              <a:rPr lang="cs-CZ" sz="1800" dirty="0">
                <a:solidFill>
                  <a:schemeClr val="tx1"/>
                </a:solidFill>
                <a:latin typeface="+mn-lt"/>
              </a:rPr>
              <a:t>Metadata, </a:t>
            </a:r>
            <a:r>
              <a:rPr lang="cs-CZ" sz="1800" dirty="0" err="1">
                <a:solidFill>
                  <a:schemeClr val="tx1"/>
                </a:solidFill>
                <a:latin typeface="+mn-lt"/>
              </a:rPr>
              <a:t>Content</a:t>
            </a:r>
            <a:r>
              <a:rPr lang="cs-CZ" sz="1800" dirty="0">
                <a:solidFill>
                  <a:schemeClr val="tx1"/>
                </a:solidFill>
                <a:latin typeface="+mn-lt"/>
              </a:rPr>
              <a:t> </a:t>
            </a:r>
            <a:r>
              <a:rPr lang="cs-CZ" sz="1800" dirty="0" err="1">
                <a:solidFill>
                  <a:schemeClr val="tx1"/>
                </a:solidFill>
                <a:latin typeface="+mn-lt"/>
              </a:rPr>
              <a:t>itself</a:t>
            </a:r>
            <a:r>
              <a:rPr lang="cs-CZ" sz="1800" dirty="0">
                <a:solidFill>
                  <a:schemeClr val="tx1"/>
                </a:solidFill>
                <a:latin typeface="+mn-lt"/>
              </a:rPr>
              <a:t>, </a:t>
            </a:r>
            <a:r>
              <a:rPr lang="cs-CZ" sz="1800" dirty="0" err="1">
                <a:solidFill>
                  <a:schemeClr val="tx1"/>
                </a:solidFill>
                <a:latin typeface="+mn-lt"/>
              </a:rPr>
              <a:t>Collaborative</a:t>
            </a:r>
            <a:r>
              <a:rPr lang="cs-CZ" sz="1800" dirty="0">
                <a:solidFill>
                  <a:schemeClr val="tx1"/>
                </a:solidFill>
                <a:latin typeface="+mn-lt"/>
              </a:rPr>
              <a:t> model</a:t>
            </a:r>
            <a:r>
              <a:rPr lang="cs-CZ" sz="1800" b="1" i="1" dirty="0">
                <a:solidFill>
                  <a:srgbClr val="00B0F0"/>
                </a:solidFill>
                <a:latin typeface="+mn-lt"/>
              </a:rPr>
              <a:t> </a:t>
            </a:r>
          </a:p>
          <a:p>
            <a:r>
              <a:rPr lang="cs-CZ" b="1" i="1" dirty="0" err="1">
                <a:solidFill>
                  <a:srgbClr val="00B0F0"/>
                </a:solidFill>
                <a:latin typeface="+mn-lt"/>
              </a:rPr>
              <a:t>Different</a:t>
            </a:r>
            <a:r>
              <a:rPr lang="cs-CZ" b="1" i="1" dirty="0">
                <a:solidFill>
                  <a:srgbClr val="00B0F0"/>
                </a:solidFill>
                <a:latin typeface="+mn-lt"/>
              </a:rPr>
              <a:t> output modality</a:t>
            </a:r>
          </a:p>
          <a:p>
            <a:pPr lvl="1"/>
            <a:r>
              <a:rPr lang="cs-CZ" dirty="0">
                <a:solidFill>
                  <a:schemeClr val="tx1"/>
                </a:solidFill>
                <a:latin typeface="+mn-lt"/>
              </a:rPr>
              <a:t>Free text, </a:t>
            </a:r>
            <a:r>
              <a:rPr lang="cs-CZ" dirty="0" err="1">
                <a:solidFill>
                  <a:schemeClr val="tx1"/>
                </a:solidFill>
                <a:latin typeface="+mn-lt"/>
              </a:rPr>
              <a:t>tags</a:t>
            </a:r>
            <a:r>
              <a:rPr lang="cs-CZ" dirty="0">
                <a:solidFill>
                  <a:schemeClr val="tx1"/>
                </a:solidFill>
                <a:latin typeface="+mn-lt"/>
              </a:rPr>
              <a:t>/</a:t>
            </a:r>
            <a:r>
              <a:rPr lang="cs-CZ" dirty="0" err="1">
                <a:solidFill>
                  <a:schemeClr val="tx1"/>
                </a:solidFill>
                <a:latin typeface="+mn-lt"/>
              </a:rPr>
              <a:t>labels</a:t>
            </a:r>
            <a:r>
              <a:rPr lang="cs-CZ" dirty="0">
                <a:solidFill>
                  <a:schemeClr val="tx1"/>
                </a:solidFill>
                <a:latin typeface="+mn-lt"/>
              </a:rPr>
              <a:t>, </a:t>
            </a:r>
            <a:r>
              <a:rPr lang="cs-CZ" dirty="0" err="1">
                <a:solidFill>
                  <a:schemeClr val="tx1"/>
                </a:solidFill>
                <a:latin typeface="+mn-lt"/>
              </a:rPr>
              <a:t>graphical</a:t>
            </a:r>
            <a:r>
              <a:rPr lang="cs-CZ" dirty="0">
                <a:solidFill>
                  <a:schemeClr val="tx1"/>
                </a:solidFill>
                <a:latin typeface="+mn-lt"/>
              </a:rPr>
              <a:t> </a:t>
            </a:r>
            <a:r>
              <a:rPr lang="cs-CZ" dirty="0" err="1">
                <a:solidFill>
                  <a:schemeClr val="tx1"/>
                </a:solidFill>
                <a:latin typeface="+mn-lt"/>
              </a:rPr>
              <a:t>content</a:t>
            </a:r>
            <a:endParaRPr lang="cs-CZ" dirty="0">
              <a:solidFill>
                <a:schemeClr val="tx1"/>
              </a:solidFill>
              <a:latin typeface="+mn-lt"/>
            </a:endParaRPr>
          </a:p>
          <a:p>
            <a:r>
              <a:rPr lang="cs-CZ" sz="2000" b="1" i="1" dirty="0" err="1">
                <a:solidFill>
                  <a:srgbClr val="00B0F0"/>
                </a:solidFill>
                <a:latin typeface="+mn-lt"/>
              </a:rPr>
              <a:t>Justification</a:t>
            </a:r>
            <a:r>
              <a:rPr lang="cs-CZ" sz="2000" b="1" i="1" dirty="0">
                <a:solidFill>
                  <a:srgbClr val="00B0F0"/>
                </a:solidFill>
                <a:latin typeface="+mn-lt"/>
              </a:rPr>
              <a:t> vs. </a:t>
            </a:r>
            <a:r>
              <a:rPr lang="cs-CZ" sz="2000" b="1" i="1" dirty="0" err="1">
                <a:solidFill>
                  <a:srgbClr val="00B0F0"/>
                </a:solidFill>
                <a:latin typeface="+mn-lt"/>
              </a:rPr>
              <a:t>Explanation</a:t>
            </a:r>
            <a:endParaRPr lang="cs-CZ" sz="2000" b="1" i="1" dirty="0">
              <a:solidFill>
                <a:srgbClr val="00B0F0"/>
              </a:solidFill>
              <a:latin typeface="+mn-lt"/>
            </a:endParaRPr>
          </a:p>
          <a:p>
            <a:pPr lvl="1"/>
            <a:r>
              <a:rPr lang="cs-CZ" sz="1800" dirty="0" err="1">
                <a:solidFill>
                  <a:schemeClr val="tx1"/>
                </a:solidFill>
                <a:latin typeface="+mn-lt"/>
              </a:rPr>
              <a:t>Why</a:t>
            </a:r>
            <a:r>
              <a:rPr lang="cs-CZ" sz="1800" dirty="0">
                <a:solidFill>
                  <a:schemeClr val="tx1"/>
                </a:solidFill>
                <a:latin typeface="+mn-lt"/>
              </a:rPr>
              <a:t> </a:t>
            </a:r>
            <a:r>
              <a:rPr lang="cs-CZ" sz="1800" dirty="0" err="1">
                <a:solidFill>
                  <a:schemeClr val="tx1"/>
                </a:solidFill>
                <a:latin typeface="+mn-lt"/>
              </a:rPr>
              <a:t>is</a:t>
            </a:r>
            <a:r>
              <a:rPr lang="cs-CZ" sz="1800" dirty="0">
                <a:solidFill>
                  <a:schemeClr val="tx1"/>
                </a:solidFill>
                <a:latin typeface="+mn-lt"/>
              </a:rPr>
              <a:t> </a:t>
            </a:r>
            <a:r>
              <a:rPr lang="cs-CZ" sz="1800" dirty="0" err="1">
                <a:solidFill>
                  <a:schemeClr val="tx1"/>
                </a:solidFill>
                <a:latin typeface="+mn-lt"/>
              </a:rPr>
              <a:t>the</a:t>
            </a:r>
            <a:r>
              <a:rPr lang="cs-CZ" sz="1800" dirty="0">
                <a:solidFill>
                  <a:schemeClr val="tx1"/>
                </a:solidFill>
                <a:latin typeface="+mn-lt"/>
              </a:rPr>
              <a:t> </a:t>
            </a:r>
            <a:r>
              <a:rPr lang="cs-CZ" sz="1800" dirty="0" err="1">
                <a:solidFill>
                  <a:schemeClr val="tx1"/>
                </a:solidFill>
                <a:latin typeface="+mn-lt"/>
              </a:rPr>
              <a:t>item</a:t>
            </a:r>
            <a:r>
              <a:rPr lang="cs-CZ" sz="1800" dirty="0">
                <a:solidFill>
                  <a:schemeClr val="tx1"/>
                </a:solidFill>
                <a:latin typeface="+mn-lt"/>
              </a:rPr>
              <a:t> a </a:t>
            </a:r>
            <a:r>
              <a:rPr lang="cs-CZ" sz="1800" dirty="0" err="1">
                <a:solidFill>
                  <a:schemeClr val="tx1"/>
                </a:solidFill>
                <a:latin typeface="+mn-lt"/>
              </a:rPr>
              <a:t>good</a:t>
            </a:r>
            <a:r>
              <a:rPr lang="cs-CZ" sz="1800" dirty="0">
                <a:solidFill>
                  <a:schemeClr val="tx1"/>
                </a:solidFill>
                <a:latin typeface="+mn-lt"/>
              </a:rPr>
              <a:t> </a:t>
            </a:r>
            <a:r>
              <a:rPr lang="cs-CZ" sz="1800" dirty="0" err="1">
                <a:solidFill>
                  <a:schemeClr val="tx1"/>
                </a:solidFill>
                <a:latin typeface="+mn-lt"/>
              </a:rPr>
              <a:t>choice</a:t>
            </a:r>
            <a:r>
              <a:rPr lang="cs-CZ" sz="1800" dirty="0">
                <a:solidFill>
                  <a:schemeClr val="tx1"/>
                </a:solidFill>
                <a:latin typeface="+mn-lt"/>
              </a:rPr>
              <a:t> vs. </a:t>
            </a:r>
            <a:r>
              <a:rPr lang="cs-CZ" sz="1800" dirty="0" err="1">
                <a:solidFill>
                  <a:schemeClr val="tx1"/>
                </a:solidFill>
                <a:latin typeface="+mn-lt"/>
              </a:rPr>
              <a:t>Why</a:t>
            </a:r>
            <a:r>
              <a:rPr lang="cs-CZ" sz="1800" dirty="0">
                <a:solidFill>
                  <a:schemeClr val="tx1"/>
                </a:solidFill>
                <a:latin typeface="+mn-lt"/>
              </a:rPr>
              <a:t> </a:t>
            </a:r>
            <a:r>
              <a:rPr lang="cs-CZ" sz="1800" dirty="0" err="1">
                <a:solidFill>
                  <a:schemeClr val="tx1"/>
                </a:solidFill>
                <a:latin typeface="+mn-lt"/>
              </a:rPr>
              <a:t>was</a:t>
            </a:r>
            <a:r>
              <a:rPr lang="cs-CZ" sz="1800" dirty="0">
                <a:solidFill>
                  <a:schemeClr val="tx1"/>
                </a:solidFill>
                <a:latin typeface="+mn-lt"/>
              </a:rPr>
              <a:t> </a:t>
            </a:r>
            <a:r>
              <a:rPr lang="cs-CZ" sz="1800" dirty="0" err="1">
                <a:solidFill>
                  <a:schemeClr val="tx1"/>
                </a:solidFill>
                <a:latin typeface="+mn-lt"/>
              </a:rPr>
              <a:t>the</a:t>
            </a:r>
            <a:r>
              <a:rPr lang="cs-CZ" sz="1800" dirty="0">
                <a:solidFill>
                  <a:schemeClr val="tx1"/>
                </a:solidFill>
                <a:latin typeface="+mn-lt"/>
              </a:rPr>
              <a:t> </a:t>
            </a:r>
            <a:r>
              <a:rPr lang="cs-CZ" sz="1800" dirty="0" err="1">
                <a:solidFill>
                  <a:schemeClr val="tx1"/>
                </a:solidFill>
                <a:latin typeface="+mn-lt"/>
              </a:rPr>
              <a:t>item</a:t>
            </a:r>
            <a:r>
              <a:rPr lang="cs-CZ" sz="1800" dirty="0">
                <a:solidFill>
                  <a:schemeClr val="tx1"/>
                </a:solidFill>
                <a:latin typeface="+mn-lt"/>
              </a:rPr>
              <a:t> </a:t>
            </a:r>
            <a:r>
              <a:rPr lang="cs-CZ" sz="1800" dirty="0" err="1">
                <a:solidFill>
                  <a:schemeClr val="tx1"/>
                </a:solidFill>
                <a:latin typeface="+mn-lt"/>
              </a:rPr>
              <a:t>actually</a:t>
            </a:r>
            <a:r>
              <a:rPr lang="cs-CZ" sz="1800" dirty="0">
                <a:solidFill>
                  <a:schemeClr val="tx1"/>
                </a:solidFill>
                <a:latin typeface="+mn-lt"/>
              </a:rPr>
              <a:t> </a:t>
            </a:r>
            <a:r>
              <a:rPr lang="cs-CZ" sz="1800" dirty="0" err="1">
                <a:solidFill>
                  <a:schemeClr val="tx1"/>
                </a:solidFill>
                <a:latin typeface="+mn-lt"/>
              </a:rPr>
              <a:t>recommended</a:t>
            </a:r>
            <a:r>
              <a:rPr lang="cs-CZ" sz="1800" dirty="0">
                <a:solidFill>
                  <a:schemeClr val="tx1"/>
                </a:solidFill>
                <a:latin typeface="+mn-lt"/>
              </a:rPr>
              <a:t>?</a:t>
            </a:r>
          </a:p>
          <a:p>
            <a:pPr marL="457200" lvl="1" indent="0">
              <a:buNone/>
            </a:pPr>
            <a:endParaRPr lang="cs-CZ" sz="1800" i="1" dirty="0">
              <a:solidFill>
                <a:schemeClr val="tx1"/>
              </a:solidFill>
              <a:latin typeface="+mn-lt"/>
            </a:endParaRPr>
          </a:p>
          <a:p>
            <a:pPr lvl="1"/>
            <a:endParaRPr lang="en-US" sz="1800" b="1" i="1" dirty="0">
              <a:solidFill>
                <a:srgbClr val="00B0F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8168117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4B68BF-8087-2CF3-68D5-837267FCDD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915826-43C4-1365-79B1-6686D9477E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2" y="609603"/>
            <a:ext cx="9919453" cy="1320795"/>
          </a:xfrm>
        </p:spPr>
        <p:txBody>
          <a:bodyPr wrap="square" anchor="t">
            <a:normAutofit/>
          </a:bodyPr>
          <a:lstStyle/>
          <a:p>
            <a:r>
              <a:rPr lang="cs-CZ" dirty="0" err="1"/>
              <a:t>Explanations</a:t>
            </a:r>
            <a:r>
              <a:rPr lang="cs-CZ" dirty="0"/>
              <a:t> – early </a:t>
            </a:r>
            <a:r>
              <a:rPr lang="cs-CZ" dirty="0" err="1"/>
              <a:t>examples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39795B-5A7D-8AC5-F0AA-35270DAF99CC}"/>
              </a:ext>
            </a:extLst>
          </p:cNvPr>
          <p:cNvSpPr>
            <a:spLocks noGrp="1"/>
          </p:cNvSpPr>
          <p:nvPr>
            <p:ph idx="2"/>
          </p:nvPr>
        </p:nvSpPr>
        <p:spPr>
          <a:xfrm>
            <a:off x="677332" y="2212258"/>
            <a:ext cx="8774317" cy="3829100"/>
          </a:xfrm>
        </p:spPr>
        <p:txBody>
          <a:bodyPr wrap="square" anchor="t">
            <a:normAutofit/>
          </a:bodyPr>
          <a:lstStyle/>
          <a:p>
            <a:pPr marL="0" indent="0">
              <a:buNone/>
            </a:pPr>
            <a:endParaRPr lang="cs-CZ" sz="2000" b="1" i="1" dirty="0">
              <a:solidFill>
                <a:srgbClr val="00B0F0"/>
              </a:solidFill>
              <a:latin typeface="+mn-lt"/>
            </a:endParaRPr>
          </a:p>
          <a:p>
            <a:pPr marL="457200" lvl="1" indent="0">
              <a:buNone/>
            </a:pPr>
            <a:endParaRPr lang="cs-CZ" sz="1800" i="1" dirty="0">
              <a:solidFill>
                <a:schemeClr val="tx1"/>
              </a:solidFill>
              <a:latin typeface="+mn-lt"/>
            </a:endParaRPr>
          </a:p>
          <a:p>
            <a:pPr lvl="1"/>
            <a:endParaRPr lang="en-US" sz="1800" b="1" i="1" dirty="0">
              <a:solidFill>
                <a:srgbClr val="00B0F0"/>
              </a:solidFill>
              <a:latin typeface="+mn-lt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27E49AD1-ECE5-91FB-3B86-81212798DA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332" y="3505688"/>
            <a:ext cx="5686479" cy="3167025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5E9929D8-0CFF-5BD0-68CA-EF1AFC0279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8047" y="0"/>
            <a:ext cx="4143953" cy="3505689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4CE3229B-2C6A-DBD3-CA78-0DC0D42F31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9971" y="3505688"/>
            <a:ext cx="5112029" cy="3352311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9055BFDD-7C10-905C-362A-34DCC31DBB55}"/>
              </a:ext>
            </a:extLst>
          </p:cNvPr>
          <p:cNvSpPr txBox="1"/>
          <p:nvPr/>
        </p:nvSpPr>
        <p:spPr>
          <a:xfrm>
            <a:off x="837488" y="1609663"/>
            <a:ext cx="491051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Very </a:t>
            </a:r>
            <a:r>
              <a:rPr lang="cs-CZ" dirty="0" err="1"/>
              <a:t>often</a:t>
            </a:r>
            <a:r>
              <a:rPr lang="cs-CZ" dirty="0"/>
              <a:t> </a:t>
            </a:r>
            <a:r>
              <a:rPr lang="cs-CZ" dirty="0" err="1"/>
              <a:t>based</a:t>
            </a:r>
            <a:r>
              <a:rPr lang="cs-CZ" dirty="0"/>
              <a:t> on basic </a:t>
            </a:r>
            <a:r>
              <a:rPr lang="cs-CZ" dirty="0" err="1"/>
              <a:t>collaborative</a:t>
            </a:r>
            <a:r>
              <a:rPr lang="cs-CZ" dirty="0"/>
              <a:t> </a:t>
            </a:r>
            <a:r>
              <a:rPr lang="cs-CZ" dirty="0" err="1"/>
              <a:t>algorithms</a:t>
            </a:r>
            <a:endParaRPr lang="cs-CZ" dirty="0"/>
          </a:p>
          <a:p>
            <a:pPr marL="285750" indent="-285750">
              <a:buFontTx/>
              <a:buChar char="-"/>
            </a:pPr>
            <a:r>
              <a:rPr lang="cs-CZ" dirty="0" err="1"/>
              <a:t>Tightly</a:t>
            </a:r>
            <a:r>
              <a:rPr lang="cs-CZ" dirty="0"/>
              <a:t> </a:t>
            </a:r>
            <a:r>
              <a:rPr lang="cs-CZ" dirty="0" err="1"/>
              <a:t>coupled</a:t>
            </a:r>
            <a:r>
              <a:rPr lang="cs-CZ" dirty="0"/>
              <a:t> </a:t>
            </a:r>
            <a:r>
              <a:rPr lang="cs-CZ" dirty="0" err="1"/>
              <a:t>with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model</a:t>
            </a:r>
            <a:r>
              <a:rPr lang="en-US" dirty="0"/>
              <a:t>’s</a:t>
            </a:r>
            <a:r>
              <a:rPr lang="cs-CZ" dirty="0"/>
              <a:t> </a:t>
            </a:r>
            <a:r>
              <a:rPr lang="cs-CZ" dirty="0" err="1"/>
              <a:t>reasoning</a:t>
            </a:r>
            <a:endParaRPr lang="cs-CZ" dirty="0"/>
          </a:p>
          <a:p>
            <a:pPr marL="285750" indent="-285750">
              <a:buFontTx/>
              <a:buChar char="-"/>
            </a:pPr>
            <a:r>
              <a:rPr lang="cs-CZ" dirty="0"/>
              <a:t>Not </a:t>
            </a:r>
            <a:r>
              <a:rPr lang="cs-CZ" dirty="0" err="1"/>
              <a:t>really</a:t>
            </a:r>
            <a:r>
              <a:rPr lang="cs-CZ" dirty="0"/>
              <a:t> </a:t>
            </a:r>
            <a:r>
              <a:rPr lang="cs-CZ" dirty="0" err="1"/>
              <a:t>working</a:t>
            </a:r>
            <a:r>
              <a:rPr lang="cs-CZ" dirty="0"/>
              <a:t> much, </a:t>
            </a:r>
            <a:r>
              <a:rPr lang="cs-CZ" dirty="0" err="1"/>
              <a:t>usually</a:t>
            </a:r>
            <a:endParaRPr lang="cs-CZ" dirty="0"/>
          </a:p>
          <a:p>
            <a:pPr marL="285750" indent="-285750">
              <a:buFontTx/>
              <a:buChar char="-"/>
            </a:pPr>
            <a:r>
              <a:rPr lang="cs-CZ" dirty="0" err="1"/>
              <a:t>Typically</a:t>
            </a:r>
            <a:r>
              <a:rPr lang="cs-CZ" dirty="0"/>
              <a:t> </a:t>
            </a:r>
            <a:r>
              <a:rPr lang="cs-CZ" dirty="0" err="1"/>
              <a:t>item-wise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6783442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52D990-1E71-2144-99F5-432E7CE077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004E2E-0C28-40A0-54FD-529F1D9CF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2" y="609603"/>
            <a:ext cx="9919453" cy="1320795"/>
          </a:xfrm>
        </p:spPr>
        <p:txBody>
          <a:bodyPr wrap="square" anchor="t">
            <a:normAutofit/>
          </a:bodyPr>
          <a:lstStyle/>
          <a:p>
            <a:r>
              <a:rPr lang="cs-CZ" dirty="0" err="1"/>
              <a:t>Explanations</a:t>
            </a:r>
            <a:r>
              <a:rPr lang="cs-CZ" dirty="0"/>
              <a:t> – more </a:t>
            </a:r>
            <a:r>
              <a:rPr lang="cs-CZ" dirty="0" err="1"/>
              <a:t>recent</a:t>
            </a:r>
            <a:r>
              <a:rPr lang="cs-CZ" dirty="0"/>
              <a:t> </a:t>
            </a:r>
            <a:r>
              <a:rPr lang="cs-CZ" dirty="0" err="1"/>
              <a:t>examples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B26B8F-A3B2-1A5E-E436-CD142133BA0B}"/>
              </a:ext>
            </a:extLst>
          </p:cNvPr>
          <p:cNvSpPr>
            <a:spLocks noGrp="1"/>
          </p:cNvSpPr>
          <p:nvPr>
            <p:ph idx="2"/>
          </p:nvPr>
        </p:nvSpPr>
        <p:spPr>
          <a:xfrm>
            <a:off x="4199468" y="2212258"/>
            <a:ext cx="5252181" cy="3829100"/>
          </a:xfrm>
        </p:spPr>
        <p:txBody>
          <a:bodyPr wrap="square" anchor="t">
            <a:normAutofit/>
          </a:bodyPr>
          <a:lstStyle/>
          <a:p>
            <a:pPr marL="0" indent="0">
              <a:buNone/>
            </a:pPr>
            <a:r>
              <a:rPr lang="cs-CZ" sz="2000" b="1" i="1" dirty="0" err="1">
                <a:solidFill>
                  <a:srgbClr val="00B0F0"/>
                </a:solidFill>
                <a:latin typeface="+mn-lt"/>
              </a:rPr>
              <a:t>Justifications</a:t>
            </a:r>
            <a:r>
              <a:rPr lang="cs-CZ" sz="2000" b="1" i="1" dirty="0">
                <a:solidFill>
                  <a:srgbClr val="00B0F0"/>
                </a:solidFill>
                <a:latin typeface="+mn-lt"/>
              </a:rPr>
              <a:t>?, </a:t>
            </a:r>
            <a:r>
              <a:rPr lang="cs-CZ" sz="2000" b="1" i="1" dirty="0" err="1">
                <a:solidFill>
                  <a:srgbClr val="00B0F0"/>
                </a:solidFill>
                <a:latin typeface="+mn-lt"/>
              </a:rPr>
              <a:t>item</a:t>
            </a:r>
            <a:r>
              <a:rPr lang="cs-CZ" sz="2000" b="1" i="1" dirty="0">
                <a:solidFill>
                  <a:srgbClr val="00B0F0"/>
                </a:solidFill>
                <a:latin typeface="+mn-lt"/>
              </a:rPr>
              <a:t>-level</a:t>
            </a:r>
          </a:p>
          <a:p>
            <a:pPr>
              <a:buFontTx/>
              <a:buChar char="-"/>
            </a:pPr>
            <a:r>
              <a:rPr lang="cs-CZ" sz="2000" i="1" dirty="0">
                <a:solidFill>
                  <a:srgbClr val="00B0F0"/>
                </a:solidFill>
                <a:latin typeface="+mn-lt"/>
              </a:rPr>
              <a:t>tag-</a:t>
            </a:r>
            <a:r>
              <a:rPr lang="cs-CZ" sz="2000" i="1" dirty="0" err="1">
                <a:solidFill>
                  <a:srgbClr val="00B0F0"/>
                </a:solidFill>
                <a:latin typeface="+mn-lt"/>
              </a:rPr>
              <a:t>based</a:t>
            </a:r>
            <a:r>
              <a:rPr lang="cs-CZ" sz="2000" i="1" dirty="0">
                <a:solidFill>
                  <a:srgbClr val="00B0F0"/>
                </a:solidFill>
                <a:latin typeface="+mn-lt"/>
              </a:rPr>
              <a:t> data &amp; </a:t>
            </a:r>
            <a:r>
              <a:rPr lang="cs-CZ" sz="2000" i="1" dirty="0" err="1">
                <a:solidFill>
                  <a:srgbClr val="00B0F0"/>
                </a:solidFill>
                <a:latin typeface="+mn-lt"/>
              </a:rPr>
              <a:t>visualizations</a:t>
            </a:r>
            <a:endParaRPr lang="cs-CZ" sz="2000" i="1" dirty="0">
              <a:solidFill>
                <a:srgbClr val="00B0F0"/>
              </a:solidFill>
              <a:latin typeface="+mn-lt"/>
            </a:endParaRPr>
          </a:p>
          <a:p>
            <a:pPr>
              <a:buFontTx/>
              <a:buChar char="-"/>
            </a:pPr>
            <a:r>
              <a:rPr lang="cs-CZ" sz="2000" i="1" dirty="0">
                <a:solidFill>
                  <a:srgbClr val="00B0F0"/>
                </a:solidFill>
                <a:latin typeface="+mn-lt"/>
              </a:rPr>
              <a:t>Limited </a:t>
            </a:r>
            <a:r>
              <a:rPr lang="cs-CZ" sz="2000" i="1" dirty="0" err="1">
                <a:solidFill>
                  <a:srgbClr val="00B0F0"/>
                </a:solidFill>
                <a:latin typeface="+mn-lt"/>
              </a:rPr>
              <a:t>expressiveness</a:t>
            </a:r>
            <a:r>
              <a:rPr lang="cs-CZ" sz="2000" i="1" dirty="0">
                <a:solidFill>
                  <a:srgbClr val="00B0F0"/>
                </a:solidFill>
                <a:latin typeface="+mn-lt"/>
              </a:rPr>
              <a:t> (</a:t>
            </a:r>
            <a:r>
              <a:rPr lang="cs-CZ" sz="2000" i="1" dirty="0" err="1">
                <a:solidFill>
                  <a:srgbClr val="00B0F0"/>
                </a:solidFill>
                <a:latin typeface="+mn-lt"/>
              </a:rPr>
              <a:t>why</a:t>
            </a:r>
            <a:r>
              <a:rPr lang="cs-CZ" sz="2000" i="1" dirty="0">
                <a:solidFill>
                  <a:srgbClr val="00B0F0"/>
                </a:solidFill>
                <a:latin typeface="+mn-lt"/>
              </a:rPr>
              <a:t> </a:t>
            </a:r>
            <a:r>
              <a:rPr lang="cs-CZ" sz="2000" i="1" dirty="0" err="1">
                <a:solidFill>
                  <a:srgbClr val="00B0F0"/>
                </a:solidFill>
                <a:latin typeface="+mn-lt"/>
              </a:rPr>
              <a:t>is</a:t>
            </a:r>
            <a:r>
              <a:rPr lang="cs-CZ" sz="2000" i="1" dirty="0">
                <a:solidFill>
                  <a:srgbClr val="00B0F0"/>
                </a:solidFill>
                <a:latin typeface="+mn-lt"/>
              </a:rPr>
              <a:t> </a:t>
            </a:r>
            <a:r>
              <a:rPr lang="cs-CZ" sz="2000" i="1" dirty="0" err="1">
                <a:solidFill>
                  <a:srgbClr val="00B0F0"/>
                </a:solidFill>
                <a:latin typeface="+mn-lt"/>
              </a:rPr>
              <a:t>this</a:t>
            </a:r>
            <a:r>
              <a:rPr lang="cs-CZ" sz="2000" i="1" dirty="0">
                <a:solidFill>
                  <a:srgbClr val="00B0F0"/>
                </a:solidFill>
                <a:latin typeface="+mn-lt"/>
              </a:rPr>
              <a:t> city </a:t>
            </a:r>
            <a:r>
              <a:rPr lang="cs-CZ" sz="2000" i="1" dirty="0" err="1">
                <a:solidFill>
                  <a:srgbClr val="00B0F0"/>
                </a:solidFill>
                <a:latin typeface="+mn-lt"/>
              </a:rPr>
              <a:t>builder</a:t>
            </a:r>
            <a:r>
              <a:rPr lang="cs-CZ" sz="2000" i="1" dirty="0">
                <a:solidFill>
                  <a:srgbClr val="00B0F0"/>
                </a:solidFill>
                <a:latin typeface="+mn-lt"/>
              </a:rPr>
              <a:t> a </a:t>
            </a:r>
            <a:r>
              <a:rPr lang="cs-CZ" sz="2000" i="1" dirty="0" err="1">
                <a:solidFill>
                  <a:srgbClr val="00B0F0"/>
                </a:solidFill>
                <a:latin typeface="+mn-lt"/>
              </a:rPr>
              <a:t>good</a:t>
            </a:r>
            <a:r>
              <a:rPr lang="cs-CZ" sz="2000" i="1" dirty="0">
                <a:solidFill>
                  <a:srgbClr val="00B0F0"/>
                </a:solidFill>
                <a:latin typeface="+mn-lt"/>
              </a:rPr>
              <a:t> </a:t>
            </a:r>
            <a:r>
              <a:rPr lang="cs-CZ" sz="2000" i="1" dirty="0" err="1">
                <a:solidFill>
                  <a:srgbClr val="00B0F0"/>
                </a:solidFill>
                <a:latin typeface="+mn-lt"/>
              </a:rPr>
              <a:t>one</a:t>
            </a:r>
            <a:r>
              <a:rPr lang="cs-CZ" sz="2000" i="1" dirty="0">
                <a:solidFill>
                  <a:srgbClr val="00B0F0"/>
                </a:solidFill>
                <a:latin typeface="+mn-lt"/>
              </a:rPr>
              <a:t>?)</a:t>
            </a:r>
            <a:endParaRPr lang="cs-CZ" sz="1800" i="1" dirty="0">
              <a:solidFill>
                <a:schemeClr val="tx1"/>
              </a:solidFill>
              <a:latin typeface="+mn-lt"/>
            </a:endParaRPr>
          </a:p>
          <a:p>
            <a:pPr lvl="1"/>
            <a:endParaRPr lang="en-US" sz="1800" b="1" i="1" dirty="0">
              <a:solidFill>
                <a:srgbClr val="00B0F0"/>
              </a:solidFill>
              <a:latin typeface="+mn-lt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32B9CB00-2222-FF00-6EBD-CD111A111C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3521" y="2212258"/>
            <a:ext cx="3077004" cy="2886478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468A84BC-8CD7-7011-3F0C-292E7776C7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3521" y="5218554"/>
            <a:ext cx="2819794" cy="676369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07DECE4E-781A-87E2-52FE-3D7F1E57AA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3521" y="6014741"/>
            <a:ext cx="2810267" cy="724001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D7989300-9EEB-DC50-7B41-5BF02DF52B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03936" y="6014741"/>
            <a:ext cx="2821746" cy="724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632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AA2B49-9A37-1031-B30B-FCB7F23EE6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A2C690E-066F-7A36-6D9E-67D58620C87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805088" y="1596356"/>
            <a:ext cx="4343847" cy="678322"/>
          </a:xfrm>
        </p:spPr>
        <p:txBody>
          <a:bodyPr>
            <a:noAutofit/>
          </a:bodyPr>
          <a:lstStyle/>
          <a:p>
            <a:pPr lvl="0" algn="ctr"/>
            <a:r>
              <a:rPr lang="cs-CZ" sz="2000" dirty="0" err="1">
                <a:solidFill>
                  <a:srgbClr val="333333"/>
                </a:solidFill>
                <a:latin typeface="Arial" pitchFamily="34"/>
              </a:rPr>
              <a:t>What</a:t>
            </a:r>
            <a:r>
              <a:rPr lang="cs-CZ" sz="2000" dirty="0">
                <a:solidFill>
                  <a:srgbClr val="333333"/>
                </a:solidFill>
                <a:latin typeface="Arial" pitchFamily="34"/>
              </a:rPr>
              <a:t> do </a:t>
            </a:r>
            <a:r>
              <a:rPr lang="cs-CZ" sz="2000" dirty="0" err="1">
                <a:solidFill>
                  <a:srgbClr val="333333"/>
                </a:solidFill>
                <a:latin typeface="Arial" pitchFamily="34"/>
              </a:rPr>
              <a:t>you</a:t>
            </a:r>
            <a:r>
              <a:rPr lang="cs-CZ" sz="2000" dirty="0">
                <a:solidFill>
                  <a:srgbClr val="333333"/>
                </a:solidFill>
                <a:latin typeface="Arial" pitchFamily="34"/>
              </a:rPr>
              <a:t> </a:t>
            </a:r>
            <a:r>
              <a:rPr lang="cs-CZ" sz="2000" dirty="0" err="1">
                <a:solidFill>
                  <a:srgbClr val="333333"/>
                </a:solidFill>
                <a:latin typeface="Arial" pitchFamily="34"/>
              </a:rPr>
              <a:t>think</a:t>
            </a:r>
            <a:r>
              <a:rPr lang="cs-CZ" sz="2000" dirty="0">
                <a:solidFill>
                  <a:srgbClr val="333333"/>
                </a:solidFill>
                <a:latin typeface="Arial" pitchFamily="34"/>
              </a:rPr>
              <a:t> </a:t>
            </a:r>
            <a:r>
              <a:rPr lang="cs-CZ" sz="2000" dirty="0" err="1">
                <a:solidFill>
                  <a:srgbClr val="333333"/>
                </a:solidFill>
                <a:latin typeface="Arial" pitchFamily="34"/>
              </a:rPr>
              <a:t>can</a:t>
            </a:r>
            <a:r>
              <a:rPr lang="cs-CZ" sz="2000" dirty="0">
                <a:solidFill>
                  <a:srgbClr val="333333"/>
                </a:solidFill>
                <a:latin typeface="Arial" pitchFamily="34"/>
              </a:rPr>
              <a:t> </a:t>
            </a:r>
            <a:r>
              <a:rPr lang="cs-CZ" sz="2000" dirty="0" err="1">
                <a:solidFill>
                  <a:srgbClr val="333333"/>
                </a:solidFill>
                <a:latin typeface="Arial" pitchFamily="34"/>
              </a:rPr>
              <a:t>represent</a:t>
            </a:r>
            <a:r>
              <a:rPr lang="cs-CZ" sz="2000" dirty="0">
                <a:solidFill>
                  <a:srgbClr val="333333"/>
                </a:solidFill>
                <a:latin typeface="Arial" pitchFamily="34"/>
              </a:rPr>
              <a:t> long-term </a:t>
            </a:r>
            <a:r>
              <a:rPr lang="cs-CZ" sz="2000" dirty="0" err="1">
                <a:solidFill>
                  <a:srgbClr val="333333"/>
                </a:solidFill>
                <a:latin typeface="Arial" pitchFamily="34"/>
              </a:rPr>
              <a:t>implicit</a:t>
            </a:r>
            <a:r>
              <a:rPr lang="cs-CZ" sz="2000" dirty="0">
                <a:solidFill>
                  <a:srgbClr val="333333"/>
                </a:solidFill>
                <a:latin typeface="Arial" pitchFamily="34"/>
              </a:rPr>
              <a:t> feedback?</a:t>
            </a:r>
            <a:endParaRPr lang="cs-CZ" sz="2000" dirty="0"/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id="{58C84D8C-0F94-F47C-7C75-4417B2C2497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6" t="13261" r="44628" b="35412"/>
          <a:stretch>
            <a:fillRect/>
          </a:stretch>
        </p:blipFill>
        <p:spPr>
          <a:xfrm>
            <a:off x="3300611" y="2274678"/>
            <a:ext cx="3352800" cy="1535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53840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6B6B6E-BB5D-782D-1774-8607B415DB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33656D-9007-9488-17AE-2BC1943517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2" y="609603"/>
            <a:ext cx="9919453" cy="1320795"/>
          </a:xfrm>
        </p:spPr>
        <p:txBody>
          <a:bodyPr wrap="square" anchor="t">
            <a:normAutofit/>
          </a:bodyPr>
          <a:lstStyle/>
          <a:p>
            <a:r>
              <a:rPr lang="cs-CZ" dirty="0" err="1"/>
              <a:t>Explanations</a:t>
            </a:r>
            <a:r>
              <a:rPr lang="cs-CZ" dirty="0"/>
              <a:t> – list-</a:t>
            </a:r>
            <a:r>
              <a:rPr lang="cs-CZ" dirty="0" err="1"/>
              <a:t>wise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2782AD-CAE7-7F2F-A482-32FF3238CD48}"/>
              </a:ext>
            </a:extLst>
          </p:cNvPr>
          <p:cNvSpPr>
            <a:spLocks noGrp="1"/>
          </p:cNvSpPr>
          <p:nvPr>
            <p:ph idx="2"/>
          </p:nvPr>
        </p:nvSpPr>
        <p:spPr>
          <a:xfrm>
            <a:off x="677332" y="2212258"/>
            <a:ext cx="8774317" cy="3829100"/>
          </a:xfrm>
        </p:spPr>
        <p:txBody>
          <a:bodyPr wrap="square" anchor="t">
            <a:normAutofit/>
          </a:bodyPr>
          <a:lstStyle/>
          <a:p>
            <a:pPr marL="0" indent="0">
              <a:buNone/>
            </a:pPr>
            <a:endParaRPr lang="cs-CZ" sz="2000" b="1" i="1" dirty="0">
              <a:solidFill>
                <a:srgbClr val="00B0F0"/>
              </a:solidFill>
              <a:latin typeface="+mn-lt"/>
            </a:endParaRPr>
          </a:p>
          <a:p>
            <a:pPr marL="457200" lvl="1" indent="0">
              <a:buNone/>
            </a:pPr>
            <a:endParaRPr lang="cs-CZ" sz="1800" i="1" dirty="0">
              <a:solidFill>
                <a:schemeClr val="tx1"/>
              </a:solidFill>
              <a:latin typeface="+mn-lt"/>
            </a:endParaRPr>
          </a:p>
          <a:p>
            <a:pPr lvl="1"/>
            <a:endParaRPr lang="en-US" sz="1800" b="1" i="1" dirty="0">
              <a:solidFill>
                <a:srgbClr val="00B0F0"/>
              </a:solidFill>
              <a:latin typeface="+mn-lt"/>
            </a:endParaRP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4A9F6039-3E38-0325-4AC6-2B971A221EE5}"/>
              </a:ext>
            </a:extLst>
          </p:cNvPr>
          <p:cNvSpPr txBox="1"/>
          <p:nvPr/>
        </p:nvSpPr>
        <p:spPr>
          <a:xfrm>
            <a:off x="466371" y="3105834"/>
            <a:ext cx="57207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List-</a:t>
            </a:r>
            <a:r>
              <a:rPr lang="cs-CZ" b="1" dirty="0" err="1"/>
              <a:t>wise</a:t>
            </a:r>
            <a:r>
              <a:rPr lang="cs-CZ" b="1" dirty="0"/>
              <a:t> / Profile-</a:t>
            </a:r>
            <a:r>
              <a:rPr lang="cs-CZ" b="1" dirty="0" err="1"/>
              <a:t>wise</a:t>
            </a:r>
            <a:r>
              <a:rPr lang="cs-CZ" b="1" dirty="0"/>
              <a:t> </a:t>
            </a:r>
            <a:r>
              <a:rPr lang="cs-CZ" b="1" dirty="0" err="1"/>
              <a:t>explanations</a:t>
            </a:r>
            <a:endParaRPr lang="cs-CZ" b="1" dirty="0"/>
          </a:p>
          <a:p>
            <a:pPr marL="285750" indent="-285750">
              <a:buFontTx/>
              <a:buChar char="-"/>
            </a:pPr>
            <a:r>
              <a:rPr lang="cs-CZ" dirty="0"/>
              <a:t>Tag-</a:t>
            </a:r>
            <a:r>
              <a:rPr lang="cs-CZ" dirty="0" err="1"/>
              <a:t>based</a:t>
            </a:r>
            <a:r>
              <a:rPr lang="cs-CZ" dirty="0"/>
              <a:t> data, set-</a:t>
            </a:r>
            <a:r>
              <a:rPr lang="cs-CZ" dirty="0" err="1"/>
              <a:t>wise</a:t>
            </a:r>
            <a:r>
              <a:rPr lang="cs-CZ" dirty="0"/>
              <a:t> </a:t>
            </a:r>
            <a:r>
              <a:rPr lang="cs-CZ" dirty="0" err="1"/>
              <a:t>operations</a:t>
            </a:r>
            <a:endParaRPr lang="cs-CZ" dirty="0"/>
          </a:p>
          <a:p>
            <a:pPr marL="285750" indent="-285750">
              <a:buFontTx/>
              <a:buChar char="-"/>
            </a:pPr>
            <a:r>
              <a:rPr lang="cs-CZ" dirty="0" err="1"/>
              <a:t>Candidate</a:t>
            </a:r>
            <a:r>
              <a:rPr lang="cs-CZ" dirty="0"/>
              <a:t> </a:t>
            </a:r>
            <a:r>
              <a:rPr lang="cs-CZ" dirty="0" err="1"/>
              <a:t>tags</a:t>
            </a:r>
            <a:r>
              <a:rPr lang="cs-CZ" dirty="0"/>
              <a:t> </a:t>
            </a:r>
            <a:r>
              <a:rPr lang="cs-CZ" dirty="0" err="1"/>
              <a:t>selected</a:t>
            </a:r>
            <a:r>
              <a:rPr lang="cs-CZ" dirty="0"/>
              <a:t> w.r.t. </a:t>
            </a:r>
            <a:r>
              <a:rPr lang="cs-CZ" dirty="0" err="1"/>
              <a:t>coverage</a:t>
            </a:r>
            <a:r>
              <a:rPr lang="cs-CZ" dirty="0"/>
              <a:t> and </a:t>
            </a:r>
            <a:r>
              <a:rPr lang="cs-CZ" dirty="0" err="1"/>
              <a:t>significance</a:t>
            </a:r>
            <a:endParaRPr lang="cs-CZ" dirty="0"/>
          </a:p>
          <a:p>
            <a:pPr marL="285750" indent="-285750">
              <a:buFontTx/>
              <a:buChar char="-"/>
            </a:pPr>
            <a:r>
              <a:rPr lang="cs-CZ" dirty="0" err="1"/>
              <a:t>Justifications</a:t>
            </a:r>
            <a:r>
              <a:rPr lang="cs-CZ" dirty="0"/>
              <a:t> </a:t>
            </a:r>
            <a:r>
              <a:rPr lang="cs-CZ" dirty="0" err="1"/>
              <a:t>rather</a:t>
            </a:r>
            <a:r>
              <a:rPr lang="cs-CZ" dirty="0"/>
              <a:t> </a:t>
            </a:r>
            <a:r>
              <a:rPr lang="cs-CZ" dirty="0" err="1"/>
              <a:t>than</a:t>
            </a:r>
            <a:r>
              <a:rPr lang="cs-CZ" dirty="0"/>
              <a:t> </a:t>
            </a:r>
            <a:r>
              <a:rPr lang="cs-CZ" dirty="0" err="1"/>
              <a:t>explanations</a:t>
            </a:r>
            <a:endParaRPr lang="cs-CZ" dirty="0"/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D516AF33-2328-EE7E-6328-ED84C5297F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371" y="1444667"/>
            <a:ext cx="6096000" cy="1253322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93A43ED5-0DD6-C42B-99C5-FDE6AE9DE7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5197" y="5057524"/>
            <a:ext cx="5572903" cy="1800476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946DA56E-A1BC-7AA4-D3F5-7306D16409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9945" y="781096"/>
            <a:ext cx="4642055" cy="4277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85619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D66FB2-C742-A299-CBC6-14766C44A8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071109-BA33-95EF-FFE1-0ADC65EF2B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2" y="609603"/>
            <a:ext cx="9919453" cy="1320795"/>
          </a:xfrm>
        </p:spPr>
        <p:txBody>
          <a:bodyPr wrap="square" anchor="t">
            <a:normAutofit/>
          </a:bodyPr>
          <a:lstStyle/>
          <a:p>
            <a:r>
              <a:rPr lang="cs-CZ" dirty="0" err="1"/>
              <a:t>Explanations</a:t>
            </a:r>
            <a:r>
              <a:rPr lang="cs-CZ" dirty="0"/>
              <a:t> – more </a:t>
            </a:r>
            <a:r>
              <a:rPr lang="cs-CZ" dirty="0" err="1"/>
              <a:t>recent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C64423-A3A4-1D23-A842-8E309FB0529F}"/>
              </a:ext>
            </a:extLst>
          </p:cNvPr>
          <p:cNvSpPr>
            <a:spLocks noGrp="1"/>
          </p:cNvSpPr>
          <p:nvPr>
            <p:ph idx="2"/>
          </p:nvPr>
        </p:nvSpPr>
        <p:spPr>
          <a:xfrm>
            <a:off x="677332" y="2212258"/>
            <a:ext cx="8774317" cy="3829100"/>
          </a:xfrm>
        </p:spPr>
        <p:txBody>
          <a:bodyPr wrap="square" anchor="t">
            <a:normAutofit/>
          </a:bodyPr>
          <a:lstStyle/>
          <a:p>
            <a:pPr marL="0" indent="0">
              <a:buNone/>
            </a:pPr>
            <a:endParaRPr lang="cs-CZ" sz="2000" b="1" i="1" dirty="0">
              <a:solidFill>
                <a:srgbClr val="00B0F0"/>
              </a:solidFill>
              <a:latin typeface="+mn-lt"/>
            </a:endParaRPr>
          </a:p>
          <a:p>
            <a:pPr marL="457200" lvl="1" indent="0">
              <a:buNone/>
            </a:pPr>
            <a:endParaRPr lang="cs-CZ" sz="1800" i="1" dirty="0">
              <a:solidFill>
                <a:schemeClr val="tx1"/>
              </a:solidFill>
              <a:latin typeface="+mn-lt"/>
            </a:endParaRPr>
          </a:p>
          <a:p>
            <a:pPr lvl="1"/>
            <a:endParaRPr lang="en-US" sz="1800" b="1" i="1" dirty="0">
              <a:solidFill>
                <a:srgbClr val="00B0F0"/>
              </a:solidFill>
              <a:latin typeface="+mn-lt"/>
            </a:endParaRP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3405EB7E-3FA3-F690-DF52-F11DA320D465}"/>
              </a:ext>
            </a:extLst>
          </p:cNvPr>
          <p:cNvSpPr txBox="1"/>
          <p:nvPr/>
        </p:nvSpPr>
        <p:spPr>
          <a:xfrm>
            <a:off x="677331" y="1494852"/>
            <a:ext cx="616308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List-</a:t>
            </a:r>
            <a:r>
              <a:rPr lang="cs-CZ" b="1" dirty="0" err="1"/>
              <a:t>wise</a:t>
            </a:r>
            <a:r>
              <a:rPr lang="cs-CZ" b="1" dirty="0"/>
              <a:t> </a:t>
            </a:r>
            <a:r>
              <a:rPr lang="cs-CZ" b="1" dirty="0" err="1"/>
              <a:t>explanations</a:t>
            </a:r>
            <a:r>
              <a:rPr lang="en-US" b="1" dirty="0"/>
              <a:t> </a:t>
            </a:r>
            <a:r>
              <a:rPr lang="cs-CZ" b="1" dirty="0"/>
              <a:t>(</a:t>
            </a:r>
            <a:r>
              <a:rPr lang="cs-CZ" b="1" dirty="0" err="1"/>
              <a:t>labeling</a:t>
            </a:r>
            <a:r>
              <a:rPr lang="cs-CZ" b="1" dirty="0"/>
              <a:t>)</a:t>
            </a:r>
          </a:p>
          <a:p>
            <a:pPr marL="285750" indent="-285750">
              <a:buFontTx/>
              <a:buChar char="-"/>
            </a:pPr>
            <a:r>
              <a:rPr lang="cs-CZ" dirty="0" err="1"/>
              <a:t>Actually</a:t>
            </a:r>
            <a:r>
              <a:rPr lang="cs-CZ" dirty="0"/>
              <a:t> a 2-step </a:t>
            </a:r>
            <a:r>
              <a:rPr lang="cs-CZ" dirty="0" err="1"/>
              <a:t>process</a:t>
            </a:r>
            <a:endParaRPr lang="cs-CZ" dirty="0"/>
          </a:p>
          <a:p>
            <a:pPr marL="285750" indent="-285750">
              <a:buFontTx/>
              <a:buChar char="-"/>
            </a:pPr>
            <a:r>
              <a:rPr lang="cs-CZ" dirty="0" err="1"/>
              <a:t>First</a:t>
            </a:r>
            <a:r>
              <a:rPr lang="cs-CZ" dirty="0"/>
              <a:t> </a:t>
            </a:r>
            <a:r>
              <a:rPr lang="cs-CZ" dirty="0" err="1"/>
              <a:t>recommend</a:t>
            </a:r>
            <a:r>
              <a:rPr lang="cs-CZ" dirty="0"/>
              <a:t> </a:t>
            </a:r>
            <a:r>
              <a:rPr lang="cs-CZ" dirty="0" err="1"/>
              <a:t>carousels</a:t>
            </a:r>
            <a:r>
              <a:rPr lang="cs-CZ" dirty="0"/>
              <a:t> (</a:t>
            </a:r>
            <a:r>
              <a:rPr lang="cs-CZ" dirty="0" err="1"/>
              <a:t>with</a:t>
            </a:r>
            <a:r>
              <a:rPr lang="cs-CZ" dirty="0"/>
              <a:t> </a:t>
            </a:r>
            <a:r>
              <a:rPr lang="cs-CZ" dirty="0" err="1"/>
              <a:t>labels</a:t>
            </a:r>
            <a:r>
              <a:rPr lang="cs-CZ" dirty="0"/>
              <a:t>) </a:t>
            </a:r>
            <a:r>
              <a:rPr lang="cs-CZ" dirty="0" err="1"/>
              <a:t>then</a:t>
            </a:r>
            <a:r>
              <a:rPr lang="cs-CZ" dirty="0"/>
              <a:t> </a:t>
            </a:r>
            <a:r>
              <a:rPr lang="cs-CZ" dirty="0" err="1"/>
              <a:t>populate</a:t>
            </a:r>
            <a:r>
              <a:rPr lang="cs-CZ" dirty="0"/>
              <a:t> </a:t>
            </a:r>
            <a:r>
              <a:rPr lang="cs-CZ" dirty="0" err="1"/>
              <a:t>them</a:t>
            </a:r>
            <a:endParaRPr lang="cs-CZ" dirty="0"/>
          </a:p>
          <a:p>
            <a:pPr marL="285750" indent="-285750">
              <a:buFontTx/>
              <a:buChar char="-"/>
            </a:pPr>
            <a:endParaRPr lang="cs-CZ" dirty="0"/>
          </a:p>
          <a:p>
            <a:pPr marL="285750" indent="-285750">
              <a:buFontTx/>
              <a:buChar char="-"/>
            </a:pPr>
            <a:r>
              <a:rPr lang="cs-CZ" dirty="0" err="1"/>
              <a:t>Alternatively</a:t>
            </a:r>
            <a:r>
              <a:rPr lang="cs-CZ" dirty="0"/>
              <a:t>: start </a:t>
            </a:r>
            <a:r>
              <a:rPr lang="cs-CZ" dirty="0" err="1"/>
              <a:t>with</a:t>
            </a:r>
            <a:r>
              <a:rPr lang="cs-CZ" dirty="0"/>
              <a:t> </a:t>
            </a:r>
            <a:r>
              <a:rPr lang="cs-CZ" dirty="0" err="1"/>
              <a:t>recommendations</a:t>
            </a:r>
            <a:r>
              <a:rPr lang="cs-CZ" dirty="0"/>
              <a:t> -&gt; </a:t>
            </a:r>
            <a:r>
              <a:rPr lang="cs-CZ" dirty="0" err="1"/>
              <a:t>apply</a:t>
            </a:r>
            <a:r>
              <a:rPr lang="cs-CZ" dirty="0"/>
              <a:t> </a:t>
            </a:r>
            <a:r>
              <a:rPr lang="cs-CZ" dirty="0" err="1"/>
              <a:t>clustering</a:t>
            </a:r>
            <a:r>
              <a:rPr lang="cs-CZ" dirty="0"/>
              <a:t> -&gt; </a:t>
            </a:r>
            <a:r>
              <a:rPr lang="cs-CZ" dirty="0" err="1"/>
              <a:t>select</a:t>
            </a:r>
            <a:r>
              <a:rPr lang="cs-CZ" dirty="0"/>
              <a:t> cluster </a:t>
            </a:r>
            <a:r>
              <a:rPr lang="cs-CZ" dirty="0" err="1"/>
              <a:t>labels</a:t>
            </a:r>
            <a:r>
              <a:rPr lang="cs-CZ" dirty="0"/>
              <a:t> (</a:t>
            </a:r>
            <a:r>
              <a:rPr lang="cs-CZ" dirty="0" err="1"/>
              <a:t>beware</a:t>
            </a:r>
            <a:r>
              <a:rPr lang="cs-CZ" dirty="0"/>
              <a:t>, many </a:t>
            </a:r>
            <a:r>
              <a:rPr lang="cs-CZ" dirty="0" err="1"/>
              <a:t>outliers</a:t>
            </a:r>
            <a:r>
              <a:rPr lang="cs-CZ" dirty="0"/>
              <a:t>)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AD9ED20E-8C8A-C9AF-4CEF-F3027136B3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1555" y="1494852"/>
            <a:ext cx="5090445" cy="5363148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4FDF2E8C-4667-5DA6-E0B6-CA887809BAB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34261" b="42382"/>
          <a:stretch>
            <a:fillRect/>
          </a:stretch>
        </p:blipFill>
        <p:spPr>
          <a:xfrm>
            <a:off x="7101165" y="5759068"/>
            <a:ext cx="5090835" cy="1098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19247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2B24C58-DF87-49B4-B107-68CBE6432341}"/>
              </a:ext>
            </a:extLst>
          </p:cNvPr>
          <p:cNvSpPr txBox="1">
            <a:spLocks noGrp="1"/>
          </p:cNvSpPr>
          <p:nvPr>
            <p:ph type="ctrTitle"/>
          </p:nvPr>
        </p:nvSpPr>
        <p:spPr/>
        <p:txBody>
          <a:bodyPr/>
          <a:lstStyle/>
          <a:p>
            <a:pPr lvl="0"/>
            <a:r>
              <a:rPr lang="cs-CZ" dirty="0"/>
              <a:t>NDBI021, Lecture </a:t>
            </a:r>
            <a:r>
              <a:rPr lang="cs-CZ" dirty="0" smtClean="0"/>
              <a:t>6</a:t>
            </a:r>
            <a:endParaRPr lang="cs-CZ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76D25FE9-1794-4F26-B8FC-4C9B940B98E5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034042" y="4050828"/>
            <a:ext cx="8239958" cy="1772456"/>
          </a:xfrm>
        </p:spPr>
        <p:txBody>
          <a:bodyPr>
            <a:normAutofit/>
          </a:bodyPr>
          <a:lstStyle/>
          <a:p>
            <a:pPr lvl="0"/>
            <a:r>
              <a:rPr lang="cs-CZ" dirty="0"/>
              <a:t>User preferences and advanced recommending methods, 2/1 ZK+Z, </a:t>
            </a:r>
          </a:p>
          <a:p>
            <a:pPr lvl="0"/>
            <a:r>
              <a:rPr lang="cs-CZ" i="1" dirty="0">
                <a:hlinkClick r:id="rId2"/>
              </a:rPr>
              <a:t>https://www.ksi.mff.cuni.cz/~peska/vyuka/ndbi021/</a:t>
            </a:r>
            <a:endParaRPr lang="cs-CZ" i="1" dirty="0"/>
          </a:p>
          <a:p>
            <a:pPr lvl="0"/>
            <a:r>
              <a:rPr lang="cs-CZ" i="1" dirty="0">
                <a:hlinkClick r:id="rId3"/>
              </a:rPr>
              <a:t>https://youtube.com/playlist?list=PLTYzSYF3EX3BNIVJkMpCE3vUDmUGvhEcy</a:t>
            </a:r>
            <a:r>
              <a:rPr lang="cs-CZ" i="1" dirty="0"/>
              <a:t> </a:t>
            </a:r>
          </a:p>
        </p:txBody>
      </p:sp>
      <p:pic>
        <p:nvPicPr>
          <p:cNvPr id="4" name="Picture 2" descr="Hom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920" y="6112375"/>
            <a:ext cx="1837650" cy="602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Vizuální styl MFF UK | Matematicko-fyzikální fakulta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500"/>
          <a:stretch/>
        </p:blipFill>
        <p:spPr bwMode="auto">
          <a:xfrm>
            <a:off x="0" y="5965234"/>
            <a:ext cx="2477477" cy="892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9902091" y="6345793"/>
            <a:ext cx="22153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https://ksi.mff.cuni.cz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222183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2895322-6013-4404-9F55-6DA73A5D739C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cs-CZ" dirty="0" err="1"/>
              <a:t>Today</a:t>
            </a:r>
            <a:r>
              <a:rPr lang="en-US" dirty="0"/>
              <a:t>’s</a:t>
            </a:r>
            <a:r>
              <a:rPr lang="cs-CZ" dirty="0"/>
              <a:t> </a:t>
            </a:r>
            <a:r>
              <a:rPr lang="cs-CZ" dirty="0" err="1"/>
              <a:t>content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4620EF1-1236-487F-9D67-CE96F7079B1E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677332" y="2160590"/>
            <a:ext cx="8978731" cy="3880768"/>
          </a:xfrm>
        </p:spPr>
        <p:txBody>
          <a:bodyPr/>
          <a:lstStyle/>
          <a:p>
            <a:pPr lvl="0"/>
            <a:r>
              <a:rPr lang="cs-CZ" dirty="0" err="1">
                <a:solidFill>
                  <a:srgbClr val="333333"/>
                </a:solidFill>
                <a:latin typeface="Tahoma" pitchFamily="34"/>
              </a:rPr>
              <a:t>Recap</a:t>
            </a:r>
            <a:endParaRPr lang="cs-CZ" dirty="0">
              <a:solidFill>
                <a:srgbClr val="333333"/>
              </a:solidFill>
              <a:latin typeface="Tahoma" pitchFamily="34"/>
            </a:endParaRPr>
          </a:p>
          <a:p>
            <a:pPr marL="0" lvl="0" indent="0">
              <a:buNone/>
            </a:pPr>
            <a:endParaRPr lang="en-US" dirty="0">
              <a:solidFill>
                <a:srgbClr val="333333"/>
              </a:solidFill>
              <a:latin typeface="Arial" pitchFamily="34"/>
            </a:endParaRPr>
          </a:p>
          <a:p>
            <a:r>
              <a:rPr lang="cs-CZ" dirty="0" smtClean="0">
                <a:solidFill>
                  <a:schemeClr val="tx1"/>
                </a:solidFill>
                <a:latin typeface="Arial" pitchFamily="34"/>
              </a:rPr>
              <a:t>Explanations, steering</a:t>
            </a:r>
            <a:endParaRPr lang="cs-CZ" dirty="0">
              <a:solidFill>
                <a:schemeClr val="tx1"/>
              </a:solidFill>
              <a:latin typeface="Arial" pitchFamily="34"/>
            </a:endParaRPr>
          </a:p>
          <a:p>
            <a:r>
              <a:rPr lang="cs-CZ" dirty="0" smtClean="0">
                <a:solidFill>
                  <a:schemeClr val="tx1"/>
                </a:solidFill>
                <a:latin typeface="Arial" pitchFamily="34"/>
              </a:rPr>
              <a:t>Sparse Autoencoders</a:t>
            </a:r>
            <a:endParaRPr lang="cs-CZ" dirty="0">
              <a:solidFill>
                <a:schemeClr val="tx1"/>
              </a:solidFill>
              <a:latin typeface="Arial" pitchFamily="34"/>
            </a:endParaRPr>
          </a:p>
          <a:p>
            <a:r>
              <a:rPr lang="cs-CZ" dirty="0" smtClean="0">
                <a:solidFill>
                  <a:schemeClr val="tx1"/>
                </a:solidFill>
                <a:latin typeface="Arial" pitchFamily="34"/>
              </a:rPr>
              <a:t>Variants of semestral works</a:t>
            </a:r>
            <a:endParaRPr lang="cs-CZ" dirty="0">
              <a:solidFill>
                <a:schemeClr val="tx1"/>
              </a:solidFill>
              <a:latin typeface="Arial" pitchFamily="34"/>
            </a:endParaRPr>
          </a:p>
          <a:p>
            <a:pPr marL="457200" lvl="1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3460750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7B3452-4B0B-85E6-A395-8FE20864C0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2D04BEC-13A5-DF8F-994E-ADA7635CB0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Recap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8064656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AC7196D-97DA-47F9-8FE1-D4B57EE4FC2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403466" y="1757524"/>
            <a:ext cx="5622280" cy="678322"/>
          </a:xfrm>
        </p:spPr>
        <p:txBody>
          <a:bodyPr>
            <a:noAutofit/>
          </a:bodyPr>
          <a:lstStyle/>
          <a:p>
            <a:pPr lvl="0" algn="ctr"/>
            <a:r>
              <a:rPr lang="cs-CZ" sz="2000" dirty="0" smtClean="0">
                <a:solidFill>
                  <a:srgbClr val="333333"/>
                </a:solidFill>
                <a:latin typeface="Arial" pitchFamily="34"/>
              </a:rPr>
              <a:t>In what way may be weighted average of preferences insufficient?</a:t>
            </a:r>
            <a:endParaRPr lang="cs-CZ" sz="2000" dirty="0"/>
          </a:p>
        </p:txBody>
      </p:sp>
      <p:sp>
        <p:nvSpPr>
          <p:cNvPr id="9" name="Nadpis 1">
            <a:extLst>
              <a:ext uri="{FF2B5EF4-FFF2-40B4-BE49-F238E27FC236}">
                <a16:creationId xmlns:a16="http://schemas.microsoft.com/office/drawing/2014/main" id="{D0CF76F9-CECA-6B8F-E902-E4043E29B135}"/>
              </a:ext>
            </a:extLst>
          </p:cNvPr>
          <p:cNvSpPr txBox="1">
            <a:spLocks/>
          </p:cNvSpPr>
          <p:nvPr/>
        </p:nvSpPr>
        <p:spPr>
          <a:xfrm>
            <a:off x="737013" y="2794230"/>
            <a:ext cx="3938567" cy="67832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cs-CZ" sz="3600" b="0" i="0" u="none" strike="noStrike" kern="1200" cap="none" spc="0" baseline="0">
                <a:solidFill>
                  <a:srgbClr val="90C226"/>
                </a:solidFill>
                <a:uFillTx/>
                <a:latin typeface="Trebuchet MS"/>
              </a:defRPr>
            </a:lvl1pPr>
          </a:lstStyle>
          <a:p>
            <a:pPr algn="ctr"/>
            <a:r>
              <a:rPr lang="cs-CZ" sz="2000" dirty="0" smtClean="0">
                <a:solidFill>
                  <a:srgbClr val="333333"/>
                </a:solidFill>
                <a:latin typeface="Arial" pitchFamily="34"/>
              </a:rPr>
              <a:t>What may be the problem when asking users about why they liked some item?</a:t>
            </a:r>
            <a:endParaRPr lang="en-US" sz="2000" dirty="0"/>
          </a:p>
        </p:txBody>
      </p:sp>
      <p:pic>
        <p:nvPicPr>
          <p:cNvPr id="30" name="Picture 6" descr="Jednoduchá, ovocná a chutná panna cotta - Prostřeno.cz">
            <a:extLst>
              <a:ext uri="{FF2B5EF4-FFF2-40B4-BE49-F238E27FC236}">
                <a16:creationId xmlns:a16="http://schemas.microsoft.com/office/drawing/2014/main" id="{5C343368-8EA9-404E-B142-66931E3B53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5305" y="3939250"/>
            <a:ext cx="1233488" cy="923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1" descr="Chart, line chart&#10;&#10;Description automatically generated">
            <a:extLst>
              <a:ext uri="{FF2B5EF4-FFF2-40B4-BE49-F238E27FC236}">
                <a16:creationId xmlns:a16="http://schemas.microsoft.com/office/drawing/2014/main" id="{70AB2317-C255-3AEA-2960-6C71CE1332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3074" y="2554726"/>
            <a:ext cx="4128568" cy="4134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26164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AA2B49-9A37-1031-B30B-FCB7F23EE6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A2C690E-066F-7A36-6D9E-67D58620C87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805088" y="1596356"/>
            <a:ext cx="4343847" cy="678322"/>
          </a:xfrm>
        </p:spPr>
        <p:txBody>
          <a:bodyPr>
            <a:noAutofit/>
          </a:bodyPr>
          <a:lstStyle/>
          <a:p>
            <a:pPr lvl="0" algn="ctr"/>
            <a:r>
              <a:rPr lang="cs-CZ" sz="2000" dirty="0" smtClean="0">
                <a:solidFill>
                  <a:srgbClr val="333333"/>
                </a:solidFill>
                <a:latin typeface="Arial" pitchFamily="34"/>
              </a:rPr>
              <a:t>What kinds/axes of recommendation explanations can you remember?</a:t>
            </a:r>
            <a:endParaRPr lang="cs-CZ" sz="2000" dirty="0"/>
          </a:p>
        </p:txBody>
      </p:sp>
      <p:pic>
        <p:nvPicPr>
          <p:cNvPr id="4" name="Obrázek 4">
            <a:extLst>
              <a:ext uri="{FF2B5EF4-FFF2-40B4-BE49-F238E27FC236}">
                <a16:creationId xmlns:a16="http://schemas.microsoft.com/office/drawing/2014/main" id="{32B9CB00-2222-FF00-6EBD-CD111A111C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8509" y="2468932"/>
            <a:ext cx="3077004" cy="2886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85414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5D644C-6949-D1A3-E5A4-50CD0C03CE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E6DEEC0-BA8A-2618-A576-B0A1DC8F0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Explanations - continued</a:t>
            </a:r>
            <a:endParaRPr lang="cs-CZ" dirty="0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55CD2560-543F-6A99-7726-F1BE282884B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How to </a:t>
            </a:r>
            <a:r>
              <a:rPr lang="cs-CZ" dirty="0" err="1"/>
              <a:t>tell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user [</a:t>
            </a:r>
            <a:r>
              <a:rPr lang="cs-CZ" dirty="0" err="1"/>
              <a:t>whether</a:t>
            </a:r>
            <a:r>
              <a:rPr lang="en-US" dirty="0"/>
              <a:t>|</a:t>
            </a:r>
            <a:r>
              <a:rPr lang="cs-CZ" dirty="0" err="1"/>
              <a:t>that</a:t>
            </a:r>
            <a:r>
              <a:rPr lang="cs-CZ" dirty="0"/>
              <a:t>] </a:t>
            </a:r>
            <a:r>
              <a:rPr lang="cs-CZ" dirty="0" err="1"/>
              <a:t>we</a:t>
            </a:r>
            <a:r>
              <a:rPr lang="cs-CZ" dirty="0"/>
              <a:t> </a:t>
            </a:r>
            <a:r>
              <a:rPr lang="cs-CZ" dirty="0" err="1"/>
              <a:t>did</a:t>
            </a:r>
            <a:r>
              <a:rPr lang="cs-CZ" dirty="0"/>
              <a:t> a </a:t>
            </a:r>
            <a:r>
              <a:rPr lang="cs-CZ" dirty="0" err="1"/>
              <a:t>good</a:t>
            </a:r>
            <a:r>
              <a:rPr lang="cs-CZ" dirty="0"/>
              <a:t> </a:t>
            </a:r>
            <a:r>
              <a:rPr lang="cs-CZ" dirty="0" err="1"/>
              <a:t>job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9515207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736816-3CBA-48FE-BDD5-D505C5118D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F62238-4784-CCAC-D70B-1A49F7F74B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2" y="609603"/>
            <a:ext cx="9919453" cy="1320795"/>
          </a:xfrm>
        </p:spPr>
        <p:txBody>
          <a:bodyPr wrap="square" anchor="t">
            <a:normAutofit/>
          </a:bodyPr>
          <a:lstStyle/>
          <a:p>
            <a:r>
              <a:rPr lang="cs-CZ" dirty="0" err="1"/>
              <a:t>Explanations</a:t>
            </a:r>
            <a:r>
              <a:rPr lang="cs-CZ" dirty="0"/>
              <a:t> – more </a:t>
            </a:r>
            <a:r>
              <a:rPr lang="cs-CZ" dirty="0" err="1"/>
              <a:t>recent</a:t>
            </a:r>
            <a:r>
              <a:rPr lang="cs-CZ" dirty="0"/>
              <a:t> </a:t>
            </a:r>
            <a:r>
              <a:rPr lang="cs-CZ" dirty="0" err="1"/>
              <a:t>examples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47EE62-0C57-134A-CF08-E232803656CF}"/>
              </a:ext>
            </a:extLst>
          </p:cNvPr>
          <p:cNvSpPr>
            <a:spLocks noGrp="1"/>
          </p:cNvSpPr>
          <p:nvPr>
            <p:ph idx="2"/>
          </p:nvPr>
        </p:nvSpPr>
        <p:spPr>
          <a:xfrm>
            <a:off x="677332" y="2212258"/>
            <a:ext cx="8774317" cy="3829100"/>
          </a:xfrm>
        </p:spPr>
        <p:txBody>
          <a:bodyPr wrap="square" anchor="t">
            <a:normAutofit/>
          </a:bodyPr>
          <a:lstStyle/>
          <a:p>
            <a:pPr marL="0" indent="0">
              <a:buNone/>
            </a:pPr>
            <a:endParaRPr lang="cs-CZ" sz="2000" b="1" i="1" dirty="0">
              <a:solidFill>
                <a:srgbClr val="00B0F0"/>
              </a:solidFill>
              <a:latin typeface="+mn-lt"/>
            </a:endParaRPr>
          </a:p>
          <a:p>
            <a:pPr marL="457200" lvl="1" indent="0">
              <a:buNone/>
            </a:pPr>
            <a:endParaRPr lang="cs-CZ" sz="1800" i="1" dirty="0">
              <a:solidFill>
                <a:schemeClr val="tx1"/>
              </a:solidFill>
              <a:latin typeface="+mn-lt"/>
            </a:endParaRPr>
          </a:p>
          <a:p>
            <a:pPr lvl="1"/>
            <a:endParaRPr lang="en-US" sz="1800" b="1" i="1" dirty="0">
              <a:solidFill>
                <a:srgbClr val="00B0F0"/>
              </a:solidFill>
              <a:latin typeface="+mn-lt"/>
            </a:endParaRP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49222268-D2F5-FFCE-D79F-E7BC130C8280}"/>
              </a:ext>
            </a:extLst>
          </p:cNvPr>
          <p:cNvSpPr txBox="1"/>
          <p:nvPr/>
        </p:nvSpPr>
        <p:spPr>
          <a:xfrm>
            <a:off x="600418" y="1471164"/>
            <a:ext cx="914178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err="1"/>
              <a:t>Can</a:t>
            </a:r>
            <a:r>
              <a:rPr lang="cs-CZ" b="1" dirty="0"/>
              <a:t> </a:t>
            </a:r>
            <a:r>
              <a:rPr lang="cs-CZ" b="1" dirty="0" err="1"/>
              <a:t>we</a:t>
            </a:r>
            <a:r>
              <a:rPr lang="cs-CZ" b="1" dirty="0"/>
              <a:t> </a:t>
            </a:r>
            <a:r>
              <a:rPr lang="cs-CZ" b="1" dirty="0" err="1"/>
              <a:t>provide</a:t>
            </a:r>
            <a:r>
              <a:rPr lang="cs-CZ" b="1" dirty="0"/>
              <a:t> </a:t>
            </a:r>
            <a:r>
              <a:rPr lang="cs-CZ" b="1" dirty="0" err="1"/>
              <a:t>explanations</a:t>
            </a:r>
            <a:r>
              <a:rPr lang="cs-CZ" b="1" dirty="0"/>
              <a:t> </a:t>
            </a:r>
            <a:r>
              <a:rPr lang="cs-CZ" b="1" dirty="0" err="1"/>
              <a:t>that</a:t>
            </a:r>
            <a:r>
              <a:rPr lang="cs-CZ" b="1" dirty="0"/>
              <a:t> </a:t>
            </a:r>
            <a:r>
              <a:rPr lang="cs-CZ" b="1" dirty="0" err="1"/>
              <a:t>actually</a:t>
            </a:r>
            <a:r>
              <a:rPr lang="cs-CZ" b="1" dirty="0"/>
              <a:t> </a:t>
            </a:r>
            <a:r>
              <a:rPr lang="cs-CZ" b="1" dirty="0" err="1"/>
              <a:t>follow</a:t>
            </a:r>
            <a:r>
              <a:rPr lang="cs-CZ" b="1" dirty="0"/>
              <a:t> </a:t>
            </a:r>
            <a:r>
              <a:rPr lang="cs-CZ" b="1" dirty="0" err="1"/>
              <a:t>from</a:t>
            </a:r>
            <a:r>
              <a:rPr lang="cs-CZ" b="1" dirty="0"/>
              <a:t> </a:t>
            </a:r>
            <a:r>
              <a:rPr lang="cs-CZ" b="1" dirty="0" err="1"/>
              <a:t>the</a:t>
            </a:r>
            <a:r>
              <a:rPr lang="cs-CZ" b="1" dirty="0"/>
              <a:t> model?</a:t>
            </a:r>
          </a:p>
          <a:p>
            <a:pPr marL="285750" indent="-285750">
              <a:buFontTx/>
              <a:buChar char="-"/>
            </a:pPr>
            <a:r>
              <a:rPr lang="cs-CZ" b="1" i="1" dirty="0" err="1">
                <a:solidFill>
                  <a:srgbClr val="C00000"/>
                </a:solidFill>
              </a:rPr>
              <a:t>Entangled</a:t>
            </a:r>
            <a:r>
              <a:rPr lang="cs-CZ" b="1" i="1" dirty="0">
                <a:solidFill>
                  <a:srgbClr val="C00000"/>
                </a:solidFill>
              </a:rPr>
              <a:t> </a:t>
            </a:r>
            <a:r>
              <a:rPr lang="cs-CZ" b="1" i="1" dirty="0" err="1">
                <a:solidFill>
                  <a:srgbClr val="C00000"/>
                </a:solidFill>
              </a:rPr>
              <a:t>nature</a:t>
            </a:r>
            <a:r>
              <a:rPr lang="cs-CZ" b="1" i="1" dirty="0">
                <a:solidFill>
                  <a:srgbClr val="C00000"/>
                </a:solidFill>
              </a:rPr>
              <a:t> </a:t>
            </a:r>
            <a:r>
              <a:rPr lang="cs-CZ" b="1" i="1" dirty="0" err="1">
                <a:solidFill>
                  <a:srgbClr val="C00000"/>
                </a:solidFill>
              </a:rPr>
              <a:t>of</a:t>
            </a:r>
            <a:r>
              <a:rPr lang="cs-CZ" b="1" i="1" dirty="0">
                <a:solidFill>
                  <a:srgbClr val="C00000"/>
                </a:solidFill>
              </a:rPr>
              <a:t> many </a:t>
            </a:r>
            <a:r>
              <a:rPr lang="cs-CZ" b="1" i="1" dirty="0" err="1">
                <a:solidFill>
                  <a:srgbClr val="C00000"/>
                </a:solidFill>
              </a:rPr>
              <a:t>models</a:t>
            </a:r>
            <a:r>
              <a:rPr lang="cs-CZ" b="1" i="1" dirty="0">
                <a:solidFill>
                  <a:srgbClr val="C00000"/>
                </a:solidFill>
              </a:rPr>
              <a:t> </a:t>
            </a:r>
            <a:r>
              <a:rPr lang="cs-CZ" b="1" i="1" dirty="0" err="1">
                <a:solidFill>
                  <a:srgbClr val="C00000"/>
                </a:solidFill>
              </a:rPr>
              <a:t>based</a:t>
            </a:r>
            <a:r>
              <a:rPr lang="cs-CZ" b="1" i="1" dirty="0">
                <a:solidFill>
                  <a:srgbClr val="C00000"/>
                </a:solidFill>
              </a:rPr>
              <a:t> on (</a:t>
            </a:r>
            <a:r>
              <a:rPr lang="cs-CZ" b="1" i="1" dirty="0" err="1">
                <a:solidFill>
                  <a:srgbClr val="C00000"/>
                </a:solidFill>
              </a:rPr>
              <a:t>dense</a:t>
            </a:r>
            <a:r>
              <a:rPr lang="cs-CZ" b="1" i="1" dirty="0">
                <a:solidFill>
                  <a:srgbClr val="C00000"/>
                </a:solidFill>
              </a:rPr>
              <a:t>) </a:t>
            </a:r>
            <a:r>
              <a:rPr lang="cs-CZ" b="1" i="1" dirty="0" err="1">
                <a:solidFill>
                  <a:srgbClr val="C00000"/>
                </a:solidFill>
              </a:rPr>
              <a:t>latent</a:t>
            </a:r>
            <a:r>
              <a:rPr lang="cs-CZ" b="1" i="1" dirty="0">
                <a:solidFill>
                  <a:srgbClr val="C00000"/>
                </a:solidFill>
              </a:rPr>
              <a:t> </a:t>
            </a:r>
            <a:r>
              <a:rPr lang="cs-CZ" b="1" i="1" dirty="0" err="1">
                <a:solidFill>
                  <a:srgbClr val="C00000"/>
                </a:solidFill>
              </a:rPr>
              <a:t>embeddings</a:t>
            </a:r>
            <a:endParaRPr lang="cs-CZ" b="1" i="1" dirty="0">
              <a:solidFill>
                <a:srgbClr val="C00000"/>
              </a:solidFill>
            </a:endParaRPr>
          </a:p>
          <a:p>
            <a:pPr marL="285750" indent="-285750">
              <a:buFontTx/>
              <a:buChar char="-"/>
            </a:pPr>
            <a:r>
              <a:rPr lang="cs-CZ" dirty="0"/>
              <a:t>Mechanistic interpretability field (how to </a:t>
            </a:r>
            <a:r>
              <a:rPr lang="cs-CZ" dirty="0" smtClean="0"/>
              <a:t>explain/audit </a:t>
            </a:r>
            <a:r>
              <a:rPr lang="cs-CZ" dirty="0"/>
              <a:t>DL models)</a:t>
            </a:r>
          </a:p>
          <a:p>
            <a:pPr marL="285750" indent="-285750">
              <a:buFontTx/>
              <a:buChar char="-"/>
            </a:pPr>
            <a:r>
              <a:rPr lang="cs-CZ" dirty="0" err="1"/>
              <a:t>Sparse</a:t>
            </a:r>
            <a:r>
              <a:rPr lang="cs-CZ" dirty="0"/>
              <a:t> </a:t>
            </a:r>
            <a:r>
              <a:rPr lang="cs-CZ" dirty="0" err="1"/>
              <a:t>Autoencoders</a:t>
            </a:r>
            <a:r>
              <a:rPr lang="cs-CZ" dirty="0"/>
              <a:t> (SAE)</a:t>
            </a:r>
          </a:p>
          <a:p>
            <a:pPr marL="742950" lvl="1" indent="-285750">
              <a:buFontTx/>
              <a:buChar char="-"/>
            </a:pPr>
            <a:r>
              <a:rPr lang="cs-CZ" dirty="0" err="1"/>
              <a:t>Large</a:t>
            </a:r>
            <a:r>
              <a:rPr lang="cs-CZ" dirty="0"/>
              <a:t> but </a:t>
            </a:r>
            <a:r>
              <a:rPr lang="cs-CZ" dirty="0" err="1"/>
              <a:t>sparsely</a:t>
            </a:r>
            <a:r>
              <a:rPr lang="cs-CZ" dirty="0"/>
              <a:t> </a:t>
            </a:r>
            <a:r>
              <a:rPr lang="cs-CZ" dirty="0" err="1"/>
              <a:t>activated</a:t>
            </a:r>
            <a:r>
              <a:rPr lang="cs-CZ" dirty="0"/>
              <a:t> </a:t>
            </a:r>
            <a:r>
              <a:rPr lang="cs-CZ" dirty="0" err="1"/>
              <a:t>embedding</a:t>
            </a:r>
            <a:r>
              <a:rPr lang="cs-CZ" dirty="0"/>
              <a:t> </a:t>
            </a:r>
            <a:r>
              <a:rPr lang="cs-CZ" dirty="0" err="1"/>
              <a:t>space</a:t>
            </a:r>
            <a:r>
              <a:rPr lang="cs-CZ" dirty="0"/>
              <a:t> (</a:t>
            </a:r>
            <a:r>
              <a:rPr lang="cs-CZ" dirty="0" err="1"/>
              <a:t>e.g</a:t>
            </a:r>
            <a:r>
              <a:rPr lang="cs-CZ" dirty="0"/>
              <a:t>., </a:t>
            </a:r>
            <a:r>
              <a:rPr lang="cs-CZ" dirty="0" err="1"/>
              <a:t>only</a:t>
            </a:r>
            <a:r>
              <a:rPr lang="cs-CZ" dirty="0"/>
              <a:t> </a:t>
            </a:r>
            <a:r>
              <a:rPr lang="cs-CZ" dirty="0" err="1"/>
              <a:t>keep</a:t>
            </a:r>
            <a:r>
              <a:rPr lang="cs-CZ" dirty="0"/>
              <a:t> top-k </a:t>
            </a:r>
            <a:r>
              <a:rPr lang="cs-CZ" dirty="0" err="1"/>
              <a:t>highest</a:t>
            </a:r>
            <a:r>
              <a:rPr lang="cs-CZ" dirty="0"/>
              <a:t> </a:t>
            </a:r>
            <a:r>
              <a:rPr lang="cs-CZ" dirty="0" err="1"/>
              <a:t>values</a:t>
            </a:r>
            <a:r>
              <a:rPr lang="cs-CZ" dirty="0"/>
              <a:t>)</a:t>
            </a:r>
          </a:p>
          <a:p>
            <a:pPr marL="742950" lvl="1" indent="-285750">
              <a:buFontTx/>
              <a:buChar char="-"/>
            </a:pPr>
            <a:r>
              <a:rPr lang="cs-CZ" dirty="0" err="1"/>
              <a:t>Can</a:t>
            </a:r>
            <a:r>
              <a:rPr lang="cs-CZ" dirty="0"/>
              <a:t> </a:t>
            </a:r>
            <a:r>
              <a:rPr lang="cs-CZ" dirty="0" err="1"/>
              <a:t>be</a:t>
            </a:r>
            <a:r>
              <a:rPr lang="cs-CZ" dirty="0"/>
              <a:t> </a:t>
            </a:r>
            <a:r>
              <a:rPr lang="cs-CZ" dirty="0" err="1"/>
              <a:t>inserted</a:t>
            </a:r>
            <a:r>
              <a:rPr lang="cs-CZ" dirty="0"/>
              <a:t> as a </a:t>
            </a:r>
            <a:r>
              <a:rPr lang="cs-CZ" dirty="0" err="1"/>
              <a:t>hook</a:t>
            </a:r>
            <a:r>
              <a:rPr lang="cs-CZ" dirty="0"/>
              <a:t> </a:t>
            </a:r>
            <a:r>
              <a:rPr lang="cs-CZ" dirty="0" err="1"/>
              <a:t>into</a:t>
            </a:r>
            <a:r>
              <a:rPr lang="cs-CZ" dirty="0"/>
              <a:t> any </a:t>
            </a:r>
            <a:r>
              <a:rPr lang="cs-CZ" dirty="0" err="1"/>
              <a:t>latent</a:t>
            </a:r>
            <a:r>
              <a:rPr lang="cs-CZ" dirty="0"/>
              <a:t> </a:t>
            </a:r>
            <a:r>
              <a:rPr lang="cs-CZ" dirty="0" err="1"/>
              <a:t>embedding</a:t>
            </a:r>
            <a:r>
              <a:rPr lang="cs-CZ" dirty="0"/>
              <a:t> (</a:t>
            </a:r>
            <a:r>
              <a:rPr lang="cs-CZ" dirty="0" err="1"/>
              <a:t>varying</a:t>
            </a:r>
            <a:r>
              <a:rPr lang="cs-CZ" dirty="0"/>
              <a:t> performance)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9704E861-9B8C-2FA9-9150-C7E41132CD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747" y="3360404"/>
            <a:ext cx="11166505" cy="3497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98028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736816-3CBA-48FE-BDD5-D505C5118D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F62238-4784-CCAC-D70B-1A49F7F74B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2" y="609603"/>
            <a:ext cx="9919453" cy="1320795"/>
          </a:xfrm>
        </p:spPr>
        <p:txBody>
          <a:bodyPr wrap="square" anchor="t">
            <a:normAutofit/>
          </a:bodyPr>
          <a:lstStyle/>
          <a:p>
            <a:r>
              <a:rPr lang="cs-CZ" dirty="0" smtClean="0"/>
              <a:t>Preliminaries: ELSA linear autoencoder model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47EE62-0C57-134A-CF08-E232803656CF}"/>
              </a:ext>
            </a:extLst>
          </p:cNvPr>
          <p:cNvSpPr>
            <a:spLocks noGrp="1"/>
          </p:cNvSpPr>
          <p:nvPr>
            <p:ph idx="2"/>
          </p:nvPr>
        </p:nvSpPr>
        <p:spPr>
          <a:xfrm>
            <a:off x="794136" y="2252364"/>
            <a:ext cx="8774317" cy="3829100"/>
          </a:xfrm>
        </p:spPr>
        <p:txBody>
          <a:bodyPr wrap="square" anchor="t">
            <a:normAutofit/>
          </a:bodyPr>
          <a:lstStyle/>
          <a:p>
            <a:pPr marL="0" indent="0">
              <a:buNone/>
            </a:pPr>
            <a:endParaRPr lang="cs-CZ" sz="2000" b="1" i="1" dirty="0">
              <a:solidFill>
                <a:srgbClr val="00B0F0"/>
              </a:solidFill>
              <a:latin typeface="+mn-lt"/>
            </a:endParaRPr>
          </a:p>
          <a:p>
            <a:pPr marL="457200" lvl="1" indent="0">
              <a:buNone/>
            </a:pPr>
            <a:endParaRPr lang="cs-CZ" sz="1800" i="1" dirty="0">
              <a:solidFill>
                <a:schemeClr val="tx1"/>
              </a:solidFill>
              <a:latin typeface="+mn-lt"/>
            </a:endParaRPr>
          </a:p>
          <a:p>
            <a:pPr lvl="1"/>
            <a:endParaRPr lang="en-US" sz="1800" b="1" i="1" dirty="0">
              <a:solidFill>
                <a:srgbClr val="00B0F0"/>
              </a:solidFill>
              <a:latin typeface="+mn-lt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9704E861-9B8C-2FA9-9150-C7E41132CD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0095" y="5031319"/>
            <a:ext cx="5831905" cy="182668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013" y="1161875"/>
            <a:ext cx="6884830" cy="3857672"/>
          </a:xfrm>
          <a:prstGeom prst="rect">
            <a:avLst/>
          </a:prstGeom>
        </p:spPr>
      </p:pic>
      <p:sp>
        <p:nvSpPr>
          <p:cNvPr id="5" name="Right Arrow 4"/>
          <p:cNvSpPr/>
          <p:nvPr/>
        </p:nvSpPr>
        <p:spPr>
          <a:xfrm rot="13763342">
            <a:off x="6956782" y="4027738"/>
            <a:ext cx="946484" cy="5855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77587" y="2950290"/>
            <a:ext cx="4429743" cy="54300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477584" y="2584625"/>
            <a:ext cx="42297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ELSA model (low-rank EASE approximation)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780421" y="3447318"/>
            <a:ext cx="37457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- Optimized through gradient descend</a:t>
            </a:r>
            <a:endParaRPr lang="en-US" dirty="0"/>
          </a:p>
        </p:txBody>
      </p:sp>
      <p:cxnSp>
        <p:nvCxnSpPr>
          <p:cNvPr id="12" name="Elbow Connector 11"/>
          <p:cNvCxnSpPr/>
          <p:nvPr/>
        </p:nvCxnSpPr>
        <p:spPr>
          <a:xfrm rot="10800000">
            <a:off x="4684295" y="5293896"/>
            <a:ext cx="2215432" cy="360947"/>
          </a:xfrm>
          <a:prstGeom prst="bentConnector3">
            <a:avLst>
              <a:gd name="adj1" fmla="val 37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21927" y="5083790"/>
            <a:ext cx="1629002" cy="390580"/>
          </a:xfrm>
          <a:prstGeom prst="rect">
            <a:avLst/>
          </a:prstGeom>
        </p:spPr>
      </p:pic>
      <p:cxnSp>
        <p:nvCxnSpPr>
          <p:cNvPr id="15" name="Elbow Connector 14"/>
          <p:cNvCxnSpPr/>
          <p:nvPr/>
        </p:nvCxnSpPr>
        <p:spPr>
          <a:xfrm rot="10800000" flipV="1">
            <a:off x="5214592" y="6039683"/>
            <a:ext cx="2262992" cy="156946"/>
          </a:xfrm>
          <a:prstGeom prst="bentConnector3">
            <a:avLst>
              <a:gd name="adj1" fmla="val -331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89720" y="5943757"/>
            <a:ext cx="3534268" cy="390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6470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37054B7-1A25-423C-A4AB-C516AF9632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How to model user </a:t>
            </a:r>
            <a:r>
              <a:rPr lang="cs-CZ" dirty="0" err="1"/>
              <a:t>preferences</a:t>
            </a:r>
            <a:endParaRPr lang="cs-CZ" dirty="0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0B7B522-197F-44BD-91DA-B6143A0D230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What</a:t>
            </a:r>
            <a:r>
              <a:rPr lang="cs-CZ" dirty="0"/>
              <a:t> </a:t>
            </a:r>
            <a:r>
              <a:rPr lang="cs-CZ" dirty="0" err="1"/>
              <a:t>can</a:t>
            </a:r>
            <a:r>
              <a:rPr lang="cs-CZ" dirty="0"/>
              <a:t> </a:t>
            </a:r>
            <a:r>
              <a:rPr lang="cs-CZ" dirty="0" err="1"/>
              <a:t>be</a:t>
            </a:r>
            <a:r>
              <a:rPr lang="cs-CZ" dirty="0"/>
              <a:t> </a:t>
            </a:r>
            <a:r>
              <a:rPr lang="cs-CZ" dirty="0" err="1"/>
              <a:t>expressed</a:t>
            </a:r>
            <a:r>
              <a:rPr lang="cs-CZ" dirty="0"/>
              <a:t> &amp; </a:t>
            </a:r>
            <a:r>
              <a:rPr lang="cs-CZ" dirty="0" err="1"/>
              <a:t>how</a:t>
            </a:r>
            <a:r>
              <a:rPr lang="cs-CZ" dirty="0"/>
              <a:t> to express </a:t>
            </a:r>
            <a:r>
              <a:rPr lang="cs-CZ" dirty="0" err="1"/>
              <a:t>it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9099960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736816-3CBA-48FE-BDD5-D505C5118D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F62238-4784-CCAC-D70B-1A49F7F74B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2" y="609603"/>
            <a:ext cx="9919453" cy="1320795"/>
          </a:xfrm>
        </p:spPr>
        <p:txBody>
          <a:bodyPr wrap="square" anchor="t">
            <a:normAutofit/>
          </a:bodyPr>
          <a:lstStyle/>
          <a:p>
            <a:r>
              <a:rPr lang="cs-CZ" dirty="0" smtClean="0"/>
              <a:t>Preliminaries: SAE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47EE62-0C57-134A-CF08-E232803656CF}"/>
              </a:ext>
            </a:extLst>
          </p:cNvPr>
          <p:cNvSpPr>
            <a:spLocks noGrp="1"/>
          </p:cNvSpPr>
          <p:nvPr>
            <p:ph idx="2"/>
          </p:nvPr>
        </p:nvSpPr>
        <p:spPr>
          <a:xfrm>
            <a:off x="794136" y="1435768"/>
            <a:ext cx="9344475" cy="4645696"/>
          </a:xfrm>
        </p:spPr>
        <p:txBody>
          <a:bodyPr wrap="square" anchor="t">
            <a:normAutofit/>
          </a:bodyPr>
          <a:lstStyle/>
          <a:p>
            <a:pPr marL="0" indent="0">
              <a:buNone/>
            </a:pPr>
            <a:r>
              <a:rPr lang="cs-CZ" sz="2000" b="1" i="1" dirty="0" smtClean="0">
                <a:solidFill>
                  <a:srgbClr val="00B0F0"/>
                </a:solidFill>
                <a:latin typeface="+mn-lt"/>
              </a:rPr>
              <a:t>Various ways to enforce sparsity</a:t>
            </a:r>
          </a:p>
          <a:p>
            <a:r>
              <a:rPr lang="cs-CZ" dirty="0" smtClean="0">
                <a:solidFill>
                  <a:schemeClr val="tx1"/>
                </a:solidFill>
                <a:latin typeface="+mn-lt"/>
              </a:rPr>
              <a:t>L1 regularization loss</a:t>
            </a:r>
          </a:p>
          <a:p>
            <a:r>
              <a:rPr lang="cs-CZ" dirty="0" smtClean="0">
                <a:solidFill>
                  <a:schemeClr val="tx1"/>
                </a:solidFill>
                <a:latin typeface="+mn-lt"/>
              </a:rPr>
              <a:t>Top-k operator, Batch Top-k</a:t>
            </a:r>
          </a:p>
          <a:p>
            <a:r>
              <a:rPr lang="cs-CZ" dirty="0" smtClean="0">
                <a:solidFill>
                  <a:schemeClr val="tx1"/>
                </a:solidFill>
                <a:latin typeface="+mn-lt"/>
              </a:rPr>
              <a:t>Matrioshka model (gradually decreasing sparsity on different neuron segments)</a:t>
            </a:r>
          </a:p>
          <a:p>
            <a:pPr marL="0" indent="0">
              <a:buNone/>
            </a:pPr>
            <a:r>
              <a:rPr lang="cs-CZ" dirty="0" smtClean="0">
                <a:solidFill>
                  <a:schemeClr val="tx1"/>
                </a:solidFill>
                <a:latin typeface="+mn-lt"/>
              </a:rPr>
              <a:t>Otherwise classical embedding difference loss + some specialties such as dead neuron prevention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9704E861-9B8C-2FA9-9150-C7E41132CD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141" y="3699950"/>
            <a:ext cx="10082464" cy="3158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05696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197F9B-E5C2-7BEF-00A5-01ECBEB8ED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620A15-F84F-3080-E8E5-7887618E82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2" y="609603"/>
            <a:ext cx="9919453" cy="1320795"/>
          </a:xfrm>
        </p:spPr>
        <p:txBody>
          <a:bodyPr wrap="square" anchor="t">
            <a:normAutofit/>
          </a:bodyPr>
          <a:lstStyle/>
          <a:p>
            <a:r>
              <a:rPr lang="cs-CZ" dirty="0" err="1"/>
              <a:t>Explanations</a:t>
            </a:r>
            <a:r>
              <a:rPr lang="cs-CZ" dirty="0"/>
              <a:t> – SAE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1FB171-365A-55AA-0E8F-58DBECF4670F}"/>
              </a:ext>
            </a:extLst>
          </p:cNvPr>
          <p:cNvSpPr>
            <a:spLocks noGrp="1"/>
          </p:cNvSpPr>
          <p:nvPr>
            <p:ph idx="2"/>
          </p:nvPr>
        </p:nvSpPr>
        <p:spPr>
          <a:xfrm>
            <a:off x="677332" y="2212258"/>
            <a:ext cx="8774317" cy="3829100"/>
          </a:xfrm>
        </p:spPr>
        <p:txBody>
          <a:bodyPr wrap="square" anchor="t">
            <a:normAutofit/>
          </a:bodyPr>
          <a:lstStyle/>
          <a:p>
            <a:pPr marL="0" indent="0">
              <a:buNone/>
            </a:pPr>
            <a:endParaRPr lang="cs-CZ" sz="2000" b="1" i="1" dirty="0">
              <a:solidFill>
                <a:srgbClr val="00B0F0"/>
              </a:solidFill>
              <a:latin typeface="+mn-lt"/>
            </a:endParaRPr>
          </a:p>
          <a:p>
            <a:pPr marL="457200" lvl="1" indent="0">
              <a:buNone/>
            </a:pPr>
            <a:endParaRPr lang="cs-CZ" sz="1800" i="1" dirty="0">
              <a:solidFill>
                <a:schemeClr val="tx1"/>
              </a:solidFill>
              <a:latin typeface="+mn-lt"/>
            </a:endParaRPr>
          </a:p>
          <a:p>
            <a:pPr lvl="1"/>
            <a:endParaRPr lang="en-US" sz="1800" b="1" i="1" dirty="0">
              <a:solidFill>
                <a:srgbClr val="00B0F0"/>
              </a:solidFill>
              <a:latin typeface="+mn-lt"/>
            </a:endParaRP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6271E74E-BBD7-C479-0CC1-CA15034D051F}"/>
              </a:ext>
            </a:extLst>
          </p:cNvPr>
          <p:cNvSpPr txBox="1"/>
          <p:nvPr/>
        </p:nvSpPr>
        <p:spPr>
          <a:xfrm>
            <a:off x="600418" y="1471164"/>
            <a:ext cx="914178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err="1"/>
              <a:t>Sparse</a:t>
            </a:r>
            <a:r>
              <a:rPr lang="cs-CZ" b="1" dirty="0"/>
              <a:t> </a:t>
            </a:r>
            <a:r>
              <a:rPr lang="cs-CZ" b="1" dirty="0" err="1"/>
              <a:t>Autoencoders</a:t>
            </a:r>
            <a:r>
              <a:rPr lang="cs-CZ" b="1" dirty="0"/>
              <a:t> (SAE)</a:t>
            </a:r>
          </a:p>
          <a:p>
            <a:pPr marL="285750" indent="-285750">
              <a:buFontTx/>
              <a:buChar char="-"/>
            </a:pPr>
            <a:r>
              <a:rPr lang="cs-CZ" b="1" i="1" dirty="0">
                <a:solidFill>
                  <a:srgbClr val="00B050"/>
                </a:solidFill>
              </a:rPr>
              <a:t>(</a:t>
            </a:r>
            <a:r>
              <a:rPr lang="cs-CZ" b="1" i="1" dirty="0" err="1">
                <a:solidFill>
                  <a:srgbClr val="00B050"/>
                </a:solidFill>
              </a:rPr>
              <a:t>mostly</a:t>
            </a:r>
            <a:r>
              <a:rPr lang="cs-CZ" b="1" i="1" dirty="0">
                <a:solidFill>
                  <a:srgbClr val="00B050"/>
                </a:solidFill>
              </a:rPr>
              <a:t>) </a:t>
            </a:r>
            <a:r>
              <a:rPr lang="cs-CZ" b="1" i="1" dirty="0" err="1">
                <a:solidFill>
                  <a:srgbClr val="00B050"/>
                </a:solidFill>
              </a:rPr>
              <a:t>Disentangled</a:t>
            </a:r>
            <a:r>
              <a:rPr lang="cs-CZ" b="1" i="1" dirty="0">
                <a:solidFill>
                  <a:srgbClr val="00B050"/>
                </a:solidFill>
              </a:rPr>
              <a:t> </a:t>
            </a:r>
            <a:r>
              <a:rPr lang="cs-CZ" b="1" i="1" dirty="0" err="1">
                <a:solidFill>
                  <a:srgbClr val="00B050"/>
                </a:solidFill>
              </a:rPr>
              <a:t>nature</a:t>
            </a:r>
            <a:r>
              <a:rPr lang="cs-CZ" b="1" i="1" dirty="0">
                <a:solidFill>
                  <a:srgbClr val="00B050"/>
                </a:solidFill>
              </a:rPr>
              <a:t> </a:t>
            </a:r>
            <a:r>
              <a:rPr lang="cs-CZ" b="1" i="1" dirty="0" err="1">
                <a:solidFill>
                  <a:srgbClr val="00B050"/>
                </a:solidFill>
              </a:rPr>
              <a:t>of</a:t>
            </a:r>
            <a:r>
              <a:rPr lang="cs-CZ" b="1" i="1" dirty="0">
                <a:solidFill>
                  <a:srgbClr val="00B050"/>
                </a:solidFill>
              </a:rPr>
              <a:t> </a:t>
            </a:r>
            <a:r>
              <a:rPr lang="cs-CZ" b="1" i="1" dirty="0" err="1">
                <a:solidFill>
                  <a:srgbClr val="00B050"/>
                </a:solidFill>
              </a:rPr>
              <a:t>the</a:t>
            </a:r>
            <a:r>
              <a:rPr lang="cs-CZ" b="1" i="1" dirty="0">
                <a:solidFill>
                  <a:srgbClr val="00B050"/>
                </a:solidFill>
              </a:rPr>
              <a:t> </a:t>
            </a:r>
            <a:r>
              <a:rPr lang="cs-CZ" b="1" i="1" dirty="0" err="1">
                <a:solidFill>
                  <a:srgbClr val="00B050"/>
                </a:solidFill>
              </a:rPr>
              <a:t>latent</a:t>
            </a:r>
            <a:r>
              <a:rPr lang="cs-CZ" b="1" i="1" dirty="0">
                <a:solidFill>
                  <a:srgbClr val="00B050"/>
                </a:solidFill>
              </a:rPr>
              <a:t> </a:t>
            </a:r>
            <a:r>
              <a:rPr lang="cs-CZ" b="1" i="1" dirty="0" err="1">
                <a:solidFill>
                  <a:srgbClr val="00B050"/>
                </a:solidFill>
              </a:rPr>
              <a:t>embeddings</a:t>
            </a:r>
            <a:endParaRPr lang="cs-CZ" b="1" i="1" dirty="0">
              <a:solidFill>
                <a:srgbClr val="00B050"/>
              </a:solidFill>
            </a:endParaRPr>
          </a:p>
          <a:p>
            <a:pPr marL="742950" lvl="1" indent="-285750">
              <a:buFontTx/>
              <a:buChar char="-"/>
            </a:pPr>
            <a:r>
              <a:rPr lang="cs-CZ" dirty="0" err="1"/>
              <a:t>I.e</a:t>
            </a:r>
            <a:r>
              <a:rPr lang="cs-CZ" dirty="0"/>
              <a:t>., </a:t>
            </a:r>
            <a:r>
              <a:rPr lang="cs-CZ" dirty="0" err="1"/>
              <a:t>each</a:t>
            </a:r>
            <a:r>
              <a:rPr lang="cs-CZ" dirty="0"/>
              <a:t> neuron </a:t>
            </a:r>
            <a:r>
              <a:rPr lang="cs-CZ" dirty="0" err="1"/>
              <a:t>means</a:t>
            </a:r>
            <a:r>
              <a:rPr lang="cs-CZ" dirty="0"/>
              <a:t> +/- </a:t>
            </a:r>
            <a:r>
              <a:rPr lang="cs-CZ" dirty="0" err="1"/>
              <a:t>one</a:t>
            </a:r>
            <a:r>
              <a:rPr lang="cs-CZ" dirty="0"/>
              <a:t> </a:t>
            </a:r>
            <a:r>
              <a:rPr lang="cs-CZ" dirty="0" err="1"/>
              <a:t>thing</a:t>
            </a:r>
            <a:r>
              <a:rPr lang="cs-CZ" dirty="0"/>
              <a:t>, </a:t>
            </a:r>
            <a:r>
              <a:rPr lang="cs-CZ" dirty="0" err="1"/>
              <a:t>we</a:t>
            </a:r>
            <a:r>
              <a:rPr lang="cs-CZ" dirty="0"/>
              <a:t> </a:t>
            </a:r>
            <a:r>
              <a:rPr lang="cs-CZ" dirty="0" err="1"/>
              <a:t>can</a:t>
            </a:r>
            <a:r>
              <a:rPr lang="cs-CZ" dirty="0"/>
              <a:t> </a:t>
            </a:r>
            <a:r>
              <a:rPr lang="cs-CZ" dirty="0" err="1"/>
              <a:t>put</a:t>
            </a:r>
            <a:r>
              <a:rPr lang="cs-CZ" dirty="0"/>
              <a:t> </a:t>
            </a:r>
            <a:r>
              <a:rPr lang="cs-CZ" dirty="0" err="1"/>
              <a:t>labels</a:t>
            </a:r>
            <a:r>
              <a:rPr lang="cs-CZ" dirty="0"/>
              <a:t> on </a:t>
            </a:r>
            <a:r>
              <a:rPr lang="cs-CZ" dirty="0" err="1"/>
              <a:t>them</a:t>
            </a:r>
            <a:endParaRPr lang="cs-CZ" dirty="0"/>
          </a:p>
          <a:p>
            <a:pPr marL="742950" lvl="1" indent="-285750">
              <a:buFontTx/>
              <a:buChar char="-"/>
            </a:pPr>
            <a:r>
              <a:rPr lang="cs-CZ" dirty="0" err="1"/>
              <a:t>Different</a:t>
            </a:r>
            <a:r>
              <a:rPr lang="cs-CZ" dirty="0"/>
              <a:t> </a:t>
            </a:r>
            <a:r>
              <a:rPr lang="cs-CZ" dirty="0" err="1"/>
              <a:t>labeling</a:t>
            </a:r>
            <a:r>
              <a:rPr lang="cs-CZ" dirty="0"/>
              <a:t> </a:t>
            </a:r>
            <a:r>
              <a:rPr lang="cs-CZ" dirty="0" err="1"/>
              <a:t>options</a:t>
            </a:r>
            <a:r>
              <a:rPr lang="cs-CZ" dirty="0"/>
              <a:t>: </a:t>
            </a:r>
          </a:p>
          <a:p>
            <a:pPr marL="1200150" lvl="2" indent="-285750">
              <a:buFontTx/>
              <a:buChar char="-"/>
            </a:pPr>
            <a:r>
              <a:rPr lang="cs-CZ" dirty="0"/>
              <a:t>TF-IDF </a:t>
            </a:r>
            <a:r>
              <a:rPr lang="cs-CZ" dirty="0" err="1"/>
              <a:t>like</a:t>
            </a:r>
            <a:r>
              <a:rPr lang="cs-CZ" dirty="0"/>
              <a:t> </a:t>
            </a:r>
            <a:r>
              <a:rPr lang="cs-CZ" dirty="0" err="1"/>
              <a:t>assignment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tags</a:t>
            </a:r>
            <a:endParaRPr lang="cs-CZ" dirty="0"/>
          </a:p>
          <a:p>
            <a:pPr marL="1200150" lvl="2" indent="-285750">
              <a:buFontTx/>
              <a:buChar char="-"/>
            </a:pPr>
            <a:r>
              <a:rPr lang="cs-CZ" dirty="0"/>
              <a:t>LLM </a:t>
            </a:r>
            <a:r>
              <a:rPr lang="cs-CZ" dirty="0" err="1"/>
              <a:t>based</a:t>
            </a:r>
            <a:r>
              <a:rPr lang="cs-CZ" dirty="0"/>
              <a:t> </a:t>
            </a:r>
            <a:r>
              <a:rPr lang="cs-CZ" dirty="0" err="1"/>
              <a:t>aggregation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items</a:t>
            </a:r>
            <a:r>
              <a:rPr lang="cs-CZ" dirty="0"/>
              <a:t> </a:t>
            </a:r>
            <a:r>
              <a:rPr lang="cs-CZ" dirty="0" err="1"/>
              <a:t>activating</a:t>
            </a:r>
            <a:r>
              <a:rPr lang="cs-CZ" dirty="0"/>
              <a:t> </a:t>
            </a:r>
            <a:r>
              <a:rPr lang="cs-CZ" dirty="0" err="1"/>
              <a:t>particular</a:t>
            </a:r>
            <a:r>
              <a:rPr lang="cs-CZ" dirty="0"/>
              <a:t> neuron</a:t>
            </a:r>
          </a:p>
          <a:p>
            <a:pPr marL="1200150" lvl="2" indent="-285750">
              <a:buFontTx/>
              <a:buChar char="-"/>
            </a:pPr>
            <a:r>
              <a:rPr lang="cs-CZ" dirty="0"/>
              <a:t>…</a:t>
            </a:r>
          </a:p>
          <a:p>
            <a:pPr marL="285750" indent="-285750">
              <a:buFontTx/>
              <a:buChar char="-"/>
            </a:pPr>
            <a:r>
              <a:rPr lang="cs-CZ" b="1" dirty="0"/>
              <a:t>Direct </a:t>
            </a:r>
            <a:r>
              <a:rPr lang="cs-CZ" b="1" dirty="0" err="1"/>
              <a:t>implication</a:t>
            </a:r>
            <a:r>
              <a:rPr lang="cs-CZ" b="1" dirty="0"/>
              <a:t>: </a:t>
            </a:r>
            <a:r>
              <a:rPr lang="cs-CZ" dirty="0" err="1"/>
              <a:t>disclose</a:t>
            </a:r>
            <a:r>
              <a:rPr lang="cs-CZ" dirty="0"/>
              <a:t> </a:t>
            </a:r>
            <a:r>
              <a:rPr lang="cs-CZ" dirty="0" err="1"/>
              <a:t>activated</a:t>
            </a:r>
            <a:r>
              <a:rPr lang="cs-CZ" dirty="0"/>
              <a:t> </a:t>
            </a:r>
            <a:r>
              <a:rPr lang="cs-CZ" dirty="0" err="1"/>
              <a:t>neurons</a:t>
            </a:r>
            <a:r>
              <a:rPr lang="cs-CZ" dirty="0"/>
              <a:t> to </a:t>
            </a:r>
            <a:r>
              <a:rPr lang="cs-CZ" dirty="0" err="1"/>
              <a:t>the</a:t>
            </a:r>
            <a:r>
              <a:rPr lang="cs-CZ" dirty="0"/>
              <a:t> user </a:t>
            </a:r>
          </a:p>
          <a:p>
            <a:pPr marL="742950" lvl="1" indent="-285750">
              <a:buFontTx/>
              <a:buChar char="-"/>
            </a:pPr>
            <a:r>
              <a:rPr lang="cs-CZ" dirty="0" err="1"/>
              <a:t>Similar</a:t>
            </a:r>
            <a:r>
              <a:rPr lang="cs-CZ" dirty="0"/>
              <a:t> </a:t>
            </a:r>
            <a:r>
              <a:rPr lang="cs-CZ" dirty="0" err="1"/>
              <a:t>expressivity</a:t>
            </a:r>
            <a:r>
              <a:rPr lang="cs-CZ" dirty="0"/>
              <a:t> as </a:t>
            </a:r>
            <a:r>
              <a:rPr lang="cs-CZ" dirty="0" err="1"/>
              <a:t>Steam</a:t>
            </a:r>
            <a:r>
              <a:rPr lang="cs-CZ" dirty="0"/>
              <a:t> </a:t>
            </a:r>
            <a:r>
              <a:rPr lang="cs-CZ" dirty="0" err="1"/>
              <a:t>example</a:t>
            </a:r>
            <a:r>
              <a:rPr lang="cs-CZ" dirty="0"/>
              <a:t>, but </a:t>
            </a:r>
            <a:r>
              <a:rPr lang="cs-CZ" dirty="0" err="1"/>
              <a:t>directly</a:t>
            </a:r>
            <a:r>
              <a:rPr lang="cs-CZ" dirty="0"/>
              <a:t> </a:t>
            </a:r>
            <a:r>
              <a:rPr lang="cs-CZ" dirty="0" err="1"/>
              <a:t>related</a:t>
            </a:r>
            <a:r>
              <a:rPr lang="cs-CZ" dirty="0"/>
              <a:t> to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actual</a:t>
            </a:r>
            <a:r>
              <a:rPr lang="cs-CZ" dirty="0"/>
              <a:t> </a:t>
            </a:r>
            <a:r>
              <a:rPr lang="cs-CZ" dirty="0" err="1"/>
              <a:t>working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algorithm</a:t>
            </a: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E8E9651F-2B31-2724-E0BF-A4E02FD14D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259" y="4433309"/>
            <a:ext cx="4363059" cy="724001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597520F8-BBA8-DED8-D15C-FFDD702C187B}"/>
              </a:ext>
            </a:extLst>
          </p:cNvPr>
          <p:cNvSpPr txBox="1"/>
          <p:nvPr/>
        </p:nvSpPr>
        <p:spPr>
          <a:xfrm>
            <a:off x="786212" y="5232947"/>
            <a:ext cx="50094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/>
              <a:t>Tereza Beranova, </a:t>
            </a:r>
            <a:r>
              <a:rPr lang="cs-CZ" sz="1400" dirty="0" err="1"/>
              <a:t>bachelor</a:t>
            </a:r>
            <a:r>
              <a:rPr lang="cs-CZ" sz="1400" dirty="0"/>
              <a:t> thesis, </a:t>
            </a:r>
            <a:r>
              <a:rPr lang="cs-CZ" sz="1400" dirty="0" err="1"/>
              <a:t>Perfume</a:t>
            </a:r>
            <a:r>
              <a:rPr lang="cs-CZ" sz="1400" dirty="0"/>
              <a:t> Recommender Systems</a:t>
            </a:r>
          </a:p>
        </p:txBody>
      </p:sp>
    </p:spTree>
    <p:extLst>
      <p:ext uri="{BB962C8B-B14F-4D97-AF65-F5344CB8AC3E}">
        <p14:creationId xmlns:p14="http://schemas.microsoft.com/office/powerpoint/2010/main" val="221799344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AF0147-C3BF-4ACE-B068-D7954D7C86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BA9B34-F076-0E70-6271-730CDFA8B8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2" y="609603"/>
            <a:ext cx="9919453" cy="1320795"/>
          </a:xfrm>
        </p:spPr>
        <p:txBody>
          <a:bodyPr wrap="square" anchor="t">
            <a:normAutofit/>
          </a:bodyPr>
          <a:lstStyle/>
          <a:p>
            <a:r>
              <a:rPr lang="cs-CZ" dirty="0" err="1"/>
              <a:t>Explanations</a:t>
            </a:r>
            <a:r>
              <a:rPr lang="cs-CZ" dirty="0"/>
              <a:t> – SAE</a:t>
            </a:r>
            <a:endParaRPr lang="en-US" dirty="0"/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DA7651BC-77F7-3590-C4C1-FC41C867B5C3}"/>
              </a:ext>
            </a:extLst>
          </p:cNvPr>
          <p:cNvSpPr txBox="1"/>
          <p:nvPr/>
        </p:nvSpPr>
        <p:spPr>
          <a:xfrm>
            <a:off x="600418" y="1471164"/>
            <a:ext cx="91417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err="1"/>
              <a:t>Sparse</a:t>
            </a:r>
            <a:r>
              <a:rPr lang="cs-CZ" b="1" dirty="0"/>
              <a:t> </a:t>
            </a:r>
            <a:r>
              <a:rPr lang="cs-CZ" b="1" dirty="0" err="1"/>
              <a:t>Autoencoders</a:t>
            </a:r>
            <a:r>
              <a:rPr lang="cs-CZ" b="1" dirty="0"/>
              <a:t> (SAE)</a:t>
            </a:r>
          </a:p>
          <a:p>
            <a:pPr marL="285750" indent="-285750">
              <a:buFontTx/>
              <a:buChar char="-"/>
            </a:pPr>
            <a:r>
              <a:rPr lang="cs-CZ" b="1" dirty="0" err="1"/>
              <a:t>Indirect</a:t>
            </a:r>
            <a:r>
              <a:rPr lang="cs-CZ" b="1" dirty="0"/>
              <a:t> </a:t>
            </a:r>
            <a:r>
              <a:rPr lang="cs-CZ" b="1" dirty="0" err="1"/>
              <a:t>implication</a:t>
            </a:r>
            <a:r>
              <a:rPr lang="cs-CZ" b="1" dirty="0"/>
              <a:t>: </a:t>
            </a:r>
            <a:r>
              <a:rPr lang="cs-CZ" dirty="0" err="1"/>
              <a:t>editorial</a:t>
            </a:r>
            <a:r>
              <a:rPr lang="cs-CZ" dirty="0"/>
              <a:t> </a:t>
            </a:r>
            <a:r>
              <a:rPr lang="cs-CZ" dirty="0" err="1"/>
              <a:t>overlook</a:t>
            </a:r>
            <a:r>
              <a:rPr lang="cs-CZ" dirty="0"/>
              <a:t> </a:t>
            </a:r>
            <a:r>
              <a:rPr lang="cs-CZ" dirty="0" err="1"/>
              <a:t>over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current</a:t>
            </a:r>
            <a:r>
              <a:rPr lang="cs-CZ" dirty="0"/>
              <a:t> </a:t>
            </a:r>
            <a:r>
              <a:rPr lang="cs-CZ" dirty="0" err="1"/>
              <a:t>usage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system</a:t>
            </a:r>
            <a:endParaRPr lang="cs-CZ" dirty="0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BCAF81DB-E97E-2BD5-1487-4C6F7C7886AD}"/>
              </a:ext>
            </a:extLst>
          </p:cNvPr>
          <p:cNvSpPr txBox="1"/>
          <p:nvPr/>
        </p:nvSpPr>
        <p:spPr>
          <a:xfrm>
            <a:off x="7879223" y="1414632"/>
            <a:ext cx="61016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https://ceur-ws.org/Vol-4056/short1.pdf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645BC801-2340-830D-F0BE-559372B177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8940" y="-4421"/>
            <a:ext cx="4363060" cy="1419053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4C9BBD84-B8E7-B39D-0E68-92C6C36CBD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3277" y="3982914"/>
            <a:ext cx="5668723" cy="2875085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89E25099-796D-F07E-0B91-9B92B0C0C9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418" y="2080574"/>
            <a:ext cx="6574105" cy="2429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65235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197F9B-E5C2-7BEF-00A5-01ECBEB8ED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620A15-F84F-3080-E8E5-7887618E82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2" y="609603"/>
            <a:ext cx="9919453" cy="1320795"/>
          </a:xfrm>
        </p:spPr>
        <p:txBody>
          <a:bodyPr wrap="square" anchor="t">
            <a:normAutofit/>
          </a:bodyPr>
          <a:lstStyle/>
          <a:p>
            <a:r>
              <a:rPr lang="cs-CZ" dirty="0" err="1"/>
              <a:t>Explanations</a:t>
            </a:r>
            <a:r>
              <a:rPr lang="cs-CZ" dirty="0"/>
              <a:t> – SAE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1FB171-365A-55AA-0E8F-58DBECF4670F}"/>
              </a:ext>
            </a:extLst>
          </p:cNvPr>
          <p:cNvSpPr>
            <a:spLocks noGrp="1"/>
          </p:cNvSpPr>
          <p:nvPr>
            <p:ph idx="2"/>
          </p:nvPr>
        </p:nvSpPr>
        <p:spPr>
          <a:xfrm>
            <a:off x="677332" y="2212258"/>
            <a:ext cx="8774317" cy="3829100"/>
          </a:xfrm>
        </p:spPr>
        <p:txBody>
          <a:bodyPr wrap="square" anchor="t">
            <a:normAutofit/>
          </a:bodyPr>
          <a:lstStyle/>
          <a:p>
            <a:pPr marL="0" indent="0">
              <a:buNone/>
            </a:pPr>
            <a:endParaRPr lang="cs-CZ" sz="2000" b="1" i="1" dirty="0">
              <a:solidFill>
                <a:srgbClr val="00B0F0"/>
              </a:solidFill>
              <a:latin typeface="+mn-lt"/>
            </a:endParaRPr>
          </a:p>
          <a:p>
            <a:pPr marL="457200" lvl="1" indent="0">
              <a:buNone/>
            </a:pPr>
            <a:endParaRPr lang="cs-CZ" sz="1800" i="1" dirty="0">
              <a:solidFill>
                <a:schemeClr val="tx1"/>
              </a:solidFill>
              <a:latin typeface="+mn-lt"/>
            </a:endParaRPr>
          </a:p>
          <a:p>
            <a:pPr lvl="1"/>
            <a:endParaRPr lang="en-US" sz="1800" b="1" i="1" dirty="0">
              <a:solidFill>
                <a:srgbClr val="00B0F0"/>
              </a:solidFill>
              <a:latin typeface="+mn-lt"/>
            </a:endParaRP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6271E74E-BBD7-C479-0CC1-CA15034D051F}"/>
              </a:ext>
            </a:extLst>
          </p:cNvPr>
          <p:cNvSpPr txBox="1"/>
          <p:nvPr/>
        </p:nvSpPr>
        <p:spPr>
          <a:xfrm>
            <a:off x="600419" y="1471164"/>
            <a:ext cx="717644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err="1"/>
              <a:t>Sparse</a:t>
            </a:r>
            <a:r>
              <a:rPr lang="cs-CZ" b="1" dirty="0"/>
              <a:t> </a:t>
            </a:r>
            <a:r>
              <a:rPr lang="cs-CZ" b="1" dirty="0" err="1"/>
              <a:t>Autoencoders</a:t>
            </a:r>
            <a:r>
              <a:rPr lang="cs-CZ" b="1" dirty="0"/>
              <a:t> (SAE)</a:t>
            </a:r>
          </a:p>
          <a:p>
            <a:pPr marL="285750" indent="-285750">
              <a:buFontTx/>
              <a:buChar char="-"/>
            </a:pPr>
            <a:r>
              <a:rPr lang="cs-CZ" b="1" i="1" dirty="0">
                <a:solidFill>
                  <a:srgbClr val="00B050"/>
                </a:solidFill>
              </a:rPr>
              <a:t>(</a:t>
            </a:r>
            <a:r>
              <a:rPr lang="cs-CZ" b="1" i="1" dirty="0" err="1">
                <a:solidFill>
                  <a:srgbClr val="00B050"/>
                </a:solidFill>
              </a:rPr>
              <a:t>mostly</a:t>
            </a:r>
            <a:r>
              <a:rPr lang="cs-CZ" b="1" i="1" dirty="0">
                <a:solidFill>
                  <a:srgbClr val="00B050"/>
                </a:solidFill>
              </a:rPr>
              <a:t>) </a:t>
            </a:r>
            <a:r>
              <a:rPr lang="cs-CZ" b="1" i="1" dirty="0" err="1">
                <a:solidFill>
                  <a:srgbClr val="00B050"/>
                </a:solidFill>
              </a:rPr>
              <a:t>Disentangled</a:t>
            </a:r>
            <a:r>
              <a:rPr lang="cs-CZ" b="1" i="1" dirty="0">
                <a:solidFill>
                  <a:srgbClr val="00B050"/>
                </a:solidFill>
              </a:rPr>
              <a:t> </a:t>
            </a:r>
            <a:r>
              <a:rPr lang="cs-CZ" b="1" i="1" dirty="0" err="1">
                <a:solidFill>
                  <a:srgbClr val="00B050"/>
                </a:solidFill>
              </a:rPr>
              <a:t>nature</a:t>
            </a:r>
            <a:r>
              <a:rPr lang="cs-CZ" b="1" i="1" dirty="0">
                <a:solidFill>
                  <a:srgbClr val="00B050"/>
                </a:solidFill>
              </a:rPr>
              <a:t> </a:t>
            </a:r>
            <a:r>
              <a:rPr lang="cs-CZ" b="1" i="1" dirty="0" err="1">
                <a:solidFill>
                  <a:srgbClr val="00B050"/>
                </a:solidFill>
              </a:rPr>
              <a:t>of</a:t>
            </a:r>
            <a:r>
              <a:rPr lang="cs-CZ" b="1" i="1" dirty="0">
                <a:solidFill>
                  <a:srgbClr val="00B050"/>
                </a:solidFill>
              </a:rPr>
              <a:t> </a:t>
            </a:r>
            <a:r>
              <a:rPr lang="cs-CZ" b="1" i="1" dirty="0" err="1">
                <a:solidFill>
                  <a:srgbClr val="00B050"/>
                </a:solidFill>
              </a:rPr>
              <a:t>the</a:t>
            </a:r>
            <a:r>
              <a:rPr lang="cs-CZ" b="1" i="1" dirty="0">
                <a:solidFill>
                  <a:srgbClr val="00B050"/>
                </a:solidFill>
              </a:rPr>
              <a:t> </a:t>
            </a:r>
            <a:r>
              <a:rPr lang="cs-CZ" b="1" i="1" dirty="0" err="1">
                <a:solidFill>
                  <a:srgbClr val="00B050"/>
                </a:solidFill>
              </a:rPr>
              <a:t>latent</a:t>
            </a:r>
            <a:r>
              <a:rPr lang="cs-CZ" b="1" i="1" dirty="0">
                <a:solidFill>
                  <a:srgbClr val="00B050"/>
                </a:solidFill>
              </a:rPr>
              <a:t> </a:t>
            </a:r>
            <a:r>
              <a:rPr lang="cs-CZ" b="1" i="1" dirty="0" err="1">
                <a:solidFill>
                  <a:srgbClr val="00B050"/>
                </a:solidFill>
              </a:rPr>
              <a:t>embeddings</a:t>
            </a:r>
            <a:endParaRPr lang="cs-CZ" b="1" i="1" dirty="0">
              <a:solidFill>
                <a:srgbClr val="00B050"/>
              </a:solidFill>
            </a:endParaRPr>
          </a:p>
          <a:p>
            <a:pPr marL="742950" lvl="1" indent="-285750">
              <a:buFontTx/>
              <a:buChar char="-"/>
            </a:pPr>
            <a:r>
              <a:rPr lang="cs-CZ" dirty="0" err="1"/>
              <a:t>I.e</a:t>
            </a:r>
            <a:r>
              <a:rPr lang="cs-CZ" dirty="0"/>
              <a:t>., </a:t>
            </a:r>
            <a:r>
              <a:rPr lang="cs-CZ" dirty="0" err="1"/>
              <a:t>each</a:t>
            </a:r>
            <a:r>
              <a:rPr lang="cs-CZ" dirty="0"/>
              <a:t> neuron </a:t>
            </a:r>
            <a:r>
              <a:rPr lang="cs-CZ" dirty="0" err="1"/>
              <a:t>means</a:t>
            </a:r>
            <a:r>
              <a:rPr lang="cs-CZ" dirty="0"/>
              <a:t> +/- </a:t>
            </a:r>
            <a:r>
              <a:rPr lang="cs-CZ" dirty="0" err="1"/>
              <a:t>one</a:t>
            </a:r>
            <a:r>
              <a:rPr lang="cs-CZ" dirty="0"/>
              <a:t> </a:t>
            </a:r>
            <a:r>
              <a:rPr lang="cs-CZ" dirty="0" err="1"/>
              <a:t>thing</a:t>
            </a:r>
            <a:r>
              <a:rPr lang="cs-CZ" dirty="0"/>
              <a:t>, </a:t>
            </a:r>
            <a:r>
              <a:rPr lang="cs-CZ" dirty="0" err="1"/>
              <a:t>we</a:t>
            </a:r>
            <a:r>
              <a:rPr lang="cs-CZ" dirty="0"/>
              <a:t> </a:t>
            </a:r>
            <a:r>
              <a:rPr lang="cs-CZ" dirty="0" err="1"/>
              <a:t>can</a:t>
            </a:r>
            <a:r>
              <a:rPr lang="cs-CZ" dirty="0"/>
              <a:t> </a:t>
            </a:r>
            <a:r>
              <a:rPr lang="cs-CZ" dirty="0" err="1"/>
              <a:t>put</a:t>
            </a:r>
            <a:r>
              <a:rPr lang="cs-CZ" dirty="0"/>
              <a:t> </a:t>
            </a:r>
            <a:r>
              <a:rPr lang="cs-CZ" dirty="0" err="1"/>
              <a:t>labels</a:t>
            </a:r>
            <a:r>
              <a:rPr lang="cs-CZ" dirty="0"/>
              <a:t> on </a:t>
            </a:r>
            <a:r>
              <a:rPr lang="cs-CZ" dirty="0" err="1"/>
              <a:t>them</a:t>
            </a:r>
            <a:endParaRPr lang="cs-CZ" dirty="0"/>
          </a:p>
          <a:p>
            <a:pPr marL="742950" lvl="1" indent="-285750">
              <a:buFontTx/>
              <a:buChar char="-"/>
            </a:pPr>
            <a:r>
              <a:rPr lang="cs-CZ" dirty="0" err="1"/>
              <a:t>Different</a:t>
            </a:r>
            <a:r>
              <a:rPr lang="cs-CZ" dirty="0"/>
              <a:t> </a:t>
            </a:r>
            <a:r>
              <a:rPr lang="cs-CZ" dirty="0" err="1"/>
              <a:t>labeling</a:t>
            </a:r>
            <a:r>
              <a:rPr lang="cs-CZ" dirty="0"/>
              <a:t> </a:t>
            </a:r>
            <a:r>
              <a:rPr lang="cs-CZ" dirty="0" err="1"/>
              <a:t>options</a:t>
            </a:r>
            <a:r>
              <a:rPr lang="cs-CZ" dirty="0"/>
              <a:t>: </a:t>
            </a:r>
          </a:p>
          <a:p>
            <a:pPr marL="1200150" lvl="2" indent="-285750">
              <a:buFontTx/>
              <a:buChar char="-"/>
            </a:pPr>
            <a:r>
              <a:rPr lang="cs-CZ" dirty="0"/>
              <a:t>TF-IDF </a:t>
            </a:r>
            <a:r>
              <a:rPr lang="cs-CZ" dirty="0" err="1"/>
              <a:t>like</a:t>
            </a:r>
            <a:r>
              <a:rPr lang="cs-CZ" dirty="0"/>
              <a:t> </a:t>
            </a:r>
            <a:r>
              <a:rPr lang="cs-CZ" dirty="0" err="1"/>
              <a:t>assignment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tags</a:t>
            </a:r>
            <a:endParaRPr lang="cs-CZ" dirty="0"/>
          </a:p>
          <a:p>
            <a:pPr marL="1200150" lvl="2" indent="-285750">
              <a:buFontTx/>
              <a:buChar char="-"/>
            </a:pPr>
            <a:r>
              <a:rPr lang="cs-CZ" dirty="0"/>
              <a:t>LLM </a:t>
            </a:r>
            <a:r>
              <a:rPr lang="cs-CZ" dirty="0" err="1"/>
              <a:t>based</a:t>
            </a:r>
            <a:r>
              <a:rPr lang="cs-CZ" dirty="0"/>
              <a:t> </a:t>
            </a:r>
            <a:r>
              <a:rPr lang="cs-CZ" dirty="0" err="1"/>
              <a:t>aggregation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items</a:t>
            </a:r>
            <a:r>
              <a:rPr lang="cs-CZ" dirty="0"/>
              <a:t> </a:t>
            </a:r>
            <a:r>
              <a:rPr lang="cs-CZ" dirty="0" err="1"/>
              <a:t>activating</a:t>
            </a:r>
            <a:r>
              <a:rPr lang="cs-CZ" dirty="0"/>
              <a:t> </a:t>
            </a:r>
            <a:r>
              <a:rPr lang="cs-CZ" dirty="0" err="1"/>
              <a:t>particular</a:t>
            </a:r>
            <a:r>
              <a:rPr lang="cs-CZ" dirty="0"/>
              <a:t> neuron</a:t>
            </a:r>
          </a:p>
          <a:p>
            <a:pPr marL="1200150" lvl="2" indent="-285750">
              <a:buFontTx/>
              <a:buChar char="-"/>
            </a:pPr>
            <a:r>
              <a:rPr lang="cs-CZ" dirty="0"/>
              <a:t>…</a:t>
            </a:r>
          </a:p>
          <a:p>
            <a:pPr marL="285750" indent="-285750">
              <a:buFontTx/>
              <a:buChar char="-"/>
            </a:pPr>
            <a:r>
              <a:rPr lang="cs-CZ" b="1" dirty="0" smtClean="0"/>
              <a:t>Indirect </a:t>
            </a:r>
            <a:r>
              <a:rPr lang="cs-CZ" b="1" dirty="0"/>
              <a:t>implication: </a:t>
            </a:r>
            <a:r>
              <a:rPr lang="cs-CZ" dirty="0" smtClean="0"/>
              <a:t>utilize latent space segmentation for 2D (explained) recommendations</a:t>
            </a:r>
          </a:p>
          <a:p>
            <a:pPr marL="285750" indent="-285750">
              <a:buFontTx/>
              <a:buChar char="-"/>
            </a:pPr>
            <a:endParaRPr lang="cs-CZ" dirty="0"/>
          </a:p>
          <a:p>
            <a:r>
              <a:rPr lang="cs-CZ" dirty="0">
                <a:hlinkClick r:id="rId2"/>
              </a:rPr>
              <a:t>https://</a:t>
            </a:r>
            <a:r>
              <a:rPr lang="cs-CZ" dirty="0" smtClean="0">
                <a:hlinkClick r:id="rId2"/>
              </a:rPr>
              <a:t>compressed-elsa-demo.streamlit.app/demo</a:t>
            </a:r>
            <a:r>
              <a:rPr lang="cs-CZ" dirty="0" smtClean="0"/>
              <a:t> </a:t>
            </a:r>
            <a:endParaRPr lang="cs-CZ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6860" y="1"/>
            <a:ext cx="44151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71778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dirty="0"/>
              <a:t>		</a:t>
            </a:r>
            <a:r>
              <a:rPr lang="cs-CZ" altLang="cs-CZ" sz="8000" dirty="0" err="1"/>
              <a:t>Questions</a:t>
            </a:r>
            <a:r>
              <a:rPr lang="cs-CZ" altLang="cs-CZ" sz="8000" dirty="0"/>
              <a:t>?</a:t>
            </a:r>
            <a:endParaRPr lang="cs-CZ" altLang="cs-CZ" dirty="0"/>
          </a:p>
        </p:txBody>
      </p:sp>
      <p:pic>
        <p:nvPicPr>
          <p:cNvPr id="66562" name="Picture 2" descr="http://i158.photobucket.com/albums/t96/Elletballa09/fr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559" y="1930398"/>
            <a:ext cx="5779269" cy="4334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601081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57F907-8112-31DA-8411-5376899B83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3213268-856B-E61A-7CEE-C926D0A8A2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User / </a:t>
            </a:r>
            <a:r>
              <a:rPr lang="cs-CZ" dirty="0" err="1"/>
              <a:t>Editorial</a:t>
            </a:r>
            <a:r>
              <a:rPr lang="cs-CZ" dirty="0"/>
              <a:t> </a:t>
            </a:r>
            <a:r>
              <a:rPr lang="cs-CZ" dirty="0" err="1"/>
              <a:t>Steering</a:t>
            </a:r>
            <a:endParaRPr lang="cs-CZ" dirty="0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2438AFF5-0903-E7D4-D92C-F3B4736C8C3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How to </a:t>
            </a:r>
            <a:r>
              <a:rPr lang="cs-CZ" dirty="0" err="1"/>
              <a:t>change</a:t>
            </a:r>
            <a:r>
              <a:rPr lang="cs-CZ" dirty="0"/>
              <a:t> </a:t>
            </a:r>
            <a:r>
              <a:rPr lang="cs-CZ" dirty="0" err="1"/>
              <a:t>recommenders</a:t>
            </a:r>
            <a:r>
              <a:rPr lang="cs-CZ" dirty="0"/>
              <a:t> to do a </a:t>
            </a:r>
            <a:r>
              <a:rPr lang="cs-CZ" dirty="0" err="1"/>
              <a:t>good</a:t>
            </a:r>
            <a:r>
              <a:rPr lang="cs-CZ" dirty="0"/>
              <a:t> </a:t>
            </a:r>
            <a:r>
              <a:rPr lang="cs-CZ" dirty="0" err="1"/>
              <a:t>job</a:t>
            </a:r>
            <a:r>
              <a:rPr lang="cs-CZ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5752018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B95A0D-026A-5AB4-941E-7BE0D0FF2C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15EE9A-FD6F-025B-5893-F79AF2A9C4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2" y="609603"/>
            <a:ext cx="9919453" cy="1320795"/>
          </a:xfrm>
        </p:spPr>
        <p:txBody>
          <a:bodyPr wrap="square" anchor="t">
            <a:normAutofit/>
          </a:bodyPr>
          <a:lstStyle/>
          <a:p>
            <a:r>
              <a:rPr lang="cs-CZ" dirty="0" err="1"/>
              <a:t>Recommendation</a:t>
            </a:r>
            <a:r>
              <a:rPr lang="cs-CZ" dirty="0"/>
              <a:t> </a:t>
            </a:r>
            <a:r>
              <a:rPr lang="cs-CZ" dirty="0" err="1"/>
              <a:t>steering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C705B3-669E-4B97-D322-7E3DF13F7CCE}"/>
              </a:ext>
            </a:extLst>
          </p:cNvPr>
          <p:cNvSpPr>
            <a:spLocks noGrp="1"/>
          </p:cNvSpPr>
          <p:nvPr>
            <p:ph idx="2"/>
          </p:nvPr>
        </p:nvSpPr>
        <p:spPr>
          <a:xfrm>
            <a:off x="677331" y="3076486"/>
            <a:ext cx="10474931" cy="2964872"/>
          </a:xfrm>
        </p:spPr>
        <p:txBody>
          <a:bodyPr wrap="square" anchor="t">
            <a:normAutofit/>
          </a:bodyPr>
          <a:lstStyle/>
          <a:p>
            <a:pPr marL="0" indent="0" algn="ctr">
              <a:buNone/>
            </a:pPr>
            <a:r>
              <a:rPr lang="cs-CZ" sz="4800" b="1" i="1" dirty="0">
                <a:solidFill>
                  <a:srgbClr val="00B0F0"/>
                </a:solidFill>
                <a:latin typeface="+mn-lt"/>
              </a:rPr>
              <a:t>As </a:t>
            </a:r>
            <a:r>
              <a:rPr lang="cs-CZ" sz="4800" b="1" i="1" dirty="0" err="1">
                <a:solidFill>
                  <a:srgbClr val="00B0F0"/>
                </a:solidFill>
                <a:latin typeface="+mn-lt"/>
              </a:rPr>
              <a:t>users</a:t>
            </a:r>
            <a:r>
              <a:rPr lang="cs-CZ" sz="4800" b="1" i="1" dirty="0">
                <a:solidFill>
                  <a:srgbClr val="00B0F0"/>
                </a:solidFill>
                <a:latin typeface="+mn-lt"/>
              </a:rPr>
              <a:t>, </a:t>
            </a:r>
            <a:r>
              <a:rPr lang="cs-CZ" sz="4800" b="1" i="1" dirty="0" err="1">
                <a:solidFill>
                  <a:srgbClr val="00B0F0"/>
                </a:solidFill>
                <a:latin typeface="+mn-lt"/>
              </a:rPr>
              <a:t>what</a:t>
            </a:r>
            <a:r>
              <a:rPr lang="cs-CZ" sz="4800" b="1" i="1" dirty="0">
                <a:solidFill>
                  <a:srgbClr val="00B0F0"/>
                </a:solidFill>
                <a:latin typeface="+mn-lt"/>
              </a:rPr>
              <a:t> </a:t>
            </a:r>
            <a:r>
              <a:rPr lang="cs-CZ" sz="4800" b="1" i="1" dirty="0" err="1">
                <a:solidFill>
                  <a:srgbClr val="00B0F0"/>
                </a:solidFill>
                <a:latin typeface="+mn-lt"/>
              </a:rPr>
              <a:t>can</a:t>
            </a:r>
            <a:r>
              <a:rPr lang="cs-CZ" sz="4800" b="1" i="1" dirty="0">
                <a:solidFill>
                  <a:srgbClr val="00B0F0"/>
                </a:solidFill>
                <a:latin typeface="+mn-lt"/>
              </a:rPr>
              <a:t> </a:t>
            </a:r>
            <a:r>
              <a:rPr lang="cs-CZ" sz="4800" b="1" i="1" dirty="0" err="1">
                <a:solidFill>
                  <a:srgbClr val="00B0F0"/>
                </a:solidFill>
                <a:latin typeface="+mn-lt"/>
              </a:rPr>
              <a:t>we</a:t>
            </a:r>
            <a:r>
              <a:rPr lang="cs-CZ" sz="4800" b="1" i="1" dirty="0">
                <a:solidFill>
                  <a:srgbClr val="00B0F0"/>
                </a:solidFill>
                <a:latin typeface="+mn-lt"/>
              </a:rPr>
              <a:t> do </a:t>
            </a:r>
            <a:r>
              <a:rPr lang="cs-CZ" sz="4800" b="1" i="1" dirty="0" err="1">
                <a:solidFill>
                  <a:srgbClr val="00B0F0"/>
                </a:solidFill>
                <a:latin typeface="+mn-lt"/>
              </a:rPr>
              <a:t>if</a:t>
            </a:r>
            <a:r>
              <a:rPr lang="cs-CZ" sz="4800" b="1" i="1" dirty="0">
                <a:solidFill>
                  <a:srgbClr val="00B0F0"/>
                </a:solidFill>
                <a:latin typeface="+mn-lt"/>
              </a:rPr>
              <a:t> </a:t>
            </a:r>
            <a:r>
              <a:rPr lang="cs-CZ" sz="4800" b="1" i="1" dirty="0" err="1">
                <a:solidFill>
                  <a:srgbClr val="00B0F0"/>
                </a:solidFill>
                <a:latin typeface="+mn-lt"/>
              </a:rPr>
              <a:t>the</a:t>
            </a:r>
            <a:r>
              <a:rPr lang="cs-CZ" sz="4800" b="1" i="1" dirty="0">
                <a:solidFill>
                  <a:srgbClr val="00B0F0"/>
                </a:solidFill>
                <a:latin typeface="+mn-lt"/>
              </a:rPr>
              <a:t> Recommender </a:t>
            </a:r>
            <a:r>
              <a:rPr lang="cs-CZ" sz="4800" b="1" i="1" dirty="0" err="1">
                <a:solidFill>
                  <a:srgbClr val="00B0F0"/>
                </a:solidFill>
                <a:latin typeface="+mn-lt"/>
              </a:rPr>
              <a:t>is</a:t>
            </a:r>
            <a:r>
              <a:rPr lang="cs-CZ" sz="4800" b="1" i="1" dirty="0">
                <a:solidFill>
                  <a:srgbClr val="00B0F0"/>
                </a:solidFill>
                <a:latin typeface="+mn-lt"/>
              </a:rPr>
              <a:t> not </a:t>
            </a:r>
            <a:r>
              <a:rPr lang="cs-CZ" sz="4800" b="1" i="1" dirty="0" err="1">
                <a:solidFill>
                  <a:srgbClr val="00B0F0"/>
                </a:solidFill>
                <a:latin typeface="+mn-lt"/>
              </a:rPr>
              <a:t>doing</a:t>
            </a:r>
            <a:r>
              <a:rPr lang="cs-CZ" sz="4800" b="1" i="1" dirty="0">
                <a:solidFill>
                  <a:srgbClr val="00B0F0"/>
                </a:solidFill>
                <a:latin typeface="+mn-lt"/>
              </a:rPr>
              <a:t> a </a:t>
            </a:r>
            <a:r>
              <a:rPr lang="cs-CZ" sz="4800" b="1" i="1" dirty="0" err="1">
                <a:solidFill>
                  <a:srgbClr val="00B0F0"/>
                </a:solidFill>
                <a:latin typeface="+mn-lt"/>
              </a:rPr>
              <a:t>good</a:t>
            </a:r>
            <a:r>
              <a:rPr lang="cs-CZ" sz="4800" b="1" i="1" dirty="0">
                <a:solidFill>
                  <a:srgbClr val="00B0F0"/>
                </a:solidFill>
                <a:latin typeface="+mn-lt"/>
              </a:rPr>
              <a:t> </a:t>
            </a:r>
            <a:r>
              <a:rPr lang="cs-CZ" sz="4800" b="1" i="1" dirty="0" err="1">
                <a:solidFill>
                  <a:srgbClr val="00B0F0"/>
                </a:solidFill>
                <a:latin typeface="+mn-lt"/>
              </a:rPr>
              <a:t>job</a:t>
            </a:r>
            <a:r>
              <a:rPr lang="cs-CZ" sz="4800" b="1" i="1" dirty="0">
                <a:solidFill>
                  <a:srgbClr val="00B0F0"/>
                </a:solidFill>
                <a:latin typeface="+mn-lt"/>
              </a:rPr>
              <a:t>?</a:t>
            </a:r>
          </a:p>
          <a:p>
            <a:endParaRPr lang="cs-CZ" sz="2000" b="1" i="1" dirty="0">
              <a:solidFill>
                <a:srgbClr val="00B0F0"/>
              </a:solidFill>
              <a:latin typeface="+mn-lt"/>
            </a:endParaRPr>
          </a:p>
          <a:p>
            <a:pPr marL="457200" lvl="1" indent="0">
              <a:buNone/>
            </a:pPr>
            <a:endParaRPr lang="cs-CZ" sz="1800" i="1" dirty="0">
              <a:solidFill>
                <a:schemeClr val="tx1"/>
              </a:solidFill>
              <a:latin typeface="+mn-lt"/>
            </a:endParaRPr>
          </a:p>
          <a:p>
            <a:pPr lvl="1"/>
            <a:endParaRPr lang="en-US" sz="1800" b="1" i="1" dirty="0">
              <a:solidFill>
                <a:srgbClr val="00B0F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0916575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35CC87-BB11-4E28-094B-78D70B4DC9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B16EB7-CAFD-C2F2-BBB7-C9E78306FB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2" y="609603"/>
            <a:ext cx="9919453" cy="1320795"/>
          </a:xfrm>
        </p:spPr>
        <p:txBody>
          <a:bodyPr wrap="square" anchor="t">
            <a:normAutofit/>
          </a:bodyPr>
          <a:lstStyle/>
          <a:p>
            <a:r>
              <a:rPr lang="cs-CZ" dirty="0" err="1"/>
              <a:t>Recommendation</a:t>
            </a:r>
            <a:r>
              <a:rPr lang="cs-CZ" dirty="0"/>
              <a:t> </a:t>
            </a:r>
            <a:r>
              <a:rPr lang="cs-CZ" dirty="0" err="1"/>
              <a:t>steering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9654FB-58BF-B1B6-3D78-E435084D2B0E}"/>
              </a:ext>
            </a:extLst>
          </p:cNvPr>
          <p:cNvSpPr>
            <a:spLocks noGrp="1"/>
          </p:cNvSpPr>
          <p:nvPr>
            <p:ph idx="2"/>
          </p:nvPr>
        </p:nvSpPr>
        <p:spPr>
          <a:xfrm>
            <a:off x="677332" y="2212258"/>
            <a:ext cx="8774317" cy="3829100"/>
          </a:xfrm>
        </p:spPr>
        <p:txBody>
          <a:bodyPr wrap="square" anchor="t">
            <a:normAutofit/>
          </a:bodyPr>
          <a:lstStyle/>
          <a:p>
            <a:r>
              <a:rPr lang="cs-CZ" sz="2000" b="1" i="1" dirty="0" err="1">
                <a:solidFill>
                  <a:srgbClr val="00B0F0"/>
                </a:solidFill>
                <a:latin typeface="+mn-lt"/>
              </a:rPr>
              <a:t>Intentionally</a:t>
            </a:r>
            <a:r>
              <a:rPr lang="cs-CZ" sz="2000" b="1" i="1" dirty="0">
                <a:solidFill>
                  <a:srgbClr val="00B0F0"/>
                </a:solidFill>
                <a:latin typeface="+mn-lt"/>
              </a:rPr>
              <a:t> </a:t>
            </a:r>
            <a:r>
              <a:rPr lang="cs-CZ" sz="2000" b="1" i="1" dirty="0" err="1">
                <a:solidFill>
                  <a:srgbClr val="00B0F0"/>
                </a:solidFill>
                <a:latin typeface="+mn-lt"/>
              </a:rPr>
              <a:t>provide</a:t>
            </a:r>
            <a:r>
              <a:rPr lang="cs-CZ" sz="2000" b="1" i="1" dirty="0">
                <a:solidFill>
                  <a:srgbClr val="00B0F0"/>
                </a:solidFill>
                <a:latin typeface="+mn-lt"/>
              </a:rPr>
              <a:t> feedback to </a:t>
            </a:r>
            <a:r>
              <a:rPr lang="cs-CZ" sz="2000" b="1" i="1" dirty="0" err="1">
                <a:solidFill>
                  <a:srgbClr val="00B0F0"/>
                </a:solidFill>
                <a:latin typeface="+mn-lt"/>
              </a:rPr>
              <a:t>move</a:t>
            </a:r>
            <a:r>
              <a:rPr lang="cs-CZ" sz="2000" b="1" i="1" dirty="0">
                <a:solidFill>
                  <a:srgbClr val="00B0F0"/>
                </a:solidFill>
                <a:latin typeface="+mn-lt"/>
              </a:rPr>
              <a:t> Recommender to a </a:t>
            </a:r>
            <a:r>
              <a:rPr lang="cs-CZ" sz="2000" b="1" i="1" dirty="0" err="1">
                <a:solidFill>
                  <a:srgbClr val="00B0F0"/>
                </a:solidFill>
                <a:latin typeface="+mn-lt"/>
              </a:rPr>
              <a:t>desired</a:t>
            </a:r>
            <a:r>
              <a:rPr lang="cs-CZ" sz="2000" b="1" i="1" dirty="0">
                <a:solidFill>
                  <a:srgbClr val="00B0F0"/>
                </a:solidFill>
                <a:latin typeface="+mn-lt"/>
              </a:rPr>
              <a:t> </a:t>
            </a:r>
            <a:r>
              <a:rPr lang="cs-CZ" sz="2000" b="1" i="1" dirty="0" err="1">
                <a:solidFill>
                  <a:srgbClr val="00B0F0"/>
                </a:solidFill>
                <a:latin typeface="+mn-lt"/>
              </a:rPr>
              <a:t>direction</a:t>
            </a:r>
            <a:endParaRPr lang="cs-CZ" sz="2000" b="1" i="1" dirty="0">
              <a:solidFill>
                <a:srgbClr val="00B0F0"/>
              </a:solidFill>
              <a:latin typeface="+mn-lt"/>
            </a:endParaRPr>
          </a:p>
          <a:p>
            <a:pPr lvl="1"/>
            <a:r>
              <a:rPr lang="cs-CZ" sz="1800" dirty="0" err="1">
                <a:solidFill>
                  <a:schemeClr val="tx1"/>
                </a:solidFill>
                <a:latin typeface="+mn-lt"/>
              </a:rPr>
              <a:t>Uncertain</a:t>
            </a:r>
            <a:r>
              <a:rPr lang="cs-CZ" sz="1800" dirty="0">
                <a:solidFill>
                  <a:schemeClr val="tx1"/>
                </a:solidFill>
                <a:latin typeface="+mn-lt"/>
              </a:rPr>
              <a:t> </a:t>
            </a:r>
            <a:r>
              <a:rPr lang="cs-CZ" sz="1800" dirty="0" err="1">
                <a:solidFill>
                  <a:schemeClr val="tx1"/>
                </a:solidFill>
                <a:latin typeface="+mn-lt"/>
              </a:rPr>
              <a:t>effect</a:t>
            </a:r>
            <a:endParaRPr lang="cs-CZ" sz="1800" dirty="0">
              <a:solidFill>
                <a:schemeClr val="tx1"/>
              </a:solidFill>
              <a:latin typeface="+mn-lt"/>
            </a:endParaRPr>
          </a:p>
          <a:p>
            <a:pPr lvl="1"/>
            <a:r>
              <a:rPr lang="cs-CZ" sz="1800" dirty="0" err="1">
                <a:solidFill>
                  <a:schemeClr val="tx1"/>
                </a:solidFill>
                <a:latin typeface="+mn-lt"/>
              </a:rPr>
              <a:t>Requires</a:t>
            </a:r>
            <a:r>
              <a:rPr lang="cs-CZ" sz="1800" dirty="0">
                <a:solidFill>
                  <a:schemeClr val="tx1"/>
                </a:solidFill>
                <a:latin typeface="+mn-lt"/>
              </a:rPr>
              <a:t> </a:t>
            </a:r>
            <a:r>
              <a:rPr lang="cs-CZ" sz="1800" dirty="0" err="1">
                <a:solidFill>
                  <a:schemeClr val="tx1"/>
                </a:solidFill>
                <a:latin typeface="+mn-lt"/>
              </a:rPr>
              <a:t>knowledge</a:t>
            </a:r>
            <a:r>
              <a:rPr lang="cs-CZ" sz="1800" dirty="0">
                <a:solidFill>
                  <a:schemeClr val="tx1"/>
                </a:solidFill>
                <a:latin typeface="+mn-lt"/>
              </a:rPr>
              <a:t> </a:t>
            </a:r>
            <a:r>
              <a:rPr lang="cs-CZ" sz="1800" dirty="0" err="1">
                <a:solidFill>
                  <a:schemeClr val="tx1"/>
                </a:solidFill>
                <a:latin typeface="+mn-lt"/>
              </a:rPr>
              <a:t>of</a:t>
            </a:r>
            <a:r>
              <a:rPr lang="cs-CZ" sz="1800" dirty="0">
                <a:solidFill>
                  <a:schemeClr val="tx1"/>
                </a:solidFill>
                <a:latin typeface="+mn-lt"/>
              </a:rPr>
              <a:t> </a:t>
            </a:r>
            <a:r>
              <a:rPr lang="cs-CZ" sz="1800" dirty="0" err="1">
                <a:solidFill>
                  <a:schemeClr val="tx1"/>
                </a:solidFill>
                <a:latin typeface="+mn-lt"/>
              </a:rPr>
              <a:t>how</a:t>
            </a:r>
            <a:r>
              <a:rPr lang="cs-CZ" sz="1800" dirty="0">
                <a:solidFill>
                  <a:schemeClr val="tx1"/>
                </a:solidFill>
                <a:latin typeface="+mn-lt"/>
              </a:rPr>
              <a:t> </a:t>
            </a:r>
            <a:r>
              <a:rPr lang="cs-CZ" sz="1800" dirty="0" err="1">
                <a:solidFill>
                  <a:schemeClr val="tx1"/>
                </a:solidFill>
                <a:latin typeface="+mn-lt"/>
              </a:rPr>
              <a:t>system</a:t>
            </a:r>
            <a:r>
              <a:rPr lang="cs-CZ" sz="1800" dirty="0">
                <a:solidFill>
                  <a:schemeClr val="tx1"/>
                </a:solidFill>
                <a:latin typeface="+mn-lt"/>
              </a:rPr>
              <a:t> </a:t>
            </a:r>
            <a:r>
              <a:rPr lang="cs-CZ" sz="1800" dirty="0" err="1">
                <a:solidFill>
                  <a:schemeClr val="tx1"/>
                </a:solidFill>
                <a:latin typeface="+mn-lt"/>
              </a:rPr>
              <a:t>works</a:t>
            </a:r>
            <a:endParaRPr lang="cs-CZ" sz="1800" dirty="0">
              <a:solidFill>
                <a:schemeClr val="tx1"/>
              </a:solidFill>
              <a:latin typeface="+mn-lt"/>
            </a:endParaRPr>
          </a:p>
          <a:p>
            <a:pPr lvl="1"/>
            <a:endParaRPr lang="cs-CZ" sz="1800" dirty="0">
              <a:solidFill>
                <a:schemeClr val="tx1"/>
              </a:solidFill>
              <a:latin typeface="+mn-lt"/>
            </a:endParaRPr>
          </a:p>
          <a:p>
            <a:r>
              <a:rPr lang="cs-CZ" sz="2000" b="1" i="1" dirty="0" err="1">
                <a:solidFill>
                  <a:srgbClr val="00B0F0"/>
                </a:solidFill>
                <a:latin typeface="+mn-lt"/>
              </a:rPr>
              <a:t>Browse</a:t>
            </a:r>
            <a:r>
              <a:rPr lang="cs-CZ" sz="2000" b="1" i="1" dirty="0">
                <a:solidFill>
                  <a:srgbClr val="00B0F0"/>
                </a:solidFill>
                <a:latin typeface="+mn-lt"/>
              </a:rPr>
              <a:t> </a:t>
            </a:r>
            <a:r>
              <a:rPr lang="cs-CZ" sz="2000" b="1" i="1" dirty="0" err="1">
                <a:solidFill>
                  <a:srgbClr val="00B0F0"/>
                </a:solidFill>
                <a:latin typeface="+mn-lt"/>
              </a:rPr>
              <a:t>towards</a:t>
            </a:r>
            <a:r>
              <a:rPr lang="cs-CZ" sz="2000" b="1" i="1" dirty="0">
                <a:solidFill>
                  <a:srgbClr val="00B0F0"/>
                </a:solidFill>
                <a:latin typeface="+mn-lt"/>
              </a:rPr>
              <a:t> more </a:t>
            </a:r>
            <a:r>
              <a:rPr lang="cs-CZ" sz="2000" b="1" i="1" dirty="0" err="1">
                <a:solidFill>
                  <a:srgbClr val="00B0F0"/>
                </a:solidFill>
                <a:latin typeface="+mn-lt"/>
              </a:rPr>
              <a:t>suitable</a:t>
            </a:r>
            <a:r>
              <a:rPr lang="cs-CZ" sz="2000" b="1" i="1" dirty="0">
                <a:solidFill>
                  <a:srgbClr val="00B0F0"/>
                </a:solidFill>
                <a:latin typeface="+mn-lt"/>
              </a:rPr>
              <a:t> </a:t>
            </a:r>
            <a:r>
              <a:rPr lang="cs-CZ" sz="2000" b="1" i="1" dirty="0" err="1">
                <a:solidFill>
                  <a:srgbClr val="00B0F0"/>
                </a:solidFill>
                <a:latin typeface="+mn-lt"/>
              </a:rPr>
              <a:t>catalogue</a:t>
            </a:r>
            <a:r>
              <a:rPr lang="cs-CZ" sz="2000" b="1" i="1" dirty="0">
                <a:solidFill>
                  <a:srgbClr val="00B0F0"/>
                </a:solidFill>
                <a:latin typeface="+mn-lt"/>
              </a:rPr>
              <a:t> area</a:t>
            </a:r>
          </a:p>
          <a:p>
            <a:pPr lvl="1"/>
            <a:r>
              <a:rPr lang="cs-CZ" sz="1800" dirty="0">
                <a:solidFill>
                  <a:schemeClr val="tx1"/>
                </a:solidFill>
                <a:latin typeface="+mn-lt"/>
              </a:rPr>
              <a:t>No permanent </a:t>
            </a:r>
            <a:r>
              <a:rPr lang="cs-CZ" sz="1800" dirty="0" err="1">
                <a:solidFill>
                  <a:schemeClr val="tx1"/>
                </a:solidFill>
                <a:latin typeface="+mn-lt"/>
              </a:rPr>
              <a:t>effect</a:t>
            </a:r>
            <a:endParaRPr lang="cs-CZ" sz="1800" dirty="0">
              <a:solidFill>
                <a:schemeClr val="tx1"/>
              </a:solidFill>
              <a:latin typeface="+mn-lt"/>
            </a:endParaRPr>
          </a:p>
          <a:p>
            <a:pPr lvl="1"/>
            <a:endParaRPr lang="cs-CZ" sz="1800" b="1" i="1" dirty="0">
              <a:solidFill>
                <a:srgbClr val="00B0F0"/>
              </a:solidFill>
              <a:latin typeface="+mn-lt"/>
            </a:endParaRPr>
          </a:p>
          <a:p>
            <a:r>
              <a:rPr lang="cs-CZ" sz="2000" b="1" i="1" dirty="0" err="1">
                <a:solidFill>
                  <a:srgbClr val="00B0F0"/>
                </a:solidFill>
                <a:latin typeface="+mn-lt"/>
              </a:rPr>
              <a:t>Utilize</a:t>
            </a:r>
            <a:r>
              <a:rPr lang="cs-CZ" sz="2000" b="1" i="1" dirty="0">
                <a:solidFill>
                  <a:srgbClr val="00B0F0"/>
                </a:solidFill>
                <a:latin typeface="+mn-lt"/>
              </a:rPr>
              <a:t> </a:t>
            </a:r>
            <a:r>
              <a:rPr lang="cs-CZ" sz="2000" b="1" i="1" dirty="0" err="1">
                <a:solidFill>
                  <a:srgbClr val="00B0F0"/>
                </a:solidFill>
                <a:latin typeface="+mn-lt"/>
              </a:rPr>
              <a:t>dedicated</a:t>
            </a:r>
            <a:r>
              <a:rPr lang="cs-CZ" sz="2000" b="1" i="1" dirty="0">
                <a:solidFill>
                  <a:srgbClr val="00B0F0"/>
                </a:solidFill>
                <a:latin typeface="+mn-lt"/>
              </a:rPr>
              <a:t> </a:t>
            </a:r>
            <a:r>
              <a:rPr lang="cs-CZ" sz="2000" b="1" i="1" dirty="0" err="1">
                <a:solidFill>
                  <a:srgbClr val="00B0F0"/>
                </a:solidFill>
                <a:latin typeface="+mn-lt"/>
              </a:rPr>
              <a:t>steering</a:t>
            </a:r>
            <a:r>
              <a:rPr lang="cs-CZ" sz="2000" b="1" i="1" dirty="0">
                <a:solidFill>
                  <a:srgbClr val="00B0F0"/>
                </a:solidFill>
                <a:latin typeface="+mn-lt"/>
              </a:rPr>
              <a:t> interface</a:t>
            </a:r>
          </a:p>
          <a:p>
            <a:pPr lvl="1"/>
            <a:r>
              <a:rPr lang="cs-CZ" sz="1800" dirty="0" err="1">
                <a:solidFill>
                  <a:schemeClr val="tx1"/>
                </a:solidFill>
                <a:latin typeface="+mn-lt"/>
              </a:rPr>
              <a:t>Only</a:t>
            </a:r>
            <a:r>
              <a:rPr lang="cs-CZ" sz="1800" dirty="0">
                <a:solidFill>
                  <a:schemeClr val="tx1"/>
                </a:solidFill>
                <a:latin typeface="+mn-lt"/>
              </a:rPr>
              <a:t> limited support in </a:t>
            </a:r>
            <a:r>
              <a:rPr lang="cs-CZ" sz="1800" dirty="0" err="1">
                <a:solidFill>
                  <a:schemeClr val="tx1"/>
                </a:solidFill>
                <a:latin typeface="+mn-lt"/>
              </a:rPr>
              <a:t>industry</a:t>
            </a:r>
            <a:r>
              <a:rPr lang="cs-CZ" sz="1800" dirty="0">
                <a:solidFill>
                  <a:schemeClr val="tx1"/>
                </a:solidFill>
                <a:latin typeface="+mn-lt"/>
              </a:rPr>
              <a:t> so far</a:t>
            </a:r>
          </a:p>
          <a:p>
            <a:pPr marL="457200" lvl="1" indent="0">
              <a:buNone/>
            </a:pPr>
            <a:endParaRPr lang="cs-CZ" sz="1800" i="1" dirty="0">
              <a:solidFill>
                <a:schemeClr val="tx1"/>
              </a:solidFill>
              <a:latin typeface="+mn-lt"/>
            </a:endParaRPr>
          </a:p>
          <a:p>
            <a:pPr lvl="1"/>
            <a:endParaRPr lang="en-US" sz="1800" b="1" i="1" dirty="0">
              <a:solidFill>
                <a:srgbClr val="00B0F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8567385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951EF4-EAE4-A894-E96F-73E9BCC884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49BA9D-4600-1A76-73D9-C92F89EE79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2" y="609603"/>
            <a:ext cx="9919453" cy="1320795"/>
          </a:xfrm>
        </p:spPr>
        <p:txBody>
          <a:bodyPr wrap="square" anchor="t">
            <a:normAutofit/>
          </a:bodyPr>
          <a:lstStyle/>
          <a:p>
            <a:r>
              <a:rPr lang="cs-CZ" dirty="0" err="1"/>
              <a:t>Steering</a:t>
            </a:r>
            <a:r>
              <a:rPr lang="cs-CZ" dirty="0"/>
              <a:t> </a:t>
            </a:r>
            <a:r>
              <a:rPr lang="cs-CZ" dirty="0" err="1"/>
              <a:t>interfaces</a:t>
            </a:r>
            <a:endParaRPr lang="en-US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A98DF49F-47EF-3B1E-DB82-65F90F5CB0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9871" y="2889666"/>
            <a:ext cx="11012129" cy="3968334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8AC5F691-C137-2831-B4C7-BF29023211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7210" y="15160"/>
            <a:ext cx="5764790" cy="968066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6FC8FDEB-AF50-5D09-81C8-FAA639EE3471}"/>
              </a:ext>
            </a:extLst>
          </p:cNvPr>
          <p:cNvSpPr txBox="1"/>
          <p:nvPr/>
        </p:nvSpPr>
        <p:spPr>
          <a:xfrm>
            <a:off x="1194627" y="1577669"/>
            <a:ext cx="811497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err="1"/>
              <a:t>Conference</a:t>
            </a:r>
            <a:r>
              <a:rPr lang="cs-CZ" b="1" dirty="0"/>
              <a:t> </a:t>
            </a:r>
            <a:r>
              <a:rPr lang="cs-CZ" b="1" dirty="0" err="1"/>
              <a:t>Navigator</a:t>
            </a:r>
            <a:r>
              <a:rPr lang="cs-CZ" b="1" dirty="0"/>
              <a:t> </a:t>
            </a:r>
            <a:r>
              <a:rPr lang="cs-CZ" dirty="0" err="1"/>
              <a:t>system</a:t>
            </a:r>
            <a:r>
              <a:rPr lang="cs-CZ" dirty="0"/>
              <a:t> to </a:t>
            </a:r>
            <a:r>
              <a:rPr lang="cs-CZ" dirty="0" err="1"/>
              <a:t>discover</a:t>
            </a:r>
            <a:r>
              <a:rPr lang="cs-CZ" dirty="0"/>
              <a:t> </a:t>
            </a:r>
            <a:r>
              <a:rPr lang="cs-CZ" dirty="0" err="1"/>
              <a:t>papers</a:t>
            </a:r>
            <a:r>
              <a:rPr lang="cs-CZ" dirty="0"/>
              <a:t> &amp; </a:t>
            </a:r>
            <a:r>
              <a:rPr lang="cs-CZ" dirty="0" err="1"/>
              <a:t>people</a:t>
            </a:r>
            <a:r>
              <a:rPr lang="cs-CZ" dirty="0"/>
              <a:t> on a </a:t>
            </a:r>
            <a:r>
              <a:rPr lang="cs-CZ" dirty="0" err="1"/>
              <a:t>particular</a:t>
            </a:r>
            <a:r>
              <a:rPr lang="cs-CZ" dirty="0"/>
              <a:t> </a:t>
            </a:r>
            <a:r>
              <a:rPr lang="cs-CZ" dirty="0" err="1"/>
              <a:t>conference</a:t>
            </a:r>
            <a:endParaRPr lang="cs-CZ" dirty="0"/>
          </a:p>
          <a:p>
            <a:pPr marL="285750" indent="-285750">
              <a:buFontTx/>
              <a:buChar char="-"/>
            </a:pPr>
            <a:r>
              <a:rPr lang="cs-CZ" dirty="0" err="1"/>
              <a:t>Different</a:t>
            </a:r>
            <a:r>
              <a:rPr lang="cs-CZ" dirty="0"/>
              <a:t> </a:t>
            </a:r>
            <a:r>
              <a:rPr lang="cs-CZ" dirty="0" err="1"/>
              <a:t>factors</a:t>
            </a:r>
            <a:r>
              <a:rPr lang="cs-CZ" dirty="0"/>
              <a:t> </a:t>
            </a:r>
            <a:r>
              <a:rPr lang="cs-CZ" dirty="0" err="1"/>
              <a:t>may</a:t>
            </a:r>
            <a:r>
              <a:rPr lang="cs-CZ" dirty="0"/>
              <a:t> </a:t>
            </a:r>
            <a:r>
              <a:rPr lang="cs-CZ" dirty="0" err="1"/>
              <a:t>affect</a:t>
            </a:r>
            <a:r>
              <a:rPr lang="cs-CZ" dirty="0"/>
              <a:t> </a:t>
            </a:r>
            <a:r>
              <a:rPr lang="cs-CZ" dirty="0" err="1"/>
              <a:t>final</a:t>
            </a:r>
            <a:r>
              <a:rPr lang="cs-CZ" dirty="0"/>
              <a:t> </a:t>
            </a:r>
            <a:r>
              <a:rPr lang="cs-CZ" dirty="0" err="1"/>
              <a:t>recommendations</a:t>
            </a:r>
            <a:endParaRPr lang="cs-CZ" dirty="0"/>
          </a:p>
          <a:p>
            <a:pPr marL="285750" indent="-285750">
              <a:buFontTx/>
              <a:buChar char="-"/>
            </a:pPr>
            <a:r>
              <a:rPr lang="cs-CZ" dirty="0"/>
              <a:t>Post-</a:t>
            </a:r>
            <a:r>
              <a:rPr lang="cs-CZ" dirty="0" err="1"/>
              <a:t>processing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mix </a:t>
            </a:r>
            <a:r>
              <a:rPr lang="cs-CZ" dirty="0" err="1"/>
              <a:t>through</a:t>
            </a:r>
            <a:r>
              <a:rPr lang="cs-CZ" dirty="0"/>
              <a:t> user-</a:t>
            </a:r>
            <a:r>
              <a:rPr lang="cs-CZ" dirty="0" err="1"/>
              <a:t>exposed</a:t>
            </a:r>
            <a:r>
              <a:rPr lang="cs-CZ" dirty="0"/>
              <a:t> </a:t>
            </a:r>
            <a:r>
              <a:rPr lang="cs-CZ" dirty="0" err="1"/>
              <a:t>sliders</a:t>
            </a:r>
            <a:endParaRPr lang="cs-CZ" dirty="0"/>
          </a:p>
          <a:p>
            <a:pPr marL="285750" indent="-285750">
              <a:buFontTx/>
              <a:buChar char="-"/>
            </a:pPr>
            <a:r>
              <a:rPr lang="cs-CZ" dirty="0" err="1"/>
              <a:t>Can</a:t>
            </a:r>
            <a:r>
              <a:rPr lang="cs-CZ" dirty="0"/>
              <a:t> </a:t>
            </a:r>
            <a:r>
              <a:rPr lang="cs-CZ" dirty="0" err="1"/>
              <a:t>be</a:t>
            </a:r>
            <a:r>
              <a:rPr lang="cs-CZ" dirty="0"/>
              <a:t> </a:t>
            </a:r>
            <a:r>
              <a:rPr lang="cs-CZ" dirty="0" err="1"/>
              <a:t>nicely</a:t>
            </a:r>
            <a:r>
              <a:rPr lang="cs-CZ" dirty="0"/>
              <a:t> </a:t>
            </a:r>
            <a:r>
              <a:rPr lang="cs-CZ" dirty="0" err="1"/>
              <a:t>combined</a:t>
            </a:r>
            <a:r>
              <a:rPr lang="cs-CZ" dirty="0"/>
              <a:t> </a:t>
            </a:r>
            <a:r>
              <a:rPr lang="cs-CZ" dirty="0" err="1"/>
              <a:t>with</a:t>
            </a:r>
            <a:r>
              <a:rPr lang="cs-CZ" dirty="0"/>
              <a:t> axis-</a:t>
            </a:r>
            <a:r>
              <a:rPr lang="cs-CZ" dirty="0" err="1"/>
              <a:t>specific</a:t>
            </a:r>
            <a:r>
              <a:rPr lang="cs-CZ" dirty="0"/>
              <a:t> </a:t>
            </a:r>
            <a:r>
              <a:rPr lang="cs-CZ" dirty="0" err="1"/>
              <a:t>explanations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9098227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CDADD7-BC82-5D6F-6299-1B044F119C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B0271B-D185-6081-8674-DC7690DA3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2" y="609603"/>
            <a:ext cx="9919453" cy="1320795"/>
          </a:xfrm>
        </p:spPr>
        <p:txBody>
          <a:bodyPr wrap="square" anchor="t">
            <a:normAutofit/>
          </a:bodyPr>
          <a:lstStyle/>
          <a:p>
            <a:r>
              <a:rPr lang="cs-CZ" dirty="0" err="1"/>
              <a:t>Steering</a:t>
            </a:r>
            <a:r>
              <a:rPr lang="cs-CZ" dirty="0"/>
              <a:t> </a:t>
            </a:r>
            <a:r>
              <a:rPr lang="cs-CZ" dirty="0" err="1"/>
              <a:t>interfaces</a:t>
            </a:r>
            <a:endParaRPr lang="en-US" dirty="0"/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97460B6C-0838-57FC-3834-961A01D23216}"/>
              </a:ext>
            </a:extLst>
          </p:cNvPr>
          <p:cNvSpPr txBox="1"/>
          <p:nvPr/>
        </p:nvSpPr>
        <p:spPr>
          <a:xfrm>
            <a:off x="679843" y="1581371"/>
            <a:ext cx="613390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err="1"/>
              <a:t>Helping</a:t>
            </a:r>
            <a:r>
              <a:rPr lang="cs-CZ" b="1" dirty="0"/>
              <a:t> </a:t>
            </a:r>
            <a:r>
              <a:rPr lang="cs-CZ" b="1" dirty="0" err="1"/>
              <a:t>users</a:t>
            </a:r>
            <a:r>
              <a:rPr lang="cs-CZ" b="1" dirty="0"/>
              <a:t> to </a:t>
            </a:r>
            <a:r>
              <a:rPr lang="cs-CZ" b="1" dirty="0" err="1"/>
              <a:t>discover</a:t>
            </a:r>
            <a:r>
              <a:rPr lang="cs-CZ" b="1" dirty="0"/>
              <a:t> a </a:t>
            </a:r>
            <a:r>
              <a:rPr lang="cs-CZ" b="1" dirty="0" err="1"/>
              <a:t>new</a:t>
            </a:r>
            <a:r>
              <a:rPr lang="cs-CZ" b="1" dirty="0"/>
              <a:t> music </a:t>
            </a:r>
            <a:r>
              <a:rPr lang="cs-CZ" b="1" dirty="0" err="1"/>
              <a:t>genre</a:t>
            </a:r>
            <a:r>
              <a:rPr lang="cs-CZ" b="1" dirty="0"/>
              <a:t>, </a:t>
            </a:r>
            <a:r>
              <a:rPr lang="cs-CZ" b="1" dirty="0" err="1"/>
              <a:t>while</a:t>
            </a:r>
            <a:r>
              <a:rPr lang="cs-CZ" b="1" dirty="0"/>
              <a:t> </a:t>
            </a:r>
            <a:r>
              <a:rPr lang="cs-CZ" b="1" dirty="0" err="1"/>
              <a:t>still</a:t>
            </a:r>
            <a:r>
              <a:rPr lang="cs-CZ" b="1" dirty="0"/>
              <a:t> </a:t>
            </a:r>
            <a:r>
              <a:rPr lang="cs-CZ" b="1" dirty="0" err="1"/>
              <a:t>considering</a:t>
            </a:r>
            <a:r>
              <a:rPr lang="cs-CZ" b="1" dirty="0"/>
              <a:t> </a:t>
            </a:r>
            <a:r>
              <a:rPr lang="cs-CZ" b="1" dirty="0" err="1"/>
              <a:t>their</a:t>
            </a:r>
            <a:r>
              <a:rPr lang="cs-CZ" b="1" dirty="0"/>
              <a:t> profile</a:t>
            </a:r>
          </a:p>
          <a:p>
            <a:pPr marL="285750" indent="-285750">
              <a:buFontTx/>
              <a:buChar char="-"/>
            </a:pPr>
            <a:r>
              <a:rPr lang="cs-CZ" dirty="0" err="1"/>
              <a:t>Slider</a:t>
            </a:r>
            <a:r>
              <a:rPr lang="cs-CZ" dirty="0"/>
              <a:t> to set to </a:t>
            </a:r>
            <a:r>
              <a:rPr lang="cs-CZ" dirty="0" err="1"/>
              <a:t>what</a:t>
            </a:r>
            <a:r>
              <a:rPr lang="cs-CZ" dirty="0"/>
              <a:t> </a:t>
            </a:r>
            <a:r>
              <a:rPr lang="cs-CZ" dirty="0" err="1"/>
              <a:t>extent</a:t>
            </a:r>
            <a:r>
              <a:rPr lang="cs-CZ" dirty="0"/>
              <a:t> </a:t>
            </a:r>
            <a:r>
              <a:rPr lang="cs-CZ" dirty="0" err="1"/>
              <a:t>displayed</a:t>
            </a:r>
            <a:r>
              <a:rPr lang="cs-CZ" dirty="0"/>
              <a:t> </a:t>
            </a:r>
            <a:r>
              <a:rPr lang="cs-CZ" dirty="0" err="1"/>
              <a:t>tracks</a:t>
            </a:r>
            <a:r>
              <a:rPr lang="cs-CZ" dirty="0"/>
              <a:t> </a:t>
            </a:r>
            <a:r>
              <a:rPr lang="cs-CZ" dirty="0" err="1"/>
              <a:t>should</a:t>
            </a:r>
            <a:r>
              <a:rPr lang="cs-CZ" dirty="0"/>
              <a:t> </a:t>
            </a:r>
            <a:r>
              <a:rPr lang="cs-CZ" dirty="0" err="1"/>
              <a:t>be</a:t>
            </a:r>
            <a:r>
              <a:rPr lang="cs-CZ" dirty="0"/>
              <a:t> </a:t>
            </a:r>
            <a:r>
              <a:rPr lang="cs-CZ" dirty="0" err="1"/>
              <a:t>representative</a:t>
            </a:r>
            <a:r>
              <a:rPr lang="cs-CZ" dirty="0"/>
              <a:t> and to </a:t>
            </a:r>
            <a:r>
              <a:rPr lang="cs-CZ" dirty="0" err="1"/>
              <a:t>what</a:t>
            </a:r>
            <a:r>
              <a:rPr lang="cs-CZ" dirty="0"/>
              <a:t> </a:t>
            </a:r>
            <a:r>
              <a:rPr lang="cs-CZ" dirty="0" err="1"/>
              <a:t>extent</a:t>
            </a:r>
            <a:r>
              <a:rPr lang="cs-CZ" dirty="0"/>
              <a:t> </a:t>
            </a:r>
            <a:r>
              <a:rPr lang="cs-CZ" dirty="0" err="1"/>
              <a:t>they</a:t>
            </a:r>
            <a:r>
              <a:rPr lang="cs-CZ" dirty="0"/>
              <a:t> </a:t>
            </a:r>
            <a:r>
              <a:rPr lang="cs-CZ" dirty="0" err="1"/>
              <a:t>should</a:t>
            </a:r>
            <a:r>
              <a:rPr lang="cs-CZ" dirty="0"/>
              <a:t> </a:t>
            </a:r>
            <a:r>
              <a:rPr lang="cs-CZ" dirty="0" err="1"/>
              <a:t>be</a:t>
            </a:r>
            <a:r>
              <a:rPr lang="cs-CZ" dirty="0"/>
              <a:t> </a:t>
            </a:r>
            <a:r>
              <a:rPr lang="cs-CZ" dirty="0" err="1"/>
              <a:t>similar</a:t>
            </a:r>
            <a:r>
              <a:rPr lang="cs-CZ" dirty="0"/>
              <a:t> to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current</a:t>
            </a:r>
            <a:r>
              <a:rPr lang="cs-CZ" dirty="0"/>
              <a:t> user profile </a:t>
            </a:r>
            <a:br>
              <a:rPr lang="cs-CZ" dirty="0"/>
            </a:br>
            <a:r>
              <a:rPr lang="cs-CZ" dirty="0"/>
              <a:t>[</a:t>
            </a:r>
            <a:r>
              <a:rPr lang="cs-CZ" dirty="0" err="1"/>
              <a:t>spotify</a:t>
            </a:r>
            <a:r>
              <a:rPr lang="cs-CZ" dirty="0"/>
              <a:t> </a:t>
            </a:r>
            <a:r>
              <a:rPr lang="cs-CZ" dirty="0" err="1"/>
              <a:t>semantic</a:t>
            </a:r>
            <a:r>
              <a:rPr lang="cs-CZ" dirty="0"/>
              <a:t> </a:t>
            </a:r>
            <a:r>
              <a:rPr lang="cs-CZ" dirty="0" err="1"/>
              <a:t>features</a:t>
            </a:r>
            <a:r>
              <a:rPr lang="cs-CZ" dirty="0"/>
              <a:t>]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B8F59E40-8394-13F7-C776-D267CF8806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0833" y="0"/>
            <a:ext cx="6211167" cy="1581371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DEABB7E7-6AF5-7D54-5ADD-F61F78C817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3754" y="1514186"/>
            <a:ext cx="5378245" cy="5343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1005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C5C7E33-B1A8-4D05-948C-8D24FC34AD4C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cs-CZ" dirty="0">
                <a:solidFill>
                  <a:srgbClr val="333333"/>
                </a:solidFill>
                <a:latin typeface="Arial" pitchFamily="34"/>
              </a:rPr>
              <a:t>How to model user </a:t>
            </a:r>
            <a:r>
              <a:rPr lang="cs-CZ" dirty="0" err="1">
                <a:solidFill>
                  <a:srgbClr val="333333"/>
                </a:solidFill>
                <a:latin typeface="Arial" pitchFamily="34"/>
              </a:rPr>
              <a:t>preferences</a:t>
            </a:r>
            <a:r>
              <a:rPr lang="cs-CZ" dirty="0">
                <a:solidFill>
                  <a:srgbClr val="333333"/>
                </a:solidFill>
                <a:latin typeface="Arial" pitchFamily="34"/>
              </a:rPr>
              <a:t>?</a:t>
            </a:r>
            <a:br>
              <a:rPr lang="cs-CZ" dirty="0">
                <a:solidFill>
                  <a:srgbClr val="333333"/>
                </a:solidFill>
                <a:latin typeface="Arial" pitchFamily="34"/>
              </a:rPr>
            </a:b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975583A-7506-44BC-A941-D3D4AE4DDA42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677332" y="2160589"/>
            <a:ext cx="8933011" cy="455244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cs-CZ" dirty="0" err="1">
                <a:latin typeface="+mn-lt"/>
              </a:rPr>
              <a:t>What</a:t>
            </a:r>
            <a:r>
              <a:rPr lang="cs-CZ" dirty="0">
                <a:latin typeface="+mn-lt"/>
              </a:rPr>
              <a:t> are </a:t>
            </a:r>
            <a:r>
              <a:rPr lang="cs-CZ" dirty="0" err="1">
                <a:latin typeface="+mn-lt"/>
              </a:rPr>
              <a:t>the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targets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of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the</a:t>
            </a:r>
            <a:r>
              <a:rPr lang="cs-CZ" dirty="0">
                <a:latin typeface="+mn-lt"/>
              </a:rPr>
              <a:t> preference </a:t>
            </a:r>
            <a:r>
              <a:rPr lang="cs-CZ" dirty="0" err="1">
                <a:latin typeface="+mn-lt"/>
              </a:rPr>
              <a:t>mining</a:t>
            </a:r>
            <a:r>
              <a:rPr lang="cs-CZ" dirty="0">
                <a:latin typeface="+mn-lt"/>
              </a:rPr>
              <a:t>? </a:t>
            </a:r>
          </a:p>
          <a:p>
            <a:pPr lvl="1">
              <a:lnSpc>
                <a:spcPct val="90000"/>
              </a:lnSpc>
            </a:pPr>
            <a:r>
              <a:rPr lang="cs-CZ" dirty="0">
                <a:latin typeface="+mn-lt"/>
              </a:rPr>
              <a:t>Entity </a:t>
            </a:r>
            <a:r>
              <a:rPr lang="cs-CZ" dirty="0" err="1">
                <a:latin typeface="+mn-lt"/>
              </a:rPr>
              <a:t>granularity</a:t>
            </a:r>
            <a:r>
              <a:rPr lang="cs-CZ" dirty="0">
                <a:latin typeface="+mn-lt"/>
              </a:rPr>
              <a:t/>
            </a:r>
            <a:br>
              <a:rPr lang="cs-CZ" dirty="0">
                <a:latin typeface="+mn-lt"/>
              </a:rPr>
            </a:br>
            <a:endParaRPr lang="cs-CZ" sz="700" dirty="0">
              <a:latin typeface="+mn-lt"/>
            </a:endParaRPr>
          </a:p>
          <a:p>
            <a:pPr>
              <a:lnSpc>
                <a:spcPct val="90000"/>
              </a:lnSpc>
            </a:pPr>
            <a:r>
              <a:rPr lang="cs-CZ" i="1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Who</a:t>
            </a:r>
            <a:r>
              <a:rPr lang="cs-CZ" i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</a:t>
            </a:r>
            <a:r>
              <a:rPr lang="cs-CZ" i="1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gives</a:t>
            </a:r>
            <a:r>
              <a:rPr lang="cs-CZ" i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</a:t>
            </a:r>
            <a:r>
              <a:rPr lang="cs-CZ" i="1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the</a:t>
            </a:r>
            <a:r>
              <a:rPr lang="cs-CZ" i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preference (</a:t>
            </a:r>
            <a:r>
              <a:rPr lang="cs-CZ" i="1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who</a:t>
            </a:r>
            <a:r>
              <a:rPr lang="cs-CZ" i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</a:t>
            </a:r>
            <a:r>
              <a:rPr lang="cs-CZ" i="1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is</a:t>
            </a:r>
            <a:r>
              <a:rPr lang="cs-CZ" i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</a:t>
            </a:r>
            <a:r>
              <a:rPr lang="cs-CZ" i="1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the</a:t>
            </a:r>
            <a:r>
              <a:rPr lang="cs-CZ" i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user)?</a:t>
            </a:r>
          </a:p>
          <a:p>
            <a:pPr lvl="1">
              <a:lnSpc>
                <a:spcPct val="90000"/>
              </a:lnSpc>
            </a:pPr>
            <a:r>
              <a:rPr lang="cs-CZ" i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Group preference, </a:t>
            </a:r>
            <a:r>
              <a:rPr lang="cs-CZ" i="1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Various</a:t>
            </a:r>
            <a:r>
              <a:rPr lang="cs-CZ" i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</a:t>
            </a:r>
            <a:r>
              <a:rPr lang="cs-CZ" i="1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confidence</a:t>
            </a:r>
            <a:r>
              <a:rPr lang="cs-CZ" i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in user </a:t>
            </a:r>
            <a:r>
              <a:rPr lang="cs-CZ" i="1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identification</a:t>
            </a:r>
            <a:r>
              <a:rPr lang="cs-CZ" i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.</a:t>
            </a:r>
            <a:br>
              <a:rPr lang="cs-CZ" i="1" dirty="0">
                <a:solidFill>
                  <a:schemeClr val="bg1">
                    <a:lumMod val="50000"/>
                  </a:schemeClr>
                </a:solidFill>
                <a:latin typeface="+mn-lt"/>
              </a:rPr>
            </a:br>
            <a:endParaRPr lang="cs-CZ" sz="500" i="1" dirty="0">
              <a:solidFill>
                <a:schemeClr val="bg1">
                  <a:lumMod val="50000"/>
                </a:schemeClr>
              </a:solidFill>
              <a:latin typeface="+mn-lt"/>
            </a:endParaRPr>
          </a:p>
          <a:p>
            <a:pPr>
              <a:lnSpc>
                <a:spcPct val="90000"/>
              </a:lnSpc>
            </a:pPr>
            <a:r>
              <a:rPr lang="cs-CZ" dirty="0" err="1">
                <a:latin typeface="+mn-lt"/>
              </a:rPr>
              <a:t>What</a:t>
            </a:r>
            <a:r>
              <a:rPr lang="cs-CZ" dirty="0">
                <a:latin typeface="+mn-lt"/>
              </a:rPr>
              <a:t> are </a:t>
            </a:r>
            <a:r>
              <a:rPr lang="cs-CZ" dirty="0" err="1">
                <a:latin typeface="+mn-lt"/>
              </a:rPr>
              <a:t>expected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connections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among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the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entities</a:t>
            </a:r>
            <a:r>
              <a:rPr lang="cs-CZ" dirty="0">
                <a:latin typeface="+mn-lt"/>
              </a:rPr>
              <a:t> (</a:t>
            </a:r>
            <a:r>
              <a:rPr lang="cs-CZ" dirty="0" err="1">
                <a:latin typeface="+mn-lt"/>
              </a:rPr>
              <a:t>hypotheses</a:t>
            </a:r>
            <a:r>
              <a:rPr lang="cs-CZ" dirty="0">
                <a:latin typeface="+mn-lt"/>
              </a:rPr>
              <a:t>)?</a:t>
            </a:r>
          </a:p>
          <a:p>
            <a:pPr lvl="1">
              <a:lnSpc>
                <a:spcPct val="90000"/>
              </a:lnSpc>
            </a:pPr>
            <a:r>
              <a:rPr lang="cs-CZ" dirty="0" err="1">
                <a:latin typeface="+mn-lt"/>
              </a:rPr>
              <a:t>Aggregation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methods</a:t>
            </a:r>
            <a:r>
              <a:rPr lang="cs-CZ" dirty="0">
                <a:latin typeface="+mn-lt"/>
              </a:rPr>
              <a:t> and fuzzy </a:t>
            </a:r>
            <a:r>
              <a:rPr lang="cs-CZ" dirty="0" err="1">
                <a:latin typeface="+mn-lt"/>
              </a:rPr>
              <a:t>logic</a:t>
            </a:r>
            <a:endParaRPr lang="cs-CZ" dirty="0">
              <a:latin typeface="+mn-lt"/>
            </a:endParaRPr>
          </a:p>
          <a:p>
            <a:pPr lvl="1">
              <a:lnSpc>
                <a:spcPct val="90000"/>
              </a:lnSpc>
            </a:pPr>
            <a:r>
              <a:rPr lang="cs-CZ" i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(</a:t>
            </a:r>
            <a:r>
              <a:rPr lang="cs-CZ" i="1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Knowledge</a:t>
            </a:r>
            <a:r>
              <a:rPr lang="cs-CZ" i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) </a:t>
            </a:r>
            <a:r>
              <a:rPr lang="cs-CZ" i="1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Graph-aware</a:t>
            </a:r>
            <a:r>
              <a:rPr lang="cs-CZ" i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</a:t>
            </a:r>
            <a:r>
              <a:rPr lang="cs-CZ" i="1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recommending</a:t>
            </a:r>
            <a:r>
              <a:rPr lang="cs-CZ" i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</a:t>
            </a:r>
            <a:r>
              <a:rPr lang="cs-CZ" i="1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algorithms</a:t>
            </a:r>
            <a:r>
              <a:rPr lang="cs-CZ" i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/>
            </a:r>
            <a:br>
              <a:rPr lang="cs-CZ" i="1" dirty="0">
                <a:solidFill>
                  <a:schemeClr val="bg1">
                    <a:lumMod val="50000"/>
                  </a:schemeClr>
                </a:solidFill>
                <a:latin typeface="+mn-lt"/>
              </a:rPr>
            </a:br>
            <a:endParaRPr lang="cs-CZ" sz="800" i="1" dirty="0">
              <a:solidFill>
                <a:schemeClr val="bg1">
                  <a:lumMod val="50000"/>
                </a:schemeClr>
              </a:solidFill>
              <a:latin typeface="+mn-lt"/>
            </a:endParaRPr>
          </a:p>
          <a:p>
            <a:pPr>
              <a:lnSpc>
                <a:spcPct val="90000"/>
              </a:lnSpc>
            </a:pPr>
            <a:r>
              <a:rPr lang="cs-CZ" i="1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Does</a:t>
            </a:r>
            <a:r>
              <a:rPr lang="cs-CZ" i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user preference </a:t>
            </a:r>
            <a:r>
              <a:rPr lang="cs-CZ" i="1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depend</a:t>
            </a:r>
            <a:r>
              <a:rPr lang="cs-CZ" i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on </a:t>
            </a:r>
            <a:r>
              <a:rPr lang="cs-CZ" i="1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some</a:t>
            </a:r>
            <a:r>
              <a:rPr lang="cs-CZ" i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</a:t>
            </a:r>
            <a:r>
              <a:rPr lang="cs-CZ" i="1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context</a:t>
            </a:r>
            <a:r>
              <a:rPr lang="cs-CZ" i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/</a:t>
            </a:r>
            <a:r>
              <a:rPr lang="cs-CZ" i="1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conditions</a:t>
            </a:r>
            <a:r>
              <a:rPr lang="cs-CZ" i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?</a:t>
            </a:r>
          </a:p>
          <a:p>
            <a:pPr lvl="1">
              <a:lnSpc>
                <a:spcPct val="90000"/>
              </a:lnSpc>
            </a:pPr>
            <a:r>
              <a:rPr lang="cs-CZ" i="1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Context-aware</a:t>
            </a:r>
            <a:r>
              <a:rPr lang="cs-CZ" i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Recommender Systems</a:t>
            </a:r>
            <a:br>
              <a:rPr lang="cs-CZ" i="1" dirty="0">
                <a:solidFill>
                  <a:schemeClr val="bg1">
                    <a:lumMod val="50000"/>
                  </a:schemeClr>
                </a:solidFill>
                <a:latin typeface="+mn-lt"/>
              </a:rPr>
            </a:br>
            <a:endParaRPr lang="cs-CZ" sz="700" i="1" dirty="0">
              <a:solidFill>
                <a:schemeClr val="bg1">
                  <a:lumMod val="50000"/>
                </a:schemeClr>
              </a:solidFill>
              <a:latin typeface="+mn-lt"/>
            </a:endParaRPr>
          </a:p>
          <a:p>
            <a:pPr>
              <a:lnSpc>
                <a:spcPct val="90000"/>
              </a:lnSpc>
            </a:pPr>
            <a:r>
              <a:rPr lang="cs-CZ" i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In </a:t>
            </a:r>
            <a:r>
              <a:rPr lang="cs-CZ" i="1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what</a:t>
            </a:r>
            <a:r>
              <a:rPr lang="cs-CZ" i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</a:t>
            </a:r>
            <a:r>
              <a:rPr lang="cs-CZ" i="1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way</a:t>
            </a:r>
            <a:r>
              <a:rPr lang="cs-CZ" i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do </a:t>
            </a:r>
            <a:r>
              <a:rPr lang="cs-CZ" i="1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we</a:t>
            </a:r>
            <a:r>
              <a:rPr lang="cs-CZ" i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</a:t>
            </a:r>
            <a:r>
              <a:rPr lang="cs-CZ" i="1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allow</a:t>
            </a:r>
            <a:r>
              <a:rPr lang="cs-CZ" i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</a:t>
            </a:r>
            <a:r>
              <a:rPr lang="cs-CZ" i="1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users</a:t>
            </a:r>
            <a:r>
              <a:rPr lang="cs-CZ" i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to express </a:t>
            </a:r>
            <a:r>
              <a:rPr lang="cs-CZ" i="1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their</a:t>
            </a:r>
            <a:r>
              <a:rPr lang="cs-CZ" i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</a:t>
            </a:r>
            <a:r>
              <a:rPr lang="cs-CZ" i="1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preferences</a:t>
            </a:r>
            <a:r>
              <a:rPr lang="cs-CZ" i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?</a:t>
            </a:r>
          </a:p>
          <a:p>
            <a:pPr lvl="1">
              <a:lnSpc>
                <a:spcPct val="90000"/>
              </a:lnSpc>
            </a:pPr>
            <a:r>
              <a:rPr lang="cs-CZ" i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[</a:t>
            </a:r>
            <a:r>
              <a:rPr lang="cs-CZ" i="1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Already</a:t>
            </a:r>
            <a:r>
              <a:rPr lang="cs-CZ" i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</a:t>
            </a:r>
            <a:r>
              <a:rPr lang="cs-CZ" i="1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covered</a:t>
            </a:r>
            <a:r>
              <a:rPr lang="cs-CZ" i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] Explicit/</a:t>
            </a:r>
            <a:r>
              <a:rPr lang="cs-CZ" i="1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implicit</a:t>
            </a:r>
            <a:r>
              <a:rPr lang="cs-CZ" i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/</a:t>
            </a:r>
            <a:r>
              <a:rPr lang="cs-CZ" i="1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other</a:t>
            </a:r>
            <a:r>
              <a:rPr lang="cs-CZ" i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feedback </a:t>
            </a:r>
          </a:p>
          <a:p>
            <a:pPr marL="0" lvl="0" indent="0">
              <a:lnSpc>
                <a:spcPct val="90000"/>
              </a:lnSpc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4850821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D02632-3416-5B64-A02F-3C8C1D5DB3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1AA3AB-8101-715A-5098-14EB0D6D77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2" y="609603"/>
            <a:ext cx="9919453" cy="1320795"/>
          </a:xfrm>
        </p:spPr>
        <p:txBody>
          <a:bodyPr wrap="square" anchor="t">
            <a:normAutofit/>
          </a:bodyPr>
          <a:lstStyle/>
          <a:p>
            <a:r>
              <a:rPr lang="cs-CZ" dirty="0" err="1"/>
              <a:t>Steering</a:t>
            </a:r>
            <a:r>
              <a:rPr lang="cs-CZ" dirty="0"/>
              <a:t> </a:t>
            </a:r>
            <a:r>
              <a:rPr lang="cs-CZ" dirty="0" err="1"/>
              <a:t>interfaces</a:t>
            </a:r>
            <a:endParaRPr lang="en-US" dirty="0"/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DE8369F7-A0ED-7677-CB76-10ED92B82668}"/>
              </a:ext>
            </a:extLst>
          </p:cNvPr>
          <p:cNvSpPr txBox="1"/>
          <p:nvPr/>
        </p:nvSpPr>
        <p:spPr>
          <a:xfrm>
            <a:off x="679843" y="1581371"/>
            <a:ext cx="61339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/>
              <a:t>Balancing </a:t>
            </a:r>
            <a:r>
              <a:rPr lang="cs-CZ" b="1" dirty="0"/>
              <a:t>accuracy and beyond-accuracy objectives</a:t>
            </a:r>
          </a:p>
          <a:p>
            <a:pPr marL="285750" indent="-285750">
              <a:buFontTx/>
              <a:buChar char="-"/>
            </a:pPr>
            <a:r>
              <a:rPr lang="cs-CZ" dirty="0" err="1"/>
              <a:t>Users</a:t>
            </a:r>
            <a:r>
              <a:rPr lang="cs-CZ" dirty="0"/>
              <a:t> </a:t>
            </a:r>
            <a:r>
              <a:rPr lang="cs-CZ" dirty="0" err="1"/>
              <a:t>may</a:t>
            </a:r>
            <a:r>
              <a:rPr lang="cs-CZ" dirty="0"/>
              <a:t> </a:t>
            </a:r>
            <a:r>
              <a:rPr lang="cs-CZ" dirty="0" err="1"/>
              <a:t>steer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recommendations</a:t>
            </a:r>
            <a:r>
              <a:rPr lang="cs-CZ" dirty="0"/>
              <a:t> on these </a:t>
            </a:r>
            <a:r>
              <a:rPr lang="cs-CZ" dirty="0" err="1"/>
              <a:t>axes</a:t>
            </a:r>
            <a:r>
              <a:rPr lang="cs-CZ" dirty="0"/>
              <a:t> via </a:t>
            </a:r>
            <a:r>
              <a:rPr lang="cs-CZ" dirty="0" err="1"/>
              <a:t>different</a:t>
            </a:r>
            <a:r>
              <a:rPr lang="cs-CZ" dirty="0"/>
              <a:t> UI </a:t>
            </a:r>
            <a:r>
              <a:rPr lang="cs-CZ" dirty="0" err="1"/>
              <a:t>variants</a:t>
            </a:r>
            <a:endParaRPr lang="cs-CZ" dirty="0"/>
          </a:p>
          <a:p>
            <a:pPr marL="285750" indent="-285750">
              <a:buFontTx/>
              <a:buChar char="-"/>
            </a:pPr>
            <a:r>
              <a:rPr lang="cs-CZ" dirty="0" err="1"/>
              <a:t>Follow</a:t>
            </a:r>
            <a:r>
              <a:rPr lang="cs-CZ" dirty="0"/>
              <a:t>-up </a:t>
            </a:r>
            <a:r>
              <a:rPr lang="cs-CZ" dirty="0" err="1"/>
              <a:t>works</a:t>
            </a:r>
            <a:r>
              <a:rPr lang="cs-CZ" dirty="0"/>
              <a:t> </a:t>
            </a:r>
            <a:r>
              <a:rPr lang="cs-CZ" dirty="0" err="1"/>
              <a:t>playing</a:t>
            </a:r>
            <a:r>
              <a:rPr lang="cs-CZ" dirty="0"/>
              <a:t> </a:t>
            </a:r>
            <a:r>
              <a:rPr lang="cs-CZ" dirty="0" err="1"/>
              <a:t>with</a:t>
            </a:r>
            <a:r>
              <a:rPr lang="cs-CZ" dirty="0"/>
              <a:t> </a:t>
            </a:r>
            <a:r>
              <a:rPr lang="cs-CZ" dirty="0" err="1"/>
              <a:t>labels</a:t>
            </a:r>
            <a:r>
              <a:rPr lang="cs-CZ" dirty="0"/>
              <a:t> and feedback </a:t>
            </a:r>
            <a:r>
              <a:rPr lang="cs-CZ" dirty="0" err="1"/>
              <a:t>semantics</a:t>
            </a: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007464BE-D1B0-677E-52ED-B4CF299ABE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6994" y="-7271"/>
            <a:ext cx="4525006" cy="1390844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3701EA3A-E3B3-FC77-8850-500144950D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015" y="3546991"/>
            <a:ext cx="11498280" cy="2143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33176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BB8A81-0098-B711-491D-24761FC9ED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A3FBE9-D0DE-37FD-0705-44F371B2A4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2" y="609603"/>
            <a:ext cx="9919453" cy="1320795"/>
          </a:xfrm>
        </p:spPr>
        <p:txBody>
          <a:bodyPr wrap="square" anchor="t">
            <a:normAutofit/>
          </a:bodyPr>
          <a:lstStyle/>
          <a:p>
            <a:r>
              <a:rPr lang="cs-CZ" dirty="0" err="1"/>
              <a:t>Steering</a:t>
            </a:r>
            <a:r>
              <a:rPr lang="cs-CZ" dirty="0"/>
              <a:t> </a:t>
            </a:r>
            <a:r>
              <a:rPr lang="cs-CZ" dirty="0" err="1"/>
              <a:t>interfaces</a:t>
            </a:r>
            <a:endParaRPr lang="en-US" dirty="0"/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3BF133F3-E15D-5402-6E5A-B743EB592A49}"/>
              </a:ext>
            </a:extLst>
          </p:cNvPr>
          <p:cNvSpPr txBox="1"/>
          <p:nvPr/>
        </p:nvSpPr>
        <p:spPr>
          <a:xfrm>
            <a:off x="677332" y="2119756"/>
            <a:ext cx="72848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err="1"/>
              <a:t>Content-based</a:t>
            </a:r>
            <a:r>
              <a:rPr lang="cs-CZ" b="1" dirty="0"/>
              <a:t> </a:t>
            </a:r>
            <a:r>
              <a:rPr lang="cs-CZ" b="1" dirty="0" err="1"/>
              <a:t>boosting</a:t>
            </a:r>
            <a:endParaRPr lang="cs-CZ" b="1" dirty="0"/>
          </a:p>
          <a:p>
            <a:pPr marL="285750" indent="-285750">
              <a:buFontTx/>
              <a:buChar char="-"/>
            </a:pPr>
            <a:r>
              <a:rPr lang="cs-CZ" dirty="0" err="1"/>
              <a:t>Fixed</a:t>
            </a:r>
            <a:r>
              <a:rPr lang="cs-CZ" dirty="0"/>
              <a:t> </a:t>
            </a:r>
            <a:r>
              <a:rPr lang="cs-CZ" dirty="0" err="1"/>
              <a:t>boost</a:t>
            </a:r>
            <a:r>
              <a:rPr lang="cs-CZ" dirty="0"/>
              <a:t> </a:t>
            </a:r>
            <a:r>
              <a:rPr lang="cs-CZ" dirty="0" err="1"/>
              <a:t>if</a:t>
            </a:r>
            <a:r>
              <a:rPr lang="cs-CZ" dirty="0"/>
              <a:t> </a:t>
            </a:r>
            <a:r>
              <a:rPr lang="cs-CZ" dirty="0" err="1"/>
              <a:t>an</a:t>
            </a:r>
            <a:r>
              <a:rPr lang="cs-CZ" dirty="0"/>
              <a:t> </a:t>
            </a:r>
            <a:r>
              <a:rPr lang="cs-CZ" dirty="0" err="1"/>
              <a:t>item</a:t>
            </a:r>
            <a:r>
              <a:rPr lang="cs-CZ" dirty="0"/>
              <a:t> </a:t>
            </a:r>
            <a:r>
              <a:rPr lang="cs-CZ" dirty="0" err="1"/>
              <a:t>fulfils</a:t>
            </a:r>
            <a:r>
              <a:rPr lang="cs-CZ" dirty="0"/>
              <a:t> a user-</a:t>
            </a:r>
            <a:r>
              <a:rPr lang="cs-CZ" dirty="0" err="1"/>
              <a:t>specified</a:t>
            </a:r>
            <a:r>
              <a:rPr lang="cs-CZ" dirty="0"/>
              <a:t> </a:t>
            </a:r>
            <a:r>
              <a:rPr lang="cs-CZ" dirty="0" err="1"/>
              <a:t>contextual</a:t>
            </a:r>
            <a:r>
              <a:rPr lang="cs-CZ" dirty="0"/>
              <a:t> </a:t>
            </a:r>
            <a:r>
              <a:rPr lang="cs-CZ" dirty="0" err="1"/>
              <a:t>criteria</a:t>
            </a:r>
            <a:endParaRPr lang="cs-CZ" dirty="0"/>
          </a:p>
          <a:p>
            <a:pPr marL="285750" indent="-285750">
              <a:buFontTx/>
              <a:buChar char="-"/>
            </a:pPr>
            <a:r>
              <a:rPr lang="cs-CZ" dirty="0"/>
              <a:t>Good for domains with well-defined and descriptive </a:t>
            </a:r>
            <a:r>
              <a:rPr lang="cs-CZ" dirty="0" smtClean="0"/>
              <a:t>metadata</a:t>
            </a:r>
          </a:p>
          <a:p>
            <a:pPr marL="742950" lvl="1" indent="-285750">
              <a:buFontTx/>
              <a:buChar char="-"/>
            </a:pPr>
            <a:r>
              <a:rPr lang="cs-CZ" dirty="0" smtClean="0"/>
              <a:t>Elsewhere metadata might not be enough to describe user</a:t>
            </a:r>
            <a:r>
              <a:rPr lang="en-US" dirty="0" smtClean="0"/>
              <a:t>’s</a:t>
            </a:r>
            <a:r>
              <a:rPr lang="cs-CZ" dirty="0" smtClean="0"/>
              <a:t> intent</a:t>
            </a: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24616F70-483A-F3F1-A827-8366D89B24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332" y="3716597"/>
            <a:ext cx="7878274" cy="1419423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51AAAA75-0D75-FACA-8B32-B9CAB39BED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6653" y="0"/>
            <a:ext cx="4871103" cy="628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23489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4307C2-86CD-1FD6-75E0-6091503A2A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F7C351-59AB-066B-D529-D7C23B155F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2" y="609603"/>
            <a:ext cx="9919453" cy="1320795"/>
          </a:xfrm>
        </p:spPr>
        <p:txBody>
          <a:bodyPr wrap="square" anchor="t">
            <a:normAutofit/>
          </a:bodyPr>
          <a:lstStyle/>
          <a:p>
            <a:r>
              <a:rPr lang="cs-CZ" dirty="0" err="1"/>
              <a:t>Steering</a:t>
            </a:r>
            <a:r>
              <a:rPr lang="cs-CZ" dirty="0"/>
              <a:t> </a:t>
            </a:r>
            <a:r>
              <a:rPr lang="cs-CZ" dirty="0" err="1"/>
              <a:t>interfaces</a:t>
            </a:r>
            <a:endParaRPr lang="en-US" dirty="0"/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695A81CC-3123-70D4-7F65-27E617E77C77}"/>
              </a:ext>
            </a:extLst>
          </p:cNvPr>
          <p:cNvSpPr txBox="1"/>
          <p:nvPr/>
        </p:nvSpPr>
        <p:spPr>
          <a:xfrm>
            <a:off x="1876254" y="2644170"/>
            <a:ext cx="907375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600" b="1" i="1" dirty="0">
                <a:solidFill>
                  <a:srgbClr val="FF0000"/>
                </a:solidFill>
              </a:rPr>
              <a:t>Are </a:t>
            </a:r>
            <a:r>
              <a:rPr lang="cs-CZ" sz="9600" b="1" i="1" dirty="0" err="1">
                <a:solidFill>
                  <a:srgbClr val="FF0000"/>
                </a:solidFill>
              </a:rPr>
              <a:t>we</a:t>
            </a:r>
            <a:r>
              <a:rPr lang="cs-CZ" sz="9600" b="1" i="1" dirty="0">
                <a:solidFill>
                  <a:srgbClr val="FF0000"/>
                </a:solidFill>
              </a:rPr>
              <a:t> happy?</a:t>
            </a:r>
          </a:p>
        </p:txBody>
      </p:sp>
    </p:spTree>
    <p:extLst>
      <p:ext uri="{BB962C8B-B14F-4D97-AF65-F5344CB8AC3E}">
        <p14:creationId xmlns:p14="http://schemas.microsoft.com/office/powerpoint/2010/main" val="416087682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360DCA-642D-EDDB-A8E0-1AF43E8AED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2944C-9C45-E59F-F732-33BBCF9250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2" y="609603"/>
            <a:ext cx="9919453" cy="1320795"/>
          </a:xfrm>
        </p:spPr>
        <p:txBody>
          <a:bodyPr wrap="square" anchor="t">
            <a:normAutofit/>
          </a:bodyPr>
          <a:lstStyle/>
          <a:p>
            <a:r>
              <a:rPr lang="cs-CZ" dirty="0" err="1"/>
              <a:t>Steering</a:t>
            </a:r>
            <a:r>
              <a:rPr lang="cs-CZ" dirty="0"/>
              <a:t> </a:t>
            </a:r>
            <a:r>
              <a:rPr lang="cs-CZ" dirty="0" err="1"/>
              <a:t>interfaces</a:t>
            </a:r>
            <a:endParaRPr lang="en-US" dirty="0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5A80327D-3688-E452-2E26-51BCAA064287}"/>
              </a:ext>
            </a:extLst>
          </p:cNvPr>
          <p:cNvSpPr txBox="1"/>
          <p:nvPr/>
        </p:nvSpPr>
        <p:spPr>
          <a:xfrm>
            <a:off x="677332" y="1845891"/>
            <a:ext cx="7357912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i="1" dirty="0">
                <a:solidFill>
                  <a:srgbClr val="FF0000"/>
                </a:solidFill>
              </a:rPr>
              <a:t>Are </a:t>
            </a:r>
            <a:r>
              <a:rPr lang="cs-CZ" b="1" i="1" dirty="0" err="1">
                <a:solidFill>
                  <a:srgbClr val="FF0000"/>
                </a:solidFill>
              </a:rPr>
              <a:t>we</a:t>
            </a:r>
            <a:r>
              <a:rPr lang="cs-CZ" b="1" i="1" dirty="0">
                <a:solidFill>
                  <a:srgbClr val="FF0000"/>
                </a:solidFill>
              </a:rPr>
              <a:t> happy?</a:t>
            </a:r>
          </a:p>
          <a:p>
            <a:pPr marL="285750" indent="-285750">
              <a:buFontTx/>
              <a:buChar char="-"/>
            </a:pPr>
            <a:r>
              <a:rPr lang="cs-CZ" dirty="0"/>
              <a:t>All </a:t>
            </a:r>
            <a:r>
              <a:rPr lang="cs-CZ" dirty="0" err="1"/>
              <a:t>steering</a:t>
            </a:r>
            <a:r>
              <a:rPr lang="cs-CZ" dirty="0"/>
              <a:t> </a:t>
            </a:r>
            <a:r>
              <a:rPr lang="cs-CZ" dirty="0" err="1"/>
              <a:t>interfaces</a:t>
            </a:r>
            <a:r>
              <a:rPr lang="cs-CZ" dirty="0"/>
              <a:t> </a:t>
            </a:r>
            <a:r>
              <a:rPr lang="cs-CZ" dirty="0" err="1"/>
              <a:t>realized</a:t>
            </a:r>
            <a:r>
              <a:rPr lang="cs-CZ" dirty="0"/>
              <a:t> as post-</a:t>
            </a:r>
            <a:r>
              <a:rPr lang="cs-CZ" dirty="0" err="1"/>
              <a:t>processing</a:t>
            </a:r>
            <a:endParaRPr lang="cs-CZ" dirty="0"/>
          </a:p>
          <a:p>
            <a:pPr marL="285750" indent="-285750">
              <a:buFontTx/>
              <a:buChar char="-"/>
            </a:pPr>
            <a:r>
              <a:rPr lang="cs-CZ" dirty="0"/>
              <a:t>All </a:t>
            </a:r>
            <a:r>
              <a:rPr lang="cs-CZ" dirty="0" err="1"/>
              <a:t>steering</a:t>
            </a:r>
            <a:r>
              <a:rPr lang="cs-CZ" dirty="0"/>
              <a:t> </a:t>
            </a:r>
            <a:r>
              <a:rPr lang="cs-CZ" dirty="0" err="1"/>
              <a:t>interfaces</a:t>
            </a:r>
            <a:r>
              <a:rPr lang="cs-CZ" dirty="0"/>
              <a:t> </a:t>
            </a:r>
            <a:r>
              <a:rPr lang="cs-CZ" dirty="0" err="1"/>
              <a:t>worked</a:t>
            </a:r>
            <a:r>
              <a:rPr lang="cs-CZ" dirty="0"/>
              <a:t> on top </a:t>
            </a:r>
            <a:r>
              <a:rPr lang="cs-CZ" dirty="0" err="1"/>
              <a:t>of</a:t>
            </a:r>
            <a:r>
              <a:rPr lang="cs-CZ" dirty="0"/>
              <a:t> (</a:t>
            </a:r>
            <a:r>
              <a:rPr lang="cs-CZ" dirty="0" err="1"/>
              <a:t>coarse-grained</a:t>
            </a:r>
            <a:r>
              <a:rPr lang="cs-CZ" dirty="0"/>
              <a:t>) </a:t>
            </a:r>
            <a:r>
              <a:rPr lang="cs-CZ" dirty="0" err="1"/>
              <a:t>pre-defined</a:t>
            </a:r>
            <a:r>
              <a:rPr lang="cs-CZ" dirty="0"/>
              <a:t> </a:t>
            </a:r>
            <a:r>
              <a:rPr lang="cs-CZ" dirty="0" err="1"/>
              <a:t>axes</a:t>
            </a:r>
            <a:endParaRPr lang="cs-CZ" dirty="0"/>
          </a:p>
          <a:p>
            <a:pPr marL="285750" indent="-285750">
              <a:buFontTx/>
              <a:buChar char="-"/>
            </a:pPr>
            <a:endParaRPr lang="cs-CZ" dirty="0"/>
          </a:p>
          <a:p>
            <a:pPr marL="285750" indent="-285750">
              <a:buFontTx/>
              <a:buChar char="-"/>
            </a:pPr>
            <a:endParaRPr lang="cs-CZ" dirty="0"/>
          </a:p>
          <a:p>
            <a:pPr marL="285750" indent="-285750">
              <a:buFontTx/>
              <a:buChar char="-"/>
            </a:pPr>
            <a:r>
              <a:rPr lang="cs-CZ" dirty="0" err="1"/>
              <a:t>Users</a:t>
            </a:r>
            <a:r>
              <a:rPr lang="cs-CZ" dirty="0"/>
              <a:t> </a:t>
            </a:r>
            <a:r>
              <a:rPr lang="cs-CZ" dirty="0" err="1"/>
              <a:t>might</a:t>
            </a:r>
            <a:r>
              <a:rPr lang="cs-CZ" dirty="0"/>
              <a:t> </a:t>
            </a:r>
            <a:r>
              <a:rPr lang="cs-CZ" dirty="0" err="1"/>
              <a:t>need</a:t>
            </a:r>
            <a:r>
              <a:rPr lang="cs-CZ" dirty="0"/>
              <a:t> more fine-</a:t>
            </a:r>
            <a:r>
              <a:rPr lang="cs-CZ" dirty="0" err="1"/>
              <a:t>grained</a:t>
            </a:r>
            <a:r>
              <a:rPr lang="cs-CZ" dirty="0"/>
              <a:t> </a:t>
            </a:r>
            <a:r>
              <a:rPr lang="cs-CZ" dirty="0" err="1"/>
              <a:t>axes</a:t>
            </a:r>
            <a:r>
              <a:rPr lang="cs-CZ" dirty="0"/>
              <a:t> to </a:t>
            </a:r>
            <a:r>
              <a:rPr lang="cs-CZ" dirty="0" err="1"/>
              <a:t>steer</a:t>
            </a:r>
            <a:r>
              <a:rPr lang="cs-CZ" dirty="0"/>
              <a:t> </a:t>
            </a:r>
            <a:r>
              <a:rPr lang="cs-CZ" dirty="0" err="1"/>
              <a:t>towards</a:t>
            </a:r>
            <a:endParaRPr lang="cs-CZ" dirty="0"/>
          </a:p>
          <a:p>
            <a:pPr marL="285750" indent="-285750">
              <a:buFontTx/>
              <a:buChar char="-"/>
            </a:pPr>
            <a:r>
              <a:rPr lang="cs-CZ" dirty="0" err="1"/>
              <a:t>We</a:t>
            </a:r>
            <a:r>
              <a:rPr lang="cs-CZ" dirty="0"/>
              <a:t> </a:t>
            </a:r>
            <a:r>
              <a:rPr lang="cs-CZ" dirty="0" err="1"/>
              <a:t>may</a:t>
            </a:r>
            <a:r>
              <a:rPr lang="cs-CZ" dirty="0"/>
              <a:t> </a:t>
            </a:r>
            <a:r>
              <a:rPr lang="cs-CZ" dirty="0" err="1"/>
              <a:t>want</a:t>
            </a:r>
            <a:r>
              <a:rPr lang="cs-CZ" dirty="0"/>
              <a:t> to </a:t>
            </a:r>
            <a:r>
              <a:rPr lang="cs-CZ" dirty="0" err="1"/>
              <a:t>get</a:t>
            </a:r>
            <a:r>
              <a:rPr lang="cs-CZ" dirty="0"/>
              <a:t> </a:t>
            </a:r>
            <a:r>
              <a:rPr lang="cs-CZ" dirty="0" err="1"/>
              <a:t>rid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(</a:t>
            </a:r>
            <a:r>
              <a:rPr lang="cs-CZ" dirty="0" err="1"/>
              <a:t>possibly</a:t>
            </a:r>
            <a:r>
              <a:rPr lang="cs-CZ" dirty="0"/>
              <a:t> </a:t>
            </a:r>
            <a:r>
              <a:rPr lang="cs-CZ" dirty="0" err="1"/>
              <a:t>expensive</a:t>
            </a:r>
            <a:r>
              <a:rPr lang="cs-CZ" dirty="0"/>
              <a:t>) post-</a:t>
            </a:r>
            <a:r>
              <a:rPr lang="cs-CZ" dirty="0" err="1"/>
              <a:t>processing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4666340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9C6B4F-43A3-74D2-7D47-BD2CB659E0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F8D278-8B4C-1322-34A5-43EC077AF9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2" y="609603"/>
            <a:ext cx="9919453" cy="1320795"/>
          </a:xfrm>
        </p:spPr>
        <p:txBody>
          <a:bodyPr wrap="square" anchor="t">
            <a:normAutofit/>
          </a:bodyPr>
          <a:lstStyle/>
          <a:p>
            <a:r>
              <a:rPr lang="cs-CZ" dirty="0" err="1"/>
              <a:t>Steering</a:t>
            </a:r>
            <a:r>
              <a:rPr lang="cs-CZ" dirty="0"/>
              <a:t> </a:t>
            </a:r>
            <a:r>
              <a:rPr lang="cs-CZ" dirty="0" err="1"/>
              <a:t>interfaces</a:t>
            </a:r>
            <a:endParaRPr lang="en-US" dirty="0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3E0616A5-47E9-6920-9D43-691BC4D43895}"/>
              </a:ext>
            </a:extLst>
          </p:cNvPr>
          <p:cNvSpPr txBox="1"/>
          <p:nvPr/>
        </p:nvSpPr>
        <p:spPr>
          <a:xfrm>
            <a:off x="677332" y="1845891"/>
            <a:ext cx="7357912" cy="27392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i="1" dirty="0">
                <a:solidFill>
                  <a:srgbClr val="FF0000"/>
                </a:solidFill>
              </a:rPr>
              <a:t>Are </a:t>
            </a:r>
            <a:r>
              <a:rPr lang="cs-CZ" b="1" i="1" dirty="0" err="1">
                <a:solidFill>
                  <a:srgbClr val="FF0000"/>
                </a:solidFill>
              </a:rPr>
              <a:t>we</a:t>
            </a:r>
            <a:r>
              <a:rPr lang="cs-CZ" b="1" i="1" dirty="0">
                <a:solidFill>
                  <a:srgbClr val="FF0000"/>
                </a:solidFill>
              </a:rPr>
              <a:t> happy?</a:t>
            </a:r>
          </a:p>
          <a:p>
            <a:pPr marL="285750" indent="-285750">
              <a:buFontTx/>
              <a:buChar char="-"/>
            </a:pPr>
            <a:r>
              <a:rPr lang="cs-CZ" dirty="0"/>
              <a:t>All </a:t>
            </a:r>
            <a:r>
              <a:rPr lang="cs-CZ" dirty="0" err="1"/>
              <a:t>steering</a:t>
            </a:r>
            <a:r>
              <a:rPr lang="cs-CZ" dirty="0"/>
              <a:t> </a:t>
            </a:r>
            <a:r>
              <a:rPr lang="cs-CZ" dirty="0" err="1"/>
              <a:t>interfaces</a:t>
            </a:r>
            <a:r>
              <a:rPr lang="cs-CZ" dirty="0"/>
              <a:t> </a:t>
            </a:r>
            <a:r>
              <a:rPr lang="cs-CZ" dirty="0" err="1"/>
              <a:t>realized</a:t>
            </a:r>
            <a:r>
              <a:rPr lang="cs-CZ" dirty="0"/>
              <a:t> as post-</a:t>
            </a:r>
            <a:r>
              <a:rPr lang="cs-CZ" dirty="0" err="1"/>
              <a:t>processing</a:t>
            </a:r>
            <a:endParaRPr lang="cs-CZ" dirty="0"/>
          </a:p>
          <a:p>
            <a:pPr marL="285750" indent="-285750">
              <a:buFontTx/>
              <a:buChar char="-"/>
            </a:pPr>
            <a:r>
              <a:rPr lang="cs-CZ" dirty="0"/>
              <a:t>All </a:t>
            </a:r>
            <a:r>
              <a:rPr lang="cs-CZ" dirty="0" err="1"/>
              <a:t>steering</a:t>
            </a:r>
            <a:r>
              <a:rPr lang="cs-CZ" dirty="0"/>
              <a:t> </a:t>
            </a:r>
            <a:r>
              <a:rPr lang="cs-CZ" dirty="0" err="1"/>
              <a:t>interfaces</a:t>
            </a:r>
            <a:r>
              <a:rPr lang="cs-CZ" dirty="0"/>
              <a:t> </a:t>
            </a:r>
            <a:r>
              <a:rPr lang="cs-CZ" dirty="0" err="1"/>
              <a:t>worked</a:t>
            </a:r>
            <a:r>
              <a:rPr lang="cs-CZ" dirty="0"/>
              <a:t> on top </a:t>
            </a:r>
            <a:r>
              <a:rPr lang="cs-CZ" dirty="0" err="1"/>
              <a:t>of</a:t>
            </a:r>
            <a:r>
              <a:rPr lang="cs-CZ" dirty="0"/>
              <a:t> (</a:t>
            </a:r>
            <a:r>
              <a:rPr lang="cs-CZ" dirty="0" err="1"/>
              <a:t>coarse-grained</a:t>
            </a:r>
            <a:r>
              <a:rPr lang="cs-CZ" dirty="0"/>
              <a:t>) </a:t>
            </a:r>
            <a:r>
              <a:rPr lang="cs-CZ" dirty="0" err="1"/>
              <a:t>pre-defined</a:t>
            </a:r>
            <a:r>
              <a:rPr lang="cs-CZ" dirty="0"/>
              <a:t> </a:t>
            </a:r>
            <a:r>
              <a:rPr lang="cs-CZ" dirty="0" err="1"/>
              <a:t>axes</a:t>
            </a:r>
            <a:endParaRPr lang="cs-CZ" dirty="0"/>
          </a:p>
          <a:p>
            <a:pPr marL="285750" indent="-285750">
              <a:buFontTx/>
              <a:buChar char="-"/>
            </a:pPr>
            <a:endParaRPr lang="cs-CZ" dirty="0"/>
          </a:p>
          <a:p>
            <a:pPr marL="285750" indent="-285750">
              <a:buFontTx/>
              <a:buChar char="-"/>
            </a:pPr>
            <a:endParaRPr lang="cs-CZ" dirty="0"/>
          </a:p>
          <a:p>
            <a:pPr marL="285750" indent="-285750">
              <a:buFontTx/>
              <a:buChar char="-"/>
            </a:pPr>
            <a:r>
              <a:rPr lang="cs-CZ" dirty="0" err="1"/>
              <a:t>Users</a:t>
            </a:r>
            <a:r>
              <a:rPr lang="cs-CZ" dirty="0"/>
              <a:t> </a:t>
            </a:r>
            <a:r>
              <a:rPr lang="cs-CZ" dirty="0" err="1"/>
              <a:t>might</a:t>
            </a:r>
            <a:r>
              <a:rPr lang="cs-CZ" dirty="0"/>
              <a:t> </a:t>
            </a:r>
            <a:r>
              <a:rPr lang="cs-CZ" dirty="0" err="1"/>
              <a:t>need</a:t>
            </a:r>
            <a:r>
              <a:rPr lang="cs-CZ" dirty="0"/>
              <a:t> more fine-</a:t>
            </a:r>
            <a:r>
              <a:rPr lang="cs-CZ" dirty="0" err="1"/>
              <a:t>grained</a:t>
            </a:r>
            <a:r>
              <a:rPr lang="cs-CZ" dirty="0"/>
              <a:t> </a:t>
            </a:r>
            <a:r>
              <a:rPr lang="cs-CZ" dirty="0" err="1"/>
              <a:t>axes</a:t>
            </a:r>
            <a:r>
              <a:rPr lang="cs-CZ" dirty="0"/>
              <a:t> to </a:t>
            </a:r>
            <a:r>
              <a:rPr lang="cs-CZ" dirty="0" err="1"/>
              <a:t>steer</a:t>
            </a:r>
            <a:r>
              <a:rPr lang="cs-CZ" dirty="0"/>
              <a:t> </a:t>
            </a:r>
            <a:r>
              <a:rPr lang="cs-CZ" dirty="0" err="1"/>
              <a:t>towards</a:t>
            </a:r>
            <a:endParaRPr lang="cs-CZ" dirty="0"/>
          </a:p>
          <a:p>
            <a:pPr marL="285750" indent="-285750">
              <a:buFontTx/>
              <a:buChar char="-"/>
            </a:pPr>
            <a:r>
              <a:rPr lang="cs-CZ" dirty="0" err="1"/>
              <a:t>We</a:t>
            </a:r>
            <a:r>
              <a:rPr lang="cs-CZ" dirty="0"/>
              <a:t> </a:t>
            </a:r>
            <a:r>
              <a:rPr lang="cs-CZ" dirty="0" err="1"/>
              <a:t>may</a:t>
            </a:r>
            <a:r>
              <a:rPr lang="cs-CZ" dirty="0"/>
              <a:t> </a:t>
            </a:r>
            <a:r>
              <a:rPr lang="cs-CZ" dirty="0" err="1"/>
              <a:t>want</a:t>
            </a:r>
            <a:r>
              <a:rPr lang="cs-CZ" dirty="0"/>
              <a:t> to </a:t>
            </a:r>
            <a:r>
              <a:rPr lang="cs-CZ" dirty="0" err="1"/>
              <a:t>get</a:t>
            </a:r>
            <a:r>
              <a:rPr lang="cs-CZ" dirty="0"/>
              <a:t> </a:t>
            </a:r>
            <a:r>
              <a:rPr lang="cs-CZ" dirty="0" err="1"/>
              <a:t>rid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(</a:t>
            </a:r>
            <a:r>
              <a:rPr lang="cs-CZ" dirty="0" err="1"/>
              <a:t>possibly</a:t>
            </a:r>
            <a:r>
              <a:rPr lang="cs-CZ" dirty="0"/>
              <a:t> </a:t>
            </a:r>
            <a:r>
              <a:rPr lang="cs-CZ" dirty="0" err="1"/>
              <a:t>expensive</a:t>
            </a:r>
            <a:r>
              <a:rPr lang="cs-CZ" dirty="0"/>
              <a:t>) post-</a:t>
            </a:r>
            <a:r>
              <a:rPr lang="cs-CZ" dirty="0" err="1"/>
              <a:t>processing</a:t>
            </a:r>
            <a:endParaRPr lang="cs-CZ" dirty="0"/>
          </a:p>
          <a:p>
            <a:pPr marL="285750" indent="-285750">
              <a:buFontTx/>
              <a:buChar char="-"/>
            </a:pPr>
            <a:endParaRPr lang="cs-CZ" dirty="0"/>
          </a:p>
          <a:p>
            <a:r>
              <a:rPr lang="cs-CZ" sz="2800" b="1" dirty="0"/>
              <a:t>How </a:t>
            </a:r>
            <a:r>
              <a:rPr lang="cs-CZ" sz="2800" b="1" dirty="0" err="1"/>
              <a:t>about</a:t>
            </a:r>
            <a:r>
              <a:rPr lang="cs-CZ" sz="2800" b="1" dirty="0"/>
              <a:t> </a:t>
            </a:r>
            <a:r>
              <a:rPr lang="cs-CZ" sz="2800" b="1" dirty="0" err="1"/>
              <a:t>using</a:t>
            </a:r>
            <a:r>
              <a:rPr lang="cs-CZ" sz="2800" b="1" dirty="0"/>
              <a:t> </a:t>
            </a:r>
            <a:r>
              <a:rPr lang="cs-CZ" sz="2800" b="1" dirty="0" err="1"/>
              <a:t>SAEs</a:t>
            </a:r>
            <a:r>
              <a:rPr lang="cs-CZ" sz="2800" b="1" dirty="0"/>
              <a:t> </a:t>
            </a:r>
            <a:r>
              <a:rPr lang="cs-CZ" sz="2800" b="1" dirty="0" err="1"/>
              <a:t>for</a:t>
            </a:r>
            <a:r>
              <a:rPr lang="cs-CZ" sz="2800" b="1" dirty="0"/>
              <a:t> </a:t>
            </a:r>
            <a:r>
              <a:rPr lang="cs-CZ" sz="2800" b="1" dirty="0" err="1"/>
              <a:t>steering</a:t>
            </a:r>
            <a:r>
              <a:rPr lang="cs-CZ" sz="2800" b="1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46215822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DD9F56-279A-0E05-E882-788791E2AE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2966FC-CEF3-A46C-AA63-E057CFA88C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2" y="609603"/>
            <a:ext cx="9919453" cy="1320795"/>
          </a:xfrm>
        </p:spPr>
        <p:txBody>
          <a:bodyPr wrap="square" anchor="t">
            <a:normAutofit/>
          </a:bodyPr>
          <a:lstStyle/>
          <a:p>
            <a:r>
              <a:rPr lang="cs-CZ" dirty="0" err="1"/>
              <a:t>Using</a:t>
            </a:r>
            <a:r>
              <a:rPr lang="cs-CZ" dirty="0"/>
              <a:t> SAE </a:t>
            </a:r>
            <a:r>
              <a:rPr lang="cs-CZ" dirty="0" err="1"/>
              <a:t>for</a:t>
            </a:r>
            <a:r>
              <a:rPr lang="cs-CZ" dirty="0"/>
              <a:t> </a:t>
            </a:r>
            <a:r>
              <a:rPr lang="cs-CZ" dirty="0" err="1"/>
              <a:t>Steering</a:t>
            </a:r>
            <a:endParaRPr lang="en-US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63E12BD-E5DE-1B75-5A04-E8B3EE145E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807" y="1263215"/>
            <a:ext cx="8219767" cy="354153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5807" y="4858198"/>
            <a:ext cx="1115965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cs-CZ" dirty="0" smtClean="0"/>
              <a:t>Define item segments through tag association (can be done as anything else)</a:t>
            </a:r>
          </a:p>
          <a:p>
            <a:pPr marL="285750" indent="-285750">
              <a:buFontTx/>
              <a:buChar char="-"/>
            </a:pPr>
            <a:r>
              <a:rPr lang="cs-CZ" dirty="0" smtClean="0"/>
              <a:t>Operationalize steering towards segment as follows:</a:t>
            </a:r>
          </a:p>
          <a:p>
            <a:pPr marL="742950" lvl="1" indent="-285750">
              <a:buFontTx/>
              <a:buChar char="-"/>
            </a:pPr>
            <a:r>
              <a:rPr lang="cs-CZ" dirty="0" smtClean="0"/>
              <a:t>Find which neuron best represents given tag (TF-IDF like score on top of tag-item and item-neuron mappings)</a:t>
            </a:r>
          </a:p>
          <a:p>
            <a:pPr marL="742950" lvl="1" indent="-285750">
              <a:buFontTx/>
              <a:buChar char="-"/>
            </a:pPr>
            <a:r>
              <a:rPr lang="cs-CZ" dirty="0" smtClean="0"/>
              <a:t>Use original user encodings, but boost the particular neuron by some fixed/relative weight</a:t>
            </a:r>
          </a:p>
          <a:p>
            <a:pPr marL="742950" lvl="1" indent="-285750">
              <a:buFontTx/>
              <a:buChar char="-"/>
            </a:pPr>
            <a:r>
              <a:rPr lang="cs-CZ" dirty="0" smtClean="0"/>
              <a:t>Results should steer towards what is being represented by that neuron while still reflecting user</a:t>
            </a:r>
            <a:r>
              <a:rPr lang="en-US" dirty="0" smtClean="0"/>
              <a:t>’s</a:t>
            </a:r>
            <a:r>
              <a:rPr lang="cs-CZ" dirty="0" smtClean="0"/>
              <a:t> preferences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611409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DD9F56-279A-0E05-E882-788791E2AE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2966FC-CEF3-A46C-AA63-E057CFA88C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2" y="609603"/>
            <a:ext cx="9919453" cy="1320795"/>
          </a:xfrm>
        </p:spPr>
        <p:txBody>
          <a:bodyPr wrap="square" anchor="t">
            <a:normAutofit/>
          </a:bodyPr>
          <a:lstStyle/>
          <a:p>
            <a:r>
              <a:rPr lang="cs-CZ" dirty="0" err="1"/>
              <a:t>Using</a:t>
            </a:r>
            <a:r>
              <a:rPr lang="cs-CZ" dirty="0"/>
              <a:t> SAE </a:t>
            </a:r>
            <a:r>
              <a:rPr lang="cs-CZ" dirty="0" err="1"/>
              <a:t>for</a:t>
            </a:r>
            <a:r>
              <a:rPr lang="cs-CZ" dirty="0"/>
              <a:t> </a:t>
            </a:r>
            <a:r>
              <a:rPr lang="cs-CZ" dirty="0" err="1"/>
              <a:t>Steering</a:t>
            </a:r>
            <a:endParaRPr lang="en-US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63E12BD-E5DE-1B75-5A04-E8B3EE145E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807" y="1263215"/>
            <a:ext cx="8219767" cy="3541536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D6D5CDC3-8B66-5DD9-49E1-85B32E057A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5716" y="4858394"/>
            <a:ext cx="9596284" cy="1999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88264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DD9F56-279A-0E05-E882-788791E2AE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2966FC-CEF3-A46C-AA63-E057CFA88C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2" y="609603"/>
            <a:ext cx="9919453" cy="1320795"/>
          </a:xfrm>
        </p:spPr>
        <p:txBody>
          <a:bodyPr wrap="square" anchor="t">
            <a:normAutofit/>
          </a:bodyPr>
          <a:lstStyle/>
          <a:p>
            <a:r>
              <a:rPr lang="cs-CZ" dirty="0" err="1"/>
              <a:t>Using</a:t>
            </a:r>
            <a:r>
              <a:rPr lang="cs-CZ" dirty="0"/>
              <a:t> SAE </a:t>
            </a:r>
            <a:r>
              <a:rPr lang="cs-CZ" dirty="0" err="1"/>
              <a:t>for</a:t>
            </a:r>
            <a:r>
              <a:rPr lang="cs-CZ" dirty="0"/>
              <a:t> </a:t>
            </a:r>
            <a:r>
              <a:rPr lang="cs-CZ" dirty="0" err="1"/>
              <a:t>Steering</a:t>
            </a:r>
            <a:endParaRPr lang="en-US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63E12BD-E5DE-1B75-5A04-E8B3EE145E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807" y="1263215"/>
            <a:ext cx="8219767" cy="354153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5258" y="3990575"/>
            <a:ext cx="3886742" cy="2867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59764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5797A1-5D54-5906-8791-CAB2F2F62D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18FC06-D889-6B50-B8B8-ED74860CDA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2" y="609603"/>
            <a:ext cx="9919453" cy="1320795"/>
          </a:xfrm>
        </p:spPr>
        <p:txBody>
          <a:bodyPr wrap="square" anchor="t">
            <a:normAutofit/>
          </a:bodyPr>
          <a:lstStyle/>
          <a:p>
            <a:r>
              <a:rPr lang="cs-CZ" dirty="0" err="1"/>
              <a:t>Steering</a:t>
            </a:r>
            <a:r>
              <a:rPr lang="cs-CZ" dirty="0"/>
              <a:t> </a:t>
            </a:r>
            <a:r>
              <a:rPr lang="cs-CZ" dirty="0" err="1"/>
              <a:t>interfaces</a:t>
            </a:r>
            <a:endParaRPr lang="en-US" dirty="0"/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5EF8BD48-8F76-E4D2-5C9A-DCCD8A43081F}"/>
              </a:ext>
            </a:extLst>
          </p:cNvPr>
          <p:cNvSpPr txBox="1"/>
          <p:nvPr/>
        </p:nvSpPr>
        <p:spPr>
          <a:xfrm>
            <a:off x="577293" y="2644170"/>
            <a:ext cx="907375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9600" b="1" i="1" dirty="0">
                <a:solidFill>
                  <a:srgbClr val="FF0000"/>
                </a:solidFill>
              </a:rPr>
              <a:t>Are </a:t>
            </a:r>
            <a:r>
              <a:rPr lang="cs-CZ" sz="9600" b="1" i="1" dirty="0" err="1">
                <a:solidFill>
                  <a:srgbClr val="FF0000"/>
                </a:solidFill>
              </a:rPr>
              <a:t>we</a:t>
            </a:r>
            <a:r>
              <a:rPr lang="cs-CZ" sz="9600" b="1" i="1" dirty="0">
                <a:solidFill>
                  <a:srgbClr val="FF0000"/>
                </a:solidFill>
              </a:rPr>
              <a:t> happy </a:t>
            </a:r>
            <a:r>
              <a:rPr lang="cs-CZ" sz="9600" b="1" i="1" dirty="0" err="1">
                <a:solidFill>
                  <a:srgbClr val="FF0000"/>
                </a:solidFill>
              </a:rPr>
              <a:t>now</a:t>
            </a:r>
            <a:r>
              <a:rPr lang="cs-CZ" sz="9600" b="1" i="1" dirty="0">
                <a:solidFill>
                  <a:srgbClr val="FF0000"/>
                </a:solidFill>
              </a:rPr>
              <a:t>? </a:t>
            </a:r>
            <a:r>
              <a:rPr lang="cs-CZ" sz="9600" b="1" dirty="0">
                <a:solidFill>
                  <a:srgbClr val="FF0000"/>
                </a:solidFill>
                <a:sym typeface="Wingdings" panose="05000000000000000000" pitchFamily="2" charset="2"/>
              </a:rPr>
              <a:t></a:t>
            </a:r>
            <a:endParaRPr lang="cs-CZ" sz="9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632384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5797A1-5D54-5906-8791-CAB2F2F62D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18FC06-D889-6B50-B8B8-ED74860CDA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2" y="609603"/>
            <a:ext cx="9919453" cy="1320795"/>
          </a:xfrm>
        </p:spPr>
        <p:txBody>
          <a:bodyPr wrap="square" anchor="t">
            <a:normAutofit/>
          </a:bodyPr>
          <a:lstStyle/>
          <a:p>
            <a:r>
              <a:rPr lang="cs-CZ" dirty="0" err="1"/>
              <a:t>Steering</a:t>
            </a:r>
            <a:r>
              <a:rPr lang="cs-CZ" dirty="0"/>
              <a:t> </a:t>
            </a:r>
            <a:r>
              <a:rPr lang="cs-CZ" dirty="0" err="1"/>
              <a:t>interfaces</a:t>
            </a:r>
            <a:endParaRPr lang="en-US" dirty="0"/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5EF8BD48-8F76-E4D2-5C9A-DCCD8A43081F}"/>
              </a:ext>
            </a:extLst>
          </p:cNvPr>
          <p:cNvSpPr txBox="1"/>
          <p:nvPr/>
        </p:nvSpPr>
        <p:spPr>
          <a:xfrm>
            <a:off x="677332" y="1473097"/>
            <a:ext cx="907375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5400" b="1" i="1" dirty="0">
                <a:solidFill>
                  <a:srgbClr val="FF0000"/>
                </a:solidFill>
              </a:rPr>
              <a:t>Are we happy now? </a:t>
            </a:r>
            <a:r>
              <a:rPr lang="cs-CZ" sz="5400" b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</a:t>
            </a:r>
          </a:p>
          <a:p>
            <a:pPr marL="285750" indent="-285750">
              <a:buFontTx/>
              <a:buChar char="-"/>
            </a:pPr>
            <a:endParaRPr lang="cs-CZ" dirty="0" smtClean="0">
              <a:sym typeface="Wingdings" panose="05000000000000000000" pitchFamily="2" charset="2"/>
            </a:endParaRPr>
          </a:p>
          <a:p>
            <a:pPr marL="285750" indent="-285750">
              <a:buFontTx/>
              <a:buChar char="-"/>
            </a:pPr>
            <a:r>
              <a:rPr lang="cs-CZ" dirty="0" smtClean="0">
                <a:sym typeface="Wingdings" panose="05000000000000000000" pitchFamily="2" charset="2"/>
              </a:rPr>
              <a:t>The segments (metadata) might not reflect all what users may want to steer to </a:t>
            </a:r>
            <a:br>
              <a:rPr lang="cs-CZ" dirty="0" smtClean="0">
                <a:sym typeface="Wingdings" panose="05000000000000000000" pitchFamily="2" charset="2"/>
              </a:rPr>
            </a:br>
            <a:r>
              <a:rPr lang="cs-CZ" dirty="0" smtClean="0">
                <a:sym typeface="Wingdings" panose="05000000000000000000" pitchFamily="2" charset="2"/>
              </a:rPr>
              <a:t>=&gt; Different segment labeling (LLMs)</a:t>
            </a:r>
          </a:p>
          <a:p>
            <a:pPr marL="742950" lvl="1" indent="-285750">
              <a:buFontTx/>
              <a:buChar char="-"/>
            </a:pPr>
            <a:r>
              <a:rPr lang="cs-CZ" dirty="0" smtClean="0">
                <a:sym typeface="Wingdings" panose="05000000000000000000" pitchFamily="2" charset="2"/>
              </a:rPr>
              <a:t>How to disclose the steering option to users? </a:t>
            </a:r>
          </a:p>
          <a:p>
            <a:pPr marL="1200150" lvl="2" indent="-285750">
              <a:buFontTx/>
              <a:buChar char="-"/>
            </a:pPr>
            <a:r>
              <a:rPr lang="cs-CZ" dirty="0" smtClean="0">
                <a:sym typeface="Wingdings" panose="05000000000000000000" pitchFamily="2" charset="2"/>
              </a:rPr>
              <a:t>List of features? Textual prompt?</a:t>
            </a:r>
          </a:p>
          <a:p>
            <a:pPr lvl="1"/>
            <a:endParaRPr lang="cs-CZ" dirty="0" smtClean="0">
              <a:sym typeface="Wingdings" panose="05000000000000000000" pitchFamily="2" charset="2"/>
            </a:endParaRPr>
          </a:p>
          <a:p>
            <a:pPr marL="285750" indent="-285750">
              <a:buFontTx/>
              <a:buChar char="-"/>
            </a:pPr>
            <a:r>
              <a:rPr lang="cs-CZ" dirty="0" smtClean="0">
                <a:sym typeface="Wingdings" panose="05000000000000000000" pitchFamily="2" charset="2"/>
              </a:rPr>
              <a:t>The neurons might not reflect all what users may want to steer to</a:t>
            </a:r>
          </a:p>
          <a:p>
            <a:pPr marL="742950" lvl="1" indent="-285750">
              <a:buFontTx/>
              <a:buChar char="-"/>
            </a:pPr>
            <a:r>
              <a:rPr lang="cs-CZ" dirty="0" smtClean="0">
                <a:sym typeface="Wingdings" panose="05000000000000000000" pitchFamily="2" charset="2"/>
              </a:rPr>
              <a:t>They are trained to reflect differences observed in interactional data</a:t>
            </a:r>
          </a:p>
          <a:p>
            <a:pPr marL="742950" lvl="1" indent="-285750">
              <a:buFontTx/>
              <a:buChar char="-"/>
            </a:pPr>
            <a:r>
              <a:rPr lang="cs-CZ" dirty="0" smtClean="0">
                <a:sym typeface="Wingdings" panose="05000000000000000000" pitchFamily="2" charset="2"/>
              </a:rPr>
              <a:t>But some emerging trends might be missing &amp; not ready for fully conversational approach.</a:t>
            </a:r>
          </a:p>
          <a:p>
            <a:pPr marL="285750" indent="-285750">
              <a:buFontTx/>
              <a:buChar char="-"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405581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F5A98B-3024-8F02-9860-84F8C46800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024644C-7F92-1280-7200-99143FFF3D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Entity </a:t>
            </a:r>
            <a:r>
              <a:rPr lang="cs-CZ" dirty="0" err="1"/>
              <a:t>selection</a:t>
            </a:r>
            <a:r>
              <a:rPr lang="cs-CZ" dirty="0"/>
              <a:t> &amp; </a:t>
            </a:r>
            <a:r>
              <a:rPr lang="cs-CZ" dirty="0" err="1"/>
              <a:t>Granularity</a:t>
            </a:r>
            <a:endParaRPr lang="cs-CZ" dirty="0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5B9C36CB-E91B-2697-6707-628919509AC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95185322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4E172B-B985-C39E-BFD7-E6EE509D47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0" name="Rectangle 2">
            <a:extLst>
              <a:ext uri="{FF2B5EF4-FFF2-40B4-BE49-F238E27FC236}">
                <a16:creationId xmlns:a16="http://schemas.microsoft.com/office/drawing/2014/main" id="{88BE7CA2-8A2D-D92B-A30F-E8317D199F9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dirty="0"/>
              <a:t>		</a:t>
            </a:r>
            <a:r>
              <a:rPr lang="cs-CZ" altLang="cs-CZ" sz="8000" dirty="0" err="1"/>
              <a:t>Questions</a:t>
            </a:r>
            <a:r>
              <a:rPr lang="cs-CZ" altLang="cs-CZ" sz="8000" dirty="0"/>
              <a:t>?</a:t>
            </a:r>
            <a:endParaRPr lang="cs-CZ" altLang="cs-CZ" dirty="0"/>
          </a:p>
        </p:txBody>
      </p:sp>
      <p:pic>
        <p:nvPicPr>
          <p:cNvPr id="66562" name="Picture 2" descr="http://i158.photobucket.com/albums/t96/Elletballa09/fry.jpg">
            <a:extLst>
              <a:ext uri="{FF2B5EF4-FFF2-40B4-BE49-F238E27FC236}">
                <a16:creationId xmlns:a16="http://schemas.microsoft.com/office/drawing/2014/main" id="{72AC8715-DC58-C80E-7DF9-AD1F70326B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559" y="1930398"/>
            <a:ext cx="5779269" cy="4334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9837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E40AD56-E6D3-430E-A2D8-D6BDE4711F9D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cs-CZ" dirty="0" err="1">
                <a:solidFill>
                  <a:srgbClr val="333333"/>
                </a:solidFill>
                <a:latin typeface="Arial" pitchFamily="34"/>
              </a:rPr>
              <a:t>Points</a:t>
            </a:r>
            <a:r>
              <a:rPr lang="cs-CZ" dirty="0">
                <a:solidFill>
                  <a:srgbClr val="333333"/>
                </a:solidFill>
                <a:latin typeface="Arial" pitchFamily="34"/>
              </a:rPr>
              <a:t> to </a:t>
            </a:r>
            <a:r>
              <a:rPr lang="cs-CZ" dirty="0" err="1">
                <a:solidFill>
                  <a:srgbClr val="333333"/>
                </a:solidFill>
                <a:latin typeface="Arial" pitchFamily="34"/>
              </a:rPr>
              <a:t>consider</a:t>
            </a:r>
            <a:r>
              <a:rPr lang="cs-CZ" dirty="0">
                <a:solidFill>
                  <a:srgbClr val="333333"/>
                </a:solidFill>
                <a:latin typeface="Arial" pitchFamily="34"/>
              </a:rPr>
              <a:t> in modeling phase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4CDC791-B545-4879-82F5-D879C78211BF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677332" y="1699491"/>
            <a:ext cx="9436824" cy="4821381"/>
          </a:xfrm>
        </p:spPr>
        <p:txBody>
          <a:bodyPr>
            <a:normAutofit/>
          </a:bodyPr>
          <a:lstStyle/>
          <a:p>
            <a:pPr lvl="0">
              <a:lnSpc>
                <a:spcPct val="90000"/>
              </a:lnSpc>
            </a:pPr>
            <a:r>
              <a:rPr lang="cs-CZ" b="1" dirty="0" err="1">
                <a:latin typeface="+mn-lt"/>
              </a:rPr>
              <a:t>What</a:t>
            </a:r>
            <a:r>
              <a:rPr lang="cs-CZ" b="1" dirty="0">
                <a:latin typeface="+mn-lt"/>
              </a:rPr>
              <a:t> </a:t>
            </a:r>
            <a:r>
              <a:rPr lang="cs-CZ" b="1" dirty="0" err="1">
                <a:latin typeface="+mn-lt"/>
              </a:rPr>
              <a:t>entities</a:t>
            </a:r>
            <a:r>
              <a:rPr lang="cs-CZ" b="1" dirty="0">
                <a:latin typeface="+mn-lt"/>
              </a:rPr>
              <a:t> are </a:t>
            </a:r>
            <a:r>
              <a:rPr lang="cs-CZ" b="1" dirty="0" err="1">
                <a:latin typeface="+mn-lt"/>
              </a:rPr>
              <a:t>relevant</a:t>
            </a:r>
            <a:r>
              <a:rPr lang="cs-CZ" b="1" dirty="0">
                <a:latin typeface="+mn-lt"/>
              </a:rPr>
              <a:t>?</a:t>
            </a:r>
          </a:p>
          <a:p>
            <a:pPr lvl="1">
              <a:lnSpc>
                <a:spcPct val="90000"/>
              </a:lnSpc>
            </a:pPr>
            <a:r>
              <a:rPr lang="cs-CZ" dirty="0">
                <a:latin typeface="+mn-lt"/>
              </a:rPr>
              <a:t>Are </a:t>
            </a:r>
            <a:r>
              <a:rPr lang="cs-CZ" dirty="0" err="1">
                <a:latin typeface="+mn-lt"/>
              </a:rPr>
              <a:t>they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sufficiently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recognizeable</a:t>
            </a:r>
            <a:r>
              <a:rPr lang="cs-CZ" dirty="0">
                <a:latin typeface="+mn-lt"/>
              </a:rPr>
              <a:t>? </a:t>
            </a:r>
          </a:p>
          <a:p>
            <a:pPr lvl="1">
              <a:lnSpc>
                <a:spcPct val="90000"/>
              </a:lnSpc>
            </a:pPr>
            <a:r>
              <a:rPr lang="cs-CZ" dirty="0" err="1">
                <a:latin typeface="+mn-lt"/>
              </a:rPr>
              <a:t>Can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we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get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enough</a:t>
            </a:r>
            <a:r>
              <a:rPr lang="cs-CZ" dirty="0">
                <a:latin typeface="+mn-lt"/>
              </a:rPr>
              <a:t> data </a:t>
            </a:r>
            <a:r>
              <a:rPr lang="cs-CZ" dirty="0" err="1">
                <a:latin typeface="+mn-lt"/>
              </a:rPr>
              <a:t>about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them</a:t>
            </a:r>
            <a:r>
              <a:rPr lang="cs-CZ" dirty="0">
                <a:latin typeface="+mn-lt"/>
              </a:rPr>
              <a:t>?</a:t>
            </a:r>
          </a:p>
          <a:p>
            <a:pPr lvl="1">
              <a:lnSpc>
                <a:spcPct val="90000"/>
              </a:lnSpc>
            </a:pPr>
            <a:r>
              <a:rPr lang="cs-CZ" dirty="0">
                <a:latin typeface="+mn-lt"/>
              </a:rPr>
              <a:t>How much </a:t>
            </a:r>
            <a:r>
              <a:rPr lang="cs-CZ" dirty="0" err="1">
                <a:latin typeface="+mn-lt"/>
              </a:rPr>
              <a:t>added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value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they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can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give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us</a:t>
            </a:r>
            <a:r>
              <a:rPr lang="cs-CZ" dirty="0">
                <a:latin typeface="+mn-lt"/>
              </a:rPr>
              <a:t>? </a:t>
            </a:r>
          </a:p>
          <a:p>
            <a:pPr lvl="1">
              <a:lnSpc>
                <a:spcPct val="90000"/>
              </a:lnSpc>
            </a:pPr>
            <a:r>
              <a:rPr lang="cs-CZ" dirty="0" err="1">
                <a:latin typeface="+mn-lt"/>
              </a:rPr>
              <a:t>Would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it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upset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our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users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if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they</a:t>
            </a:r>
            <a:r>
              <a:rPr lang="cs-CZ" dirty="0">
                <a:latin typeface="+mn-lt"/>
              </a:rPr>
              <a:t> are not </a:t>
            </a:r>
            <a:r>
              <a:rPr lang="cs-CZ" dirty="0" err="1">
                <a:latin typeface="+mn-lt"/>
              </a:rPr>
              <a:t>allowed</a:t>
            </a:r>
            <a:r>
              <a:rPr lang="cs-CZ" dirty="0">
                <a:latin typeface="+mn-lt"/>
              </a:rPr>
              <a:t> to </a:t>
            </a:r>
            <a:r>
              <a:rPr lang="cs-CZ" dirty="0" err="1">
                <a:latin typeface="+mn-lt"/>
              </a:rPr>
              <a:t>define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preferences</a:t>
            </a:r>
            <a:r>
              <a:rPr lang="cs-CZ" dirty="0">
                <a:latin typeface="+mn-lt"/>
              </a:rPr>
              <a:t> w.r.t. </a:t>
            </a:r>
            <a:r>
              <a:rPr lang="cs-CZ" dirty="0" err="1">
                <a:latin typeface="+mn-lt"/>
              </a:rPr>
              <a:t>them</a:t>
            </a:r>
            <a:r>
              <a:rPr lang="cs-CZ" dirty="0">
                <a:latin typeface="+mn-lt"/>
              </a:rPr>
              <a:t>?</a:t>
            </a:r>
          </a:p>
          <a:p>
            <a:pPr lvl="2">
              <a:lnSpc>
                <a:spcPct val="90000"/>
              </a:lnSpc>
            </a:pPr>
            <a:r>
              <a:rPr lang="cs-CZ" sz="1600" b="1" dirty="0" err="1">
                <a:latin typeface="+mn-lt"/>
              </a:rPr>
              <a:t>Why</a:t>
            </a:r>
            <a:r>
              <a:rPr lang="cs-CZ" sz="1600" b="1" dirty="0">
                <a:latin typeface="+mn-lt"/>
              </a:rPr>
              <a:t> I </a:t>
            </a:r>
            <a:r>
              <a:rPr lang="cs-CZ" sz="1600" b="1" dirty="0" err="1">
                <a:latin typeface="+mn-lt"/>
              </a:rPr>
              <a:t>cannot</a:t>
            </a:r>
            <a:r>
              <a:rPr lang="cs-CZ" sz="1600" b="1" dirty="0">
                <a:latin typeface="+mn-lt"/>
              </a:rPr>
              <a:t> </a:t>
            </a:r>
            <a:r>
              <a:rPr lang="cs-CZ" sz="1600" b="1" dirty="0" err="1">
                <a:latin typeface="+mn-lt"/>
              </a:rPr>
              <a:t>like</a:t>
            </a:r>
            <a:r>
              <a:rPr lang="cs-CZ" sz="1600" b="1" dirty="0">
                <a:latin typeface="+mn-lt"/>
              </a:rPr>
              <a:t> </a:t>
            </a:r>
            <a:r>
              <a:rPr lang="cs-CZ" sz="1600" b="1" dirty="0" err="1">
                <a:latin typeface="+mn-lt"/>
              </a:rPr>
              <a:t>the</a:t>
            </a:r>
            <a:r>
              <a:rPr lang="cs-CZ" sz="1600" b="1" dirty="0">
                <a:latin typeface="+mn-lt"/>
              </a:rPr>
              <a:t> album, </a:t>
            </a:r>
            <a:r>
              <a:rPr lang="cs-CZ" sz="1600" b="1" dirty="0" err="1">
                <a:latin typeface="+mn-lt"/>
              </a:rPr>
              <a:t>only</a:t>
            </a:r>
            <a:r>
              <a:rPr lang="cs-CZ" sz="1600" b="1" dirty="0">
                <a:latin typeface="+mn-lt"/>
              </a:rPr>
              <a:t> </a:t>
            </a:r>
            <a:r>
              <a:rPr lang="cs-CZ" sz="1600" b="1" dirty="0" err="1">
                <a:latin typeface="+mn-lt"/>
              </a:rPr>
              <a:t>individual</a:t>
            </a:r>
            <a:r>
              <a:rPr lang="cs-CZ" sz="1600" b="1" dirty="0">
                <a:latin typeface="+mn-lt"/>
              </a:rPr>
              <a:t> </a:t>
            </a:r>
            <a:r>
              <a:rPr lang="cs-CZ" sz="1600" b="1" dirty="0" err="1">
                <a:latin typeface="+mn-lt"/>
              </a:rPr>
              <a:t>songs</a:t>
            </a:r>
            <a:r>
              <a:rPr lang="cs-CZ" sz="1600" b="1" dirty="0">
                <a:latin typeface="+mn-lt"/>
              </a:rPr>
              <a:t>?</a:t>
            </a:r>
          </a:p>
          <a:p>
            <a:pPr marL="457200" lvl="1" indent="0">
              <a:lnSpc>
                <a:spcPct val="90000"/>
              </a:lnSpc>
              <a:buNone/>
            </a:pPr>
            <a:endParaRPr lang="cs-CZ" sz="1500" dirty="0"/>
          </a:p>
          <a:p>
            <a:pPr marL="0" lvl="0" indent="0">
              <a:lnSpc>
                <a:spcPct val="90000"/>
              </a:lnSpc>
              <a:buNone/>
            </a:pPr>
            <a:endParaRPr lang="cs-CZ" sz="1700" dirty="0"/>
          </a:p>
        </p:txBody>
      </p:sp>
      <p:pic>
        <p:nvPicPr>
          <p:cNvPr id="4" name="Picture 2" descr="The orange fruit and its products | Orange Book">
            <a:extLst>
              <a:ext uri="{FF2B5EF4-FFF2-40B4-BE49-F238E27FC236}">
                <a16:creationId xmlns:a16="http://schemas.microsoft.com/office/drawing/2014/main" id="{C2BD1DA0-6DE6-9BC0-9EFC-EA28BD2731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3237" y="4289715"/>
            <a:ext cx="2298488" cy="1906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Buy Fresh Seedless Oranges Online | Walmart Canada">
            <a:extLst>
              <a:ext uri="{FF2B5EF4-FFF2-40B4-BE49-F238E27FC236}">
                <a16:creationId xmlns:a16="http://schemas.microsoft.com/office/drawing/2014/main" id="{F92B96EE-0702-E16A-DBC6-391DB78238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0508" y="3986706"/>
            <a:ext cx="2298488" cy="2298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o We Need Fruit Antioxidants? - Diagnosis Diet">
            <a:extLst>
              <a:ext uri="{FF2B5EF4-FFF2-40B4-BE49-F238E27FC236}">
                <a16:creationId xmlns:a16="http://schemas.microsoft.com/office/drawing/2014/main" id="{22ACF7D5-5133-4AEA-E6D6-64EC6CC066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203" y="4120316"/>
            <a:ext cx="3955021" cy="2076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95CFD1C8-B838-CE6B-D78D-C7F97AC6D2D4}"/>
              </a:ext>
            </a:extLst>
          </p:cNvPr>
          <p:cNvSpPr txBox="1"/>
          <p:nvPr/>
        </p:nvSpPr>
        <p:spPr>
          <a:xfrm>
            <a:off x="4288224" y="4807842"/>
            <a:ext cx="4534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Vs.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954661BD-D2B7-0F83-6795-4C436685806F}"/>
              </a:ext>
            </a:extLst>
          </p:cNvPr>
          <p:cNvSpPr txBox="1"/>
          <p:nvPr/>
        </p:nvSpPr>
        <p:spPr>
          <a:xfrm>
            <a:off x="7243638" y="4870582"/>
            <a:ext cx="4534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Vs.</a:t>
            </a:r>
          </a:p>
        </p:txBody>
      </p:sp>
    </p:spTree>
    <p:extLst>
      <p:ext uri="{BB962C8B-B14F-4D97-AF65-F5344CB8AC3E}">
        <p14:creationId xmlns:p14="http://schemas.microsoft.com/office/powerpoint/2010/main" val="1632411062"/>
      </p:ext>
    </p:extLst>
  </p:cSld>
  <p:clrMapOvr>
    <a:masterClrMapping/>
  </p:clrMapOvr>
</p:sld>
</file>

<file path=ppt/theme/theme1.xml><?xml version="1.0" encoding="utf-8"?>
<a:theme xmlns:a="http://schemas.openxmlformats.org/drawingml/2006/main" name="Fazet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TM02900688%5b%5bfn=Fazeta%5d%5d</Template>
  <TotalTime>33519</TotalTime>
  <Words>3381</Words>
  <Application>Microsoft Office PowerPoint</Application>
  <PresentationFormat>Widescreen</PresentationFormat>
  <Paragraphs>486</Paragraphs>
  <Slides>80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80</vt:i4>
      </vt:variant>
    </vt:vector>
  </HeadingPairs>
  <TitlesOfParts>
    <vt:vector size="88" baseType="lpstr">
      <vt:lpstr>Arial</vt:lpstr>
      <vt:lpstr>Brandon_txt_reg</vt:lpstr>
      <vt:lpstr>Calibri</vt:lpstr>
      <vt:lpstr>Tahoma</vt:lpstr>
      <vt:lpstr>Trebuchet MS</vt:lpstr>
      <vt:lpstr>Wingdings</vt:lpstr>
      <vt:lpstr>Wingdings 3</vt:lpstr>
      <vt:lpstr>Fazeta</vt:lpstr>
      <vt:lpstr>NDBI021, Lecture 5</vt:lpstr>
      <vt:lpstr>Today’s content</vt:lpstr>
      <vt:lpstr>Recap</vt:lpstr>
      <vt:lpstr>Can you name some examples where you should venture beyond simple numeric feedback indicators?</vt:lpstr>
      <vt:lpstr>What do you think can represent long-term implicit feedback?</vt:lpstr>
      <vt:lpstr>How to model user preferences</vt:lpstr>
      <vt:lpstr>How to model user preferences? </vt:lpstr>
      <vt:lpstr>Entity selection &amp; Granularity</vt:lpstr>
      <vt:lpstr>Points to consider in modeling phase</vt:lpstr>
      <vt:lpstr>Points to consider in modeling phase</vt:lpstr>
      <vt:lpstr>Points to consider in modeling phase</vt:lpstr>
      <vt:lpstr>What entities are relevant?  </vt:lpstr>
      <vt:lpstr>What minimal granularity to chose? </vt:lpstr>
      <vt:lpstr>What minimal granularity to chose? </vt:lpstr>
      <vt:lpstr>What minimal granularity to chose? </vt:lpstr>
      <vt:lpstr>What minimal granularity to chose?</vt:lpstr>
      <vt:lpstr>What minimal granularity to chose?</vt:lpstr>
      <vt:lpstr>What minimal granularity to chose?</vt:lpstr>
      <vt:lpstr>What minimal granularity to chose?</vt:lpstr>
      <vt:lpstr>What minimal granularity to chose?</vt:lpstr>
      <vt:lpstr>What minimal granularity to chose?</vt:lpstr>
      <vt:lpstr>What minimal granularity to chose?</vt:lpstr>
      <vt:lpstr>What minimal granularity to chose?</vt:lpstr>
      <vt:lpstr>What minimal granularity to chose?</vt:lpstr>
      <vt:lpstr>What minimal granularity to chose?</vt:lpstr>
      <vt:lpstr>What minimal granularity to chose?</vt:lpstr>
      <vt:lpstr>  Questions?</vt:lpstr>
      <vt:lpstr>Aggregating multiple indicators</vt:lpstr>
      <vt:lpstr>Aggregating User Preferences </vt:lpstr>
      <vt:lpstr>Aggregating User Preferences </vt:lpstr>
      <vt:lpstr>Aggregating User Preferences </vt:lpstr>
      <vt:lpstr>Aggregating User Preferences </vt:lpstr>
      <vt:lpstr>Aggregating User Preferences </vt:lpstr>
      <vt:lpstr>Aggregating User Preferences </vt:lpstr>
      <vt:lpstr>Aggregating User Preferences </vt:lpstr>
      <vt:lpstr>Aggregating User Preferences </vt:lpstr>
      <vt:lpstr>Aggregating User Preferences </vt:lpstr>
      <vt:lpstr>Aggregating User Preferences: Fuzzy logic </vt:lpstr>
      <vt:lpstr>Aggregating User Preferences: Fuzzy logic </vt:lpstr>
      <vt:lpstr>Aggregating User Preferences: Fuzzy logic </vt:lpstr>
      <vt:lpstr>Aggregating User Preferences: Fuzzy logic </vt:lpstr>
      <vt:lpstr>Aggregating User Preferences: Fuzzy logic </vt:lpstr>
      <vt:lpstr>Aggregating User Preferences: Fuzzy logic </vt:lpstr>
      <vt:lpstr>  Questions?</vt:lpstr>
      <vt:lpstr>Explanations</vt:lpstr>
      <vt:lpstr>Explanations</vt:lpstr>
      <vt:lpstr>Explanations - classification</vt:lpstr>
      <vt:lpstr>Explanations – early examples</vt:lpstr>
      <vt:lpstr>Explanations – more recent examples</vt:lpstr>
      <vt:lpstr>Explanations – list-wise</vt:lpstr>
      <vt:lpstr>Explanations – more recent</vt:lpstr>
      <vt:lpstr>NDBI021, Lecture 6</vt:lpstr>
      <vt:lpstr>Today’s content</vt:lpstr>
      <vt:lpstr>Recap</vt:lpstr>
      <vt:lpstr>In what way may be weighted average of preferences insufficient?</vt:lpstr>
      <vt:lpstr>What kinds/axes of recommendation explanations can you remember?</vt:lpstr>
      <vt:lpstr>Explanations - continued</vt:lpstr>
      <vt:lpstr>Explanations – more recent examples</vt:lpstr>
      <vt:lpstr>Preliminaries: ELSA linear autoencoder model</vt:lpstr>
      <vt:lpstr>Preliminaries: SAE</vt:lpstr>
      <vt:lpstr>Explanations – SAE</vt:lpstr>
      <vt:lpstr>Explanations – SAE</vt:lpstr>
      <vt:lpstr>Explanations – SAE</vt:lpstr>
      <vt:lpstr>  Questions?</vt:lpstr>
      <vt:lpstr>User / Editorial Steering</vt:lpstr>
      <vt:lpstr>Recommendation steering</vt:lpstr>
      <vt:lpstr>Recommendation steering</vt:lpstr>
      <vt:lpstr>Steering interfaces</vt:lpstr>
      <vt:lpstr>Steering interfaces</vt:lpstr>
      <vt:lpstr>Steering interfaces</vt:lpstr>
      <vt:lpstr>Steering interfaces</vt:lpstr>
      <vt:lpstr>Steering interfaces</vt:lpstr>
      <vt:lpstr>Steering interfaces</vt:lpstr>
      <vt:lpstr>Steering interfaces</vt:lpstr>
      <vt:lpstr>Using SAE for Steering</vt:lpstr>
      <vt:lpstr>Using SAE for Steering</vt:lpstr>
      <vt:lpstr>Using SAE for Steering</vt:lpstr>
      <vt:lpstr>Steering interfaces</vt:lpstr>
      <vt:lpstr>Steering interfaces</vt:lpstr>
      <vt:lpstr>  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NDBI021</dc:title>
  <dc:creator>Ladislav Peška</dc:creator>
  <cp:lastModifiedBy>lpeska</cp:lastModifiedBy>
  <cp:revision>138</cp:revision>
  <dcterms:created xsi:type="dcterms:W3CDTF">2022-01-20T12:02:53Z</dcterms:created>
  <dcterms:modified xsi:type="dcterms:W3CDTF">2025-11-11T12:10:53Z</dcterms:modified>
</cp:coreProperties>
</file>