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6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sldIdLst>
    <p:sldId id="256" r:id="rId2"/>
    <p:sldId id="282" r:id="rId3"/>
    <p:sldId id="1089" r:id="rId4"/>
    <p:sldId id="258" r:id="rId5"/>
    <p:sldId id="1090" r:id="rId6"/>
    <p:sldId id="1053" r:id="rId7"/>
    <p:sldId id="329" r:id="rId8"/>
    <p:sldId id="331" r:id="rId9"/>
    <p:sldId id="330" r:id="rId10"/>
    <p:sldId id="1120" r:id="rId11"/>
    <p:sldId id="339" r:id="rId12"/>
    <p:sldId id="346" r:id="rId13"/>
    <p:sldId id="347" r:id="rId14"/>
    <p:sldId id="348" r:id="rId15"/>
    <p:sldId id="349" r:id="rId16"/>
    <p:sldId id="350" r:id="rId17"/>
    <p:sldId id="351" r:id="rId18"/>
    <p:sldId id="402" r:id="rId19"/>
    <p:sldId id="403" r:id="rId20"/>
    <p:sldId id="404" r:id="rId21"/>
    <p:sldId id="1113" r:id="rId22"/>
    <p:sldId id="1114" r:id="rId23"/>
    <p:sldId id="1119" r:id="rId24"/>
    <p:sldId id="405" r:id="rId25"/>
    <p:sldId id="406" r:id="rId26"/>
    <p:sldId id="407" r:id="rId27"/>
    <p:sldId id="408" r:id="rId28"/>
    <p:sldId id="409" r:id="rId29"/>
    <p:sldId id="410" r:id="rId30"/>
    <p:sldId id="411" r:id="rId31"/>
    <p:sldId id="1115" r:id="rId32"/>
    <p:sldId id="1116" r:id="rId33"/>
    <p:sldId id="1069" r:id="rId34"/>
    <p:sldId id="1070" r:id="rId35"/>
    <p:sldId id="1071" r:id="rId36"/>
    <p:sldId id="1072" r:id="rId37"/>
    <p:sldId id="1073" r:id="rId38"/>
    <p:sldId id="1074" r:id="rId39"/>
    <p:sldId id="1075" r:id="rId40"/>
    <p:sldId id="1076" r:id="rId41"/>
    <p:sldId id="1078" r:id="rId42"/>
    <p:sldId id="1079" r:id="rId43"/>
    <p:sldId id="1080" r:id="rId44"/>
    <p:sldId id="1081" r:id="rId45"/>
    <p:sldId id="1082" r:id="rId46"/>
    <p:sldId id="1083" r:id="rId47"/>
    <p:sldId id="1117" r:id="rId48"/>
    <p:sldId id="1084" r:id="rId49"/>
    <p:sldId id="1085" r:id="rId50"/>
    <p:sldId id="1086" r:id="rId51"/>
    <p:sldId id="1121" r:id="rId52"/>
    <p:sldId id="1122" r:id="rId53"/>
    <p:sldId id="1123" r:id="rId54"/>
    <p:sldId id="1124" r:id="rId55"/>
    <p:sldId id="1023" r:id="rId56"/>
    <p:sldId id="270" r:id="rId57"/>
    <p:sldId id="286" r:id="rId58"/>
    <p:sldId id="1125" r:id="rId59"/>
    <p:sldId id="271" r:id="rId60"/>
    <p:sldId id="1126" r:id="rId61"/>
    <p:sldId id="1127" r:id="rId62"/>
    <p:sldId id="274" r:id="rId63"/>
    <p:sldId id="266" r:id="rId64"/>
    <p:sldId id="275" r:id="rId65"/>
    <p:sldId id="276" r:id="rId66"/>
    <p:sldId id="264" r:id="rId67"/>
    <p:sldId id="277" r:id="rId68"/>
    <p:sldId id="279" r:id="rId69"/>
    <p:sldId id="281" r:id="rId70"/>
    <p:sldId id="280" r:id="rId71"/>
    <p:sldId id="278" r:id="rId72"/>
    <p:sldId id="285" r:id="rId73"/>
    <p:sldId id="1128" r:id="rId74"/>
    <p:sldId id="287" r:id="rId75"/>
    <p:sldId id="289" r:id="rId76"/>
    <p:sldId id="288" r:id="rId77"/>
    <p:sldId id="1146" r:id="rId78"/>
    <p:sldId id="1129" r:id="rId79"/>
    <p:sldId id="1130" r:id="rId80"/>
    <p:sldId id="1131" r:id="rId81"/>
    <p:sldId id="1132" r:id="rId82"/>
    <p:sldId id="1133" r:id="rId83"/>
    <p:sldId id="1134" r:id="rId84"/>
    <p:sldId id="1135" r:id="rId85"/>
    <p:sldId id="1136" r:id="rId86"/>
    <p:sldId id="1137" r:id="rId87"/>
    <p:sldId id="1138" r:id="rId88"/>
    <p:sldId id="1139" r:id="rId89"/>
    <p:sldId id="1140" r:id="rId90"/>
    <p:sldId id="1141" r:id="rId91"/>
    <p:sldId id="1142" r:id="rId92"/>
    <p:sldId id="1143" r:id="rId93"/>
    <p:sldId id="1144" r:id="rId94"/>
    <p:sldId id="1145" r:id="rId9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ska" initials="p" lastIdx="4" clrIdx="0">
    <p:extLst>
      <p:ext uri="{19B8F6BF-5375-455C-9EA6-DF929625EA0E}">
        <p15:presenceInfo xmlns:p15="http://schemas.microsoft.com/office/powerpoint/2012/main" userId="pesk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21T11:18:16.509" idx="3">
    <p:pos x="10" y="10"/>
    <p:text>2 motivace k používání kontextu: délka textu může ovlivnit čas strávený na stránce a poměr mezi velikostí obrazovky a stránky třeba scrolování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7-02-21T11:19:15.462" idx="4">
    <p:pos x="10" y="10"/>
    <p:text>My do tradičního modelu doporučování vpodstatě přidáváme fázi, kdy z různých druhů implicitní zpětné vazby a kontextu na stránce se chceme naučit rating tohoto zobrazeného objektu
k tomu využijeme buď machine learning (j48), nebo heuristiku typu "více je lépe"</p:text>
    <p:extLst>
      <p:ext uri="{C676402C-5697-4E1C-873F-D02D1690AC5C}">
        <p15:threadingInfo xmlns:p15="http://schemas.microsoft.com/office/powerpoint/2012/main" timeZoneBias="-60"/>
      </p:ext>
    </p:extLst>
  </p:cm>
</p:cmLst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8:58:43.8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2328 1460 24575,'-287'14'0,"64"-1"0,-363-9 0,414-5 0,111-2 0,1-3 0,-75-17 0,71 11 0,-115-8 0,154 18 0,1-1 0,-1-1 0,1-2 0,1 0 0,-1-1 0,1-2 0,0 0 0,1-2 0,0 0 0,1-1 0,0-2 0,1 0 0,0-1 0,1-1 0,1 0 0,1-2 0,0 0 0,-24-35 0,21 18 0,1 0 0,2-1 0,-16-53 0,22 54 0,2 0 0,1 0 0,2-1 0,-3-56 0,11-149 0,2 98 0,-4 122 0,0 1 0,2 0 0,1 1 0,0-1 0,10-28 0,-10 39 0,0 0 0,1 0 0,0 1 0,1 0 0,0 0 0,0 0 0,0 0 0,1 1 0,1 0 0,-1 0 0,1 1 0,0 0 0,0 0 0,9-5 0,10-3 0,1 1 0,0 1 0,1 1 0,0 2 0,1 0 0,0 2 0,45-5 0,216-4 0,-236 16 0,973-1 0,-457 4 0,-431-1 0,0 6 0,250 49 0,-336-47 0,1-2 0,107 3 0,-135-9 0,1 1 0,-1 1 0,1 1 0,44 16 0,-3-2 0,-43-10 0,0 1 0,0 1 0,-2 1 0,1 1 0,-2 1 0,1 1 0,26 25 0,50 31 0,-84-61 0,-1 0 0,1 1 0,-2 0 0,1 1 0,-2 1 0,0 0 0,0 1 0,-1 0 0,15 26 0,-21-32 0,-1 1 0,-1-1 0,1 1 0,-1 0 0,-1 0 0,1 0 0,-2 0 0,1 0 0,-1 1 0,-1-1 0,1 0 0,-2 1 0,1-1 0,-1 0 0,-1 1 0,1-1 0,-2 0 0,1 0 0,-8 16 0,-2 1 0,-2-1 0,0 0 0,-22 27 0,26-40 0,1 0 0,-2-1 0,1-1 0,-1 0 0,-1 0 0,0-1 0,-24 14 0,-363 169 0,209-111 0,127-56 0,35-16 0,-1-2 0,0 0 0,0-2 0,0-1 0,-43 0 0,-48 8 0,-190 34 0,78 9-1365,194-44-5461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4:20.1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4036 622 24575,'-992'0'0,"940"3"0,0 3 0,-95 22 0,24-4 0,-198 39 0,174-38 0,72-11 0,0-2 0,-104 1 0,-1575-14 0,1747 1 0,0 0 0,1 0 0,-1-1 0,0 0 0,1 0 0,-1 0 0,1-1 0,-1 0 0,1 0 0,-10-5 0,13 5 0,0 0 0,0-1 0,1 0 0,-1 1 0,1-1 0,0 0 0,0 0 0,0 0 0,0 0 0,0 0 0,0-1 0,1 1 0,0-1 0,-1 1 0,2-1 0,-1 1 0,0-1 0,0 1 0,1-1 0,0-7 0,-2-37 0,2 0 0,2 0 0,9-48 0,-6 68 0,1 0 0,1 0 0,1 1 0,2 0 0,1 1 0,20-36 0,-24 49 0,2 1 0,0 1 0,0 0 0,1 0 0,0 0 0,1 2 0,0-1 0,0 1 0,1 1 0,0 0 0,1 0 0,0 2 0,0-1 0,1 2 0,-1 0 0,20-5 0,55-17 0,-66 18 0,1 2 0,0 0 0,0 2 0,45-6 0,137-3 0,123-3 0,-98 15 0,228 6 0,-277 11 0,44 1 0,-37 0 0,13-1 0,1362-16 0,-1553 1 0,-1 1 0,1 0 0,0 0 0,0 1 0,0 0 0,-1 0 0,1 1 0,-1 1 0,0 0 0,0 0 0,0 1 0,8 5 0,-12-6 0,0 0 0,0 0 0,-1 0 0,1 1 0,-1-1 0,0 1 0,0 0 0,-1 1 0,0-1 0,1 1 0,-2-1 0,1 1 0,-1 0 0,0 0 0,0 0 0,0 0 0,-1 0 0,0 1 0,0 8 0,12 81 0,-7-69 0,-2 0 0,0 50 0,-4-70 0,0 1 0,-1 0 0,0-1 0,-1 1 0,0-1 0,0 1 0,0-1 0,-1 0 0,0 0 0,-1 0 0,1 0 0,-1 0 0,0-1 0,-8 9 0,-6 3 0,-1-1 0,0-1 0,-1 0 0,-1-1 0,-1-2 0,0 0 0,-43 18 0,52-27-273,0 0 0,-1-1 0,0 0 0,-25 1 0,12-3-6553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4:21.37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24575,'2395'0'-1365,"-2362"0"-5461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8:03.42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130 1179 24575,'-3'0'0,"1"-1"0,-1 1 0,1-1 0,-1 0 0,1 0 0,-1 0 0,1-1 0,0 1 0,-1-1 0,1 1 0,0-1 0,0 0 0,0 1 0,0-1 0,0 0 0,1 0 0,-1-1 0,-2-2 0,-26-46 0,28 46 0,-8-16 0,1-1 0,1 0 0,1-1 0,1 0 0,1 0 0,2 0 0,-3-30 0,8-173 0,2 95 0,-6 52 0,-1 49 0,2 0 0,2 0 0,0-1 0,9-42 0,-7 65 0,0 0 0,1 0 0,0 0 0,0 1 0,1-1 0,0 1 0,0 0 0,0 1 0,1-1 0,0 1 0,1 0 0,-1 0 0,1 1 0,0 0 0,1 0 0,-1 1 0,15-6 0,12-6 0,2 2 0,61-15 0,-8 7 0,1 4 0,1 4 0,1 4 0,122 2 0,629 9 0,-836-1 0,0 0 0,0 1 0,0 0 0,0 0 0,-1 1 0,1 0 0,0 0 0,-1 0 0,1 1 0,-1 0 0,0 0 0,0 1 0,10 7 0,-8-4 0,0 1 0,-1 0 0,1 0 0,-2 0 0,1 1 0,-1 0 0,0 1 0,5 10 0,-2 1 0,-1 1 0,-1 0 0,0 0 0,-2 0 0,-1 1 0,0 0 0,0 42 0,-3-14 0,-2 1 0,-2-1 0,-3 0 0,-1 0 0,-3 0 0,-23 69 0,27-106 0,-1-1 0,0 1 0,-1-1 0,-1-1 0,0 1 0,-1-1 0,0-1 0,0 0 0,-15 11 0,-3 1 0,-1-2 0,-55 31 0,-24-4 0,74-34 0,0-3 0,-61 14 0,63-18 0,-1-1 0,-1-2 0,0-1 0,-48-2 0,43-2 0,-1 3 0,-39 5 0,-38 7 0,1-5 0,-172-10 0,105-2 0,93 3-1365,64 0-5461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8:15.89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0 127 24575,'14'0'0,"80"1"0,165-21 0,-155 9 0,1 4 0,133 9 0,-72 1 0,-137-2 0,0-1 0,0-2 0,-1-1 0,1-1 0,-1-2 0,0 0 0,0-2 0,34-15 0,-43 15-273,0 0 0,0 1 0,0 1 0,32-5 0,-25 8-6553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7:28.3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9:57.41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10:14.38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32 24575,'0'-5'0,"5"-2"0,7 0 0,7 2 0,6 1 0,3 2 0,2 1 0,2 0 0,1 1 0,-1 0 0,0 1 0,0-1 0,-1 0 0,1 0 0,-7 6 0,-6 1-8191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10:16.54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24575,'6'0'0,"6"0"0,7 0 0,5 0 0,4 0 0,3 0 0,1 0 0,0 0 0,0 0 0,1 0 0,-2 0 0,1 0 0,-1 0 0,0 0 0,-5 0-8191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10:18.29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24575,'5'0'0,"7"0"0,12 0 0,8 0 0,8 0 0,3 0 0,5 0 0,-1 0 0,2 0 0,-2 0 0,-3 0 0,-5 0 0,-3 0 0,-7 0-8191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10:37.29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8:58:48.08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231 1088 24575,'-10'1'0,"0"-1"0,0-1 0,0 0 0,0 0 0,0-1 0,-19-6 0,24 5 0,0 1 0,0-1 0,0 0 0,1 0 0,-1-1 0,1 0 0,0 1 0,0-1 0,0-1 0,0 1 0,1-1 0,0 1 0,-6-10 0,0-8 0,0 0 0,1 0 0,1 0 0,-7-44 0,0 3 0,10 48 0,0 1 0,1-1 0,1 0 0,0 0 0,1 0 0,1 0 0,0 0 0,1 0 0,1-1 0,0 2 0,1-1 0,0 0 0,2 0 0,0 1 0,0 0 0,1 0 0,1 1 0,0-1 0,1 1 0,10-12 0,24-26 0,91-85 0,-48 53 0,-66 64 0,2 2 0,0 1 0,0 0 0,2 2 0,0 0 0,0 2 0,2 1 0,-1 0 0,1 2 0,31-7 0,15-1 0,0 4 0,110-6 0,507 11 0,-370 12 0,-283-4 0,-17-1 0,0 1 0,0 0 0,31 6 0,-44-4 0,1-1 0,-1 1 0,1 0 0,-1 0 0,0 1 0,0-1 0,0 1 0,0 1 0,0-1 0,-1 0 0,0 1 0,1 0 0,-1 0 0,-1 0 0,8 10 0,5 14 0,-2 0 0,0 1 0,-2 1 0,9 32 0,14 35 0,86 186 0,-106-246 0,-4-10 0,0 0 0,-2 1 0,8 43 0,-16-62 0,0 0 0,0 0 0,-1 0 0,0 0 0,-1 0 0,0 0 0,-1 0 0,1 0 0,-2 0 0,1 0 0,-1-1 0,0 1 0,-1-1 0,0 0 0,-9 13 0,4-8 0,-1 0 0,-1-1 0,0 0 0,-1 0 0,0-1 0,0-1 0,-1 0 0,-20 12 0,9-10 0,0 0 0,-1-2 0,0-1 0,-38 9 0,-354 54 0,204-29 0,151-27 0,-1-3 0,-98 8 0,57-20 0,58-1 0,1 1 0,-87 14 0,75-7 0,0-2 0,0-3 0,-83-5 0,30 0 0,94 1 0,1-1 0,0 0 0,0-1 0,0-1 0,0 0 0,1-1 0,-19-9 0,-7-6 0,-46-29 0,81 45 0,0 0 0,1 0 0,-1 0 0,1 0 0,0-1 0,1 0 0,-1 0 0,1 0 0,0 0 0,0 0 0,0 0 0,-2-8 0,-20-75 0,16 51 0,-1 1-1365,3 5-5461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08.5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34 24575,'965'0'0,"-931"-2"0,0-1 0,36-8 0,-34 4 0,67-3 0,496 11-1365,-566-1-5461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1.6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24575,'2194'0'0,"-2140"3"0,98 17 0,-102-11 0,78 18 0,-87-17 0,0-1 0,0-2 0,46 1 0,-25-7-1365,-35-2-5461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3.61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24575,'6'0'0,"6"0"0,2 0-8191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4.08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24575,'10'0'0,"4"5"0,5 2 0,-1-1-8191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4.73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5 24575,'5'-5'0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6.10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24575,'5'0'0,"7"0"0,7 0 0,6 0 0,3 0 0,-3 0-8191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6.68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24575,'5'6'0,"7"0"0,7 1 0,5-2 0,5-1 0,1-2 0,-3 0-8191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7.34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19 24575,'11'0'0,"8"0"0,12 0 0,6 0 0,7-5 0,1-2 0,-7 0-8191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7.84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24575,'5'0'0,"7"0"0,7 0 0,5 0 0,4 0 0,2 0 0,2 0 0,1 0 0,-6 0-8191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18.32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24575,'5'0'0,"7"0"0,7 0 0,6 0 0,3 0 0,-3 0-8191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8:58:50.98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872 1243 24575,'-27'0'0,"1"-1"0,0-1 0,-1-2 0,1 0 0,0-2 0,1-1 0,-1-1 0,-41-19 0,22 7 0,6 2 0,-71-41 0,-120-105 0,216 154 0,1-2 0,0 0 0,1 0 0,0-2 0,1 1 0,1-1 0,0-1 0,1 0 0,0 0 0,1-1 0,1 0 0,-5-18 0,3 3 0,2-1 0,1 0 0,2 0 0,1-1 0,2-49 0,0 34 0,1 18 0,0-1 0,2 0 0,7-32 0,-7 53 0,0 1 0,1 0 0,0 0 0,1 0 0,-1 0 0,2 1 0,0-1 0,0 1 0,0 0 0,1 1 0,0-1 0,0 1 0,1 0 0,9-7 0,3 1 0,0 1 0,1 0 0,0 2 0,1 0 0,0 1 0,1 2 0,29-8 0,161-24 0,-206 38 0,169-15 0,301 11 0,-248 8 0,13-5 0,246 5 0,-428 2 0,0 2 0,0 3 0,0 2 0,-2 3 0,57 23 0,-104-34 0,-1 0 0,1 0 0,-1 2 0,0-1 0,-1 1 0,1 0 0,-1 0 0,-1 1 0,1 1 0,-1-1 0,0 1 0,-1 0 0,1 0 0,-2 1 0,1 0 0,-1 0 0,-1 0 0,0 1 0,0 0 0,-1 0 0,0 0 0,0 0 0,-1 0 0,-1 0 0,0 1 0,0 17 0,-1 257 0,-2-110 0,2-165 0,0-1 0,-1 1 0,0 0 0,0-1 0,-1 1 0,-1-1 0,1 1 0,-1-1 0,-1 0 0,-8 15 0,8-18 0,0 0 0,-1 0 0,0 0 0,-1 0 0,1-1 0,-1 0 0,0 0 0,-1-1 0,1 0 0,-1 0 0,1 0 0,-1-1 0,0 0 0,-10 3 0,-177 42 0,7-2 0,150-33 0,0-2 0,0-2 0,-1-1 0,-44 3 0,43-7 0,2 2 0,-46 13 0,-5 0 0,-31 0 0,0-6 0,-180-2 0,-265-12-1365,528 1-5461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21.01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24575,'6'0'0,"6"0"0,7 0 0,5 0 0,-1 0-8191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27:22.54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24575,'6'0'0,"6"0"0,7 0 0,5 0 0,4 0 0,3 0 0,1 0 0,-5 0-8191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31:34.9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132 691 24575,'-3'-1'0,"-1"1"0,1-1 0,0-1 0,0 1 0,0 0 0,0-1 0,0 1 0,0-1 0,0 0 0,1 0 0,-1 0 0,1-1 0,-1 1 0,1 0 0,-3-5 0,-31-43 0,28 34 0,1-1 0,0 1 0,1-1 0,1 0 0,1-1 0,0 1 0,1-1 0,1 0 0,1 0 0,0 1 0,3-28 0,0 24 0,0 1 0,2-1 0,0 0 0,1 1 0,1 0 0,1 0 0,1 1 0,1 0 0,17-28 0,-16 34 0,0 1 0,1 0 0,1 1 0,0 0 0,0 1 0,1 0 0,0 1 0,1 1 0,0 0 0,0 1 0,1 0 0,0 1 0,0 1 0,0 0 0,1 1 0,0 1 0,0 0 0,0 1 0,0 1 0,0 0 0,0 1 0,0 1 0,0 1 0,0 0 0,22 7 0,-29-6 0,-1 0 0,0 0 0,0 1 0,0 0 0,0 1 0,-1 0 0,0 0 0,0 1 0,0 0 0,-1 0 0,0 0 0,0 1 0,0 0 0,-1 0 0,7 12 0,-5-7 0,-1 0 0,0 1 0,-1 0 0,-1 0 0,1 0 0,-2 0 0,0 1 0,-1 0 0,1 16 0,-7 257 0,4-278 0,-1-1 0,0 0 0,0 0 0,-1-1 0,0 1 0,0 0 0,-1 0 0,0-1 0,0 1 0,0-1 0,-1 0 0,-1 0 0,1-1 0,-1 1 0,0-1 0,0 0 0,-1 0 0,0 0 0,0-1 0,0 0 0,-1 0 0,0-1 0,0 0 0,0 0 0,0 0 0,-1-1 0,1 0 0,-1-1 0,0 0 0,1 0 0,-1 0 0,0-1 0,0 0 0,-10-1 0,-201-5-1365,180 4-5461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38:44.76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24575,'313'12'0,"-70"0"0,1646-3 0,-1136-11 0,-699 5 0,-1 2 0,71 16 0,-21-3 0,47 4 0,279 4 0,-241-24 0,129-7 0,-296 3-273,0-1 0,-1-2 0,0 0 0,23-9 0,-17 4-6553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38:50.72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1273 3 24575,'-516'0'0,"496"0"0,1 2 0,0 1 0,0 0 0,0 2 0,0 0 0,1 1 0,-1 0 0,1 2 0,1 0 0,-22 14 0,-16 14 0,-85 73 0,96-73 0,27-20 0,1 0 0,1 0 0,0 1 0,2 1 0,0 1 0,1 0 0,0 0 0,2 1 0,-11 28 0,-6 27 0,-22 98 0,42-146 0,-12 50 0,3 1 0,4 1 0,-4 158 0,14-93 0,7 162 0,-2-277 0,1 1 0,2-1 0,1 0 0,1 0 0,1-1 0,2 0 0,1 0 0,1-1 0,1-1 0,1 0 0,2-1 0,0-1 0,2-1 0,42 42 0,17 12 0,3-3 0,3-4 0,4-4 0,98 57 0,-88-62 0,-56-33 0,2-1 0,62 27 0,-75-41 0,-6-2 0,2 0 0,-1-2 0,1-1 0,28 5 0,-10-6 0,300 54 0,-255-43 0,127 8 0,-2-1 0,-86-7 0,149 0 0,134-20 0,-156-1 0,-31 5 0,238-5 0,-439 2 0,0-2 0,0-1 0,0 0 0,-1-2 0,0-1 0,32-14 0,-21 5 0,-1-1 0,-1-3 0,43-32 0,109-88 0,196-195 0,-371 324 0,0 0 0,0 0 0,-1-1 0,-1 0 0,0 0 0,0-1 0,-2 0 0,6-17 0,4-17 0,7-49 0,-18 77 0,23-179 0,1-1 0,-8 112 0,-5 0 0,7-158 0,-22 237 0,-4-157 0,1 142 0,0 1 0,-2 0 0,0 0 0,-2 0 0,-11-26 0,-10-15 0,-2 1 0,-57-86 0,69 123 0,-1 1 0,-2 0 0,0 2 0,-1 0 0,-1 1 0,-1 1 0,-50-31 0,21 22 0,0 2 0,-2 3 0,-99-30 0,54 28 0,-136-18 0,-5 2 0,117 17 0,-216-13 0,257 32 0,-96-18 0,104 11 0,-128-5 0,-538 20 0,546 14 0,-7 0 0,-73-17-1365,248 1-5461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38:55.953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2266 2203 24575,'-8'1'0,"1"0"0,0 0 0,0 1 0,-1 0 0,-6 3 0,-31 7 0,-93-2 0,-173-10 0,129-3 0,173 3 0,-66 1 0,1-3 0,0-4 0,-87-17 0,-154-64 0,208 56 0,56 17 0,-62-25 0,58 17 0,-64-30 0,105 46 0,1-2 0,0 0 0,0-1 0,1 0 0,0-1 0,-11-12 0,5-2 0,1 0 0,1-2 0,1 0 0,-22-52 0,3-8 0,-36-145 0,1-137 0,63 297 0,2 0 0,10-109 0,-4 161 0,2 1 0,0 0 0,1 1 0,1-1 0,0 1 0,2 0 0,0 0 0,0 1 0,16-21 0,16-19 0,52-55 0,-92 110 0,18-20 0,0 1 0,1 0 0,2 1 0,0 2 0,0 0 0,2 1 0,0 1 0,0 1 0,41-17 0,-35 18 0,42-24 0,-55 27 0,-1 1 0,2 0 0,-1 2 0,1 0 0,0 0 0,1 2 0,0 0 0,23-3 0,326 6 0,-186 6 0,1638-4 0,-1615-16 0,-28 1 0,805 12 0,-504 6 0,-384-5 0,105 4 0,-167 0 0,1 1 0,-1 2 0,0 2 0,34 10 0,-48-10 0,0 0 0,0 2 0,-1-1 0,0 2 0,-1 0 0,0 1 0,-1 1 0,0 0 0,0 0 0,-2 2 0,1 0 0,-2 0 0,0 1 0,-1 0 0,0 1 0,14 32 0,-11-15 0,-1 0 0,-1 1 0,-2 0 0,-2 1 0,-1 0 0,-1 0 0,-1 67 0,-20 205 0,10-263 0,-2-1 0,-1 0 0,-3 0 0,-33 81 0,40-114 0,-1 0 0,0 0 0,-1 0 0,0-1 0,0 1 0,-1-2 0,0 1 0,-1-1 0,-16 12 0,-6 0 0,-58 29 0,38-22 0,-20 6 0,-1-3 0,-1-3 0,-133 30 0,11-3 0,-199 63 0,278-67 0,81-33 0,-54 19 0,-172 49 0,-202 49 0,368-114 0,-134 11 0,182-26 0,-43 8 0,47-6 0,-70 3 0,-12-13-27,59 0-419,0 3 0,-72 10 0,99-4-6380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8:58:53.6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588 1179 24575,'-12'0'0,"0"-2"0,0 0 0,0 0 0,1-1 0,-1 0 0,1-1 0,-13-6 0,-74-41 0,92 48 0,-29-18 0,1-1 0,1-2 0,1-1 0,1-2 0,-50-54 0,66 64 0,1-1 0,1 0 0,0-1 0,2 0 0,0-1 0,1-1 0,1 1 0,1-1 0,1-1 0,0 0 0,2 0 0,-2-22 0,6 33 0,1 0 0,0 0 0,1 1 0,1-1 0,-1 0 0,2 1 0,0-1 0,0 1 0,0 0 0,2-1 0,-1 2 0,1-1 0,0 1 0,1-1 0,0 2 0,1-1 0,0 1 0,0 0 0,9-8 0,16-12 0,1 2 0,1 1 0,56-31 0,-79 50 0,63-35 0,1 3 0,3 3 0,0 4 0,2 3 0,98-20 0,-115 32 0,1 4 0,0 2 0,104-2 0,-71 15 0,0 5 0,-1 4 0,-1 3 0,149 46 0,-189-44 0,104 25 0,-140-38 0,-1 1 0,0 0 0,-1 2 0,1 0 0,-1 0 0,0 2 0,-1 0 0,0 1 0,-1 1 0,0 0 0,0 1 0,14 16 0,-20-16 0,-1 0 0,-1 1 0,0 0 0,-1 0 0,-1 1 0,0-1 0,4 17 0,19 47 0,-10-42 0,-7-16 0,-1 1 0,-1 1 0,-1-1 0,7 29 0,-13-41 0,-1-1 0,0 0 0,-1 1 0,0-1 0,0 1 0,-1-1 0,1 0 0,-1 1 0,-1-1 0,0 0 0,0 0 0,0 0 0,-1 0 0,0 0 0,0 0 0,-1-1 0,-5 8 0,-5 4 0,0 0 0,-2 0 0,0-2 0,-1 0 0,-1-1 0,0 0 0,-24 13 0,-146 73 0,165-89 0,3-3 0,-1-1 0,0-1 0,0 0 0,0-2 0,-44 6 0,-106-6 0,55-5 0,29 8 0,-168 39 0,155-17 0,78-21 0,0-2 0,-1 0 0,0-2 0,-45 5 0,-210-9 0,126-3 0,91-4-1365,35 0-5461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8:58:56.75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1248 1860 24575,'-44'-2'0,"0"-3"0,0-2 0,-58-16 0,30 6 0,-201-57 0,-24-4 0,265 72 0,-5-1 0,0-1 0,1-1 0,-67-28 0,96 34 0,-1-1 0,0 0 0,1 0 0,0-1 0,0 0 0,0 0 0,0-1 0,1 0 0,0 0 0,0-1 0,1 1 0,0-1 0,0 0 0,0 0 0,1-1 0,0 0 0,1 0 0,-1 1 0,2-2 0,-1 1 0,1 0 0,-2-14 0,0-58 0,7-104 0,1 50 0,-6 51 0,0 55 0,1 1 0,1-1 0,1 1 0,1 0 0,2-1 0,1 1 0,9-29 0,-5 39 0,2 0 0,0 0 0,1 1 0,1 1 0,0 0 0,1 1 0,25-20 0,-15 15 0,-1 2 0,2 0 0,0 1 0,42-18 0,117-40 0,-89 38 0,60-26 0,3 6 0,280-61 0,261 19 0,-269 92 0,-251 8 0,-139-1 0,0 3 0,0 1 0,0 2 0,55 17 0,151 63 0,-219-77 0,20 11 0,0 2 0,-1 2 0,-2 3 0,54 41 0,-83-57 0,0 1 0,-1 0 0,0 1 0,-1 1 0,-1 1 0,0-1 0,-1 2 0,-1-1 0,0 2 0,-2-1 0,0 1 0,0 1 0,-2-1 0,0 1 0,3 26 0,-6-26 0,1 0 0,1-1 0,13 34 0,-11-33 0,0-1 0,-2 1 0,6 35 0,-8-33 0,-1 0 0,-1 0 0,-1 0 0,-1 1 0,-1-1 0,0 0 0,-2 0 0,-1 0 0,0-1 0,-1 1 0,-2-1 0,-18 36 0,-190 278 0,198-309 0,-1-2 0,-1 0 0,-1-1 0,-1-1 0,-1-1 0,-1-1 0,0-1 0,-1-1 0,-1-2 0,-42 20 0,-15-2 0,-2-3 0,-109 23 0,113-32 0,8 0 0,-1-4 0,-134 14 0,43-18 0,-76 3 0,-849-17 0,1073 0-341,0 0 0,0-1-1,-25-6 1,17 1-6485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8:59:08.04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24575,'1521'0'-1365,"-1492"0"-5461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2:43.257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0 0 24575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4:11.96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0 24575,'1165'0'0,"-1122"3"0,1 1 0,-1 3 0,45 11 0,-42-7 0,0-2 0,69 3 0,66 3 0,35 0 0,742-16-1365,-932 1-5461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2-05T19:04:13.76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24575,'2449'0'-1365,"-2421"0"-5461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E1F7A-3823-4ADA-8AE4-0A8A9D147016}" type="datetimeFigureOut">
              <a:rPr lang="cs-CZ" smtClean="0"/>
              <a:t>21.10.2025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D97669-7B6D-4C80-A5C0-1A72DA35F4E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60019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13763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E51ED9-D3D7-4799-8DB1-C82B871757CF}" type="slidenum">
              <a:rPr lang="en-GB" altLang="cs-CZ"/>
              <a:pPr eaLnBrk="1" hangingPunct="1"/>
              <a:t>94</a:t>
            </a:fld>
            <a:endParaRPr lang="en-GB" alt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37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3847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11360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21038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941856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44194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0045C3C-55A3-42CF-AA5A-860C63459C3E}" type="slidenum">
              <a:rPr lang="en-GB" smtClean="0"/>
              <a:pPr>
                <a:defRPr/>
              </a:pPr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3402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E51ED9-D3D7-4799-8DB1-C82B871757CF}" type="slidenum">
              <a:rPr lang="en-GB" altLang="cs-CZ"/>
              <a:pPr eaLnBrk="1" hangingPunct="1"/>
              <a:t>55</a:t>
            </a:fld>
            <a:endParaRPr lang="en-GB" alt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6437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A4D80D-1B13-9849-32AD-AAA78BCD9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>
            <a:extLst>
              <a:ext uri="{FF2B5EF4-FFF2-40B4-BE49-F238E27FC236}">
                <a16:creationId xmlns:a16="http://schemas.microsoft.com/office/drawing/2014/main" id="{F880BAAB-CDC2-1085-5924-776D85E3B81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27E51ED9-D3D7-4799-8DB1-C82B871757CF}" type="slidenum">
              <a:rPr lang="en-GB" altLang="cs-CZ"/>
              <a:pPr eaLnBrk="1" hangingPunct="1"/>
              <a:t>77</a:t>
            </a:fld>
            <a:endParaRPr lang="en-GB" altLang="cs-CZ"/>
          </a:p>
        </p:txBody>
      </p:sp>
      <p:sp>
        <p:nvSpPr>
          <p:cNvPr id="47107" name="Rectangle 2">
            <a:extLst>
              <a:ext uri="{FF2B5EF4-FFF2-40B4-BE49-F238E27FC236}">
                <a16:creationId xmlns:a16="http://schemas.microsoft.com/office/drawing/2014/main" id="{5D5F3485-37A7-B5E3-4C40-7339C780EC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47108" name="Rectangle 3">
            <a:extLst>
              <a:ext uri="{FF2B5EF4-FFF2-40B4-BE49-F238E27FC236}">
                <a16:creationId xmlns:a16="http://schemas.microsoft.com/office/drawing/2014/main" id="{AE64A918-4283-AC8A-B234-F902F6E951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cs-CZ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42921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A8C5B23B-B752-4CD9-8733-C55C6B7552E9}"/>
              </a:ext>
            </a:extLst>
          </p:cNvPr>
          <p:cNvGrpSpPr/>
          <p:nvPr/>
        </p:nvGrpSpPr>
        <p:grpSpPr>
          <a:xfrm>
            <a:off x="8" y="-8467"/>
            <a:ext cx="12191997" cy="6866467"/>
            <a:chOff x="8" y="-8467"/>
            <a:chExt cx="12191997" cy="6866467"/>
          </a:xfrm>
        </p:grpSpPr>
        <p:cxnSp>
          <p:nvCxnSpPr>
            <p:cNvPr id="3" name="Straight Connector 31">
              <a:extLst>
                <a:ext uri="{FF2B5EF4-FFF2-40B4-BE49-F238E27FC236}">
                  <a16:creationId xmlns:a16="http://schemas.microsoft.com/office/drawing/2014/main" id="{840118D2-0A4A-4FB9-8B52-B3E85000A597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8A65A97B-ACEC-4C36-A504-00726DBFD3AD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8ABFEC6-1E5C-4E7C-A844-EA770DC3D5F6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49690267-7136-4AA5-88E1-66788CE23CB8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7" name="Isosceles Triangle 26">
              <a:extLst>
                <a:ext uri="{FF2B5EF4-FFF2-40B4-BE49-F238E27FC236}">
                  <a16:creationId xmlns:a16="http://schemas.microsoft.com/office/drawing/2014/main" id="{EE68870F-440E-44DE-89D2-D7ED7C81483F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7528000C-88D6-4D3E-8250-208A2F5B20F3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B461B81C-067D-40F6-9444-E677108E857F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4EA06522-67ED-4105-A991-590CEBD119B1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1" name="Isosceles Triangle 30">
              <a:extLst>
                <a:ext uri="{FF2B5EF4-FFF2-40B4-BE49-F238E27FC236}">
                  <a16:creationId xmlns:a16="http://schemas.microsoft.com/office/drawing/2014/main" id="{ED37470B-CEF6-4B94-99E5-8EF4387C2AB3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2" name="Isosceles Triangle 18">
              <a:extLst>
                <a:ext uri="{FF2B5EF4-FFF2-40B4-BE49-F238E27FC236}">
                  <a16:creationId xmlns:a16="http://schemas.microsoft.com/office/drawing/2014/main" id="{2C5407BD-0ACA-4FEE-AE3A-21F006CD3160}"/>
                </a:ext>
              </a:extLst>
            </p:cNvPr>
            <p:cNvSpPr/>
            <p:nvPr/>
          </p:nvSpPr>
          <p:spPr>
            <a:xfrm rot="10799991">
              <a:off x="8" y="0"/>
              <a:ext cx="842592" cy="5666152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</p:grpSp>
      <p:sp>
        <p:nvSpPr>
          <p:cNvPr id="13" name="Title 1">
            <a:extLst>
              <a:ext uri="{FF2B5EF4-FFF2-40B4-BE49-F238E27FC236}">
                <a16:creationId xmlns:a16="http://schemas.microsoft.com/office/drawing/2014/main" id="{6E2D0EDB-480E-416D-934A-4F3D17C176E0}"/>
              </a:ext>
            </a:extLst>
          </p:cNvPr>
          <p:cNvSpPr txBox="1">
            <a:spLocks noGrp="1"/>
          </p:cNvSpPr>
          <p:nvPr>
            <p:ph type="ctrTitle"/>
          </p:nvPr>
        </p:nvSpPr>
        <p:spPr>
          <a:xfrm>
            <a:off x="1507068" y="2404533"/>
            <a:ext cx="7766931" cy="1646304"/>
          </a:xfrm>
        </p:spPr>
        <p:txBody>
          <a:bodyPr anchor="b">
            <a:noAutofit/>
          </a:bodyPr>
          <a:lstStyle>
            <a:lvl1pPr algn="r">
              <a:defRPr sz="5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354B69F5-FF98-49AB-A0E3-BA5FB0583EC3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507068" y="4050828"/>
            <a:ext cx="7766931" cy="1096895"/>
          </a:xfrm>
        </p:spPr>
        <p:txBody>
          <a:bodyPr/>
          <a:lstStyle>
            <a:lvl1pPr marL="0" indent="0" algn="r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Kliknutím můžete upravit styl předlohy.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822D875D-49E4-403C-AB8C-A860D28C808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DC0740B-862A-4DA6-9CC9-139A0AEF09C2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6C2056E8-FF37-439D-A1D9-5EB79415D8CA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7BE15FB-398F-4DF0-A1FC-A092D03F288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2001B15-48C7-4A81-9890-A7C146457DA8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66625641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5B86B-AE46-4791-8269-49C6BF31FBD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3403597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138D45-136A-40A0-9871-5014541428D0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0E6651-E2DD-4B1B-A929-4C1CB4B6BB6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1CC481A-8770-4633-A25B-5A99B40D0810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322524-951B-4212-BF6A-E2680F9B18B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6395E-2C67-422A-8F2C-49D63E0812F1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A23F649-DCA6-4B6F-BC34-1E1F8467211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11886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0BCE7-8E49-4618-ABBD-3FD530C0070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A2450BD8-3B1D-4E30-934A-BC445C6B5D3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1366141" y="3632197"/>
            <a:ext cx="7224528" cy="381003"/>
          </a:xfrm>
        </p:spPr>
        <p:txBody>
          <a:bodyPr anchor="ctr">
            <a:noAutofit/>
          </a:bodyPr>
          <a:lstStyle>
            <a:lvl1pPr marL="0" indent="0">
              <a:buNone/>
              <a:defRPr sz="16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4DD2714-A9FC-409B-9885-A64BC2988D21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470401"/>
            <a:ext cx="8596667" cy="1570957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488055C5-7B1A-4D49-A283-205BA7E2FD07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FBC3B62-9D7B-43E4-BFAD-F446866ACF2A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BB34F79-5AF5-4C74-95B5-4C0A33BE1CFF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97E8099-B2B9-42AE-B839-3F6F9D35A77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B7995EDB-9EB2-4DC8-BF95-3CA46E37C5F1}" type="slidenum">
              <a:t>‹#›</a:t>
            </a:fld>
            <a:endParaRPr lang="cs-CZ"/>
          </a:p>
        </p:txBody>
      </p:sp>
      <p:sp>
        <p:nvSpPr>
          <p:cNvPr id="8" name="TextBox 19">
            <a:extLst>
              <a:ext uri="{FF2B5EF4-FFF2-40B4-BE49-F238E27FC236}">
                <a16:creationId xmlns:a16="http://schemas.microsoft.com/office/drawing/2014/main" id="{02470232-005F-4A1C-81A3-6B5FC468D259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1">
            <a:extLst>
              <a:ext uri="{FF2B5EF4-FFF2-40B4-BE49-F238E27FC236}">
                <a16:creationId xmlns:a16="http://schemas.microsoft.com/office/drawing/2014/main" id="{CB8BCAAE-6245-4B65-BB94-AE67C7297CAD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  <a:endParaRPr lang="en-US" sz="1800" b="0" i="0" u="none" strike="noStrike" kern="1200" cap="none" spc="0" baseline="0">
              <a:solidFill>
                <a:srgbClr val="C0E474"/>
              </a:solidFill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66139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60F6E6-D84F-4F89-8500-51809F8CD4F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931990"/>
            <a:ext cx="8596667" cy="2595460"/>
          </a:xfrm>
        </p:spPr>
        <p:txBody>
          <a:bodyPr anchor="b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4D1DA3-6E1D-4F05-96FA-C5A2170A7197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604909-8FFF-44D7-B2E0-5E368FCAA27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B2A451-E744-4D74-8CCC-A79D2CBE7272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512711-1744-4102-833B-0CAC4ACF995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64D7AA-2DF9-4B7E-A544-95B83F50C5ED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EE62B6D-BA46-4562-B6E0-1BF7BBDF50C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555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B4A99C-1A9A-4A0C-90C0-CEA31C0D3AF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931334" y="609603"/>
            <a:ext cx="8094131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024F7FBF-DFA0-4997-8CA7-C99E529F82AE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C7F1ED10-0A7A-43C7-8EBB-08110B3CC819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E885B69-8EB1-4734-9921-AC8DDDA664D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5B914BDF-087B-48F8-BB09-D5A6EF4D7C49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445A46C-B405-455B-A82E-9689E6209154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1CF6CA3-A886-48B0-8695-5DEAE5A72EBB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383C27C-A54C-40F0-8BEA-2F38FDDFBCAD}" type="slidenum">
              <a:t>‹#›</a:t>
            </a:fld>
            <a:endParaRPr lang="cs-CZ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EA5E93AE-28D1-49EE-961D-F4B736E91C5C}"/>
              </a:ext>
            </a:extLst>
          </p:cNvPr>
          <p:cNvSpPr txBox="1"/>
          <p:nvPr/>
        </p:nvSpPr>
        <p:spPr>
          <a:xfrm>
            <a:off x="541873" y="79037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“</a:t>
            </a: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id="{D203E186-1C11-4D40-82F5-86B6F747E073}"/>
              </a:ext>
            </a:extLst>
          </p:cNvPr>
          <p:cNvSpPr txBox="1"/>
          <p:nvPr/>
        </p:nvSpPr>
        <p:spPr>
          <a:xfrm>
            <a:off x="8893015" y="2886559"/>
            <a:ext cx="609603" cy="584777"/>
          </a:xfrm>
          <a:prstGeom prst="rect">
            <a:avLst/>
          </a:prstGeom>
          <a:noFill/>
          <a:ln cap="rnd"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/>
          <a:p>
            <a: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8000" b="0" i="0" u="none" strike="noStrike" kern="1200" cap="none" spc="0" baseline="0">
                <a:solidFill>
                  <a:srgbClr val="C0E474"/>
                </a:solidFill>
                <a:uFillTx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44487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D21A-6764-477B-B4C8-F7FB60B5365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5800" y="609603"/>
            <a:ext cx="8588200" cy="3022604"/>
          </a:xfrm>
        </p:spPr>
        <p:txBody>
          <a:bodyPr anchor="ctr"/>
          <a:lstStyle>
            <a:lvl1pPr>
              <a:defRPr sz="4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9">
            <a:extLst>
              <a:ext uri="{FF2B5EF4-FFF2-40B4-BE49-F238E27FC236}">
                <a16:creationId xmlns:a16="http://schemas.microsoft.com/office/drawing/2014/main" id="{4AD2512A-AF0F-45AE-978F-1BF4D8627EF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013201"/>
            <a:ext cx="8596667" cy="514249"/>
          </a:xfrm>
        </p:spPr>
        <p:txBody>
          <a:bodyPr anchor="b">
            <a:noAutofit/>
          </a:bodyPr>
          <a:lstStyle>
            <a:lvl1pPr marL="0" indent="0">
              <a:buNone/>
              <a:defRPr sz="2400">
                <a:solidFill>
                  <a:srgbClr val="90C226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69BB06E0-EB44-4EC7-99A1-3EEB2DCF033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677332" y="4527450"/>
            <a:ext cx="8596667" cy="1513917"/>
          </a:xfrm>
        </p:spPr>
        <p:txBody>
          <a:bodyPr/>
          <a:lstStyle>
            <a:lvl1pPr marL="0" indent="0">
              <a:buNone/>
              <a:defRPr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2EC61A2-0E4E-452D-91F6-8459216CEDC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082781E-AB48-4B59-8865-02EEE94BEBAF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DD6D9F0-FD7E-4C0A-A09F-39A8D7FA2E35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E77C08D7-4859-4A90-9991-5371EB67F408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14E3501-D299-4965-9124-BF5DDA47B1E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35417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0F1F4-7A9E-406F-A89C-465D053AF6F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EB9C53-4E15-4DD7-A97D-73B0867DBAA0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65FCBD-6B38-4347-9955-262794A4C8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AFC9FE9C-7B91-4D42-8BDB-428997DD0807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BE091A-C242-4E58-84E7-806D2839EA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A8B02E-F6EF-4782-B001-CDCECD3E294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E3339CF-A417-4606-9379-140C1DF21A64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550319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DF9007-13E7-4EC3-8279-BA023048CB05}"/>
              </a:ext>
            </a:extLst>
          </p:cNvPr>
          <p:cNvSpPr txBox="1">
            <a:spLocks noGrp="1"/>
          </p:cNvSpPr>
          <p:nvPr>
            <p:ph type="title" orient="vert"/>
          </p:nvPr>
        </p:nvSpPr>
        <p:spPr>
          <a:xfrm>
            <a:off x="7967670" y="609603"/>
            <a:ext cx="1304739" cy="5251454"/>
          </a:xfrm>
        </p:spPr>
        <p:txBody>
          <a:bodyPr vert="eaVert" anchor="ctr"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88B92D9-7729-45DE-9CE3-C332B553CF08}"/>
              </a:ext>
            </a:extLst>
          </p:cNvPr>
          <p:cNvSpPr txBox="1">
            <a:spLocks noGrp="1"/>
          </p:cNvSpPr>
          <p:nvPr>
            <p:ph type="body" orient="vert" idx="1"/>
          </p:nvPr>
        </p:nvSpPr>
        <p:spPr>
          <a:xfrm>
            <a:off x="677332" y="609603"/>
            <a:ext cx="7060146" cy="5251454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6D16F4-AE96-4AFA-96C2-A4E38CC27F2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F20F77-4967-4A5C-A242-15F034B01FC4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C179E0-9009-4BA3-84A7-767E355AC06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20F3B-29D1-4CC9-815F-7E0E5D4DA7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C5E858C-A61B-4A86-BE5F-D44A147B4EA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34330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A1506-7E34-4913-AD7B-FE3D8C180B9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8F1-DF1E-40C3-981B-447469CBC266}"/>
              </a:ext>
            </a:extLst>
          </p:cNvPr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57B533-D2CB-46E4-A4C1-2DD3B0344B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128E652-518F-4CCC-96B3-A83608B77BE2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2E048E-61B3-4FD8-BD2A-4D0ADCBA2B56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3717AC-0E06-41F7-A377-A9A8F586BB96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8DE6665D-E13B-469D-B814-814AD61E1D8B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30379429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36961-C188-433B-B100-EC1E5FC5945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2700863"/>
            <a:ext cx="8596667" cy="1826578"/>
          </a:xfrm>
        </p:spPr>
        <p:txBody>
          <a:bodyPr anchor="b"/>
          <a:lstStyle>
            <a:lvl1pPr>
              <a:defRPr sz="4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60C326-7565-45CD-98E9-E6DB170003F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4527450"/>
            <a:ext cx="8596667" cy="860395"/>
          </a:xfrm>
        </p:spPr>
        <p:txBody>
          <a:bodyPr/>
          <a:lstStyle>
            <a:lvl1pPr marL="0" indent="0">
              <a:buNone/>
              <a:defRPr sz="2000">
                <a:solidFill>
                  <a:srgbClr val="7F7F7F"/>
                </a:solidFill>
              </a:defRPr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0602A-C4C0-4FB6-991F-B7BB141E4490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C2EB890-FD7B-4FB4-95FC-ECE3E0311663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13021-90CD-46AA-96FB-09B02789979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917CB-2CD2-4E61-ACDF-2F4FF637DDB0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CE7542D9-D0B9-476B-85D8-8FEEC35CF56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15218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2D70B-15B9-42DF-B0AF-0715A7B358E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548097-7A01-4D3A-891B-1C444C731FD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05CA59-1753-4773-93DA-BF811D678E7D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164395C-05BC-45DC-95DC-6C105D85DECE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6A4D3-2F92-4528-BF57-B68DB2276014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384509-9450-4E42-9694-514BF46AEF4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02F6D4-7BEB-469B-9CA6-EDDA39F2FF1E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B07FC8E-6B48-4353-BDB6-EEC4FA20B716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92578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EDE99-7241-4A29-971E-B2347B2C69E9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B1AA79-437C-4E96-8E7F-6F3115BF631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5741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6F7FC3-2EBE-479A-8D39-7722FF7FE4BC}"/>
              </a:ext>
            </a:extLst>
          </p:cNvPr>
          <p:cNvSpPr txBox="1">
            <a:spLocks noGrp="1"/>
          </p:cNvSpPr>
          <p:nvPr>
            <p:ph idx="2"/>
          </p:nvPr>
        </p:nvSpPr>
        <p:spPr>
          <a:xfrm>
            <a:off x="675741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9FC205-E9AE-4C11-A471-8F885913F912}"/>
              </a:ext>
            </a:extLst>
          </p:cNvPr>
          <p:cNvSpPr txBox="1">
            <a:spLocks noGrp="1"/>
          </p:cNvSpPr>
          <p:nvPr>
            <p:ph type="body" idx="3"/>
          </p:nvPr>
        </p:nvSpPr>
        <p:spPr>
          <a:xfrm>
            <a:off x="5088379" y="2160983"/>
            <a:ext cx="4185620" cy="576264"/>
          </a:xfrm>
        </p:spPr>
        <p:txBody>
          <a:bodyPr anchor="b">
            <a:noAutofit/>
          </a:bodyPr>
          <a:lstStyle>
            <a:lvl1pPr marL="0" indent="0">
              <a:buNone/>
              <a:defRPr sz="2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84226FD-4390-4118-80B9-8EE2AC97A230}"/>
              </a:ext>
            </a:extLst>
          </p:cNvPr>
          <p:cNvSpPr txBox="1">
            <a:spLocks noGrp="1"/>
          </p:cNvSpPr>
          <p:nvPr>
            <p:ph idx="4"/>
          </p:nvPr>
        </p:nvSpPr>
        <p:spPr>
          <a:xfrm>
            <a:off x="5088379" y="2737247"/>
            <a:ext cx="4185620" cy="330412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64DADA1-B673-4C5B-9E38-F5332DA5F173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15B7DC6-4004-45A9-BBF2-027D42C67F78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1BE4633-9678-4609-AE81-897A06C5F0C8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EA85B01-41CE-4A77-ABF8-19E8E64BA8BA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6FB8822A-CE1E-489F-A9CC-765AE325CD2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000338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0A64C-BDFC-4EC8-9599-6EEAC99D5977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DBFBEB-A50F-4FBA-8ED8-C4613EC06E4B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FEFBEECB-0AB2-4FC8-AD48-CD6CF2342314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B49992-6061-42A7-8EB6-28982DEC6551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F9C708-70F5-4F6C-96A3-7FB8037FA1F9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2FC99F7F-B15A-4FD5-A1B1-656B4D6C1BED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8365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0B9B64-DD33-4D40-9A9B-6D7009986421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EC44636A-E7F1-4DDD-9E81-FF49ED4B1ECF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C73FAE-7AE6-4F48-8461-BF303329FE22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D04772-89EF-4DE4-BCDA-A0C32448519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01EB578E-5258-46E2-9BFF-379A8B73E853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218108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B185A7-A5F1-439C-812B-1FC270DF8A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1498601"/>
            <a:ext cx="3854525" cy="1278468"/>
          </a:xfrm>
        </p:spPr>
        <p:txBody>
          <a:bodyPr anchor="b"/>
          <a:lstStyle>
            <a:lvl1pPr>
              <a:defRPr sz="20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84CBF-EE4C-4C2E-B2E1-51FEFE10C7A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60457" y="514926"/>
            <a:ext cx="4513542" cy="552643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0F6012-590D-414C-ACD1-0CAFEAAD4B36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2777069"/>
            <a:ext cx="3854525" cy="2584451"/>
          </a:xfr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C73047-C35D-4BAB-85FE-E417BC129972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6F94F62-B2C2-4B86-8BF9-81728F182B62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52AA3A-50EF-46AA-BEBE-3577918BC0D7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72D8FE-5EB4-44A8-B1D4-B7BCB3F88EAF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948904E7-837E-476B-8296-164D35646739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407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8CF48-C6E7-4E17-8B9F-033761C788B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4800600"/>
            <a:ext cx="8596667" cy="566735"/>
          </a:xfrm>
        </p:spPr>
        <p:txBody>
          <a:bodyPr anchor="b"/>
          <a:lstStyle>
            <a:lvl1pPr>
              <a:defRPr sz="2400"/>
            </a:lvl1pPr>
          </a:lstStyle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750E297-C6EA-471B-90FC-35E2F9959C69}"/>
              </a:ext>
            </a:extLst>
          </p:cNvPr>
          <p:cNvSpPr txBox="1">
            <a:spLocks noGrp="1"/>
          </p:cNvSpPr>
          <p:nvPr>
            <p:ph type="pic" idx="1"/>
          </p:nvPr>
        </p:nvSpPr>
        <p:spPr>
          <a:xfrm>
            <a:off x="677332" y="609603"/>
            <a:ext cx="8596667" cy="3845719"/>
          </a:xfrm>
        </p:spPr>
        <p:txBody>
          <a:bodyPr anchorCtr="1"/>
          <a:lstStyle>
            <a:lvl1pPr marL="0" indent="0" algn="ctr">
              <a:buNone/>
              <a:defRPr sz="1600"/>
            </a:lvl1pPr>
          </a:lstStyle>
          <a:p>
            <a:pPr lvl="0"/>
            <a:r>
              <a:rPr lang="cs-CZ"/>
              <a:t>Kliknutím na ikonu přidáte obrázek.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CEEE15-E4B3-4CB5-8434-4A635824A680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xfrm>
            <a:off x="677332" y="5367335"/>
            <a:ext cx="8596667" cy="674022"/>
          </a:xfrm>
        </p:spPr>
        <p:txBody>
          <a:bodyPr/>
          <a:lstStyle>
            <a:lvl1pPr marL="0" indent="0">
              <a:buNone/>
              <a:defRPr sz="1200"/>
            </a:lvl1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0757AD-8EEA-4C30-87EF-33F2A79840AF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D879E67F-0591-4D19-8D34-0B8882ADBAB8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B49E15C-734C-4717-BDFA-6465361549AB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cs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8D059B-A460-4ADE-8A3F-CA4871ED8237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1FEE0456-B7F8-4350-A3FA-0CAE20DB9347}" type="slidenum"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5969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">
            <a:extLst>
              <a:ext uri="{FF2B5EF4-FFF2-40B4-BE49-F238E27FC236}">
                <a16:creationId xmlns:a16="http://schemas.microsoft.com/office/drawing/2014/main" id="{20DDF5ED-4A7F-4E95-AC06-86BDF486B403}"/>
              </a:ext>
            </a:extLst>
          </p:cNvPr>
          <p:cNvGrpSpPr/>
          <p:nvPr/>
        </p:nvGrpSpPr>
        <p:grpSpPr>
          <a:xfrm>
            <a:off x="0" y="-8467"/>
            <a:ext cx="12192005" cy="6866467"/>
            <a:chOff x="0" y="-8467"/>
            <a:chExt cx="12192005" cy="6866467"/>
          </a:xfrm>
        </p:grpSpPr>
        <p:cxnSp>
          <p:nvCxnSpPr>
            <p:cNvPr id="3" name="Straight Connector 19">
              <a:extLst>
                <a:ext uri="{FF2B5EF4-FFF2-40B4-BE49-F238E27FC236}">
                  <a16:creationId xmlns:a16="http://schemas.microsoft.com/office/drawing/2014/main" id="{8AB6884D-1782-4862-94AB-02F78B7B0A82}"/>
                </a:ext>
              </a:extLst>
            </p:cNvPr>
            <p:cNvCxnSpPr/>
            <p:nvPr/>
          </p:nvCxnSpPr>
          <p:spPr>
            <a:xfrm>
              <a:off x="9371008" y="0"/>
              <a:ext cx="1219207" cy="6858000"/>
            </a:xfrm>
            <a:prstGeom prst="straightConnector1">
              <a:avLst/>
            </a:prstGeom>
            <a:noFill/>
            <a:ln w="9528" cap="rnd">
              <a:solidFill>
                <a:srgbClr val="BFBFBF"/>
              </a:solidFill>
              <a:prstDash val="solid"/>
            </a:ln>
          </p:spPr>
        </p:cxnSp>
        <p:cxnSp>
          <p:nvCxnSpPr>
            <p:cNvPr id="4" name="Straight Connector 20">
              <a:extLst>
                <a:ext uri="{FF2B5EF4-FFF2-40B4-BE49-F238E27FC236}">
                  <a16:creationId xmlns:a16="http://schemas.microsoft.com/office/drawing/2014/main" id="{57C55B00-75CA-4010-8B57-B369E9210616}"/>
                </a:ext>
              </a:extLst>
            </p:cNvPr>
            <p:cNvCxnSpPr/>
            <p:nvPr/>
          </p:nvCxnSpPr>
          <p:spPr>
            <a:xfrm flipH="1">
              <a:off x="7425266" y="3681410"/>
              <a:ext cx="4763557" cy="3176590"/>
            </a:xfrm>
            <a:prstGeom prst="straightConnector1">
              <a:avLst/>
            </a:prstGeom>
            <a:noFill/>
            <a:ln w="9528" cap="rnd">
              <a:solidFill>
                <a:srgbClr val="D9D9D9"/>
              </a:solidFill>
              <a:prstDash val="solid"/>
            </a:ln>
          </p:spPr>
        </p:cxnSp>
        <p:sp>
          <p:nvSpPr>
            <p:cNvPr id="5" name="Rectangle 23">
              <a:extLst>
                <a:ext uri="{FF2B5EF4-FFF2-40B4-BE49-F238E27FC236}">
                  <a16:creationId xmlns:a16="http://schemas.microsoft.com/office/drawing/2014/main" id="{B1766F64-4AD3-4C5E-9584-342DDD81677C}"/>
                </a:ext>
              </a:extLst>
            </p:cNvPr>
            <p:cNvSpPr/>
            <p:nvPr/>
          </p:nvSpPr>
          <p:spPr>
            <a:xfrm>
              <a:off x="9181472" y="-8467"/>
              <a:ext cx="3007351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3007349"/>
                <a:gd name="f4" fmla="val 6866467"/>
                <a:gd name="f5" fmla="val 2045532"/>
                <a:gd name="f6" fmla="*/ f0 1 3007349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3007349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3007349" h="6866467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90C226">
                <a:alpha val="3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6" name="Rectangle 25">
              <a:extLst>
                <a:ext uri="{FF2B5EF4-FFF2-40B4-BE49-F238E27FC236}">
                  <a16:creationId xmlns:a16="http://schemas.microsoft.com/office/drawing/2014/main" id="{1FE82512-175C-47A9-A9CE-19408CFC06D7}"/>
                </a:ext>
              </a:extLst>
            </p:cNvPr>
            <p:cNvSpPr/>
            <p:nvPr/>
          </p:nvSpPr>
          <p:spPr>
            <a:xfrm>
              <a:off x="9603440" y="-8467"/>
              <a:ext cx="2588556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573311"/>
                <a:gd name="f4" fmla="val 6866467"/>
                <a:gd name="f5" fmla="val 1202336"/>
                <a:gd name="f6" fmla="*/ f0 1 2573311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573311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573311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2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7" name="Isosceles Triangle 23">
              <a:extLst>
                <a:ext uri="{FF2B5EF4-FFF2-40B4-BE49-F238E27FC236}">
                  <a16:creationId xmlns:a16="http://schemas.microsoft.com/office/drawing/2014/main" id="{1C2A787D-E1A9-4FC2-A557-8104B9EFE9B8}"/>
                </a:ext>
              </a:extLst>
            </p:cNvPr>
            <p:cNvSpPr/>
            <p:nvPr/>
          </p:nvSpPr>
          <p:spPr>
            <a:xfrm>
              <a:off x="8932334" y="3047996"/>
              <a:ext cx="3259671" cy="3810003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54A021">
                <a:alpha val="72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8" name="Rectangle 27">
              <a:extLst>
                <a:ext uri="{FF2B5EF4-FFF2-40B4-BE49-F238E27FC236}">
                  <a16:creationId xmlns:a16="http://schemas.microsoft.com/office/drawing/2014/main" id="{6348128A-C9A0-488C-906E-DAF8A9C3930A}"/>
                </a:ext>
              </a:extLst>
            </p:cNvPr>
            <p:cNvSpPr/>
            <p:nvPr/>
          </p:nvSpPr>
          <p:spPr>
            <a:xfrm>
              <a:off x="9334496" y="-8467"/>
              <a:ext cx="2854327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2858013"/>
                <a:gd name="f4" fmla="val 6866467"/>
                <a:gd name="f5" fmla="val 2473942"/>
                <a:gd name="f6" fmla="*/ f0 1 2858013"/>
                <a:gd name="f7" fmla="*/ f1 1 6866467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2858013"/>
                <a:gd name="f14" fmla="*/ f11 1 6866467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2858013" h="6866467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3F7819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9" name="Rectangle 28">
              <a:extLst>
                <a:ext uri="{FF2B5EF4-FFF2-40B4-BE49-F238E27FC236}">
                  <a16:creationId xmlns:a16="http://schemas.microsoft.com/office/drawing/2014/main" id="{9AC75192-CCC2-47B4-A227-C4BCEF69549C}"/>
                </a:ext>
              </a:extLst>
            </p:cNvPr>
            <p:cNvSpPr/>
            <p:nvPr/>
          </p:nvSpPr>
          <p:spPr>
            <a:xfrm>
              <a:off x="10898733" y="-8467"/>
              <a:ext cx="1290090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90094"/>
                <a:gd name="f4" fmla="val 6858000"/>
                <a:gd name="f5" fmla="val 1019735"/>
                <a:gd name="f6" fmla="*/ f0 1 1290094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90094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90094" h="6858000">
                  <a:moveTo>
                    <a:pt x="f5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2" y="f4"/>
                  </a:lnTo>
                  <a:lnTo>
                    <a:pt x="f5" y="f2"/>
                  </a:lnTo>
                  <a:close/>
                </a:path>
              </a:pathLst>
            </a:custGeom>
            <a:solidFill>
              <a:srgbClr val="C0E474">
                <a:alpha val="7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0" name="Rectangle 29">
              <a:extLst>
                <a:ext uri="{FF2B5EF4-FFF2-40B4-BE49-F238E27FC236}">
                  <a16:creationId xmlns:a16="http://schemas.microsoft.com/office/drawing/2014/main" id="{A00370DB-CC64-4E6C-B3BE-E61E9559AD65}"/>
                </a:ext>
              </a:extLst>
            </p:cNvPr>
            <p:cNvSpPr/>
            <p:nvPr/>
          </p:nvSpPr>
          <p:spPr>
            <a:xfrm>
              <a:off x="10938994" y="-8467"/>
              <a:ext cx="1249829" cy="6866467"/>
            </a:xfrm>
            <a:custGeom>
              <a:avLst/>
              <a:gdLst>
                <a:gd name="f0" fmla="val w"/>
                <a:gd name="f1" fmla="val h"/>
                <a:gd name="f2" fmla="val 0"/>
                <a:gd name="f3" fmla="val 1249825"/>
                <a:gd name="f4" fmla="val 6858000"/>
                <a:gd name="f5" fmla="val 1109382"/>
                <a:gd name="f6" fmla="*/ f0 1 1249825"/>
                <a:gd name="f7" fmla="*/ f1 1 6858000"/>
                <a:gd name="f8" fmla="val f2"/>
                <a:gd name="f9" fmla="val f3"/>
                <a:gd name="f10" fmla="val f4"/>
                <a:gd name="f11" fmla="+- f10 0 f8"/>
                <a:gd name="f12" fmla="+- f9 0 f8"/>
                <a:gd name="f13" fmla="*/ f12 1 1249825"/>
                <a:gd name="f14" fmla="*/ f11 1 6858000"/>
                <a:gd name="f15" fmla="*/ f8 1 f13"/>
                <a:gd name="f16" fmla="*/ f9 1 f13"/>
                <a:gd name="f17" fmla="*/ f8 1 f14"/>
                <a:gd name="f18" fmla="*/ f10 1 f14"/>
                <a:gd name="f19" fmla="*/ f15 f6 1"/>
                <a:gd name="f20" fmla="*/ f16 f6 1"/>
                <a:gd name="f21" fmla="*/ f18 f7 1"/>
                <a:gd name="f22" fmla="*/ f17 f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19" t="f22" r="f20" b="f21"/>
              <a:pathLst>
                <a:path w="1249825" h="6858000">
                  <a:moveTo>
                    <a:pt x="f2" y="f2"/>
                  </a:moveTo>
                  <a:lnTo>
                    <a:pt x="f3" y="f2"/>
                  </a:lnTo>
                  <a:lnTo>
                    <a:pt x="f3" y="f4"/>
                  </a:lnTo>
                  <a:lnTo>
                    <a:pt x="f5" y="f4"/>
                  </a:lnTo>
                  <a:lnTo>
                    <a:pt x="f2" y="f2"/>
                  </a:lnTo>
                  <a:close/>
                </a:path>
              </a:pathLst>
            </a:custGeom>
            <a:solidFill>
              <a:srgbClr val="90C226">
                <a:alpha val="6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1" name="Isosceles Triangle 27">
              <a:extLst>
                <a:ext uri="{FF2B5EF4-FFF2-40B4-BE49-F238E27FC236}">
                  <a16:creationId xmlns:a16="http://schemas.microsoft.com/office/drawing/2014/main" id="{06C403B5-7E64-4FFF-9106-98F8277CA9C1}"/>
                </a:ext>
              </a:extLst>
            </p:cNvPr>
            <p:cNvSpPr/>
            <p:nvPr/>
          </p:nvSpPr>
          <p:spPr>
            <a:xfrm>
              <a:off x="10371664" y="3589870"/>
              <a:ext cx="1817159" cy="3268129"/>
            </a:xfrm>
            <a:custGeom>
              <a:avLst>
                <a:gd name="f8" fmla="val 10000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10000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0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  <p:sp>
          <p:nvSpPr>
            <p:cNvPr id="12" name="Isosceles Triangle 28">
              <a:extLst>
                <a:ext uri="{FF2B5EF4-FFF2-40B4-BE49-F238E27FC236}">
                  <a16:creationId xmlns:a16="http://schemas.microsoft.com/office/drawing/2014/main" id="{43D0632C-0834-4CA6-895A-6299A3D66BBF}"/>
                </a:ext>
              </a:extLst>
            </p:cNvPr>
            <p:cNvSpPr/>
            <p:nvPr/>
          </p:nvSpPr>
          <p:spPr>
            <a:xfrm>
              <a:off x="0" y="4013201"/>
              <a:ext cx="448732" cy="2844798"/>
            </a:xfrm>
            <a:custGeom>
              <a:avLst>
                <a:gd name="f8" fmla="val 0"/>
              </a:avLst>
              <a:gdLst>
                <a:gd name="f1" fmla="val 10800000"/>
                <a:gd name="f2" fmla="val 5400000"/>
                <a:gd name="f3" fmla="val 180"/>
                <a:gd name="f4" fmla="val w"/>
                <a:gd name="f5" fmla="val h"/>
                <a:gd name="f6" fmla="val ss"/>
                <a:gd name="f7" fmla="val 0"/>
                <a:gd name="f8" fmla="val 0"/>
                <a:gd name="f9" fmla="+- 0 0 -360"/>
                <a:gd name="f10" fmla="+- 0 0 -270"/>
                <a:gd name="f11" fmla="+- 0 0 -180"/>
                <a:gd name="f12" fmla="+- 0 0 -90"/>
                <a:gd name="f13" fmla="abs f4"/>
                <a:gd name="f14" fmla="abs f5"/>
                <a:gd name="f15" fmla="abs f6"/>
                <a:gd name="f16" fmla="val f7"/>
                <a:gd name="f17" fmla="val f8"/>
                <a:gd name="f18" fmla="*/ f9 f1 1"/>
                <a:gd name="f19" fmla="*/ f10 f1 1"/>
                <a:gd name="f20" fmla="*/ f11 f1 1"/>
                <a:gd name="f21" fmla="*/ f12 f1 1"/>
                <a:gd name="f22" fmla="?: f13 f4 1"/>
                <a:gd name="f23" fmla="?: f14 f5 1"/>
                <a:gd name="f24" fmla="?: f15 f6 1"/>
                <a:gd name="f25" fmla="*/ f18 1 f3"/>
                <a:gd name="f26" fmla="*/ f19 1 f3"/>
                <a:gd name="f27" fmla="*/ f20 1 f3"/>
                <a:gd name="f28" fmla="*/ f21 1 f3"/>
                <a:gd name="f29" fmla="*/ f22 1 21600"/>
                <a:gd name="f30" fmla="*/ f23 1 21600"/>
                <a:gd name="f31" fmla="*/ 21600 f22 1"/>
                <a:gd name="f32" fmla="*/ 21600 f23 1"/>
                <a:gd name="f33" fmla="+- f25 0 f2"/>
                <a:gd name="f34" fmla="+- f26 0 f2"/>
                <a:gd name="f35" fmla="+- f27 0 f2"/>
                <a:gd name="f36" fmla="+- f28 0 f2"/>
                <a:gd name="f37" fmla="min f30 f29"/>
                <a:gd name="f38" fmla="*/ f31 1 f24"/>
                <a:gd name="f39" fmla="*/ f32 1 f24"/>
                <a:gd name="f40" fmla="val f38"/>
                <a:gd name="f41" fmla="val f39"/>
                <a:gd name="f42" fmla="*/ f16 f37 1"/>
                <a:gd name="f43" fmla="+- f41 0 f16"/>
                <a:gd name="f44" fmla="+- f40 0 f16"/>
                <a:gd name="f45" fmla="*/ f41 f37 1"/>
                <a:gd name="f46" fmla="*/ f40 f37 1"/>
                <a:gd name="f47" fmla="*/ f43 1 2"/>
                <a:gd name="f48" fmla="*/ f44 1 2"/>
                <a:gd name="f49" fmla="*/ f44 f17 1"/>
                <a:gd name="f50" fmla="+- f16 f47 0"/>
                <a:gd name="f51" fmla="*/ f49 1 200000"/>
                <a:gd name="f52" fmla="*/ f49 1 100000"/>
                <a:gd name="f53" fmla="+- f51 f48 0"/>
                <a:gd name="f54" fmla="*/ f51 f37 1"/>
                <a:gd name="f55" fmla="*/ f50 f37 1"/>
                <a:gd name="f56" fmla="*/ f52 f37 1"/>
                <a:gd name="f57" fmla="*/ f53 f37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33">
                  <a:pos x="f56" y="f42"/>
                </a:cxn>
                <a:cxn ang="f34">
                  <a:pos x="f54" y="f55"/>
                </a:cxn>
                <a:cxn ang="f35">
                  <a:pos x="f42" y="f45"/>
                </a:cxn>
                <a:cxn ang="f35">
                  <a:pos x="f56" y="f45"/>
                </a:cxn>
                <a:cxn ang="f35">
                  <a:pos x="f46" y="f45"/>
                </a:cxn>
                <a:cxn ang="f36">
                  <a:pos x="f57" y="f55"/>
                </a:cxn>
              </a:cxnLst>
              <a:rect l="f54" t="f55" r="f57" b="f45"/>
              <a:pathLst>
                <a:path>
                  <a:moveTo>
                    <a:pt x="f42" y="f45"/>
                  </a:moveTo>
                  <a:lnTo>
                    <a:pt x="f56" y="f42"/>
                  </a:lnTo>
                  <a:lnTo>
                    <a:pt x="f46" y="f45"/>
                  </a:lnTo>
                  <a:close/>
                </a:path>
              </a:pathLst>
            </a:custGeom>
            <a:solidFill>
              <a:srgbClr val="90C226">
                <a:alpha val="85000"/>
              </a:srgbClr>
            </a:solidFill>
            <a:ln cap="rnd">
              <a:noFill/>
              <a:prstDash val="solid"/>
            </a:ln>
          </p:spPr>
          <p:txBody>
            <a:bodyPr lIns="0" tIns="0" rIns="0" bIns="0"/>
            <a:lstStyle/>
            <a:p>
              <a:endParaRPr lang="cs-CZ"/>
            </a:p>
          </p:txBody>
        </p:sp>
      </p:grp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B3B8B07-EA39-4633-B78D-878C6ADB3A8D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Kliknutím lze upravit styl.</a:t>
            </a:r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8E766040-6DDD-4B0D-9FB1-C2613CF1AF3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77332" y="2160590"/>
            <a:ext cx="8596667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/>
          </a:p>
        </p:txBody>
      </p:sp>
      <p:sp>
        <p:nvSpPr>
          <p:cNvPr id="15" name="Date Placeholder 3">
            <a:extLst>
              <a:ext uri="{FF2B5EF4-FFF2-40B4-BE49-F238E27FC236}">
                <a16:creationId xmlns:a16="http://schemas.microsoft.com/office/drawing/2014/main" id="{3F0BBC99-620C-45DA-91AE-10A77B0CF3A9}"/>
              </a:ext>
            </a:extLst>
          </p:cNvPr>
          <p:cNvSpPr txBox="1">
            <a:spLocks noGrp="1"/>
          </p:cNvSpPr>
          <p:nvPr>
            <p:ph type="dt" sz="half" idx="2"/>
          </p:nvPr>
        </p:nvSpPr>
        <p:spPr>
          <a:xfrm>
            <a:off x="7205133" y="6041358"/>
            <a:ext cx="9119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fld id="{E885FCEE-2A25-421A-9430-91B64EACABEC}" type="datetime1">
              <a:rPr lang="cs-CZ"/>
              <a:pPr lvl="0"/>
              <a:t>21.10.2025</a:t>
            </a:fld>
            <a:endParaRPr lang="cs-CZ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5A1EF32-85BA-4AE3-8DD8-9DE7D55DC4CC}"/>
              </a:ext>
            </a:extLst>
          </p:cNvPr>
          <p:cNvSpPr txBox="1">
            <a:spLocks noGrp="1"/>
          </p:cNvSpPr>
          <p:nvPr>
            <p:ph type="ftr" sz="quarter" idx="3"/>
          </p:nvPr>
        </p:nvSpPr>
        <p:spPr>
          <a:xfrm>
            <a:off x="677332" y="6041358"/>
            <a:ext cx="6297609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898989"/>
                </a:solidFill>
                <a:uFillTx/>
                <a:latin typeface="Trebuchet MS"/>
              </a:defRPr>
            </a:lvl1pPr>
          </a:lstStyle>
          <a:p>
            <a:pPr lvl="0"/>
            <a:endParaRPr lang="cs-CZ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4DAC4185-2F1A-4765-9DFB-03338F62B12E}"/>
              </a:ext>
            </a:extLst>
          </p:cNvPr>
          <p:cNvSpPr txBox="1">
            <a:spLocks noGrp="1"/>
          </p:cNvSpPr>
          <p:nvPr>
            <p:ph type="sldNum" sz="quarter" idx="4"/>
          </p:nvPr>
        </p:nvSpPr>
        <p:spPr>
          <a:xfrm>
            <a:off x="8590659" y="6041358"/>
            <a:ext cx="683340" cy="36512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>
            <a:noAutofit/>
          </a:bodyPr>
          <a:lstStyle>
            <a:lvl1pPr marL="0" marR="0" lvl="0" indent="0" algn="r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9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lvl="0"/>
            <a:fld id="{11E98197-3FBF-49AE-8403-0576CEB12F5F}" type="slidenum"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xStyles>
    <p:titleStyle>
      <a:lvl1pPr marL="0" marR="0" lvl="0" indent="0" algn="l" defTabSz="4572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cs-CZ" sz="3600" b="0" i="0" u="none" strike="noStrike" kern="1200" cap="none" spc="0" baseline="0">
          <a:solidFill>
            <a:srgbClr val="90C226"/>
          </a:solidFill>
          <a:uFillTx/>
          <a:latin typeface="Trebuchet MS"/>
        </a:defRPr>
      </a:lvl1pPr>
    </p:titleStyle>
    <p:bodyStyle>
      <a:lvl1pPr marL="342900" marR="0" lvl="0" indent="-3429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800" b="0" i="0" u="none" strike="noStrike" kern="1200" cap="none" spc="0" baseline="0">
          <a:solidFill>
            <a:srgbClr val="404040"/>
          </a:solidFill>
          <a:uFillTx/>
          <a:latin typeface="Trebuchet MS"/>
        </a:defRPr>
      </a:lvl1pPr>
      <a:lvl2pPr marL="742950" marR="0" lvl="1" indent="-28575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600" b="0" i="0" u="none" strike="noStrike" kern="1200" cap="none" spc="0" baseline="0">
          <a:solidFill>
            <a:srgbClr val="404040"/>
          </a:solidFill>
          <a:uFillTx/>
          <a:latin typeface="Trebuchet MS"/>
        </a:defRPr>
      </a:lvl2pPr>
      <a:lvl3pPr marL="1143000" marR="0" lvl="2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400" b="0" i="0" u="none" strike="noStrike" kern="1200" cap="none" spc="0" baseline="0">
          <a:solidFill>
            <a:srgbClr val="404040"/>
          </a:solidFill>
          <a:uFillTx/>
          <a:latin typeface="Trebuchet MS"/>
        </a:defRPr>
      </a:lvl3pPr>
      <a:lvl4pPr marL="1600200" marR="0" lvl="3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4pPr>
      <a:lvl5pPr marL="2057400" marR="0" lvl="4" indent="-228600" algn="l" defTabSz="457200" rtl="0" fontAlgn="auto" hangingPunct="1">
        <a:lnSpc>
          <a:spcPct val="100000"/>
        </a:lnSpc>
        <a:spcBef>
          <a:spcPts val="1000"/>
        </a:spcBef>
        <a:spcAft>
          <a:spcPts val="0"/>
        </a:spcAft>
        <a:buClr>
          <a:srgbClr val="90C226"/>
        </a:buClr>
        <a:buSzPct val="80000"/>
        <a:buFont typeface="Wingdings 3"/>
        <a:buChar char=""/>
        <a:tabLst/>
        <a:defRPr lang="cs-CZ" sz="1200" b="0" i="0" u="none" strike="noStrike" kern="1200" cap="none" spc="0" baseline="0">
          <a:solidFill>
            <a:srgbClr val="404040"/>
          </a:solidFill>
          <a:uFillTx/>
          <a:latin typeface="Trebuchet M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be.com/playlist?list=PLTYzSYF3EX3BNIVJkMpCE3vUDmUGvhEcy" TargetMode="External"/><Relationship Id="rId2" Type="http://schemas.openxmlformats.org/officeDocument/2006/relationships/hyperlink" Target="https://www.ksi.mff.cuni.cz/~peska/vyuka/ndbi021/2023/" TargetMode="Externa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jpe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dl.acm.org/doi/abs/10.1145/3523227.355147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.xml"/><Relationship Id="rId18" Type="http://schemas.openxmlformats.org/officeDocument/2006/relationships/image" Target="../media/image24.png"/><Relationship Id="rId26" Type="http://schemas.openxmlformats.org/officeDocument/2006/relationships/image" Target="../media/image48.png"/><Relationship Id="rId39" Type="http://schemas.openxmlformats.org/officeDocument/2006/relationships/customXml" Target="../ink/ink18.xml"/><Relationship Id="rId21" Type="http://schemas.openxmlformats.org/officeDocument/2006/relationships/customXml" Target="../ink/ink9.xml"/><Relationship Id="rId34" Type="http://schemas.openxmlformats.org/officeDocument/2006/relationships/image" Target="../media/image26.png"/><Relationship Id="rId42" Type="http://schemas.openxmlformats.org/officeDocument/2006/relationships/image" Target="../media/image27.png"/><Relationship Id="rId47" Type="http://schemas.openxmlformats.org/officeDocument/2006/relationships/customXml" Target="../ink/ink22.xml"/><Relationship Id="rId50" Type="http://schemas.openxmlformats.org/officeDocument/2006/relationships/image" Target="../media/image60.png"/><Relationship Id="rId55" Type="http://schemas.openxmlformats.org/officeDocument/2006/relationships/customXml" Target="../ink/ink26.xml"/><Relationship Id="rId63" Type="http://schemas.openxmlformats.org/officeDocument/2006/relationships/image" Target="../media/image66.png"/><Relationship Id="rId68" Type="http://schemas.openxmlformats.org/officeDocument/2006/relationships/image" Target="../media/image69.png"/><Relationship Id="rId7" Type="http://schemas.openxmlformats.org/officeDocument/2006/relationships/customXml" Target="../ink/ink3.xml"/><Relationship Id="rId2" Type="http://schemas.openxmlformats.org/officeDocument/2006/relationships/image" Target="../media/image22.png"/><Relationship Id="rId16" Type="http://schemas.openxmlformats.org/officeDocument/2006/relationships/image" Target="../media/image42.png"/><Relationship Id="rId29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0.png"/><Relationship Id="rId11" Type="http://schemas.openxmlformats.org/officeDocument/2006/relationships/customXml" Target="../ink/ink5.xml"/><Relationship Id="rId24" Type="http://schemas.openxmlformats.org/officeDocument/2006/relationships/image" Target="../media/image47.png"/><Relationship Id="rId32" Type="http://schemas.openxmlformats.org/officeDocument/2006/relationships/customXml" Target="../ink/ink14.xml"/><Relationship Id="rId37" Type="http://schemas.openxmlformats.org/officeDocument/2006/relationships/customXml" Target="../ink/ink17.xml"/><Relationship Id="rId40" Type="http://schemas.openxmlformats.org/officeDocument/2006/relationships/image" Target="../media/image55.png"/><Relationship Id="rId45" Type="http://schemas.openxmlformats.org/officeDocument/2006/relationships/customXml" Target="../ink/ink21.xml"/><Relationship Id="rId53" Type="http://schemas.openxmlformats.org/officeDocument/2006/relationships/customXml" Target="../ink/ink25.xml"/><Relationship Id="rId58" Type="http://schemas.openxmlformats.org/officeDocument/2006/relationships/image" Target="../media/image64.png"/><Relationship Id="rId66" Type="http://schemas.openxmlformats.org/officeDocument/2006/relationships/image" Target="../media/image28.png"/><Relationship Id="rId5" Type="http://schemas.openxmlformats.org/officeDocument/2006/relationships/customXml" Target="../ink/ink2.xml"/><Relationship Id="rId15" Type="http://schemas.openxmlformats.org/officeDocument/2006/relationships/customXml" Target="../ink/ink7.xml"/><Relationship Id="rId23" Type="http://schemas.openxmlformats.org/officeDocument/2006/relationships/customXml" Target="../ink/ink10.xml"/><Relationship Id="rId28" Type="http://schemas.openxmlformats.org/officeDocument/2006/relationships/customXml" Target="../ink/ink12.xml"/><Relationship Id="rId36" Type="http://schemas.openxmlformats.org/officeDocument/2006/relationships/image" Target="../media/image53.png"/><Relationship Id="rId49" Type="http://schemas.openxmlformats.org/officeDocument/2006/relationships/customXml" Target="../ink/ink23.xml"/><Relationship Id="rId57" Type="http://schemas.openxmlformats.org/officeDocument/2006/relationships/customXml" Target="../ink/ink27.xml"/><Relationship Id="rId61" Type="http://schemas.openxmlformats.org/officeDocument/2006/relationships/customXml" Target="../ink/ink29.xml"/><Relationship Id="rId10" Type="http://schemas.openxmlformats.org/officeDocument/2006/relationships/image" Target="../media/image390.png"/><Relationship Id="rId19" Type="http://schemas.openxmlformats.org/officeDocument/2006/relationships/customXml" Target="../ink/ink8.xml"/><Relationship Id="rId31" Type="http://schemas.openxmlformats.org/officeDocument/2006/relationships/image" Target="../media/image51.png"/><Relationship Id="rId44" Type="http://schemas.openxmlformats.org/officeDocument/2006/relationships/image" Target="../media/image57.png"/><Relationship Id="rId52" Type="http://schemas.openxmlformats.org/officeDocument/2006/relationships/image" Target="../media/image61.png"/><Relationship Id="rId60" Type="http://schemas.openxmlformats.org/officeDocument/2006/relationships/image" Target="../media/image65.png"/><Relationship Id="rId65" Type="http://schemas.openxmlformats.org/officeDocument/2006/relationships/image" Target="../media/image67.png"/><Relationship Id="rId4" Type="http://schemas.openxmlformats.org/officeDocument/2006/relationships/image" Target="../media/image360.png"/><Relationship Id="rId9" Type="http://schemas.openxmlformats.org/officeDocument/2006/relationships/customXml" Target="../ink/ink4.xml"/><Relationship Id="rId14" Type="http://schemas.openxmlformats.org/officeDocument/2006/relationships/image" Target="../media/image41.png"/><Relationship Id="rId22" Type="http://schemas.openxmlformats.org/officeDocument/2006/relationships/image" Target="../media/image46.png"/><Relationship Id="rId27" Type="http://schemas.openxmlformats.org/officeDocument/2006/relationships/image" Target="../media/image25.png"/><Relationship Id="rId30" Type="http://schemas.openxmlformats.org/officeDocument/2006/relationships/customXml" Target="../ink/ink13.xml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image" Target="../media/image59.png"/><Relationship Id="rId56" Type="http://schemas.openxmlformats.org/officeDocument/2006/relationships/image" Target="../media/image63.png"/><Relationship Id="rId64" Type="http://schemas.openxmlformats.org/officeDocument/2006/relationships/customXml" Target="../ink/ink31.xml"/><Relationship Id="rId8" Type="http://schemas.openxmlformats.org/officeDocument/2006/relationships/image" Target="../media/image380.png"/><Relationship Id="rId51" Type="http://schemas.openxmlformats.org/officeDocument/2006/relationships/customXml" Target="../ink/ink24.xml"/><Relationship Id="rId3" Type="http://schemas.openxmlformats.org/officeDocument/2006/relationships/customXml" Target="../ink/ink1.xml"/><Relationship Id="rId12" Type="http://schemas.openxmlformats.org/officeDocument/2006/relationships/image" Target="../media/image40.png"/><Relationship Id="rId17" Type="http://schemas.openxmlformats.org/officeDocument/2006/relationships/image" Target="../media/image23.png"/><Relationship Id="rId25" Type="http://schemas.openxmlformats.org/officeDocument/2006/relationships/customXml" Target="../ink/ink11.xml"/><Relationship Id="rId33" Type="http://schemas.openxmlformats.org/officeDocument/2006/relationships/customXml" Target="../ink/ink15.xml"/><Relationship Id="rId38" Type="http://schemas.openxmlformats.org/officeDocument/2006/relationships/image" Target="../media/image54.png"/><Relationship Id="rId46" Type="http://schemas.openxmlformats.org/officeDocument/2006/relationships/image" Target="../media/image58.png"/><Relationship Id="rId59" Type="http://schemas.openxmlformats.org/officeDocument/2006/relationships/customXml" Target="../ink/ink28.xml"/><Relationship Id="rId67" Type="http://schemas.openxmlformats.org/officeDocument/2006/relationships/customXml" Target="../ink/ink32.xml"/><Relationship Id="rId20" Type="http://schemas.openxmlformats.org/officeDocument/2006/relationships/image" Target="../media/image45.png"/><Relationship Id="rId41" Type="http://schemas.openxmlformats.org/officeDocument/2006/relationships/customXml" Target="../ink/ink19.xml"/><Relationship Id="rId54" Type="http://schemas.openxmlformats.org/officeDocument/2006/relationships/image" Target="../media/image62.png"/><Relationship Id="rId62" Type="http://schemas.openxmlformats.org/officeDocument/2006/relationships/customXml" Target="../ink/ink3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customXml" Target="../ink/ink35.xml"/><Relationship Id="rId3" Type="http://schemas.openxmlformats.org/officeDocument/2006/relationships/image" Target="../media/image30.png"/><Relationship Id="rId7" Type="http://schemas.openxmlformats.org/officeDocument/2006/relationships/image" Target="../media/image7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5" Type="http://schemas.openxmlformats.org/officeDocument/2006/relationships/image" Target="../media/image72.png"/><Relationship Id="rId4" Type="http://schemas.openxmlformats.org/officeDocument/2006/relationships/customXml" Target="../ink/ink33.xml"/><Relationship Id="rId9" Type="http://schemas.openxmlformats.org/officeDocument/2006/relationships/image" Target="../media/image7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ngliangjie.com/publications/recsys2014.pdf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hyperlink" Target="https://dl.acm.org/doi/10.1145/3652583.3658119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researchgate.net/publication/305495313_IPIget_The_Component_for_Collecting_Implicit_User_Preference_Indicator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hyperlink" Target="http://www.hongliangjie.com/publications/recsys2014.pdf" TargetMode="Externa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researchgate.net/publication/305495313_IPIget_The_Component_for_Collecting_Implicit_User_Preference_Indicator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3740-016-0061-8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ksi.mff.cuni.cz/~peska/wims13.pdf" TargetMode="External"/><Relationship Id="rId4" Type="http://schemas.openxmlformats.org/officeDocument/2006/relationships/hyperlink" Target="https://www.researchgate.net/publication/283526661_How_to_interpret_implicit_user_feedback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png"/><Relationship Id="rId4" Type="http://schemas.openxmlformats.org/officeDocument/2006/relationships/hyperlink" Target="https://www.sciencedirect.com/science/article/pii/S0950705117304653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ksi.mff.cuni.cz/~peska/wims13.pdf" TargetMode="External"/><Relationship Id="rId2" Type="http://schemas.openxmlformats.org/officeDocument/2006/relationships/hyperlink" Target="https://www.researchgate.net/publication/283526661_How_to_interpret_implicit_user_feedback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2645710.264572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81.png"/><Relationship Id="rId7" Type="http://schemas.openxmlformats.org/officeDocument/2006/relationships/hyperlink" Target="http://btw2017.informatik.uni-stuttgart.de/slidesandpapers/E3-16/paper_web.pdf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0.png"/><Relationship Id="rId3" Type="http://schemas.openxmlformats.org/officeDocument/2006/relationships/image" Target="../media/image391.png"/><Relationship Id="rId7" Type="http://schemas.openxmlformats.org/officeDocument/2006/relationships/image" Target="../media/image70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11" Type="http://schemas.openxmlformats.org/officeDocument/2006/relationships/comments" Target="../comments/comment2.xml"/><Relationship Id="rId5" Type="http://schemas.openxmlformats.org/officeDocument/2006/relationships/image" Target="../media/image560.png"/><Relationship Id="rId10" Type="http://schemas.openxmlformats.org/officeDocument/2006/relationships/hyperlink" Target="https://arxiv.org/pdf/1612.04978.pdf" TargetMode="External"/><Relationship Id="rId9" Type="http://schemas.openxmlformats.org/officeDocument/2006/relationships/image" Target="../media/image8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hyperlink" Target="https://dl.acm.org/doi/10.1145/2479787.2479800" TargetMode="Externa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content/pdf/10.1007%2F978-3-642-02247-0_47.pdf" TargetMode="Externa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dl.acm.org/doi/pdf/10.1145/2556195.2556220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6.png"/><Relationship Id="rId4" Type="http://schemas.openxmlformats.org/officeDocument/2006/relationships/image" Target="../media/image7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hyperlink" Target="https://arxiv.org/pdf/2006.04153.pdf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emf"/><Relationship Id="rId2" Type="http://schemas.openxmlformats.org/officeDocument/2006/relationships/hyperlink" Target="https://arxiv.org/pdf/2006.04153.pdf" TargetMode="Externa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springer.com/article/10.1007/s11257-021-09311-w" TargetMode="Externa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springer.com/article/10.1007/s13740-016-0061-8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2959100.2959150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9.em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pdf/10.1145/3705328.3748122" TargetMode="External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2.png"/><Relationship Id="rId4" Type="http://schemas.openxmlformats.org/officeDocument/2006/relationships/hyperlink" Target="https://www.youtube.com/watch?v=GmJKyl0g_Nc" TargetMode="Externa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sv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svg"/><Relationship Id="rId5" Type="http://schemas.openxmlformats.org/officeDocument/2006/relationships/image" Target="../media/image102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svg"/><Relationship Id="rId11" Type="http://schemas.openxmlformats.org/officeDocument/2006/relationships/image" Target="../media/image105.svg"/><Relationship Id="rId5" Type="http://schemas.openxmlformats.org/officeDocument/2006/relationships/image" Target="../media/image102.png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svg"/><Relationship Id="rId3" Type="http://schemas.openxmlformats.org/officeDocument/2006/relationships/image" Target="../media/image100.png"/><Relationship Id="rId7" Type="http://schemas.openxmlformats.org/officeDocument/2006/relationships/image" Target="../media/image107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svg"/><Relationship Id="rId11" Type="http://schemas.openxmlformats.org/officeDocument/2006/relationships/image" Target="../media/image105.svg"/><Relationship Id="rId5" Type="http://schemas.openxmlformats.org/officeDocument/2006/relationships/image" Target="../media/image102.png"/><Relationship Id="rId10" Type="http://schemas.openxmlformats.org/officeDocument/2006/relationships/image" Target="../media/image104.png"/><Relationship Id="rId4" Type="http://schemas.openxmlformats.org/officeDocument/2006/relationships/image" Target="../media/image101.png"/><Relationship Id="rId9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1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hyperlink" Target="https://xamat.github.io/pubs/xamatriain_umap09.pdf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Motivated_reasoning" TargetMode="External"/><Relationship Id="rId2" Type="http://schemas.openxmlformats.org/officeDocument/2006/relationships/hyperlink" Target="https://start.askwonder.com/insights/want-add-previous-request-made-few-years-ago-want-studies-support-idea-decisions-c22yygpap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changingminds.org/explanations/emotions/emotion_decision.htm" TargetMode="External"/><Relationship Id="rId4" Type="http://schemas.openxmlformats.org/officeDocument/2006/relationships/hyperlink" Target="https://westsidetoastmasters.com/resources/laws_persuasion/chap14.html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hyperlink" Target="https://dl.acm.org/doi/10.1145/2043932.2043979" TargetMode="External"/><Relationship Id="rId2" Type="http://schemas.openxmlformats.org/officeDocument/2006/relationships/hyperlink" Target="https://www.frontiersin.org/articles/10.3389/fdata.2021.778417/full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eb-ainf.aau.at/pub/jannach/files/BOOK_CHAPTER_PERSONALIZED_HCI_2019.pdf" TargetMode="Externa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hyperlink" Target="https://xamat.github.io/pubs/xamatriain_umap09.pdf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en.wikipedia.org/wiki/Assimilation_and_contrast_effects" TargetMode="External"/><Relationship Id="rId7" Type="http://schemas.openxmlformats.org/officeDocument/2006/relationships/image" Target="../media/image18.png"/><Relationship Id="rId2" Type="http://schemas.openxmlformats.org/officeDocument/2006/relationships/hyperlink" Target="https://psycnet.apa.org/record/2001-01676-00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hyperlink" Target="Grabisch,%20M.,%20Marichal,%20J.,%20Mesiar,%20R.,%20&amp;%20Pap,%20E.%20(2009).%20Aggregation%20Functions%20(Encyclopedia%20of%20Mathematics%20and%20its%20Applications).%20Cambridge:%20Cambridge%20University%20Press.%20doi:10.1017/CBO9781139644150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0.jpg"/><Relationship Id="rId5" Type="http://schemas.openxmlformats.org/officeDocument/2006/relationships/image" Target="../media/image129.png"/><Relationship Id="rId4" Type="http://schemas.openxmlformats.org/officeDocument/2006/relationships/image" Target="../media/image128.jp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hyperlink" Target="Grabisch,%20M.,%20Marichal,%20J.,%20Mesiar,%20R.,%20&amp;%20Pap,%20E.%20(2009).%20Aggregation%20Functions%20(Encyclopedia%20of%20Mathematics%20and%20its%20Applications).%20Cambridge:%20Cambridge%20University%20Press.%20doi:10.1017/CBO9781139644150" TargetMode="Externa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2B24C58-DF87-49B4-B107-68CBE6432341}"/>
              </a:ext>
            </a:extLst>
          </p:cNvPr>
          <p:cNvSpPr txBox="1">
            <a:spLocks noGrp="1"/>
          </p:cNvSpPr>
          <p:nvPr>
            <p:ph type="ctrTitle"/>
          </p:nvPr>
        </p:nvSpPr>
        <p:spPr/>
        <p:txBody>
          <a:bodyPr/>
          <a:lstStyle/>
          <a:p>
            <a:pPr lvl="0"/>
            <a:r>
              <a:rPr lang="cs-CZ" dirty="0"/>
              <a:t>NDBI021, </a:t>
            </a:r>
            <a:r>
              <a:rPr lang="cs-CZ" dirty="0" err="1"/>
              <a:t>Lecture</a:t>
            </a:r>
            <a:r>
              <a:rPr lang="cs-CZ" dirty="0"/>
              <a:t> 4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76D25FE9-1794-4F26-B8FC-4C9B940B98E5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1034042" y="4050828"/>
            <a:ext cx="8239958" cy="1772456"/>
          </a:xfrm>
        </p:spPr>
        <p:txBody>
          <a:bodyPr>
            <a:normAutofit/>
          </a:bodyPr>
          <a:lstStyle/>
          <a:p>
            <a:pPr lvl="0"/>
            <a:r>
              <a:rPr lang="cs-CZ" dirty="0"/>
              <a:t>User preferences and advanced recommending methods, 2/1 ZK+Z, </a:t>
            </a:r>
          </a:p>
          <a:p>
            <a:pPr lvl="0"/>
            <a:r>
              <a:rPr lang="cs-CZ" i="1" dirty="0">
                <a:hlinkClick r:id="rId2"/>
              </a:rPr>
              <a:t>https://www.ksi.mff.cuni.cz/~peska/vyuka/ndbi021/</a:t>
            </a:r>
            <a:endParaRPr lang="cs-CZ" i="1" dirty="0"/>
          </a:p>
          <a:p>
            <a:pPr lvl="0"/>
            <a:r>
              <a:rPr lang="cs-CZ" i="1" dirty="0">
                <a:hlinkClick r:id="rId3"/>
              </a:rPr>
              <a:t>https://youtube.com/playlist?list=PLTYzSYF3EX3BNIVJkMpCE3vUDmUGvhEcy</a:t>
            </a:r>
            <a:r>
              <a:rPr lang="cs-CZ" i="1" dirty="0"/>
              <a:t> </a:t>
            </a:r>
          </a:p>
        </p:txBody>
      </p:sp>
      <p:pic>
        <p:nvPicPr>
          <p:cNvPr id="4" name="Picture 2" descr="Hom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1920" y="6112375"/>
            <a:ext cx="1837650" cy="602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zuální styl MFF UK | Matematicko-fyzikální fakult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/>
        </p:blipFill>
        <p:spPr bwMode="auto">
          <a:xfrm>
            <a:off x="0" y="5965234"/>
            <a:ext cx="2477477" cy="892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9902091" y="6345793"/>
            <a:ext cx="22153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https://ksi.mff.cuni.cz</a:t>
            </a:r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A0ADF-82B7-4167-19DD-5C460745A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7039EB-6698-A291-6739-C81CCDD205DF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feedback: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does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helps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02165746-2F1F-6515-78E7-AAC0F0AF03F8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796717"/>
            <a:ext cx="10124552" cy="4916318"/>
          </a:xfrm>
        </p:spPr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</a:t>
            </a:r>
            <a:r>
              <a:rPr lang="cs-CZ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dirty="0">
                <a:latin typeface="+mn-lt"/>
              </a:rPr>
              <a:t>Feedback </a:t>
            </a:r>
            <a:r>
              <a:rPr lang="cs-CZ" dirty="0" err="1">
                <a:latin typeface="+mn-lt"/>
              </a:rPr>
              <a:t>granularity</a:t>
            </a:r>
            <a:r>
              <a:rPr lang="cs-CZ" dirty="0">
                <a:latin typeface="+mn-lt"/>
              </a:rPr>
              <a:t> 	=&gt; </a:t>
            </a:r>
            <a:r>
              <a:rPr lang="cs-CZ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</a:t>
            </a:r>
            <a:r>
              <a:rPr lang="cs-CZ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dirty="0">
                <a:latin typeface="+mn-lt"/>
              </a:rPr>
              <a:t>preference </a:t>
            </a:r>
            <a:r>
              <a:rPr lang="cs-CZ" dirty="0" err="1">
                <a:latin typeface="+mn-lt"/>
              </a:rPr>
              <a:t>understanding</a:t>
            </a:r>
            <a:r>
              <a:rPr lang="cs-CZ" dirty="0">
                <a:latin typeface="+mn-lt"/>
              </a:rPr>
              <a:t> =&gt; </a:t>
            </a:r>
            <a:r>
              <a:rPr lang="cs-CZ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</a:t>
            </a:r>
            <a:r>
              <a:rPr lang="cs-CZ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dirty="0" err="1">
                <a:latin typeface="+mn-lt"/>
              </a:rPr>
              <a:t>recommendations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				 	=&gt;</a:t>
            </a:r>
            <a:r>
              <a:rPr lang="cs-CZ" dirty="0">
                <a:solidFill>
                  <a:srgbClr val="00B050"/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</a:t>
            </a:r>
            <a:r>
              <a:rPr lang="cs-CZ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dirty="0" err="1">
                <a:latin typeface="+mn-lt"/>
              </a:rPr>
              <a:t>task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complexity</a:t>
            </a:r>
            <a:r>
              <a:rPr lang="cs-CZ" dirty="0">
                <a:latin typeface="+mn-lt"/>
              </a:rPr>
              <a:t> =&gt; </a:t>
            </a:r>
            <a:r>
              <a:rPr lang="cs-CZ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 </a:t>
            </a:r>
            <a:r>
              <a:rPr lang="cs-CZ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feedback </a:t>
            </a:r>
            <a:r>
              <a:rPr lang="cs-CZ" dirty="0" err="1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volume</a:t>
            </a:r>
            <a:r>
              <a:rPr lang="cs-CZ" dirty="0">
                <a:solidFill>
                  <a:schemeClr val="tx1"/>
                </a:solidFill>
                <a:latin typeface="+mn-lt"/>
                <a:sym typeface="Wingdings" panose="05000000000000000000" pitchFamily="2" charset="2"/>
              </a:rPr>
              <a:t> =&gt; </a:t>
            </a:r>
            <a:r>
              <a:rPr lang="cs-CZ" dirty="0">
                <a:solidFill>
                  <a:srgbClr val="FF0000"/>
                </a:solidFill>
                <a:latin typeface="+mn-lt"/>
                <a:sym typeface="Wingdings" panose="05000000000000000000" pitchFamily="2" charset="2"/>
              </a:rPr>
              <a:t></a:t>
            </a:r>
            <a:r>
              <a:rPr lang="cs-CZ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dirty="0" err="1">
                <a:latin typeface="+mn-lt"/>
              </a:rPr>
              <a:t>recommendations</a:t>
            </a:r>
            <a:endParaRPr lang="cs-CZ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i="1" dirty="0" err="1">
                <a:solidFill>
                  <a:srgbClr val="0070C0"/>
                </a:solidFill>
                <a:latin typeface="+mn-lt"/>
              </a:rPr>
              <a:t>Which</a:t>
            </a:r>
            <a:r>
              <a:rPr lang="cs-CZ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0070C0"/>
                </a:solidFill>
                <a:latin typeface="+mn-lt"/>
              </a:rPr>
              <a:t>phenomenon</a:t>
            </a:r>
            <a:r>
              <a:rPr lang="cs-CZ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0070C0"/>
                </a:solidFill>
                <a:latin typeface="+mn-lt"/>
              </a:rPr>
              <a:t>will</a:t>
            </a:r>
            <a:r>
              <a:rPr lang="cs-CZ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0070C0"/>
                </a:solidFill>
                <a:latin typeface="+mn-lt"/>
              </a:rPr>
              <a:t>have</a:t>
            </a:r>
            <a:r>
              <a:rPr lang="cs-CZ" i="1" dirty="0">
                <a:solidFill>
                  <a:srgbClr val="0070C0"/>
                </a:solidFill>
                <a:latin typeface="+mn-lt"/>
              </a:rPr>
              <a:t> a </a:t>
            </a:r>
            <a:r>
              <a:rPr lang="cs-CZ" i="1" dirty="0" err="1">
                <a:solidFill>
                  <a:srgbClr val="0070C0"/>
                </a:solidFill>
                <a:latin typeface="+mn-lt"/>
              </a:rPr>
              <a:t>higher</a:t>
            </a:r>
            <a:r>
              <a:rPr lang="cs-CZ" i="1" dirty="0">
                <a:solidFill>
                  <a:srgbClr val="0070C0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0070C0"/>
                </a:solidFill>
                <a:latin typeface="+mn-lt"/>
              </a:rPr>
              <a:t>impact</a:t>
            </a:r>
            <a:r>
              <a:rPr lang="cs-CZ" i="1" dirty="0">
                <a:solidFill>
                  <a:srgbClr val="0070C0"/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Understanding the Temporal Dynamics of Recommendations across Different Rating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Scales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dirty="0">
                <a:solidFill>
                  <a:schemeClr val="tx1"/>
                </a:solidFill>
                <a:latin typeface="+mn-lt"/>
              </a:rPr>
            </a:br>
            <a:r>
              <a:rPr lang="cs-CZ" sz="1100" i="1" dirty="0">
                <a:solidFill>
                  <a:srgbClr val="0070C0"/>
                </a:solidFill>
                <a:latin typeface="+mn-lt"/>
              </a:rPr>
              <a:t>(https://ceur-ws.org/Vol-997/umap2013_lbr_7.pdf)</a:t>
            </a:r>
            <a:endParaRPr lang="en-US" sz="1800" i="1" dirty="0">
              <a:solidFill>
                <a:srgbClr val="0070C0"/>
              </a:solidFill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Comparing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1-5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star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rating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scheme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with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positive-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neutral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-negative (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with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explicit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conversions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2">
              <a:lnSpc>
                <a:spcPct val="90000"/>
              </a:lnSpc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Utilizing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User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kNN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algorithm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book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dataset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, rating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prediction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task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(MAE)</a:t>
            </a:r>
          </a:p>
          <a:p>
            <a:pPr lvl="2">
              <a:lnSpc>
                <a:spcPct val="90000"/>
              </a:lnSpc>
            </a:pPr>
            <a:r>
              <a:rPr lang="cs-CZ" dirty="0">
                <a:solidFill>
                  <a:schemeClr val="tx1"/>
                </a:solidFill>
                <a:latin typeface="+mn-lt"/>
              </a:rPr>
              <a:t>3-valued feedback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result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in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lower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MAE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than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5-valued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one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surprising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en-US" dirty="0">
                <a:solidFill>
                  <a:schemeClr val="tx1"/>
                </a:solidFill>
                <a:latin typeface="+mn-lt"/>
              </a:rPr>
              <a:t>The Effect of Feedback Granularity on Recommender Systems </a:t>
            </a:r>
            <a:br>
              <a:rPr lang="cs-CZ" dirty="0">
                <a:solidFill>
                  <a:schemeClr val="tx1"/>
                </a:solidFill>
                <a:latin typeface="+mn-lt"/>
              </a:rPr>
            </a:br>
            <a:r>
              <a:rPr lang="en-US" dirty="0">
                <a:solidFill>
                  <a:schemeClr val="tx1"/>
                </a:solidFill>
                <a:latin typeface="+mn-lt"/>
              </a:rPr>
              <a:t>Performance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100" i="1" dirty="0">
                <a:solidFill>
                  <a:srgbClr val="0070C0"/>
                </a:solidFill>
                <a:latin typeface="+mn-lt"/>
              </a:rPr>
              <a:t>(</a:t>
            </a:r>
            <a:r>
              <a:rPr lang="cs-CZ" sz="1100" i="1" dirty="0">
                <a:solidFill>
                  <a:srgbClr val="0070C0"/>
                </a:solidFill>
                <a:latin typeface="+mn-lt"/>
                <a:hlinkClick r:id="rId2"/>
              </a:rPr>
              <a:t>https://dl.acm.org/doi/abs/10.1145/3523227.3551479</a:t>
            </a:r>
            <a:r>
              <a:rPr lang="cs-CZ" sz="1100" i="1" dirty="0">
                <a:solidFill>
                  <a:srgbClr val="0070C0"/>
                </a:solidFill>
                <a:latin typeface="+mn-lt"/>
              </a:rPr>
              <a:t>) </a:t>
            </a:r>
            <a:r>
              <a:rPr lang="cs-CZ" sz="1200" dirty="0">
                <a:solidFill>
                  <a:schemeClr val="tx1"/>
                </a:solidFill>
                <a:latin typeface="+mn-lt"/>
              </a:rPr>
              <a:t>[</a:t>
            </a:r>
            <a:r>
              <a:rPr lang="cs-CZ" sz="1200" dirty="0" err="1">
                <a:solidFill>
                  <a:schemeClr val="tx1"/>
                </a:solidFill>
                <a:latin typeface="+mn-lt"/>
              </a:rPr>
              <a:t>our</a:t>
            </a:r>
            <a:r>
              <a:rPr lang="cs-CZ" sz="12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200" dirty="0" err="1">
                <a:solidFill>
                  <a:schemeClr val="tx1"/>
                </a:solidFill>
                <a:latin typeface="+mn-lt"/>
              </a:rPr>
              <a:t>work</a:t>
            </a:r>
            <a:r>
              <a:rPr lang="cs-CZ" sz="1200" dirty="0">
                <a:solidFill>
                  <a:schemeClr val="tx1"/>
                </a:solidFill>
                <a:latin typeface="+mn-lt"/>
              </a:rPr>
              <a:t>] </a:t>
            </a:r>
            <a:endParaRPr lang="cs-CZ" sz="1100" i="1" dirty="0">
              <a:solidFill>
                <a:srgbClr val="0070C0"/>
              </a:solidFill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Movies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and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books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data, more rating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granularity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(1,2,3,5,7,10) and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explicitly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dirty="0">
                <a:solidFill>
                  <a:schemeClr val="tx1"/>
                </a:solidFill>
                <a:latin typeface="+mn-lt"/>
              </a:rPr>
            </a:br>
            <a:r>
              <a:rPr lang="cs-CZ" dirty="0">
                <a:solidFill>
                  <a:schemeClr val="tx1"/>
                </a:solidFill>
                <a:latin typeface="+mn-lt"/>
              </a:rPr>
              <a:t>model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feedback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volume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decrease</a:t>
            </a:r>
            <a:endParaRPr lang="cs-CZ" dirty="0">
              <a:solidFill>
                <a:schemeClr val="tx1"/>
              </a:solidFill>
              <a:latin typeface="+mn-lt"/>
            </a:endParaRPr>
          </a:p>
          <a:p>
            <a:pPr lvl="3">
              <a:lnSpc>
                <a:spcPct val="90000"/>
              </a:lnSpc>
            </a:pPr>
            <a:r>
              <a:rPr lang="cs-CZ" dirty="0">
                <a:solidFill>
                  <a:schemeClr val="tx1"/>
                </a:solidFill>
                <a:latin typeface="+mn-lt"/>
              </a:rPr>
              <a:t>More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granular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data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may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improve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results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some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algorithms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– but not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all</a:t>
            </a:r>
            <a:endParaRPr lang="cs-CZ" dirty="0">
              <a:solidFill>
                <a:schemeClr val="tx1"/>
              </a:solidFill>
              <a:latin typeface="+mn-lt"/>
            </a:endParaRPr>
          </a:p>
          <a:p>
            <a:pPr lvl="3">
              <a:lnSpc>
                <a:spcPct val="90000"/>
              </a:lnSpc>
            </a:pPr>
            <a:r>
              <a:rPr lang="cs-CZ" dirty="0" err="1">
                <a:solidFill>
                  <a:schemeClr val="tx1"/>
                </a:solidFill>
                <a:latin typeface="+mn-lt"/>
              </a:rPr>
              <a:t>Even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slightest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decrease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in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feedback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volume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has much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stronger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impact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br>
              <a:rPr lang="cs-CZ" dirty="0">
                <a:solidFill>
                  <a:schemeClr val="tx1"/>
                </a:solidFill>
                <a:latin typeface="+mn-lt"/>
              </a:rPr>
            </a:br>
            <a:r>
              <a:rPr lang="cs-CZ" dirty="0">
                <a:solidFill>
                  <a:schemeClr val="tx1"/>
                </a:solidFill>
                <a:latin typeface="+mn-lt"/>
              </a:rPr>
              <a:t>on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results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than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feedback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granularity</a:t>
            </a:r>
            <a:endParaRPr lang="cs-CZ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E8FDFBD-9489-CB1A-B4A2-3DDA24EE1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514" y="3655982"/>
            <a:ext cx="2660832" cy="3202018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B5CD4C78-3703-DD4B-9CF7-7D2A2AF92E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43837" y="3655983"/>
            <a:ext cx="2448163" cy="320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602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E98DC3-CB8B-62A7-393F-33F281FB0E2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666" t="34263"/>
          <a:stretch/>
        </p:blipFill>
        <p:spPr>
          <a:xfrm>
            <a:off x="6272613" y="4174775"/>
            <a:ext cx="5811140" cy="134740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9C5C7E33-B1A8-4D05-948C-8D24FC34AD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feedback: other variants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5583A-7506-44BC-A941-D3D4AE4DDA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285999"/>
            <a:ext cx="9421173" cy="442703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>
                <a:latin typeface="+mn-lt"/>
              </a:rPr>
              <a:t>Explicit</a:t>
            </a:r>
            <a:r>
              <a:rPr lang="cs-CZ" dirty="0">
                <a:latin typeface="+mn-lt"/>
              </a:rPr>
              <a:t> </a:t>
            </a:r>
            <a:r>
              <a:rPr lang="cs-CZ" b="1" dirty="0">
                <a:latin typeface="+mn-lt"/>
              </a:rPr>
              <a:t>comparison of items </a:t>
            </a:r>
            <a:r>
              <a:rPr lang="cs-CZ" dirty="0">
                <a:latin typeface="+mn-lt"/>
              </a:rPr>
              <a:t>/ groups of items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Never seen outside of preference elicitation models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And </a:t>
            </a:r>
            <a:r>
              <a:rPr lang="cs-CZ" dirty="0" err="1">
                <a:latin typeface="+mn-lt"/>
              </a:rPr>
              <a:t>one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ancient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dating</a:t>
            </a:r>
            <a:r>
              <a:rPr lang="cs-CZ" dirty="0">
                <a:latin typeface="+mn-lt"/>
              </a:rPr>
              <a:t> app...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May be fun for users -&gt; higher engagement... But only for </a:t>
            </a:r>
            <a:r>
              <a:rPr lang="cs-CZ" dirty="0" err="1">
                <a:latin typeface="+mn-lt"/>
              </a:rPr>
              <a:t>specific</a:t>
            </a:r>
            <a:r>
              <a:rPr lang="cs-CZ" dirty="0">
                <a:latin typeface="+mn-lt"/>
              </a:rPr>
              <a:t> use-</a:t>
            </a:r>
            <a:r>
              <a:rPr lang="cs-CZ" dirty="0" err="1">
                <a:latin typeface="+mn-lt"/>
              </a:rPr>
              <a:t>cases</a:t>
            </a:r>
            <a:endParaRPr lang="cs-CZ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b="1" dirty="0">
                <a:latin typeface="+mn-lt"/>
              </a:rPr>
              <a:t>Explicit rating of item</a:t>
            </a:r>
            <a:r>
              <a:rPr lang="en-US" b="1" dirty="0">
                <a:latin typeface="+mn-lt"/>
              </a:rPr>
              <a:t>’s attributes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Multimodal rating</a:t>
            </a: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Not frequent, but relevant for well</a:t>
            </a:r>
            <a:r>
              <a:rPr lang="cs-CZ" dirty="0">
                <a:latin typeface="+mn-lt"/>
              </a:rPr>
              <a:t>-</a:t>
            </a:r>
            <a:r>
              <a:rPr lang="en-US" dirty="0">
                <a:latin typeface="+mn-lt"/>
              </a:rPr>
              <a:t>defined</a:t>
            </a:r>
            <a:r>
              <a:rPr lang="cs-CZ" dirty="0">
                <a:latin typeface="+mn-lt"/>
              </a:rPr>
              <a:t> cases</a:t>
            </a:r>
          </a:p>
          <a:p>
            <a:pPr lvl="2">
              <a:lnSpc>
                <a:spcPct val="90000"/>
              </a:lnSpc>
            </a:pPr>
            <a:r>
              <a:rPr lang="cs-CZ" dirty="0">
                <a:latin typeface="+mn-lt"/>
              </a:rPr>
              <a:t>Booking.com </a:t>
            </a:r>
            <a:r>
              <a:rPr lang="cs-CZ" dirty="0" err="1">
                <a:latin typeface="+mn-lt"/>
              </a:rPr>
              <a:t>example</a:t>
            </a: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dirty="0" err="1">
                <a:latin typeface="+mn-lt"/>
              </a:rPr>
              <a:t>Might</a:t>
            </a:r>
            <a:r>
              <a:rPr lang="cs-CZ" dirty="0">
                <a:latin typeface="+mn-lt"/>
              </a:rPr>
              <a:t> not </a:t>
            </a:r>
            <a:r>
              <a:rPr lang="cs-CZ" dirty="0" err="1">
                <a:latin typeface="+mn-lt"/>
              </a:rPr>
              <a:t>have</a:t>
            </a:r>
            <a:r>
              <a:rPr lang="cs-CZ" dirty="0">
                <a:latin typeface="+mn-lt"/>
              </a:rPr>
              <a:t> a 1:1 map to </a:t>
            </a:r>
            <a:r>
              <a:rPr lang="cs-CZ" dirty="0" err="1">
                <a:latin typeface="+mn-lt"/>
              </a:rPr>
              <a:t>attributes</a:t>
            </a:r>
            <a:r>
              <a:rPr lang="cs-CZ" dirty="0">
                <a:latin typeface="+mn-lt"/>
              </a:rPr>
              <a:t> as </a:t>
            </a:r>
            <a:r>
              <a:rPr lang="cs-CZ" dirty="0" err="1">
                <a:latin typeface="+mn-lt"/>
              </a:rPr>
              <a:t>defined</a:t>
            </a:r>
            <a:r>
              <a:rPr lang="cs-CZ" dirty="0">
                <a:latin typeface="+mn-lt"/>
              </a:rPr>
              <a:t> in </a:t>
            </a:r>
            <a:r>
              <a:rPr lang="cs-CZ" dirty="0" err="1">
                <a:latin typeface="+mn-lt"/>
              </a:rPr>
              <a:t>items</a:t>
            </a:r>
            <a:r>
              <a:rPr lang="cs-CZ" dirty="0">
                <a:latin typeface="+mn-lt"/>
              </a:rPr>
              <a:t> metadata</a:t>
            </a:r>
          </a:p>
          <a:p>
            <a:pPr>
              <a:lnSpc>
                <a:spcPct val="90000"/>
              </a:lnSpc>
            </a:pPr>
            <a:r>
              <a:rPr lang="cs-CZ" b="1" dirty="0" err="1">
                <a:latin typeface="+mn-lt"/>
              </a:rPr>
              <a:t>Writing</a:t>
            </a:r>
            <a:r>
              <a:rPr lang="cs-CZ" b="1" dirty="0">
                <a:latin typeface="+mn-lt"/>
              </a:rPr>
              <a:t> a </a:t>
            </a:r>
            <a:r>
              <a:rPr lang="cs-CZ" b="1" dirty="0" err="1">
                <a:latin typeface="+mn-lt"/>
              </a:rPr>
              <a:t>review</a:t>
            </a:r>
            <a:r>
              <a:rPr lang="cs-CZ" b="1" dirty="0">
                <a:latin typeface="+mn-lt"/>
              </a:rPr>
              <a:t> (</a:t>
            </a:r>
            <a:r>
              <a:rPr lang="cs-CZ" b="1" dirty="0" err="1">
                <a:latin typeface="+mn-lt"/>
              </a:rPr>
              <a:t>is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it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really</a:t>
            </a:r>
            <a:r>
              <a:rPr lang="cs-CZ" b="1" dirty="0">
                <a:latin typeface="+mn-lt"/>
              </a:rPr>
              <a:t> explicit feedback?)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Emotion</a:t>
            </a:r>
            <a:r>
              <a:rPr lang="cs-CZ" dirty="0">
                <a:latin typeface="+mn-lt"/>
              </a:rPr>
              <a:t>/polarity </a:t>
            </a:r>
            <a:r>
              <a:rPr lang="cs-CZ" dirty="0" err="1">
                <a:latin typeface="+mn-lt"/>
              </a:rPr>
              <a:t>detection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feature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detection</a:t>
            </a:r>
            <a:endParaRPr lang="cs-CZ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Details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maybe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later</a:t>
            </a:r>
            <a:r>
              <a:rPr lang="cs-CZ" dirty="0">
                <a:latin typeface="+mn-lt"/>
              </a:rPr>
              <a:t> – </a:t>
            </a:r>
            <a:r>
              <a:rPr lang="cs-CZ" dirty="0" err="1">
                <a:latin typeface="+mn-lt"/>
              </a:rPr>
              <a:t>if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enough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time</a:t>
            </a:r>
            <a:endParaRPr lang="cs-CZ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endParaRPr lang="cs-CZ" dirty="0"/>
          </a:p>
        </p:txBody>
      </p: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id="{4940B813-8CFA-CA66-E224-532EE85E10FB}"/>
              </a:ext>
            </a:extLst>
          </p:cNvPr>
          <p:cNvCxnSpPr>
            <a:cxnSpLocks/>
          </p:cNvCxnSpPr>
          <p:nvPr/>
        </p:nvCxnSpPr>
        <p:spPr>
          <a:xfrm flipV="1">
            <a:off x="4093436" y="4848479"/>
            <a:ext cx="2179177" cy="210631"/>
          </a:xfrm>
          <a:prstGeom prst="straightConnector1">
            <a:avLst/>
          </a:prstGeom>
          <a:ln w="5715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93947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 algn="ctr">
              <a:buNone/>
            </a:pPr>
            <a:endParaRPr lang="cs-CZ" sz="2800" b="1" dirty="0">
              <a:solidFill>
                <a:srgbClr val="0070C0"/>
              </a:solidFill>
            </a:endParaRPr>
          </a:p>
          <a:p>
            <a:pPr marL="0" lvl="0" indent="0" algn="ctr">
              <a:buNone/>
            </a:pPr>
            <a:endParaRPr lang="cs-CZ" sz="2800" b="1" dirty="0">
              <a:solidFill>
                <a:srgbClr val="0070C0"/>
              </a:solidFill>
            </a:endParaRPr>
          </a:p>
          <a:p>
            <a:pPr marL="0" lvl="0" indent="0" algn="ctr">
              <a:buNone/>
            </a:pPr>
            <a:r>
              <a:rPr lang="cs-CZ" sz="2800" b="1" dirty="0">
                <a:solidFill>
                  <a:srgbClr val="0070C0"/>
                </a:solidFill>
              </a:rPr>
              <a:t>How </a:t>
            </a:r>
            <a:r>
              <a:rPr lang="cs-CZ" sz="2800" b="1" dirty="0" err="1">
                <a:solidFill>
                  <a:srgbClr val="0070C0"/>
                </a:solidFill>
              </a:rPr>
              <a:t>does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the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industry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feel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about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that</a:t>
            </a:r>
            <a:r>
              <a:rPr lang="cs-CZ" sz="2800" b="1" dirty="0">
                <a:solidFill>
                  <a:srgbClr val="0070C0"/>
                </a:solidFill>
              </a:rPr>
              <a:t>?</a:t>
            </a:r>
          </a:p>
          <a:p>
            <a:pPr marL="0" lvl="0" indent="0">
              <a:buNone/>
            </a:pPr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99603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 in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industry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id="{17C03017-E2CC-4468-AD06-D9D6E3FAE58D}"/>
              </a:ext>
            </a:extLst>
          </p:cNvPr>
          <p:cNvGrpSpPr/>
          <p:nvPr/>
        </p:nvGrpSpPr>
        <p:grpSpPr>
          <a:xfrm>
            <a:off x="237839" y="1599978"/>
            <a:ext cx="11716321" cy="2600688"/>
            <a:chOff x="321304" y="2440890"/>
            <a:chExt cx="11716321" cy="260068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DA7AC497-714E-484A-977E-C1D5955FC19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77398" y="2440890"/>
              <a:ext cx="11660227" cy="260068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6" name="Rukopis 5">
                  <a:extLst>
                    <a:ext uri="{FF2B5EF4-FFF2-40B4-BE49-F238E27FC236}">
                      <a16:creationId xmlns:a16="http://schemas.microsoft.com/office/drawing/2014/main" id="{585084C9-782A-4AEC-BADA-BF4626C91696}"/>
                    </a:ext>
                  </a:extLst>
                </p14:cNvPr>
                <p14:cNvContentPartPr/>
                <p14:nvPr/>
              </p14:nvContentPartPr>
              <p14:xfrm>
                <a:off x="321304" y="3912471"/>
                <a:ext cx="1437840" cy="536760"/>
              </p14:xfrm>
            </p:contentPart>
          </mc:Choice>
          <mc:Fallback xmlns="">
            <p:pic>
              <p:nvPicPr>
                <p:cNvPr id="6" name="Rukopis 5">
                  <a:extLst>
                    <a:ext uri="{FF2B5EF4-FFF2-40B4-BE49-F238E27FC236}">
                      <a16:creationId xmlns:a16="http://schemas.microsoft.com/office/drawing/2014/main" id="{585084C9-782A-4AEC-BADA-BF4626C91696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312304" y="3903831"/>
                  <a:ext cx="1455480" cy="5544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0" name="Skupina 9">
              <a:extLst>
                <a:ext uri="{FF2B5EF4-FFF2-40B4-BE49-F238E27FC236}">
                  <a16:creationId xmlns:a16="http://schemas.microsoft.com/office/drawing/2014/main" id="{7D45BA4E-8AF5-430D-A98E-3B41D7E6CBC2}"/>
                </a:ext>
              </a:extLst>
            </p:cNvPr>
            <p:cNvGrpSpPr/>
            <p:nvPr/>
          </p:nvGrpSpPr>
          <p:grpSpPr>
            <a:xfrm>
              <a:off x="7867264" y="2741751"/>
              <a:ext cx="2790360" cy="505080"/>
              <a:chOff x="7867264" y="2741751"/>
              <a:chExt cx="2790360" cy="505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7" name="Rukopis 6">
                    <a:extLst>
                      <a:ext uri="{FF2B5EF4-FFF2-40B4-BE49-F238E27FC236}">
                        <a16:creationId xmlns:a16="http://schemas.microsoft.com/office/drawing/2014/main" id="{BB95E576-35B7-4DCC-A9E0-9A8E3F33892D}"/>
                      </a:ext>
                    </a:extLst>
                  </p14:cNvPr>
                  <p14:cNvContentPartPr/>
                  <p14:nvPr/>
                </p14:nvContentPartPr>
                <p14:xfrm>
                  <a:off x="7867264" y="2763711"/>
                  <a:ext cx="886680" cy="483120"/>
                </p14:xfrm>
              </p:contentPart>
            </mc:Choice>
            <mc:Fallback xmlns="">
              <p:pic>
                <p:nvPicPr>
                  <p:cNvPr id="7" name="Rukopis 6">
                    <a:extLst>
                      <a:ext uri="{FF2B5EF4-FFF2-40B4-BE49-F238E27FC236}">
                        <a16:creationId xmlns:a16="http://schemas.microsoft.com/office/drawing/2014/main" id="{BB95E576-35B7-4DCC-A9E0-9A8E3F33892D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7858624" y="2754711"/>
                    <a:ext cx="904320" cy="500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Rukopis 7">
                    <a:extLst>
                      <a:ext uri="{FF2B5EF4-FFF2-40B4-BE49-F238E27FC236}">
                        <a16:creationId xmlns:a16="http://schemas.microsoft.com/office/drawing/2014/main" id="{443C44AA-8CC5-4300-99B8-E9C37A612BED}"/>
                      </a:ext>
                    </a:extLst>
                  </p14:cNvPr>
                  <p14:cNvContentPartPr/>
                  <p14:nvPr/>
                </p14:nvContentPartPr>
                <p14:xfrm>
                  <a:off x="8707144" y="2741751"/>
                  <a:ext cx="961560" cy="447840"/>
                </p14:xfrm>
              </p:contentPart>
            </mc:Choice>
            <mc:Fallback xmlns="">
              <p:pic>
                <p:nvPicPr>
                  <p:cNvPr id="8" name="Rukopis 7">
                    <a:extLst>
                      <a:ext uri="{FF2B5EF4-FFF2-40B4-BE49-F238E27FC236}">
                        <a16:creationId xmlns:a16="http://schemas.microsoft.com/office/drawing/2014/main" id="{443C44AA-8CC5-4300-99B8-E9C37A612BED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8698504" y="2732751"/>
                    <a:ext cx="979200" cy="465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9" name="Rukopis 8">
                    <a:extLst>
                      <a:ext uri="{FF2B5EF4-FFF2-40B4-BE49-F238E27FC236}">
                        <a16:creationId xmlns:a16="http://schemas.microsoft.com/office/drawing/2014/main" id="{44DD0441-0866-4370-B46E-77031296811B}"/>
                      </a:ext>
                    </a:extLst>
                  </p14:cNvPr>
                  <p14:cNvContentPartPr/>
                  <p14:nvPr/>
                </p14:nvContentPartPr>
                <p14:xfrm>
                  <a:off x="9779584" y="2753271"/>
                  <a:ext cx="878040" cy="436680"/>
                </p14:xfrm>
              </p:contentPart>
            </mc:Choice>
            <mc:Fallback xmlns="">
              <p:pic>
                <p:nvPicPr>
                  <p:cNvPr id="9" name="Rukopis 8">
                    <a:extLst>
                      <a:ext uri="{FF2B5EF4-FFF2-40B4-BE49-F238E27FC236}">
                        <a16:creationId xmlns:a16="http://schemas.microsoft.com/office/drawing/2014/main" id="{44DD0441-0866-4370-B46E-77031296811B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9770944" y="2744271"/>
                    <a:ext cx="895680" cy="4543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1" name="Rukopis 10">
                  <a:extLst>
                    <a:ext uri="{FF2B5EF4-FFF2-40B4-BE49-F238E27FC236}">
                      <a16:creationId xmlns:a16="http://schemas.microsoft.com/office/drawing/2014/main" id="{23C9A03E-7656-4E89-BEA5-F7846099B6DA}"/>
                    </a:ext>
                  </a:extLst>
                </p14:cNvPr>
                <p14:cNvContentPartPr/>
                <p14:nvPr/>
              </p14:nvContentPartPr>
              <p14:xfrm>
                <a:off x="4958824" y="3221631"/>
                <a:ext cx="1332000" cy="692640"/>
              </p14:xfrm>
            </p:contentPart>
          </mc:Choice>
          <mc:Fallback xmlns="">
            <p:pic>
              <p:nvPicPr>
                <p:cNvPr id="11" name="Rukopis 10">
                  <a:extLst>
                    <a:ext uri="{FF2B5EF4-FFF2-40B4-BE49-F238E27FC236}">
                      <a16:creationId xmlns:a16="http://schemas.microsoft.com/office/drawing/2014/main" id="{23C9A03E-7656-4E89-BEA5-F7846099B6DA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950184" y="3212991"/>
                  <a:ext cx="1349640" cy="71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Rukopis 11">
                  <a:extLst>
                    <a:ext uri="{FF2B5EF4-FFF2-40B4-BE49-F238E27FC236}">
                      <a16:creationId xmlns:a16="http://schemas.microsoft.com/office/drawing/2014/main" id="{47C37AD4-56BD-48B9-BB3A-05210E60C565}"/>
                    </a:ext>
                  </a:extLst>
                </p14:cNvPr>
                <p14:cNvContentPartPr/>
                <p14:nvPr/>
              </p14:nvContentPartPr>
              <p14:xfrm>
                <a:off x="10816384" y="3155391"/>
                <a:ext cx="558000" cy="360"/>
              </p14:xfrm>
            </p:contentPart>
          </mc:Choice>
          <mc:Fallback xmlns="">
            <p:pic>
              <p:nvPicPr>
                <p:cNvPr id="12" name="Rukopis 11">
                  <a:extLst>
                    <a:ext uri="{FF2B5EF4-FFF2-40B4-BE49-F238E27FC236}">
                      <a16:creationId xmlns:a16="http://schemas.microsoft.com/office/drawing/2014/main" id="{47C37AD4-56BD-48B9-BB3A-05210E60C565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0807384" y="3146391"/>
                  <a:ext cx="575640" cy="18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" name="Skupina 28">
            <a:extLst>
              <a:ext uri="{FF2B5EF4-FFF2-40B4-BE49-F238E27FC236}">
                <a16:creationId xmlns:a16="http://schemas.microsoft.com/office/drawing/2014/main" id="{0B1F5042-17AD-4567-B01A-033E109D42DF}"/>
              </a:ext>
            </a:extLst>
          </p:cNvPr>
          <p:cNvGrpSpPr/>
          <p:nvPr/>
        </p:nvGrpSpPr>
        <p:grpSpPr>
          <a:xfrm>
            <a:off x="293933" y="4239054"/>
            <a:ext cx="3757558" cy="2037936"/>
            <a:chOff x="338484" y="4584239"/>
            <a:chExt cx="3757558" cy="203793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Rukopis 12">
                  <a:extLst>
                    <a:ext uri="{FF2B5EF4-FFF2-40B4-BE49-F238E27FC236}">
                      <a16:creationId xmlns:a16="http://schemas.microsoft.com/office/drawing/2014/main" id="{FB07EDFA-3F70-49A3-AE81-9AF8FCECADD3}"/>
                    </a:ext>
                  </a:extLst>
                </p14:cNvPr>
                <p14:cNvContentPartPr/>
                <p14:nvPr/>
              </p14:nvContentPartPr>
              <p14:xfrm>
                <a:off x="2954704" y="6154911"/>
                <a:ext cx="360" cy="360"/>
              </p14:xfrm>
            </p:contentPart>
          </mc:Choice>
          <mc:Fallback xmlns="">
            <p:pic>
              <p:nvPicPr>
                <p:cNvPr id="13" name="Rukopis 12">
                  <a:extLst>
                    <a:ext uri="{FF2B5EF4-FFF2-40B4-BE49-F238E27FC236}">
                      <a16:creationId xmlns:a16="http://schemas.microsoft.com/office/drawing/2014/main" id="{FB07EDFA-3F70-49A3-AE81-9AF8FCECADD3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945704" y="614591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15" name="Obrázek 14">
              <a:extLst>
                <a:ext uri="{FF2B5EF4-FFF2-40B4-BE49-F238E27FC236}">
                  <a16:creationId xmlns:a16="http://schemas.microsoft.com/office/drawing/2014/main" id="{DC8355DF-589D-4004-AE67-1909C059CF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338484" y="4584239"/>
              <a:ext cx="1337195" cy="2037936"/>
            </a:xfrm>
            <a:prstGeom prst="rect">
              <a:avLst/>
            </a:prstGeom>
          </p:spPr>
        </p:pic>
        <p:pic>
          <p:nvPicPr>
            <p:cNvPr id="18" name="Obrázek 17">
              <a:extLst>
                <a:ext uri="{FF2B5EF4-FFF2-40B4-BE49-F238E27FC236}">
                  <a16:creationId xmlns:a16="http://schemas.microsoft.com/office/drawing/2014/main" id="{A672307E-AD10-4DD1-BC88-CEF1169A0A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l="79741"/>
            <a:stretch/>
          </p:blipFill>
          <p:spPr>
            <a:xfrm>
              <a:off x="1929718" y="5538756"/>
              <a:ext cx="1818042" cy="809738"/>
            </a:xfrm>
            <a:prstGeom prst="rect">
              <a:avLst/>
            </a:prstGeom>
          </p:spPr>
        </p:pic>
        <p:pic>
          <p:nvPicPr>
            <p:cNvPr id="20" name="Obrázek 19">
              <a:extLst>
                <a:ext uri="{FF2B5EF4-FFF2-40B4-BE49-F238E27FC236}">
                  <a16:creationId xmlns:a16="http://schemas.microsoft.com/office/drawing/2014/main" id="{38792272-CB7F-4490-AB13-D00E049BC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/>
            <a:srcRect r="74563"/>
            <a:stretch/>
          </p:blipFill>
          <p:spPr>
            <a:xfrm>
              <a:off x="1813365" y="4646709"/>
              <a:ext cx="2282677" cy="809738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1" name="Rukopis 20">
                  <a:extLst>
                    <a:ext uri="{FF2B5EF4-FFF2-40B4-BE49-F238E27FC236}">
                      <a16:creationId xmlns:a16="http://schemas.microsoft.com/office/drawing/2014/main" id="{1B95569A-856C-4C42-AA95-EF9E332FE531}"/>
                    </a:ext>
                  </a:extLst>
                </p14:cNvPr>
                <p14:cNvContentPartPr/>
                <p14:nvPr/>
              </p14:nvContentPartPr>
              <p14:xfrm>
                <a:off x="2698024" y="5118111"/>
                <a:ext cx="1070280" cy="34200"/>
              </p14:xfrm>
            </p:contentPart>
          </mc:Choice>
          <mc:Fallback xmlns="">
            <p:pic>
              <p:nvPicPr>
                <p:cNvPr id="21" name="Rukopis 20">
                  <a:extLst>
                    <a:ext uri="{FF2B5EF4-FFF2-40B4-BE49-F238E27FC236}">
                      <a16:creationId xmlns:a16="http://schemas.microsoft.com/office/drawing/2014/main" id="{1B95569A-856C-4C42-AA95-EF9E332FE531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689384" y="5109111"/>
                  <a:ext cx="108792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2" name="Rukopis 21">
                  <a:extLst>
                    <a:ext uri="{FF2B5EF4-FFF2-40B4-BE49-F238E27FC236}">
                      <a16:creationId xmlns:a16="http://schemas.microsoft.com/office/drawing/2014/main" id="{C865E006-D9E4-4A08-8CD6-07B79A23F8BC}"/>
                    </a:ext>
                  </a:extLst>
                </p14:cNvPr>
                <p14:cNvContentPartPr/>
                <p14:nvPr/>
              </p14:nvContentPartPr>
              <p14:xfrm>
                <a:off x="2731864" y="5385591"/>
                <a:ext cx="892080" cy="360"/>
              </p14:xfrm>
            </p:contentPart>
          </mc:Choice>
          <mc:Fallback xmlns="">
            <p:pic>
              <p:nvPicPr>
                <p:cNvPr id="22" name="Rukopis 21">
                  <a:extLst>
                    <a:ext uri="{FF2B5EF4-FFF2-40B4-BE49-F238E27FC236}">
                      <a16:creationId xmlns:a16="http://schemas.microsoft.com/office/drawing/2014/main" id="{C865E006-D9E4-4A08-8CD6-07B79A23F8B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722864" y="5376951"/>
                  <a:ext cx="909720" cy="1800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25" name="Skupina 24">
              <a:extLst>
                <a:ext uri="{FF2B5EF4-FFF2-40B4-BE49-F238E27FC236}">
                  <a16:creationId xmlns:a16="http://schemas.microsoft.com/office/drawing/2014/main" id="{491424DA-41D7-4280-A553-496EE8D21AD7}"/>
                </a:ext>
              </a:extLst>
            </p:cNvPr>
            <p:cNvGrpSpPr/>
            <p:nvPr/>
          </p:nvGrpSpPr>
          <p:grpSpPr>
            <a:xfrm>
              <a:off x="2014744" y="5540751"/>
              <a:ext cx="1565280" cy="469440"/>
              <a:chOff x="2014744" y="5540751"/>
              <a:chExt cx="1565280" cy="4694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3" name="Rukopis 22">
                    <a:extLst>
                      <a:ext uri="{FF2B5EF4-FFF2-40B4-BE49-F238E27FC236}">
                        <a16:creationId xmlns:a16="http://schemas.microsoft.com/office/drawing/2014/main" id="{D0D9EED9-EAE2-48D2-A011-F98CF0C89D73}"/>
                      </a:ext>
                    </a:extLst>
                  </p14:cNvPr>
                  <p14:cNvContentPartPr/>
                  <p14:nvPr/>
                </p14:nvContentPartPr>
                <p14:xfrm>
                  <a:off x="2014744" y="5540751"/>
                  <a:ext cx="1565280" cy="291960"/>
                </p14:xfrm>
              </p:contentPart>
            </mc:Choice>
            <mc:Fallback xmlns="">
              <p:pic>
                <p:nvPicPr>
                  <p:cNvPr id="23" name="Rukopis 22">
                    <a:extLst>
                      <a:ext uri="{FF2B5EF4-FFF2-40B4-BE49-F238E27FC236}">
                        <a16:creationId xmlns:a16="http://schemas.microsoft.com/office/drawing/2014/main" id="{D0D9EED9-EAE2-48D2-A011-F98CF0C89D7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2005744" y="5531751"/>
                    <a:ext cx="1582920" cy="309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4" name="Rukopis 23">
                    <a:extLst>
                      <a:ext uri="{FF2B5EF4-FFF2-40B4-BE49-F238E27FC236}">
                        <a16:creationId xmlns:a16="http://schemas.microsoft.com/office/drawing/2014/main" id="{76FDC020-EE70-43AA-9E48-0492C7F5CD68}"/>
                      </a:ext>
                    </a:extLst>
                  </p14:cNvPr>
                  <p14:cNvContentPartPr/>
                  <p14:nvPr/>
                </p14:nvContentPartPr>
                <p14:xfrm>
                  <a:off x="2542144" y="6009831"/>
                  <a:ext cx="874440" cy="360"/>
                </p14:xfrm>
              </p:contentPart>
            </mc:Choice>
            <mc:Fallback xmlns="">
              <p:pic>
                <p:nvPicPr>
                  <p:cNvPr id="24" name="Rukopis 23">
                    <a:extLst>
                      <a:ext uri="{FF2B5EF4-FFF2-40B4-BE49-F238E27FC236}">
                        <a16:creationId xmlns:a16="http://schemas.microsoft.com/office/drawing/2014/main" id="{76FDC020-EE70-43AA-9E48-0492C7F5CD68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2533144" y="6001191"/>
                    <a:ext cx="89208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p:grpSp>
        <p:nvGrpSpPr>
          <p:cNvPr id="46" name="Skupina 45">
            <a:extLst>
              <a:ext uri="{FF2B5EF4-FFF2-40B4-BE49-F238E27FC236}">
                <a16:creationId xmlns:a16="http://schemas.microsoft.com/office/drawing/2014/main" id="{88DA2DB4-3487-45E1-A1E8-1A2F61171059}"/>
              </a:ext>
            </a:extLst>
          </p:cNvPr>
          <p:cNvGrpSpPr/>
          <p:nvPr/>
        </p:nvGrpSpPr>
        <p:grpSpPr>
          <a:xfrm>
            <a:off x="4498396" y="4166594"/>
            <a:ext cx="7455764" cy="713786"/>
            <a:chOff x="4498396" y="4166594"/>
            <a:chExt cx="7455764" cy="713786"/>
          </a:xfrm>
        </p:grpSpPr>
        <p:pic>
          <p:nvPicPr>
            <p:cNvPr id="28" name="Obrázek 27">
              <a:extLst>
                <a:ext uri="{FF2B5EF4-FFF2-40B4-BE49-F238E27FC236}">
                  <a16:creationId xmlns:a16="http://schemas.microsoft.com/office/drawing/2014/main" id="{C11F0EC4-9E9D-4F0B-AC6A-83AACD158D9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4498396" y="4166594"/>
              <a:ext cx="7455764" cy="713786"/>
            </a:xfrm>
            <a:prstGeom prst="rect">
              <a:avLst/>
            </a:prstGeom>
          </p:spPr>
        </p:pic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0" name="Rukopis 29">
                  <a:extLst>
                    <a:ext uri="{FF2B5EF4-FFF2-40B4-BE49-F238E27FC236}">
                      <a16:creationId xmlns:a16="http://schemas.microsoft.com/office/drawing/2014/main" id="{EE987095-45CB-4E5A-8C30-DBD94B2251E0}"/>
                    </a:ext>
                  </a:extLst>
                </p14:cNvPr>
                <p14:cNvContentPartPr/>
                <p14:nvPr/>
              </p14:nvContentPartPr>
              <p14:xfrm>
                <a:off x="10423984" y="4325751"/>
                <a:ext cx="695160" cy="424800"/>
              </p14:xfrm>
            </p:contentPart>
          </mc:Choice>
          <mc:Fallback xmlns="">
            <p:pic>
              <p:nvPicPr>
                <p:cNvPr id="30" name="Rukopis 29">
                  <a:extLst>
                    <a:ext uri="{FF2B5EF4-FFF2-40B4-BE49-F238E27FC236}">
                      <a16:creationId xmlns:a16="http://schemas.microsoft.com/office/drawing/2014/main" id="{EE987095-45CB-4E5A-8C30-DBD94B2251E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10414984" y="4317111"/>
                  <a:ext cx="71280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3" name="Rukopis 32">
                  <a:extLst>
                    <a:ext uri="{FF2B5EF4-FFF2-40B4-BE49-F238E27FC236}">
                      <a16:creationId xmlns:a16="http://schemas.microsoft.com/office/drawing/2014/main" id="{77EAF586-991C-4D57-AAB1-DF44E3342A9E}"/>
                    </a:ext>
                  </a:extLst>
                </p14:cNvPr>
                <p14:cNvContentPartPr/>
                <p14:nvPr/>
              </p14:nvContentPartPr>
              <p14:xfrm>
                <a:off x="9745744" y="4782591"/>
                <a:ext cx="512640" cy="46080"/>
              </p14:xfrm>
            </p:contentPart>
          </mc:Choice>
          <mc:Fallback xmlns="">
            <p:pic>
              <p:nvPicPr>
                <p:cNvPr id="33" name="Rukopis 32">
                  <a:extLst>
                    <a:ext uri="{FF2B5EF4-FFF2-40B4-BE49-F238E27FC236}">
                      <a16:creationId xmlns:a16="http://schemas.microsoft.com/office/drawing/2014/main" id="{77EAF586-991C-4D57-AAB1-DF44E3342A9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736744" y="4773951"/>
                  <a:ext cx="530280" cy="63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Skupina 44">
            <a:extLst>
              <a:ext uri="{FF2B5EF4-FFF2-40B4-BE49-F238E27FC236}">
                <a16:creationId xmlns:a16="http://schemas.microsoft.com/office/drawing/2014/main" id="{C95BD3D3-E45D-445C-BC11-4D51A2A79561}"/>
              </a:ext>
            </a:extLst>
          </p:cNvPr>
          <p:cNvGrpSpPr/>
          <p:nvPr/>
        </p:nvGrpSpPr>
        <p:grpSpPr>
          <a:xfrm>
            <a:off x="4498396" y="5099937"/>
            <a:ext cx="2048521" cy="1231634"/>
            <a:chOff x="4463703" y="5157997"/>
            <a:chExt cx="2048521" cy="1231634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6" name="Rukopis 25">
                  <a:extLst>
                    <a:ext uri="{FF2B5EF4-FFF2-40B4-BE49-F238E27FC236}">
                      <a16:creationId xmlns:a16="http://schemas.microsoft.com/office/drawing/2014/main" id="{74BC3B8B-E19D-4A3D-95B5-8D54DCDF1527}"/>
                    </a:ext>
                  </a:extLst>
                </p14:cNvPr>
                <p14:cNvContentPartPr/>
                <p14:nvPr/>
              </p14:nvContentPartPr>
              <p14:xfrm>
                <a:off x="6511864" y="6389271"/>
                <a:ext cx="360" cy="360"/>
              </p14:xfrm>
            </p:contentPart>
          </mc:Choice>
          <mc:Fallback xmlns="">
            <p:pic>
              <p:nvPicPr>
                <p:cNvPr id="26" name="Rukopis 25">
                  <a:extLst>
                    <a:ext uri="{FF2B5EF4-FFF2-40B4-BE49-F238E27FC236}">
                      <a16:creationId xmlns:a16="http://schemas.microsoft.com/office/drawing/2014/main" id="{74BC3B8B-E19D-4A3D-95B5-8D54DCDF152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502864" y="63802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4" name="Rukopis 33">
                  <a:extLst>
                    <a:ext uri="{FF2B5EF4-FFF2-40B4-BE49-F238E27FC236}">
                      <a16:creationId xmlns:a16="http://schemas.microsoft.com/office/drawing/2014/main" id="{B99462E6-8CCE-47C6-9E61-EA93FCA2C8EB}"/>
                    </a:ext>
                  </a:extLst>
                </p14:cNvPr>
                <p14:cNvContentPartPr/>
                <p14:nvPr/>
              </p14:nvContentPartPr>
              <p14:xfrm>
                <a:off x="5675584" y="5865471"/>
                <a:ext cx="360" cy="360"/>
              </p14:xfrm>
            </p:contentPart>
          </mc:Choice>
          <mc:Fallback xmlns="">
            <p:pic>
              <p:nvPicPr>
                <p:cNvPr id="34" name="Rukopis 33">
                  <a:extLst>
                    <a:ext uri="{FF2B5EF4-FFF2-40B4-BE49-F238E27FC236}">
                      <a16:creationId xmlns:a16="http://schemas.microsoft.com/office/drawing/2014/main" id="{B99462E6-8CCE-47C6-9E61-EA93FCA2C8E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66944" y="585647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  <p:pic>
          <p:nvPicPr>
            <p:cNvPr id="36" name="Obrázek 35">
              <a:extLst>
                <a:ext uri="{FF2B5EF4-FFF2-40B4-BE49-F238E27FC236}">
                  <a16:creationId xmlns:a16="http://schemas.microsoft.com/office/drawing/2014/main" id="{04EA59A6-A872-433B-AB27-1162EF1D24C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4463703" y="5157997"/>
              <a:ext cx="2048161" cy="1095528"/>
            </a:xfrm>
            <a:prstGeom prst="rect">
              <a:avLst/>
            </a:prstGeom>
          </p:spPr>
        </p:pic>
        <p:grpSp>
          <p:nvGrpSpPr>
            <p:cNvPr id="40" name="Skupina 39">
              <a:extLst>
                <a:ext uri="{FF2B5EF4-FFF2-40B4-BE49-F238E27FC236}">
                  <a16:creationId xmlns:a16="http://schemas.microsoft.com/office/drawing/2014/main" id="{BCC94403-368C-47E6-A747-D2B7E3886891}"/>
                </a:ext>
              </a:extLst>
            </p:cNvPr>
            <p:cNvGrpSpPr/>
            <p:nvPr/>
          </p:nvGrpSpPr>
          <p:grpSpPr>
            <a:xfrm>
              <a:off x="5508184" y="6065631"/>
              <a:ext cx="713880" cy="33840"/>
              <a:chOff x="5508184" y="6065631"/>
              <a:chExt cx="713880" cy="338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37" name="Rukopis 36">
                    <a:extLst>
                      <a:ext uri="{FF2B5EF4-FFF2-40B4-BE49-F238E27FC236}">
                        <a16:creationId xmlns:a16="http://schemas.microsoft.com/office/drawing/2014/main" id="{BBF20A1E-0DD1-41A3-95C0-B48453467C65}"/>
                      </a:ext>
                    </a:extLst>
                  </p14:cNvPr>
                  <p14:cNvContentPartPr/>
                  <p14:nvPr/>
                </p14:nvContentPartPr>
                <p14:xfrm>
                  <a:off x="5508184" y="6065631"/>
                  <a:ext cx="139680" cy="11880"/>
                </p14:xfrm>
              </p:contentPart>
            </mc:Choice>
            <mc:Fallback xmlns="">
              <p:pic>
                <p:nvPicPr>
                  <p:cNvPr id="37" name="Rukopis 36">
                    <a:extLst>
                      <a:ext uri="{FF2B5EF4-FFF2-40B4-BE49-F238E27FC236}">
                        <a16:creationId xmlns:a16="http://schemas.microsoft.com/office/drawing/2014/main" id="{BBF20A1E-0DD1-41A3-95C0-B48453467C65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5499544" y="6056631"/>
                    <a:ext cx="157320" cy="29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38" name="Rukopis 37">
                    <a:extLst>
                      <a:ext uri="{FF2B5EF4-FFF2-40B4-BE49-F238E27FC236}">
                        <a16:creationId xmlns:a16="http://schemas.microsoft.com/office/drawing/2014/main" id="{D6B3C945-F139-440E-A5F1-621171457F1B}"/>
                      </a:ext>
                    </a:extLst>
                  </p14:cNvPr>
                  <p14:cNvContentPartPr/>
                  <p14:nvPr/>
                </p14:nvContentPartPr>
                <p14:xfrm>
                  <a:off x="5776024" y="6099111"/>
                  <a:ext cx="144000" cy="360"/>
                </p14:xfrm>
              </p:contentPart>
            </mc:Choice>
            <mc:Fallback xmlns="">
              <p:pic>
                <p:nvPicPr>
                  <p:cNvPr id="38" name="Rukopis 37">
                    <a:extLst>
                      <a:ext uri="{FF2B5EF4-FFF2-40B4-BE49-F238E27FC236}">
                        <a16:creationId xmlns:a16="http://schemas.microsoft.com/office/drawing/2014/main" id="{D6B3C945-F139-440E-A5F1-621171457F1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5767024" y="6090471"/>
                    <a:ext cx="161640" cy="1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39" name="Rukopis 38">
                    <a:extLst>
                      <a:ext uri="{FF2B5EF4-FFF2-40B4-BE49-F238E27FC236}">
                        <a16:creationId xmlns:a16="http://schemas.microsoft.com/office/drawing/2014/main" id="{E158D8FA-0FDB-43E9-9C22-E2600E72C16E}"/>
                      </a:ext>
                    </a:extLst>
                  </p14:cNvPr>
                  <p14:cNvContentPartPr/>
                  <p14:nvPr/>
                </p14:nvContentPartPr>
                <p14:xfrm>
                  <a:off x="6043504" y="6088311"/>
                  <a:ext cx="178560" cy="360"/>
                </p14:xfrm>
              </p:contentPart>
            </mc:Choice>
            <mc:Fallback xmlns="">
              <p:pic>
                <p:nvPicPr>
                  <p:cNvPr id="39" name="Rukopis 38">
                    <a:extLst>
                      <a:ext uri="{FF2B5EF4-FFF2-40B4-BE49-F238E27FC236}">
                        <a16:creationId xmlns:a16="http://schemas.microsoft.com/office/drawing/2014/main" id="{E158D8FA-0FDB-43E9-9C22-E2600E72C16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6034864" y="6079671"/>
                    <a:ext cx="196200" cy="180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42" name="Rukopis 41">
                  <a:extLst>
                    <a:ext uri="{FF2B5EF4-FFF2-40B4-BE49-F238E27FC236}">
                      <a16:creationId xmlns:a16="http://schemas.microsoft.com/office/drawing/2014/main" id="{A4B06502-C311-4AD7-A28D-FBA88A9BBBAD}"/>
                    </a:ext>
                  </a:extLst>
                </p14:cNvPr>
                <p14:cNvContentPartPr/>
                <p14:nvPr/>
              </p14:nvContentPartPr>
              <p14:xfrm>
                <a:off x="5218384" y="5887431"/>
                <a:ext cx="360" cy="360"/>
              </p14:xfrm>
            </p:contentPart>
          </mc:Choice>
          <mc:Fallback xmlns="">
            <p:pic>
              <p:nvPicPr>
                <p:cNvPr id="42" name="Rukopis 41">
                  <a:extLst>
                    <a:ext uri="{FF2B5EF4-FFF2-40B4-BE49-F238E27FC236}">
                      <a16:creationId xmlns:a16="http://schemas.microsoft.com/office/drawing/2014/main" id="{A4B06502-C311-4AD7-A28D-FBA88A9BBBAD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209384" y="5878431"/>
                  <a:ext cx="1800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8" name="Obrázek 47">
            <a:extLst>
              <a:ext uri="{FF2B5EF4-FFF2-40B4-BE49-F238E27FC236}">
                <a16:creationId xmlns:a16="http://schemas.microsoft.com/office/drawing/2014/main" id="{849E2074-C224-49F5-880D-10946D9BAA46}"/>
              </a:ext>
            </a:extLst>
          </p:cNvPr>
          <p:cNvPicPr>
            <a:picLocks noChangeAspect="1"/>
          </p:cNvPicPr>
          <p:nvPr/>
        </p:nvPicPr>
        <p:blipFill>
          <a:blip r:embed="rId42"/>
          <a:stretch>
            <a:fillRect/>
          </a:stretch>
        </p:blipFill>
        <p:spPr>
          <a:xfrm>
            <a:off x="6657279" y="5056136"/>
            <a:ext cx="5293705" cy="3707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9" name="Rukopis 48">
                <a:extLst>
                  <a:ext uri="{FF2B5EF4-FFF2-40B4-BE49-F238E27FC236}">
                    <a16:creationId xmlns:a16="http://schemas.microsoft.com/office/drawing/2014/main" id="{05E51F99-EE37-47DF-B8C2-51E46CD4948E}"/>
                  </a:ext>
                </a:extLst>
              </p14:cNvPr>
              <p14:cNvContentPartPr/>
              <p14:nvPr/>
            </p14:nvContentPartPr>
            <p14:xfrm>
              <a:off x="6779344" y="5351391"/>
              <a:ext cx="675000" cy="12240"/>
            </p14:xfrm>
          </p:contentPart>
        </mc:Choice>
        <mc:Fallback xmlns="">
          <p:pic>
            <p:nvPicPr>
              <p:cNvPr id="49" name="Rukopis 48">
                <a:extLst>
                  <a:ext uri="{FF2B5EF4-FFF2-40B4-BE49-F238E27FC236}">
                    <a16:creationId xmlns:a16="http://schemas.microsoft.com/office/drawing/2014/main" id="{05E51F99-EE37-47DF-B8C2-51E46CD4948E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770704" y="5342751"/>
                <a:ext cx="692640" cy="2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50" name="Rukopis 49">
                <a:extLst>
                  <a:ext uri="{FF2B5EF4-FFF2-40B4-BE49-F238E27FC236}">
                    <a16:creationId xmlns:a16="http://schemas.microsoft.com/office/drawing/2014/main" id="{C19295F3-328A-4688-A17B-7DF826718B89}"/>
                  </a:ext>
                </a:extLst>
              </p14:cNvPr>
              <p14:cNvContentPartPr/>
              <p14:nvPr/>
            </p14:nvContentPartPr>
            <p14:xfrm>
              <a:off x="10269904" y="5318631"/>
              <a:ext cx="1036080" cy="34200"/>
            </p14:xfrm>
          </p:contentPart>
        </mc:Choice>
        <mc:Fallback xmlns="">
          <p:pic>
            <p:nvPicPr>
              <p:cNvPr id="50" name="Rukopis 49">
                <a:extLst>
                  <a:ext uri="{FF2B5EF4-FFF2-40B4-BE49-F238E27FC236}">
                    <a16:creationId xmlns:a16="http://schemas.microsoft.com/office/drawing/2014/main" id="{C19295F3-328A-4688-A17B-7DF826718B89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0261264" y="5309991"/>
                <a:ext cx="1053720" cy="5184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Skupina 63">
            <a:extLst>
              <a:ext uri="{FF2B5EF4-FFF2-40B4-BE49-F238E27FC236}">
                <a16:creationId xmlns:a16="http://schemas.microsoft.com/office/drawing/2014/main" id="{CD97E3B5-F6D9-4B30-8D5A-7BA7744A1CC9}"/>
              </a:ext>
            </a:extLst>
          </p:cNvPr>
          <p:cNvGrpSpPr/>
          <p:nvPr/>
        </p:nvGrpSpPr>
        <p:grpSpPr>
          <a:xfrm>
            <a:off x="7582504" y="5318631"/>
            <a:ext cx="743760" cy="33840"/>
            <a:chOff x="7582504" y="5318631"/>
            <a:chExt cx="743760" cy="3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51" name="Rukopis 50">
                  <a:extLst>
                    <a:ext uri="{FF2B5EF4-FFF2-40B4-BE49-F238E27FC236}">
                      <a16:creationId xmlns:a16="http://schemas.microsoft.com/office/drawing/2014/main" id="{9812365C-E350-4E70-9EC8-4D0F48BFC9FA}"/>
                    </a:ext>
                  </a:extLst>
                </p14:cNvPr>
                <p14:cNvContentPartPr/>
                <p14:nvPr/>
              </p14:nvContentPartPr>
              <p14:xfrm>
                <a:off x="7582504" y="5340951"/>
                <a:ext cx="11520" cy="360"/>
              </p14:xfrm>
            </p:contentPart>
          </mc:Choice>
          <mc:Fallback xmlns="">
            <p:pic>
              <p:nvPicPr>
                <p:cNvPr id="51" name="Rukopis 50">
                  <a:extLst>
                    <a:ext uri="{FF2B5EF4-FFF2-40B4-BE49-F238E27FC236}">
                      <a16:creationId xmlns:a16="http://schemas.microsoft.com/office/drawing/2014/main" id="{9812365C-E350-4E70-9EC8-4D0F48BFC9FA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7573504" y="5332311"/>
                  <a:ext cx="2916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52" name="Rukopis 51">
                  <a:extLst>
                    <a:ext uri="{FF2B5EF4-FFF2-40B4-BE49-F238E27FC236}">
                      <a16:creationId xmlns:a16="http://schemas.microsoft.com/office/drawing/2014/main" id="{8D40D785-FEF6-48F0-9E74-C114046BC92D}"/>
                    </a:ext>
                  </a:extLst>
                </p14:cNvPr>
                <p14:cNvContentPartPr/>
                <p14:nvPr/>
              </p14:nvContentPartPr>
              <p14:xfrm>
                <a:off x="7682584" y="5340951"/>
                <a:ext cx="22320" cy="7200"/>
              </p14:xfrm>
            </p:contentPart>
          </mc:Choice>
          <mc:Fallback xmlns="">
            <p:pic>
              <p:nvPicPr>
                <p:cNvPr id="52" name="Rukopis 51">
                  <a:extLst>
                    <a:ext uri="{FF2B5EF4-FFF2-40B4-BE49-F238E27FC236}">
                      <a16:creationId xmlns:a16="http://schemas.microsoft.com/office/drawing/2014/main" id="{8D40D785-FEF6-48F0-9E74-C114046BC92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673944" y="5332311"/>
                  <a:ext cx="3996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53" name="Rukopis 52">
                  <a:extLst>
                    <a:ext uri="{FF2B5EF4-FFF2-40B4-BE49-F238E27FC236}">
                      <a16:creationId xmlns:a16="http://schemas.microsoft.com/office/drawing/2014/main" id="{E4C66F9C-CAFE-4591-B40E-CC1CEDD26CA1}"/>
                    </a:ext>
                  </a:extLst>
                </p14:cNvPr>
                <p14:cNvContentPartPr/>
                <p14:nvPr/>
              </p14:nvContentPartPr>
              <p14:xfrm>
                <a:off x="7839184" y="5350311"/>
                <a:ext cx="2160" cy="2160"/>
              </p14:xfrm>
            </p:contentPart>
          </mc:Choice>
          <mc:Fallback xmlns="">
            <p:pic>
              <p:nvPicPr>
                <p:cNvPr id="53" name="Rukopis 52">
                  <a:extLst>
                    <a:ext uri="{FF2B5EF4-FFF2-40B4-BE49-F238E27FC236}">
                      <a16:creationId xmlns:a16="http://schemas.microsoft.com/office/drawing/2014/main" id="{E4C66F9C-CAFE-4591-B40E-CC1CEDD26CA1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830184" y="5341311"/>
                  <a:ext cx="198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55" name="Rukopis 54">
                  <a:extLst>
                    <a:ext uri="{FF2B5EF4-FFF2-40B4-BE49-F238E27FC236}">
                      <a16:creationId xmlns:a16="http://schemas.microsoft.com/office/drawing/2014/main" id="{229901B9-596F-454D-A9BA-88026D5ADB3A}"/>
                    </a:ext>
                  </a:extLst>
                </p14:cNvPr>
                <p14:cNvContentPartPr/>
                <p14:nvPr/>
              </p14:nvContentPartPr>
              <p14:xfrm>
                <a:off x="7816864" y="5318631"/>
                <a:ext cx="41400" cy="360"/>
              </p14:xfrm>
            </p:contentPart>
          </mc:Choice>
          <mc:Fallback xmlns="">
            <p:pic>
              <p:nvPicPr>
                <p:cNvPr id="55" name="Rukopis 54">
                  <a:extLst>
                    <a:ext uri="{FF2B5EF4-FFF2-40B4-BE49-F238E27FC236}">
                      <a16:creationId xmlns:a16="http://schemas.microsoft.com/office/drawing/2014/main" id="{229901B9-596F-454D-A9BA-88026D5ADB3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807864" y="5309991"/>
                  <a:ext cx="5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56" name="Rukopis 55">
                  <a:extLst>
                    <a:ext uri="{FF2B5EF4-FFF2-40B4-BE49-F238E27FC236}">
                      <a16:creationId xmlns:a16="http://schemas.microsoft.com/office/drawing/2014/main" id="{0E7CF204-B0F3-4648-ABE0-73F19A9D013D}"/>
                    </a:ext>
                  </a:extLst>
                </p14:cNvPr>
                <p14:cNvContentPartPr/>
                <p14:nvPr/>
              </p14:nvContentPartPr>
              <p14:xfrm>
                <a:off x="7916944" y="5330151"/>
                <a:ext cx="52920" cy="11520"/>
              </p14:xfrm>
            </p:contentPart>
          </mc:Choice>
          <mc:Fallback xmlns="">
            <p:pic>
              <p:nvPicPr>
                <p:cNvPr id="56" name="Rukopis 55">
                  <a:extLst>
                    <a:ext uri="{FF2B5EF4-FFF2-40B4-BE49-F238E27FC236}">
                      <a16:creationId xmlns:a16="http://schemas.microsoft.com/office/drawing/2014/main" id="{0E7CF204-B0F3-4648-ABE0-73F19A9D013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908304" y="5321151"/>
                  <a:ext cx="7056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7" name="Rukopis 56">
                  <a:extLst>
                    <a:ext uri="{FF2B5EF4-FFF2-40B4-BE49-F238E27FC236}">
                      <a16:creationId xmlns:a16="http://schemas.microsoft.com/office/drawing/2014/main" id="{7B26A259-4272-4657-80D4-3E69AFD928D2}"/>
                    </a:ext>
                  </a:extLst>
                </p14:cNvPr>
                <p14:cNvContentPartPr/>
                <p14:nvPr/>
              </p14:nvContentPartPr>
              <p14:xfrm>
                <a:off x="8017384" y="5334471"/>
                <a:ext cx="81360" cy="7200"/>
              </p14:xfrm>
            </p:contentPart>
          </mc:Choice>
          <mc:Fallback xmlns="">
            <p:pic>
              <p:nvPicPr>
                <p:cNvPr id="57" name="Rukopis 56">
                  <a:extLst>
                    <a:ext uri="{FF2B5EF4-FFF2-40B4-BE49-F238E27FC236}">
                      <a16:creationId xmlns:a16="http://schemas.microsoft.com/office/drawing/2014/main" id="{7B26A259-4272-4657-80D4-3E69AFD928D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008384" y="5325471"/>
                  <a:ext cx="990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8" name="Rukopis 57">
                  <a:extLst>
                    <a:ext uri="{FF2B5EF4-FFF2-40B4-BE49-F238E27FC236}">
                      <a16:creationId xmlns:a16="http://schemas.microsoft.com/office/drawing/2014/main" id="{52DB6B3B-CDEC-4980-AB33-2F08BB6A0A66}"/>
                    </a:ext>
                  </a:extLst>
                </p14:cNvPr>
                <p14:cNvContentPartPr/>
                <p14:nvPr/>
              </p14:nvContentPartPr>
              <p14:xfrm>
                <a:off x="8151304" y="5330151"/>
                <a:ext cx="75960" cy="360"/>
              </p14:xfrm>
            </p:contentPart>
          </mc:Choice>
          <mc:Fallback xmlns="">
            <p:pic>
              <p:nvPicPr>
                <p:cNvPr id="58" name="Rukopis 57">
                  <a:extLst>
                    <a:ext uri="{FF2B5EF4-FFF2-40B4-BE49-F238E27FC236}">
                      <a16:creationId xmlns:a16="http://schemas.microsoft.com/office/drawing/2014/main" id="{52DB6B3B-CDEC-4980-AB33-2F08BB6A0A66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142664" y="5321151"/>
                  <a:ext cx="9360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9" name="Rukopis 58">
                  <a:extLst>
                    <a:ext uri="{FF2B5EF4-FFF2-40B4-BE49-F238E27FC236}">
                      <a16:creationId xmlns:a16="http://schemas.microsoft.com/office/drawing/2014/main" id="{83920341-F025-41A2-A096-E0B20DF5EF43}"/>
                    </a:ext>
                  </a:extLst>
                </p14:cNvPr>
                <p14:cNvContentPartPr/>
                <p14:nvPr/>
              </p14:nvContentPartPr>
              <p14:xfrm>
                <a:off x="8284864" y="5330151"/>
                <a:ext cx="41400" cy="360"/>
              </p14:xfrm>
            </p:contentPart>
          </mc:Choice>
          <mc:Fallback xmlns="">
            <p:pic>
              <p:nvPicPr>
                <p:cNvPr id="59" name="Rukopis 58">
                  <a:extLst>
                    <a:ext uri="{FF2B5EF4-FFF2-40B4-BE49-F238E27FC236}">
                      <a16:creationId xmlns:a16="http://schemas.microsoft.com/office/drawing/2014/main" id="{83920341-F025-41A2-A096-E0B20DF5EF43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276224" y="5321151"/>
                  <a:ext cx="590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61" name="Rukopis 60">
                  <a:extLst>
                    <a:ext uri="{FF2B5EF4-FFF2-40B4-BE49-F238E27FC236}">
                      <a16:creationId xmlns:a16="http://schemas.microsoft.com/office/drawing/2014/main" id="{A2469605-8366-45AC-9A92-97EEA980B3B7}"/>
                    </a:ext>
                  </a:extLst>
                </p14:cNvPr>
                <p14:cNvContentPartPr/>
                <p14:nvPr/>
              </p14:nvContentPartPr>
              <p14:xfrm>
                <a:off x="7694104" y="5330151"/>
                <a:ext cx="30600" cy="360"/>
              </p14:xfrm>
            </p:contentPart>
          </mc:Choice>
          <mc:Fallback xmlns="">
            <p:pic>
              <p:nvPicPr>
                <p:cNvPr id="61" name="Rukopis 60">
                  <a:extLst>
                    <a:ext uri="{FF2B5EF4-FFF2-40B4-BE49-F238E27FC236}">
                      <a16:creationId xmlns:a16="http://schemas.microsoft.com/office/drawing/2014/main" id="{A2469605-8366-45AC-9A92-97EEA980B3B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685104" y="5321151"/>
                  <a:ext cx="4824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63" name="Rukopis 62">
                  <a:extLst>
                    <a:ext uri="{FF2B5EF4-FFF2-40B4-BE49-F238E27FC236}">
                      <a16:creationId xmlns:a16="http://schemas.microsoft.com/office/drawing/2014/main" id="{B4EC74DF-BA11-4C6F-8A7F-43FE23B4449C}"/>
                    </a:ext>
                  </a:extLst>
                </p14:cNvPr>
                <p14:cNvContentPartPr/>
                <p14:nvPr/>
              </p14:nvContentPartPr>
              <p14:xfrm>
                <a:off x="7582504" y="5352111"/>
                <a:ext cx="64440" cy="360"/>
              </p14:xfrm>
            </p:contentPart>
          </mc:Choice>
          <mc:Fallback xmlns="">
            <p:pic>
              <p:nvPicPr>
                <p:cNvPr id="63" name="Rukopis 62">
                  <a:extLst>
                    <a:ext uri="{FF2B5EF4-FFF2-40B4-BE49-F238E27FC236}">
                      <a16:creationId xmlns:a16="http://schemas.microsoft.com/office/drawing/2014/main" id="{B4EC74DF-BA11-4C6F-8A7F-43FE23B4449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573504" y="5343111"/>
                  <a:ext cx="82080" cy="1800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66" name="Obrázek 65">
            <a:extLst>
              <a:ext uri="{FF2B5EF4-FFF2-40B4-BE49-F238E27FC236}">
                <a16:creationId xmlns:a16="http://schemas.microsoft.com/office/drawing/2014/main" id="{FBAAE947-E568-419C-B642-7FC994D5E230}"/>
              </a:ext>
            </a:extLst>
          </p:cNvPr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8526178" y="4880380"/>
            <a:ext cx="1546194" cy="19767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Rukopis 66">
                <a:extLst>
                  <a:ext uri="{FF2B5EF4-FFF2-40B4-BE49-F238E27FC236}">
                    <a16:creationId xmlns:a16="http://schemas.microsoft.com/office/drawing/2014/main" id="{2116337C-F6CF-4423-9952-ECEF5544A3BF}"/>
                  </a:ext>
                </a:extLst>
              </p14:cNvPr>
              <p14:cNvContentPartPr/>
              <p14:nvPr/>
            </p14:nvContentPartPr>
            <p14:xfrm>
              <a:off x="8862304" y="5939991"/>
              <a:ext cx="227160" cy="262440"/>
            </p14:xfrm>
          </p:contentPart>
        </mc:Choice>
        <mc:Fallback xmlns="">
          <p:pic>
            <p:nvPicPr>
              <p:cNvPr id="67" name="Rukopis 66">
                <a:extLst>
                  <a:ext uri="{FF2B5EF4-FFF2-40B4-BE49-F238E27FC236}">
                    <a16:creationId xmlns:a16="http://schemas.microsoft.com/office/drawing/2014/main" id="{2116337C-F6CF-4423-9952-ECEF5544A3BF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853304" y="5930991"/>
                <a:ext cx="244800" cy="280080"/>
              </a:xfrm>
              <a:prstGeom prst="rect">
                <a:avLst/>
              </a:prstGeom>
            </p:spPr>
          </p:pic>
        </mc:Fallback>
      </mc:AlternateContent>
      <p:cxnSp>
        <p:nvCxnSpPr>
          <p:cNvPr id="69" name="Přímá spojnice se šipkou 68">
            <a:extLst>
              <a:ext uri="{FF2B5EF4-FFF2-40B4-BE49-F238E27FC236}">
                <a16:creationId xmlns:a16="http://schemas.microsoft.com/office/drawing/2014/main" id="{F5B170B7-731E-44A7-97C3-9F733E07E3BE}"/>
              </a:ext>
            </a:extLst>
          </p:cNvPr>
          <p:cNvCxnSpPr>
            <a:cxnSpLocks/>
          </p:cNvCxnSpPr>
          <p:nvPr/>
        </p:nvCxnSpPr>
        <p:spPr>
          <a:xfrm>
            <a:off x="9089464" y="6041051"/>
            <a:ext cx="1188793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0" name="TextovéPole 69">
            <a:extLst>
              <a:ext uri="{FF2B5EF4-FFF2-40B4-BE49-F238E27FC236}">
                <a16:creationId xmlns:a16="http://schemas.microsoft.com/office/drawing/2014/main" id="{32D385E9-8A1B-44AE-8CB2-12DBD5EE8B55}"/>
              </a:ext>
            </a:extLst>
          </p:cNvPr>
          <p:cNvSpPr txBox="1"/>
          <p:nvPr/>
        </p:nvSpPr>
        <p:spPr>
          <a:xfrm>
            <a:off x="10295177" y="5876362"/>
            <a:ext cx="169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/>
              <a:t>Artist</a:t>
            </a:r>
            <a:r>
              <a:rPr lang="cs-CZ" sz="1400" dirty="0"/>
              <a:t>, album &amp; track</a:t>
            </a:r>
          </a:p>
        </p:txBody>
      </p:sp>
    </p:spTree>
    <p:extLst>
      <p:ext uri="{BB962C8B-B14F-4D97-AF65-F5344CB8AC3E}">
        <p14:creationId xmlns:p14="http://schemas.microsoft.com/office/powerpoint/2010/main" val="36665479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 in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industry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E3D59E2E-1307-410A-8150-8629056EDE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6989" y="3628656"/>
            <a:ext cx="8573696" cy="2619741"/>
          </a:xfrm>
          <a:prstGeom prst="rect">
            <a:avLst/>
          </a:prstGeom>
        </p:spPr>
      </p:pic>
      <p:pic>
        <p:nvPicPr>
          <p:cNvPr id="19" name="Obrázek 18">
            <a:extLst>
              <a:ext uri="{FF2B5EF4-FFF2-40B4-BE49-F238E27FC236}">
                <a16:creationId xmlns:a16="http://schemas.microsoft.com/office/drawing/2014/main" id="{9B8B131A-3479-4DE2-A6F1-DBE6134C67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094" y="1756813"/>
            <a:ext cx="8535591" cy="161947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7" name="Rukopis 26">
                <a:extLst>
                  <a:ext uri="{FF2B5EF4-FFF2-40B4-BE49-F238E27FC236}">
                    <a16:creationId xmlns:a16="http://schemas.microsoft.com/office/drawing/2014/main" id="{F7F986D8-D423-45BF-A83B-431755865571}"/>
                  </a:ext>
                </a:extLst>
              </p14:cNvPr>
              <p14:cNvContentPartPr/>
              <p14:nvPr/>
            </p14:nvContentPartPr>
            <p14:xfrm>
              <a:off x="980824" y="4660911"/>
              <a:ext cx="1716480" cy="46080"/>
            </p14:xfrm>
          </p:contentPart>
        </mc:Choice>
        <mc:Fallback xmlns="">
          <p:pic>
            <p:nvPicPr>
              <p:cNvPr id="27" name="Rukopis 26">
                <a:extLst>
                  <a:ext uri="{FF2B5EF4-FFF2-40B4-BE49-F238E27FC236}">
                    <a16:creationId xmlns:a16="http://schemas.microsoft.com/office/drawing/2014/main" id="{F7F986D8-D423-45BF-A83B-43175586557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2184" y="4651911"/>
                <a:ext cx="1734120" cy="6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Rukopis 30">
                <a:extLst>
                  <a:ext uri="{FF2B5EF4-FFF2-40B4-BE49-F238E27FC236}">
                    <a16:creationId xmlns:a16="http://schemas.microsoft.com/office/drawing/2014/main" id="{621A3B76-6600-4253-A218-1B9C54CB72D7}"/>
                  </a:ext>
                </a:extLst>
              </p14:cNvPr>
              <p14:cNvContentPartPr/>
              <p14:nvPr/>
            </p14:nvContentPartPr>
            <p14:xfrm>
              <a:off x="801544" y="5206311"/>
              <a:ext cx="1819800" cy="1051200"/>
            </p14:xfrm>
          </p:contentPart>
        </mc:Choice>
        <mc:Fallback xmlns="">
          <p:pic>
            <p:nvPicPr>
              <p:cNvPr id="31" name="Rukopis 30">
                <a:extLst>
                  <a:ext uri="{FF2B5EF4-FFF2-40B4-BE49-F238E27FC236}">
                    <a16:creationId xmlns:a16="http://schemas.microsoft.com/office/drawing/2014/main" id="{621A3B76-6600-4253-A218-1B9C54CB72D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2544" y="5197671"/>
                <a:ext cx="1837440" cy="1068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2" name="Rukopis 31">
                <a:extLst>
                  <a:ext uri="{FF2B5EF4-FFF2-40B4-BE49-F238E27FC236}">
                    <a16:creationId xmlns:a16="http://schemas.microsoft.com/office/drawing/2014/main" id="{53375972-743E-47C8-9BEE-E48D1DDF333C}"/>
                  </a:ext>
                </a:extLst>
              </p14:cNvPr>
              <p14:cNvContentPartPr/>
              <p14:nvPr/>
            </p14:nvContentPartPr>
            <p14:xfrm>
              <a:off x="5138824" y="5228271"/>
              <a:ext cx="2066040" cy="805320"/>
            </p14:xfrm>
          </p:contentPart>
        </mc:Choice>
        <mc:Fallback xmlns="">
          <p:pic>
            <p:nvPicPr>
              <p:cNvPr id="32" name="Rukopis 31">
                <a:extLst>
                  <a:ext uri="{FF2B5EF4-FFF2-40B4-BE49-F238E27FC236}">
                    <a16:creationId xmlns:a16="http://schemas.microsoft.com/office/drawing/2014/main" id="{53375972-743E-47C8-9BEE-E48D1DDF333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129824" y="5219631"/>
                <a:ext cx="2083680" cy="82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31444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 in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industry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EBC5A0F-0ACD-9592-BB94-56CA5C8B99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00" y="1270000"/>
            <a:ext cx="5502800" cy="2937438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01BF33C3-2CAB-B8E2-F61F-DF190335F5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200" y="4533978"/>
            <a:ext cx="8579944" cy="2037737"/>
          </a:xfrm>
          <a:prstGeom prst="rect">
            <a:avLst/>
          </a:prstGeom>
        </p:spPr>
      </p:pic>
      <p:sp>
        <p:nvSpPr>
          <p:cNvPr id="12" name="Volný tvar: obrazec 11">
            <a:extLst>
              <a:ext uri="{FF2B5EF4-FFF2-40B4-BE49-F238E27FC236}">
                <a16:creationId xmlns:a16="http://schemas.microsoft.com/office/drawing/2014/main" id="{1AA0C348-C8B5-468C-0591-DFD7EC4BAB35}"/>
              </a:ext>
            </a:extLst>
          </p:cNvPr>
          <p:cNvSpPr/>
          <p:nvPr/>
        </p:nvSpPr>
        <p:spPr>
          <a:xfrm>
            <a:off x="5263392" y="1734796"/>
            <a:ext cx="983679" cy="581114"/>
          </a:xfrm>
          <a:custGeom>
            <a:avLst/>
            <a:gdLst>
              <a:gd name="connsiteX0" fmla="*/ 787030 w 983679"/>
              <a:gd name="connsiteY0" fmla="*/ 581114 h 581114"/>
              <a:gd name="connsiteX1" fmla="*/ 428107 w 983679"/>
              <a:gd name="connsiteY1" fmla="*/ 487111 h 581114"/>
              <a:gd name="connsiteX2" fmla="*/ 257191 w 983679"/>
              <a:gd name="connsiteY2" fmla="*/ 427290 h 581114"/>
              <a:gd name="connsiteX3" fmla="*/ 146096 w 983679"/>
              <a:gd name="connsiteY3" fmla="*/ 393107 h 581114"/>
              <a:gd name="connsiteX4" fmla="*/ 26455 w 983679"/>
              <a:gd name="connsiteY4" fmla="*/ 333286 h 581114"/>
              <a:gd name="connsiteX5" fmla="*/ 817 w 983679"/>
              <a:gd name="connsiteY5" fmla="*/ 282011 h 581114"/>
              <a:gd name="connsiteX6" fmla="*/ 17909 w 983679"/>
              <a:gd name="connsiteY6" fmla="*/ 145279 h 581114"/>
              <a:gd name="connsiteX7" fmla="*/ 94821 w 983679"/>
              <a:gd name="connsiteY7" fmla="*/ 68367 h 581114"/>
              <a:gd name="connsiteX8" fmla="*/ 359741 w 983679"/>
              <a:gd name="connsiteY8" fmla="*/ 0 h 581114"/>
              <a:gd name="connsiteX9" fmla="*/ 761393 w 983679"/>
              <a:gd name="connsiteY9" fmla="*/ 42729 h 581114"/>
              <a:gd name="connsiteX10" fmla="*/ 812668 w 983679"/>
              <a:gd name="connsiteY10" fmla="*/ 59821 h 581114"/>
              <a:gd name="connsiteX11" fmla="*/ 889580 w 983679"/>
              <a:gd name="connsiteY11" fmla="*/ 111096 h 581114"/>
              <a:gd name="connsiteX12" fmla="*/ 966492 w 983679"/>
              <a:gd name="connsiteY12" fmla="*/ 247828 h 581114"/>
              <a:gd name="connsiteX13" fmla="*/ 983584 w 983679"/>
              <a:gd name="connsiteY13" fmla="*/ 376015 h 581114"/>
              <a:gd name="connsiteX14" fmla="*/ 966492 w 983679"/>
              <a:gd name="connsiteY14" fmla="*/ 444382 h 581114"/>
              <a:gd name="connsiteX15" fmla="*/ 915217 w 983679"/>
              <a:gd name="connsiteY15" fmla="*/ 495656 h 581114"/>
              <a:gd name="connsiteX16" fmla="*/ 752847 w 983679"/>
              <a:gd name="connsiteY16" fmla="*/ 555477 h 581114"/>
              <a:gd name="connsiteX17" fmla="*/ 667389 w 983679"/>
              <a:gd name="connsiteY17" fmla="*/ 564023 h 581114"/>
              <a:gd name="connsiteX18" fmla="*/ 513565 w 983679"/>
              <a:gd name="connsiteY18" fmla="*/ 538385 h 581114"/>
              <a:gd name="connsiteX19" fmla="*/ 453744 w 983679"/>
              <a:gd name="connsiteY19" fmla="*/ 521294 h 5811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983679" h="581114">
                <a:moveTo>
                  <a:pt x="787030" y="581114"/>
                </a:moveTo>
                <a:cubicBezTo>
                  <a:pt x="660595" y="555826"/>
                  <a:pt x="582789" y="541250"/>
                  <a:pt x="428107" y="487111"/>
                </a:cubicBezTo>
                <a:lnTo>
                  <a:pt x="257191" y="427290"/>
                </a:lnTo>
                <a:cubicBezTo>
                  <a:pt x="220434" y="415038"/>
                  <a:pt x="181502" y="408843"/>
                  <a:pt x="146096" y="393107"/>
                </a:cubicBezTo>
                <a:cubicBezTo>
                  <a:pt x="54005" y="352178"/>
                  <a:pt x="93241" y="373359"/>
                  <a:pt x="26455" y="333286"/>
                </a:cubicBezTo>
                <a:cubicBezTo>
                  <a:pt x="17909" y="316194"/>
                  <a:pt x="1685" y="301100"/>
                  <a:pt x="817" y="282011"/>
                </a:cubicBezTo>
                <a:cubicBezTo>
                  <a:pt x="-1269" y="236126"/>
                  <a:pt x="-590" y="187321"/>
                  <a:pt x="17909" y="145279"/>
                </a:cubicBezTo>
                <a:cubicBezTo>
                  <a:pt x="32511" y="112093"/>
                  <a:pt x="63731" y="87021"/>
                  <a:pt x="94821" y="68367"/>
                </a:cubicBezTo>
                <a:cubicBezTo>
                  <a:pt x="186531" y="13341"/>
                  <a:pt x="258919" y="13443"/>
                  <a:pt x="359741" y="0"/>
                </a:cubicBezTo>
                <a:cubicBezTo>
                  <a:pt x="763360" y="20699"/>
                  <a:pt x="578798" y="-22484"/>
                  <a:pt x="761393" y="42729"/>
                </a:cubicBezTo>
                <a:cubicBezTo>
                  <a:pt x="778360" y="48789"/>
                  <a:pt x="795940" y="53130"/>
                  <a:pt x="812668" y="59821"/>
                </a:cubicBezTo>
                <a:cubicBezTo>
                  <a:pt x="840186" y="70828"/>
                  <a:pt x="869805" y="89344"/>
                  <a:pt x="889580" y="111096"/>
                </a:cubicBezTo>
                <a:cubicBezTo>
                  <a:pt x="933216" y="159096"/>
                  <a:pt x="939988" y="188194"/>
                  <a:pt x="966492" y="247828"/>
                </a:cubicBezTo>
                <a:cubicBezTo>
                  <a:pt x="971336" y="276893"/>
                  <a:pt x="984948" y="352823"/>
                  <a:pt x="983584" y="376015"/>
                </a:cubicBezTo>
                <a:cubicBezTo>
                  <a:pt x="982205" y="399465"/>
                  <a:pt x="978147" y="423987"/>
                  <a:pt x="966492" y="444382"/>
                </a:cubicBezTo>
                <a:cubicBezTo>
                  <a:pt x="954500" y="465368"/>
                  <a:pt x="934886" y="481607"/>
                  <a:pt x="915217" y="495656"/>
                </a:cubicBezTo>
                <a:cubicBezTo>
                  <a:pt x="872257" y="526342"/>
                  <a:pt x="802014" y="546112"/>
                  <a:pt x="752847" y="555477"/>
                </a:cubicBezTo>
                <a:cubicBezTo>
                  <a:pt x="724725" y="560834"/>
                  <a:pt x="695875" y="561174"/>
                  <a:pt x="667389" y="564023"/>
                </a:cubicBezTo>
                <a:cubicBezTo>
                  <a:pt x="616114" y="555477"/>
                  <a:pt x="564538" y="548580"/>
                  <a:pt x="513565" y="538385"/>
                </a:cubicBezTo>
                <a:cubicBezTo>
                  <a:pt x="493230" y="534318"/>
                  <a:pt x="453744" y="521294"/>
                  <a:pt x="453744" y="521294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Volný tvar: obrazec 12">
            <a:extLst>
              <a:ext uri="{FF2B5EF4-FFF2-40B4-BE49-F238E27FC236}">
                <a16:creationId xmlns:a16="http://schemas.microsoft.com/office/drawing/2014/main" id="{860C58ED-6BEF-5CC8-50C5-39640E322162}"/>
              </a:ext>
            </a:extLst>
          </p:cNvPr>
          <p:cNvSpPr/>
          <p:nvPr/>
        </p:nvSpPr>
        <p:spPr>
          <a:xfrm>
            <a:off x="4999290" y="2102265"/>
            <a:ext cx="1675340" cy="2922662"/>
          </a:xfrm>
          <a:custGeom>
            <a:avLst/>
            <a:gdLst>
              <a:gd name="connsiteX0" fmla="*/ 1375873 w 1675340"/>
              <a:gd name="connsiteY0" fmla="*/ 0 h 2922662"/>
              <a:gd name="connsiteX1" fmla="*/ 1563880 w 1675340"/>
              <a:gd name="connsiteY1" fmla="*/ 256374 h 2922662"/>
              <a:gd name="connsiteX2" fmla="*/ 1640792 w 1675340"/>
              <a:gd name="connsiteY2" fmla="*/ 367470 h 2922662"/>
              <a:gd name="connsiteX3" fmla="*/ 1666430 w 1675340"/>
              <a:gd name="connsiteY3" fmla="*/ 478565 h 2922662"/>
              <a:gd name="connsiteX4" fmla="*/ 1666430 w 1675340"/>
              <a:gd name="connsiteY4" fmla="*/ 948584 h 2922662"/>
              <a:gd name="connsiteX5" fmla="*/ 1546789 w 1675340"/>
              <a:gd name="connsiteY5" fmla="*/ 1333144 h 2922662"/>
              <a:gd name="connsiteX6" fmla="*/ 1358781 w 1675340"/>
              <a:gd name="connsiteY6" fmla="*/ 1649339 h 2922662"/>
              <a:gd name="connsiteX7" fmla="*/ 1298960 w 1675340"/>
              <a:gd name="connsiteY7" fmla="*/ 1743342 h 2922662"/>
              <a:gd name="connsiteX8" fmla="*/ 1204957 w 1675340"/>
              <a:gd name="connsiteY8" fmla="*/ 1931350 h 2922662"/>
              <a:gd name="connsiteX9" fmla="*/ 1068224 w 1675340"/>
              <a:gd name="connsiteY9" fmla="*/ 2170632 h 2922662"/>
              <a:gd name="connsiteX10" fmla="*/ 957129 w 1675340"/>
              <a:gd name="connsiteY10" fmla="*/ 2298819 h 2922662"/>
              <a:gd name="connsiteX11" fmla="*/ 897308 w 1675340"/>
              <a:gd name="connsiteY11" fmla="*/ 2341548 h 2922662"/>
              <a:gd name="connsiteX12" fmla="*/ 606751 w 1675340"/>
              <a:gd name="connsiteY12" fmla="*/ 2512464 h 2922662"/>
              <a:gd name="connsiteX13" fmla="*/ 504202 w 1675340"/>
              <a:gd name="connsiteY13" fmla="*/ 2563739 h 2922662"/>
              <a:gd name="connsiteX14" fmla="*/ 273465 w 1675340"/>
              <a:gd name="connsiteY14" fmla="*/ 2734655 h 2922662"/>
              <a:gd name="connsiteX15" fmla="*/ 230736 w 1675340"/>
              <a:gd name="connsiteY15" fmla="*/ 2768838 h 2922662"/>
              <a:gd name="connsiteX16" fmla="*/ 196553 w 1675340"/>
              <a:gd name="connsiteY16" fmla="*/ 2803021 h 2922662"/>
              <a:gd name="connsiteX17" fmla="*/ 162370 w 1675340"/>
              <a:gd name="connsiteY17" fmla="*/ 2820113 h 2922662"/>
              <a:gd name="connsiteX18" fmla="*/ 111095 w 1675340"/>
              <a:gd name="connsiteY18" fmla="*/ 2854296 h 2922662"/>
              <a:gd name="connsiteX19" fmla="*/ 25637 w 1675340"/>
              <a:gd name="connsiteY19" fmla="*/ 2905571 h 2922662"/>
              <a:gd name="connsiteX20" fmla="*/ 0 w 1675340"/>
              <a:gd name="connsiteY20" fmla="*/ 2922662 h 29226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675340" h="2922662">
                <a:moveTo>
                  <a:pt x="1375873" y="0"/>
                </a:moveTo>
                <a:cubicBezTo>
                  <a:pt x="1465155" y="160708"/>
                  <a:pt x="1376070" y="10775"/>
                  <a:pt x="1563880" y="256374"/>
                </a:cubicBezTo>
                <a:cubicBezTo>
                  <a:pt x="1591240" y="292152"/>
                  <a:pt x="1615155" y="330438"/>
                  <a:pt x="1640792" y="367470"/>
                </a:cubicBezTo>
                <a:cubicBezTo>
                  <a:pt x="1649338" y="404502"/>
                  <a:pt x="1661716" y="440853"/>
                  <a:pt x="1666430" y="478565"/>
                </a:cubicBezTo>
                <a:cubicBezTo>
                  <a:pt x="1680998" y="595109"/>
                  <a:pt x="1675284" y="867417"/>
                  <a:pt x="1666430" y="948584"/>
                </a:cubicBezTo>
                <a:cubicBezTo>
                  <a:pt x="1658235" y="1023710"/>
                  <a:pt x="1565715" y="1286386"/>
                  <a:pt x="1546789" y="1333144"/>
                </a:cubicBezTo>
                <a:cubicBezTo>
                  <a:pt x="1493597" y="1464559"/>
                  <a:pt x="1439914" y="1525709"/>
                  <a:pt x="1358781" y="1649339"/>
                </a:cubicBezTo>
                <a:cubicBezTo>
                  <a:pt x="1338403" y="1680391"/>
                  <a:pt x="1315570" y="1710122"/>
                  <a:pt x="1298960" y="1743342"/>
                </a:cubicBezTo>
                <a:lnTo>
                  <a:pt x="1204957" y="1931350"/>
                </a:lnTo>
                <a:cubicBezTo>
                  <a:pt x="1162002" y="2017261"/>
                  <a:pt x="1128558" y="2090187"/>
                  <a:pt x="1068224" y="2170632"/>
                </a:cubicBezTo>
                <a:cubicBezTo>
                  <a:pt x="1024262" y="2229248"/>
                  <a:pt x="1013103" y="2250842"/>
                  <a:pt x="957129" y="2298819"/>
                </a:cubicBezTo>
                <a:cubicBezTo>
                  <a:pt x="938524" y="2314766"/>
                  <a:pt x="918010" y="2328437"/>
                  <a:pt x="897308" y="2341548"/>
                </a:cubicBezTo>
                <a:cubicBezTo>
                  <a:pt x="794067" y="2406934"/>
                  <a:pt x="710479" y="2458345"/>
                  <a:pt x="606751" y="2512464"/>
                </a:cubicBezTo>
                <a:cubicBezTo>
                  <a:pt x="572868" y="2530142"/>
                  <a:pt x="535511" y="2541823"/>
                  <a:pt x="504202" y="2563739"/>
                </a:cubicBezTo>
                <a:cubicBezTo>
                  <a:pt x="379675" y="2650907"/>
                  <a:pt x="427301" y="2615782"/>
                  <a:pt x="273465" y="2734655"/>
                </a:cubicBezTo>
                <a:cubicBezTo>
                  <a:pt x="259032" y="2745808"/>
                  <a:pt x="243634" y="2755940"/>
                  <a:pt x="230736" y="2768838"/>
                </a:cubicBezTo>
                <a:cubicBezTo>
                  <a:pt x="219342" y="2780232"/>
                  <a:pt x="209444" y="2793353"/>
                  <a:pt x="196553" y="2803021"/>
                </a:cubicBezTo>
                <a:cubicBezTo>
                  <a:pt x="186362" y="2810665"/>
                  <a:pt x="173294" y="2813559"/>
                  <a:pt x="162370" y="2820113"/>
                </a:cubicBezTo>
                <a:cubicBezTo>
                  <a:pt x="144756" y="2830682"/>
                  <a:pt x="128514" y="2843409"/>
                  <a:pt x="111095" y="2854296"/>
                </a:cubicBezTo>
                <a:cubicBezTo>
                  <a:pt x="82924" y="2871903"/>
                  <a:pt x="53278" y="2887144"/>
                  <a:pt x="25637" y="2905571"/>
                </a:cubicBezTo>
                <a:lnTo>
                  <a:pt x="0" y="2922662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4" name="Volný tvar: obrazec 13">
            <a:extLst>
              <a:ext uri="{FF2B5EF4-FFF2-40B4-BE49-F238E27FC236}">
                <a16:creationId xmlns:a16="http://schemas.microsoft.com/office/drawing/2014/main" id="{38521085-AD33-2769-4BA7-8FF478FC4BC4}"/>
              </a:ext>
            </a:extLst>
          </p:cNvPr>
          <p:cNvSpPr/>
          <p:nvPr/>
        </p:nvSpPr>
        <p:spPr>
          <a:xfrm>
            <a:off x="4973652" y="4546363"/>
            <a:ext cx="487111" cy="505325"/>
          </a:xfrm>
          <a:custGeom>
            <a:avLst/>
            <a:gdLst>
              <a:gd name="connsiteX0" fmla="*/ 102550 w 487111"/>
              <a:gd name="connsiteY0" fmla="*/ 0 h 505325"/>
              <a:gd name="connsiteX1" fmla="*/ 85458 w 487111"/>
              <a:gd name="connsiteY1" fmla="*/ 85458 h 505325"/>
              <a:gd name="connsiteX2" fmla="*/ 59821 w 487111"/>
              <a:gd name="connsiteY2" fmla="*/ 222190 h 505325"/>
              <a:gd name="connsiteX3" fmla="*/ 51275 w 487111"/>
              <a:gd name="connsiteY3" fmla="*/ 264919 h 505325"/>
              <a:gd name="connsiteX4" fmla="*/ 42729 w 487111"/>
              <a:gd name="connsiteY4" fmla="*/ 316194 h 505325"/>
              <a:gd name="connsiteX5" fmla="*/ 25638 w 487111"/>
              <a:gd name="connsiteY5" fmla="*/ 358923 h 505325"/>
              <a:gd name="connsiteX6" fmla="*/ 0 w 487111"/>
              <a:gd name="connsiteY6" fmla="*/ 461473 h 505325"/>
              <a:gd name="connsiteX7" fmla="*/ 8546 w 487111"/>
              <a:gd name="connsiteY7" fmla="*/ 487110 h 505325"/>
              <a:gd name="connsiteX8" fmla="*/ 179462 w 487111"/>
              <a:gd name="connsiteY8" fmla="*/ 495656 h 505325"/>
              <a:gd name="connsiteX9" fmla="*/ 213645 w 487111"/>
              <a:gd name="connsiteY9" fmla="*/ 504201 h 505325"/>
              <a:gd name="connsiteX10" fmla="*/ 487111 w 487111"/>
              <a:gd name="connsiteY10" fmla="*/ 504201 h 50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87111" h="505325">
                <a:moveTo>
                  <a:pt x="102550" y="0"/>
                </a:moveTo>
                <a:cubicBezTo>
                  <a:pt x="96853" y="28486"/>
                  <a:pt x="90234" y="56803"/>
                  <a:pt x="85458" y="85458"/>
                </a:cubicBezTo>
                <a:cubicBezTo>
                  <a:pt x="72137" y="165380"/>
                  <a:pt x="80308" y="119753"/>
                  <a:pt x="59821" y="222190"/>
                </a:cubicBezTo>
                <a:cubicBezTo>
                  <a:pt x="56972" y="236433"/>
                  <a:pt x="53663" y="250592"/>
                  <a:pt x="51275" y="264919"/>
                </a:cubicBezTo>
                <a:cubicBezTo>
                  <a:pt x="48426" y="282011"/>
                  <a:pt x="47288" y="299477"/>
                  <a:pt x="42729" y="316194"/>
                </a:cubicBezTo>
                <a:cubicBezTo>
                  <a:pt x="38693" y="330994"/>
                  <a:pt x="30489" y="344370"/>
                  <a:pt x="25638" y="358923"/>
                </a:cubicBezTo>
                <a:cubicBezTo>
                  <a:pt x="9826" y="406360"/>
                  <a:pt x="8922" y="416864"/>
                  <a:pt x="0" y="461473"/>
                </a:cubicBezTo>
                <a:cubicBezTo>
                  <a:pt x="2849" y="470019"/>
                  <a:pt x="-303" y="485425"/>
                  <a:pt x="8546" y="487110"/>
                </a:cubicBezTo>
                <a:cubicBezTo>
                  <a:pt x="64582" y="497783"/>
                  <a:pt x="122616" y="490919"/>
                  <a:pt x="179462" y="495656"/>
                </a:cubicBezTo>
                <a:cubicBezTo>
                  <a:pt x="191166" y="496631"/>
                  <a:pt x="201905" y="503875"/>
                  <a:pt x="213645" y="504201"/>
                </a:cubicBezTo>
                <a:cubicBezTo>
                  <a:pt x="304765" y="506732"/>
                  <a:pt x="395956" y="504201"/>
                  <a:pt x="487111" y="504201"/>
                </a:cubicBez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5" name="Volný tvar: obrazec 14">
            <a:extLst>
              <a:ext uri="{FF2B5EF4-FFF2-40B4-BE49-F238E27FC236}">
                <a16:creationId xmlns:a16="http://schemas.microsoft.com/office/drawing/2014/main" id="{57E229C7-1F75-18B3-5040-32AD253AC782}"/>
              </a:ext>
            </a:extLst>
          </p:cNvPr>
          <p:cNvSpPr/>
          <p:nvPr/>
        </p:nvSpPr>
        <p:spPr>
          <a:xfrm>
            <a:off x="7246834" y="6409346"/>
            <a:ext cx="1837345" cy="59820"/>
          </a:xfrm>
          <a:custGeom>
            <a:avLst/>
            <a:gdLst>
              <a:gd name="connsiteX0" fmla="*/ 0 w 1837345"/>
              <a:gd name="connsiteY0" fmla="*/ 0 h 59820"/>
              <a:gd name="connsiteX1" fmla="*/ 145278 w 1837345"/>
              <a:gd name="connsiteY1" fmla="*/ 42729 h 59820"/>
              <a:gd name="connsiteX2" fmla="*/ 230736 w 1837345"/>
              <a:gd name="connsiteY2" fmla="*/ 51275 h 59820"/>
              <a:gd name="connsiteX3" fmla="*/ 290557 w 1837345"/>
              <a:gd name="connsiteY3" fmla="*/ 59820 h 59820"/>
              <a:gd name="connsiteX4" fmla="*/ 1837345 w 1837345"/>
              <a:gd name="connsiteY4" fmla="*/ 59820 h 598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345" h="59820">
                <a:moveTo>
                  <a:pt x="0" y="0"/>
                </a:moveTo>
                <a:cubicBezTo>
                  <a:pt x="59465" y="23785"/>
                  <a:pt x="64549" y="28051"/>
                  <a:pt x="145278" y="42729"/>
                </a:cubicBezTo>
                <a:cubicBezTo>
                  <a:pt x="173444" y="47850"/>
                  <a:pt x="202304" y="47930"/>
                  <a:pt x="230736" y="51275"/>
                </a:cubicBezTo>
                <a:cubicBezTo>
                  <a:pt x="250741" y="53628"/>
                  <a:pt x="270415" y="59713"/>
                  <a:pt x="290557" y="59820"/>
                </a:cubicBezTo>
                <a:lnTo>
                  <a:pt x="1837345" y="59820"/>
                </a:lnTo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37837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 in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industry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08C96A3-5577-4F94-B2DB-5208A3372E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5748" y="2225751"/>
            <a:ext cx="8145012" cy="4458322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28AAEFC-8859-4618-8298-6E6AC6FB69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6392" y="1930398"/>
            <a:ext cx="3589356" cy="2524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310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719A44B-33CC-4608-82AA-3F5B670E5B8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 in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industry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FCE476C-A849-4D6F-A892-ACDE036165A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>
            <a:normAutofit lnSpcReduction="10000"/>
          </a:bodyPr>
          <a:lstStyle/>
          <a:p>
            <a:pPr marL="0" lvl="0" indent="0">
              <a:lnSpc>
                <a:spcPct val="90000"/>
              </a:lnSpc>
              <a:buNone/>
            </a:pPr>
            <a:r>
              <a:rPr lang="cs-CZ" b="1" dirty="0" err="1"/>
              <a:t>Some</a:t>
            </a:r>
            <a:r>
              <a:rPr lang="cs-CZ" b="1" dirty="0"/>
              <a:t> </a:t>
            </a:r>
            <a:r>
              <a:rPr lang="cs-CZ" b="1" dirty="0" err="1"/>
              <a:t>users</a:t>
            </a:r>
            <a:r>
              <a:rPr lang="cs-CZ" b="1" dirty="0"/>
              <a:t> are </a:t>
            </a:r>
            <a:r>
              <a:rPr lang="cs-CZ" b="1" dirty="0" err="1"/>
              <a:t>sometimes</a:t>
            </a:r>
            <a:r>
              <a:rPr lang="cs-CZ" b="1" dirty="0"/>
              <a:t> </a:t>
            </a:r>
            <a:r>
              <a:rPr lang="cs-CZ" b="1" dirty="0" err="1"/>
              <a:t>willing</a:t>
            </a:r>
            <a:r>
              <a:rPr lang="cs-CZ" b="1" dirty="0"/>
              <a:t> to</a:t>
            </a:r>
          </a:p>
          <a:p>
            <a:pPr>
              <a:lnSpc>
                <a:spcPct val="90000"/>
              </a:lnSpc>
            </a:pPr>
            <a:r>
              <a:rPr lang="cs-CZ" b="1" dirty="0" err="1"/>
              <a:t>Provide</a:t>
            </a:r>
            <a:r>
              <a:rPr lang="cs-CZ" b="1" dirty="0"/>
              <a:t> </a:t>
            </a:r>
            <a:r>
              <a:rPr lang="cs-CZ" b="1" dirty="0" err="1"/>
              <a:t>ratings</a:t>
            </a:r>
            <a:endParaRPr lang="cs-CZ" b="1" dirty="0"/>
          </a:p>
          <a:p>
            <a:pPr lvl="1">
              <a:lnSpc>
                <a:spcPct val="90000"/>
              </a:lnSpc>
            </a:pPr>
            <a:r>
              <a:rPr lang="cs-CZ" dirty="0" err="1"/>
              <a:t>Sometimes</a:t>
            </a:r>
            <a:r>
              <a:rPr lang="cs-CZ" dirty="0"/>
              <a:t> </a:t>
            </a:r>
            <a:r>
              <a:rPr lang="cs-CZ" dirty="0" err="1"/>
              <a:t>aspect-based</a:t>
            </a:r>
            <a:r>
              <a:rPr lang="cs-CZ" dirty="0"/>
              <a:t> </a:t>
            </a:r>
            <a:r>
              <a:rPr lang="cs-CZ" dirty="0" err="1"/>
              <a:t>ratings</a:t>
            </a:r>
            <a:r>
              <a:rPr lang="cs-CZ" dirty="0"/>
              <a:t> (</a:t>
            </a:r>
            <a:r>
              <a:rPr lang="cs-CZ" dirty="0" err="1"/>
              <a:t>mostly</a:t>
            </a:r>
            <a:r>
              <a:rPr lang="cs-CZ" dirty="0"/>
              <a:t> </a:t>
            </a:r>
            <a:r>
              <a:rPr lang="cs-CZ" dirty="0" err="1"/>
              <a:t>pre-defined</a:t>
            </a:r>
            <a:r>
              <a:rPr lang="cs-CZ" dirty="0"/>
              <a:t>, </a:t>
            </a:r>
            <a:r>
              <a:rPr lang="cs-CZ" dirty="0" err="1"/>
              <a:t>widely</a:t>
            </a:r>
            <a:r>
              <a:rPr lang="cs-CZ" dirty="0"/>
              <a:t> </a:t>
            </a:r>
            <a:r>
              <a:rPr lang="cs-CZ" dirty="0" err="1"/>
              <a:t>recognized</a:t>
            </a:r>
            <a:r>
              <a:rPr lang="cs-CZ" dirty="0"/>
              <a:t> </a:t>
            </a:r>
            <a:r>
              <a:rPr lang="cs-CZ" dirty="0" err="1"/>
              <a:t>categories</a:t>
            </a:r>
            <a:r>
              <a:rPr lang="cs-CZ" dirty="0"/>
              <a:t>)</a:t>
            </a:r>
          </a:p>
          <a:p>
            <a:pPr lvl="2">
              <a:lnSpc>
                <a:spcPct val="90000"/>
              </a:lnSpc>
            </a:pP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correspond</a:t>
            </a:r>
            <a:r>
              <a:rPr lang="cs-CZ" dirty="0"/>
              <a:t> to </a:t>
            </a:r>
            <a:r>
              <a:rPr lang="cs-CZ" dirty="0" err="1"/>
              <a:t>object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attributes</a:t>
            </a:r>
            <a:r>
              <a:rPr lang="cs-CZ" dirty="0"/>
              <a:t> </a:t>
            </a:r>
            <a:r>
              <a:rPr lang="cs-CZ" dirty="0" err="1"/>
              <a:t>directly</a:t>
            </a:r>
            <a:endParaRPr lang="cs-CZ" dirty="0"/>
          </a:p>
          <a:p>
            <a:pPr>
              <a:lnSpc>
                <a:spcPct val="90000"/>
              </a:lnSpc>
            </a:pPr>
            <a:r>
              <a:rPr lang="cs-CZ" dirty="0" err="1"/>
              <a:t>Write</a:t>
            </a:r>
            <a:r>
              <a:rPr lang="cs-CZ" dirty="0"/>
              <a:t> </a:t>
            </a:r>
            <a:r>
              <a:rPr lang="cs-CZ" dirty="0" err="1"/>
              <a:t>review</a:t>
            </a:r>
            <a:r>
              <a:rPr lang="cs-CZ" dirty="0"/>
              <a:t>/comment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Explicit /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implicit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borderline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Add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object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to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some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list /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organize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favorite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objects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/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provide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tags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them</a:t>
            </a:r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1"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Share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items</a:t>
            </a:r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lnSpc>
                <a:spcPct val="90000"/>
              </a:lnSpc>
            </a:pPr>
            <a:endParaRPr lang="cs-CZ" dirty="0"/>
          </a:p>
          <a:p>
            <a:pPr>
              <a:lnSpc>
                <a:spcPct val="90000"/>
              </a:lnSpc>
            </a:pPr>
            <a:r>
              <a:rPr lang="cs-CZ" b="1" i="1" dirty="0" err="1">
                <a:solidFill>
                  <a:srgbClr val="FF0000"/>
                </a:solidFill>
              </a:rPr>
              <a:t>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this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frequent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enough</a:t>
            </a:r>
            <a:r>
              <a:rPr lang="cs-CZ" b="1" i="1" dirty="0">
                <a:solidFill>
                  <a:srgbClr val="FF0000"/>
                </a:solidFill>
              </a:rPr>
              <a:t> so </a:t>
            </a:r>
            <a:r>
              <a:rPr lang="cs-CZ" b="1" i="1" dirty="0" err="1">
                <a:solidFill>
                  <a:srgbClr val="FF0000"/>
                </a:solidFill>
              </a:rPr>
              <a:t>we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can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infer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preferences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of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individual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users</a:t>
            </a:r>
            <a:r>
              <a:rPr lang="cs-CZ" b="1" i="1" dirty="0">
                <a:solidFill>
                  <a:srgbClr val="FF0000"/>
                </a:solidFill>
              </a:rPr>
              <a:t>?</a:t>
            </a:r>
          </a:p>
          <a:p>
            <a:pPr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lvl="1">
              <a:lnSpc>
                <a:spcPct val="90000"/>
              </a:lnSpc>
            </a:pPr>
            <a:endParaRPr lang="cs-CZ" dirty="0"/>
          </a:p>
          <a:p>
            <a:pPr marL="0" lvl="0" indent="0">
              <a:lnSpc>
                <a:spcPct val="9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18417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054B7-1A25-423C-A4AB-C516AF96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Implicit</a:t>
            </a:r>
            <a:r>
              <a:rPr lang="cs-CZ" dirty="0"/>
              <a:t> feedback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B7B522-197F-44BD-91DA-B6143A0D2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Let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</a:t>
            </a:r>
            <a:r>
              <a:rPr lang="cs-CZ" strike="sngStrike" dirty="0" err="1">
                <a:solidFill>
                  <a:srgbClr val="FF0000"/>
                </a:solidFill>
              </a:rPr>
              <a:t>tell</a:t>
            </a:r>
            <a:r>
              <a:rPr lang="cs-CZ" dirty="0"/>
              <a:t> </a:t>
            </a:r>
            <a:r>
              <a:rPr lang="cs-CZ" dirty="0" err="1">
                <a:solidFill>
                  <a:srgbClr val="00B050"/>
                </a:solidFill>
              </a:rPr>
              <a:t>consume</a:t>
            </a:r>
            <a:r>
              <a:rPr lang="cs-CZ" dirty="0"/>
              <a:t> (</a:t>
            </a:r>
            <a:r>
              <a:rPr lang="cs-CZ" dirty="0" err="1"/>
              <a:t>you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35317643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Implicit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b="1" i="1" kern="0" dirty="0" err="1"/>
              <a:t>Information</a:t>
            </a:r>
            <a:r>
              <a:rPr lang="cs-CZ" b="1" i="1" kern="0" dirty="0"/>
              <a:t> </a:t>
            </a:r>
            <a:r>
              <a:rPr lang="cs-CZ" b="1" i="1" kern="0" dirty="0" err="1"/>
              <a:t>received</a:t>
            </a:r>
            <a:r>
              <a:rPr lang="cs-CZ" b="1" i="1" kern="0" dirty="0"/>
              <a:t> </a:t>
            </a:r>
            <a:r>
              <a:rPr lang="cs-CZ" b="1" i="1" kern="0" dirty="0" err="1"/>
              <a:t>unconsciously</a:t>
            </a:r>
            <a:r>
              <a:rPr lang="cs-CZ" b="1" i="1" kern="0" dirty="0"/>
              <a:t> by </a:t>
            </a:r>
            <a:r>
              <a:rPr lang="cs-CZ" b="1" i="1" kern="0" dirty="0" err="1"/>
              <a:t>simply</a:t>
            </a:r>
            <a:r>
              <a:rPr lang="cs-CZ" b="1" i="1" kern="0" dirty="0"/>
              <a:t> </a:t>
            </a:r>
            <a:r>
              <a:rPr lang="cs-CZ" b="1" i="1" kern="0" dirty="0" err="1"/>
              <a:t>observing</a:t>
            </a:r>
            <a:r>
              <a:rPr lang="cs-CZ" b="1" i="1" kern="0" dirty="0"/>
              <a:t> </a:t>
            </a:r>
            <a:r>
              <a:rPr lang="cs-CZ" b="1" i="1" kern="0" dirty="0" err="1"/>
              <a:t>what</a:t>
            </a:r>
            <a:r>
              <a:rPr lang="cs-CZ" b="1" i="1" kern="0" dirty="0"/>
              <a:t> </a:t>
            </a:r>
            <a:r>
              <a:rPr lang="cs-CZ" b="1" i="1" kern="0" dirty="0" err="1"/>
              <a:t>the</a:t>
            </a:r>
            <a:r>
              <a:rPr lang="cs-CZ" b="1" i="1" kern="0" dirty="0"/>
              <a:t> user do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b="1" kern="0" dirty="0" err="1"/>
              <a:t>Common</a:t>
            </a:r>
            <a:r>
              <a:rPr lang="cs-CZ" b="1" kern="0" dirty="0"/>
              <a:t> </a:t>
            </a:r>
            <a:r>
              <a:rPr lang="cs-CZ" b="1" kern="0" dirty="0" err="1"/>
              <a:t>beliefs</a:t>
            </a:r>
            <a:endParaRPr lang="cs-CZ" b="1" kern="0" dirty="0"/>
          </a:p>
          <a:p>
            <a:pPr>
              <a:lnSpc>
                <a:spcPct val="90000"/>
              </a:lnSpc>
            </a:pPr>
            <a:r>
              <a:rPr lang="cs-CZ" kern="0" dirty="0" err="1"/>
              <a:t>Often</a:t>
            </a:r>
            <a:r>
              <a:rPr lang="cs-CZ" kern="0" dirty="0"/>
              <a:t>, </a:t>
            </a:r>
            <a:r>
              <a:rPr lang="cs-CZ" kern="0" dirty="0" err="1"/>
              <a:t>implicit</a:t>
            </a:r>
            <a:r>
              <a:rPr lang="cs-CZ" kern="0" dirty="0"/>
              <a:t> feedback </a:t>
            </a:r>
            <a:r>
              <a:rPr lang="cs-CZ" kern="0" dirty="0" err="1"/>
              <a:t>is</a:t>
            </a:r>
            <a:r>
              <a:rPr lang="cs-CZ" kern="0" dirty="0"/>
              <a:t> </a:t>
            </a:r>
            <a:r>
              <a:rPr lang="cs-CZ" kern="0" dirty="0" err="1"/>
              <a:t>considered</a:t>
            </a:r>
            <a:r>
              <a:rPr lang="cs-CZ" kern="0" dirty="0"/>
              <a:t> as </a:t>
            </a:r>
            <a:r>
              <a:rPr lang="cs-CZ" kern="0" dirty="0" err="1"/>
              <a:t>unary</a:t>
            </a:r>
            <a:r>
              <a:rPr lang="cs-CZ" kern="0" dirty="0"/>
              <a:t> </a:t>
            </a:r>
            <a:r>
              <a:rPr lang="cs-CZ" kern="0" dirty="0" err="1"/>
              <a:t>or</a:t>
            </a:r>
            <a:r>
              <a:rPr lang="cs-CZ" kern="0" dirty="0"/>
              <a:t> </a:t>
            </a:r>
            <a:r>
              <a:rPr lang="cs-CZ" kern="0" dirty="0" err="1"/>
              <a:t>binary</a:t>
            </a:r>
            <a:endParaRPr lang="cs-CZ" kern="0" dirty="0"/>
          </a:p>
          <a:p>
            <a:pPr>
              <a:lnSpc>
                <a:spcPct val="90000"/>
              </a:lnSpc>
            </a:pPr>
            <a:r>
              <a:rPr lang="cs-CZ" kern="0" dirty="0" err="1"/>
              <a:t>Even</a:t>
            </a:r>
            <a:r>
              <a:rPr lang="cs-CZ" kern="0" dirty="0"/>
              <a:t> </a:t>
            </a:r>
            <a:r>
              <a:rPr lang="cs-CZ" kern="0" dirty="0" err="1"/>
              <a:t>binary</a:t>
            </a:r>
            <a:r>
              <a:rPr lang="cs-CZ" kern="0" dirty="0"/>
              <a:t> feedback </a:t>
            </a:r>
            <a:r>
              <a:rPr lang="cs-CZ" kern="0" dirty="0" err="1"/>
              <a:t>is</a:t>
            </a:r>
            <a:r>
              <a:rPr lang="cs-CZ" kern="0" dirty="0"/>
              <a:t> </a:t>
            </a:r>
            <a:r>
              <a:rPr lang="cs-CZ" kern="0" dirty="0" err="1"/>
              <a:t>rather</a:t>
            </a:r>
            <a:r>
              <a:rPr lang="cs-CZ" kern="0" dirty="0"/>
              <a:t> </a:t>
            </a:r>
            <a:r>
              <a:rPr lang="cs-CZ" kern="0" dirty="0" err="1"/>
              <a:t>noisy</a:t>
            </a:r>
            <a:r>
              <a:rPr lang="cs-CZ" kern="0" dirty="0"/>
              <a:t> (</a:t>
            </a:r>
            <a:r>
              <a:rPr lang="cs-CZ" kern="0" dirty="0" err="1"/>
              <a:t>accidental</a:t>
            </a:r>
            <a:r>
              <a:rPr lang="cs-CZ" kern="0" dirty="0"/>
              <a:t> </a:t>
            </a:r>
            <a:r>
              <a:rPr lang="cs-CZ" kern="0" dirty="0" err="1"/>
              <a:t>clicks</a:t>
            </a:r>
            <a:r>
              <a:rPr lang="cs-CZ" kern="0" dirty="0"/>
              <a:t> </a:t>
            </a:r>
            <a:r>
              <a:rPr lang="cs-CZ" kern="0" dirty="0" err="1"/>
              <a:t>etc</a:t>
            </a:r>
            <a:r>
              <a:rPr lang="cs-CZ" kern="0" dirty="0"/>
              <a:t>.)</a:t>
            </a:r>
          </a:p>
          <a:p>
            <a:pPr>
              <a:lnSpc>
                <a:spcPct val="90000"/>
              </a:lnSpc>
            </a:pPr>
            <a:r>
              <a:rPr lang="cs-CZ" kern="0" dirty="0"/>
              <a:t>It </a:t>
            </a:r>
            <a:r>
              <a:rPr lang="cs-CZ" kern="0" dirty="0" err="1"/>
              <a:t>is</a:t>
            </a:r>
            <a:r>
              <a:rPr lang="cs-CZ" kern="0" dirty="0"/>
              <a:t> hard to interpret more </a:t>
            </a:r>
            <a:r>
              <a:rPr lang="cs-CZ" kern="0" dirty="0" err="1"/>
              <a:t>refined</a:t>
            </a:r>
            <a:r>
              <a:rPr lang="cs-CZ" kern="0" dirty="0"/>
              <a:t> </a:t>
            </a:r>
            <a:r>
              <a:rPr lang="cs-CZ" kern="0" dirty="0" err="1"/>
              <a:t>information</a:t>
            </a:r>
            <a:endParaRPr lang="cs-CZ" kern="0" dirty="0"/>
          </a:p>
          <a:p>
            <a:pPr>
              <a:lnSpc>
                <a:spcPct val="90000"/>
              </a:lnSpc>
            </a:pPr>
            <a:r>
              <a:rPr lang="cs-CZ" kern="0" dirty="0" err="1"/>
              <a:t>We</a:t>
            </a:r>
            <a:r>
              <a:rPr lang="cs-CZ" kern="0" dirty="0"/>
              <a:t> </a:t>
            </a:r>
            <a:r>
              <a:rPr lang="cs-CZ" kern="0" dirty="0" err="1"/>
              <a:t>can</a:t>
            </a:r>
            <a:r>
              <a:rPr lang="cs-CZ" kern="0" dirty="0"/>
              <a:t> </a:t>
            </a:r>
            <a:r>
              <a:rPr lang="cs-CZ" kern="0" dirty="0" err="1"/>
              <a:t>receive</a:t>
            </a:r>
            <a:r>
              <a:rPr lang="cs-CZ" kern="0" dirty="0"/>
              <a:t> </a:t>
            </a:r>
            <a:r>
              <a:rPr lang="cs-CZ" kern="0" dirty="0" err="1"/>
              <a:t>it</a:t>
            </a:r>
            <a:r>
              <a:rPr lang="cs-CZ" kern="0" dirty="0"/>
              <a:t> in </a:t>
            </a:r>
            <a:r>
              <a:rPr lang="cs-CZ" kern="0" dirty="0" err="1"/>
              <a:t>abundant</a:t>
            </a:r>
            <a:r>
              <a:rPr lang="cs-CZ" kern="0" dirty="0"/>
              <a:t> </a:t>
            </a:r>
            <a:r>
              <a:rPr lang="cs-CZ" kern="0" dirty="0" err="1"/>
              <a:t>volumes</a:t>
            </a:r>
            <a:endParaRPr lang="cs-CZ" kern="0" dirty="0"/>
          </a:p>
          <a:p>
            <a:pPr lvl="1">
              <a:lnSpc>
                <a:spcPct val="90000"/>
              </a:lnSpc>
            </a:pPr>
            <a:r>
              <a:rPr lang="cs-CZ" kern="0" dirty="0"/>
              <a:t>Non-</a:t>
            </a:r>
            <a:r>
              <a:rPr lang="cs-CZ" kern="0" dirty="0" err="1"/>
              <a:t>intrusive</a:t>
            </a:r>
            <a:r>
              <a:rPr lang="cs-CZ" kern="0" dirty="0"/>
              <a:t> design</a:t>
            </a:r>
          </a:p>
          <a:p>
            <a:pPr marL="0" indent="0">
              <a:lnSpc>
                <a:spcPct val="90000"/>
              </a:lnSpc>
              <a:buNone/>
            </a:pPr>
            <a:endParaRPr lang="cs-CZ" b="1" dirty="0"/>
          </a:p>
          <a:p>
            <a:pPr marL="0" indent="0">
              <a:lnSpc>
                <a:spcPct val="90000"/>
              </a:lnSpc>
              <a:buNone/>
            </a:pPr>
            <a:r>
              <a:rPr lang="cs-CZ" b="1" dirty="0" err="1"/>
              <a:t>Collection</a:t>
            </a:r>
            <a:r>
              <a:rPr lang="cs-CZ" b="1" dirty="0"/>
              <a:t> </a:t>
            </a:r>
            <a:r>
              <a:rPr lang="cs-CZ" b="1" dirty="0" err="1"/>
              <a:t>points</a:t>
            </a:r>
            <a:endParaRPr lang="cs-CZ" b="1" dirty="0"/>
          </a:p>
          <a:p>
            <a:pPr>
              <a:lnSpc>
                <a:spcPct val="90000"/>
              </a:lnSpc>
            </a:pPr>
            <a:r>
              <a:rPr lang="cs-CZ" b="1" dirty="0"/>
              <a:t>Server-</a:t>
            </a:r>
            <a:r>
              <a:rPr lang="cs-CZ" b="1" dirty="0" err="1"/>
              <a:t>side</a:t>
            </a:r>
            <a:r>
              <a:rPr lang="cs-CZ" b="1" dirty="0"/>
              <a:t> (limited expressibility)</a:t>
            </a:r>
          </a:p>
          <a:p>
            <a:pPr>
              <a:lnSpc>
                <a:spcPct val="90000"/>
              </a:lnSpc>
            </a:pPr>
            <a:r>
              <a:rPr lang="cs-CZ" b="1" dirty="0"/>
              <a:t>Client-side (</a:t>
            </a:r>
            <a:r>
              <a:rPr lang="cs-CZ" b="1" dirty="0" err="1"/>
              <a:t>triggered</a:t>
            </a:r>
            <a:r>
              <a:rPr lang="cs-CZ" b="1" dirty="0"/>
              <a:t> DOM events)</a:t>
            </a:r>
          </a:p>
          <a:p>
            <a:pPr>
              <a:lnSpc>
                <a:spcPct val="90000"/>
              </a:lnSpc>
            </a:pPr>
            <a:r>
              <a:rPr lang="cs-CZ" b="1" dirty="0"/>
              <a:t>Beyond (eye-tracking, other biometrics)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Limited applicability (lab studies)</a:t>
            </a:r>
          </a:p>
          <a:p>
            <a:pPr lvl="1">
              <a:lnSpc>
                <a:spcPct val="90000"/>
              </a:lnSpc>
            </a:pPr>
            <a:r>
              <a:rPr lang="cs-CZ" dirty="0"/>
              <a:t>Can provide leads on interpretation of the previous two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306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2895322-6013-4404-9F55-6DA73A5D739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/>
              <a:t>Today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content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F4620EF1-1236-487F-9D67-CE96F7079B1E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78731" cy="3880768"/>
          </a:xfrm>
        </p:spPr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Tahoma" pitchFamily="34"/>
              </a:rPr>
              <a:t>Recap</a:t>
            </a:r>
            <a:endParaRPr lang="cs-CZ" dirty="0">
              <a:solidFill>
                <a:srgbClr val="333333"/>
              </a:solidFill>
              <a:latin typeface="Tahoma" pitchFamily="34"/>
            </a:endParaRPr>
          </a:p>
          <a:p>
            <a:pPr marL="0" lvl="0" indent="0">
              <a:buNone/>
            </a:pPr>
            <a:endParaRPr lang="en-US" dirty="0">
              <a:solidFill>
                <a:srgbClr val="333333"/>
              </a:solidFill>
              <a:latin typeface="Arial" pitchFamily="34"/>
            </a:endParaRPr>
          </a:p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User feedback</a:t>
            </a:r>
          </a:p>
          <a:p>
            <a:pPr lvl="1"/>
            <a:r>
              <a:rPr lang="cs-CZ" i="1" dirty="0">
                <a:solidFill>
                  <a:schemeClr val="bg1">
                    <a:lumMod val="85000"/>
                  </a:schemeClr>
                </a:solidFill>
                <a:latin typeface="Arial" pitchFamily="34"/>
              </a:rPr>
              <a:t>Intro</a:t>
            </a:r>
          </a:p>
          <a:p>
            <a:pPr lvl="1"/>
            <a:r>
              <a:rPr lang="cs-CZ" i="1" dirty="0">
                <a:solidFill>
                  <a:schemeClr val="bg1">
                    <a:lumMod val="85000"/>
                  </a:schemeClr>
                </a:solidFill>
                <a:latin typeface="Arial" pitchFamily="34"/>
              </a:rPr>
              <a:t>Preference </a:t>
            </a:r>
            <a:r>
              <a:rPr lang="cs-CZ" i="1" dirty="0" err="1">
                <a:solidFill>
                  <a:schemeClr val="bg1">
                    <a:lumMod val="85000"/>
                  </a:schemeClr>
                </a:solidFill>
                <a:latin typeface="Arial" pitchFamily="34"/>
              </a:rPr>
              <a:t>Elicitation</a:t>
            </a:r>
            <a:endParaRPr lang="cs-CZ" i="1" dirty="0">
              <a:solidFill>
                <a:schemeClr val="bg1">
                  <a:lumMod val="85000"/>
                </a:schemeClr>
              </a:solidFill>
              <a:latin typeface="Arial" pitchFamily="34"/>
            </a:endParaRPr>
          </a:p>
          <a:p>
            <a:pPr lvl="1"/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Arial" pitchFamily="34"/>
              </a:rPr>
              <a:t>Explicit Feedback</a:t>
            </a:r>
          </a:p>
          <a:p>
            <a:pPr lvl="1"/>
            <a:r>
              <a:rPr lang="cs-CZ" dirty="0" err="1">
                <a:solidFill>
                  <a:schemeClr val="tx1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chemeClr val="tx1"/>
                </a:solidFill>
                <a:latin typeface="Arial" pitchFamily="34"/>
              </a:rPr>
              <a:t> Feedback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Arial" pitchFamily="34"/>
              </a:rPr>
              <a:t>Non-</a:t>
            </a:r>
            <a:r>
              <a:rPr lang="cs-CZ" dirty="0" err="1">
                <a:solidFill>
                  <a:schemeClr val="tx1"/>
                </a:solidFill>
                <a:latin typeface="Arial" pitchFamily="34"/>
              </a:rPr>
              <a:t>numeric</a:t>
            </a:r>
            <a:r>
              <a:rPr lang="cs-CZ" dirty="0">
                <a:solidFill>
                  <a:schemeClr val="tx1"/>
                </a:solidFill>
                <a:latin typeface="Arial" pitchFamily="34"/>
              </a:rPr>
              <a:t> Feedback</a:t>
            </a:r>
          </a:p>
          <a:p>
            <a:r>
              <a:rPr lang="cs-CZ" dirty="0" err="1">
                <a:solidFill>
                  <a:schemeClr val="tx1"/>
                </a:solidFill>
                <a:latin typeface="Arial" pitchFamily="34"/>
              </a:rPr>
              <a:t>From</a:t>
            </a:r>
            <a:r>
              <a:rPr lang="cs-CZ" dirty="0">
                <a:solidFill>
                  <a:schemeClr val="tx1"/>
                </a:solidFill>
                <a:latin typeface="Arial" pitchFamily="34"/>
              </a:rPr>
              <a:t> feedback to </a:t>
            </a:r>
            <a:r>
              <a:rPr lang="cs-CZ" dirty="0" err="1">
                <a:solidFill>
                  <a:schemeClr val="tx1"/>
                </a:solidFill>
                <a:latin typeface="Arial" pitchFamily="34"/>
              </a:rPr>
              <a:t>preferences</a:t>
            </a:r>
            <a:endParaRPr lang="cs-CZ" dirty="0">
              <a:solidFill>
                <a:schemeClr val="tx1"/>
              </a:solidFill>
              <a:latin typeface="Arial" pitchFamily="34"/>
            </a:endParaRPr>
          </a:p>
          <a:p>
            <a:pPr marL="457200" lvl="1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49879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Implicit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latin typeface="+mn-lt"/>
              </a:rPr>
              <a:t>Server-side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Stream of visited pages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Asynchronous loading of page content (e.g. more results)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Proxy for time on page / dwell time (very coarse)</a:t>
            </a:r>
          </a:p>
          <a:p>
            <a:pPr lvl="2">
              <a:lnSpc>
                <a:spcPct val="90000"/>
              </a:lnSpc>
            </a:pPr>
            <a:r>
              <a:rPr lang="en-US" sz="1200" dirty="0">
                <a:latin typeface="+mn-lt"/>
                <a:hlinkClick r:id="rId2"/>
              </a:rPr>
              <a:t>http://www.hongliangjie.com/publications/recsys2014.pdf</a:t>
            </a:r>
            <a:r>
              <a:rPr lang="cs-CZ" sz="1200" dirty="0">
                <a:latin typeface="+mn-lt"/>
              </a:rPr>
              <a:t> (RecSys 2014 best paper)</a:t>
            </a: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latin typeface="+mn-lt"/>
              </a:rPr>
              <a:t>Not much information available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But non-intrusive &amp; cannot be turned off </a:t>
            </a:r>
            <a:r>
              <a:rPr lang="cs-CZ" sz="1400" dirty="0" err="1">
                <a:latin typeface="+mn-lt"/>
              </a:rPr>
              <a:t>or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altered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easily</a:t>
            </a:r>
            <a:endParaRPr lang="cs-CZ" sz="14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dirty="0" err="1">
                <a:latin typeface="+mn-lt"/>
              </a:rPr>
              <a:t>Possible</a:t>
            </a:r>
            <a:r>
              <a:rPr lang="cs-CZ" sz="1400" dirty="0">
                <a:latin typeface="+mn-lt"/>
              </a:rPr>
              <a:t> use-case: </a:t>
            </a:r>
            <a:r>
              <a:rPr lang="cs-CZ" sz="1400" dirty="0" err="1">
                <a:latin typeface="+mn-lt"/>
              </a:rPr>
              <a:t>recommendation</a:t>
            </a:r>
            <a:r>
              <a:rPr lang="cs-CZ" sz="1400" dirty="0">
                <a:latin typeface="+mn-lt"/>
              </a:rPr>
              <a:t> as a </a:t>
            </a:r>
            <a:r>
              <a:rPr lang="cs-CZ" sz="1400" dirty="0" err="1">
                <a:latin typeface="+mn-lt"/>
              </a:rPr>
              <a:t>service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only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partially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cooperating</a:t>
            </a:r>
            <a:r>
              <a:rPr lang="cs-CZ" sz="1400" dirty="0">
                <a:latin typeface="+mn-lt"/>
              </a:rPr>
              <a:t> 3rd-party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094844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241696-B444-FD25-4230-128EF70B19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646F73-A858-E541-86F4-BCCD90551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Implicit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1A5BE7-A99F-99C0-D09B-9429CD36C0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2160590"/>
            <a:ext cx="6971154" cy="3880768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b="1" dirty="0" err="1">
                <a:latin typeface="+mn-lt"/>
              </a:rPr>
              <a:t>Beyond</a:t>
            </a:r>
            <a:endParaRPr lang="cs-CZ" b="1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1600" dirty="0" err="1">
                <a:latin typeface="+mn-lt"/>
              </a:rPr>
              <a:t>What</a:t>
            </a:r>
            <a:r>
              <a:rPr lang="cs-CZ" sz="1600" dirty="0">
                <a:latin typeface="+mn-lt"/>
              </a:rPr>
              <a:t>, out </a:t>
            </a:r>
            <a:r>
              <a:rPr lang="cs-CZ" sz="1600" dirty="0" err="1">
                <a:latin typeface="+mn-lt"/>
              </a:rPr>
              <a:t>of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displayed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content</a:t>
            </a:r>
            <a:r>
              <a:rPr lang="cs-CZ" sz="1600" dirty="0">
                <a:latin typeface="+mn-lt"/>
              </a:rPr>
              <a:t> do </a:t>
            </a:r>
            <a:r>
              <a:rPr lang="cs-CZ" sz="1600" dirty="0" err="1">
                <a:latin typeface="+mn-lt"/>
              </a:rPr>
              <a:t>users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actually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perceive</a:t>
            </a:r>
            <a:r>
              <a:rPr lang="cs-CZ" sz="1600" dirty="0">
                <a:latin typeface="+mn-lt"/>
              </a:rPr>
              <a:t>?</a:t>
            </a:r>
          </a:p>
          <a:p>
            <a:pPr>
              <a:lnSpc>
                <a:spcPct val="90000"/>
              </a:lnSpc>
            </a:pPr>
            <a:r>
              <a:rPr lang="cs-CZ" sz="1600" dirty="0" err="1">
                <a:latin typeface="+mn-lt"/>
              </a:rPr>
              <a:t>Eye-tracking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studies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sometimes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relating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other</a:t>
            </a:r>
            <a:r>
              <a:rPr lang="cs-CZ" sz="1600" dirty="0">
                <a:latin typeface="+mn-lt"/>
              </a:rPr>
              <a:t> feedback </a:t>
            </a:r>
            <a:r>
              <a:rPr lang="cs-CZ" sz="1600" dirty="0" err="1">
                <a:latin typeface="+mn-lt"/>
              </a:rPr>
              <a:t>with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eye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gazes</a:t>
            </a:r>
            <a:endParaRPr lang="cs-CZ" sz="16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+mn-lt"/>
              </a:rPr>
              <a:t>Known-Item Search in Video: An Eye Tracking-Based Study</a:t>
            </a:r>
            <a:r>
              <a:rPr lang="cs-CZ" sz="1400" dirty="0">
                <a:latin typeface="+mn-lt"/>
              </a:rPr>
              <a:t>, </a:t>
            </a:r>
            <a:r>
              <a:rPr lang="cs-CZ" sz="1100" dirty="0">
                <a:latin typeface="+mn-lt"/>
                <a:hlinkClick r:id="rId2"/>
              </a:rPr>
              <a:t>https://dl.acm.org/doi/10.1145/3652583.3658119</a:t>
            </a:r>
            <a:r>
              <a:rPr lang="cs-CZ" sz="1100" dirty="0">
                <a:latin typeface="+mn-lt"/>
              </a:rPr>
              <a:t>  [</a:t>
            </a:r>
            <a:r>
              <a:rPr lang="cs-CZ" sz="1100" dirty="0" err="1">
                <a:latin typeface="+mn-lt"/>
              </a:rPr>
              <a:t>our</a:t>
            </a:r>
            <a:r>
              <a:rPr lang="cs-CZ" sz="1100" dirty="0">
                <a:latin typeface="+mn-lt"/>
              </a:rPr>
              <a:t> </a:t>
            </a:r>
            <a:r>
              <a:rPr lang="cs-CZ" sz="1100" dirty="0" err="1">
                <a:latin typeface="+mn-lt"/>
              </a:rPr>
              <a:t>work</a:t>
            </a:r>
            <a:r>
              <a:rPr lang="cs-CZ" sz="1100" dirty="0">
                <a:latin typeface="+mn-lt"/>
              </a:rPr>
              <a:t>]</a:t>
            </a:r>
          </a:p>
          <a:p>
            <a:pPr lvl="2">
              <a:lnSpc>
                <a:spcPct val="90000"/>
              </a:lnSpc>
            </a:pPr>
            <a:r>
              <a:rPr lang="cs-CZ" dirty="0" err="1">
                <a:latin typeface="+mn-lt"/>
              </a:rPr>
              <a:t>Grid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displayed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images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either</a:t>
            </a:r>
            <a:r>
              <a:rPr lang="cs-CZ" dirty="0">
                <a:latin typeface="+mn-lt"/>
              </a:rPr>
              <a:t> 4 </a:t>
            </a:r>
            <a:r>
              <a:rPr lang="cs-CZ" dirty="0" err="1">
                <a:latin typeface="+mn-lt"/>
              </a:rPr>
              <a:t>or</a:t>
            </a:r>
            <a:r>
              <a:rPr lang="cs-CZ" dirty="0">
                <a:latin typeface="+mn-lt"/>
              </a:rPr>
              <a:t> 8 </a:t>
            </a:r>
            <a:r>
              <a:rPr lang="cs-CZ" dirty="0" err="1">
                <a:latin typeface="+mn-lt"/>
              </a:rPr>
              <a:t>columns</a:t>
            </a:r>
            <a:r>
              <a:rPr lang="cs-CZ" dirty="0">
                <a:latin typeface="+mn-lt"/>
              </a:rPr>
              <a:t>; Marine video </a:t>
            </a:r>
            <a:r>
              <a:rPr lang="cs-CZ" dirty="0" err="1">
                <a:latin typeface="+mn-lt"/>
              </a:rPr>
              <a:t>frames</a:t>
            </a:r>
            <a:r>
              <a:rPr lang="cs-CZ" dirty="0">
                <a:latin typeface="+mn-lt"/>
              </a:rPr>
              <a:t>;</a:t>
            </a:r>
          </a:p>
          <a:p>
            <a:pPr lvl="2">
              <a:lnSpc>
                <a:spcPct val="90000"/>
              </a:lnSpc>
            </a:pPr>
            <a:r>
              <a:rPr lang="cs-CZ" i="1" dirty="0" err="1">
                <a:latin typeface="+mn-lt"/>
              </a:rPr>
              <a:t>Where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users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mostly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look</a:t>
            </a:r>
            <a:r>
              <a:rPr lang="cs-CZ" i="1" dirty="0">
                <a:latin typeface="+mn-lt"/>
              </a:rPr>
              <a:t>? </a:t>
            </a:r>
          </a:p>
          <a:p>
            <a:pPr lvl="2">
              <a:lnSpc>
                <a:spcPct val="90000"/>
              </a:lnSpc>
            </a:pPr>
            <a:r>
              <a:rPr lang="cs-CZ" i="1" dirty="0" err="1">
                <a:latin typeface="+mn-lt"/>
              </a:rPr>
              <a:t>Which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setting</a:t>
            </a:r>
            <a:r>
              <a:rPr lang="cs-CZ" i="1" dirty="0">
                <a:latin typeface="+mn-lt"/>
              </a:rPr>
              <a:t> has more </a:t>
            </a:r>
            <a:r>
              <a:rPr lang="cs-CZ" i="1" dirty="0" err="1">
                <a:latin typeface="+mn-lt"/>
              </a:rPr>
              <a:t>overlooks</a:t>
            </a:r>
            <a:r>
              <a:rPr lang="cs-CZ" i="1" dirty="0">
                <a:latin typeface="+mn-lt"/>
              </a:rPr>
              <a:t>? </a:t>
            </a:r>
            <a:r>
              <a:rPr lang="cs-CZ" i="1" dirty="0" err="1">
                <a:latin typeface="+mn-lt"/>
              </a:rPr>
              <a:t>What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is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the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overlook</a:t>
            </a:r>
            <a:r>
              <a:rPr lang="cs-CZ" i="1" dirty="0">
                <a:latin typeface="+mn-lt"/>
              </a:rPr>
              <a:t> probability?</a:t>
            </a:r>
          </a:p>
          <a:p>
            <a:pPr lvl="2">
              <a:lnSpc>
                <a:spcPct val="90000"/>
              </a:lnSpc>
            </a:pPr>
            <a:r>
              <a:rPr lang="en-US" i="1" dirty="0">
                <a:latin typeface="+mn-lt"/>
              </a:rPr>
              <a:t>Are users</a:t>
            </a:r>
            <a:r>
              <a:rPr lang="cs-CZ" i="1" dirty="0">
                <a:latin typeface="+mn-lt"/>
              </a:rPr>
              <a:t> eye-gaze</a:t>
            </a:r>
            <a:r>
              <a:rPr lang="en-US" i="1" dirty="0">
                <a:latin typeface="+mn-lt"/>
              </a:rPr>
              <a:t>s</a:t>
            </a:r>
            <a:r>
              <a:rPr lang="cs-CZ" i="1" dirty="0">
                <a:latin typeface="+mn-lt"/>
              </a:rPr>
              <a:t> content dependent?</a:t>
            </a:r>
            <a:r>
              <a:rPr lang="en-US" i="1" dirty="0">
                <a:latin typeface="+mn-lt"/>
              </a:rPr>
              <a:t> To what extent</a:t>
            </a:r>
            <a:r>
              <a:rPr lang="cs-CZ" i="1" dirty="0">
                <a:latin typeface="+mn-lt"/>
              </a:rPr>
              <a:t>?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>
              <a:latin typeface="+mn-lt"/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1503001-47E4-D8BB-1EFB-76D1C58F84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1772" y="0"/>
            <a:ext cx="4210228" cy="327023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EB7839B4-5262-5482-D073-7F1CE708CD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7795" y="3270234"/>
            <a:ext cx="4144205" cy="1960528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0F79227F-0FAB-31AE-2065-B82BF5E199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2555" y="5062560"/>
            <a:ext cx="3549445" cy="17954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084" y="5268434"/>
            <a:ext cx="3507812" cy="158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166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23D614-7565-322F-C9FD-5DBDB75219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28819F-AE7F-4CE2-6B4C-3F24E2C2B7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Implicit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B44D70D6-B834-543B-A9C3-4617E3067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74864" y="2071787"/>
            <a:ext cx="2605548" cy="1836125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3557C2D-7E08-6976-E2D5-CA59219E48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4864" y="3907912"/>
            <a:ext cx="2708076" cy="1833891"/>
          </a:xfrm>
          <a:prstGeom prst="rect">
            <a:avLst/>
          </a:prstGeom>
        </p:spPr>
      </p:pic>
      <p:pic>
        <p:nvPicPr>
          <p:cNvPr id="1026" name="Picture 2" descr="Eye Tracking Heat Map Shows How People View Google">
            <a:extLst>
              <a:ext uri="{FF2B5EF4-FFF2-40B4-BE49-F238E27FC236}">
                <a16:creationId xmlns:a16="http://schemas.microsoft.com/office/drawing/2014/main" id="{E62E5FCE-5798-2247-DD81-7B0ECD371B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31" y="1948351"/>
            <a:ext cx="5000821" cy="3532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3FB243D3-CDFD-DC26-B0A7-8D2070AF9FFB}"/>
              </a:ext>
            </a:extLst>
          </p:cNvPr>
          <p:cNvSpPr txBox="1"/>
          <p:nvPr/>
        </p:nvSpPr>
        <p:spPr>
          <a:xfrm>
            <a:off x="677332" y="1549811"/>
            <a:ext cx="29064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Expectations</a:t>
            </a:r>
            <a:r>
              <a:rPr lang="cs-CZ" dirty="0"/>
              <a:t>: </a:t>
            </a:r>
            <a:r>
              <a:rPr lang="cs-CZ" dirty="0" err="1"/>
              <a:t>golden</a:t>
            </a:r>
            <a:r>
              <a:rPr lang="cs-CZ" dirty="0"/>
              <a:t> triangle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1AD669C8-D662-5EFC-678B-6ADF2187D57F}"/>
              </a:ext>
            </a:extLst>
          </p:cNvPr>
          <p:cNvSpPr txBox="1"/>
          <p:nvPr/>
        </p:nvSpPr>
        <p:spPr>
          <a:xfrm>
            <a:off x="5374864" y="1590274"/>
            <a:ext cx="23315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Reality: </a:t>
            </a:r>
            <a:r>
              <a:rPr lang="cs-CZ" dirty="0" err="1"/>
              <a:t>central</a:t>
            </a:r>
            <a:r>
              <a:rPr lang="cs-CZ" dirty="0"/>
              <a:t> </a:t>
            </a:r>
            <a:r>
              <a:rPr lang="cs-CZ" dirty="0" err="1"/>
              <a:t>pattern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1E9EFE51-3025-85CC-7A1B-57F2DE9427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024" y="1930398"/>
            <a:ext cx="2124503" cy="4047545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629FF17C-F3FD-BB24-8463-8A90C7D180A5}"/>
              </a:ext>
            </a:extLst>
          </p:cNvPr>
          <p:cNvSpPr txBox="1"/>
          <p:nvPr/>
        </p:nvSpPr>
        <p:spPr>
          <a:xfrm>
            <a:off x="8284908" y="1254769"/>
            <a:ext cx="15359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dirty="0" err="1"/>
              <a:t>Misses</a:t>
            </a:r>
            <a:r>
              <a:rPr lang="cs-CZ" dirty="0"/>
              <a:t> on </a:t>
            </a:r>
            <a:r>
              <a:rPr lang="cs-CZ" dirty="0" err="1"/>
              <a:t>the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 err="1"/>
              <a:t>first</a:t>
            </a:r>
            <a:r>
              <a:rPr lang="cs-CZ" dirty="0"/>
              <a:t> </a:t>
            </a:r>
            <a:r>
              <a:rPr lang="cs-CZ" dirty="0" err="1"/>
              <a:t>row</a:t>
            </a:r>
            <a:endParaRPr lang="cs-CZ" dirty="0"/>
          </a:p>
        </p:txBody>
      </p:sp>
      <p:cxnSp>
        <p:nvCxnSpPr>
          <p:cNvPr id="17" name="Spojnice: pravoúhlá 16">
            <a:extLst>
              <a:ext uri="{FF2B5EF4-FFF2-40B4-BE49-F238E27FC236}">
                <a16:creationId xmlns:a16="http://schemas.microsoft.com/office/drawing/2014/main" id="{3EE46B9F-793C-6013-0847-1F8E1E0E8148}"/>
              </a:ext>
            </a:extLst>
          </p:cNvPr>
          <p:cNvCxnSpPr>
            <a:cxnSpLocks/>
            <a:stCxn id="15" idx="1"/>
          </p:cNvCxnSpPr>
          <p:nvPr/>
        </p:nvCxnSpPr>
        <p:spPr>
          <a:xfrm rot="10800000" flipH="1" flipV="1">
            <a:off x="8284907" y="1577935"/>
            <a:ext cx="585627" cy="493852"/>
          </a:xfrm>
          <a:prstGeom prst="bentConnector3">
            <a:avLst>
              <a:gd name="adj1" fmla="val -39035"/>
            </a:avLst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9FC81AF5-B0E5-61E2-435F-A9FFA2131697}"/>
              </a:ext>
            </a:extLst>
          </p:cNvPr>
          <p:cNvSpPr txBox="1"/>
          <p:nvPr/>
        </p:nvSpPr>
        <p:spPr>
          <a:xfrm>
            <a:off x="9820906" y="1254769"/>
            <a:ext cx="2488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Soft dependence on </a:t>
            </a:r>
            <a:r>
              <a:rPr lang="cs-CZ" dirty="0" err="1"/>
              <a:t>content</a:t>
            </a:r>
            <a:r>
              <a:rPr lang="cs-CZ" dirty="0"/>
              <a:t> </a:t>
            </a:r>
            <a:r>
              <a:rPr lang="cs-CZ" dirty="0" err="1"/>
              <a:t>quality</a:t>
            </a:r>
            <a:endParaRPr lang="cs-CZ" dirty="0"/>
          </a:p>
        </p:txBody>
      </p:sp>
      <p:pic>
        <p:nvPicPr>
          <p:cNvPr id="29" name="Obrázek 28">
            <a:extLst>
              <a:ext uri="{FF2B5EF4-FFF2-40B4-BE49-F238E27FC236}">
                <a16:creationId xmlns:a16="http://schemas.microsoft.com/office/drawing/2014/main" id="{5533F29D-D10A-4FC7-870D-18AE8F65B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59270" y="1919412"/>
            <a:ext cx="1411647" cy="4069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72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Implicit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b="1" dirty="0" err="1">
                <a:latin typeface="+mn-lt"/>
              </a:rPr>
              <a:t>Client-side</a:t>
            </a:r>
            <a:endParaRPr lang="cs-CZ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latin typeface="+mn-lt"/>
              </a:rPr>
              <a:t>Any DOM event can be captured, processed and stored…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But </a:t>
            </a:r>
            <a:r>
              <a:rPr lang="cs-CZ" sz="1400" dirty="0" err="1">
                <a:latin typeface="+mn-lt"/>
              </a:rPr>
              <a:t>which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ones</a:t>
            </a:r>
            <a:r>
              <a:rPr lang="cs-CZ" sz="1400" dirty="0">
                <a:latin typeface="+mn-lt"/>
              </a:rPr>
              <a:t> are </a:t>
            </a:r>
            <a:r>
              <a:rPr lang="cs-CZ" sz="1400" dirty="0" err="1">
                <a:latin typeface="+mn-lt"/>
              </a:rPr>
              <a:t>relevant</a:t>
            </a:r>
            <a:r>
              <a:rPr lang="cs-CZ" sz="1400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200" dirty="0">
                <a:latin typeface="+mn-lt"/>
              </a:rPr>
              <a:t>And </a:t>
            </a:r>
            <a:r>
              <a:rPr lang="cs-CZ" sz="1200" dirty="0" err="1">
                <a:latin typeface="+mn-lt"/>
              </a:rPr>
              <a:t>also</a:t>
            </a:r>
            <a:r>
              <a:rPr lang="cs-CZ" sz="1200" dirty="0">
                <a:latin typeface="+mn-lt"/>
              </a:rPr>
              <a:t>… </a:t>
            </a:r>
            <a:r>
              <a:rPr lang="cs-CZ" sz="1200" dirty="0" err="1">
                <a:latin typeface="+mn-lt"/>
              </a:rPr>
              <a:t>what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is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their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semantics</a:t>
            </a:r>
            <a:r>
              <a:rPr lang="cs-CZ" sz="1200" dirty="0">
                <a:latin typeface="+mn-lt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5140732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Implicit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90000"/>
              </a:lnSpc>
              <a:buNone/>
            </a:pPr>
            <a:r>
              <a:rPr lang="cs-CZ" b="1" dirty="0" err="1">
                <a:latin typeface="+mn-lt"/>
              </a:rPr>
              <a:t>Client-side</a:t>
            </a:r>
            <a:endParaRPr lang="cs-CZ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latin typeface="+mn-lt"/>
              </a:rPr>
              <a:t>Any DOM event can be captured, processed and stored…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But </a:t>
            </a:r>
            <a:r>
              <a:rPr lang="cs-CZ" sz="1400" dirty="0" err="1">
                <a:latin typeface="+mn-lt"/>
              </a:rPr>
              <a:t>which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ones</a:t>
            </a:r>
            <a:r>
              <a:rPr lang="cs-CZ" sz="1400" dirty="0">
                <a:latin typeface="+mn-lt"/>
              </a:rPr>
              <a:t> are </a:t>
            </a:r>
            <a:r>
              <a:rPr lang="cs-CZ" sz="1400" dirty="0" err="1">
                <a:latin typeface="+mn-lt"/>
              </a:rPr>
              <a:t>relevant</a:t>
            </a:r>
            <a:r>
              <a:rPr lang="cs-CZ" sz="1400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200" dirty="0">
                <a:latin typeface="+mn-lt"/>
              </a:rPr>
              <a:t>And </a:t>
            </a:r>
            <a:r>
              <a:rPr lang="cs-CZ" sz="1200" dirty="0" err="1">
                <a:latin typeface="+mn-lt"/>
              </a:rPr>
              <a:t>also</a:t>
            </a:r>
            <a:r>
              <a:rPr lang="cs-CZ" sz="1200" dirty="0">
                <a:latin typeface="+mn-lt"/>
              </a:rPr>
              <a:t>… </a:t>
            </a:r>
            <a:r>
              <a:rPr lang="cs-CZ" sz="1200" dirty="0" err="1">
                <a:latin typeface="+mn-lt"/>
              </a:rPr>
              <a:t>what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is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their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semantics</a:t>
            </a:r>
            <a:r>
              <a:rPr lang="cs-CZ" sz="1200" dirty="0">
                <a:latin typeface="+mn-lt"/>
              </a:rPr>
              <a:t>? </a:t>
            </a:r>
            <a:r>
              <a:rPr lang="cs-CZ" sz="1200" dirty="0" err="1">
                <a:latin typeface="+mn-lt"/>
              </a:rPr>
              <a:t>Does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it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differ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from</a:t>
            </a:r>
            <a:r>
              <a:rPr lang="cs-CZ" sz="1200" dirty="0">
                <a:latin typeface="+mn-lt"/>
              </a:rPr>
              <a:t> explicit feedback?</a:t>
            </a:r>
          </a:p>
          <a:p>
            <a:pPr lvl="1">
              <a:lnSpc>
                <a:spcPct val="90000"/>
              </a:lnSpc>
            </a:pPr>
            <a:r>
              <a:rPr lang="cs-CZ" sz="1400" dirty="0" err="1">
                <a:latin typeface="+mn-lt"/>
              </a:rPr>
              <a:t>What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features</a:t>
            </a:r>
            <a:r>
              <a:rPr lang="cs-CZ" sz="1400" dirty="0">
                <a:latin typeface="+mn-lt"/>
              </a:rPr>
              <a:t> are </a:t>
            </a:r>
            <a:r>
              <a:rPr lang="cs-CZ" sz="1400" dirty="0" err="1">
                <a:latin typeface="+mn-lt"/>
              </a:rPr>
              <a:t>we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actually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building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from</a:t>
            </a:r>
            <a:r>
              <a:rPr lang="cs-CZ" sz="1400" dirty="0">
                <a:latin typeface="+mn-lt"/>
              </a:rPr>
              <a:t> these </a:t>
            </a:r>
            <a:r>
              <a:rPr lang="cs-CZ" sz="1400" dirty="0" err="1">
                <a:latin typeface="+mn-lt"/>
              </a:rPr>
              <a:t>events</a:t>
            </a:r>
            <a:r>
              <a:rPr lang="cs-CZ" sz="1400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Are collected data dependent on some context?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How to </a:t>
            </a:r>
            <a:r>
              <a:rPr lang="cs-CZ" sz="1400" dirty="0" err="1">
                <a:latin typeface="+mn-lt"/>
              </a:rPr>
              <a:t>establish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what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is</a:t>
            </a:r>
            <a:r>
              <a:rPr lang="cs-CZ" sz="1400" dirty="0">
                <a:latin typeface="+mn-lt"/>
              </a:rPr>
              <a:t> a </a:t>
            </a:r>
            <a:r>
              <a:rPr lang="cs-CZ" sz="1400" dirty="0" err="1">
                <a:latin typeface="+mn-lt"/>
              </a:rPr>
              <a:t>desired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behavior</a:t>
            </a:r>
            <a:r>
              <a:rPr lang="cs-CZ" sz="1400" dirty="0">
                <a:latin typeface="+mn-lt"/>
              </a:rPr>
              <a:t> and </a:t>
            </a:r>
            <a:r>
              <a:rPr lang="cs-CZ" sz="1400" dirty="0" err="1">
                <a:latin typeface="+mn-lt"/>
              </a:rPr>
              <a:t>what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is</a:t>
            </a:r>
            <a:r>
              <a:rPr lang="cs-CZ" sz="1400" dirty="0">
                <a:latin typeface="+mn-lt"/>
              </a:rPr>
              <a:t> not?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s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ka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 </a:t>
            </a:r>
            <a:r>
              <a:rPr lang="en-US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IPIget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The Component for Collecting Implicit User Preference Indicators</a:t>
            </a:r>
            <a:b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cs-CZ" sz="1050" i="1" dirty="0">
                <a:solidFill>
                  <a:schemeClr val="bg1">
                    <a:lumMod val="50000"/>
                  </a:schemeClr>
                </a:solidFill>
                <a:latin typeface="+mn-lt"/>
                <a:hlinkClick r:id="rId2"/>
              </a:rPr>
              <a:t>https://www.researchgate.net/publication/305495313_IPIget_The_Component_for_Collecting_Implicit_User_Preference_Indicators</a:t>
            </a:r>
            <a:r>
              <a:rPr lang="cs-CZ" sz="105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14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5486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Collect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as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b="1" dirty="0">
                <a:latin typeface="+mn-lt"/>
              </a:rPr>
              <a:t>Not very </a:t>
            </a:r>
            <a:r>
              <a:rPr lang="cs-CZ" b="1" dirty="0" err="1">
                <a:latin typeface="+mn-lt"/>
              </a:rPr>
              <a:t>explored</a:t>
            </a:r>
            <a:r>
              <a:rPr lang="cs-CZ" b="1" dirty="0">
                <a:latin typeface="+mn-lt"/>
              </a:rPr>
              <a:t> area</a:t>
            </a:r>
          </a:p>
          <a:p>
            <a:pPr>
              <a:lnSpc>
                <a:spcPct val="90000"/>
              </a:lnSpc>
            </a:pPr>
            <a:r>
              <a:rPr lang="cs-CZ" sz="1600" dirty="0" err="1">
                <a:latin typeface="+mn-lt"/>
              </a:rPr>
              <a:t>Domain</a:t>
            </a:r>
            <a:r>
              <a:rPr lang="cs-CZ" sz="1600" dirty="0">
                <a:latin typeface="+mn-lt"/>
              </a:rPr>
              <a:t> dependence (</a:t>
            </a:r>
            <a:r>
              <a:rPr lang="cs-CZ" sz="1600" dirty="0" err="1">
                <a:latin typeface="+mn-lt"/>
              </a:rPr>
              <a:t>how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surprising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)</a:t>
            </a:r>
          </a:p>
          <a:p>
            <a:pPr>
              <a:lnSpc>
                <a:spcPct val="90000"/>
              </a:lnSpc>
            </a:pPr>
            <a:r>
              <a:rPr lang="cs-CZ" sz="1600" dirty="0" err="1">
                <a:latin typeface="+mn-lt"/>
                <a:sym typeface="Wingdings" panose="05000000000000000000" pitchFamily="2" charset="2"/>
              </a:rPr>
              <a:t>Publicly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available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datasets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divert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attention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from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this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topic</a:t>
            </a:r>
            <a:endParaRPr lang="cs-CZ" sz="1600" dirty="0">
              <a:latin typeface="+mn-lt"/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  <a:sym typeface="Wingdings" panose="05000000000000000000" pitchFamily="2" charset="2"/>
              </a:rPr>
              <a:t>Tune </a:t>
            </a:r>
            <a:r>
              <a:rPr lang="cs-CZ" sz="1400" dirty="0" err="1">
                <a:latin typeface="+mn-lt"/>
                <a:sym typeface="Wingdings" panose="05000000000000000000" pitchFamily="2" charset="2"/>
              </a:rPr>
              <a:t>the</a:t>
            </a:r>
            <a:r>
              <a:rPr lang="cs-CZ" sz="14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dirty="0" err="1">
                <a:latin typeface="+mn-lt"/>
                <a:sym typeface="Wingdings" panose="05000000000000000000" pitchFamily="2" charset="2"/>
              </a:rPr>
              <a:t>algorithms</a:t>
            </a:r>
            <a:r>
              <a:rPr lang="cs-CZ" sz="1400" dirty="0">
                <a:latin typeface="+mn-lt"/>
                <a:sym typeface="Wingdings" panose="05000000000000000000" pitchFamily="2" charset="2"/>
              </a:rPr>
              <a:t> on </a:t>
            </a:r>
            <a:r>
              <a:rPr lang="cs-CZ" sz="1400" dirty="0" err="1">
                <a:latin typeface="+mn-lt"/>
                <a:sym typeface="Wingdings" panose="05000000000000000000" pitchFamily="2" charset="2"/>
              </a:rPr>
              <a:t>what</a:t>
            </a:r>
            <a:r>
              <a:rPr lang="cs-CZ" sz="14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dirty="0" err="1">
                <a:latin typeface="+mn-lt"/>
                <a:sym typeface="Wingdings" panose="05000000000000000000" pitchFamily="2" charset="2"/>
              </a:rPr>
              <a:t>is</a:t>
            </a:r>
            <a:r>
              <a:rPr lang="cs-CZ" sz="14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dirty="0" err="1">
                <a:latin typeface="+mn-lt"/>
                <a:sym typeface="Wingdings" panose="05000000000000000000" pitchFamily="2" charset="2"/>
              </a:rPr>
              <a:t>available</a:t>
            </a:r>
            <a:r>
              <a:rPr lang="cs-CZ" sz="1400" dirty="0">
                <a:latin typeface="+mn-lt"/>
                <a:sym typeface="Wingdings" panose="05000000000000000000" pitchFamily="2" charset="2"/>
              </a:rPr>
              <a:t> in </a:t>
            </a:r>
            <a:r>
              <a:rPr lang="cs-CZ" sz="1400" dirty="0" err="1">
                <a:latin typeface="+mn-lt"/>
                <a:sym typeface="Wingdings" panose="05000000000000000000" pitchFamily="2" charset="2"/>
              </a:rPr>
              <a:t>the</a:t>
            </a:r>
            <a:r>
              <a:rPr lang="cs-CZ" sz="1400" dirty="0">
                <a:latin typeface="+mn-lt"/>
                <a:sym typeface="Wingdings" panose="05000000000000000000" pitchFamily="2" charset="2"/>
              </a:rPr>
              <a:t> data</a:t>
            </a:r>
          </a:p>
          <a:p>
            <a:pPr lvl="1">
              <a:lnSpc>
                <a:spcPct val="90000"/>
              </a:lnSpc>
            </a:pP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„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The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decision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on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what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to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collect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has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already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been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made“</a:t>
            </a:r>
          </a:p>
          <a:p>
            <a:pPr lvl="1">
              <a:lnSpc>
                <a:spcPct val="90000"/>
              </a:lnSpc>
            </a:pP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Not much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work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done on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how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to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deal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with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heterogeneous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feedback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signals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(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gradually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changing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nowadays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)</a:t>
            </a:r>
          </a:p>
          <a:p>
            <a:pPr lvl="1">
              <a:lnSpc>
                <a:spcPct val="90000"/>
              </a:lnSpc>
            </a:pPr>
            <a:endParaRPr lang="cs-CZ" sz="1400" i="1" dirty="0">
              <a:solidFill>
                <a:schemeClr val="bg1">
                  <a:lumMod val="50000"/>
                </a:schemeClr>
              </a:solidFill>
              <a:latin typeface="+mn-lt"/>
              <a:sym typeface="Wingdings" panose="05000000000000000000" pitchFamily="2" charset="2"/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latin typeface="+mn-lt"/>
                <a:sym typeface="Wingdings" panose="05000000000000000000" pitchFamily="2" charset="2"/>
              </a:rPr>
              <a:t>Not many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known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industry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papers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with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details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on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implicit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feedback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collection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and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its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 </a:t>
            </a:r>
            <a:r>
              <a:rPr lang="cs-CZ" sz="1600" dirty="0" err="1">
                <a:latin typeface="+mn-lt"/>
                <a:sym typeface="Wingdings" panose="05000000000000000000" pitchFamily="2" charset="2"/>
              </a:rPr>
              <a:t>treatment</a:t>
            </a:r>
            <a:endParaRPr lang="cs-CZ" sz="1600" dirty="0">
              <a:latin typeface="+mn-lt"/>
              <a:sym typeface="Wingdings" panose="05000000000000000000" pitchFamily="2" charset="2"/>
            </a:endParaRPr>
          </a:p>
          <a:p>
            <a:pPr lvl="1">
              <a:lnSpc>
                <a:spcPct val="90000"/>
              </a:lnSpc>
            </a:pP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Part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of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their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  <a:sym typeface="Wingdings" panose="05000000000000000000" pitchFamily="2" charset="2"/>
              </a:rPr>
              <a:t> know-how?</a:t>
            </a:r>
          </a:p>
          <a:p>
            <a:pPr lvl="1"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However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2298353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Collect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as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However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…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some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things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are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fairly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common</a:t>
            </a:r>
            <a:r>
              <a:rPr lang="cs-CZ" sz="1600" dirty="0">
                <a:latin typeface="+mn-lt"/>
              </a:rPr>
              <a:t>:</a:t>
            </a:r>
          </a:p>
          <a:p>
            <a:pPr>
              <a:lnSpc>
                <a:spcPct val="90000"/>
              </a:lnSpc>
            </a:pPr>
            <a:r>
              <a:rPr lang="cs-CZ" sz="1600" dirty="0">
                <a:latin typeface="+mn-lt"/>
              </a:rPr>
              <a:t>(</a:t>
            </a:r>
            <a:r>
              <a:rPr lang="cs-CZ" sz="1600" dirty="0" err="1">
                <a:latin typeface="+mn-lt"/>
              </a:rPr>
              <a:t>count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of</a:t>
            </a:r>
            <a:r>
              <a:rPr lang="cs-CZ" sz="1600" dirty="0">
                <a:latin typeface="+mn-lt"/>
              </a:rPr>
              <a:t>) </a:t>
            </a:r>
            <a:r>
              <a:rPr lang="cs-CZ" sz="1600" dirty="0" err="1">
                <a:latin typeface="+mn-lt"/>
              </a:rPr>
              <a:t>page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visits</a:t>
            </a:r>
            <a:r>
              <a:rPr lang="cs-CZ" sz="1600" dirty="0">
                <a:latin typeface="+mn-lt"/>
              </a:rPr>
              <a:t> =&gt; </a:t>
            </a:r>
            <a:r>
              <a:rPr lang="cs-CZ" sz="1600" dirty="0" err="1">
                <a:latin typeface="+mn-lt"/>
              </a:rPr>
              <a:t>object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visits</a:t>
            </a: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latin typeface="+mn-lt"/>
              </a:rPr>
              <a:t>Time on </a:t>
            </a:r>
            <a:r>
              <a:rPr lang="cs-CZ" sz="1600" dirty="0" err="1">
                <a:latin typeface="+mn-lt"/>
              </a:rPr>
              <a:t>page</a:t>
            </a:r>
            <a:r>
              <a:rPr lang="cs-CZ" sz="1600" dirty="0">
                <a:latin typeface="+mn-lt"/>
              </a:rPr>
              <a:t> / </a:t>
            </a:r>
            <a:r>
              <a:rPr lang="cs-CZ" sz="1600" dirty="0" err="1">
                <a:latin typeface="+mn-lt"/>
              </a:rPr>
              <a:t>dwell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time</a:t>
            </a:r>
            <a:endParaRPr lang="cs-CZ" sz="16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dirty="0" err="1">
                <a:latin typeface="+mn-lt"/>
              </a:rPr>
              <a:t>Beware</a:t>
            </a:r>
            <a:r>
              <a:rPr lang="cs-CZ" sz="1400" dirty="0">
                <a:latin typeface="+mn-lt"/>
              </a:rPr>
              <a:t> to </a:t>
            </a:r>
            <a:r>
              <a:rPr lang="cs-CZ" sz="1400" dirty="0" err="1">
                <a:latin typeface="+mn-lt"/>
              </a:rPr>
              <a:t>count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only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while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focus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is</a:t>
            </a:r>
            <a:r>
              <a:rPr lang="cs-CZ" sz="1400" dirty="0">
                <a:latin typeface="+mn-lt"/>
              </a:rPr>
              <a:t> on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page</a:t>
            </a:r>
            <a:r>
              <a:rPr lang="cs-CZ" sz="1400" dirty="0">
                <a:latin typeface="+mn-lt"/>
              </a:rPr>
              <a:t> (</a:t>
            </a:r>
            <a:r>
              <a:rPr lang="en-US" sz="1400" dirty="0">
                <a:latin typeface="+mn-lt"/>
                <a:hlinkClick r:id="rId2"/>
              </a:rPr>
              <a:t>http://www.hongliangjie.com/publications/recsys2014.pdf</a:t>
            </a:r>
            <a:r>
              <a:rPr lang="cs-CZ" sz="1400" dirty="0">
                <a:latin typeface="+mn-lt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sz="1600" dirty="0" err="1">
                <a:latin typeface="+mn-lt"/>
              </a:rPr>
              <a:t>Objects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consumption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statistics</a:t>
            </a:r>
            <a:r>
              <a:rPr lang="cs-CZ" sz="1600" dirty="0">
                <a:latin typeface="+mn-lt"/>
              </a:rPr>
              <a:t> (</a:t>
            </a:r>
            <a:r>
              <a:rPr lang="cs-CZ" sz="1600" dirty="0" err="1">
                <a:latin typeface="+mn-lt"/>
              </a:rPr>
              <a:t>playcounts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viewtime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purchase</a:t>
            </a:r>
            <a:r>
              <a:rPr lang="cs-CZ" sz="1600" dirty="0">
                <a:latin typeface="+mn-lt"/>
              </a:rPr>
              <a:t>, </a:t>
            </a:r>
            <a:r>
              <a:rPr lang="cs-CZ" sz="1600" dirty="0" err="1">
                <a:latin typeface="+mn-lt"/>
              </a:rPr>
              <a:t>store</a:t>
            </a:r>
            <a:r>
              <a:rPr lang="cs-CZ" sz="1600" dirty="0">
                <a:latin typeface="+mn-lt"/>
              </a:rPr>
              <a:t> in basket,…)</a:t>
            </a: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b="1" dirty="0">
                <a:latin typeface="+mn-lt"/>
              </a:rPr>
              <a:t>!!! </a:t>
            </a:r>
            <a:r>
              <a:rPr lang="cs-CZ" sz="1600" b="1" dirty="0" err="1">
                <a:latin typeface="+mn-lt"/>
              </a:rPr>
              <a:t>Impressions</a:t>
            </a:r>
            <a:r>
              <a:rPr lang="cs-CZ" sz="1600" b="1" dirty="0">
                <a:latin typeface="+mn-lt"/>
              </a:rPr>
              <a:t> !!! </a:t>
            </a:r>
            <a:r>
              <a:rPr lang="cs-CZ" sz="1600" dirty="0">
                <a:latin typeface="+mn-lt"/>
              </a:rPr>
              <a:t>(</a:t>
            </a:r>
            <a:r>
              <a:rPr lang="cs-CZ" sz="1600" dirty="0" err="1">
                <a:latin typeface="+mn-lt"/>
              </a:rPr>
              <a:t>what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was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shown</a:t>
            </a:r>
            <a:r>
              <a:rPr lang="cs-CZ" sz="1600" dirty="0">
                <a:latin typeface="+mn-lt"/>
              </a:rPr>
              <a:t> to </a:t>
            </a:r>
            <a:r>
              <a:rPr lang="cs-CZ" sz="1600" dirty="0" err="1">
                <a:latin typeface="+mn-lt"/>
              </a:rPr>
              <a:t>the</a:t>
            </a:r>
            <a:r>
              <a:rPr lang="cs-CZ" sz="1600" dirty="0">
                <a:latin typeface="+mn-lt"/>
              </a:rPr>
              <a:t> user)</a:t>
            </a:r>
          </a:p>
          <a:p>
            <a:pPr lvl="1">
              <a:lnSpc>
                <a:spcPct val="90000"/>
              </a:lnSpc>
            </a:pPr>
            <a:r>
              <a:rPr lang="cs-CZ" sz="1400" dirty="0" err="1">
                <a:latin typeface="+mn-lt"/>
              </a:rPr>
              <a:t>Contextual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impressions</a:t>
            </a:r>
            <a:endParaRPr lang="cs-CZ" sz="14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dirty="0" err="1">
                <a:latin typeface="+mn-lt"/>
              </a:rPr>
              <a:t>Estimate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what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was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actually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perceived</a:t>
            </a:r>
            <a:r>
              <a:rPr lang="cs-CZ" sz="1400" dirty="0">
                <a:latin typeface="+mn-lt"/>
              </a:rPr>
              <a:t> by </a:t>
            </a: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user</a:t>
            </a:r>
          </a:p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26370443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Collect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as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399592"/>
            <a:ext cx="8596667" cy="4641766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Pe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ka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,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 </a:t>
            </a:r>
            <a:r>
              <a:rPr lang="en-US" i="1" dirty="0" err="1">
                <a:solidFill>
                  <a:schemeClr val="bg1">
                    <a:lumMod val="50000"/>
                  </a:schemeClr>
                </a:solidFill>
              </a:rPr>
              <a:t>IPIget</a:t>
            </a:r>
            <a:r>
              <a:rPr lang="en-US" i="1" dirty="0">
                <a:solidFill>
                  <a:schemeClr val="bg1">
                    <a:lumMod val="50000"/>
                  </a:schemeClr>
                </a:solidFill>
              </a:rPr>
              <a:t>: The Component for Collecting Implicit User Preference Indicators</a:t>
            </a:r>
            <a:br>
              <a:rPr lang="cs-CZ" i="1" dirty="0">
                <a:solidFill>
                  <a:schemeClr val="bg1">
                    <a:lumMod val="50000"/>
                  </a:schemeClr>
                </a:solidFill>
              </a:rPr>
            </a:br>
            <a:r>
              <a:rPr lang="cs-CZ" sz="1100" i="1" dirty="0">
                <a:solidFill>
                  <a:schemeClr val="bg1">
                    <a:lumMod val="50000"/>
                  </a:schemeClr>
                </a:solidFill>
                <a:hlinkClick r:id="rId2"/>
              </a:rPr>
              <a:t>https://www.researchgate.net/publication/305495313_IPIget_The_Component_for_Collecting_Implicit_User_Preference_Indicators</a:t>
            </a:r>
            <a:r>
              <a:rPr lang="cs-CZ" sz="11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endParaRPr lang="en-US" sz="1600" dirty="0"/>
          </a:p>
          <a:p>
            <a:pPr>
              <a:lnSpc>
                <a:spcPct val="90000"/>
              </a:lnSpc>
            </a:pPr>
            <a:r>
              <a:rPr lang="cs-CZ" sz="1600" dirty="0" err="1"/>
              <a:t>Main</a:t>
            </a:r>
            <a:r>
              <a:rPr lang="cs-CZ" sz="1600" dirty="0"/>
              <a:t> </a:t>
            </a:r>
            <a:r>
              <a:rPr lang="cs-CZ" sz="1600" dirty="0" err="1"/>
              <a:t>target</a:t>
            </a:r>
            <a:r>
              <a:rPr lang="cs-CZ" sz="1600" dirty="0"/>
              <a:t>: </a:t>
            </a:r>
            <a:r>
              <a:rPr lang="cs-CZ" sz="1600" dirty="0" err="1"/>
              <a:t>small</a:t>
            </a:r>
            <a:r>
              <a:rPr lang="cs-CZ" sz="1600" dirty="0"/>
              <a:t> e-</a:t>
            </a:r>
            <a:r>
              <a:rPr lang="cs-CZ" sz="1600" dirty="0" err="1"/>
              <a:t>commerce</a:t>
            </a:r>
            <a:r>
              <a:rPr lang="cs-CZ" sz="1600" dirty="0"/>
              <a:t> </a:t>
            </a:r>
            <a:r>
              <a:rPr lang="cs-CZ" sz="1600" dirty="0" err="1"/>
              <a:t>vendors</a:t>
            </a:r>
            <a:endParaRPr lang="cs-CZ" sz="1600" dirty="0"/>
          </a:p>
          <a:p>
            <a:pPr lvl="1">
              <a:lnSpc>
                <a:spcPct val="90000"/>
              </a:lnSpc>
            </a:pPr>
            <a:r>
              <a:rPr lang="cs-CZ" sz="1400" dirty="0" err="1"/>
              <a:t>Events</a:t>
            </a:r>
            <a:endParaRPr lang="cs-CZ" sz="1400" dirty="0"/>
          </a:p>
          <a:p>
            <a:pPr lvl="2">
              <a:lnSpc>
                <a:spcPct val="90000"/>
              </a:lnSpc>
            </a:pPr>
            <a:r>
              <a:rPr lang="cs-CZ" sz="1200" dirty="0" err="1"/>
              <a:t>Page</a:t>
            </a:r>
            <a:r>
              <a:rPr lang="cs-CZ" sz="1200" dirty="0"/>
              <a:t> </a:t>
            </a:r>
            <a:r>
              <a:rPr lang="cs-CZ" sz="1200" dirty="0" err="1"/>
              <a:t>visits</a:t>
            </a:r>
            <a:endParaRPr lang="cs-CZ" sz="1200" dirty="0"/>
          </a:p>
          <a:p>
            <a:pPr lvl="2">
              <a:lnSpc>
                <a:spcPct val="90000"/>
              </a:lnSpc>
            </a:pPr>
            <a:r>
              <a:rPr lang="cs-CZ" sz="1200" dirty="0"/>
              <a:t>Time </a:t>
            </a:r>
            <a:r>
              <a:rPr lang="cs-CZ" sz="1200" dirty="0" err="1"/>
              <a:t>pings</a:t>
            </a:r>
            <a:endParaRPr lang="cs-CZ" sz="1200" dirty="0"/>
          </a:p>
          <a:p>
            <a:pPr lvl="2">
              <a:lnSpc>
                <a:spcPct val="90000"/>
              </a:lnSpc>
            </a:pPr>
            <a:r>
              <a:rPr lang="cs-CZ" sz="1200" dirty="0" err="1"/>
              <a:t>Scrolling</a:t>
            </a:r>
            <a:endParaRPr lang="cs-CZ" sz="1200" dirty="0"/>
          </a:p>
          <a:p>
            <a:pPr lvl="2">
              <a:lnSpc>
                <a:spcPct val="90000"/>
              </a:lnSpc>
            </a:pPr>
            <a:r>
              <a:rPr lang="cs-CZ" sz="1200" dirty="0"/>
              <a:t>Mouse </a:t>
            </a:r>
            <a:r>
              <a:rPr lang="cs-CZ" sz="1200" dirty="0" err="1"/>
              <a:t>position</a:t>
            </a:r>
            <a:r>
              <a:rPr lang="cs-CZ" sz="1200" dirty="0"/>
              <a:t> </a:t>
            </a:r>
            <a:r>
              <a:rPr lang="cs-CZ" sz="1200" dirty="0" err="1"/>
              <a:t>sampling</a:t>
            </a:r>
            <a:endParaRPr lang="cs-CZ" sz="1200" dirty="0"/>
          </a:p>
          <a:p>
            <a:pPr lvl="2">
              <a:lnSpc>
                <a:spcPct val="90000"/>
              </a:lnSpc>
            </a:pPr>
            <a:r>
              <a:rPr lang="cs-CZ" sz="1200" dirty="0"/>
              <a:t>Mouse </a:t>
            </a:r>
            <a:r>
              <a:rPr lang="cs-CZ" sz="1200" dirty="0" err="1"/>
              <a:t>over</a:t>
            </a:r>
            <a:r>
              <a:rPr lang="cs-CZ" sz="1200" dirty="0"/>
              <a:t> </a:t>
            </a:r>
            <a:r>
              <a:rPr lang="cs-CZ" sz="1200" dirty="0" err="1"/>
              <a:t>pre-defined</a:t>
            </a:r>
            <a:r>
              <a:rPr lang="cs-CZ" sz="1200" dirty="0"/>
              <a:t> </a:t>
            </a:r>
            <a:r>
              <a:rPr lang="cs-CZ" sz="1200" dirty="0" err="1"/>
              <a:t>elements</a:t>
            </a:r>
            <a:endParaRPr lang="cs-CZ" sz="1200" dirty="0"/>
          </a:p>
          <a:p>
            <a:pPr lvl="1">
              <a:lnSpc>
                <a:spcPct val="90000"/>
              </a:lnSpc>
            </a:pP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</a:rPr>
              <a:t>Other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</a:rPr>
              <a:t>aggregated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</a:rPr>
              <a:t>events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</a:rPr>
              <a:t>: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</a:rPr>
              <a:t>print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</a:rPr>
              <a:t>search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</a:rPr>
              <a:t>, copy, text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</a:rPr>
              <a:t>selection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</a:rPr>
              <a:t> (not much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</a:rPr>
              <a:t>usable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Non-</a:t>
            </a:r>
            <a:r>
              <a:rPr lang="cs-CZ" sz="1400" dirty="0" err="1"/>
              <a:t>numeric</a:t>
            </a:r>
            <a:r>
              <a:rPr lang="cs-CZ" sz="1400" dirty="0"/>
              <a:t> data (</a:t>
            </a:r>
            <a:r>
              <a:rPr lang="cs-CZ" sz="1400" dirty="0" err="1"/>
              <a:t>searched</a:t>
            </a:r>
            <a:r>
              <a:rPr lang="cs-CZ" sz="1400" dirty="0"/>
              <a:t> text, </a:t>
            </a:r>
            <a:r>
              <a:rPr lang="cs-CZ" sz="1400" dirty="0" err="1"/>
              <a:t>selected</a:t>
            </a:r>
            <a:r>
              <a:rPr lang="cs-CZ" sz="1400" dirty="0"/>
              <a:t> text,…)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Basic </a:t>
            </a:r>
            <a:r>
              <a:rPr lang="cs-CZ" sz="1400" dirty="0" err="1"/>
              <a:t>page</a:t>
            </a:r>
            <a:r>
              <a:rPr lang="cs-CZ" sz="1400" dirty="0"/>
              <a:t> </a:t>
            </a:r>
            <a:r>
              <a:rPr lang="cs-CZ" sz="1400" dirty="0" err="1"/>
              <a:t>statistics</a:t>
            </a:r>
            <a:endParaRPr lang="cs-CZ" sz="1400" dirty="0"/>
          </a:p>
          <a:p>
            <a:pPr lvl="2">
              <a:lnSpc>
                <a:spcPct val="90000"/>
              </a:lnSpc>
            </a:pPr>
            <a:r>
              <a:rPr lang="cs-CZ" sz="1200" dirty="0" err="1"/>
              <a:t>Volume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text, </a:t>
            </a:r>
            <a:r>
              <a:rPr lang="cs-CZ" sz="1200" dirty="0" err="1"/>
              <a:t>images</a:t>
            </a:r>
            <a:r>
              <a:rPr lang="cs-CZ" sz="1200" dirty="0"/>
              <a:t>, </a:t>
            </a:r>
            <a:r>
              <a:rPr lang="cs-CZ" sz="1200" dirty="0" err="1"/>
              <a:t>links</a:t>
            </a:r>
            <a:r>
              <a:rPr lang="cs-CZ" sz="1200" dirty="0"/>
              <a:t> </a:t>
            </a:r>
          </a:p>
          <a:p>
            <a:pPr lvl="2">
              <a:lnSpc>
                <a:spcPct val="90000"/>
              </a:lnSpc>
            </a:pPr>
            <a:r>
              <a:rPr lang="cs-CZ" sz="1200" dirty="0" err="1"/>
              <a:t>page</a:t>
            </a:r>
            <a:r>
              <a:rPr lang="cs-CZ" sz="1200" dirty="0"/>
              <a:t> </a:t>
            </a:r>
            <a:r>
              <a:rPr lang="cs-CZ" sz="1200" dirty="0" err="1"/>
              <a:t>dimensions</a:t>
            </a:r>
            <a:r>
              <a:rPr lang="cs-CZ" sz="1200" dirty="0"/>
              <a:t>, </a:t>
            </a:r>
            <a:r>
              <a:rPr lang="cs-CZ" sz="1200" dirty="0" err="1"/>
              <a:t>window</a:t>
            </a:r>
            <a:r>
              <a:rPr lang="cs-CZ" sz="1200" dirty="0"/>
              <a:t> </a:t>
            </a:r>
            <a:r>
              <a:rPr lang="cs-CZ" sz="1200" dirty="0" err="1"/>
              <a:t>dimensions</a:t>
            </a:r>
            <a:endParaRPr lang="cs-CZ" sz="1200" dirty="0"/>
          </a:p>
          <a:p>
            <a:pPr lvl="2">
              <a:lnSpc>
                <a:spcPct val="90000"/>
              </a:lnSpc>
            </a:pPr>
            <a:r>
              <a:rPr lang="cs-CZ" sz="1200" dirty="0" err="1"/>
              <a:t>position</a:t>
            </a:r>
            <a:r>
              <a:rPr lang="cs-CZ" sz="1200" dirty="0"/>
              <a:t>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elements</a:t>
            </a:r>
            <a:endParaRPr lang="cs-CZ" sz="1200" dirty="0"/>
          </a:p>
          <a:p>
            <a:pPr lvl="2">
              <a:lnSpc>
                <a:spcPct val="90000"/>
              </a:lnSpc>
            </a:pPr>
            <a:r>
              <a:rPr lang="cs-CZ" sz="1200" dirty="0" err="1"/>
              <a:t>Page</a:t>
            </a:r>
            <a:r>
              <a:rPr lang="cs-CZ" sz="1200" dirty="0"/>
              <a:t> </a:t>
            </a:r>
            <a:r>
              <a:rPr lang="cs-CZ" sz="1200" dirty="0" err="1"/>
              <a:t>params</a:t>
            </a:r>
            <a:r>
              <a:rPr lang="cs-CZ" sz="1200" dirty="0"/>
              <a:t> (</a:t>
            </a:r>
            <a:r>
              <a:rPr lang="cs-CZ" sz="1200" dirty="0" err="1"/>
              <a:t>e.g</a:t>
            </a:r>
            <a:r>
              <a:rPr lang="cs-CZ" sz="1200" dirty="0"/>
              <a:t>. </a:t>
            </a:r>
            <a:r>
              <a:rPr lang="cs-CZ" sz="1200" dirty="0" err="1"/>
              <a:t>Catalogue</a:t>
            </a:r>
            <a:r>
              <a:rPr lang="cs-CZ" sz="1200" dirty="0"/>
              <a:t> -&gt; </a:t>
            </a:r>
            <a:r>
              <a:rPr lang="cs-CZ" sz="1200" dirty="0" err="1"/>
              <a:t>menswear</a:t>
            </a:r>
            <a:r>
              <a:rPr lang="cs-CZ" sz="1200" dirty="0"/>
              <a:t> -&gt; </a:t>
            </a:r>
            <a:r>
              <a:rPr lang="cs-CZ" sz="1200" dirty="0" err="1"/>
              <a:t>Trousers</a:t>
            </a:r>
            <a:r>
              <a:rPr lang="cs-CZ" sz="1200" dirty="0"/>
              <a:t>…)</a:t>
            </a:r>
          </a:p>
          <a:p>
            <a:pPr lvl="1">
              <a:lnSpc>
                <a:spcPct val="90000"/>
              </a:lnSpc>
            </a:pPr>
            <a:endParaRPr lang="cs-CZ" sz="14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349CA46B-4986-4A89-96B9-2F6DFB8FE8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5638800"/>
            <a:ext cx="6096000" cy="1219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15CB0C0-6D14-496F-A909-B23D1C50A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14617" y="0"/>
            <a:ext cx="2877383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242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Collect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as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feedback</a:t>
            </a:r>
            <a:br>
              <a:rPr lang="cs-CZ" sz="4000" dirty="0">
                <a:solidFill>
                  <a:srgbClr val="333333"/>
                </a:solidFill>
                <a:latin typeface="Arial" pitchFamily="34"/>
              </a:rPr>
            </a:br>
            <a:endParaRPr lang="hu-HU" dirty="0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677332" y="1876135"/>
            <a:ext cx="9451116" cy="4250029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sz="1200" dirty="0"/>
          </a:p>
          <a:p>
            <a:endParaRPr lang="cs-CZ" sz="1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 dirty="0"/>
          </a:p>
        </p:txBody>
      </p:sp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Peska, Vojtas: Towards Complex User Feedback and Presentation Context in Recommender Systems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099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07B0957-0EE7-4B4B-9E52-1A0ECA4F619A}" type="slidenum">
              <a:rPr lang="en-GB" altLang="en-US" smtClean="0"/>
              <a:pPr>
                <a:defRPr/>
              </a:pPr>
              <a:t>28</a:t>
            </a:fld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981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12" name="Obrázek 11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95"/>
          <a:stretch/>
        </p:blipFill>
        <p:spPr>
          <a:xfrm>
            <a:off x="1747256" y="1425381"/>
            <a:ext cx="8011688" cy="4180279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921C0EDE-3BBF-CCCC-A0A6-3FB95F9EBEF4}"/>
              </a:ext>
            </a:extLst>
          </p:cNvPr>
          <p:cNvSpPr txBox="1"/>
          <p:nvPr/>
        </p:nvSpPr>
        <p:spPr>
          <a:xfrm>
            <a:off x="6939185" y="3330855"/>
            <a:ext cx="22068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Hovering</a:t>
            </a:r>
            <a:r>
              <a:rPr lang="cs-CZ" dirty="0"/>
              <a:t> </a:t>
            </a:r>
            <a:r>
              <a:rPr lang="cs-CZ" dirty="0" err="1"/>
              <a:t>over</a:t>
            </a:r>
            <a:r>
              <a:rPr lang="cs-CZ" dirty="0"/>
              <a:t> </a:t>
            </a:r>
            <a:r>
              <a:rPr lang="cs-CZ" dirty="0" err="1"/>
              <a:t>photos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109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Collect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as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feedback</a:t>
            </a:r>
            <a:br>
              <a:rPr lang="cs-CZ" sz="4000" dirty="0">
                <a:solidFill>
                  <a:srgbClr val="333333"/>
                </a:solidFill>
                <a:latin typeface="Arial" pitchFamily="34"/>
              </a:rPr>
            </a:br>
            <a:endParaRPr lang="hu-HU" dirty="0"/>
          </a:p>
        </p:txBody>
      </p:sp>
      <p:sp>
        <p:nvSpPr>
          <p:cNvPr id="13" name="Tartalom helye 12"/>
          <p:cNvSpPr>
            <a:spLocks noGrp="1"/>
          </p:cNvSpPr>
          <p:nvPr>
            <p:ph sz="half" idx="2"/>
          </p:nvPr>
        </p:nvSpPr>
        <p:spPr>
          <a:xfrm>
            <a:off x="4739950" y="1623527"/>
            <a:ext cx="6634066" cy="4502637"/>
          </a:xfrm>
        </p:spPr>
        <p:txBody>
          <a:bodyPr>
            <a:normAutofit/>
          </a:bodyPr>
          <a:lstStyle/>
          <a:p>
            <a:r>
              <a:rPr lang="cs-CZ" sz="1600" dirty="0" err="1">
                <a:solidFill>
                  <a:schemeClr val="tx1"/>
                </a:solidFill>
              </a:rPr>
              <a:t>Collect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visible</a:t>
            </a:r>
            <a:r>
              <a:rPr lang="cs-CZ" sz="1600" dirty="0">
                <a:solidFill>
                  <a:schemeClr val="tx1"/>
                </a:solidFill>
              </a:rPr>
              <a:t> area </a:t>
            </a:r>
            <a:r>
              <a:rPr lang="cs-CZ" sz="1600" dirty="0" err="1">
                <a:solidFill>
                  <a:schemeClr val="tx1"/>
                </a:solidFill>
              </a:rPr>
              <a:t>through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time</a:t>
            </a:r>
            <a:r>
              <a:rPr lang="cs-CZ" sz="1600" dirty="0">
                <a:solidFill>
                  <a:schemeClr val="tx1"/>
                </a:solidFill>
              </a:rPr>
              <a:t> (</a:t>
            </a:r>
            <a:r>
              <a:rPr lang="cs-CZ" sz="1600" dirty="0" err="1">
                <a:solidFill>
                  <a:schemeClr val="tx1"/>
                </a:solidFill>
              </a:rPr>
              <a:t>scrolling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position</a:t>
            </a:r>
            <a:r>
              <a:rPr lang="cs-CZ" sz="1600" dirty="0">
                <a:solidFill>
                  <a:schemeClr val="tx1"/>
                </a:solidFill>
              </a:rPr>
              <a:t> + </a:t>
            </a:r>
            <a:r>
              <a:rPr lang="cs-CZ" sz="1600" dirty="0" err="1">
                <a:solidFill>
                  <a:schemeClr val="tx1"/>
                </a:solidFill>
              </a:rPr>
              <a:t>window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dimensions</a:t>
            </a:r>
            <a:r>
              <a:rPr lang="cs-CZ" sz="1600" dirty="0">
                <a:solidFill>
                  <a:schemeClr val="tx1"/>
                </a:solidFill>
              </a:rPr>
              <a:t>)</a:t>
            </a:r>
          </a:p>
          <a:p>
            <a:r>
              <a:rPr lang="cs-CZ" sz="1600" dirty="0">
                <a:solidFill>
                  <a:schemeClr val="tx1"/>
                </a:solidFill>
              </a:rPr>
              <a:t>Store areas where interesting page segments are located</a:t>
            </a: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Items</a:t>
            </a:r>
            <a:r>
              <a:rPr lang="cs-CZ" sz="1400" dirty="0">
                <a:solidFill>
                  <a:schemeClr val="tx1"/>
                </a:solidFill>
              </a:rPr>
              <a:t> in </a:t>
            </a:r>
            <a:r>
              <a:rPr lang="cs-CZ" sz="1400" dirty="0" err="1">
                <a:solidFill>
                  <a:schemeClr val="tx1"/>
                </a:solidFill>
              </a:rPr>
              <a:t>category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page</a:t>
            </a:r>
            <a:endParaRPr lang="cs-CZ" sz="1400" dirty="0">
              <a:solidFill>
                <a:schemeClr val="tx1"/>
              </a:solidFill>
            </a:endParaRPr>
          </a:p>
          <a:p>
            <a:pPr lvl="1"/>
            <a:r>
              <a:rPr lang="cs-CZ" sz="1400" dirty="0" err="1">
                <a:solidFill>
                  <a:schemeClr val="tx1"/>
                </a:solidFill>
              </a:rPr>
              <a:t>Areas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focused</a:t>
            </a:r>
            <a:r>
              <a:rPr lang="cs-CZ" sz="1400" dirty="0">
                <a:solidFill>
                  <a:schemeClr val="tx1"/>
                </a:solidFill>
              </a:rPr>
              <a:t> on </a:t>
            </a:r>
            <a:r>
              <a:rPr lang="cs-CZ" sz="1400" dirty="0" err="1">
                <a:solidFill>
                  <a:schemeClr val="tx1"/>
                </a:solidFill>
              </a:rPr>
              <a:t>item</a:t>
            </a:r>
            <a:r>
              <a:rPr lang="en-US" sz="1400" dirty="0">
                <a:solidFill>
                  <a:schemeClr val="tx1"/>
                </a:solidFill>
              </a:rPr>
              <a:t>’s </a:t>
            </a:r>
            <a:r>
              <a:rPr lang="cs-CZ" sz="1400" dirty="0">
                <a:solidFill>
                  <a:schemeClr val="tx1"/>
                </a:solidFill>
              </a:rPr>
              <a:t> </a:t>
            </a:r>
            <a:r>
              <a:rPr lang="cs-CZ" sz="1400" dirty="0" err="1">
                <a:solidFill>
                  <a:schemeClr val="tx1"/>
                </a:solidFill>
              </a:rPr>
              <a:t>features</a:t>
            </a:r>
            <a:endParaRPr lang="cs-CZ" sz="1400" dirty="0">
              <a:solidFill>
                <a:schemeClr val="tx1"/>
              </a:solidFill>
            </a:endParaRPr>
          </a:p>
          <a:p>
            <a:r>
              <a:rPr lang="cs-CZ" sz="1600" dirty="0" err="1">
                <a:solidFill>
                  <a:schemeClr val="tx1"/>
                </a:solidFill>
              </a:rPr>
              <a:t>Calculate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visibility</a:t>
            </a:r>
            <a:r>
              <a:rPr lang="cs-CZ" sz="1600" dirty="0">
                <a:solidFill>
                  <a:schemeClr val="tx1"/>
                </a:solidFill>
              </a:rPr>
              <a:t> =&gt; </a:t>
            </a:r>
            <a:r>
              <a:rPr lang="cs-CZ" sz="1600" dirty="0" err="1">
                <a:solidFill>
                  <a:schemeClr val="tx1"/>
                </a:solidFill>
              </a:rPr>
              <a:t>noticeability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of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individual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components</a:t>
            </a:r>
            <a:endParaRPr lang="cs-CZ" sz="16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dirty="0" err="1">
                <a:solidFill>
                  <a:schemeClr val="tx1"/>
                </a:solidFill>
              </a:rPr>
              <a:t>If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the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item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is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clicked</a:t>
            </a:r>
            <a:r>
              <a:rPr lang="cs-CZ" sz="1600" dirty="0">
                <a:solidFill>
                  <a:schemeClr val="tx1"/>
                </a:solidFill>
              </a:rPr>
              <a:t>, </a:t>
            </a:r>
            <a:r>
              <a:rPr lang="cs-CZ" sz="1600" dirty="0" err="1">
                <a:solidFill>
                  <a:schemeClr val="tx1"/>
                </a:solidFill>
              </a:rPr>
              <a:t>it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should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be</a:t>
            </a:r>
            <a:r>
              <a:rPr lang="cs-CZ" sz="1600" dirty="0">
                <a:solidFill>
                  <a:schemeClr val="tx1"/>
                </a:solidFill>
              </a:rPr>
              <a:t> more </a:t>
            </a:r>
            <a:r>
              <a:rPr lang="cs-CZ" sz="1600" dirty="0" err="1">
                <a:solidFill>
                  <a:schemeClr val="tx1"/>
                </a:solidFill>
              </a:rPr>
              <a:t>preferred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than</a:t>
            </a:r>
            <a:r>
              <a:rPr lang="cs-CZ" sz="1600" dirty="0">
                <a:solidFill>
                  <a:schemeClr val="tx1"/>
                </a:solidFill>
              </a:rPr>
              <a:t> not-</a:t>
            </a:r>
            <a:r>
              <a:rPr lang="cs-CZ" sz="1600" dirty="0" err="1">
                <a:solidFill>
                  <a:schemeClr val="tx1"/>
                </a:solidFill>
              </a:rPr>
              <a:t>clicked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ones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with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high-enough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r>
              <a:rPr lang="cs-CZ" sz="1600" dirty="0" err="1">
                <a:solidFill>
                  <a:schemeClr val="tx1"/>
                </a:solidFill>
              </a:rPr>
              <a:t>noticeability</a:t>
            </a:r>
            <a:endParaRPr lang="cs-CZ" sz="1600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r>
              <a:rPr lang="cs-CZ" sz="1600" i="1" dirty="0" err="1">
                <a:solidFill>
                  <a:schemeClr val="tx1"/>
                </a:solidFill>
              </a:rPr>
              <a:t>Usually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referred</a:t>
            </a:r>
            <a:r>
              <a:rPr lang="cs-CZ" sz="1600" i="1" dirty="0">
                <a:solidFill>
                  <a:schemeClr val="tx1"/>
                </a:solidFill>
              </a:rPr>
              <a:t> to as </a:t>
            </a:r>
            <a:r>
              <a:rPr lang="cs-CZ" sz="1600" b="1" i="1" dirty="0" err="1">
                <a:solidFill>
                  <a:schemeClr val="tx1"/>
                </a:solidFill>
              </a:rPr>
              <a:t>Visible</a:t>
            </a:r>
            <a:r>
              <a:rPr lang="cs-CZ" sz="1600" b="1" i="1" dirty="0">
                <a:solidFill>
                  <a:schemeClr val="tx1"/>
                </a:solidFill>
              </a:rPr>
              <a:t> </a:t>
            </a:r>
            <a:r>
              <a:rPr lang="cs-CZ" sz="1600" b="1" i="1" dirty="0" err="1">
                <a:solidFill>
                  <a:schemeClr val="tx1"/>
                </a:solidFill>
              </a:rPr>
              <a:t>impressions</a:t>
            </a:r>
            <a:r>
              <a:rPr lang="cs-CZ" sz="1600" i="1" dirty="0">
                <a:solidFill>
                  <a:schemeClr val="tx1"/>
                </a:solidFill>
              </a:rPr>
              <a:t> </a:t>
            </a:r>
            <a:r>
              <a:rPr lang="cs-CZ" sz="1600" i="1" dirty="0" err="1">
                <a:solidFill>
                  <a:schemeClr val="tx1"/>
                </a:solidFill>
              </a:rPr>
              <a:t>nowadays</a:t>
            </a:r>
            <a:endParaRPr lang="cs-CZ" sz="1600" i="1" dirty="0">
              <a:solidFill>
                <a:schemeClr val="tx1"/>
              </a:solidFill>
            </a:endParaRPr>
          </a:p>
          <a:p>
            <a:endParaRPr lang="cs-CZ" sz="1600" dirty="0">
              <a:solidFill>
                <a:schemeClr val="tx1"/>
              </a:solidFill>
            </a:endParaRPr>
          </a:p>
          <a:p>
            <a:pPr marL="0" indent="0">
              <a:buNone/>
            </a:pPr>
            <a:r>
              <a:rPr lang="hu-HU" sz="1600" dirty="0">
                <a:solidFill>
                  <a:schemeClr val="tx1"/>
                </a:solidFill>
                <a:hlinkClick r:id="rId3"/>
              </a:rPr>
              <a:t>https://link.springer.com/article/10.1007/s13740-016-0061-8</a:t>
            </a:r>
            <a:r>
              <a:rPr lang="cs-CZ" sz="1600" dirty="0">
                <a:solidFill>
                  <a:schemeClr val="tx1"/>
                </a:solidFill>
              </a:rPr>
              <a:t> </a:t>
            </a:r>
            <a:endParaRPr lang="hu-HU" sz="1600" dirty="0">
              <a:solidFill>
                <a:schemeClr val="tx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 dirty="0"/>
          </a:p>
        </p:txBody>
      </p:sp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Peska, Vojtas: Towards Complex User Feedback and Presentation Context in Recommender Systems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099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07B0957-0EE7-4B4B-9E52-1A0ECA4F619A}" type="slidenum">
              <a:rPr lang="en-GB" altLang="en-US" smtClean="0"/>
              <a:pPr>
                <a:defRPr/>
              </a:pPr>
              <a:t>29</a:t>
            </a:fld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981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9" name="obrázek 104">
            <a:extLst>
              <a:ext uri="{FF2B5EF4-FFF2-40B4-BE49-F238E27FC236}">
                <a16:creationId xmlns:a16="http://schemas.microsoft.com/office/drawing/2014/main" id="{774311B7-999F-47F7-B2A9-091D296E3869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7332" y="1539874"/>
            <a:ext cx="3934063" cy="3672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17763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7B3452-4B0B-85E6-A395-8FE20864C0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2D04BEC-13A5-DF8F-994E-ADA7635CB0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Recap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030375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9260752" cy="1320795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interpret numeric implicit feedback?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380245"/>
            <a:ext cx="8596667" cy="4483146"/>
          </a:xfrm>
        </p:spPr>
        <p:txBody>
          <a:bodyPr>
            <a:normAutofit lnSpcReduction="10000"/>
          </a:bodyPr>
          <a:lstStyle/>
          <a:p>
            <a:r>
              <a:rPr lang="cs-CZ" b="1" i="1" dirty="0" err="1">
                <a:solidFill>
                  <a:srgbClr val="00B0F0"/>
                </a:solidFill>
                <a:latin typeface="+mn-lt"/>
              </a:rPr>
              <a:t>Assumption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: 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most RS 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algorithms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 are 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tailored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 to 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utilize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binary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/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unary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 feedback</a:t>
            </a:r>
          </a:p>
          <a:p>
            <a:pPr lvl="1"/>
            <a:r>
              <a:rPr lang="cs-CZ" dirty="0">
                <a:latin typeface="+mn-lt"/>
              </a:rPr>
              <a:t>BPR, EASE, most </a:t>
            </a:r>
            <a:r>
              <a:rPr lang="cs-CZ" dirty="0" err="1">
                <a:latin typeface="+mn-lt"/>
              </a:rPr>
              <a:t>sequence-aware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algorithms</a:t>
            </a:r>
            <a:r>
              <a:rPr lang="cs-CZ" dirty="0">
                <a:latin typeface="+mn-lt"/>
              </a:rPr>
              <a:t>…</a:t>
            </a:r>
          </a:p>
          <a:p>
            <a:pPr lvl="1"/>
            <a:r>
              <a:rPr lang="cs-CZ" b="1" i="1" dirty="0" err="1">
                <a:latin typeface="+mn-lt"/>
              </a:rPr>
              <a:t>Why</a:t>
            </a:r>
            <a:r>
              <a:rPr lang="cs-CZ" b="1" i="1" dirty="0">
                <a:latin typeface="+mn-lt"/>
              </a:rPr>
              <a:t> not to just use </a:t>
            </a:r>
            <a:r>
              <a:rPr lang="cs-CZ" b="1" i="1" dirty="0" err="1">
                <a:latin typeface="+mn-lt"/>
              </a:rPr>
              <a:t>simple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binary</a:t>
            </a:r>
            <a:r>
              <a:rPr lang="cs-CZ" b="1" i="1" dirty="0">
                <a:latin typeface="+mn-lt"/>
              </a:rPr>
              <a:t> feedback?</a:t>
            </a:r>
            <a:endParaRPr lang="cs-CZ" b="1" i="1" dirty="0">
              <a:solidFill>
                <a:srgbClr val="92D050"/>
              </a:solidFill>
              <a:latin typeface="+mn-lt"/>
            </a:endParaRPr>
          </a:p>
          <a:p>
            <a:pPr lvl="1"/>
            <a:r>
              <a:rPr lang="cs-CZ" b="1" i="1" dirty="0">
                <a:solidFill>
                  <a:srgbClr val="FF0000"/>
                </a:solidFill>
                <a:latin typeface="+mn-lt"/>
              </a:rPr>
              <a:t>Downside: we might be loosing too much by relying on coarse-grained + sparse information</a:t>
            </a:r>
          </a:p>
          <a:p>
            <a:pPr>
              <a:lnSpc>
                <a:spcPct val="90000"/>
              </a:lnSpc>
            </a:pPr>
            <a:r>
              <a:rPr lang="cs-CZ" b="1" i="1" dirty="0" err="1">
                <a:solidFill>
                  <a:srgbClr val="00B0F0"/>
                </a:solidFill>
                <a:latin typeface="+mn-lt"/>
              </a:rPr>
              <a:t>Assumption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: 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many 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algorithms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 are 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tailored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 to 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utilize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 explicit </a:t>
            </a:r>
            <a:r>
              <a:rPr lang="cs-CZ" i="1" dirty="0" err="1">
                <a:solidFill>
                  <a:srgbClr val="00B0F0"/>
                </a:solidFill>
                <a:latin typeface="+mn-lt"/>
              </a:rPr>
              <a:t>numerical</a:t>
            </a:r>
            <a:r>
              <a:rPr lang="cs-CZ" i="1" dirty="0">
                <a:solidFill>
                  <a:srgbClr val="00B0F0"/>
                </a:solidFill>
                <a:latin typeface="+mn-lt"/>
              </a:rPr>
              <a:t> feedback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SVD, </a:t>
            </a:r>
            <a:r>
              <a:rPr lang="cs-CZ" dirty="0" err="1">
                <a:latin typeface="+mn-lt"/>
              </a:rPr>
              <a:t>variants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KNN,… 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Historically</a:t>
            </a:r>
            <a:r>
              <a:rPr lang="cs-CZ" dirty="0">
                <a:latin typeface="+mn-lt"/>
              </a:rPr>
              <a:t>, much </a:t>
            </a:r>
            <a:r>
              <a:rPr lang="cs-CZ" dirty="0" err="1">
                <a:latin typeface="+mn-lt"/>
              </a:rPr>
              <a:t>higher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coverage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due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MovieLens</a:t>
            </a:r>
            <a:r>
              <a:rPr lang="cs-CZ" dirty="0">
                <a:latin typeface="+mn-lt"/>
              </a:rPr>
              <a:t> and </a:t>
            </a:r>
            <a:r>
              <a:rPr lang="cs-CZ" dirty="0" err="1">
                <a:latin typeface="+mn-lt"/>
              </a:rPr>
              <a:t>similar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datasets</a:t>
            </a:r>
            <a:endParaRPr lang="cs-CZ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b="1" i="1" dirty="0" err="1">
                <a:latin typeface="+mn-lt"/>
              </a:rPr>
              <a:t>Somehow</a:t>
            </a:r>
            <a:r>
              <a:rPr lang="cs-CZ" b="1" i="1" dirty="0">
                <a:latin typeface="+mn-lt"/>
              </a:rPr>
              <a:t>, </a:t>
            </a:r>
            <a:r>
              <a:rPr lang="cs-CZ" b="1" i="1" dirty="0" err="1">
                <a:latin typeface="+mn-lt"/>
              </a:rPr>
              <a:t>translate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the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multimodal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implicit</a:t>
            </a:r>
            <a:r>
              <a:rPr lang="cs-CZ" b="1" i="1" dirty="0">
                <a:latin typeface="+mn-lt"/>
              </a:rPr>
              <a:t> feedback </a:t>
            </a:r>
            <a:r>
              <a:rPr lang="cs-CZ" b="1" i="1" dirty="0" err="1">
                <a:latin typeface="+mn-lt"/>
              </a:rPr>
              <a:t>signal</a:t>
            </a:r>
            <a:r>
              <a:rPr lang="cs-CZ" b="1" i="1" dirty="0">
                <a:latin typeface="+mn-lt"/>
              </a:rPr>
              <a:t> to </a:t>
            </a:r>
            <a:r>
              <a:rPr lang="cs-CZ" b="1" i="1" dirty="0" err="1">
                <a:latin typeface="+mn-lt"/>
              </a:rPr>
              <a:t>what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can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be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understood</a:t>
            </a:r>
            <a:r>
              <a:rPr lang="cs-CZ" b="1" i="1" dirty="0">
                <a:latin typeface="+mn-lt"/>
              </a:rPr>
              <a:t> as rating. </a:t>
            </a:r>
            <a:r>
              <a:rPr lang="cs-CZ" b="1" i="1" dirty="0" err="1">
                <a:latin typeface="+mn-lt"/>
              </a:rPr>
              <a:t>Than</a:t>
            </a:r>
            <a:r>
              <a:rPr lang="cs-CZ" b="1" i="1" dirty="0">
                <a:latin typeface="+mn-lt"/>
              </a:rPr>
              <a:t> use </a:t>
            </a:r>
            <a:r>
              <a:rPr lang="cs-CZ" b="1" i="1" dirty="0" err="1">
                <a:latin typeface="+mn-lt"/>
              </a:rPr>
              <a:t>algorithms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suitable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for</a:t>
            </a:r>
            <a:r>
              <a:rPr lang="cs-CZ" b="1" i="1" dirty="0">
                <a:latin typeface="+mn-lt"/>
              </a:rPr>
              <a:t> explicit feedback.</a:t>
            </a:r>
          </a:p>
          <a:p>
            <a:pPr>
              <a:lnSpc>
                <a:spcPct val="90000"/>
              </a:lnSpc>
            </a:pP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Assumption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: </a:t>
            </a:r>
            <a:r>
              <a:rPr lang="cs-CZ" sz="1600" i="1" dirty="0" err="1">
                <a:solidFill>
                  <a:srgbClr val="00B0F0"/>
                </a:solidFill>
                <a:latin typeface="+mn-lt"/>
              </a:rPr>
              <a:t>multiple</a:t>
            </a:r>
            <a:r>
              <a:rPr lang="cs-CZ" sz="1600" i="1" dirty="0">
                <a:solidFill>
                  <a:srgbClr val="00B0F0"/>
                </a:solidFill>
                <a:latin typeface="+mn-lt"/>
              </a:rPr>
              <a:t> feedback </a:t>
            </a:r>
            <a:r>
              <a:rPr lang="cs-CZ" sz="1600" i="1" dirty="0" err="1">
                <a:solidFill>
                  <a:srgbClr val="00B0F0"/>
                </a:solidFill>
                <a:latin typeface="+mn-lt"/>
              </a:rPr>
              <a:t>modalities</a:t>
            </a:r>
            <a:r>
              <a:rPr lang="cs-CZ" sz="1600" i="1" dirty="0">
                <a:solidFill>
                  <a:srgbClr val="00B0F0"/>
                </a:solidFill>
                <a:latin typeface="+mn-lt"/>
              </a:rPr>
              <a:t> are </a:t>
            </a:r>
            <a:r>
              <a:rPr lang="cs-CZ" sz="1600" i="1" dirty="0" err="1">
                <a:solidFill>
                  <a:srgbClr val="00B0F0"/>
                </a:solidFill>
                <a:latin typeface="+mn-lt"/>
              </a:rPr>
              <a:t>equally</a:t>
            </a:r>
            <a:r>
              <a:rPr lang="cs-CZ" sz="16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rgbClr val="00B0F0"/>
                </a:solidFill>
                <a:latin typeface="+mn-lt"/>
              </a:rPr>
              <a:t>important</a:t>
            </a:r>
            <a:r>
              <a:rPr lang="cs-CZ" sz="1600" i="1" dirty="0">
                <a:solidFill>
                  <a:srgbClr val="00B0F0"/>
                </a:solidFill>
                <a:latin typeface="+mn-lt"/>
              </a:rPr>
              <a:t>, </a:t>
            </a:r>
            <a:br>
              <a:rPr lang="cs-CZ" sz="1600" i="1" dirty="0">
                <a:solidFill>
                  <a:srgbClr val="00B0F0"/>
                </a:solidFill>
                <a:latin typeface="+mn-lt"/>
              </a:rPr>
            </a:br>
            <a:r>
              <a:rPr lang="cs-CZ" sz="1600" i="1" dirty="0" err="1">
                <a:solidFill>
                  <a:srgbClr val="00B0F0"/>
                </a:solidFill>
                <a:latin typeface="+mn-lt"/>
              </a:rPr>
              <a:t>lets</a:t>
            </a:r>
            <a:r>
              <a:rPr lang="cs-CZ" sz="16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rgbClr val="00B0F0"/>
                </a:solidFill>
                <a:latin typeface="+mn-lt"/>
              </a:rPr>
              <a:t>jointly</a:t>
            </a:r>
            <a:r>
              <a:rPr lang="cs-CZ" sz="16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rgbClr val="00B0F0"/>
                </a:solidFill>
                <a:latin typeface="+mn-lt"/>
              </a:rPr>
              <a:t>predict</a:t>
            </a:r>
            <a:r>
              <a:rPr lang="cs-CZ" sz="16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rgbClr val="00B0F0"/>
                </a:solidFill>
                <a:latin typeface="+mn-lt"/>
              </a:rPr>
              <a:t>them</a:t>
            </a:r>
            <a:endParaRPr lang="cs-CZ" sz="1600" i="1" dirty="0">
              <a:solidFill>
                <a:srgbClr val="00B0F0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dirty="0" err="1">
                <a:solidFill>
                  <a:schemeClr val="tx1"/>
                </a:solidFill>
                <a:latin typeface="+mn-lt"/>
              </a:rPr>
              <a:t>Click-through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rate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&amp; post-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click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conversion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rate</a:t>
            </a:r>
            <a:endParaRPr lang="cs-CZ" sz="1400" dirty="0">
              <a:solidFill>
                <a:schemeClr val="tx1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dirty="0" err="1">
                <a:solidFill>
                  <a:schemeClr val="tx1"/>
                </a:solidFill>
                <a:latin typeface="+mn-lt"/>
              </a:rPr>
              <a:t>Two-tower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design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multi-task</a:t>
            </a:r>
            <a:r>
              <a:rPr lang="cs-CZ" sz="1400" dirty="0">
                <a:solidFill>
                  <a:schemeClr val="tx1"/>
                </a:solidFill>
                <a:latin typeface="+mn-lt"/>
              </a:rPr>
              <a:t> learning model</a:t>
            </a:r>
          </a:p>
          <a:p>
            <a:pPr lvl="1">
              <a:lnSpc>
                <a:spcPct val="90000"/>
              </a:lnSpc>
            </a:pPr>
            <a:endParaRPr lang="cs-CZ" sz="14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A380E32C-FF15-BAE1-5A5C-8BF01BCA7C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3433" y="5837753"/>
            <a:ext cx="3572374" cy="476316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48FCC4EB-048B-16CF-4ABA-BC631BDE1B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64952" y="4409630"/>
            <a:ext cx="4727050" cy="244837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FA5D954-F4FF-BE9F-4F0F-92EC901F733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38397"/>
          <a:stretch/>
        </p:blipFill>
        <p:spPr>
          <a:xfrm>
            <a:off x="1361007" y="6041358"/>
            <a:ext cx="5630061" cy="7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1918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B5DCDA-53AB-6593-3BD1-C88F452D1D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6E0ED7-3B43-FC1B-1784-DD4003A87E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839892" cy="1320795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E1961-5EEA-CCB2-D906-6CCADD822E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58211"/>
            <a:ext cx="9063434" cy="493884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cs-CZ" sz="2800" b="1" i="1" dirty="0" err="1">
                <a:latin typeface="+mn-lt"/>
              </a:rPr>
              <a:t>Translate</a:t>
            </a:r>
            <a:r>
              <a:rPr lang="cs-CZ" sz="2800" b="1" i="1" dirty="0">
                <a:latin typeface="+mn-lt"/>
              </a:rPr>
              <a:t> </a:t>
            </a:r>
            <a:r>
              <a:rPr lang="cs-CZ" sz="2800" b="1" i="1" dirty="0" err="1">
                <a:latin typeface="+mn-lt"/>
              </a:rPr>
              <a:t>implicit</a:t>
            </a:r>
            <a:r>
              <a:rPr lang="cs-CZ" sz="2800" b="1" i="1" dirty="0">
                <a:latin typeface="+mn-lt"/>
              </a:rPr>
              <a:t> feedback to rating: </a:t>
            </a:r>
            <a:r>
              <a:rPr lang="cs-CZ" sz="2800" b="1" i="1" dirty="0" err="1">
                <a:latin typeface="+mn-lt"/>
              </a:rPr>
              <a:t>simple</a:t>
            </a:r>
            <a:r>
              <a:rPr lang="cs-CZ" sz="2800" b="1" i="1" dirty="0">
                <a:latin typeface="+mn-lt"/>
              </a:rPr>
              <a:t> </a:t>
            </a:r>
            <a:r>
              <a:rPr lang="cs-CZ" sz="2800" b="1" i="1" dirty="0" err="1">
                <a:latin typeface="+mn-lt"/>
              </a:rPr>
              <a:t>designs</a:t>
            </a:r>
            <a:endParaRPr lang="cs-CZ" sz="2800" dirty="0">
              <a:latin typeface="+mn-lt"/>
            </a:endParaRPr>
          </a:p>
          <a:p>
            <a:r>
              <a:rPr lang="cs-CZ" sz="2100" dirty="0" err="1">
                <a:latin typeface="+mn-lt"/>
              </a:rPr>
              <a:t>Get</a:t>
            </a:r>
            <a:r>
              <a:rPr lang="cs-CZ" sz="2100" dirty="0">
                <a:latin typeface="+mn-lt"/>
              </a:rPr>
              <a:t> </a:t>
            </a:r>
            <a:r>
              <a:rPr lang="cs-CZ" sz="2100" dirty="0" err="1">
                <a:latin typeface="+mn-lt"/>
              </a:rPr>
              <a:t>graded</a:t>
            </a:r>
            <a:r>
              <a:rPr lang="cs-CZ" sz="2100" dirty="0">
                <a:latin typeface="+mn-lt"/>
              </a:rPr>
              <a:t> „rating-</a:t>
            </a:r>
            <a:r>
              <a:rPr lang="cs-CZ" sz="2100" dirty="0" err="1">
                <a:latin typeface="+mn-lt"/>
              </a:rPr>
              <a:t>like</a:t>
            </a:r>
            <a:r>
              <a:rPr lang="cs-CZ" sz="2100" dirty="0">
                <a:latin typeface="+mn-lt"/>
              </a:rPr>
              <a:t>“ output </a:t>
            </a:r>
            <a:r>
              <a:rPr lang="cs-CZ" sz="2100" dirty="0" err="1">
                <a:latin typeface="+mn-lt"/>
              </a:rPr>
              <a:t>from</a:t>
            </a:r>
            <a:r>
              <a:rPr lang="cs-CZ" sz="2100" dirty="0">
                <a:latin typeface="+mn-lt"/>
              </a:rPr>
              <a:t> </a:t>
            </a:r>
            <a:r>
              <a:rPr lang="cs-CZ" sz="2100" dirty="0" err="1">
                <a:latin typeface="+mn-lt"/>
              </a:rPr>
              <a:t>the</a:t>
            </a:r>
            <a:r>
              <a:rPr lang="cs-CZ" sz="2100" dirty="0">
                <a:latin typeface="+mn-lt"/>
              </a:rPr>
              <a:t> </a:t>
            </a:r>
            <a:r>
              <a:rPr lang="cs-CZ" sz="2100" dirty="0" err="1">
                <a:latin typeface="+mn-lt"/>
              </a:rPr>
              <a:t>combination</a:t>
            </a:r>
            <a:r>
              <a:rPr lang="cs-CZ" sz="2100" dirty="0">
                <a:latin typeface="+mn-lt"/>
              </a:rPr>
              <a:t> </a:t>
            </a:r>
            <a:r>
              <a:rPr lang="cs-CZ" sz="2100" dirty="0" err="1">
                <a:latin typeface="+mn-lt"/>
              </a:rPr>
              <a:t>of</a:t>
            </a:r>
            <a:r>
              <a:rPr lang="cs-CZ" sz="2100" dirty="0">
                <a:latin typeface="+mn-lt"/>
              </a:rPr>
              <a:t> </a:t>
            </a:r>
            <a:r>
              <a:rPr lang="cs-CZ" sz="2100" dirty="0" err="1">
                <a:latin typeface="+mn-lt"/>
              </a:rPr>
              <a:t>multiple</a:t>
            </a:r>
            <a:r>
              <a:rPr lang="cs-CZ" sz="2100" dirty="0">
                <a:latin typeface="+mn-lt"/>
              </a:rPr>
              <a:t> feedback </a:t>
            </a:r>
            <a:r>
              <a:rPr lang="cs-CZ" sz="2100" dirty="0" err="1">
                <a:latin typeface="+mn-lt"/>
              </a:rPr>
              <a:t>types</a:t>
            </a:r>
            <a:endParaRPr lang="cs-CZ" sz="2100" dirty="0">
              <a:solidFill>
                <a:srgbClr val="92D050"/>
              </a:solidFill>
              <a:latin typeface="+mn-lt"/>
            </a:endParaRPr>
          </a:p>
          <a:p>
            <a:pPr lvl="1"/>
            <a:r>
              <a:rPr lang="cs-CZ" sz="1900" dirty="0">
                <a:latin typeface="+mn-lt"/>
              </a:rPr>
              <a:t>Rating-</a:t>
            </a:r>
            <a:r>
              <a:rPr lang="cs-CZ" sz="1900" dirty="0" err="1">
                <a:latin typeface="+mn-lt"/>
              </a:rPr>
              <a:t>based</a:t>
            </a:r>
            <a:r>
              <a:rPr lang="cs-CZ" sz="1900" dirty="0">
                <a:latin typeface="+mn-lt"/>
              </a:rPr>
              <a:t> </a:t>
            </a:r>
            <a:r>
              <a:rPr lang="cs-CZ" sz="1900" dirty="0" err="1">
                <a:latin typeface="+mn-lt"/>
              </a:rPr>
              <a:t>recommender</a:t>
            </a:r>
            <a:r>
              <a:rPr lang="cs-CZ" sz="1900" dirty="0">
                <a:latin typeface="+mn-lt"/>
              </a:rPr>
              <a:t> </a:t>
            </a:r>
            <a:r>
              <a:rPr lang="cs-CZ" sz="1900" dirty="0" err="1">
                <a:latin typeface="+mn-lt"/>
              </a:rPr>
              <a:t>systems</a:t>
            </a:r>
            <a:r>
              <a:rPr lang="cs-CZ" sz="1900" dirty="0">
                <a:latin typeface="+mn-lt"/>
              </a:rPr>
              <a:t> </a:t>
            </a:r>
            <a:r>
              <a:rPr lang="cs-CZ" sz="1900" dirty="0" err="1">
                <a:latin typeface="+mn-lt"/>
              </a:rPr>
              <a:t>can</a:t>
            </a:r>
            <a:r>
              <a:rPr lang="cs-CZ" sz="1900" dirty="0">
                <a:latin typeface="+mn-lt"/>
              </a:rPr>
              <a:t> </a:t>
            </a:r>
            <a:r>
              <a:rPr lang="cs-CZ" sz="1900" dirty="0" err="1">
                <a:latin typeface="+mn-lt"/>
              </a:rPr>
              <a:t>be</a:t>
            </a:r>
            <a:r>
              <a:rPr lang="cs-CZ" sz="1900" dirty="0">
                <a:latin typeface="+mn-lt"/>
              </a:rPr>
              <a:t> </a:t>
            </a:r>
            <a:r>
              <a:rPr lang="cs-CZ" sz="1900" dirty="0" err="1">
                <a:latin typeface="+mn-lt"/>
              </a:rPr>
              <a:t>used</a:t>
            </a:r>
            <a:r>
              <a:rPr lang="cs-CZ" sz="1900" dirty="0">
                <a:latin typeface="+mn-lt"/>
              </a:rPr>
              <a:t> </a:t>
            </a:r>
            <a:r>
              <a:rPr lang="cs-CZ" sz="1900" dirty="0" err="1">
                <a:latin typeface="+mn-lt"/>
              </a:rPr>
              <a:t>afterwards</a:t>
            </a:r>
            <a:endParaRPr lang="cs-CZ" sz="19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9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9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9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9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9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19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2100" dirty="0" err="1">
                <a:latin typeface="+mn-lt"/>
              </a:rPr>
              <a:t>The</a:t>
            </a:r>
            <a:r>
              <a:rPr lang="cs-CZ" sz="2100" dirty="0">
                <a:latin typeface="+mn-lt"/>
              </a:rPr>
              <a:t> more </a:t>
            </a:r>
            <a:r>
              <a:rPr lang="cs-CZ" sz="2100" dirty="0" err="1">
                <a:latin typeface="+mn-lt"/>
              </a:rPr>
              <a:t>the</a:t>
            </a:r>
            <a:r>
              <a:rPr lang="cs-CZ" sz="2100" dirty="0">
                <a:latin typeface="+mn-lt"/>
              </a:rPr>
              <a:t> </a:t>
            </a:r>
            <a:r>
              <a:rPr lang="cs-CZ" sz="2100" dirty="0" err="1">
                <a:latin typeface="+mn-lt"/>
              </a:rPr>
              <a:t>better</a:t>
            </a:r>
            <a:r>
              <a:rPr lang="cs-CZ" sz="2100" dirty="0">
                <a:latin typeface="+mn-lt"/>
              </a:rPr>
              <a:t> </a:t>
            </a:r>
            <a:r>
              <a:rPr lang="cs-CZ" sz="2100" dirty="0" err="1">
                <a:latin typeface="+mn-lt"/>
              </a:rPr>
              <a:t>hypothesis</a:t>
            </a:r>
            <a:endParaRPr lang="cs-CZ" sz="21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900" dirty="0" err="1">
                <a:latin typeface="+mn-lt"/>
              </a:rPr>
              <a:t>Normalize</a:t>
            </a:r>
            <a:r>
              <a:rPr lang="cs-CZ" sz="1900" dirty="0">
                <a:latin typeface="+mn-lt"/>
              </a:rPr>
              <a:t> data (Time on </a:t>
            </a:r>
            <a:r>
              <a:rPr lang="cs-CZ" sz="1900" dirty="0" err="1">
                <a:latin typeface="+mn-lt"/>
              </a:rPr>
              <a:t>page</a:t>
            </a:r>
            <a:r>
              <a:rPr lang="cs-CZ" sz="1900" dirty="0">
                <a:latin typeface="+mn-lt"/>
              </a:rPr>
              <a:t> vs. </a:t>
            </a:r>
            <a:r>
              <a:rPr lang="cs-CZ" sz="1900" dirty="0" err="1">
                <a:latin typeface="+mn-lt"/>
              </a:rPr>
              <a:t>Scrolling</a:t>
            </a:r>
            <a:r>
              <a:rPr lang="cs-CZ" sz="1900" dirty="0">
                <a:latin typeface="+mn-lt"/>
              </a:rPr>
              <a:t> distance vs. Vol. of visits)</a:t>
            </a:r>
          </a:p>
          <a:p>
            <a:pPr lvl="1">
              <a:lnSpc>
                <a:spcPct val="90000"/>
              </a:lnSpc>
            </a:pPr>
            <a:r>
              <a:rPr lang="cs-CZ" sz="1900" dirty="0">
                <a:latin typeface="+mn-lt"/>
              </a:rPr>
              <a:t>(</a:t>
            </a:r>
            <a:r>
              <a:rPr lang="cs-CZ" sz="1900" dirty="0" err="1">
                <a:latin typeface="+mn-lt"/>
              </a:rPr>
              <a:t>shifted</a:t>
            </a:r>
            <a:r>
              <a:rPr lang="cs-CZ" sz="1900" dirty="0">
                <a:latin typeface="+mn-lt"/>
              </a:rPr>
              <a:t>) </a:t>
            </a:r>
            <a:r>
              <a:rPr lang="cs-CZ" sz="1900" dirty="0" err="1">
                <a:latin typeface="+mn-lt"/>
              </a:rPr>
              <a:t>standardization</a:t>
            </a:r>
            <a:r>
              <a:rPr lang="cs-CZ" sz="1900" dirty="0">
                <a:latin typeface="+mn-lt"/>
              </a:rPr>
              <a:t>, </a:t>
            </a:r>
            <a:r>
              <a:rPr lang="cs-CZ" sz="1900" dirty="0" err="1">
                <a:latin typeface="+mn-lt"/>
              </a:rPr>
              <a:t>cummulative</a:t>
            </a:r>
            <a:r>
              <a:rPr lang="cs-CZ" sz="1900" dirty="0">
                <a:latin typeface="+mn-lt"/>
              </a:rPr>
              <a:t> </a:t>
            </a:r>
            <a:r>
              <a:rPr lang="cs-CZ" sz="1900" dirty="0" err="1">
                <a:latin typeface="+mn-lt"/>
              </a:rPr>
              <a:t>distribution</a:t>
            </a:r>
            <a:r>
              <a:rPr lang="cs-CZ" sz="1900" dirty="0">
                <a:latin typeface="+mn-lt"/>
              </a:rPr>
              <a:t> </a:t>
            </a:r>
            <a:br>
              <a:rPr lang="cs-CZ" sz="1900" dirty="0">
                <a:latin typeface="+mn-lt"/>
              </a:rPr>
            </a:br>
            <a:r>
              <a:rPr lang="cs-CZ" sz="1900" dirty="0" err="1">
                <a:latin typeface="+mn-lt"/>
              </a:rPr>
              <a:t>function</a:t>
            </a:r>
            <a:r>
              <a:rPr lang="cs-CZ" sz="1900" dirty="0">
                <a:latin typeface="+mn-lt"/>
              </a:rPr>
              <a:t>, log </a:t>
            </a:r>
            <a:r>
              <a:rPr lang="cs-CZ" sz="1900" dirty="0" err="1">
                <a:latin typeface="+mn-lt"/>
              </a:rPr>
              <a:t>transformation</a:t>
            </a:r>
            <a:r>
              <a:rPr lang="cs-CZ" sz="1900" dirty="0">
                <a:latin typeface="+mn-lt"/>
              </a:rPr>
              <a:t>…</a:t>
            </a:r>
          </a:p>
          <a:p>
            <a:pPr lvl="2">
              <a:lnSpc>
                <a:spcPct val="90000"/>
              </a:lnSpc>
            </a:pPr>
            <a:r>
              <a:rPr lang="cs-CZ" sz="1600" dirty="0">
                <a:latin typeface="+mn-lt"/>
              </a:rPr>
              <a:t>Try to </a:t>
            </a:r>
            <a:r>
              <a:rPr lang="cs-CZ" sz="1600" dirty="0" err="1">
                <a:latin typeface="+mn-lt"/>
              </a:rPr>
              <a:t>consiesly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define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what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meaning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each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value</a:t>
            </a:r>
            <a:r>
              <a:rPr lang="cs-CZ" sz="1600" dirty="0">
                <a:latin typeface="+mn-lt"/>
              </a:rPr>
              <a:t> has</a:t>
            </a:r>
          </a:p>
          <a:p>
            <a:pPr lvl="1">
              <a:lnSpc>
                <a:spcPct val="90000"/>
              </a:lnSpc>
            </a:pPr>
            <a:r>
              <a:rPr lang="cs-CZ" sz="1900" dirty="0" err="1">
                <a:latin typeface="+mn-lt"/>
              </a:rPr>
              <a:t>Aggregate</a:t>
            </a:r>
            <a:r>
              <a:rPr lang="cs-CZ" sz="1900" dirty="0">
                <a:latin typeface="+mn-lt"/>
              </a:rPr>
              <a:t> per-modality </a:t>
            </a:r>
            <a:r>
              <a:rPr lang="cs-CZ" sz="1900" dirty="0" err="1">
                <a:latin typeface="+mn-lt"/>
              </a:rPr>
              <a:t>values</a:t>
            </a:r>
            <a:r>
              <a:rPr lang="cs-CZ" sz="1900" dirty="0">
                <a:latin typeface="+mn-lt"/>
              </a:rPr>
              <a:t> (</a:t>
            </a:r>
            <a:r>
              <a:rPr lang="cs-CZ" sz="1900" dirty="0" err="1">
                <a:latin typeface="+mn-lt"/>
              </a:rPr>
              <a:t>wAVG</a:t>
            </a:r>
            <a:r>
              <a:rPr lang="cs-CZ" sz="1900" dirty="0">
                <a:latin typeface="+mn-lt"/>
              </a:rPr>
              <a:t>, fuzzy </a:t>
            </a:r>
            <a:r>
              <a:rPr lang="cs-CZ" sz="1900" dirty="0" err="1">
                <a:latin typeface="+mn-lt"/>
              </a:rPr>
              <a:t>logic</a:t>
            </a:r>
            <a:r>
              <a:rPr lang="cs-CZ" sz="1900" dirty="0">
                <a:latin typeface="+mn-lt"/>
              </a:rPr>
              <a:t>,…)</a:t>
            </a:r>
          </a:p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grpSp>
        <p:nvGrpSpPr>
          <p:cNvPr id="4" name="Csoportba foglalás 53">
            <a:extLst>
              <a:ext uri="{FF2B5EF4-FFF2-40B4-BE49-F238E27FC236}">
                <a16:creationId xmlns:a16="http://schemas.microsoft.com/office/drawing/2014/main" id="{EA906614-56D4-756D-2239-DAF2D250C479}"/>
              </a:ext>
            </a:extLst>
          </p:cNvPr>
          <p:cNvGrpSpPr/>
          <p:nvPr/>
        </p:nvGrpSpPr>
        <p:grpSpPr>
          <a:xfrm>
            <a:off x="677332" y="2879007"/>
            <a:ext cx="3988436" cy="1629156"/>
            <a:chOff x="2934227" y="2375908"/>
            <a:chExt cx="3988436" cy="1629156"/>
          </a:xfrm>
        </p:grpSpPr>
        <p:pic>
          <p:nvPicPr>
            <p:cNvPr id="5" name="Picture 4" descr="Výsledek obrázku pro spreadsheet icon">
              <a:extLst>
                <a:ext uri="{FF2B5EF4-FFF2-40B4-BE49-F238E27FC236}">
                  <a16:creationId xmlns:a16="http://schemas.microsoft.com/office/drawing/2014/main" id="{11C5EE9B-BE86-F347-A3FB-BA49BCBDC57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237590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Výsledek obrázku pro spreadsheet icon">
              <a:extLst>
                <a:ext uri="{FF2B5EF4-FFF2-40B4-BE49-F238E27FC236}">
                  <a16:creationId xmlns:a16="http://schemas.microsoft.com/office/drawing/2014/main" id="{0BD35C87-D44C-1E50-AC5E-D38114B2655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333366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Kép 27">
              <a:extLst>
                <a:ext uri="{FF2B5EF4-FFF2-40B4-BE49-F238E27FC236}">
                  <a16:creationId xmlns:a16="http://schemas.microsoft.com/office/drawing/2014/main" id="{F704F12F-5FEE-1FA6-6D87-B2C033BF0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783" t="8001" r="74805" b="50000"/>
            <a:stretch/>
          </p:blipFill>
          <p:spPr>
            <a:xfrm>
              <a:off x="2934227" y="2922704"/>
              <a:ext cx="629661" cy="609349"/>
            </a:xfrm>
            <a:prstGeom prst="rect">
              <a:avLst/>
            </a:prstGeom>
          </p:spPr>
        </p:pic>
        <p:cxnSp>
          <p:nvCxnSpPr>
            <p:cNvPr id="8" name="Szögletes összekötő 29">
              <a:extLst>
                <a:ext uri="{FF2B5EF4-FFF2-40B4-BE49-F238E27FC236}">
                  <a16:creationId xmlns:a16="http://schemas.microsoft.com/office/drawing/2014/main" id="{610293FC-A04E-1DF6-A562-5B45EDE1260B}"/>
                </a:ext>
              </a:extLst>
            </p:cNvPr>
            <p:cNvCxnSpPr/>
            <p:nvPr/>
          </p:nvCxnSpPr>
          <p:spPr>
            <a:xfrm flipV="1">
              <a:off x="3563888" y="2708920"/>
              <a:ext cx="2736304" cy="384450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Szögletes összekötő 34">
              <a:extLst>
                <a:ext uri="{FF2B5EF4-FFF2-40B4-BE49-F238E27FC236}">
                  <a16:creationId xmlns:a16="http://schemas.microsoft.com/office/drawing/2014/main" id="{EC70000D-CF21-32DD-C841-766E406E48B1}"/>
                </a:ext>
              </a:extLst>
            </p:cNvPr>
            <p:cNvCxnSpPr/>
            <p:nvPr/>
          </p:nvCxnSpPr>
          <p:spPr>
            <a:xfrm>
              <a:off x="3563888" y="3356992"/>
              <a:ext cx="2736304" cy="288032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Lekerekített téglalap 33">
              <a:extLst>
                <a:ext uri="{FF2B5EF4-FFF2-40B4-BE49-F238E27FC236}">
                  <a16:creationId xmlns:a16="http://schemas.microsoft.com/office/drawing/2014/main" id="{1BB026AA-70D0-DC4E-73EA-1862318EDEE1}"/>
                </a:ext>
              </a:extLst>
            </p:cNvPr>
            <p:cNvSpPr/>
            <p:nvPr/>
          </p:nvSpPr>
          <p:spPr>
            <a:xfrm>
              <a:off x="4060305" y="2411808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200" dirty="0">
                  <a:solidFill>
                    <a:schemeClr val="tx1"/>
                  </a:solidFill>
                </a:rPr>
                <a:t>Dwell time: 10s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Scrolling: 100px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Mouse movement:250px</a:t>
              </a:r>
              <a:endParaRPr lang="hu-HU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Lekerekített téglalap 46">
              <a:extLst>
                <a:ext uri="{FF2B5EF4-FFF2-40B4-BE49-F238E27FC236}">
                  <a16:creationId xmlns:a16="http://schemas.microsoft.com/office/drawing/2014/main" id="{8E0627DC-3C13-FFFB-8788-0FEBD6370DB7}"/>
                </a:ext>
              </a:extLst>
            </p:cNvPr>
            <p:cNvSpPr/>
            <p:nvPr/>
          </p:nvSpPr>
          <p:spPr>
            <a:xfrm>
              <a:off x="4060305" y="3323503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200" dirty="0">
                  <a:solidFill>
                    <a:schemeClr val="tx1"/>
                  </a:solidFill>
                </a:rPr>
                <a:t>Dwell time: 100s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Scrolling: 200px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Mouse movement:450px</a:t>
              </a:r>
              <a:endParaRPr lang="hu-HU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Csoportba foglalás 4096">
            <a:extLst>
              <a:ext uri="{FF2B5EF4-FFF2-40B4-BE49-F238E27FC236}">
                <a16:creationId xmlns:a16="http://schemas.microsoft.com/office/drawing/2014/main" id="{4CDE2E52-59AB-0F5D-BDC6-4293CCE054D2}"/>
              </a:ext>
            </a:extLst>
          </p:cNvPr>
          <p:cNvGrpSpPr/>
          <p:nvPr/>
        </p:nvGrpSpPr>
        <p:grpSpPr>
          <a:xfrm>
            <a:off x="5913797" y="2911643"/>
            <a:ext cx="3690366" cy="1583091"/>
            <a:chOff x="4838560" y="2604847"/>
            <a:chExt cx="3690366" cy="1583091"/>
          </a:xfrm>
        </p:grpSpPr>
        <p:pic>
          <p:nvPicPr>
            <p:cNvPr id="13" name="Picture 4" descr="Výsledek obrázku pro spreadsheet icon">
              <a:extLst>
                <a:ext uri="{FF2B5EF4-FFF2-40B4-BE49-F238E27FC236}">
                  <a16:creationId xmlns:a16="http://schemas.microsoft.com/office/drawing/2014/main" id="{0B027532-B7AD-54A9-9722-58DC853912A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906454" y="2604847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Výsledek obrázku pro spreadsheet icon">
              <a:extLst>
                <a:ext uri="{FF2B5EF4-FFF2-40B4-BE49-F238E27FC236}">
                  <a16:creationId xmlns:a16="http://schemas.microsoft.com/office/drawing/2014/main" id="{B2378B53-21CD-9CBD-1FF1-EAD7F36382B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906455" y="3516542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Kép 60">
              <a:extLst>
                <a:ext uri="{FF2B5EF4-FFF2-40B4-BE49-F238E27FC236}">
                  <a16:creationId xmlns:a16="http://schemas.microsoft.com/office/drawing/2014/main" id="{7EBEF3F4-86F1-1D84-D7F2-C8C3431E6E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783" t="8001" r="74805" b="50000"/>
            <a:stretch/>
          </p:blipFill>
          <p:spPr>
            <a:xfrm>
              <a:off x="4838560" y="3106352"/>
              <a:ext cx="629661" cy="609349"/>
            </a:xfrm>
            <a:prstGeom prst="rect">
              <a:avLst/>
            </a:prstGeom>
          </p:spPr>
        </p:pic>
        <p:cxnSp>
          <p:nvCxnSpPr>
            <p:cNvPr id="16" name="Szögletes összekötő 61">
              <a:extLst>
                <a:ext uri="{FF2B5EF4-FFF2-40B4-BE49-F238E27FC236}">
                  <a16:creationId xmlns:a16="http://schemas.microsoft.com/office/drawing/2014/main" id="{D85C46C2-DDDD-F00A-7F7E-FFA1DE06C10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468221" y="2905223"/>
              <a:ext cx="2438233" cy="371795"/>
            </a:xfrm>
            <a:prstGeom prst="bentConnector3">
              <a:avLst>
                <a:gd name="adj1" fmla="val 10044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zögletes összekötő 62">
              <a:extLst>
                <a:ext uri="{FF2B5EF4-FFF2-40B4-BE49-F238E27FC236}">
                  <a16:creationId xmlns:a16="http://schemas.microsoft.com/office/drawing/2014/main" id="{0135AEA8-4BD9-F9F6-CA9C-65848C6AA203}"/>
                </a:ext>
              </a:extLst>
            </p:cNvPr>
            <p:cNvCxnSpPr>
              <a:cxnSpLocks/>
              <a:endCxn id="14" idx="1"/>
            </p:cNvCxnSpPr>
            <p:nvPr/>
          </p:nvCxnSpPr>
          <p:spPr>
            <a:xfrm>
              <a:off x="5468221" y="3540640"/>
              <a:ext cx="2438234" cy="311600"/>
            </a:xfrm>
            <a:prstGeom prst="bentConnector3">
              <a:avLst>
                <a:gd name="adj1" fmla="val 10044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Lekerekített téglalap 63">
              <a:extLst>
                <a:ext uri="{FF2B5EF4-FFF2-40B4-BE49-F238E27FC236}">
                  <a16:creationId xmlns:a16="http://schemas.microsoft.com/office/drawing/2014/main" id="{295012A2-CDDB-159D-FDB6-5C66678248FA}"/>
                </a:ext>
              </a:extLst>
            </p:cNvPr>
            <p:cNvSpPr/>
            <p:nvPr/>
          </p:nvSpPr>
          <p:spPr>
            <a:xfrm>
              <a:off x="5964637" y="2708920"/>
              <a:ext cx="1676835" cy="371795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r>
                <a:rPr lang="cs-CZ" sz="1400" dirty="0" err="1">
                  <a:solidFill>
                    <a:schemeClr val="tx1"/>
                  </a:solidFill>
                </a:rPr>
                <a:t>Mean</a:t>
              </a:r>
              <a:r>
                <a:rPr lang="cs-CZ" sz="1400" dirty="0">
                  <a:solidFill>
                    <a:schemeClr val="tx1"/>
                  </a:solidFill>
                </a:rPr>
                <a:t> feedback: 0.2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Lekerekített téglalap 64">
              <a:extLst>
                <a:ext uri="{FF2B5EF4-FFF2-40B4-BE49-F238E27FC236}">
                  <a16:creationId xmlns:a16="http://schemas.microsoft.com/office/drawing/2014/main" id="{85987355-6D14-BD1A-D86F-FAFCE1C9E577}"/>
                </a:ext>
              </a:extLst>
            </p:cNvPr>
            <p:cNvSpPr/>
            <p:nvPr/>
          </p:nvSpPr>
          <p:spPr>
            <a:xfrm>
              <a:off x="5964637" y="3645024"/>
              <a:ext cx="1676835" cy="360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6000" rIns="36000" rtlCol="0" anchor="ctr"/>
            <a:lstStyle/>
            <a:p>
              <a:r>
                <a:rPr lang="cs-CZ" sz="1400" dirty="0" err="1">
                  <a:solidFill>
                    <a:schemeClr val="tx1"/>
                  </a:solidFill>
                </a:rPr>
                <a:t>Mean</a:t>
              </a:r>
              <a:r>
                <a:rPr lang="cs-CZ" sz="1400" dirty="0">
                  <a:solidFill>
                    <a:schemeClr val="tx1"/>
                  </a:solidFill>
                </a:rPr>
                <a:t> feedback: 0.4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Jobbra nyíl 4100">
            <a:extLst>
              <a:ext uri="{FF2B5EF4-FFF2-40B4-BE49-F238E27FC236}">
                <a16:creationId xmlns:a16="http://schemas.microsoft.com/office/drawing/2014/main" id="{B0EAE376-65E9-11F7-D6C9-54514CE4D20B}"/>
              </a:ext>
            </a:extLst>
          </p:cNvPr>
          <p:cNvSpPr/>
          <p:nvPr/>
        </p:nvSpPr>
        <p:spPr>
          <a:xfrm>
            <a:off x="4946160" y="3290020"/>
            <a:ext cx="707601" cy="901564"/>
          </a:xfrm>
          <a:prstGeom prst="rightArrow">
            <a:avLst>
              <a:gd name="adj1" fmla="val 50000"/>
              <a:gd name="adj2" fmla="val 6590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25" name="Obrázek 24">
            <a:extLst>
              <a:ext uri="{FF2B5EF4-FFF2-40B4-BE49-F238E27FC236}">
                <a16:creationId xmlns:a16="http://schemas.microsoft.com/office/drawing/2014/main" id="{D56523E1-24A9-4E24-7C16-BC3ACF4EDE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1466" y="5276629"/>
            <a:ext cx="5620534" cy="158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2385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77D44A-D43B-8A63-26A5-8E686CBD91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3C96F-6FC2-E25B-C090-6DA8E9E1DD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839892" cy="1320795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FB6B9C-BDCF-F9F3-E7DF-C73A5CE5A5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58211"/>
            <a:ext cx="9297092" cy="5085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1800" b="1" i="1" dirty="0" err="1">
                <a:latin typeface="+mn-lt"/>
              </a:rPr>
              <a:t>Translate</a:t>
            </a:r>
            <a:r>
              <a:rPr lang="cs-CZ" sz="1800" b="1" i="1" dirty="0">
                <a:latin typeface="+mn-lt"/>
              </a:rPr>
              <a:t> </a:t>
            </a:r>
            <a:r>
              <a:rPr lang="cs-CZ" sz="1800" b="1" i="1" dirty="0" err="1">
                <a:latin typeface="+mn-lt"/>
              </a:rPr>
              <a:t>implicit</a:t>
            </a:r>
            <a:r>
              <a:rPr lang="cs-CZ" sz="1800" b="1" i="1" dirty="0">
                <a:latin typeface="+mn-lt"/>
              </a:rPr>
              <a:t> feedback to rating: </a:t>
            </a:r>
            <a:r>
              <a:rPr lang="cs-CZ" sz="1800" b="1" i="1" dirty="0" err="1">
                <a:latin typeface="+mn-lt"/>
              </a:rPr>
              <a:t>target</a:t>
            </a:r>
            <a:r>
              <a:rPr lang="cs-CZ" sz="1800" b="1" i="1" dirty="0">
                <a:latin typeface="+mn-lt"/>
              </a:rPr>
              <a:t> feedback modality</a:t>
            </a:r>
            <a:endParaRPr lang="cs-CZ" sz="1800" dirty="0">
              <a:latin typeface="+mn-lt"/>
            </a:endParaRPr>
          </a:p>
          <a:p>
            <a:pPr lvl="1"/>
            <a:r>
              <a:rPr lang="cs-CZ" dirty="0">
                <a:latin typeface="+mn-lt"/>
              </a:rPr>
              <a:t>Use </a:t>
            </a:r>
            <a:r>
              <a:rPr lang="cs-CZ" dirty="0" err="1">
                <a:latin typeface="+mn-lt"/>
              </a:rPr>
              <a:t>other</a:t>
            </a:r>
            <a:r>
              <a:rPr lang="cs-CZ" dirty="0">
                <a:latin typeface="+mn-lt"/>
              </a:rPr>
              <a:t> feedback </a:t>
            </a:r>
            <a:r>
              <a:rPr lang="cs-CZ" dirty="0" err="1">
                <a:latin typeface="+mn-lt"/>
              </a:rPr>
              <a:t>modalities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predict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target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one</a:t>
            </a:r>
            <a:r>
              <a:rPr lang="cs-CZ" dirty="0">
                <a:latin typeface="+mn-lt"/>
              </a:rPr>
              <a:t>. Use </a:t>
            </a:r>
            <a:r>
              <a:rPr lang="cs-CZ" dirty="0" err="1">
                <a:latin typeface="+mn-lt"/>
              </a:rPr>
              <a:t>prediction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certainty</a:t>
            </a:r>
            <a:r>
              <a:rPr lang="cs-CZ" dirty="0">
                <a:latin typeface="+mn-lt"/>
              </a:rPr>
              <a:t> as rating</a:t>
            </a: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latin typeface="+mn-lt"/>
              </a:rPr>
              <a:t>Use feedback </a:t>
            </a:r>
            <a:r>
              <a:rPr lang="cs-CZ" sz="1600" dirty="0" err="1">
                <a:latin typeface="+mn-lt"/>
              </a:rPr>
              <a:t>linked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with</a:t>
            </a:r>
            <a:r>
              <a:rPr lang="cs-CZ" sz="1600" dirty="0">
                <a:latin typeface="+mn-lt"/>
              </a:rPr>
              <a:t> positive/negative preference</a:t>
            </a:r>
          </a:p>
          <a:p>
            <a:pPr lvl="1">
              <a:lnSpc>
                <a:spcPct val="90000"/>
              </a:lnSpc>
            </a:pPr>
            <a:r>
              <a:rPr lang="cs-CZ" b="1" dirty="0" err="1">
                <a:latin typeface="+mn-lt"/>
              </a:rPr>
              <a:t>Ratings</a:t>
            </a:r>
            <a:r>
              <a:rPr lang="cs-CZ" b="1" dirty="0">
                <a:latin typeface="+mn-lt"/>
              </a:rPr>
              <a:t>, </a:t>
            </a:r>
            <a:r>
              <a:rPr lang="cs-CZ" b="1" dirty="0" err="1">
                <a:latin typeface="+mn-lt"/>
              </a:rPr>
              <a:t>purchases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rare</a:t>
            </a:r>
            <a:r>
              <a:rPr lang="cs-CZ" dirty="0">
                <a:latin typeface="+mn-lt"/>
              </a:rPr>
              <a:t>, but </a:t>
            </a:r>
            <a:r>
              <a:rPr lang="cs-CZ" dirty="0" err="1">
                <a:latin typeface="+mn-lt"/>
              </a:rPr>
              <a:t>with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clear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interpretation</a:t>
            </a:r>
            <a:endParaRPr lang="cs-CZ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Train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arbitrary</a:t>
            </a:r>
            <a:r>
              <a:rPr lang="cs-CZ" dirty="0">
                <a:latin typeface="+mn-lt"/>
              </a:rPr>
              <a:t> ML to </a:t>
            </a:r>
            <a:r>
              <a:rPr lang="cs-CZ" dirty="0" err="1">
                <a:latin typeface="+mn-lt"/>
              </a:rPr>
              <a:t>predict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above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based</a:t>
            </a:r>
            <a:r>
              <a:rPr lang="cs-CZ" dirty="0">
                <a:latin typeface="+mn-lt"/>
              </a:rPr>
              <a:t> on </a:t>
            </a:r>
            <a:r>
              <a:rPr lang="cs-CZ" dirty="0" err="1">
                <a:latin typeface="+mn-lt"/>
              </a:rPr>
              <a:t>other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implicit</a:t>
            </a:r>
            <a:r>
              <a:rPr lang="cs-CZ" dirty="0">
                <a:latin typeface="+mn-lt"/>
              </a:rPr>
              <a:t> feedback </a:t>
            </a:r>
            <a:r>
              <a:rPr lang="cs-CZ" dirty="0" err="1">
                <a:latin typeface="+mn-lt"/>
              </a:rPr>
              <a:t>features</a:t>
            </a: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dirty="0" err="1">
                <a:latin typeface="+mn-lt"/>
              </a:rPr>
              <a:t>Class</a:t>
            </a:r>
            <a:r>
              <a:rPr lang="cs-CZ" dirty="0">
                <a:latin typeface="+mn-lt"/>
              </a:rPr>
              <a:t> probability </a:t>
            </a:r>
            <a:r>
              <a:rPr lang="cs-CZ" dirty="0" err="1">
                <a:latin typeface="+mn-lt"/>
              </a:rPr>
              <a:t>or</a:t>
            </a:r>
            <a:r>
              <a:rPr lang="cs-CZ" dirty="0">
                <a:latin typeface="+mn-lt"/>
              </a:rPr>
              <a:t> any </a:t>
            </a:r>
            <a:r>
              <a:rPr lang="cs-CZ" dirty="0" err="1">
                <a:latin typeface="+mn-lt"/>
              </a:rPr>
              <a:t>other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confidence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notion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work</a:t>
            </a:r>
            <a:r>
              <a:rPr lang="cs-CZ" dirty="0">
                <a:latin typeface="+mn-lt"/>
              </a:rPr>
              <a:t> as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rating</a:t>
            </a:r>
          </a:p>
          <a:p>
            <a:pPr lvl="2">
              <a:lnSpc>
                <a:spcPct val="90000"/>
              </a:lnSpc>
            </a:pPr>
            <a:r>
              <a:rPr lang="cs-CZ" dirty="0">
                <a:latin typeface="+mn-lt"/>
              </a:rPr>
              <a:t>Positive preference </a:t>
            </a:r>
            <a:r>
              <a:rPr lang="cs-CZ" dirty="0" err="1">
                <a:latin typeface="+mn-lt"/>
              </a:rPr>
              <a:t>indicators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usually</a:t>
            </a:r>
            <a:r>
              <a:rPr lang="cs-CZ" dirty="0">
                <a:latin typeface="+mn-lt"/>
              </a:rPr>
              <a:t> very </a:t>
            </a:r>
            <a:r>
              <a:rPr lang="cs-CZ" dirty="0" err="1">
                <a:latin typeface="+mn-lt"/>
              </a:rPr>
              <a:t>sparse</a:t>
            </a:r>
            <a:r>
              <a:rPr lang="cs-CZ" dirty="0">
                <a:latin typeface="+mn-lt"/>
              </a:rPr>
              <a:t> =&gt; </a:t>
            </a:r>
            <a:r>
              <a:rPr lang="cs-CZ" dirty="0" err="1">
                <a:latin typeface="+mn-lt"/>
              </a:rPr>
              <a:t>bootstrap</a:t>
            </a:r>
            <a:r>
              <a:rPr lang="cs-CZ" dirty="0">
                <a:latin typeface="+mn-lt"/>
              </a:rPr>
              <a:t> / </a:t>
            </a:r>
            <a:r>
              <a:rPr lang="cs-CZ" dirty="0" err="1">
                <a:latin typeface="+mn-lt"/>
              </a:rPr>
              <a:t>stratified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sampling</a:t>
            </a:r>
            <a:r>
              <a:rPr lang="cs-CZ" dirty="0">
                <a:latin typeface="+mn-lt"/>
              </a:rPr>
              <a:t> / </a:t>
            </a:r>
            <a:r>
              <a:rPr lang="cs-CZ" dirty="0" err="1">
                <a:latin typeface="+mn-lt"/>
              </a:rPr>
              <a:t>weighting</a:t>
            </a:r>
            <a:endParaRPr lang="cs-CZ" dirty="0">
              <a:latin typeface="+mn-lt"/>
            </a:endParaRPr>
          </a:p>
        </p:txBody>
      </p:sp>
      <p:grpSp>
        <p:nvGrpSpPr>
          <p:cNvPr id="22" name="Csoportba foglalás 4096">
            <a:extLst>
              <a:ext uri="{FF2B5EF4-FFF2-40B4-BE49-F238E27FC236}">
                <a16:creationId xmlns:a16="http://schemas.microsoft.com/office/drawing/2014/main" id="{996F023C-3850-5777-888C-545625BFA04C}"/>
              </a:ext>
            </a:extLst>
          </p:cNvPr>
          <p:cNvGrpSpPr/>
          <p:nvPr/>
        </p:nvGrpSpPr>
        <p:grpSpPr>
          <a:xfrm>
            <a:off x="5780949" y="2460598"/>
            <a:ext cx="3107992" cy="1320795"/>
            <a:chOff x="4838560" y="2605886"/>
            <a:chExt cx="3194995" cy="1583091"/>
          </a:xfrm>
        </p:grpSpPr>
        <p:pic>
          <p:nvPicPr>
            <p:cNvPr id="23" name="Picture 4" descr="Výsledek obrázku pro spreadsheet icon">
              <a:extLst>
                <a:ext uri="{FF2B5EF4-FFF2-40B4-BE49-F238E27FC236}">
                  <a16:creationId xmlns:a16="http://schemas.microsoft.com/office/drawing/2014/main" id="{BA2D50A0-30ED-DF9E-67D6-0A7AFACE146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411083" y="2605886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4" descr="Výsledek obrázku pro spreadsheet icon">
              <a:extLst>
                <a:ext uri="{FF2B5EF4-FFF2-40B4-BE49-F238E27FC236}">
                  <a16:creationId xmlns:a16="http://schemas.microsoft.com/office/drawing/2014/main" id="{6075D7B6-6A51-D521-3FEA-31D127B10A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411084" y="3517581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Kép 60">
              <a:extLst>
                <a:ext uri="{FF2B5EF4-FFF2-40B4-BE49-F238E27FC236}">
                  <a16:creationId xmlns:a16="http://schemas.microsoft.com/office/drawing/2014/main" id="{FE4C5B75-5FB5-509B-57C0-C7EA0BB3194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783" t="8001" r="74805" b="50000"/>
            <a:stretch/>
          </p:blipFill>
          <p:spPr>
            <a:xfrm>
              <a:off x="4838560" y="3106352"/>
              <a:ext cx="629661" cy="609349"/>
            </a:xfrm>
            <a:prstGeom prst="rect">
              <a:avLst/>
            </a:prstGeom>
          </p:spPr>
        </p:pic>
        <p:cxnSp>
          <p:nvCxnSpPr>
            <p:cNvPr id="29" name="Szögletes összekötő 61">
              <a:extLst>
                <a:ext uri="{FF2B5EF4-FFF2-40B4-BE49-F238E27FC236}">
                  <a16:creationId xmlns:a16="http://schemas.microsoft.com/office/drawing/2014/main" id="{B49ADA04-6213-EB54-6891-5116D26370E4}"/>
                </a:ext>
              </a:extLst>
            </p:cNvPr>
            <p:cNvCxnSpPr/>
            <p:nvPr/>
          </p:nvCxnSpPr>
          <p:spPr>
            <a:xfrm flipV="1">
              <a:off x="5468221" y="2895190"/>
              <a:ext cx="1912091" cy="381828"/>
            </a:xfrm>
            <a:prstGeom prst="bentConnector3">
              <a:avLst>
                <a:gd name="adj1" fmla="val 18119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0" name="Szögletes összekötő 62">
              <a:extLst>
                <a:ext uri="{FF2B5EF4-FFF2-40B4-BE49-F238E27FC236}">
                  <a16:creationId xmlns:a16="http://schemas.microsoft.com/office/drawing/2014/main" id="{68C82704-01D7-EEA8-C4F3-C1A33A9806FC}"/>
                </a:ext>
              </a:extLst>
            </p:cNvPr>
            <p:cNvCxnSpPr/>
            <p:nvPr/>
          </p:nvCxnSpPr>
          <p:spPr>
            <a:xfrm>
              <a:off x="5468221" y="3540640"/>
              <a:ext cx="1912091" cy="293380"/>
            </a:xfrm>
            <a:prstGeom prst="bentConnector3">
              <a:avLst>
                <a:gd name="adj1" fmla="val 17621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1" name="Lekerekített téglalap 63">
              <a:extLst>
                <a:ext uri="{FF2B5EF4-FFF2-40B4-BE49-F238E27FC236}">
                  <a16:creationId xmlns:a16="http://schemas.microsoft.com/office/drawing/2014/main" id="{D026E727-05F5-C594-1595-3257EF3D7C80}"/>
                </a:ext>
              </a:extLst>
            </p:cNvPr>
            <p:cNvSpPr/>
            <p:nvPr/>
          </p:nvSpPr>
          <p:spPr>
            <a:xfrm>
              <a:off x="5964638" y="2708920"/>
              <a:ext cx="1155638" cy="3844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</a:rPr>
                <a:t>Rating: 0.2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32" name="Lekerekített téglalap 64">
              <a:extLst>
                <a:ext uri="{FF2B5EF4-FFF2-40B4-BE49-F238E27FC236}">
                  <a16:creationId xmlns:a16="http://schemas.microsoft.com/office/drawing/2014/main" id="{8CFE9B59-9C62-DCE5-4E5E-86C70EF82B9D}"/>
                </a:ext>
              </a:extLst>
            </p:cNvPr>
            <p:cNvSpPr/>
            <p:nvPr/>
          </p:nvSpPr>
          <p:spPr>
            <a:xfrm>
              <a:off x="5964638" y="3645024"/>
              <a:ext cx="1155638" cy="360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</a:rPr>
                <a:t>Rating: 0.8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33" name="Csoportba foglalás 53">
            <a:extLst>
              <a:ext uri="{FF2B5EF4-FFF2-40B4-BE49-F238E27FC236}">
                <a16:creationId xmlns:a16="http://schemas.microsoft.com/office/drawing/2014/main" id="{980DD8DA-9AF5-A96D-AE7D-A129320DF6D8}"/>
              </a:ext>
            </a:extLst>
          </p:cNvPr>
          <p:cNvGrpSpPr/>
          <p:nvPr/>
        </p:nvGrpSpPr>
        <p:grpSpPr>
          <a:xfrm>
            <a:off x="677332" y="2460598"/>
            <a:ext cx="3988436" cy="1320795"/>
            <a:chOff x="2934227" y="2375908"/>
            <a:chExt cx="3988436" cy="1629156"/>
          </a:xfrm>
        </p:grpSpPr>
        <p:pic>
          <p:nvPicPr>
            <p:cNvPr id="34" name="Picture 4" descr="Výsledek obrázku pro spreadsheet icon">
              <a:extLst>
                <a:ext uri="{FF2B5EF4-FFF2-40B4-BE49-F238E27FC236}">
                  <a16:creationId xmlns:a16="http://schemas.microsoft.com/office/drawing/2014/main" id="{98AAB9BC-7C79-3BFE-3BF6-186CBC86B6C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237590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4" descr="Výsledek obrázku pro spreadsheet icon">
              <a:extLst>
                <a:ext uri="{FF2B5EF4-FFF2-40B4-BE49-F238E27FC236}">
                  <a16:creationId xmlns:a16="http://schemas.microsoft.com/office/drawing/2014/main" id="{4A46F449-FCEA-788C-2AF6-5AB4A79072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333366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Kép 27">
              <a:extLst>
                <a:ext uri="{FF2B5EF4-FFF2-40B4-BE49-F238E27FC236}">
                  <a16:creationId xmlns:a16="http://schemas.microsoft.com/office/drawing/2014/main" id="{F7F44441-FFA5-1BD5-0FE6-08E02D3E153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783" t="8001" r="74805" b="50000"/>
            <a:stretch/>
          </p:blipFill>
          <p:spPr>
            <a:xfrm>
              <a:off x="2934227" y="2922704"/>
              <a:ext cx="629661" cy="609349"/>
            </a:xfrm>
            <a:prstGeom prst="rect">
              <a:avLst/>
            </a:prstGeom>
          </p:spPr>
        </p:pic>
        <p:cxnSp>
          <p:nvCxnSpPr>
            <p:cNvPr id="37" name="Szögletes összekötő 29">
              <a:extLst>
                <a:ext uri="{FF2B5EF4-FFF2-40B4-BE49-F238E27FC236}">
                  <a16:creationId xmlns:a16="http://schemas.microsoft.com/office/drawing/2014/main" id="{95ABC7F8-E9C4-1C3A-248D-D7BC28D07852}"/>
                </a:ext>
              </a:extLst>
            </p:cNvPr>
            <p:cNvCxnSpPr/>
            <p:nvPr/>
          </p:nvCxnSpPr>
          <p:spPr>
            <a:xfrm flipV="1">
              <a:off x="3563888" y="2708920"/>
              <a:ext cx="2736304" cy="384450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8" name="Szögletes összekötő 34">
              <a:extLst>
                <a:ext uri="{FF2B5EF4-FFF2-40B4-BE49-F238E27FC236}">
                  <a16:creationId xmlns:a16="http://schemas.microsoft.com/office/drawing/2014/main" id="{3350D6BD-ACE7-BC96-2A28-3AF2EAAAB932}"/>
                </a:ext>
              </a:extLst>
            </p:cNvPr>
            <p:cNvCxnSpPr/>
            <p:nvPr/>
          </p:nvCxnSpPr>
          <p:spPr>
            <a:xfrm>
              <a:off x="3563888" y="3356992"/>
              <a:ext cx="2736304" cy="288032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9" name="Lekerekített téglalap 33">
              <a:extLst>
                <a:ext uri="{FF2B5EF4-FFF2-40B4-BE49-F238E27FC236}">
                  <a16:creationId xmlns:a16="http://schemas.microsoft.com/office/drawing/2014/main" id="{8B886AA5-082C-3483-61F7-E1CF78F59DD7}"/>
                </a:ext>
              </a:extLst>
            </p:cNvPr>
            <p:cNvSpPr/>
            <p:nvPr/>
          </p:nvSpPr>
          <p:spPr>
            <a:xfrm>
              <a:off x="4060305" y="2411808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200" dirty="0">
                  <a:solidFill>
                    <a:schemeClr val="tx1"/>
                  </a:solidFill>
                </a:rPr>
                <a:t>Dwell time: 10s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Scrolling: 100px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Mouse movement:250px</a:t>
              </a:r>
              <a:endParaRPr lang="hu-HU" sz="1200" dirty="0">
                <a:solidFill>
                  <a:schemeClr val="tx1"/>
                </a:solidFill>
              </a:endParaRPr>
            </a:p>
          </p:txBody>
        </p:sp>
        <p:sp>
          <p:nvSpPr>
            <p:cNvPr id="40" name="Lekerekített téglalap 46">
              <a:extLst>
                <a:ext uri="{FF2B5EF4-FFF2-40B4-BE49-F238E27FC236}">
                  <a16:creationId xmlns:a16="http://schemas.microsoft.com/office/drawing/2014/main" id="{0BD33860-22C5-4A3A-C781-917A6A23D399}"/>
                </a:ext>
              </a:extLst>
            </p:cNvPr>
            <p:cNvSpPr/>
            <p:nvPr/>
          </p:nvSpPr>
          <p:spPr>
            <a:xfrm>
              <a:off x="4060305" y="3323503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200" dirty="0">
                  <a:solidFill>
                    <a:schemeClr val="tx1"/>
                  </a:solidFill>
                </a:rPr>
                <a:t>Dwell time: 100s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Scrolling: 200px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Mouse movement:450px</a:t>
              </a:r>
              <a:endParaRPr lang="hu-HU" sz="1200" dirty="0">
                <a:solidFill>
                  <a:schemeClr val="tx1"/>
                </a:solidFill>
              </a:endParaRPr>
            </a:p>
          </p:txBody>
        </p:sp>
      </p:grpSp>
      <p:sp>
        <p:nvSpPr>
          <p:cNvPr id="41" name="Jobbra nyíl 4100">
            <a:extLst>
              <a:ext uri="{FF2B5EF4-FFF2-40B4-BE49-F238E27FC236}">
                <a16:creationId xmlns:a16="http://schemas.microsoft.com/office/drawing/2014/main" id="{4A5A6273-A806-AC24-FE9D-058F54E1B0F5}"/>
              </a:ext>
            </a:extLst>
          </p:cNvPr>
          <p:cNvSpPr/>
          <p:nvPr/>
        </p:nvSpPr>
        <p:spPr>
          <a:xfrm>
            <a:off x="4946160" y="2616967"/>
            <a:ext cx="707601" cy="901564"/>
          </a:xfrm>
          <a:prstGeom prst="rightArrow">
            <a:avLst>
              <a:gd name="adj1" fmla="val 50000"/>
              <a:gd name="adj2" fmla="val 6590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3" name="TextovéPole 42">
            <a:extLst>
              <a:ext uri="{FF2B5EF4-FFF2-40B4-BE49-F238E27FC236}">
                <a16:creationId xmlns:a16="http://schemas.microsoft.com/office/drawing/2014/main" id="{B07B68A6-D16E-76A7-060D-C8B09385E137}"/>
              </a:ext>
            </a:extLst>
          </p:cNvPr>
          <p:cNvSpPr txBox="1"/>
          <p:nvPr/>
        </p:nvSpPr>
        <p:spPr>
          <a:xfrm>
            <a:off x="5172777" y="6374071"/>
            <a:ext cx="7019223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r">
              <a:lnSpc>
                <a:spcPct val="90000"/>
              </a:lnSpc>
              <a:buNone/>
            </a:pPr>
            <a:r>
              <a:rPr lang="cs-CZ" sz="1200" dirty="0">
                <a:latin typeface="+mn-lt"/>
                <a:hlinkClick r:id="rId4"/>
              </a:rPr>
              <a:t>https://www.researchgate.net/</a:t>
            </a:r>
            <a:r>
              <a:rPr lang="cs-CZ" sz="1200" dirty="0" err="1">
                <a:latin typeface="+mn-lt"/>
                <a:hlinkClick r:id="rId4"/>
              </a:rPr>
              <a:t>publication</a:t>
            </a:r>
            <a:r>
              <a:rPr lang="cs-CZ" sz="1200" dirty="0">
                <a:latin typeface="+mn-lt"/>
                <a:hlinkClick r:id="rId4"/>
              </a:rPr>
              <a:t>/283526661_How_to_interpret_implicit_user_feedback</a:t>
            </a:r>
            <a:r>
              <a:rPr lang="cs-CZ" sz="1200" dirty="0">
                <a:latin typeface="+mn-lt"/>
              </a:rPr>
              <a:t>, </a:t>
            </a:r>
            <a:br>
              <a:rPr lang="cs-CZ" sz="1200" dirty="0">
                <a:latin typeface="+mn-lt"/>
              </a:rPr>
            </a:br>
            <a:r>
              <a:rPr lang="cs-CZ" sz="1200" dirty="0">
                <a:latin typeface="+mn-lt"/>
                <a:hlinkClick r:id="rId5"/>
              </a:rPr>
              <a:t>https://www.ksi.mff.cuni.cz/~peska/wims13.pdf</a:t>
            </a:r>
            <a:r>
              <a:rPr lang="cs-CZ" sz="1200" dirty="0">
                <a:latin typeface="+mn-lt"/>
              </a:rPr>
              <a:t> 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32669139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8839892" cy="1320795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1" y="1558211"/>
            <a:ext cx="9603259" cy="50851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b="1" i="1" dirty="0" err="1">
                <a:latin typeface="+mn-lt"/>
              </a:rPr>
              <a:t>Combine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latin typeface="+mn-lt"/>
              </a:rPr>
              <a:t>all</a:t>
            </a:r>
            <a:r>
              <a:rPr lang="cs-CZ" b="1" i="1" dirty="0">
                <a:latin typeface="+mn-lt"/>
              </a:rPr>
              <a:t> </a:t>
            </a:r>
            <a:r>
              <a:rPr lang="cs-CZ" b="1" i="1" dirty="0" err="1">
                <a:solidFill>
                  <a:srgbClr val="92D050"/>
                </a:solidFill>
                <a:latin typeface="+mn-lt"/>
              </a:rPr>
              <a:t>implicit</a:t>
            </a:r>
            <a:r>
              <a:rPr lang="cs-CZ" b="1" i="1" dirty="0">
                <a:solidFill>
                  <a:srgbClr val="92D050"/>
                </a:solidFill>
                <a:latin typeface="+mn-lt"/>
              </a:rPr>
              <a:t> feedback </a:t>
            </a:r>
            <a:r>
              <a:rPr lang="cs-CZ" b="1" i="1" dirty="0" err="1">
                <a:latin typeface="+mn-lt"/>
              </a:rPr>
              <a:t>features</a:t>
            </a:r>
            <a:r>
              <a:rPr lang="cs-CZ" b="1" i="1" dirty="0">
                <a:latin typeface="+mn-lt"/>
              </a:rPr>
              <a:t> to </a:t>
            </a:r>
            <a:r>
              <a:rPr lang="cs-CZ" b="1" i="1" dirty="0" err="1">
                <a:solidFill>
                  <a:srgbClr val="92D050"/>
                </a:solidFill>
                <a:latin typeface="+mn-lt"/>
              </a:rPr>
              <a:t>generate</a:t>
            </a:r>
            <a:r>
              <a:rPr lang="cs-CZ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92D050"/>
                </a:solidFill>
                <a:latin typeface="+mn-lt"/>
              </a:rPr>
              <a:t>additional</a:t>
            </a:r>
            <a:r>
              <a:rPr lang="cs-CZ" b="1" i="1" dirty="0">
                <a:solidFill>
                  <a:srgbClr val="92D050"/>
                </a:solidFill>
                <a:latin typeface="+mn-lt"/>
              </a:rPr>
              <a:t> „</a:t>
            </a:r>
            <a:r>
              <a:rPr lang="cs-CZ" b="1" i="1" dirty="0" err="1">
                <a:solidFill>
                  <a:srgbClr val="92D050"/>
                </a:solidFill>
                <a:latin typeface="+mn-lt"/>
              </a:rPr>
              <a:t>probably</a:t>
            </a:r>
            <a:r>
              <a:rPr lang="cs-CZ" b="1" i="1" dirty="0">
                <a:solidFill>
                  <a:srgbClr val="92D050"/>
                </a:solidFill>
                <a:latin typeface="+mn-lt"/>
              </a:rPr>
              <a:t> positive“ </a:t>
            </a:r>
            <a:r>
              <a:rPr lang="cs-CZ" b="1" i="1" dirty="0" err="1">
                <a:solidFill>
                  <a:srgbClr val="92D050"/>
                </a:solidFill>
                <a:latin typeface="+mn-lt"/>
              </a:rPr>
              <a:t>examples</a:t>
            </a:r>
            <a:endParaRPr lang="cs-CZ" b="1" i="1" dirty="0">
              <a:solidFill>
                <a:srgbClr val="92D050"/>
              </a:solidFill>
              <a:latin typeface="+mn-lt"/>
            </a:endParaRPr>
          </a:p>
          <a:p>
            <a:pPr lvl="1"/>
            <a:r>
              <a:rPr lang="cs-CZ" dirty="0">
                <a:latin typeface="+mn-lt"/>
              </a:rPr>
              <a:t>Use </a:t>
            </a:r>
            <a:r>
              <a:rPr lang="cs-CZ" dirty="0" err="1">
                <a:latin typeface="+mn-lt"/>
              </a:rPr>
              <a:t>factor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analysis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relate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additional</a:t>
            </a:r>
            <a:r>
              <a:rPr lang="cs-CZ" dirty="0">
                <a:latin typeface="+mn-lt"/>
              </a:rPr>
              <a:t> feedback </a:t>
            </a:r>
            <a:r>
              <a:rPr lang="cs-CZ" dirty="0" err="1">
                <a:latin typeface="+mn-lt"/>
              </a:rPr>
              <a:t>indicators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with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target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binary</a:t>
            </a:r>
            <a:r>
              <a:rPr lang="cs-CZ" dirty="0">
                <a:latin typeface="+mn-lt"/>
              </a:rPr>
              <a:t>) </a:t>
            </a:r>
            <a:r>
              <a:rPr lang="cs-CZ" dirty="0" err="1">
                <a:latin typeface="+mn-lt"/>
              </a:rPr>
              <a:t>purchase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Then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generate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additional</a:t>
            </a:r>
            <a:r>
              <a:rPr lang="cs-CZ" dirty="0">
                <a:latin typeface="+mn-lt"/>
              </a:rPr>
              <a:t> positive </a:t>
            </a:r>
            <a:r>
              <a:rPr lang="cs-CZ" dirty="0" err="1">
                <a:latin typeface="+mn-lt"/>
              </a:rPr>
              <a:t>examples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with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some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confidence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value</a:t>
            </a:r>
            <a:r>
              <a:rPr lang="cs-CZ" dirty="0">
                <a:latin typeface="+mn-lt"/>
              </a:rPr>
              <a:t> and sample </a:t>
            </a:r>
            <a:r>
              <a:rPr lang="cs-CZ" dirty="0" err="1">
                <a:latin typeface="+mn-lt"/>
              </a:rPr>
              <a:t>from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it</a:t>
            </a:r>
            <a:endParaRPr lang="cs-CZ" dirty="0">
              <a:latin typeface="+mn-lt"/>
            </a:endParaRPr>
          </a:p>
          <a:p>
            <a:pPr lvl="2"/>
            <a:r>
              <a:rPr lang="cs-CZ" dirty="0" err="1">
                <a:latin typeface="+mn-lt"/>
              </a:rPr>
              <a:t>Sampled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items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represent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additional</a:t>
            </a:r>
            <a:r>
              <a:rPr lang="cs-CZ" dirty="0">
                <a:latin typeface="+mn-lt"/>
              </a:rPr>
              <a:t> positive </a:t>
            </a:r>
            <a:r>
              <a:rPr lang="cs-CZ" dirty="0" err="1">
                <a:latin typeface="+mn-lt"/>
              </a:rPr>
              <a:t>examples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train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model</a:t>
            </a:r>
          </a:p>
          <a:p>
            <a:pPr lvl="1"/>
            <a:endParaRPr lang="cs-CZ" dirty="0">
              <a:latin typeface="+mn-lt"/>
            </a:endParaRPr>
          </a:p>
          <a:p>
            <a:pPr lvl="1"/>
            <a:endParaRPr lang="cs-CZ" dirty="0">
              <a:latin typeface="+mn-lt"/>
            </a:endParaRPr>
          </a:p>
          <a:p>
            <a:pPr lvl="1"/>
            <a:endParaRPr lang="cs-CZ" dirty="0">
              <a:latin typeface="+mn-lt"/>
            </a:endParaRPr>
          </a:p>
          <a:p>
            <a:pPr lvl="1"/>
            <a:endParaRPr lang="cs-CZ" dirty="0">
              <a:latin typeface="+mn-lt"/>
            </a:endParaRPr>
          </a:p>
          <a:p>
            <a:pPr lvl="1"/>
            <a:endParaRPr lang="cs-CZ" dirty="0">
              <a:latin typeface="+mn-lt"/>
            </a:endParaRPr>
          </a:p>
          <a:p>
            <a:pPr lvl="1"/>
            <a:r>
              <a:rPr lang="cs-CZ" dirty="0">
                <a:latin typeface="+mn-lt"/>
              </a:rPr>
              <a:t>Use standard BPR MF to </a:t>
            </a:r>
            <a:r>
              <a:rPr lang="cs-CZ" dirty="0" err="1">
                <a:latin typeface="+mn-lt"/>
              </a:rPr>
              <a:t>learn</a:t>
            </a:r>
            <a:r>
              <a:rPr lang="cs-CZ" dirty="0">
                <a:latin typeface="+mn-lt"/>
              </a:rPr>
              <a:t> user &amp; </a:t>
            </a:r>
            <a:r>
              <a:rPr lang="cs-CZ" dirty="0" err="1">
                <a:latin typeface="+mn-lt"/>
              </a:rPr>
              <a:t>item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factors</a:t>
            </a:r>
            <a:endParaRPr lang="cs-CZ" dirty="0">
              <a:latin typeface="+mn-lt"/>
            </a:endParaRPr>
          </a:p>
          <a:p>
            <a:pPr lvl="2"/>
            <a:r>
              <a:rPr lang="cs-CZ" dirty="0" err="1">
                <a:latin typeface="+mn-lt"/>
              </a:rPr>
              <a:t>One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tweak</a:t>
            </a:r>
            <a:r>
              <a:rPr lang="cs-CZ" dirty="0">
                <a:latin typeface="+mn-lt"/>
              </a:rPr>
              <a:t>: use </a:t>
            </a:r>
            <a:r>
              <a:rPr lang="cs-CZ" dirty="0" err="1">
                <a:latin typeface="+mn-lt"/>
              </a:rPr>
              <a:t>confidence</a:t>
            </a:r>
            <a:r>
              <a:rPr lang="cs-CZ" dirty="0">
                <a:latin typeface="+mn-lt"/>
              </a:rPr>
              <a:t> as a </a:t>
            </a:r>
            <a:r>
              <a:rPr lang="cs-CZ" dirty="0" err="1">
                <a:latin typeface="+mn-lt"/>
              </a:rPr>
              <a:t>power</a:t>
            </a:r>
            <a:r>
              <a:rPr lang="cs-CZ" dirty="0">
                <a:latin typeface="+mn-lt"/>
              </a:rPr>
              <a:t> in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loss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function</a:t>
            </a:r>
            <a:endParaRPr lang="cs-CZ" dirty="0">
              <a:latin typeface="+mn-lt"/>
            </a:endParaRPr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 lvl="1"/>
            <a:endParaRPr lang="cs-CZ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grpSp>
        <p:nvGrpSpPr>
          <p:cNvPr id="26" name="Skupina 25">
            <a:extLst>
              <a:ext uri="{FF2B5EF4-FFF2-40B4-BE49-F238E27FC236}">
                <a16:creationId xmlns:a16="http://schemas.microsoft.com/office/drawing/2014/main" id="{AB9957F2-27B7-4742-B490-FBDAB451FCC8}"/>
              </a:ext>
            </a:extLst>
          </p:cNvPr>
          <p:cNvGrpSpPr/>
          <p:nvPr/>
        </p:nvGrpSpPr>
        <p:grpSpPr>
          <a:xfrm>
            <a:off x="1221847" y="3206265"/>
            <a:ext cx="4595189" cy="1320795"/>
            <a:chOff x="677332" y="2614422"/>
            <a:chExt cx="4976429" cy="1629156"/>
          </a:xfrm>
        </p:grpSpPr>
        <p:grpSp>
          <p:nvGrpSpPr>
            <p:cNvPr id="4" name="Csoportba foglalás 53">
              <a:extLst>
                <a:ext uri="{FF2B5EF4-FFF2-40B4-BE49-F238E27FC236}">
                  <a16:creationId xmlns:a16="http://schemas.microsoft.com/office/drawing/2014/main" id="{EC287AEA-7601-46CC-BC65-A74258A68A7F}"/>
                </a:ext>
              </a:extLst>
            </p:cNvPr>
            <p:cNvGrpSpPr/>
            <p:nvPr/>
          </p:nvGrpSpPr>
          <p:grpSpPr>
            <a:xfrm>
              <a:off x="677332" y="2614422"/>
              <a:ext cx="3988436" cy="1629156"/>
              <a:chOff x="2934227" y="2375908"/>
              <a:chExt cx="3988436" cy="1629156"/>
            </a:xfrm>
          </p:grpSpPr>
          <p:pic>
            <p:nvPicPr>
              <p:cNvPr id="5" name="Picture 4" descr="Výsledek obrázku pro spreadsheet icon">
                <a:extLst>
                  <a:ext uri="{FF2B5EF4-FFF2-40B4-BE49-F238E27FC236}">
                    <a16:creationId xmlns:a16="http://schemas.microsoft.com/office/drawing/2014/main" id="{EB237540-BBE7-4A53-94BA-1D8AF9C1FC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7"/>
              <a:stretch/>
            </p:blipFill>
            <p:spPr bwMode="auto">
              <a:xfrm>
                <a:off x="6300192" y="2375908"/>
                <a:ext cx="622471" cy="6713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6" name="Picture 4" descr="Výsledek obrázku pro spreadsheet icon">
                <a:extLst>
                  <a:ext uri="{FF2B5EF4-FFF2-40B4-BE49-F238E27FC236}">
                    <a16:creationId xmlns:a16="http://schemas.microsoft.com/office/drawing/2014/main" id="{6099123C-A972-4B0D-A596-4EC8D2A995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87"/>
              <a:stretch/>
            </p:blipFill>
            <p:spPr bwMode="auto">
              <a:xfrm>
                <a:off x="6300192" y="3333668"/>
                <a:ext cx="622471" cy="671396"/>
              </a:xfrm>
              <a:prstGeom prst="rect">
                <a:avLst/>
              </a:prstGeom>
              <a:noFill/>
              <a:effectLst>
                <a:innerShdw blurRad="114300">
                  <a:prstClr val="black"/>
                </a:inn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Kép 27">
                <a:extLst>
                  <a:ext uri="{FF2B5EF4-FFF2-40B4-BE49-F238E27FC236}">
                    <a16:creationId xmlns:a16="http://schemas.microsoft.com/office/drawing/2014/main" id="{E7D2C564-D138-4E4B-90B7-E59375ECDB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/>
              <a:srcRect l="783" t="8001" r="74805" b="50000"/>
              <a:stretch/>
            </p:blipFill>
            <p:spPr>
              <a:xfrm>
                <a:off x="2934227" y="2922704"/>
                <a:ext cx="629661" cy="609349"/>
              </a:xfrm>
              <a:prstGeom prst="rect">
                <a:avLst/>
              </a:prstGeom>
            </p:spPr>
          </p:pic>
          <p:cxnSp>
            <p:nvCxnSpPr>
              <p:cNvPr id="8" name="Szögletes összekötő 29">
                <a:extLst>
                  <a:ext uri="{FF2B5EF4-FFF2-40B4-BE49-F238E27FC236}">
                    <a16:creationId xmlns:a16="http://schemas.microsoft.com/office/drawing/2014/main" id="{8AB550FA-EA3A-411F-B447-1A58B1BE7F3C}"/>
                  </a:ext>
                </a:extLst>
              </p:cNvPr>
              <p:cNvCxnSpPr/>
              <p:nvPr/>
            </p:nvCxnSpPr>
            <p:spPr>
              <a:xfrm flipV="1">
                <a:off x="3563888" y="2708920"/>
                <a:ext cx="2736304" cy="384450"/>
              </a:xfrm>
              <a:prstGeom prst="bentConnector3">
                <a:avLst>
                  <a:gd name="adj1" fmla="val 13798"/>
                </a:avLst>
              </a:prstGeom>
              <a:ln w="28575"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cxnSp>
            <p:nvCxnSpPr>
              <p:cNvPr id="9" name="Szögletes összekötő 34">
                <a:extLst>
                  <a:ext uri="{FF2B5EF4-FFF2-40B4-BE49-F238E27FC236}">
                    <a16:creationId xmlns:a16="http://schemas.microsoft.com/office/drawing/2014/main" id="{F86745DC-B332-4C7B-B775-BC089698209C}"/>
                  </a:ext>
                </a:extLst>
              </p:cNvPr>
              <p:cNvCxnSpPr/>
              <p:nvPr/>
            </p:nvCxnSpPr>
            <p:spPr>
              <a:xfrm>
                <a:off x="3563888" y="3356992"/>
                <a:ext cx="2736304" cy="288032"/>
              </a:xfrm>
              <a:prstGeom prst="bentConnector3">
                <a:avLst>
                  <a:gd name="adj1" fmla="val 13798"/>
                </a:avLst>
              </a:prstGeom>
              <a:ln w="28575">
                <a:tailEnd type="triangle"/>
              </a:ln>
            </p:spPr>
            <p:style>
              <a:lnRef idx="1">
                <a:schemeClr val="accent4"/>
              </a:lnRef>
              <a:fillRef idx="0">
                <a:schemeClr val="accent4"/>
              </a:fillRef>
              <a:effectRef idx="0">
                <a:schemeClr val="accent4"/>
              </a:effectRef>
              <a:fontRef idx="minor">
                <a:schemeClr val="tx1"/>
              </a:fontRef>
            </p:style>
          </p:cxnSp>
          <p:sp>
            <p:nvSpPr>
              <p:cNvPr id="10" name="Lekerekített téglalap 33">
                <a:extLst>
                  <a:ext uri="{FF2B5EF4-FFF2-40B4-BE49-F238E27FC236}">
                    <a16:creationId xmlns:a16="http://schemas.microsoft.com/office/drawing/2014/main" id="{0C29F5E5-CD93-47DA-A1E7-504115DEC723}"/>
                  </a:ext>
                </a:extLst>
              </p:cNvPr>
              <p:cNvSpPr/>
              <p:nvPr/>
            </p:nvSpPr>
            <p:spPr>
              <a:xfrm>
                <a:off x="4060305" y="2411808"/>
                <a:ext cx="1959496" cy="68156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100" dirty="0">
                    <a:solidFill>
                      <a:schemeClr val="tx1"/>
                    </a:solidFill>
                  </a:rPr>
                  <a:t>Stream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of</a:t>
                </a:r>
                <a:r>
                  <a:rPr lang="cs-CZ" sz="1100" dirty="0">
                    <a:solidFill>
                      <a:schemeClr val="tx1"/>
                    </a:solidFill>
                  </a:rPr>
                  <a:t> JS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events</a:t>
                </a:r>
                <a:r>
                  <a:rPr lang="cs-CZ" sz="1100" dirty="0">
                    <a:solidFill>
                      <a:schemeClr val="tx1"/>
                    </a:solidFill>
                  </a:rPr>
                  <a:t>: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mouse</a:t>
                </a:r>
                <a:r>
                  <a:rPr lang="cs-CZ" sz="1100" dirty="0">
                    <a:solidFill>
                      <a:schemeClr val="tx1"/>
                    </a:solidFill>
                  </a:rPr>
                  <a:t>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motion</a:t>
                </a:r>
                <a:r>
                  <a:rPr lang="cs-CZ" sz="1100" dirty="0">
                    <a:solidFill>
                      <a:schemeClr val="tx1"/>
                    </a:solidFill>
                  </a:rPr>
                  <a:t>,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keyboard</a:t>
                </a:r>
                <a:r>
                  <a:rPr lang="cs-CZ" sz="1100" dirty="0">
                    <a:solidFill>
                      <a:schemeClr val="tx1"/>
                    </a:solidFill>
                  </a:rPr>
                  <a:t>,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scroll</a:t>
                </a:r>
                <a:endParaRPr lang="hu-HU" sz="11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Lekerekített téglalap 46">
                <a:extLst>
                  <a:ext uri="{FF2B5EF4-FFF2-40B4-BE49-F238E27FC236}">
                    <a16:creationId xmlns:a16="http://schemas.microsoft.com/office/drawing/2014/main" id="{5C53DED6-BF41-4DBE-8364-84FBB5C8D45C}"/>
                  </a:ext>
                </a:extLst>
              </p:cNvPr>
              <p:cNvSpPr/>
              <p:nvPr/>
            </p:nvSpPr>
            <p:spPr>
              <a:xfrm>
                <a:off x="4060305" y="3323503"/>
                <a:ext cx="1959496" cy="681561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cs-CZ" sz="1100" dirty="0">
                    <a:solidFill>
                      <a:schemeClr val="tx1"/>
                    </a:solidFill>
                  </a:rPr>
                  <a:t>Stream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of</a:t>
                </a:r>
                <a:r>
                  <a:rPr lang="cs-CZ" sz="1100" dirty="0">
                    <a:solidFill>
                      <a:schemeClr val="tx1"/>
                    </a:solidFill>
                  </a:rPr>
                  <a:t> JS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events</a:t>
                </a:r>
                <a:r>
                  <a:rPr lang="cs-CZ" sz="1100" dirty="0">
                    <a:solidFill>
                      <a:schemeClr val="tx1"/>
                    </a:solidFill>
                  </a:rPr>
                  <a:t>: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mouse</a:t>
                </a:r>
                <a:r>
                  <a:rPr lang="cs-CZ" sz="1100" dirty="0">
                    <a:solidFill>
                      <a:schemeClr val="tx1"/>
                    </a:solidFill>
                  </a:rPr>
                  <a:t>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motion</a:t>
                </a:r>
                <a:r>
                  <a:rPr lang="cs-CZ" sz="1100" dirty="0">
                    <a:solidFill>
                      <a:schemeClr val="tx1"/>
                    </a:solidFill>
                  </a:rPr>
                  <a:t>,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keyboard</a:t>
                </a:r>
                <a:r>
                  <a:rPr lang="cs-CZ" sz="1100" dirty="0">
                    <a:solidFill>
                      <a:schemeClr val="tx1"/>
                    </a:solidFill>
                  </a:rPr>
                  <a:t>, </a:t>
                </a:r>
                <a:r>
                  <a:rPr lang="cs-CZ" sz="1100" dirty="0" err="1">
                    <a:solidFill>
                      <a:schemeClr val="tx1"/>
                    </a:solidFill>
                  </a:rPr>
                  <a:t>scroll</a:t>
                </a:r>
                <a:endParaRPr lang="hu-HU" sz="1100" dirty="0">
                  <a:solidFill>
                    <a:schemeClr val="tx1"/>
                  </a:solidFill>
                </a:endParaRPr>
              </a:p>
            </p:txBody>
          </p:sp>
        </p:grpSp>
        <p:sp>
          <p:nvSpPr>
            <p:cNvPr id="20" name="Jobbra nyíl 4100">
              <a:extLst>
                <a:ext uri="{FF2B5EF4-FFF2-40B4-BE49-F238E27FC236}">
                  <a16:creationId xmlns:a16="http://schemas.microsoft.com/office/drawing/2014/main" id="{D6602665-F154-4221-9C4E-1236FE2F7C01}"/>
                </a:ext>
              </a:extLst>
            </p:cNvPr>
            <p:cNvSpPr/>
            <p:nvPr/>
          </p:nvSpPr>
          <p:spPr>
            <a:xfrm>
              <a:off x="4946160" y="3025435"/>
              <a:ext cx="707601" cy="901564"/>
            </a:xfrm>
            <a:prstGeom prst="rightArrow">
              <a:avLst>
                <a:gd name="adj1" fmla="val 50000"/>
                <a:gd name="adj2" fmla="val 65907"/>
              </a:avLst>
            </a:prstGeom>
            <a:solidFill>
              <a:schemeClr val="bg1"/>
            </a:solidFill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018D3884-B022-6CDB-48C1-3648A2EDB885}"/>
              </a:ext>
            </a:extLst>
          </p:cNvPr>
          <p:cNvSpPr txBox="1"/>
          <p:nvPr/>
        </p:nvSpPr>
        <p:spPr>
          <a:xfrm>
            <a:off x="5670884" y="6412563"/>
            <a:ext cx="65211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1200"/>
              </a:spcBef>
              <a:spcAft>
                <a:spcPts val="1200"/>
              </a:spcAft>
            </a:pPr>
            <a:r>
              <a:rPr lang="en-US" sz="1200" b="0" i="0" dirty="0">
                <a:solidFill>
                  <a:srgbClr val="1F1F1F"/>
                </a:solidFill>
                <a:effectLst/>
                <a:latin typeface="ElsevierGulliver"/>
              </a:rPr>
              <a:t>Resolving data sparsity by multi-type auxiliary implicit feedback for recommender systems</a:t>
            </a:r>
            <a:br>
              <a:rPr lang="cs-CZ" sz="1200" b="0" i="0" dirty="0">
                <a:solidFill>
                  <a:srgbClr val="1F1F1F"/>
                </a:solidFill>
                <a:effectLst/>
                <a:latin typeface="ElsevierGulliver"/>
              </a:rPr>
            </a:br>
            <a:r>
              <a:rPr lang="cs-CZ" sz="1100" b="0" i="0" dirty="0">
                <a:solidFill>
                  <a:srgbClr val="1F1F1F"/>
                </a:solidFill>
                <a:effectLst/>
                <a:latin typeface="ElsevierGulliver"/>
                <a:hlinkClick r:id="rId4"/>
              </a:rPr>
              <a:t>https://www.sciencedirect.com/science/article/pii/S0950705117304653</a:t>
            </a:r>
            <a:r>
              <a:rPr lang="cs-CZ" sz="1100" b="0" i="0" dirty="0">
                <a:solidFill>
                  <a:srgbClr val="1F1F1F"/>
                </a:solidFill>
                <a:effectLst/>
                <a:latin typeface="ElsevierGulliver"/>
              </a:rPr>
              <a:t> </a:t>
            </a:r>
            <a:endParaRPr lang="en-US" sz="1200" b="0" i="0" dirty="0">
              <a:solidFill>
                <a:srgbClr val="1F1F1F"/>
              </a:solidFill>
              <a:effectLst/>
              <a:latin typeface="ElsevierGulliver"/>
            </a:endParaRPr>
          </a:p>
        </p:txBody>
      </p:sp>
      <p:grpSp>
        <p:nvGrpSpPr>
          <p:cNvPr id="21" name="Skupina 20">
            <a:extLst>
              <a:ext uri="{FF2B5EF4-FFF2-40B4-BE49-F238E27FC236}">
                <a16:creationId xmlns:a16="http://schemas.microsoft.com/office/drawing/2014/main" id="{FDC4BEC8-6445-D9F7-6118-203AEFEEACE6}"/>
              </a:ext>
            </a:extLst>
          </p:cNvPr>
          <p:cNvGrpSpPr/>
          <p:nvPr/>
        </p:nvGrpSpPr>
        <p:grpSpPr>
          <a:xfrm>
            <a:off x="6160145" y="3326157"/>
            <a:ext cx="1520442" cy="1140829"/>
            <a:chOff x="5311661" y="2437005"/>
            <a:chExt cx="1520442" cy="1140829"/>
          </a:xfrm>
        </p:grpSpPr>
        <p:pic>
          <p:nvPicPr>
            <p:cNvPr id="14" name="Picture 4" descr="Výsledek obrázku pro spreadsheet icon">
              <a:extLst>
                <a:ext uri="{FF2B5EF4-FFF2-40B4-BE49-F238E27FC236}">
                  <a16:creationId xmlns:a16="http://schemas.microsoft.com/office/drawing/2014/main" id="{46CBD9A3-1E96-DDB8-511B-7B7040B4D8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5658830" y="2550882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Výsledek obrázku pro spreadsheet icon">
              <a:extLst>
                <a:ext uri="{FF2B5EF4-FFF2-40B4-BE49-F238E27FC236}">
                  <a16:creationId xmlns:a16="http://schemas.microsoft.com/office/drawing/2014/main" id="{DD06F749-31D4-2B61-9F06-2015513612B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5825149" y="2823040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Výsledek obrázku pro spreadsheet icon">
              <a:extLst>
                <a:ext uri="{FF2B5EF4-FFF2-40B4-BE49-F238E27FC236}">
                  <a16:creationId xmlns:a16="http://schemas.microsoft.com/office/drawing/2014/main" id="{64AECE6C-3583-3753-FBF9-4A8F096C8C3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015002" y="2633333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ál 17">
              <a:extLst>
                <a:ext uri="{FF2B5EF4-FFF2-40B4-BE49-F238E27FC236}">
                  <a16:creationId xmlns:a16="http://schemas.microsoft.com/office/drawing/2014/main" id="{D1EC2A98-237D-2171-B279-7B712DF131CD}"/>
                </a:ext>
              </a:extLst>
            </p:cNvPr>
            <p:cNvSpPr/>
            <p:nvPr/>
          </p:nvSpPr>
          <p:spPr>
            <a:xfrm>
              <a:off x="5380331" y="2437005"/>
              <a:ext cx="1451772" cy="1140829"/>
            </a:xfrm>
            <a:prstGeom prst="ellipse">
              <a:avLst/>
            </a:prstGeom>
            <a:noFill/>
            <a:ln w="57150">
              <a:solidFill>
                <a:srgbClr val="92D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9" name="TextovéPole 18">
              <a:extLst>
                <a:ext uri="{FF2B5EF4-FFF2-40B4-BE49-F238E27FC236}">
                  <a16:creationId xmlns:a16="http://schemas.microsoft.com/office/drawing/2014/main" id="{AD7EE570-7858-802E-3049-9FF37CFB1E7F}"/>
                </a:ext>
              </a:extLst>
            </p:cNvPr>
            <p:cNvSpPr txBox="1"/>
            <p:nvPr/>
          </p:nvSpPr>
          <p:spPr>
            <a:xfrm>
              <a:off x="5311661" y="2628269"/>
              <a:ext cx="43954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4000" b="1" dirty="0"/>
                <a:t>+</a:t>
              </a:r>
              <a:endParaRPr lang="cs-CZ" b="1" dirty="0"/>
            </a:p>
          </p:txBody>
        </p:sp>
      </p:grpSp>
      <p:pic>
        <p:nvPicPr>
          <p:cNvPr id="23" name="Obrázek 22">
            <a:extLst>
              <a:ext uri="{FF2B5EF4-FFF2-40B4-BE49-F238E27FC236}">
                <a16:creationId xmlns:a16="http://schemas.microsoft.com/office/drawing/2014/main" id="{2279A1F3-E332-994E-BCFE-D17960053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7313" y="5106840"/>
            <a:ext cx="2550059" cy="591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0332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D7D66-0A5F-FF3A-6E76-FC993DC93B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5E49E0-5DCE-6060-70EB-98FC31934B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839892" cy="1320795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7F4BD2-9E73-4B43-7F75-0741BF797F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58211"/>
            <a:ext cx="9297092" cy="5085185"/>
          </a:xfrm>
        </p:spPr>
        <p:txBody>
          <a:bodyPr>
            <a:normAutofit/>
          </a:bodyPr>
          <a:lstStyle/>
          <a:p>
            <a:r>
              <a:rPr lang="cs-CZ" dirty="0" err="1"/>
              <a:t>Combine</a:t>
            </a:r>
            <a:r>
              <a:rPr lang="cs-CZ" dirty="0"/>
              <a:t>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>
                <a:solidFill>
                  <a:srgbClr val="92D050"/>
                </a:solidFill>
              </a:rPr>
              <a:t>implicit</a:t>
            </a:r>
            <a:r>
              <a:rPr lang="cs-CZ" dirty="0">
                <a:solidFill>
                  <a:srgbClr val="92D050"/>
                </a:solidFill>
              </a:rPr>
              <a:t> feedback </a:t>
            </a:r>
            <a:r>
              <a:rPr lang="cs-CZ" dirty="0" err="1"/>
              <a:t>features</a:t>
            </a:r>
            <a:r>
              <a:rPr lang="cs-CZ" dirty="0"/>
              <a:t> to </a:t>
            </a:r>
            <a:r>
              <a:rPr lang="cs-CZ" dirty="0" err="1">
                <a:solidFill>
                  <a:srgbClr val="92D050"/>
                </a:solidFill>
              </a:rPr>
              <a:t>estimated</a:t>
            </a:r>
            <a:r>
              <a:rPr lang="cs-CZ" dirty="0">
                <a:solidFill>
                  <a:srgbClr val="92D050"/>
                </a:solidFill>
              </a:rPr>
              <a:t> user rating</a:t>
            </a:r>
          </a:p>
          <a:p>
            <a:pPr lvl="1"/>
            <a:r>
              <a:rPr lang="cs-CZ" dirty="0"/>
              <a:t>Standard </a:t>
            </a:r>
            <a:r>
              <a:rPr lang="cs-CZ" dirty="0" err="1"/>
              <a:t>recommender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afterwards</a:t>
            </a:r>
            <a:endParaRPr lang="cs-CZ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r>
              <a:rPr lang="cs-CZ" sz="1600" dirty="0"/>
              <a:t>Use feedback </a:t>
            </a:r>
            <a:r>
              <a:rPr lang="cs-CZ" sz="1600" dirty="0" err="1"/>
              <a:t>linked</a:t>
            </a:r>
            <a:r>
              <a:rPr lang="cs-CZ" sz="1600" dirty="0"/>
              <a:t> </a:t>
            </a:r>
            <a:r>
              <a:rPr lang="cs-CZ" sz="1600" dirty="0" err="1"/>
              <a:t>with</a:t>
            </a:r>
            <a:r>
              <a:rPr lang="cs-CZ" sz="1600" dirty="0"/>
              <a:t> positive/negative preference</a:t>
            </a:r>
          </a:p>
          <a:p>
            <a:pPr lvl="1">
              <a:lnSpc>
                <a:spcPct val="90000"/>
              </a:lnSpc>
            </a:pPr>
            <a:r>
              <a:rPr lang="cs-CZ" sz="1400" dirty="0" err="1"/>
              <a:t>Ratings</a:t>
            </a:r>
            <a:r>
              <a:rPr lang="cs-CZ" sz="1400" dirty="0"/>
              <a:t>, </a:t>
            </a:r>
            <a:r>
              <a:rPr lang="cs-CZ" sz="1400" dirty="0" err="1"/>
              <a:t>purchases</a:t>
            </a:r>
            <a:endParaRPr lang="cs-CZ" sz="1400" dirty="0"/>
          </a:p>
          <a:p>
            <a:pPr lvl="1">
              <a:lnSpc>
                <a:spcPct val="90000"/>
              </a:lnSpc>
            </a:pPr>
            <a:r>
              <a:rPr lang="cs-CZ" sz="1400" dirty="0" err="1"/>
              <a:t>Train</a:t>
            </a:r>
            <a:r>
              <a:rPr lang="cs-CZ" sz="1400" dirty="0"/>
              <a:t> ML </a:t>
            </a:r>
            <a:r>
              <a:rPr lang="cs-CZ" sz="1400" dirty="0" err="1"/>
              <a:t>predictor</a:t>
            </a:r>
            <a:r>
              <a:rPr lang="cs-CZ" sz="1400" dirty="0"/>
              <a:t> to </a:t>
            </a:r>
            <a:r>
              <a:rPr lang="cs-CZ" sz="1400" dirty="0" err="1"/>
              <a:t>predict</a:t>
            </a:r>
            <a:r>
              <a:rPr lang="cs-CZ" sz="1400" dirty="0"/>
              <a:t> </a:t>
            </a:r>
            <a:r>
              <a:rPr lang="cs-CZ" sz="1400" dirty="0" err="1"/>
              <a:t>this</a:t>
            </a:r>
            <a:r>
              <a:rPr lang="cs-CZ" sz="1400" dirty="0"/>
              <a:t> </a:t>
            </a:r>
            <a:r>
              <a:rPr lang="cs-CZ" sz="1400" dirty="0" err="1"/>
              <a:t>based</a:t>
            </a:r>
            <a:r>
              <a:rPr lang="cs-CZ" sz="1400" dirty="0"/>
              <a:t> on </a:t>
            </a:r>
            <a:r>
              <a:rPr lang="cs-CZ" sz="1400" dirty="0" err="1"/>
              <a:t>other</a:t>
            </a:r>
            <a:r>
              <a:rPr lang="cs-CZ" sz="1400" dirty="0"/>
              <a:t> </a:t>
            </a:r>
            <a:r>
              <a:rPr lang="cs-CZ" sz="1400" dirty="0" err="1"/>
              <a:t>implicit</a:t>
            </a:r>
            <a:r>
              <a:rPr lang="cs-CZ" sz="1400" dirty="0"/>
              <a:t> feedback </a:t>
            </a:r>
            <a:r>
              <a:rPr lang="cs-CZ" sz="1400" dirty="0" err="1"/>
              <a:t>features</a:t>
            </a:r>
            <a:endParaRPr lang="cs-CZ" sz="1400" dirty="0"/>
          </a:p>
          <a:p>
            <a:pPr lvl="2">
              <a:lnSpc>
                <a:spcPct val="90000"/>
              </a:lnSpc>
            </a:pPr>
            <a:r>
              <a:rPr lang="cs-CZ" sz="1200" dirty="0" err="1"/>
              <a:t>Note</a:t>
            </a:r>
            <a:r>
              <a:rPr lang="cs-CZ" sz="1200" dirty="0"/>
              <a:t> </a:t>
            </a:r>
            <a:r>
              <a:rPr lang="cs-CZ" sz="1200" dirty="0" err="1"/>
              <a:t>that</a:t>
            </a:r>
            <a:r>
              <a:rPr lang="cs-CZ" sz="1200" dirty="0"/>
              <a:t> positive preference </a:t>
            </a:r>
            <a:r>
              <a:rPr lang="cs-CZ" sz="1200" dirty="0" err="1"/>
              <a:t>indicators</a:t>
            </a:r>
            <a:r>
              <a:rPr lang="cs-CZ" sz="1200" dirty="0"/>
              <a:t> are </a:t>
            </a:r>
            <a:r>
              <a:rPr lang="cs-CZ" sz="1200" dirty="0" err="1"/>
              <a:t>usually</a:t>
            </a:r>
            <a:r>
              <a:rPr lang="cs-CZ" sz="1200" dirty="0"/>
              <a:t> very </a:t>
            </a:r>
            <a:r>
              <a:rPr lang="cs-CZ" sz="1200" dirty="0" err="1"/>
              <a:t>sparse</a:t>
            </a:r>
            <a:r>
              <a:rPr lang="cs-CZ" sz="1200" dirty="0"/>
              <a:t> =&gt; </a:t>
            </a:r>
            <a:r>
              <a:rPr lang="cs-CZ" sz="1200" dirty="0" err="1"/>
              <a:t>bootstrap</a:t>
            </a:r>
            <a:r>
              <a:rPr lang="cs-CZ" sz="1200" dirty="0"/>
              <a:t> / </a:t>
            </a:r>
            <a:r>
              <a:rPr lang="cs-CZ" sz="1200" dirty="0" err="1"/>
              <a:t>stratified</a:t>
            </a:r>
            <a:r>
              <a:rPr lang="cs-CZ" sz="1200" dirty="0"/>
              <a:t> </a:t>
            </a:r>
            <a:r>
              <a:rPr lang="cs-CZ" sz="1200" dirty="0" err="1"/>
              <a:t>sampling</a:t>
            </a:r>
            <a:r>
              <a:rPr lang="cs-CZ" sz="1200" dirty="0"/>
              <a:t> / </a:t>
            </a:r>
            <a:r>
              <a:rPr lang="cs-CZ" sz="1200" dirty="0" err="1"/>
              <a:t>weighting</a:t>
            </a:r>
            <a:endParaRPr lang="cs-CZ" sz="1200" dirty="0"/>
          </a:p>
          <a:p>
            <a:pPr lvl="1">
              <a:lnSpc>
                <a:spcPct val="90000"/>
              </a:lnSpc>
            </a:pPr>
            <a:r>
              <a:rPr lang="cs-CZ" sz="1400" dirty="0"/>
              <a:t>Make </a:t>
            </a:r>
            <a:r>
              <a:rPr lang="cs-CZ" sz="1400" dirty="0" err="1"/>
              <a:t>individual</a:t>
            </a:r>
            <a:r>
              <a:rPr lang="cs-CZ" sz="1400" dirty="0"/>
              <a:t> preference </a:t>
            </a:r>
            <a:r>
              <a:rPr lang="cs-CZ" sz="1400" dirty="0" err="1"/>
              <a:t>estimators</a:t>
            </a:r>
            <a:r>
              <a:rPr lang="cs-CZ" sz="1400" dirty="0"/>
              <a:t> per feedback type &amp;</a:t>
            </a:r>
            <a:br>
              <a:rPr lang="cs-CZ" sz="1400" dirty="0"/>
            </a:br>
            <a:r>
              <a:rPr lang="cs-CZ" sz="1400" dirty="0"/>
              <a:t> </a:t>
            </a:r>
            <a:r>
              <a:rPr lang="cs-CZ" sz="1400" dirty="0" err="1"/>
              <a:t>their</a:t>
            </a:r>
            <a:r>
              <a:rPr lang="cs-CZ" sz="1400" dirty="0"/>
              <a:t> </a:t>
            </a:r>
            <a:r>
              <a:rPr lang="cs-CZ" sz="1400" dirty="0" err="1"/>
              <a:t>aggregator</a:t>
            </a:r>
            <a:r>
              <a:rPr lang="cs-CZ" sz="1400" dirty="0"/>
              <a:t> (</a:t>
            </a:r>
            <a:r>
              <a:rPr lang="cs-CZ" sz="1400" dirty="0" err="1"/>
              <a:t>wAVG</a:t>
            </a:r>
            <a:r>
              <a:rPr lang="cs-CZ" sz="1400" dirty="0"/>
              <a:t>, fuzzy </a:t>
            </a:r>
            <a:r>
              <a:rPr lang="cs-CZ" sz="1400" dirty="0" err="1"/>
              <a:t>logic</a:t>
            </a:r>
            <a:r>
              <a:rPr lang="cs-CZ" sz="1400" dirty="0"/>
              <a:t>,…)</a:t>
            </a:r>
          </a:p>
          <a:p>
            <a:pPr lvl="2">
              <a:lnSpc>
                <a:spcPct val="90000"/>
              </a:lnSpc>
            </a:pPr>
            <a:r>
              <a:rPr lang="cs-CZ" sz="1200" dirty="0"/>
              <a:t>In case </a:t>
            </a:r>
            <a:r>
              <a:rPr lang="cs-CZ" sz="1200" dirty="0" err="1"/>
              <a:t>of</a:t>
            </a:r>
            <a:r>
              <a:rPr lang="cs-CZ" sz="1200" dirty="0"/>
              <a:t> </a:t>
            </a:r>
            <a:r>
              <a:rPr lang="cs-CZ" sz="1200" dirty="0" err="1"/>
              <a:t>insufficient</a:t>
            </a:r>
            <a:r>
              <a:rPr lang="cs-CZ" sz="1200" dirty="0"/>
              <a:t> data </a:t>
            </a:r>
            <a:r>
              <a:rPr lang="cs-CZ" sz="1200" dirty="0" err="1"/>
              <a:t>or</a:t>
            </a:r>
            <a:r>
              <a:rPr lang="cs-CZ" sz="1200" dirty="0"/>
              <a:t> </a:t>
            </a:r>
            <a:r>
              <a:rPr lang="cs-CZ" sz="1200" dirty="0" err="1"/>
              <a:t>specific</a:t>
            </a:r>
            <a:r>
              <a:rPr lang="cs-CZ" sz="1200" dirty="0"/>
              <a:t> model in mind</a:t>
            </a:r>
          </a:p>
          <a:p>
            <a:pPr marL="0" indent="0">
              <a:lnSpc>
                <a:spcPct val="90000"/>
              </a:lnSpc>
              <a:buNone/>
            </a:pPr>
            <a:r>
              <a:rPr lang="cs-CZ" sz="1000" dirty="0">
                <a:hlinkClick r:id="rId2"/>
              </a:rPr>
              <a:t>https://www.researchgate.net/</a:t>
            </a:r>
            <a:r>
              <a:rPr lang="cs-CZ" sz="1000" dirty="0" err="1">
                <a:hlinkClick r:id="rId2"/>
              </a:rPr>
              <a:t>publication</a:t>
            </a:r>
            <a:r>
              <a:rPr lang="cs-CZ" sz="1000" dirty="0">
                <a:hlinkClick r:id="rId2"/>
              </a:rPr>
              <a:t>/283526661_How_to_interpret_implicit_user_feedback</a:t>
            </a:r>
            <a:r>
              <a:rPr lang="cs-CZ" sz="1000" dirty="0"/>
              <a:t>, </a:t>
            </a:r>
            <a:br>
              <a:rPr lang="cs-CZ" sz="1000" dirty="0"/>
            </a:br>
            <a:r>
              <a:rPr lang="cs-CZ" sz="1000" dirty="0">
                <a:hlinkClick r:id="rId3"/>
              </a:rPr>
              <a:t>https://www.ksi.mff.cuni.cz/~peska/wims13.pdf</a:t>
            </a:r>
            <a:r>
              <a:rPr lang="cs-CZ" sz="1000" dirty="0"/>
              <a:t>  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grpSp>
        <p:nvGrpSpPr>
          <p:cNvPr id="27" name="Skupina 26">
            <a:extLst>
              <a:ext uri="{FF2B5EF4-FFF2-40B4-BE49-F238E27FC236}">
                <a16:creationId xmlns:a16="http://schemas.microsoft.com/office/drawing/2014/main" id="{8FDACCFA-C1E4-8CF2-8C65-B6DBBBB72AFA}"/>
              </a:ext>
            </a:extLst>
          </p:cNvPr>
          <p:cNvGrpSpPr/>
          <p:nvPr/>
        </p:nvGrpSpPr>
        <p:grpSpPr>
          <a:xfrm>
            <a:off x="677332" y="2614422"/>
            <a:ext cx="7785533" cy="1320795"/>
            <a:chOff x="677332" y="2614422"/>
            <a:chExt cx="8431460" cy="1629156"/>
          </a:xfrm>
        </p:grpSpPr>
        <p:grpSp>
          <p:nvGrpSpPr>
            <p:cNvPr id="26" name="Skupina 25">
              <a:extLst>
                <a:ext uri="{FF2B5EF4-FFF2-40B4-BE49-F238E27FC236}">
                  <a16:creationId xmlns:a16="http://schemas.microsoft.com/office/drawing/2014/main" id="{AD4703E4-5494-2B3F-D001-F0E11D1174E5}"/>
                </a:ext>
              </a:extLst>
            </p:cNvPr>
            <p:cNvGrpSpPr/>
            <p:nvPr/>
          </p:nvGrpSpPr>
          <p:grpSpPr>
            <a:xfrm>
              <a:off x="677332" y="2614422"/>
              <a:ext cx="8431460" cy="1629156"/>
              <a:chOff x="677332" y="2614422"/>
              <a:chExt cx="8431460" cy="1629156"/>
            </a:xfrm>
          </p:grpSpPr>
          <p:grpSp>
            <p:nvGrpSpPr>
              <p:cNvPr id="4" name="Csoportba foglalás 53">
                <a:extLst>
                  <a:ext uri="{FF2B5EF4-FFF2-40B4-BE49-F238E27FC236}">
                    <a16:creationId xmlns:a16="http://schemas.microsoft.com/office/drawing/2014/main" id="{03AE0932-378B-0C4F-8670-CBB6050DDF5B}"/>
                  </a:ext>
                </a:extLst>
              </p:cNvPr>
              <p:cNvGrpSpPr/>
              <p:nvPr/>
            </p:nvGrpSpPr>
            <p:grpSpPr>
              <a:xfrm>
                <a:off x="677332" y="2614422"/>
                <a:ext cx="3988436" cy="1629156"/>
                <a:chOff x="2934227" y="2375908"/>
                <a:chExt cx="3988436" cy="1629156"/>
              </a:xfrm>
            </p:grpSpPr>
            <p:pic>
              <p:nvPicPr>
                <p:cNvPr id="5" name="Picture 4" descr="Výsledek obrázku pro spreadsheet icon">
                  <a:extLst>
                    <a:ext uri="{FF2B5EF4-FFF2-40B4-BE49-F238E27FC236}">
                      <a16:creationId xmlns:a16="http://schemas.microsoft.com/office/drawing/2014/main" id="{5F6C814C-B5EC-9210-20D0-3EB1710B740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"/>
                <a:stretch/>
              </p:blipFill>
              <p:spPr bwMode="auto">
                <a:xfrm>
                  <a:off x="6300192" y="2375908"/>
                  <a:ext cx="622471" cy="671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6" name="Picture 4" descr="Výsledek obrázku pro spreadsheet icon">
                  <a:extLst>
                    <a:ext uri="{FF2B5EF4-FFF2-40B4-BE49-F238E27FC236}">
                      <a16:creationId xmlns:a16="http://schemas.microsoft.com/office/drawing/2014/main" id="{EA91813F-2667-D0CC-C4EE-C9A4AC1AC0CC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"/>
                <a:stretch/>
              </p:blipFill>
              <p:spPr bwMode="auto">
                <a:xfrm>
                  <a:off x="6300192" y="3333668"/>
                  <a:ext cx="622471" cy="671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7" name="Kép 27">
                  <a:extLst>
                    <a:ext uri="{FF2B5EF4-FFF2-40B4-BE49-F238E27FC236}">
                      <a16:creationId xmlns:a16="http://schemas.microsoft.com/office/drawing/2014/main" id="{8CDB1296-889A-CCB6-84BB-AC4A4BCD5D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l="783" t="8001" r="74805" b="50000"/>
                <a:stretch/>
              </p:blipFill>
              <p:spPr>
                <a:xfrm>
                  <a:off x="2934227" y="2922704"/>
                  <a:ext cx="629661" cy="609349"/>
                </a:xfrm>
                <a:prstGeom prst="rect">
                  <a:avLst/>
                </a:prstGeom>
              </p:spPr>
            </p:pic>
            <p:cxnSp>
              <p:nvCxnSpPr>
                <p:cNvPr id="8" name="Szögletes összekötő 29">
                  <a:extLst>
                    <a:ext uri="{FF2B5EF4-FFF2-40B4-BE49-F238E27FC236}">
                      <a16:creationId xmlns:a16="http://schemas.microsoft.com/office/drawing/2014/main" id="{2C538C4E-0E4F-DA66-3113-2B5BFB5C6983}"/>
                    </a:ext>
                  </a:extLst>
                </p:cNvPr>
                <p:cNvCxnSpPr/>
                <p:nvPr/>
              </p:nvCxnSpPr>
              <p:spPr>
                <a:xfrm flipV="1">
                  <a:off x="3563888" y="2708920"/>
                  <a:ext cx="2736304" cy="384450"/>
                </a:xfrm>
                <a:prstGeom prst="bentConnector3">
                  <a:avLst>
                    <a:gd name="adj1" fmla="val 13798"/>
                  </a:avLst>
                </a:prstGeom>
                <a:ln w="28575"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zögletes összekötő 34">
                  <a:extLst>
                    <a:ext uri="{FF2B5EF4-FFF2-40B4-BE49-F238E27FC236}">
                      <a16:creationId xmlns:a16="http://schemas.microsoft.com/office/drawing/2014/main" id="{6F840FF1-AB41-77DE-FE43-D9651B1DE056}"/>
                    </a:ext>
                  </a:extLst>
                </p:cNvPr>
                <p:cNvCxnSpPr/>
                <p:nvPr/>
              </p:nvCxnSpPr>
              <p:spPr>
                <a:xfrm>
                  <a:off x="3563888" y="3356992"/>
                  <a:ext cx="2736304" cy="288032"/>
                </a:xfrm>
                <a:prstGeom prst="bentConnector3">
                  <a:avLst>
                    <a:gd name="adj1" fmla="val 13798"/>
                  </a:avLst>
                </a:prstGeom>
                <a:ln w="28575"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10" name="Lekerekített téglalap 33">
                  <a:extLst>
                    <a:ext uri="{FF2B5EF4-FFF2-40B4-BE49-F238E27FC236}">
                      <a16:creationId xmlns:a16="http://schemas.microsoft.com/office/drawing/2014/main" id="{B59F4EFD-A0A7-01D9-19ED-5AEEED6EEF99}"/>
                    </a:ext>
                  </a:extLst>
                </p:cNvPr>
                <p:cNvSpPr/>
                <p:nvPr/>
              </p:nvSpPr>
              <p:spPr>
                <a:xfrm>
                  <a:off x="4060305" y="2411808"/>
                  <a:ext cx="1959496" cy="68156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100" dirty="0">
                      <a:solidFill>
                        <a:schemeClr val="tx1"/>
                      </a:solidFill>
                    </a:rPr>
                    <a:t>Stream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of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 JS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events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: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mouse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motion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keyboard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scroll</a:t>
                  </a:r>
                  <a:endParaRPr lang="hu-HU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11" name="Lekerekített téglalap 46">
                  <a:extLst>
                    <a:ext uri="{FF2B5EF4-FFF2-40B4-BE49-F238E27FC236}">
                      <a16:creationId xmlns:a16="http://schemas.microsoft.com/office/drawing/2014/main" id="{D19F90B1-0E59-6FA0-4007-05777CB5C9FA}"/>
                    </a:ext>
                  </a:extLst>
                </p:cNvPr>
                <p:cNvSpPr/>
                <p:nvPr/>
              </p:nvSpPr>
              <p:spPr>
                <a:xfrm>
                  <a:off x="4060305" y="3323503"/>
                  <a:ext cx="1959496" cy="68156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100" dirty="0">
                      <a:solidFill>
                        <a:schemeClr val="tx1"/>
                      </a:solidFill>
                    </a:rPr>
                    <a:t>Stream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of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 JS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events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: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mouse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motion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keyboard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scroll</a:t>
                  </a:r>
                  <a:endParaRPr lang="hu-HU" sz="11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12" name="Csoportba foglalás 4096">
                <a:extLst>
                  <a:ext uri="{FF2B5EF4-FFF2-40B4-BE49-F238E27FC236}">
                    <a16:creationId xmlns:a16="http://schemas.microsoft.com/office/drawing/2014/main" id="{8B2D8AF6-033D-FFA6-E6A4-5193A34A147B}"/>
                  </a:ext>
                </a:extLst>
              </p:cNvPr>
              <p:cNvGrpSpPr/>
              <p:nvPr/>
            </p:nvGrpSpPr>
            <p:grpSpPr>
              <a:xfrm>
                <a:off x="5913797" y="2648097"/>
                <a:ext cx="3194995" cy="1583091"/>
                <a:chOff x="4838560" y="2605886"/>
                <a:chExt cx="3194995" cy="1583091"/>
              </a:xfrm>
            </p:grpSpPr>
            <p:pic>
              <p:nvPicPr>
                <p:cNvPr id="13" name="Picture 4" descr="Výsledek obrázku pro spreadsheet icon">
                  <a:extLst>
                    <a:ext uri="{FF2B5EF4-FFF2-40B4-BE49-F238E27FC236}">
                      <a16:creationId xmlns:a16="http://schemas.microsoft.com/office/drawing/2014/main" id="{CD75D9F4-3CED-1F4E-FEA4-9D6F2C358FD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"/>
                <a:stretch/>
              </p:blipFill>
              <p:spPr bwMode="auto">
                <a:xfrm>
                  <a:off x="7411083" y="2605886"/>
                  <a:ext cx="622471" cy="671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4" name="Picture 4" descr="Výsledek obrázku pro spreadsheet icon">
                  <a:extLst>
                    <a:ext uri="{FF2B5EF4-FFF2-40B4-BE49-F238E27FC236}">
                      <a16:creationId xmlns:a16="http://schemas.microsoft.com/office/drawing/2014/main" id="{CE9DF939-82FE-9031-C4FD-268834C89FB8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"/>
                <a:stretch/>
              </p:blipFill>
              <p:spPr bwMode="auto">
                <a:xfrm>
                  <a:off x="7411084" y="3517581"/>
                  <a:ext cx="622471" cy="671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15" name="Kép 60">
                  <a:extLst>
                    <a:ext uri="{FF2B5EF4-FFF2-40B4-BE49-F238E27FC236}">
                      <a16:creationId xmlns:a16="http://schemas.microsoft.com/office/drawing/2014/main" id="{D908C60D-ACE6-64C3-A207-50D794B3899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5" cstate="print"/>
                <a:srcRect l="783" t="8001" r="74805" b="50000"/>
                <a:stretch/>
              </p:blipFill>
              <p:spPr>
                <a:xfrm>
                  <a:off x="4838560" y="3106352"/>
                  <a:ext cx="629661" cy="609349"/>
                </a:xfrm>
                <a:prstGeom prst="rect">
                  <a:avLst/>
                </a:prstGeom>
              </p:spPr>
            </p:pic>
            <p:cxnSp>
              <p:nvCxnSpPr>
                <p:cNvPr id="16" name="Szögletes összekötő 61">
                  <a:extLst>
                    <a:ext uri="{FF2B5EF4-FFF2-40B4-BE49-F238E27FC236}">
                      <a16:creationId xmlns:a16="http://schemas.microsoft.com/office/drawing/2014/main" id="{7836D37D-5B48-929C-06D5-F52AA232ADB0}"/>
                    </a:ext>
                  </a:extLst>
                </p:cNvPr>
                <p:cNvCxnSpPr/>
                <p:nvPr/>
              </p:nvCxnSpPr>
              <p:spPr>
                <a:xfrm flipV="1">
                  <a:off x="5468221" y="2895190"/>
                  <a:ext cx="1912091" cy="381828"/>
                </a:xfrm>
                <a:prstGeom prst="bentConnector3">
                  <a:avLst>
                    <a:gd name="adj1" fmla="val 11775"/>
                  </a:avLst>
                </a:prstGeom>
                <a:ln w="28575"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zögletes összekötő 62">
                  <a:extLst>
                    <a:ext uri="{FF2B5EF4-FFF2-40B4-BE49-F238E27FC236}">
                      <a16:creationId xmlns:a16="http://schemas.microsoft.com/office/drawing/2014/main" id="{AB720CB2-81B1-15F2-6E99-9A112757CA2C}"/>
                    </a:ext>
                  </a:extLst>
                </p:cNvPr>
                <p:cNvCxnSpPr/>
                <p:nvPr/>
              </p:nvCxnSpPr>
              <p:spPr>
                <a:xfrm>
                  <a:off x="5468221" y="3540640"/>
                  <a:ext cx="1912091" cy="293380"/>
                </a:xfrm>
                <a:prstGeom prst="bentConnector3">
                  <a:avLst>
                    <a:gd name="adj1" fmla="val 11277"/>
                  </a:avLst>
                </a:prstGeom>
                <a:ln w="28575"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18" name="Lekerekített téglalap 63">
                  <a:extLst>
                    <a:ext uri="{FF2B5EF4-FFF2-40B4-BE49-F238E27FC236}">
                      <a16:creationId xmlns:a16="http://schemas.microsoft.com/office/drawing/2014/main" id="{B9FCB7BC-3EA1-2A4B-4CBD-7A8DCAC3FF9D}"/>
                    </a:ext>
                  </a:extLst>
                </p:cNvPr>
                <p:cNvSpPr/>
                <p:nvPr/>
              </p:nvSpPr>
              <p:spPr>
                <a:xfrm>
                  <a:off x="5761779" y="2631568"/>
                  <a:ext cx="1467920" cy="46180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200" dirty="0" err="1">
                      <a:solidFill>
                        <a:schemeClr val="tx1"/>
                      </a:solidFill>
                    </a:rPr>
                    <a:t>Active</a:t>
                  </a:r>
                  <a:r>
                    <a:rPr lang="cs-CZ" sz="12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cs-CZ" sz="1200" dirty="0" err="1">
                      <a:solidFill>
                        <a:schemeClr val="tx1"/>
                      </a:solidFill>
                    </a:rPr>
                    <a:t>time</a:t>
                  </a:r>
                  <a:r>
                    <a:rPr lang="cs-CZ" sz="1200" dirty="0">
                      <a:solidFill>
                        <a:schemeClr val="tx1"/>
                      </a:solidFill>
                    </a:rPr>
                    <a:t>: 50s</a:t>
                  </a:r>
                  <a:endParaRPr lang="hu-HU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0" name="Jobbra nyíl 4100">
                <a:extLst>
                  <a:ext uri="{FF2B5EF4-FFF2-40B4-BE49-F238E27FC236}">
                    <a16:creationId xmlns:a16="http://schemas.microsoft.com/office/drawing/2014/main" id="{1518873C-5DF3-7906-C4CC-FA05DEE7C840}"/>
                  </a:ext>
                </a:extLst>
              </p:cNvPr>
              <p:cNvSpPr/>
              <p:nvPr/>
            </p:nvSpPr>
            <p:spPr>
              <a:xfrm>
                <a:off x="4946160" y="3025435"/>
                <a:ext cx="707601" cy="901564"/>
              </a:xfrm>
              <a:prstGeom prst="rightArrow">
                <a:avLst>
                  <a:gd name="adj1" fmla="val 50000"/>
                  <a:gd name="adj2" fmla="val 65907"/>
                </a:avLst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1" name="Lekerekített téglalap 63">
              <a:extLst>
                <a:ext uri="{FF2B5EF4-FFF2-40B4-BE49-F238E27FC236}">
                  <a16:creationId xmlns:a16="http://schemas.microsoft.com/office/drawing/2014/main" id="{045DB0EF-F895-D0B5-25CC-D0788DD90DFF}"/>
                </a:ext>
              </a:extLst>
            </p:cNvPr>
            <p:cNvSpPr/>
            <p:nvPr/>
          </p:nvSpPr>
          <p:spPr>
            <a:xfrm>
              <a:off x="6875858" y="3604941"/>
              <a:ext cx="1429078" cy="461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200" dirty="0" err="1">
                  <a:solidFill>
                    <a:schemeClr val="tx1"/>
                  </a:solidFill>
                </a:rPr>
                <a:t>Active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time</a:t>
              </a:r>
              <a:r>
                <a:rPr lang="cs-CZ" sz="1200" dirty="0">
                  <a:solidFill>
                    <a:schemeClr val="tx1"/>
                  </a:solidFill>
                </a:rPr>
                <a:t>: 20s</a:t>
              </a:r>
              <a:endParaRPr lang="hu-HU" sz="12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5" name="Obrázek 24">
            <a:extLst>
              <a:ext uri="{FF2B5EF4-FFF2-40B4-BE49-F238E27FC236}">
                <a16:creationId xmlns:a16="http://schemas.microsoft.com/office/drawing/2014/main" id="{238ABF80-725A-215D-D1FC-227A4E292D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71466" y="5375630"/>
            <a:ext cx="5620534" cy="1581371"/>
          </a:xfrm>
          <a:prstGeom prst="rect">
            <a:avLst/>
          </a:prstGeom>
        </p:spPr>
      </p:pic>
      <p:sp>
        <p:nvSpPr>
          <p:cNvPr id="19" name="TextovéPole 18">
            <a:extLst>
              <a:ext uri="{FF2B5EF4-FFF2-40B4-BE49-F238E27FC236}">
                <a16:creationId xmlns:a16="http://schemas.microsoft.com/office/drawing/2014/main" id="{9DA63CB5-8837-6D6C-6DDC-C31EB03A296F}"/>
              </a:ext>
            </a:extLst>
          </p:cNvPr>
          <p:cNvSpPr txBox="1"/>
          <p:nvPr/>
        </p:nvSpPr>
        <p:spPr>
          <a:xfrm rot="20332784">
            <a:off x="57016" y="2909143"/>
            <a:ext cx="1207798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cs-CZ" sz="6000" b="1" i="1" cap="small" dirty="0">
                <a:solidFill>
                  <a:srgbClr val="FF0000"/>
                </a:solidFill>
              </a:rPr>
              <a:t>Are </a:t>
            </a:r>
            <a:r>
              <a:rPr lang="cs-CZ" sz="6000" b="1" i="1" cap="small" dirty="0" err="1">
                <a:solidFill>
                  <a:srgbClr val="FF0000"/>
                </a:solidFill>
              </a:rPr>
              <a:t>we</a:t>
            </a:r>
            <a:r>
              <a:rPr lang="cs-CZ" sz="6000" b="1" i="1" cap="small" dirty="0">
                <a:solidFill>
                  <a:srgbClr val="FF0000"/>
                </a:solidFill>
              </a:rPr>
              <a:t> </a:t>
            </a:r>
            <a:r>
              <a:rPr lang="cs-CZ" sz="6000" b="1" i="1" cap="small" dirty="0" err="1">
                <a:solidFill>
                  <a:srgbClr val="FF0000"/>
                </a:solidFill>
              </a:rPr>
              <a:t>over-complicating</a:t>
            </a:r>
            <a:r>
              <a:rPr lang="cs-CZ" sz="6000" b="1" i="1" cap="small" dirty="0">
                <a:solidFill>
                  <a:srgbClr val="FF0000"/>
                </a:solidFill>
              </a:rPr>
              <a:t> </a:t>
            </a:r>
            <a:r>
              <a:rPr lang="cs-CZ" sz="6000" b="1" i="1" cap="small" dirty="0" err="1">
                <a:solidFill>
                  <a:srgbClr val="FF0000"/>
                </a:solidFill>
              </a:rPr>
              <a:t>things</a:t>
            </a:r>
            <a:r>
              <a:rPr lang="cs-CZ" sz="6000" b="1" i="1" cap="small" dirty="0">
                <a:solidFill>
                  <a:srgbClr val="FF0000"/>
                </a:solidFill>
              </a:rPr>
              <a:t> a bit?</a:t>
            </a:r>
          </a:p>
        </p:txBody>
      </p:sp>
    </p:spTree>
    <p:extLst>
      <p:ext uri="{BB962C8B-B14F-4D97-AF65-F5344CB8AC3E}">
        <p14:creationId xmlns:p14="http://schemas.microsoft.com/office/powerpoint/2010/main" val="30773307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8839892" cy="1320795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r>
              <a:rPr lang="cs-CZ" dirty="0" err="1">
                <a:latin typeface="+mn-lt"/>
              </a:rPr>
              <a:t>Construct</a:t>
            </a:r>
            <a:r>
              <a:rPr lang="cs-CZ" dirty="0">
                <a:latin typeface="+mn-lt"/>
              </a:rPr>
              <a:t> single (</a:t>
            </a:r>
            <a:r>
              <a:rPr lang="cs-CZ" dirty="0" err="1">
                <a:latin typeface="+mn-lt"/>
              </a:rPr>
              <a:t>complex</a:t>
            </a:r>
            <a:r>
              <a:rPr lang="cs-CZ" dirty="0">
                <a:latin typeface="+mn-lt"/>
              </a:rPr>
              <a:t>) </a:t>
            </a:r>
            <a:r>
              <a:rPr lang="cs-CZ" dirty="0" err="1">
                <a:solidFill>
                  <a:srgbClr val="92D050"/>
                </a:solidFill>
                <a:latin typeface="+mn-lt"/>
              </a:rPr>
              <a:t>implicit</a:t>
            </a:r>
            <a:r>
              <a:rPr lang="cs-CZ" dirty="0">
                <a:solidFill>
                  <a:srgbClr val="92D050"/>
                </a:solidFill>
                <a:latin typeface="+mn-lt"/>
              </a:rPr>
              <a:t> feedback </a:t>
            </a:r>
            <a:r>
              <a:rPr lang="cs-CZ" dirty="0" err="1">
                <a:latin typeface="+mn-lt"/>
              </a:rPr>
              <a:t>based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proxy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for</a:t>
            </a:r>
            <a:r>
              <a:rPr lang="cs-CZ" dirty="0">
                <a:latin typeface="+mn-lt"/>
              </a:rPr>
              <a:t> user preference</a:t>
            </a:r>
            <a:endParaRPr lang="cs-CZ" dirty="0">
              <a:solidFill>
                <a:srgbClr val="92D050"/>
              </a:solidFill>
              <a:latin typeface="+mn-lt"/>
            </a:endParaRPr>
          </a:p>
          <a:p>
            <a:pPr lvl="1"/>
            <a:r>
              <a:rPr lang="cs-CZ" dirty="0">
                <a:latin typeface="+mn-lt"/>
              </a:rPr>
              <a:t>Standard </a:t>
            </a:r>
            <a:r>
              <a:rPr lang="cs-CZ" dirty="0" err="1">
                <a:latin typeface="+mn-lt"/>
              </a:rPr>
              <a:t>recommender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systems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used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afterwards</a:t>
            </a:r>
            <a:endParaRPr lang="cs-CZ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b="1" dirty="0" err="1">
                <a:latin typeface="+mn-lt"/>
              </a:rPr>
              <a:t>Active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dwell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time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(my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best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guess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on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what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a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simple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feature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could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work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well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Time </a:t>
            </a:r>
            <a:r>
              <a:rPr lang="cs-CZ" sz="1400" dirty="0" err="1">
                <a:latin typeface="+mn-lt"/>
              </a:rPr>
              <a:t>spent</a:t>
            </a:r>
            <a:r>
              <a:rPr lang="cs-CZ" sz="1400" dirty="0">
                <a:latin typeface="+mn-lt"/>
              </a:rPr>
              <a:t> on </a:t>
            </a:r>
            <a:r>
              <a:rPr lang="cs-CZ" sz="1400" dirty="0" err="1">
                <a:latin typeface="+mn-lt"/>
              </a:rPr>
              <a:t>page</a:t>
            </a:r>
            <a:endParaRPr lang="cs-CZ" sz="14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But counted only if some other events are detected in close temporal proximity =&gt; </a:t>
            </a:r>
            <a:r>
              <a:rPr lang="cs-CZ" sz="1400" b="1" dirty="0">
                <a:latin typeface="+mn-lt"/>
              </a:rPr>
              <a:t>user is active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grpSp>
        <p:nvGrpSpPr>
          <p:cNvPr id="21" name="Skupina 26">
            <a:extLst>
              <a:ext uri="{FF2B5EF4-FFF2-40B4-BE49-F238E27FC236}">
                <a16:creationId xmlns:a16="http://schemas.microsoft.com/office/drawing/2014/main" id="{F557B161-6CB3-4FA1-A529-6DF446CC342F}"/>
              </a:ext>
            </a:extLst>
          </p:cNvPr>
          <p:cNvGrpSpPr/>
          <p:nvPr/>
        </p:nvGrpSpPr>
        <p:grpSpPr>
          <a:xfrm>
            <a:off x="677332" y="2565909"/>
            <a:ext cx="7785533" cy="1320795"/>
            <a:chOff x="677332" y="2614422"/>
            <a:chExt cx="8431460" cy="1629156"/>
          </a:xfrm>
        </p:grpSpPr>
        <p:grpSp>
          <p:nvGrpSpPr>
            <p:cNvPr id="22" name="Skupina 25">
              <a:extLst>
                <a:ext uri="{FF2B5EF4-FFF2-40B4-BE49-F238E27FC236}">
                  <a16:creationId xmlns:a16="http://schemas.microsoft.com/office/drawing/2014/main" id="{AB9957F2-27B7-4742-B490-FBDAB451FCC8}"/>
                </a:ext>
              </a:extLst>
            </p:cNvPr>
            <p:cNvGrpSpPr/>
            <p:nvPr/>
          </p:nvGrpSpPr>
          <p:grpSpPr>
            <a:xfrm>
              <a:off x="677332" y="2614422"/>
              <a:ext cx="8431460" cy="1629156"/>
              <a:chOff x="677332" y="2614422"/>
              <a:chExt cx="8431460" cy="1629156"/>
            </a:xfrm>
          </p:grpSpPr>
          <p:grpSp>
            <p:nvGrpSpPr>
              <p:cNvPr id="24" name="Csoportba foglalás 53">
                <a:extLst>
                  <a:ext uri="{FF2B5EF4-FFF2-40B4-BE49-F238E27FC236}">
                    <a16:creationId xmlns:a16="http://schemas.microsoft.com/office/drawing/2014/main" id="{EC287AEA-7601-46CC-BC65-A74258A68A7F}"/>
                  </a:ext>
                </a:extLst>
              </p:cNvPr>
              <p:cNvGrpSpPr/>
              <p:nvPr/>
            </p:nvGrpSpPr>
            <p:grpSpPr>
              <a:xfrm>
                <a:off x="677332" y="2614422"/>
                <a:ext cx="3988436" cy="1629156"/>
                <a:chOff x="2934227" y="2375908"/>
                <a:chExt cx="3988436" cy="1629156"/>
              </a:xfrm>
            </p:grpSpPr>
            <p:pic>
              <p:nvPicPr>
                <p:cNvPr id="33" name="Picture 32" descr="Výsledek obrázku pro spreadsheet icon">
                  <a:extLst>
                    <a:ext uri="{FF2B5EF4-FFF2-40B4-BE49-F238E27FC236}">
                      <a16:creationId xmlns:a16="http://schemas.microsoft.com/office/drawing/2014/main" id="{EB237540-BBE7-4A53-94BA-1D8AF9C1FC6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"/>
                <a:stretch/>
              </p:blipFill>
              <p:spPr bwMode="auto">
                <a:xfrm>
                  <a:off x="6300192" y="2375908"/>
                  <a:ext cx="622471" cy="671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4" name="Picture 4" descr="Výsledek obrázku pro spreadsheet icon">
                  <a:extLst>
                    <a:ext uri="{FF2B5EF4-FFF2-40B4-BE49-F238E27FC236}">
                      <a16:creationId xmlns:a16="http://schemas.microsoft.com/office/drawing/2014/main" id="{6099123C-A972-4B0D-A596-4EC8D2A99535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"/>
                <a:stretch/>
              </p:blipFill>
              <p:spPr bwMode="auto">
                <a:xfrm>
                  <a:off x="6300192" y="3333668"/>
                  <a:ext cx="622471" cy="671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5" name="Kép 27">
                  <a:extLst>
                    <a:ext uri="{FF2B5EF4-FFF2-40B4-BE49-F238E27FC236}">
                      <a16:creationId xmlns:a16="http://schemas.microsoft.com/office/drawing/2014/main" id="{E7D2C564-D138-4E4B-90B7-E59375ECD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l="783" t="8001" r="74805" b="50000"/>
                <a:stretch/>
              </p:blipFill>
              <p:spPr>
                <a:xfrm>
                  <a:off x="2934227" y="2922704"/>
                  <a:ext cx="629661" cy="609349"/>
                </a:xfrm>
                <a:prstGeom prst="rect">
                  <a:avLst/>
                </a:prstGeom>
              </p:spPr>
            </p:pic>
            <p:cxnSp>
              <p:nvCxnSpPr>
                <p:cNvPr id="36" name="Szögletes összekötő 29">
                  <a:extLst>
                    <a:ext uri="{FF2B5EF4-FFF2-40B4-BE49-F238E27FC236}">
                      <a16:creationId xmlns:a16="http://schemas.microsoft.com/office/drawing/2014/main" id="{8AB550FA-EA3A-411F-B447-1A58B1BE7F3C}"/>
                    </a:ext>
                  </a:extLst>
                </p:cNvPr>
                <p:cNvCxnSpPr/>
                <p:nvPr/>
              </p:nvCxnSpPr>
              <p:spPr>
                <a:xfrm flipV="1">
                  <a:off x="3563888" y="2708920"/>
                  <a:ext cx="2736304" cy="384450"/>
                </a:xfrm>
                <a:prstGeom prst="bentConnector3">
                  <a:avLst>
                    <a:gd name="adj1" fmla="val 13798"/>
                  </a:avLst>
                </a:prstGeom>
                <a:ln w="28575"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zögletes összekötő 34">
                  <a:extLst>
                    <a:ext uri="{FF2B5EF4-FFF2-40B4-BE49-F238E27FC236}">
                      <a16:creationId xmlns:a16="http://schemas.microsoft.com/office/drawing/2014/main" id="{F86745DC-B332-4C7B-B775-BC089698209C}"/>
                    </a:ext>
                  </a:extLst>
                </p:cNvPr>
                <p:cNvCxnSpPr/>
                <p:nvPr/>
              </p:nvCxnSpPr>
              <p:spPr>
                <a:xfrm>
                  <a:off x="3563888" y="3356992"/>
                  <a:ext cx="2736304" cy="288032"/>
                </a:xfrm>
                <a:prstGeom prst="bentConnector3">
                  <a:avLst>
                    <a:gd name="adj1" fmla="val 13798"/>
                  </a:avLst>
                </a:prstGeom>
                <a:ln w="28575"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38" name="Lekerekített téglalap 33">
                  <a:extLst>
                    <a:ext uri="{FF2B5EF4-FFF2-40B4-BE49-F238E27FC236}">
                      <a16:creationId xmlns:a16="http://schemas.microsoft.com/office/drawing/2014/main" id="{0C29F5E5-CD93-47DA-A1E7-504115DEC723}"/>
                    </a:ext>
                  </a:extLst>
                </p:cNvPr>
                <p:cNvSpPr/>
                <p:nvPr/>
              </p:nvSpPr>
              <p:spPr>
                <a:xfrm>
                  <a:off x="4060305" y="2411808"/>
                  <a:ext cx="1959496" cy="68156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100" dirty="0">
                      <a:solidFill>
                        <a:schemeClr val="tx1"/>
                      </a:solidFill>
                    </a:rPr>
                    <a:t>Stream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of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 JS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events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: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mouse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motion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keyboard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scroll</a:t>
                  </a:r>
                  <a:endParaRPr lang="hu-HU" sz="11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Lekerekített téglalap 46">
                  <a:extLst>
                    <a:ext uri="{FF2B5EF4-FFF2-40B4-BE49-F238E27FC236}">
                      <a16:creationId xmlns:a16="http://schemas.microsoft.com/office/drawing/2014/main" id="{5C53DED6-BF41-4DBE-8364-84FBB5C8D45C}"/>
                    </a:ext>
                  </a:extLst>
                </p:cNvPr>
                <p:cNvSpPr/>
                <p:nvPr/>
              </p:nvSpPr>
              <p:spPr>
                <a:xfrm>
                  <a:off x="4060305" y="3323503"/>
                  <a:ext cx="1959496" cy="68156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100" dirty="0">
                      <a:solidFill>
                        <a:schemeClr val="tx1"/>
                      </a:solidFill>
                    </a:rPr>
                    <a:t>Stream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of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 JS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events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: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mouse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motion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keyboard</a:t>
                  </a:r>
                  <a:r>
                    <a:rPr lang="cs-CZ" sz="1100" dirty="0">
                      <a:solidFill>
                        <a:schemeClr val="tx1"/>
                      </a:solidFill>
                    </a:rPr>
                    <a:t>, </a:t>
                  </a:r>
                  <a:r>
                    <a:rPr lang="cs-CZ" sz="1100" dirty="0" err="1">
                      <a:solidFill>
                        <a:schemeClr val="tx1"/>
                      </a:solidFill>
                    </a:rPr>
                    <a:t>scroll</a:t>
                  </a:r>
                  <a:endParaRPr lang="hu-HU" sz="1100" dirty="0">
                    <a:solidFill>
                      <a:schemeClr val="tx1"/>
                    </a:solidFill>
                  </a:endParaRPr>
                </a:p>
              </p:txBody>
            </p:sp>
          </p:grpSp>
          <p:grpSp>
            <p:nvGrpSpPr>
              <p:cNvPr id="25" name="Csoportba foglalás 4096">
                <a:extLst>
                  <a:ext uri="{FF2B5EF4-FFF2-40B4-BE49-F238E27FC236}">
                    <a16:creationId xmlns:a16="http://schemas.microsoft.com/office/drawing/2014/main" id="{238701F2-E1FD-4D18-AF92-9EC96DD23271}"/>
                  </a:ext>
                </a:extLst>
              </p:cNvPr>
              <p:cNvGrpSpPr/>
              <p:nvPr/>
            </p:nvGrpSpPr>
            <p:grpSpPr>
              <a:xfrm>
                <a:off x="5913797" y="2648097"/>
                <a:ext cx="3194995" cy="1583091"/>
                <a:chOff x="4838560" y="2605886"/>
                <a:chExt cx="3194995" cy="1583091"/>
              </a:xfrm>
            </p:grpSpPr>
            <p:pic>
              <p:nvPicPr>
                <p:cNvPr id="27" name="Picture 4" descr="Výsledek obrázku pro spreadsheet icon">
                  <a:extLst>
                    <a:ext uri="{FF2B5EF4-FFF2-40B4-BE49-F238E27FC236}">
                      <a16:creationId xmlns:a16="http://schemas.microsoft.com/office/drawing/2014/main" id="{8458003C-363B-43AE-AD3F-A8D80380778F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"/>
                <a:stretch/>
              </p:blipFill>
              <p:spPr bwMode="auto">
                <a:xfrm>
                  <a:off x="7411083" y="2605886"/>
                  <a:ext cx="622471" cy="671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8" name="Picture 4" descr="Výsledek obrázku pro spreadsheet icon">
                  <a:extLst>
                    <a:ext uri="{FF2B5EF4-FFF2-40B4-BE49-F238E27FC236}">
                      <a16:creationId xmlns:a16="http://schemas.microsoft.com/office/drawing/2014/main" id="{6175C772-DC29-4D4D-9667-CE6A63C72F43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7287"/>
                <a:stretch/>
              </p:blipFill>
              <p:spPr bwMode="auto">
                <a:xfrm>
                  <a:off x="7411084" y="3517581"/>
                  <a:ext cx="622471" cy="671396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9" name="Kép 60">
                  <a:extLst>
                    <a:ext uri="{FF2B5EF4-FFF2-40B4-BE49-F238E27FC236}">
                      <a16:creationId xmlns:a16="http://schemas.microsoft.com/office/drawing/2014/main" id="{A9E37C73-A9F0-4687-8939-DFE46C4499F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 cstate="print"/>
                <a:srcRect l="783" t="8001" r="74805" b="50000"/>
                <a:stretch/>
              </p:blipFill>
              <p:spPr>
                <a:xfrm>
                  <a:off x="4838560" y="3106352"/>
                  <a:ext cx="629661" cy="609349"/>
                </a:xfrm>
                <a:prstGeom prst="rect">
                  <a:avLst/>
                </a:prstGeom>
              </p:spPr>
            </p:pic>
            <p:cxnSp>
              <p:nvCxnSpPr>
                <p:cNvPr id="30" name="Szögletes összekötő 61">
                  <a:extLst>
                    <a:ext uri="{FF2B5EF4-FFF2-40B4-BE49-F238E27FC236}">
                      <a16:creationId xmlns:a16="http://schemas.microsoft.com/office/drawing/2014/main" id="{F1E66166-36DA-41BA-A5EA-C9BB6316539C}"/>
                    </a:ext>
                  </a:extLst>
                </p:cNvPr>
                <p:cNvCxnSpPr/>
                <p:nvPr/>
              </p:nvCxnSpPr>
              <p:spPr>
                <a:xfrm flipV="1">
                  <a:off x="5468221" y="2895190"/>
                  <a:ext cx="1912091" cy="381828"/>
                </a:xfrm>
                <a:prstGeom prst="bentConnector3">
                  <a:avLst>
                    <a:gd name="adj1" fmla="val 11775"/>
                  </a:avLst>
                </a:prstGeom>
                <a:ln w="28575"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zögletes összekötő 62">
                  <a:extLst>
                    <a:ext uri="{FF2B5EF4-FFF2-40B4-BE49-F238E27FC236}">
                      <a16:creationId xmlns:a16="http://schemas.microsoft.com/office/drawing/2014/main" id="{202EDE02-DCA0-4595-8696-E929612A5F3D}"/>
                    </a:ext>
                  </a:extLst>
                </p:cNvPr>
                <p:cNvCxnSpPr/>
                <p:nvPr/>
              </p:nvCxnSpPr>
              <p:spPr>
                <a:xfrm>
                  <a:off x="5468221" y="3540640"/>
                  <a:ext cx="1912091" cy="293380"/>
                </a:xfrm>
                <a:prstGeom prst="bentConnector3">
                  <a:avLst>
                    <a:gd name="adj1" fmla="val 11277"/>
                  </a:avLst>
                </a:prstGeom>
                <a:ln w="28575">
                  <a:tailEnd type="triangle"/>
                </a:ln>
              </p:spPr>
              <p:style>
                <a:lnRef idx="1">
                  <a:schemeClr val="accent4"/>
                </a:lnRef>
                <a:fillRef idx="0">
                  <a:schemeClr val="accent4"/>
                </a:fillRef>
                <a:effectRef idx="0">
                  <a:schemeClr val="accent4"/>
                </a:effectRef>
                <a:fontRef idx="minor">
                  <a:schemeClr val="tx1"/>
                </a:fontRef>
              </p:style>
            </p:cxnSp>
            <p:sp>
              <p:nvSpPr>
                <p:cNvPr id="32" name="Lekerekített téglalap 63">
                  <a:extLst>
                    <a:ext uri="{FF2B5EF4-FFF2-40B4-BE49-F238E27FC236}">
                      <a16:creationId xmlns:a16="http://schemas.microsoft.com/office/drawing/2014/main" id="{6332CA59-30F5-4C94-A3F1-077E4985C069}"/>
                    </a:ext>
                  </a:extLst>
                </p:cNvPr>
                <p:cNvSpPr/>
                <p:nvPr/>
              </p:nvSpPr>
              <p:spPr>
                <a:xfrm>
                  <a:off x="5761779" y="2631568"/>
                  <a:ext cx="1467920" cy="461801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r>
                    <a:rPr lang="cs-CZ" sz="1200" dirty="0" err="1">
                      <a:solidFill>
                        <a:schemeClr val="tx1"/>
                      </a:solidFill>
                    </a:rPr>
                    <a:t>Active</a:t>
                  </a:r>
                  <a:r>
                    <a:rPr lang="cs-CZ" sz="1200" dirty="0">
                      <a:solidFill>
                        <a:schemeClr val="tx1"/>
                      </a:solidFill>
                    </a:rPr>
                    <a:t> </a:t>
                  </a:r>
                  <a:r>
                    <a:rPr lang="cs-CZ" sz="1200" dirty="0" err="1">
                      <a:solidFill>
                        <a:schemeClr val="tx1"/>
                      </a:solidFill>
                    </a:rPr>
                    <a:t>time</a:t>
                  </a:r>
                  <a:r>
                    <a:rPr lang="cs-CZ" sz="1200" dirty="0">
                      <a:solidFill>
                        <a:schemeClr val="tx1"/>
                      </a:solidFill>
                    </a:rPr>
                    <a:t>: 50s</a:t>
                  </a:r>
                  <a:endParaRPr lang="hu-HU" sz="1200" dirty="0">
                    <a:solidFill>
                      <a:schemeClr val="tx1"/>
                    </a:solidFill>
                  </a:endParaRPr>
                </a:p>
              </p:txBody>
            </p:sp>
          </p:grpSp>
          <p:sp>
            <p:nvSpPr>
              <p:cNvPr id="26" name="Jobbra nyíl 4100">
                <a:extLst>
                  <a:ext uri="{FF2B5EF4-FFF2-40B4-BE49-F238E27FC236}">
                    <a16:creationId xmlns:a16="http://schemas.microsoft.com/office/drawing/2014/main" id="{D6602665-F154-4221-9C4E-1236FE2F7C01}"/>
                  </a:ext>
                </a:extLst>
              </p:cNvPr>
              <p:cNvSpPr/>
              <p:nvPr/>
            </p:nvSpPr>
            <p:spPr>
              <a:xfrm>
                <a:off x="4946160" y="3025435"/>
                <a:ext cx="707601" cy="901564"/>
              </a:xfrm>
              <a:prstGeom prst="rightArrow">
                <a:avLst>
                  <a:gd name="adj1" fmla="val 50000"/>
                  <a:gd name="adj2" fmla="val 65907"/>
                </a:avLst>
              </a:prstGeom>
              <a:solidFill>
                <a:schemeClr val="bg1"/>
              </a:solidFill>
              <a:ln w="57150">
                <a:solidFill>
                  <a:srgbClr val="C0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  <p:sp>
          <p:nvSpPr>
            <p:cNvPr id="23" name="Lekerekített téglalap 63">
              <a:extLst>
                <a:ext uri="{FF2B5EF4-FFF2-40B4-BE49-F238E27FC236}">
                  <a16:creationId xmlns:a16="http://schemas.microsoft.com/office/drawing/2014/main" id="{E2960272-90CD-43EE-AF4B-70888EE7DA46}"/>
                </a:ext>
              </a:extLst>
            </p:cNvPr>
            <p:cNvSpPr/>
            <p:nvPr/>
          </p:nvSpPr>
          <p:spPr>
            <a:xfrm>
              <a:off x="6875858" y="3604941"/>
              <a:ext cx="1429078" cy="46180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200" dirty="0" err="1">
                  <a:solidFill>
                    <a:schemeClr val="tx1"/>
                  </a:solidFill>
                </a:rPr>
                <a:t>Active</a:t>
              </a:r>
              <a:r>
                <a:rPr lang="cs-CZ" sz="1200" dirty="0">
                  <a:solidFill>
                    <a:schemeClr val="tx1"/>
                  </a:solidFill>
                </a:rPr>
                <a:t> </a:t>
              </a:r>
              <a:r>
                <a:rPr lang="cs-CZ" sz="1200" dirty="0" err="1">
                  <a:solidFill>
                    <a:schemeClr val="tx1"/>
                  </a:solidFill>
                </a:rPr>
                <a:t>time</a:t>
              </a:r>
              <a:r>
                <a:rPr lang="cs-CZ" sz="1200" dirty="0">
                  <a:solidFill>
                    <a:schemeClr val="tx1"/>
                  </a:solidFill>
                </a:rPr>
                <a:t>: 20s</a:t>
              </a:r>
              <a:endParaRPr lang="hu-HU" sz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9134632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8839892" cy="1320795"/>
          </a:xfrm>
        </p:spPr>
        <p:txBody>
          <a:bodyPr/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r>
              <a:rPr lang="cs-CZ" dirty="0" err="1"/>
              <a:t>Construct</a:t>
            </a:r>
            <a:r>
              <a:rPr lang="cs-CZ" dirty="0"/>
              <a:t> single (</a:t>
            </a:r>
            <a:r>
              <a:rPr lang="cs-CZ" dirty="0" err="1"/>
              <a:t>complex</a:t>
            </a:r>
            <a:r>
              <a:rPr lang="cs-CZ" dirty="0"/>
              <a:t>) </a:t>
            </a:r>
            <a:r>
              <a:rPr lang="cs-CZ" dirty="0" err="1">
                <a:solidFill>
                  <a:srgbClr val="92D050"/>
                </a:solidFill>
              </a:rPr>
              <a:t>implicit</a:t>
            </a:r>
            <a:r>
              <a:rPr lang="cs-CZ" dirty="0">
                <a:solidFill>
                  <a:srgbClr val="92D050"/>
                </a:solidFill>
              </a:rPr>
              <a:t> feedback </a:t>
            </a:r>
            <a:r>
              <a:rPr lang="cs-CZ" dirty="0" err="1"/>
              <a:t>based</a:t>
            </a:r>
            <a:r>
              <a:rPr lang="cs-CZ" dirty="0"/>
              <a:t> </a:t>
            </a:r>
            <a:r>
              <a:rPr lang="cs-CZ" dirty="0" err="1"/>
              <a:t>proxy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user preference</a:t>
            </a:r>
            <a:endParaRPr lang="cs-CZ" dirty="0">
              <a:solidFill>
                <a:srgbClr val="92D050"/>
              </a:solidFill>
            </a:endParaRPr>
          </a:p>
          <a:p>
            <a:pPr lvl="1"/>
            <a:r>
              <a:rPr lang="cs-CZ" dirty="0"/>
              <a:t>Standard </a:t>
            </a:r>
            <a:r>
              <a:rPr lang="cs-CZ" dirty="0" err="1"/>
              <a:t>recommender</a:t>
            </a:r>
            <a:r>
              <a:rPr lang="cs-CZ" dirty="0"/>
              <a:t> </a:t>
            </a:r>
            <a:r>
              <a:rPr lang="cs-CZ" dirty="0" err="1"/>
              <a:t>systems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used</a:t>
            </a:r>
            <a:r>
              <a:rPr lang="cs-CZ" dirty="0"/>
              <a:t> </a:t>
            </a:r>
            <a:r>
              <a:rPr lang="cs-CZ" dirty="0" err="1"/>
              <a:t>afterwards</a:t>
            </a:r>
            <a:endParaRPr lang="cs-CZ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>
              <a:lnSpc>
                <a:spcPct val="90000"/>
              </a:lnSpc>
            </a:pPr>
            <a:r>
              <a:rPr lang="cs-CZ" sz="1600" dirty="0" err="1"/>
              <a:t>Active</a:t>
            </a:r>
            <a:r>
              <a:rPr lang="cs-CZ" sz="1600" dirty="0"/>
              <a:t> </a:t>
            </a:r>
            <a:r>
              <a:rPr lang="cs-CZ" sz="1600" dirty="0" err="1"/>
              <a:t>dwell</a:t>
            </a:r>
            <a:r>
              <a:rPr lang="cs-CZ" sz="1600" dirty="0"/>
              <a:t> </a:t>
            </a:r>
            <a:r>
              <a:rPr lang="cs-CZ" sz="1600" dirty="0" err="1"/>
              <a:t>time</a:t>
            </a:r>
            <a:r>
              <a:rPr lang="cs-CZ" sz="1600" dirty="0"/>
              <a:t> 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[not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</a:rPr>
              <a:t>confirmed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 by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</a:rPr>
              <a:t>literature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</a:rPr>
              <a:t>]</a:t>
            </a:r>
          </a:p>
          <a:p>
            <a:pPr lvl="1">
              <a:lnSpc>
                <a:spcPct val="90000"/>
              </a:lnSpc>
            </a:pPr>
            <a:r>
              <a:rPr lang="cs-CZ" sz="1400" dirty="0"/>
              <a:t>Time </a:t>
            </a:r>
            <a:r>
              <a:rPr lang="cs-CZ" sz="1400" dirty="0" err="1"/>
              <a:t>spent</a:t>
            </a:r>
            <a:r>
              <a:rPr lang="cs-CZ" sz="1400" dirty="0"/>
              <a:t> on </a:t>
            </a:r>
            <a:r>
              <a:rPr lang="cs-CZ" sz="1400" dirty="0" err="1"/>
              <a:t>page</a:t>
            </a:r>
            <a:endParaRPr lang="cs-CZ" sz="1400" dirty="0"/>
          </a:p>
          <a:p>
            <a:pPr lvl="1">
              <a:lnSpc>
                <a:spcPct val="90000"/>
              </a:lnSpc>
            </a:pPr>
            <a:r>
              <a:rPr lang="cs-CZ" sz="1400" dirty="0"/>
              <a:t>But </a:t>
            </a:r>
            <a:r>
              <a:rPr lang="cs-CZ" sz="1400" dirty="0" err="1"/>
              <a:t>counted</a:t>
            </a:r>
            <a:r>
              <a:rPr lang="cs-CZ" sz="1400" dirty="0"/>
              <a:t> </a:t>
            </a:r>
            <a:r>
              <a:rPr lang="cs-CZ" sz="1400" dirty="0" err="1"/>
              <a:t>only</a:t>
            </a:r>
            <a:r>
              <a:rPr lang="cs-CZ" sz="1400" dirty="0"/>
              <a:t> </a:t>
            </a:r>
            <a:r>
              <a:rPr lang="cs-CZ" sz="1400" dirty="0" err="1"/>
              <a:t>if</a:t>
            </a:r>
            <a:r>
              <a:rPr lang="cs-CZ" sz="1400" dirty="0"/>
              <a:t> </a:t>
            </a:r>
            <a:r>
              <a:rPr lang="cs-CZ" sz="1400" dirty="0" err="1"/>
              <a:t>some</a:t>
            </a:r>
            <a:r>
              <a:rPr lang="cs-CZ" sz="1400" dirty="0"/>
              <a:t> </a:t>
            </a:r>
            <a:r>
              <a:rPr lang="cs-CZ" sz="1400" dirty="0" err="1"/>
              <a:t>other</a:t>
            </a:r>
            <a:r>
              <a:rPr lang="cs-CZ" sz="1400" dirty="0"/>
              <a:t> </a:t>
            </a:r>
            <a:r>
              <a:rPr lang="cs-CZ" sz="1400" dirty="0" err="1"/>
              <a:t>events</a:t>
            </a:r>
            <a:r>
              <a:rPr lang="cs-CZ" sz="1400" dirty="0"/>
              <a:t> are </a:t>
            </a:r>
            <a:r>
              <a:rPr lang="cs-CZ" sz="1400" dirty="0" err="1"/>
              <a:t>detected</a:t>
            </a:r>
            <a:r>
              <a:rPr lang="cs-CZ" sz="1400" dirty="0"/>
              <a:t> in </a:t>
            </a:r>
            <a:r>
              <a:rPr lang="cs-CZ" sz="1400" dirty="0" err="1"/>
              <a:t>close</a:t>
            </a:r>
            <a:r>
              <a:rPr lang="cs-CZ" sz="1400" dirty="0"/>
              <a:t> </a:t>
            </a:r>
            <a:r>
              <a:rPr lang="cs-CZ" sz="1400" dirty="0" err="1"/>
              <a:t>temporal</a:t>
            </a:r>
            <a:r>
              <a:rPr lang="cs-CZ" sz="1400" dirty="0"/>
              <a:t> </a:t>
            </a:r>
            <a:r>
              <a:rPr lang="cs-CZ" sz="1400" dirty="0" err="1"/>
              <a:t>proximity</a:t>
            </a:r>
            <a:r>
              <a:rPr lang="cs-CZ" sz="1400" dirty="0"/>
              <a:t> =&gt; user </a:t>
            </a:r>
            <a:r>
              <a:rPr lang="cs-CZ" sz="1400" dirty="0" err="1"/>
              <a:t>is</a:t>
            </a:r>
            <a:r>
              <a:rPr lang="cs-CZ" sz="1400" dirty="0"/>
              <a:t> </a:t>
            </a:r>
            <a:r>
              <a:rPr lang="cs-CZ" sz="1400" dirty="0" err="1"/>
              <a:t>active</a:t>
            </a:r>
            <a:endParaRPr lang="cs-CZ" sz="1400" dirty="0"/>
          </a:p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grpSp>
        <p:nvGrpSpPr>
          <p:cNvPr id="4" name="Csoportba foglalás 53">
            <a:extLst>
              <a:ext uri="{FF2B5EF4-FFF2-40B4-BE49-F238E27FC236}">
                <a16:creationId xmlns:a16="http://schemas.microsoft.com/office/drawing/2014/main" id="{EC287AEA-7601-46CC-BC65-A74258A68A7F}"/>
              </a:ext>
            </a:extLst>
          </p:cNvPr>
          <p:cNvGrpSpPr/>
          <p:nvPr/>
        </p:nvGrpSpPr>
        <p:grpSpPr>
          <a:xfrm>
            <a:off x="677332" y="2614422"/>
            <a:ext cx="3988436" cy="1629156"/>
            <a:chOff x="2934227" y="2375908"/>
            <a:chExt cx="3988436" cy="1629156"/>
          </a:xfrm>
        </p:grpSpPr>
        <p:pic>
          <p:nvPicPr>
            <p:cNvPr id="5" name="Picture 4" descr="Výsledek obrázku pro spreadsheet icon">
              <a:extLst>
                <a:ext uri="{FF2B5EF4-FFF2-40B4-BE49-F238E27FC236}">
                  <a16:creationId xmlns:a16="http://schemas.microsoft.com/office/drawing/2014/main" id="{EB237540-BBE7-4A53-94BA-1D8AF9C1F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237590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Výsledek obrázku pro spreadsheet icon">
              <a:extLst>
                <a:ext uri="{FF2B5EF4-FFF2-40B4-BE49-F238E27FC236}">
                  <a16:creationId xmlns:a16="http://schemas.microsoft.com/office/drawing/2014/main" id="{6099123C-A972-4B0D-A596-4EC8D2A99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333366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Kép 27">
              <a:extLst>
                <a:ext uri="{FF2B5EF4-FFF2-40B4-BE49-F238E27FC236}">
                  <a16:creationId xmlns:a16="http://schemas.microsoft.com/office/drawing/2014/main" id="{E7D2C564-D138-4E4B-90B7-E59375ECD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783" t="8001" r="74805" b="50000"/>
            <a:stretch/>
          </p:blipFill>
          <p:spPr>
            <a:xfrm>
              <a:off x="2934227" y="2922704"/>
              <a:ext cx="629661" cy="609349"/>
            </a:xfrm>
            <a:prstGeom prst="rect">
              <a:avLst/>
            </a:prstGeom>
          </p:spPr>
        </p:pic>
        <p:cxnSp>
          <p:nvCxnSpPr>
            <p:cNvPr id="8" name="Szögletes összekötő 29">
              <a:extLst>
                <a:ext uri="{FF2B5EF4-FFF2-40B4-BE49-F238E27FC236}">
                  <a16:creationId xmlns:a16="http://schemas.microsoft.com/office/drawing/2014/main" id="{8AB550FA-EA3A-411F-B447-1A58B1BE7F3C}"/>
                </a:ext>
              </a:extLst>
            </p:cNvPr>
            <p:cNvCxnSpPr/>
            <p:nvPr/>
          </p:nvCxnSpPr>
          <p:spPr>
            <a:xfrm flipV="1">
              <a:off x="3563888" y="2708920"/>
              <a:ext cx="2736304" cy="384450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Szögletes összekötő 34">
              <a:extLst>
                <a:ext uri="{FF2B5EF4-FFF2-40B4-BE49-F238E27FC236}">
                  <a16:creationId xmlns:a16="http://schemas.microsoft.com/office/drawing/2014/main" id="{F86745DC-B332-4C7B-B775-BC089698209C}"/>
                </a:ext>
              </a:extLst>
            </p:cNvPr>
            <p:cNvCxnSpPr/>
            <p:nvPr/>
          </p:nvCxnSpPr>
          <p:spPr>
            <a:xfrm>
              <a:off x="3563888" y="3356992"/>
              <a:ext cx="2736304" cy="288032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Lekerekített téglalap 33">
              <a:extLst>
                <a:ext uri="{FF2B5EF4-FFF2-40B4-BE49-F238E27FC236}">
                  <a16:creationId xmlns:a16="http://schemas.microsoft.com/office/drawing/2014/main" id="{0C29F5E5-CD93-47DA-A1E7-504115DEC723}"/>
                </a:ext>
              </a:extLst>
            </p:cNvPr>
            <p:cNvSpPr/>
            <p:nvPr/>
          </p:nvSpPr>
          <p:spPr>
            <a:xfrm>
              <a:off x="4060305" y="2411808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200" dirty="0">
                  <a:solidFill>
                    <a:schemeClr val="tx1"/>
                  </a:solidFill>
                </a:rPr>
                <a:t>Dwell time: 10s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Scrolling: 100px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Mouse movement:250px</a:t>
              </a:r>
              <a:endParaRPr lang="hu-HU" sz="1200" dirty="0">
                <a:solidFill>
                  <a:schemeClr val="tx1"/>
                </a:solidFill>
              </a:endParaRPr>
            </a:p>
          </p:txBody>
        </p:sp>
        <p:sp>
          <p:nvSpPr>
            <p:cNvPr id="11" name="Lekerekített téglalap 46">
              <a:extLst>
                <a:ext uri="{FF2B5EF4-FFF2-40B4-BE49-F238E27FC236}">
                  <a16:creationId xmlns:a16="http://schemas.microsoft.com/office/drawing/2014/main" id="{5C53DED6-BF41-4DBE-8364-84FBB5C8D45C}"/>
                </a:ext>
              </a:extLst>
            </p:cNvPr>
            <p:cNvSpPr/>
            <p:nvPr/>
          </p:nvSpPr>
          <p:spPr>
            <a:xfrm>
              <a:off x="4060305" y="3323503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200" dirty="0">
                  <a:solidFill>
                    <a:schemeClr val="tx1"/>
                  </a:solidFill>
                </a:rPr>
                <a:t>Dwell time: 100s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Scrolling: 200px</a:t>
              </a:r>
            </a:p>
            <a:p>
              <a:r>
                <a:rPr lang="cs-CZ" sz="1200" dirty="0">
                  <a:solidFill>
                    <a:schemeClr val="tx1"/>
                  </a:solidFill>
                </a:rPr>
                <a:t>Mouse movement:450px</a:t>
              </a:r>
              <a:endParaRPr lang="hu-HU" sz="12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Csoportba foglalás 4096">
            <a:extLst>
              <a:ext uri="{FF2B5EF4-FFF2-40B4-BE49-F238E27FC236}">
                <a16:creationId xmlns:a16="http://schemas.microsoft.com/office/drawing/2014/main" id="{238701F2-E1FD-4D18-AF92-9EC96DD23271}"/>
              </a:ext>
            </a:extLst>
          </p:cNvPr>
          <p:cNvGrpSpPr/>
          <p:nvPr/>
        </p:nvGrpSpPr>
        <p:grpSpPr>
          <a:xfrm>
            <a:off x="5913797" y="2648097"/>
            <a:ext cx="3194995" cy="1583091"/>
            <a:chOff x="4838560" y="2605886"/>
            <a:chExt cx="3194995" cy="1583091"/>
          </a:xfrm>
        </p:grpSpPr>
        <p:pic>
          <p:nvPicPr>
            <p:cNvPr id="13" name="Picture 4" descr="Výsledek obrázku pro spreadsheet icon">
              <a:extLst>
                <a:ext uri="{FF2B5EF4-FFF2-40B4-BE49-F238E27FC236}">
                  <a16:creationId xmlns:a16="http://schemas.microsoft.com/office/drawing/2014/main" id="{8458003C-363B-43AE-AD3F-A8D8038077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411083" y="2605886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4" descr="Výsledek obrázku pro spreadsheet icon">
              <a:extLst>
                <a:ext uri="{FF2B5EF4-FFF2-40B4-BE49-F238E27FC236}">
                  <a16:creationId xmlns:a16="http://schemas.microsoft.com/office/drawing/2014/main" id="{6175C772-DC29-4D4D-9667-CE6A63C7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411084" y="3517581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Kép 60">
              <a:extLst>
                <a:ext uri="{FF2B5EF4-FFF2-40B4-BE49-F238E27FC236}">
                  <a16:creationId xmlns:a16="http://schemas.microsoft.com/office/drawing/2014/main" id="{A9E37C73-A9F0-4687-8939-DFE46C449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l="783" t="8001" r="74805" b="50000"/>
            <a:stretch/>
          </p:blipFill>
          <p:spPr>
            <a:xfrm>
              <a:off x="4838560" y="3106352"/>
              <a:ext cx="629661" cy="609349"/>
            </a:xfrm>
            <a:prstGeom prst="rect">
              <a:avLst/>
            </a:prstGeom>
          </p:spPr>
        </p:pic>
        <p:cxnSp>
          <p:nvCxnSpPr>
            <p:cNvPr id="16" name="Szögletes összekötő 61">
              <a:extLst>
                <a:ext uri="{FF2B5EF4-FFF2-40B4-BE49-F238E27FC236}">
                  <a16:creationId xmlns:a16="http://schemas.microsoft.com/office/drawing/2014/main" id="{F1E66166-36DA-41BA-A5EA-C9BB6316539C}"/>
                </a:ext>
              </a:extLst>
            </p:cNvPr>
            <p:cNvCxnSpPr/>
            <p:nvPr/>
          </p:nvCxnSpPr>
          <p:spPr>
            <a:xfrm flipV="1">
              <a:off x="5468221" y="2895190"/>
              <a:ext cx="1912091" cy="381828"/>
            </a:xfrm>
            <a:prstGeom prst="bentConnector3">
              <a:avLst>
                <a:gd name="adj1" fmla="val 18119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17" name="Szögletes összekötő 62">
              <a:extLst>
                <a:ext uri="{FF2B5EF4-FFF2-40B4-BE49-F238E27FC236}">
                  <a16:creationId xmlns:a16="http://schemas.microsoft.com/office/drawing/2014/main" id="{202EDE02-DCA0-4595-8696-E929612A5F3D}"/>
                </a:ext>
              </a:extLst>
            </p:cNvPr>
            <p:cNvCxnSpPr/>
            <p:nvPr/>
          </p:nvCxnSpPr>
          <p:spPr>
            <a:xfrm>
              <a:off x="5468221" y="3540640"/>
              <a:ext cx="1912091" cy="293380"/>
            </a:xfrm>
            <a:prstGeom prst="bentConnector3">
              <a:avLst>
                <a:gd name="adj1" fmla="val 17621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8" name="Lekerekített téglalap 63">
              <a:extLst>
                <a:ext uri="{FF2B5EF4-FFF2-40B4-BE49-F238E27FC236}">
                  <a16:creationId xmlns:a16="http://schemas.microsoft.com/office/drawing/2014/main" id="{6332CA59-30F5-4C94-A3F1-077E4985C069}"/>
                </a:ext>
              </a:extLst>
            </p:cNvPr>
            <p:cNvSpPr/>
            <p:nvPr/>
          </p:nvSpPr>
          <p:spPr>
            <a:xfrm>
              <a:off x="5964638" y="2708920"/>
              <a:ext cx="1155638" cy="3844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</a:rPr>
                <a:t>Rating: 0.2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19" name="Lekerekített téglalap 64">
              <a:extLst>
                <a:ext uri="{FF2B5EF4-FFF2-40B4-BE49-F238E27FC236}">
                  <a16:creationId xmlns:a16="http://schemas.microsoft.com/office/drawing/2014/main" id="{F2D45351-0F72-4BDA-B475-DF8AD914BA49}"/>
                </a:ext>
              </a:extLst>
            </p:cNvPr>
            <p:cNvSpPr/>
            <p:nvPr/>
          </p:nvSpPr>
          <p:spPr>
            <a:xfrm>
              <a:off x="5964638" y="3645024"/>
              <a:ext cx="1155638" cy="360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</a:rPr>
                <a:t>Rating: 0.8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Jobbra nyíl 4100">
            <a:extLst>
              <a:ext uri="{FF2B5EF4-FFF2-40B4-BE49-F238E27FC236}">
                <a16:creationId xmlns:a16="http://schemas.microsoft.com/office/drawing/2014/main" id="{D6602665-F154-4221-9C4E-1236FE2F7C01}"/>
              </a:ext>
            </a:extLst>
          </p:cNvPr>
          <p:cNvSpPr/>
          <p:nvPr/>
        </p:nvSpPr>
        <p:spPr>
          <a:xfrm>
            <a:off x="4946160" y="3025435"/>
            <a:ext cx="707601" cy="901564"/>
          </a:xfrm>
          <a:prstGeom prst="rightArrow">
            <a:avLst>
              <a:gd name="adj1" fmla="val 50000"/>
              <a:gd name="adj2" fmla="val 6590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B74F17ED-DD89-4502-96CB-2BF2C2DF7941}"/>
              </a:ext>
            </a:extLst>
          </p:cNvPr>
          <p:cNvSpPr txBox="1"/>
          <p:nvPr/>
        </p:nvSpPr>
        <p:spPr>
          <a:xfrm rot="20503516">
            <a:off x="256689" y="2859968"/>
            <a:ext cx="10084768" cy="1200329"/>
          </a:xfrm>
          <a:prstGeom prst="rect">
            <a:avLst/>
          </a:prstGeom>
          <a:solidFill>
            <a:schemeClr val="bg1"/>
          </a:solidFill>
          <a:ln w="15875">
            <a:solidFill>
              <a:schemeClr val="bg1">
                <a:lumMod val="6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7200" b="1" i="1" dirty="0" err="1">
                <a:solidFill>
                  <a:srgbClr val="FF0000"/>
                </a:solidFill>
              </a:rPr>
              <a:t>Is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  <a:r>
              <a:rPr lang="cs-CZ" sz="7200" b="1" i="1" dirty="0" err="1">
                <a:solidFill>
                  <a:srgbClr val="FF0000"/>
                </a:solidFill>
              </a:rPr>
              <a:t>that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  <a:r>
              <a:rPr lang="cs-CZ" sz="7200" b="1" i="1" dirty="0" err="1">
                <a:solidFill>
                  <a:srgbClr val="FF0000"/>
                </a:solidFill>
              </a:rPr>
              <a:t>all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  <a:r>
              <a:rPr lang="cs-CZ" sz="7200" b="1" i="1" dirty="0" err="1">
                <a:solidFill>
                  <a:srgbClr val="FF0000"/>
                </a:solidFill>
              </a:rPr>
              <a:t>we</a:t>
            </a:r>
            <a:r>
              <a:rPr lang="cs-CZ" sz="7200" b="1" i="1" dirty="0">
                <a:solidFill>
                  <a:srgbClr val="FF0000"/>
                </a:solidFill>
              </a:rPr>
              <a:t> </a:t>
            </a:r>
            <a:r>
              <a:rPr lang="cs-CZ" sz="7200" b="1" i="1" dirty="0" err="1">
                <a:solidFill>
                  <a:srgbClr val="FF0000"/>
                </a:solidFill>
              </a:rPr>
              <a:t>should</a:t>
            </a:r>
            <a:r>
              <a:rPr lang="cs-CZ" sz="7200" b="1" i="1" dirty="0">
                <a:solidFill>
                  <a:srgbClr val="FF0000"/>
                </a:solidFill>
              </a:rPr>
              <a:t> do?</a:t>
            </a:r>
          </a:p>
        </p:txBody>
      </p:sp>
    </p:spTree>
    <p:extLst>
      <p:ext uri="{BB962C8B-B14F-4D97-AF65-F5344CB8AC3E}">
        <p14:creationId xmlns:p14="http://schemas.microsoft.com/office/powerpoint/2010/main" val="26131249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/>
          <p:cNvSpPr>
            <a:spLocks noGrp="1"/>
          </p:cNvSpPr>
          <p:nvPr>
            <p:ph type="title"/>
          </p:nvPr>
        </p:nvSpPr>
        <p:spPr>
          <a:xfrm>
            <a:off x="677332" y="609603"/>
            <a:ext cx="10101158" cy="1320795"/>
          </a:xfrm>
        </p:spPr>
        <p:txBody>
          <a:bodyPr/>
          <a:lstStyle/>
          <a:p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hu-HU" dirty="0"/>
          </a:p>
        </p:txBody>
      </p:sp>
      <p:sp>
        <p:nvSpPr>
          <p:cNvPr id="17" name="Tartalom helye 16"/>
          <p:cNvSpPr>
            <a:spLocks noGrp="1"/>
          </p:cNvSpPr>
          <p:nvPr>
            <p:ph sz="quarter" idx="4"/>
          </p:nvPr>
        </p:nvSpPr>
        <p:spPr>
          <a:xfrm>
            <a:off x="811530" y="1628801"/>
            <a:ext cx="9399271" cy="4497363"/>
          </a:xfrm>
        </p:spPr>
        <p:txBody>
          <a:bodyPr/>
          <a:lstStyle/>
          <a:p>
            <a:pPr marL="0" indent="0" algn="ctr">
              <a:buNone/>
            </a:pPr>
            <a:r>
              <a:rPr lang="cs-CZ" sz="3600" i="1" dirty="0" err="1">
                <a:solidFill>
                  <a:srgbClr val="FF9900"/>
                </a:solidFill>
              </a:rPr>
              <a:t>Is</a:t>
            </a:r>
            <a:r>
              <a:rPr lang="cs-CZ" sz="3600" i="1" dirty="0">
                <a:solidFill>
                  <a:srgbClr val="FF9900"/>
                </a:solidFill>
              </a:rPr>
              <a:t> </a:t>
            </a:r>
            <a:r>
              <a:rPr lang="cs-CZ" sz="3600" i="1" dirty="0" err="1">
                <a:solidFill>
                  <a:srgbClr val="FF9900"/>
                </a:solidFill>
              </a:rPr>
              <a:t>that</a:t>
            </a:r>
            <a:r>
              <a:rPr lang="cs-CZ" sz="3600" i="1" dirty="0">
                <a:solidFill>
                  <a:srgbClr val="FF9900"/>
                </a:solidFill>
              </a:rPr>
              <a:t> </a:t>
            </a:r>
            <a:r>
              <a:rPr lang="cs-CZ" sz="3600" i="1" dirty="0" err="1">
                <a:solidFill>
                  <a:srgbClr val="FF9900"/>
                </a:solidFill>
              </a:rPr>
              <a:t>all</a:t>
            </a:r>
            <a:r>
              <a:rPr lang="cs-CZ" sz="3600" i="1" dirty="0">
                <a:solidFill>
                  <a:srgbClr val="FF9900"/>
                </a:solidFill>
              </a:rPr>
              <a:t> </a:t>
            </a:r>
            <a:r>
              <a:rPr lang="cs-CZ" sz="3600" i="1" dirty="0" err="1">
                <a:solidFill>
                  <a:srgbClr val="FF9900"/>
                </a:solidFill>
              </a:rPr>
              <a:t>we</a:t>
            </a:r>
            <a:r>
              <a:rPr lang="cs-CZ" sz="3600" i="1" dirty="0">
                <a:solidFill>
                  <a:srgbClr val="FF9900"/>
                </a:solidFill>
              </a:rPr>
              <a:t> </a:t>
            </a:r>
            <a:r>
              <a:rPr lang="cs-CZ" sz="3600" i="1" dirty="0" err="1">
                <a:solidFill>
                  <a:srgbClr val="FF9900"/>
                </a:solidFill>
              </a:rPr>
              <a:t>should</a:t>
            </a:r>
            <a:r>
              <a:rPr lang="cs-CZ" sz="3600" i="1" dirty="0">
                <a:solidFill>
                  <a:srgbClr val="FF9900"/>
                </a:solidFill>
              </a:rPr>
              <a:t> do?</a:t>
            </a:r>
          </a:p>
          <a:p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Negative </a:t>
            </a:r>
            <a:r>
              <a:rPr lang="cs-CZ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Implicit</a:t>
            </a:r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Feedback</a:t>
            </a:r>
          </a:p>
          <a:p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Context of User Feedback</a:t>
            </a:r>
            <a:endParaRPr lang="cs-CZ" sz="18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r>
              <a:rPr lang="cs-CZ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Long-term Preference </a:t>
            </a:r>
            <a:r>
              <a:rPr lang="cs-CZ" sz="2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Indicators</a:t>
            </a:r>
            <a:endParaRPr lang="cs-CZ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0" indent="0">
              <a:buNone/>
            </a:pPr>
            <a:endParaRPr lang="cs-CZ" sz="1400" i="1" dirty="0">
              <a:solidFill>
                <a:srgbClr val="FF9900"/>
              </a:solidFill>
            </a:endParaRPr>
          </a:p>
          <a:p>
            <a:endParaRPr lang="cs-CZ" sz="2800" i="1" dirty="0">
              <a:solidFill>
                <a:srgbClr val="FF9900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 dirty="0"/>
          </a:p>
        </p:txBody>
      </p:sp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Peska, Vojtas: Towards Complex User Feedback and Presentation Context in Recommender Systems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099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07B0957-0EE7-4B4B-9E52-1A0ECA4F619A}" type="slidenum">
              <a:rPr lang="en-GB" altLang="en-US" smtClean="0"/>
              <a:pPr>
                <a:defRPr/>
              </a:pPr>
              <a:t>37</a:t>
            </a:fld>
            <a:endParaRPr lang="en-GB" altLang="en-US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981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32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57470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Context of user feedback</a:t>
            </a:r>
            <a:endParaRPr lang="en-US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Peska, Vojtas: Towards Complex User Feedback and Presentation Context in Recommender Systems</a:t>
            </a:r>
            <a:endParaRPr lang="en-GB" alt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F7ED5B-E987-4949-AEA9-420F79658262}" type="slidenum">
              <a:rPr lang="en-GB" altLang="en-US" smtClean="0"/>
              <a:pPr>
                <a:defRPr/>
              </a:pPr>
              <a:t>38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209788449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/>
          <p:cNvSpPr>
            <a:spLocks noGrp="1"/>
          </p:cNvSpPr>
          <p:nvPr>
            <p:ph type="title"/>
          </p:nvPr>
        </p:nvSpPr>
        <p:spPr>
          <a:xfrm>
            <a:off x="677332" y="609603"/>
            <a:ext cx="10489778" cy="1320795"/>
          </a:xfrm>
        </p:spPr>
        <p:txBody>
          <a:bodyPr/>
          <a:lstStyle/>
          <a:p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hu-HU" dirty="0"/>
          </a:p>
        </p:txBody>
      </p:sp>
      <p:sp>
        <p:nvSpPr>
          <p:cNvPr id="17" name="Tartalom helye 16"/>
          <p:cNvSpPr>
            <a:spLocks noGrp="1"/>
          </p:cNvSpPr>
          <p:nvPr>
            <p:ph sz="quarter" idx="4"/>
          </p:nvPr>
        </p:nvSpPr>
        <p:spPr>
          <a:xfrm>
            <a:off x="834390" y="1628801"/>
            <a:ext cx="9376411" cy="44973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+mn-lt"/>
              </a:rPr>
              <a:t>Beyond Clicks: Dwell Time for Personalization</a:t>
            </a:r>
            <a:r>
              <a:rPr lang="cs-CZ" dirty="0">
                <a:latin typeface="+mn-lt"/>
              </a:rPr>
              <a:t>, </a:t>
            </a:r>
            <a:r>
              <a:rPr lang="cs-CZ" sz="1200" dirty="0">
                <a:latin typeface="+mn-lt"/>
                <a:hlinkClick r:id="rId3"/>
              </a:rPr>
              <a:t>https://dl.acm.org/doi/10.1145/2645710.2645724</a:t>
            </a:r>
            <a:r>
              <a:rPr lang="cs-CZ" sz="1200" dirty="0">
                <a:latin typeface="+mn-lt"/>
              </a:rPr>
              <a:t> </a:t>
            </a:r>
            <a:r>
              <a:rPr lang="cs-CZ" sz="1200" b="1" dirty="0">
                <a:latin typeface="+mn-lt"/>
              </a:rPr>
              <a:t>[RecSys2014 </a:t>
            </a:r>
            <a:r>
              <a:rPr lang="cs-CZ" sz="1200" b="1" dirty="0" err="1">
                <a:latin typeface="+mn-lt"/>
              </a:rPr>
              <a:t>best</a:t>
            </a:r>
            <a:r>
              <a:rPr lang="cs-CZ" sz="1200" b="1" dirty="0">
                <a:latin typeface="+mn-lt"/>
              </a:rPr>
              <a:t> </a:t>
            </a:r>
            <a:r>
              <a:rPr lang="cs-CZ" sz="1200" b="1" dirty="0" err="1">
                <a:latin typeface="+mn-lt"/>
              </a:rPr>
              <a:t>paper</a:t>
            </a:r>
            <a:r>
              <a:rPr lang="cs-CZ" sz="1200" b="1" dirty="0">
                <a:latin typeface="+mn-lt"/>
              </a:rPr>
              <a:t>]</a:t>
            </a:r>
            <a:endParaRPr lang="cs-CZ" b="1" dirty="0">
              <a:latin typeface="+mn-lt"/>
            </a:endParaRPr>
          </a:p>
          <a:p>
            <a:r>
              <a:rPr lang="cs-CZ" dirty="0" err="1">
                <a:latin typeface="+mn-lt"/>
              </a:rPr>
              <a:t>Pages</a:t>
            </a:r>
            <a:r>
              <a:rPr lang="cs-CZ" dirty="0">
                <a:latin typeface="+mn-lt"/>
              </a:rPr>
              <a:t> may substantially vary in length, amount of content etc.</a:t>
            </a:r>
          </a:p>
          <a:p>
            <a:pPr lvl="1"/>
            <a:r>
              <a:rPr lang="cs-CZ" sz="1400" dirty="0">
                <a:latin typeface="+mn-lt"/>
              </a:rPr>
              <a:t>This could affect perceived implicit feedback features</a:t>
            </a:r>
          </a:p>
          <a:p>
            <a:pPr lvl="1"/>
            <a:r>
              <a:rPr lang="cs-CZ" sz="1400" dirty="0">
                <a:latin typeface="+mn-lt"/>
              </a:rPr>
              <a:t>Leveraging context could </a:t>
            </a:r>
            <a:r>
              <a:rPr lang="cs-CZ" sz="1400" dirty="0" err="1">
                <a:latin typeface="+mn-lt"/>
              </a:rPr>
              <a:t>be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important</a:t>
            </a:r>
            <a:endParaRPr lang="cs-CZ" sz="1400" dirty="0">
              <a:latin typeface="+mn-lt"/>
            </a:endParaRPr>
          </a:p>
          <a:p>
            <a:r>
              <a:rPr lang="cs-CZ" dirty="0" err="1">
                <a:latin typeface="+mn-lt"/>
              </a:rPr>
              <a:t>Consumption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statistics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may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significantly</a:t>
            </a:r>
            <a:r>
              <a:rPr lang="cs-CZ" dirty="0">
                <a:latin typeface="+mn-lt"/>
              </a:rPr>
              <a:t> vary </a:t>
            </a:r>
            <a:r>
              <a:rPr lang="cs-CZ" dirty="0" err="1">
                <a:latin typeface="+mn-lt"/>
              </a:rPr>
              <a:t>also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for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different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device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types</a:t>
            </a:r>
            <a:endParaRPr lang="cs-CZ" dirty="0"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 dirty="0"/>
          </a:p>
        </p:txBody>
      </p:sp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Peska, Vojtas: Towards Complex User Feedback and Presentation Context in Recommender Systems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099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07B0957-0EE7-4B4B-9E52-1A0ECA4F619A}" type="slidenum">
              <a:rPr lang="en-GB" altLang="en-US" smtClean="0"/>
              <a:pPr>
                <a:defRPr/>
              </a:pPr>
              <a:t>39</a:t>
            </a:fld>
            <a:endParaRPr lang="en-GB" altLang="en-US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981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BEA51A83-D285-4A8D-86E4-9C78498ACA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134" y="3429000"/>
            <a:ext cx="835914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60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AC7196D-97DA-47F9-8FE1-D4B57EE4FC2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700898" y="406731"/>
            <a:ext cx="4343847" cy="678322"/>
          </a:xfrm>
        </p:spPr>
        <p:txBody>
          <a:bodyPr>
            <a:noAutofit/>
          </a:bodyPr>
          <a:lstStyle/>
          <a:p>
            <a:pPr lvl="0" algn="ctr"/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Any open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problems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in RS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you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remember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sz="2000" dirty="0"/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D0CF76F9-CECA-6B8F-E902-E4043E29B135}"/>
              </a:ext>
            </a:extLst>
          </p:cNvPr>
          <p:cNvSpPr txBox="1">
            <a:spLocks/>
          </p:cNvSpPr>
          <p:nvPr/>
        </p:nvSpPr>
        <p:spPr>
          <a:xfrm>
            <a:off x="1066722" y="2397251"/>
            <a:ext cx="3938567" cy="678322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Autofit/>
          </a:bodyPr>
          <a:lstStyle>
            <a:lvl1pPr marL="0" marR="0" lvl="0" indent="0" algn="l" defTabSz="4572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cs-CZ" sz="3600" b="0" i="0" u="none" strike="noStrike" kern="1200" cap="none" spc="0" baseline="0">
                <a:solidFill>
                  <a:srgbClr val="90C226"/>
                </a:solidFill>
                <a:uFillTx/>
                <a:latin typeface="Trebuchet MS"/>
              </a:defRPr>
            </a:lvl1pPr>
          </a:lstStyle>
          <a:p>
            <a:pPr algn="ctr"/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Why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we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might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need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preference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elicitation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en-US" sz="2000" dirty="0"/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0DA70162-10D7-37C7-A6CE-A8F868BCD49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2496"/>
          <a:stretch/>
        </p:blipFill>
        <p:spPr>
          <a:xfrm>
            <a:off x="1195246" y="3247023"/>
            <a:ext cx="3474559" cy="3028950"/>
          </a:xfrm>
          <a:prstGeom prst="rect">
            <a:avLst/>
          </a:prstGeom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8DA2DB4C-CE68-6451-A2B9-5918F07035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0559" y="1114779"/>
            <a:ext cx="5400072" cy="717458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29B501E7-7C37-4186-99FA-02E058C1CC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91928" y="1668391"/>
            <a:ext cx="5400072" cy="844961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0021876B-AF05-2860-0CD0-B3813EFF06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1265" y="4666434"/>
            <a:ext cx="3259362" cy="768583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79D56A2-FE51-92C8-51A4-D5872647F26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0627" y="4062023"/>
            <a:ext cx="3271373" cy="1624883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DB1DB8DE-5FEF-E1DE-1F65-B94C826263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56049" y="3530147"/>
            <a:ext cx="4233455" cy="1060564"/>
          </a:xfrm>
          <a:prstGeom prst="rect">
            <a:avLst/>
          </a:prstGeom>
        </p:spPr>
      </p:pic>
      <p:pic>
        <p:nvPicPr>
          <p:cNvPr id="11" name="Picture 4">
            <a:extLst>
              <a:ext uri="{FF2B5EF4-FFF2-40B4-BE49-F238E27FC236}">
                <a16:creationId xmlns:a16="http://schemas.microsoft.com/office/drawing/2014/main" id="{6095077E-3A8D-A238-A12F-8701D87431C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32602" y="2381659"/>
            <a:ext cx="3812143" cy="2313219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F1EFD108-53AE-9677-27D2-49829A6CFE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1758" y="2433952"/>
            <a:ext cx="3197746" cy="1134223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78EFCF9C-7A38-91FB-024D-B4ED0FD367A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84492" y="5432653"/>
            <a:ext cx="5215151" cy="1425347"/>
          </a:xfrm>
          <a:prstGeom prst="rect">
            <a:avLst/>
          </a:prstGeom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dirty="0"/>
              <a:t>Peska, </a:t>
            </a:r>
            <a:r>
              <a:rPr lang="en-US" altLang="en-US" dirty="0" err="1"/>
              <a:t>Vojtas</a:t>
            </a:r>
            <a:r>
              <a:rPr lang="en-US" altLang="en-US" dirty="0"/>
              <a:t>: Towards Complex User Feedback and Presentation Context in Recommender Systems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099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358D729-4E8C-463E-980F-3F838ACB8E24}" type="slidenum">
              <a:rPr lang="en-GB" altLang="en-US" smtClean="0"/>
              <a:pPr>
                <a:defRPr/>
              </a:pPr>
              <a:t>40</a:t>
            </a:fld>
            <a:endParaRPr lang="en-GB" altLang="en-US" dirty="0">
              <a:latin typeface="Arial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 dirty="0"/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id="{7D4A3D3C-BFC6-467F-A337-94D8F011CA93}"/>
              </a:ext>
            </a:extLst>
          </p:cNvPr>
          <p:cNvGrpSpPr/>
          <p:nvPr/>
        </p:nvGrpSpPr>
        <p:grpSpPr>
          <a:xfrm>
            <a:off x="7564814" y="1930398"/>
            <a:ext cx="2825181" cy="2518799"/>
            <a:chOff x="7761053" y="2560739"/>
            <a:chExt cx="2825181" cy="2518799"/>
          </a:xfrm>
        </p:grpSpPr>
        <p:pic>
          <p:nvPicPr>
            <p:cNvPr id="23" name="Obrázek 1"/>
            <p:cNvPicPr>
              <a:picLocks noChangeAspect="1"/>
            </p:cNvPicPr>
            <p:nvPr/>
          </p:nvPicPr>
          <p:blipFill rotWithShape="1">
            <a:blip r:embed="rId3" cstate="print"/>
            <a:srcRect l="16409" t="5478" r="17853" b="25323"/>
            <a:stretch/>
          </p:blipFill>
          <p:spPr>
            <a:xfrm>
              <a:off x="7824192" y="2636912"/>
              <a:ext cx="1368152" cy="1080120"/>
            </a:xfrm>
            <a:prstGeom prst="rect">
              <a:avLst/>
            </a:prstGeom>
          </p:spPr>
        </p:pic>
        <p:pic>
          <p:nvPicPr>
            <p:cNvPr id="28" name="Obrázek 2"/>
            <p:cNvPicPr>
              <a:picLocks noChangeAspect="1"/>
            </p:cNvPicPr>
            <p:nvPr/>
          </p:nvPicPr>
          <p:blipFill rotWithShape="1">
            <a:blip r:embed="rId4" cstate="print"/>
            <a:srcRect l="16925" t="5419" r="17415" b="7126"/>
            <a:stretch/>
          </p:blipFill>
          <p:spPr>
            <a:xfrm>
              <a:off x="9264353" y="2617868"/>
              <a:ext cx="1244198" cy="1208696"/>
            </a:xfrm>
            <a:prstGeom prst="rect">
              <a:avLst/>
            </a:prstGeom>
          </p:spPr>
        </p:pic>
        <p:pic>
          <p:nvPicPr>
            <p:cNvPr id="29" name="Obrázek 3"/>
            <p:cNvPicPr>
              <a:picLocks noChangeAspect="1"/>
            </p:cNvPicPr>
            <p:nvPr/>
          </p:nvPicPr>
          <p:blipFill rotWithShape="1">
            <a:blip r:embed="rId5" cstate="print"/>
            <a:srcRect l="16397" t="5460" r="17453" b="7234"/>
            <a:stretch/>
          </p:blipFill>
          <p:spPr>
            <a:xfrm>
              <a:off x="9257210" y="3777732"/>
              <a:ext cx="1249511" cy="1229796"/>
            </a:xfrm>
            <a:prstGeom prst="rect">
              <a:avLst/>
            </a:prstGeom>
          </p:spPr>
        </p:pic>
        <p:sp>
          <p:nvSpPr>
            <p:cNvPr id="30" name="Téglalap 1"/>
            <p:cNvSpPr/>
            <p:nvPr/>
          </p:nvSpPr>
          <p:spPr>
            <a:xfrm>
              <a:off x="7833061" y="2632747"/>
              <a:ext cx="1359283" cy="1080120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hu-HU" sz="2400"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A</a:t>
              </a:r>
            </a:p>
          </p:txBody>
        </p:sp>
        <p:sp>
          <p:nvSpPr>
            <p:cNvPr id="31" name="Téglalap 6"/>
            <p:cNvSpPr/>
            <p:nvPr/>
          </p:nvSpPr>
          <p:spPr>
            <a:xfrm>
              <a:off x="9264351" y="2632748"/>
              <a:ext cx="1242370" cy="2374781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r>
                <a:rPr lang="hu-HU" sz="2400" dirty="0">
                  <a:effectLst>
                    <a:outerShdw blurRad="50800" dist="38100" dir="8100000" algn="tr" rotWithShape="0">
                      <a:prstClr val="black">
                        <a:alpha val="40000"/>
                      </a:prstClr>
                    </a:outerShdw>
                  </a:effectLst>
                </a:rPr>
                <a:t>B</a:t>
              </a:r>
            </a:p>
          </p:txBody>
        </p:sp>
        <p:sp>
          <p:nvSpPr>
            <p:cNvPr id="32" name="Téglalap 2"/>
            <p:cNvSpPr/>
            <p:nvPr/>
          </p:nvSpPr>
          <p:spPr>
            <a:xfrm>
              <a:off x="7761053" y="2560739"/>
              <a:ext cx="2818657" cy="1193817"/>
            </a:xfrm>
            <a:prstGeom prst="rect">
              <a:avLst/>
            </a:prstGeom>
            <a:noFill/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3" name="Téglalap 2"/>
            <p:cNvSpPr/>
            <p:nvPr/>
          </p:nvSpPr>
          <p:spPr>
            <a:xfrm>
              <a:off x="7767577" y="3760325"/>
              <a:ext cx="2818657" cy="1319213"/>
            </a:xfrm>
            <a:prstGeom prst="rect">
              <a:avLst/>
            </a:pr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  <p:sp>
        <p:nvSpPr>
          <p:cNvPr id="4101" name="Rectangle 16"/>
          <p:cNvSpPr>
            <a:spLocks noGrp="1" noChangeArrowheads="1"/>
          </p:cNvSpPr>
          <p:nvPr>
            <p:ph type="body" idx="1"/>
          </p:nvPr>
        </p:nvSpPr>
        <p:spPr>
          <a:xfrm>
            <a:off x="856527" y="1771048"/>
            <a:ext cx="9354273" cy="4341422"/>
          </a:xfrm>
          <a:noFill/>
        </p:spPr>
        <p:txBody>
          <a:bodyPr/>
          <a:lstStyle/>
          <a:p>
            <a:pPr marL="571500" indent="-571500"/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Context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of the user</a:t>
            </a:r>
          </a:p>
          <a:p>
            <a:pPr marL="920750" lvl="1" indent="-571500"/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Location, Mood, Seasonality...</a:t>
            </a:r>
          </a:p>
          <a:p>
            <a:pPr marL="920750" lvl="1" indent="-571500"/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Can affect user preference (but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out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of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scope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here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  <a:p>
            <a:pPr marL="571500" indent="-571500"/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Context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device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and </a:t>
            </a:r>
            <a:r>
              <a:rPr lang="cs-CZ" sz="20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page</a:t>
            </a:r>
            <a:endParaRPr lang="cs-CZ" sz="16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marL="920750" lvl="1" indent="-571500"/>
            <a:r>
              <a:rPr lang="cs-CZ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Page</a:t>
            </a:r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and browser dimensions</a:t>
            </a:r>
          </a:p>
          <a:p>
            <a:pPr marL="920750" lvl="1" indent="-571500"/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Page complexity (amount of text, links, images,...)</a:t>
            </a:r>
          </a:p>
          <a:p>
            <a:pPr marL="920750" lvl="1" indent="-571500"/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Device type</a:t>
            </a:r>
          </a:p>
          <a:p>
            <a:pPr marL="920750" lvl="1" indent="-571500"/>
            <a:r>
              <a:rPr lang="cs-CZ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Datetime</a:t>
            </a:r>
          </a:p>
          <a:p>
            <a:pPr marL="920750" lvl="1" indent="-571500"/>
            <a:r>
              <a:rPr lang="cs-CZ" i="1" dirty="0">
                <a:solidFill>
                  <a:srgbClr val="99CC00"/>
                </a:solidFill>
                <a:latin typeface="+mn-lt"/>
              </a:rPr>
              <a:t>Can affect percieved values of the user feedback</a:t>
            </a:r>
          </a:p>
          <a:p>
            <a:pPr marL="349250" lvl="1" indent="0">
              <a:buNone/>
            </a:pPr>
            <a:endParaRPr lang="en-US" b="1" dirty="0">
              <a:solidFill>
                <a:srgbClr val="FF0000"/>
              </a:solidFill>
            </a:endParaRPr>
          </a:p>
        </p:txBody>
      </p:sp>
      <p:grpSp>
        <p:nvGrpSpPr>
          <p:cNvPr id="4" name="Skupina 3">
            <a:extLst>
              <a:ext uri="{FF2B5EF4-FFF2-40B4-BE49-F238E27FC236}">
                <a16:creationId xmlns:a16="http://schemas.microsoft.com/office/drawing/2014/main" id="{08767D9B-45C3-4CF2-B9BD-99020A793716}"/>
              </a:ext>
            </a:extLst>
          </p:cNvPr>
          <p:cNvGrpSpPr/>
          <p:nvPr/>
        </p:nvGrpSpPr>
        <p:grpSpPr>
          <a:xfrm>
            <a:off x="1981200" y="5239696"/>
            <a:ext cx="8169430" cy="1022733"/>
            <a:chOff x="1698599" y="5089738"/>
            <a:chExt cx="8169430" cy="1022733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6" cstate="print"/>
            <a:srcRect l="25982" t="22700" r="52362" b="65400"/>
            <a:stretch/>
          </p:blipFill>
          <p:spPr>
            <a:xfrm>
              <a:off x="1989184" y="5377259"/>
              <a:ext cx="2378625" cy="735211"/>
            </a:xfrm>
            <a:prstGeom prst="rect">
              <a:avLst/>
            </a:prstGeom>
          </p:spPr>
        </p:pic>
        <p:pic>
          <p:nvPicPr>
            <p:cNvPr id="34" name="Kép 33"/>
            <p:cNvPicPr>
              <a:picLocks noChangeAspect="1"/>
            </p:cNvPicPr>
            <p:nvPr/>
          </p:nvPicPr>
          <p:blipFill rotWithShape="1">
            <a:blip r:embed="rId6" cstate="print"/>
            <a:srcRect l="26142" t="35928" r="40997" b="52172"/>
            <a:stretch/>
          </p:blipFill>
          <p:spPr>
            <a:xfrm>
              <a:off x="6258630" y="5377259"/>
              <a:ext cx="3609399" cy="735211"/>
            </a:xfrm>
            <a:prstGeom prst="rect">
              <a:avLst/>
            </a:prstGeom>
          </p:spPr>
        </p:pic>
        <p:sp>
          <p:nvSpPr>
            <p:cNvPr id="11" name="Téglalap 10"/>
            <p:cNvSpPr/>
            <p:nvPr/>
          </p:nvSpPr>
          <p:spPr>
            <a:xfrm>
              <a:off x="1981201" y="5362708"/>
              <a:ext cx="3883383" cy="749763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5" name="Téglalap 34"/>
            <p:cNvSpPr/>
            <p:nvPr/>
          </p:nvSpPr>
          <p:spPr>
            <a:xfrm>
              <a:off x="6240016" y="5362707"/>
              <a:ext cx="3628013" cy="749763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47" name="Ellipszis 46"/>
            <p:cNvSpPr/>
            <p:nvPr/>
          </p:nvSpPr>
          <p:spPr>
            <a:xfrm>
              <a:off x="5998359" y="5105566"/>
              <a:ext cx="550238" cy="56819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36" name="Kör 35"/>
            <p:cNvSpPr/>
            <p:nvPr/>
          </p:nvSpPr>
          <p:spPr>
            <a:xfrm>
              <a:off x="5990879" y="5130311"/>
              <a:ext cx="535917" cy="521533"/>
            </a:xfrm>
            <a:prstGeom prst="pie">
              <a:avLst>
                <a:gd name="adj1" fmla="val 16299085"/>
                <a:gd name="adj2" fmla="val 1845892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15" name="Szalagív 14"/>
            <p:cNvSpPr/>
            <p:nvPr/>
          </p:nvSpPr>
          <p:spPr>
            <a:xfrm>
              <a:off x="6020160" y="5137759"/>
              <a:ext cx="506636" cy="506636"/>
            </a:xfrm>
            <a:prstGeom prst="blockArc">
              <a:avLst>
                <a:gd name="adj1" fmla="val 1974340"/>
                <a:gd name="adj2" fmla="val 15215946"/>
                <a:gd name="adj3" fmla="val 0"/>
              </a:avLst>
            </a:prstGeom>
            <a:solidFill>
              <a:srgbClr val="00206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chemeClr val="tx1"/>
                </a:solidFill>
              </a:endParaRPr>
            </a:p>
          </p:txBody>
        </p:sp>
        <p:sp>
          <p:nvSpPr>
            <p:cNvPr id="20" name="Ellipszis 19"/>
            <p:cNvSpPr/>
            <p:nvPr/>
          </p:nvSpPr>
          <p:spPr>
            <a:xfrm>
              <a:off x="6251800" y="5089738"/>
              <a:ext cx="55141" cy="53340"/>
            </a:xfrm>
            <a:prstGeom prst="ellipse">
              <a:avLst/>
            </a:prstGeom>
            <a:solidFill>
              <a:srgbClr val="00206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22" name="Háromszög 21"/>
            <p:cNvSpPr/>
            <p:nvPr/>
          </p:nvSpPr>
          <p:spPr>
            <a:xfrm rot="7200000">
              <a:off x="6322251" y="5333131"/>
              <a:ext cx="55141" cy="218424"/>
            </a:xfrm>
            <a:prstGeom prst="triangle">
              <a:avLst/>
            </a:prstGeom>
            <a:solidFill>
              <a:srgbClr val="002060"/>
            </a:solidFill>
            <a:ln w="38100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grpSp>
          <p:nvGrpSpPr>
            <p:cNvPr id="2" name="Csoportba foglalás 1"/>
            <p:cNvGrpSpPr/>
            <p:nvPr/>
          </p:nvGrpSpPr>
          <p:grpSpPr>
            <a:xfrm>
              <a:off x="1698599" y="5119108"/>
              <a:ext cx="569064" cy="573197"/>
              <a:chOff x="174599" y="5119107"/>
              <a:chExt cx="569064" cy="573197"/>
            </a:xfrm>
          </p:grpSpPr>
          <p:sp>
            <p:nvSpPr>
              <p:cNvPr id="37" name="Ellipszis 36"/>
              <p:cNvSpPr/>
              <p:nvPr/>
            </p:nvSpPr>
            <p:spPr>
              <a:xfrm>
                <a:off x="193425" y="5124105"/>
                <a:ext cx="550238" cy="568199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2" name="Kör 41"/>
              <p:cNvSpPr/>
              <p:nvPr/>
            </p:nvSpPr>
            <p:spPr>
              <a:xfrm>
                <a:off x="174599" y="5159679"/>
                <a:ext cx="535917" cy="521533"/>
              </a:xfrm>
              <a:prstGeom prst="pie">
                <a:avLst>
                  <a:gd name="adj1" fmla="val 16299085"/>
                  <a:gd name="adj2" fmla="val 18603549"/>
                </a:avLst>
              </a:pr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Szalagív 42"/>
              <p:cNvSpPr/>
              <p:nvPr/>
            </p:nvSpPr>
            <p:spPr>
              <a:xfrm>
                <a:off x="203881" y="5167128"/>
                <a:ext cx="506636" cy="506636"/>
              </a:xfrm>
              <a:prstGeom prst="blockArc">
                <a:avLst>
                  <a:gd name="adj1" fmla="val 18645291"/>
                  <a:gd name="adj2" fmla="val 15215946"/>
                  <a:gd name="adj3" fmla="val 0"/>
                </a:avLst>
              </a:prstGeom>
              <a:solidFill>
                <a:srgbClr val="00206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Ellipszis 43"/>
              <p:cNvSpPr/>
              <p:nvPr/>
            </p:nvSpPr>
            <p:spPr>
              <a:xfrm>
                <a:off x="435520" y="5119107"/>
                <a:ext cx="55141" cy="53340"/>
              </a:xfrm>
              <a:prstGeom prst="ellipse">
                <a:avLst/>
              </a:prstGeom>
              <a:solidFill>
                <a:srgbClr val="00206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  <p:sp>
            <p:nvSpPr>
              <p:cNvPr id="45" name="Háromszög 44"/>
              <p:cNvSpPr/>
              <p:nvPr/>
            </p:nvSpPr>
            <p:spPr>
              <a:xfrm rot="2400000">
                <a:off x="485112" y="5226763"/>
                <a:ext cx="55141" cy="218424"/>
              </a:xfrm>
              <a:prstGeom prst="triangle">
                <a:avLst/>
              </a:prstGeom>
              <a:solidFill>
                <a:srgbClr val="002060"/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hu-HU"/>
              </a:p>
            </p:txBody>
          </p:sp>
        </p:grpSp>
      </p:grpSp>
      <p:sp>
        <p:nvSpPr>
          <p:cNvPr id="38" name="Cím 10">
            <a:extLst>
              <a:ext uri="{FF2B5EF4-FFF2-40B4-BE49-F238E27FC236}">
                <a16:creationId xmlns:a16="http://schemas.microsoft.com/office/drawing/2014/main" id="{D47779E7-C1B0-40D8-B6F2-6B7CECE6D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10489778" cy="1320795"/>
          </a:xfrm>
        </p:spPr>
        <p:txBody>
          <a:bodyPr/>
          <a:lstStyle/>
          <a:p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hu-HU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48D523B4-2BE2-DEB3-AE0E-5CFCB0F42C0C}"/>
              </a:ext>
            </a:extLst>
          </p:cNvPr>
          <p:cNvSpPr txBox="1"/>
          <p:nvPr/>
        </p:nvSpPr>
        <p:spPr>
          <a:xfrm>
            <a:off x="6809397" y="6547104"/>
            <a:ext cx="609760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>
                <a:hlinkClick r:id="rId7"/>
              </a:rPr>
              <a:t>http://btw2017.informatik.uni-stuttgart.de/slidesandpapers/E3-16/paper_web.pdf</a:t>
            </a:r>
            <a:r>
              <a:rPr lang="cs-CZ" sz="1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2149373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artalom helye 12"/>
              <p:cNvSpPr>
                <a:spLocks noGrp="1"/>
              </p:cNvSpPr>
              <p:nvPr>
                <p:ph sz="half" idx="2"/>
              </p:nvPr>
            </p:nvSpPr>
            <p:spPr>
              <a:xfrm>
                <a:off x="788669" y="2330416"/>
                <a:ext cx="9686825" cy="3794873"/>
              </a:xfrm>
            </p:spPr>
            <p:txBody>
              <a:bodyPr>
                <a:normAutofit/>
              </a:bodyPr>
              <a:lstStyle/>
              <a:p>
                <a:pPr marL="0" indent="0">
                  <a:buNone/>
                </a:pPr>
                <a:r>
                  <a:rPr lang="cs-CZ" sz="1900" dirty="0" err="1">
                    <a:solidFill>
                      <a:schemeClr val="tx1"/>
                    </a:solidFill>
                    <a:latin typeface="+mn-lt"/>
                  </a:rPr>
                  <a:t>Consider</a:t>
                </a:r>
                <a:r>
                  <a:rPr lang="cs-CZ" sz="19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cs-CZ" sz="1900" dirty="0" err="1">
                    <a:solidFill>
                      <a:schemeClr val="tx1"/>
                    </a:solidFill>
                    <a:latin typeface="+mn-lt"/>
                  </a:rPr>
                  <a:t>having</a:t>
                </a:r>
                <a:r>
                  <a:rPr lang="cs-CZ" sz="19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cs-CZ" sz="1900" dirty="0" err="1">
                    <a:solidFill>
                      <a:schemeClr val="tx1"/>
                    </a:solidFill>
                    <a:latin typeface="+mn-lt"/>
                  </a:rPr>
                  <a:t>several</a:t>
                </a:r>
                <a:r>
                  <a:rPr lang="cs-CZ" sz="1900" dirty="0">
                    <a:solidFill>
                      <a:schemeClr val="tx1"/>
                    </a:solidFill>
                    <a:latin typeface="+mn-lt"/>
                  </a:rPr>
                  <a:t> feedback and </a:t>
                </a:r>
                <a:r>
                  <a:rPr lang="cs-CZ" sz="1900" dirty="0" err="1">
                    <a:solidFill>
                      <a:schemeClr val="tx1"/>
                    </a:solidFill>
                    <a:latin typeface="+mn-lt"/>
                  </a:rPr>
                  <a:t>context</a:t>
                </a:r>
                <a:r>
                  <a:rPr lang="cs-CZ" sz="1900" dirty="0">
                    <a:solidFill>
                      <a:schemeClr val="tx1"/>
                    </a:solidFill>
                    <a:latin typeface="+mn-lt"/>
                  </a:rPr>
                  <a:t> </a:t>
                </a:r>
                <a:r>
                  <a:rPr lang="cs-CZ" sz="1900" dirty="0" err="1">
                    <a:solidFill>
                      <a:schemeClr val="tx1"/>
                    </a:solidFill>
                    <a:latin typeface="+mn-lt"/>
                  </a:rPr>
                  <a:t>features</a:t>
                </a:r>
                <a:endParaRPr lang="cs-CZ" sz="1900" dirty="0">
                  <a:solidFill>
                    <a:schemeClr val="tx1"/>
                  </a:solidFill>
                  <a:latin typeface="+mn-lt"/>
                </a:endParaRPr>
              </a:p>
              <a:p>
                <a:pPr marL="0" indent="0">
                  <a:buNone/>
                </a:pPr>
                <a:endParaRPr lang="hu-HU" sz="1600" dirty="0">
                  <a:solidFill>
                    <a:schemeClr val="tx1"/>
                  </a:solidFill>
                  <a:latin typeface="+mn-lt"/>
                </a:endParaRPr>
              </a:p>
              <a:p>
                <a:pPr marL="571500" indent="-571500"/>
                <a:r>
                  <a:rPr lang="hu-HU" dirty="0">
                    <a:solidFill>
                      <a:schemeClr val="tx1"/>
                    </a:solidFill>
                    <a:latin typeface="+mn-lt"/>
                  </a:rPr>
                  <a:t>Learn estimated rating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cs-CZ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acc>
                      </m:e>
                      <m:sub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cs-CZ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𝑜</m:t>
                        </m:r>
                      </m:sub>
                    </m:sSub>
                  </m:oMath>
                </a14:m>
                <a:r>
                  <a:rPr lang="hu-HU" dirty="0">
                    <a:solidFill>
                      <a:schemeClr val="tx1"/>
                    </a:solidFill>
                    <a:latin typeface="+mn-lt"/>
                  </a:rPr>
                  <a:t> for visited objects based on feedback and context</a:t>
                </a:r>
              </a:p>
              <a:p>
                <a:pPr marL="349250" lvl="1" indent="0">
                  <a:buNone/>
                </a:pPr>
                <a:r>
                  <a:rPr lang="hu-HU" sz="1400" dirty="0">
                    <a:solidFill>
                      <a:schemeClr val="tx1"/>
                    </a:solidFill>
                    <a:latin typeface="+mn-lt"/>
                  </a:rPr>
                  <a:t> </a:t>
                </a:r>
              </a:p>
              <a:p>
                <a:pPr marL="920750" lvl="1" indent="-571500"/>
                <a:r>
                  <a:rPr lang="hu-HU" sz="1400" dirty="0">
                    <a:solidFill>
                      <a:schemeClr val="tx1"/>
                    </a:solidFill>
                    <a:latin typeface="+mn-lt"/>
                  </a:rPr>
                  <a:t>„The more the better” heuristics (STD, CDF)</a:t>
                </a:r>
              </a:p>
              <a:p>
                <a:pPr marL="920750" lvl="1" indent="-571500"/>
                <a:r>
                  <a:rPr lang="hu-HU" sz="1400" dirty="0">
                    <a:solidFill>
                      <a:schemeClr val="tx1"/>
                    </a:solidFill>
                    <a:latin typeface="+mn-lt"/>
                  </a:rPr>
                  <a:t>Machine learning approaches (dec. trees, linear regression, ...)</a:t>
                </a:r>
              </a:p>
              <a:p>
                <a:pPr marL="571500" indent="-571500"/>
                <a:r>
                  <a:rPr lang="hu-HU" dirty="0">
                    <a:solidFill>
                      <a:schemeClr val="tx1"/>
                    </a:solidFill>
                    <a:latin typeface="+mn-lt"/>
                  </a:rPr>
                  <a:t>Incorporate context</a:t>
                </a:r>
              </a:p>
              <a:p>
                <a:pPr marL="920750" lvl="1" indent="-571500"/>
                <a:r>
                  <a:rPr lang="hu-HU" sz="1400" dirty="0">
                    <a:solidFill>
                      <a:schemeClr val="tx1"/>
                    </a:solidFill>
                    <a:latin typeface="+mn-lt"/>
                  </a:rPr>
                  <a:t>As further feedback features (pass it on to the ML algorithm)</a:t>
                </a:r>
              </a:p>
              <a:p>
                <a:pPr marL="920750" lvl="1" indent="-571500"/>
                <a:r>
                  <a:rPr lang="hu-HU" sz="1400" dirty="0">
                    <a:solidFill>
                      <a:schemeClr val="tx1"/>
                    </a:solidFill>
                    <a:latin typeface="+mn-lt"/>
                  </a:rPr>
                  <a:t>As normalization (what is the expected feedback for such </a:t>
                </a:r>
                <a:br>
                  <a:rPr lang="hu-HU" sz="1400" dirty="0">
                    <a:solidFill>
                      <a:schemeClr val="tx1"/>
                    </a:solidFill>
                    <a:latin typeface="+mn-lt"/>
                  </a:rPr>
                </a:br>
                <a:r>
                  <a:rPr lang="hu-HU" sz="1400" dirty="0">
                    <a:solidFill>
                      <a:schemeClr val="tx1"/>
                    </a:solidFill>
                    <a:latin typeface="+mn-lt"/>
                  </a:rPr>
                  <a:t>contextual values?)</a:t>
                </a:r>
              </a:p>
            </p:txBody>
          </p:sp>
        </mc:Choice>
        <mc:Fallback xmlns="">
          <p:sp>
            <p:nvSpPr>
              <p:cNvPr id="21" name="Tartalom helye 1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2"/>
              </p:nvPr>
            </p:nvSpPr>
            <p:spPr>
              <a:xfrm>
                <a:off x="788669" y="2330416"/>
                <a:ext cx="9686825" cy="3794873"/>
              </a:xfrm>
              <a:blipFill>
                <a:blip r:embed="rId3"/>
                <a:stretch>
                  <a:fillRect l="-566" t="-8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Szöveg helye 14"/>
          <p:cNvSpPr>
            <a:spLocks noGrp="1"/>
          </p:cNvSpPr>
          <p:nvPr>
            <p:ph type="body" sz="quarter" idx="3"/>
          </p:nvPr>
        </p:nvSpPr>
        <p:spPr>
          <a:xfrm>
            <a:off x="788670" y="1535114"/>
            <a:ext cx="9422130" cy="669751"/>
          </a:xfrm>
        </p:spPr>
        <p:txBody>
          <a:bodyPr/>
          <a:lstStyle/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Using the Context of User Feedback in Recommender</a:t>
            </a:r>
            <a:r>
              <a:rPr lang="cs-CZ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Systems</a:t>
            </a:r>
            <a:endParaRPr lang="cs-CZ" sz="20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 dirty="0"/>
          </a:p>
        </p:txBody>
      </p:sp>
      <p:sp>
        <p:nvSpPr>
          <p:cNvPr id="4098" name="Zástupný symbol pro zápatí 4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 dirty="0"/>
              <a:t>Peska, </a:t>
            </a:r>
            <a:r>
              <a:rPr lang="en-US" altLang="en-US" dirty="0" err="1"/>
              <a:t>Vojtas</a:t>
            </a:r>
            <a:r>
              <a:rPr lang="en-US" altLang="en-US" dirty="0"/>
              <a:t>: Towards Complex User Feedback and Presentation Context in Recommender Systems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099" name="Zástupný symbol pro číslo snímku 5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07B0957-0EE7-4B4B-9E52-1A0ECA4F619A}" type="slidenum">
              <a:rPr lang="en-GB" altLang="en-US" smtClean="0"/>
              <a:pPr>
                <a:defRPr/>
              </a:pPr>
              <a:t>41</a:t>
            </a:fld>
            <a:endParaRPr lang="en-GB" altLang="en-US" dirty="0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981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3200" b="1" dirty="0">
              <a:solidFill>
                <a:schemeClr val="tx2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églalap 6"/>
              <p:cNvSpPr/>
              <p:nvPr/>
            </p:nvSpPr>
            <p:spPr>
              <a:xfrm>
                <a:off x="1398271" y="2631440"/>
                <a:ext cx="1862113" cy="4049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𝐹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hu-HU">
                              <a:latin typeface="Cambria Math" panose="02040503050406030204" pitchFamily="18" charset="0"/>
                            </a:rPr>
                            <m:t>=[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hu-HU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u-HU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hu-HU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7" name="Téglalap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8271" y="2631440"/>
                <a:ext cx="1862113" cy="404983"/>
              </a:xfrm>
              <a:prstGeom prst="rect">
                <a:avLst/>
              </a:prstGeom>
              <a:blipFill>
                <a:blip r:embed="rId5"/>
                <a:stretch>
                  <a:fillRect t="-156061" r="-29412" b="-23333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églalap 18"/>
              <p:cNvSpPr/>
              <p:nvPr/>
            </p:nvSpPr>
            <p:spPr>
              <a:xfrm>
                <a:off x="3152146" y="2616860"/>
                <a:ext cx="1908278" cy="41139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endChr m:val="]"/>
                          <m:ctrlPr>
                            <a:rPr lang="hu-H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hu-HU">
                              <a:latin typeface="Cambria Math" panose="02040503050406030204" pitchFamily="18" charset="0"/>
                            </a:rPr>
                            <m:t> 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𝑢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b>
                          </m:sSub>
                          <m:r>
                            <a:rPr lang="hu-HU">
                              <a:latin typeface="Cambria Math" panose="02040503050406030204" pitchFamily="18" charset="0"/>
                            </a:rPr>
                            <m:t>=[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hu-HU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hu-HU"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hu-HU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𝑐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19" name="Téglalap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2146" y="2616860"/>
                <a:ext cx="1908278" cy="411395"/>
              </a:xfrm>
              <a:prstGeom prst="rect">
                <a:avLst/>
              </a:prstGeom>
              <a:blipFill>
                <a:blip r:embed="rId7"/>
                <a:stretch>
                  <a:fillRect t="-151471" r="-29073" b="-223529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églalap 19"/>
              <p:cNvSpPr/>
              <p:nvPr/>
            </p:nvSpPr>
            <p:spPr>
              <a:xfrm>
                <a:off x="1716506" y="3485443"/>
                <a:ext cx="2359813" cy="38151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hu-HU" i="1"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, 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e>
                          </m:acc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𝑢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𝑜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𝑜</m:t>
                      </m:r>
                      <m:r>
                        <a:rPr lang="cs-CZ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a:rPr lang="cs-CZ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𝑺</m:t>
                      </m:r>
                    </m:oMath>
                  </m:oMathPara>
                </a14:m>
                <a:endParaRPr lang="hu-HU" dirty="0"/>
              </a:p>
            </p:txBody>
          </p:sp>
        </mc:Choice>
        <mc:Fallback xmlns="">
          <p:sp>
            <p:nvSpPr>
              <p:cNvPr id="20" name="Téglalap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6506" y="3485443"/>
                <a:ext cx="2359813" cy="38151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Cím 10">
            <a:extLst>
              <a:ext uri="{FF2B5EF4-FFF2-40B4-BE49-F238E27FC236}">
                <a16:creationId xmlns:a16="http://schemas.microsoft.com/office/drawing/2014/main" id="{A3D129E0-5686-4A67-8B58-4BD1B5A2E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10489778" cy="1320795"/>
          </a:xfrm>
        </p:spPr>
        <p:txBody>
          <a:bodyPr/>
          <a:lstStyle/>
          <a:p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How to interpret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numeric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implicit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feedback</a:t>
            </a:r>
            <a:endParaRPr lang="hu-HU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22801" y="4339389"/>
            <a:ext cx="5669199" cy="2518611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7C9D43E2-1D41-AF43-734F-72636F15B6D3}"/>
              </a:ext>
            </a:extLst>
          </p:cNvPr>
          <p:cNvSpPr txBox="1"/>
          <p:nvPr/>
        </p:nvSpPr>
        <p:spPr>
          <a:xfrm>
            <a:off x="4681087" y="1901172"/>
            <a:ext cx="609760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cs-CZ" sz="1400" dirty="0">
                <a:hlinkClick r:id="rId10"/>
              </a:rPr>
              <a:t>https://arxiv.org/pdf/1612.04978.pdf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23677820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Nadpis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dirty="0"/>
              <a:t>Negative preference </a:t>
            </a:r>
            <a:r>
              <a:rPr lang="cs-CZ" sz="3600" dirty="0" err="1"/>
              <a:t>from</a:t>
            </a:r>
            <a:r>
              <a:rPr lang="cs-CZ" sz="3600" dirty="0"/>
              <a:t> </a:t>
            </a:r>
            <a:r>
              <a:rPr lang="cs-CZ" sz="3600" dirty="0" err="1"/>
              <a:t>implicit</a:t>
            </a:r>
            <a:r>
              <a:rPr lang="cs-CZ" sz="3600" dirty="0"/>
              <a:t> feedback</a:t>
            </a:r>
            <a:endParaRPr lang="en-US" dirty="0"/>
          </a:p>
        </p:txBody>
      </p:sp>
      <p:sp>
        <p:nvSpPr>
          <p:cNvPr id="11" name="Zástupný symbol pro text 10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Can</a:t>
            </a:r>
            <a:r>
              <a:rPr lang="cs-CZ" dirty="0"/>
              <a:t> my </a:t>
            </a:r>
            <a:r>
              <a:rPr lang="cs-CZ" dirty="0" err="1"/>
              <a:t>consumption</a:t>
            </a:r>
            <a:r>
              <a:rPr lang="cs-CZ" dirty="0"/>
              <a:t> </a:t>
            </a:r>
            <a:r>
              <a:rPr lang="cs-CZ" dirty="0" err="1"/>
              <a:t>say</a:t>
            </a:r>
            <a:r>
              <a:rPr lang="cs-CZ" dirty="0"/>
              <a:t> I don</a:t>
            </a:r>
            <a:r>
              <a:rPr lang="en-US" dirty="0"/>
              <a:t>’</a:t>
            </a:r>
            <a:r>
              <a:rPr lang="cs-CZ" dirty="0"/>
              <a:t>t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it</a:t>
            </a:r>
            <a:r>
              <a:rPr lang="cs-CZ" dirty="0"/>
              <a:t>?</a:t>
            </a:r>
            <a:endParaRPr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en-US"/>
              <a:t>Peska, Vojtas: Towards Complex User Feedback and Presentation Context in Recommender Systems</a:t>
            </a:r>
            <a:endParaRPr lang="en-GB" altLang="en-US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1DF7ED5B-E987-4949-AEA9-420F79658262}" type="slidenum">
              <a:rPr lang="en-GB" altLang="en-US" smtClean="0"/>
              <a:pPr>
                <a:defRPr/>
              </a:pPr>
              <a:t>42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43335580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9209618" cy="13207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itchFamily="34"/>
              </a:rPr>
              <a:t>Negative preference from implicit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1AA867E-B365-4BED-9373-C7AEDACE812C}"/>
              </a:ext>
            </a:extLst>
          </p:cNvPr>
          <p:cNvSpPr txBox="1">
            <a:spLocks/>
          </p:cNvSpPr>
          <p:nvPr/>
        </p:nvSpPr>
        <p:spPr>
          <a:xfrm>
            <a:off x="677332" y="1838425"/>
            <a:ext cx="8981018" cy="480531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342900" marR="0" lvl="0" indent="-3429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8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1pPr>
            <a:lvl2pPr marL="742950" marR="0" lvl="1" indent="-28575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6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2pPr>
            <a:lvl3pPr marL="1143000" marR="0" lvl="2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4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3pPr>
            <a:lvl4pPr marL="1600200" marR="0" lvl="3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4pPr>
            <a:lvl5pPr marL="2057400" marR="0" lvl="4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/>
              <a:buNone/>
            </a:pPr>
            <a:r>
              <a:rPr lang="cs-CZ" b="1" dirty="0" err="1">
                <a:latin typeface="+mn-lt"/>
              </a:rPr>
              <a:t>Object</a:t>
            </a:r>
            <a:r>
              <a:rPr lang="cs-CZ" b="1" dirty="0">
                <a:latin typeface="+mn-lt"/>
              </a:rPr>
              <a:t> detail level</a:t>
            </a:r>
            <a:endParaRPr lang="en-US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 err="1">
                <a:latin typeface="+mn-lt"/>
              </a:rPr>
              <a:t>If</a:t>
            </a:r>
            <a:r>
              <a:rPr lang="cs-CZ" sz="1600" dirty="0">
                <a:latin typeface="+mn-lt"/>
              </a:rPr>
              <a:t> more </a:t>
            </a:r>
            <a:r>
              <a:rPr lang="cs-CZ" sz="1600" dirty="0" err="1">
                <a:latin typeface="+mn-lt"/>
              </a:rPr>
              <a:t>is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better</a:t>
            </a:r>
            <a:r>
              <a:rPr lang="cs-CZ" sz="1600" dirty="0">
                <a:latin typeface="+mn-lt"/>
              </a:rPr>
              <a:t>… „not-</a:t>
            </a:r>
            <a:r>
              <a:rPr lang="cs-CZ" sz="1600" dirty="0" err="1">
                <a:latin typeface="+mn-lt"/>
              </a:rPr>
              <a:t>enough</a:t>
            </a:r>
            <a:r>
              <a:rPr lang="cs-CZ" sz="1600" dirty="0">
                <a:latin typeface="+mn-lt"/>
              </a:rPr>
              <a:t>“ </a:t>
            </a:r>
            <a:r>
              <a:rPr lang="cs-CZ" sz="1600" dirty="0" err="1">
                <a:latin typeface="+mn-lt"/>
              </a:rPr>
              <a:t>might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mean</a:t>
            </a:r>
            <a:r>
              <a:rPr lang="cs-CZ" sz="1600" dirty="0">
                <a:latin typeface="+mn-lt"/>
              </a:rPr>
              <a:t> I do not </a:t>
            </a:r>
            <a:r>
              <a:rPr lang="cs-CZ" sz="1600" dirty="0" err="1">
                <a:latin typeface="+mn-lt"/>
              </a:rPr>
              <a:t>like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it</a:t>
            </a:r>
            <a:r>
              <a:rPr lang="cs-CZ" sz="1600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400" dirty="0">
                <a:latin typeface="+mn-lt"/>
              </a:rPr>
              <a:t>Where is the borderline</a:t>
            </a:r>
            <a:r>
              <a:rPr lang="en-US" sz="1400" dirty="0">
                <a:latin typeface="+mn-lt"/>
              </a:rPr>
              <a:t>?</a:t>
            </a:r>
            <a:endParaRPr lang="cs-CZ" sz="14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US" sz="1400" dirty="0">
                <a:latin typeface="+mn-lt"/>
                <a:hlinkClick r:id="rId2"/>
              </a:rPr>
              <a:t>https://dl.acm.org/doi/10.1145/2479787.2479800</a:t>
            </a:r>
            <a:r>
              <a:rPr lang="cs-CZ" sz="1400" dirty="0">
                <a:latin typeface="+mn-lt"/>
              </a:rPr>
              <a:t> [</a:t>
            </a:r>
            <a:r>
              <a:rPr lang="cs-CZ" sz="1400" dirty="0" err="1">
                <a:latin typeface="+mn-lt"/>
              </a:rPr>
              <a:t>Our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work</a:t>
            </a:r>
            <a:r>
              <a:rPr lang="cs-CZ" sz="1400" dirty="0">
                <a:latin typeface="+mn-lt"/>
              </a:rPr>
              <a:t>]</a:t>
            </a:r>
          </a:p>
          <a:p>
            <a:pPr lvl="2">
              <a:lnSpc>
                <a:spcPct val="90000"/>
              </a:lnSpc>
            </a:pPr>
            <a:r>
              <a:rPr lang="cs-CZ" sz="1500" dirty="0">
                <a:latin typeface="+mn-lt"/>
              </a:rPr>
              <a:t>(below average implies negative – maybe not the </a:t>
            </a:r>
            <a:r>
              <a:rPr lang="cs-CZ" sz="1500" dirty="0" err="1">
                <a:latin typeface="+mn-lt"/>
              </a:rPr>
              <a:t>best</a:t>
            </a:r>
            <a:r>
              <a:rPr lang="cs-CZ" sz="1500" dirty="0">
                <a:latin typeface="+mn-lt"/>
              </a:rPr>
              <a:t> idea, </a:t>
            </a:r>
            <a:r>
              <a:rPr lang="cs-CZ" sz="1500" dirty="0" err="1">
                <a:latin typeface="+mn-lt"/>
              </a:rPr>
              <a:t>selection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bias</a:t>
            </a:r>
            <a:r>
              <a:rPr lang="cs-CZ" sz="1500" dirty="0">
                <a:latin typeface="+mn-lt"/>
              </a:rPr>
              <a:t>)</a:t>
            </a:r>
            <a:endParaRPr lang="en-US" sz="1500" dirty="0">
              <a:latin typeface="+mn-lt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cs-CZ" dirty="0">
                <a:latin typeface="+mn-lt"/>
              </a:rPr>
              <a:t>Google Analytics: bounce rate </a:t>
            </a:r>
            <a:r>
              <a:rPr lang="cs-CZ" sz="1600" dirty="0">
                <a:latin typeface="+mn-lt"/>
              </a:rPr>
              <a:t>(leaving the page „immediately“ after openning it)</a:t>
            </a:r>
          </a:p>
          <a:p>
            <a:pPr>
              <a:lnSpc>
                <a:spcPct val="90000"/>
              </a:lnSpc>
            </a:pPr>
            <a:r>
              <a:rPr lang="cs-CZ" dirty="0">
                <a:latin typeface="+mn-lt"/>
              </a:rPr>
              <a:t>But </a:t>
            </a:r>
            <a:r>
              <a:rPr lang="cs-CZ" dirty="0" err="1">
                <a:latin typeface="+mn-lt"/>
              </a:rPr>
              <a:t>why</a:t>
            </a:r>
            <a:r>
              <a:rPr lang="cs-CZ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Did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I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waited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too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long to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load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page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clicked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on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it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accidentally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I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found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sth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.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better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in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the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65000"/>
                  </a:schemeClr>
                </a:solidFill>
                <a:latin typeface="+mn-lt"/>
              </a:rPr>
              <a:t>meantime</a:t>
            </a:r>
            <a:r>
              <a:rPr lang="cs-CZ" sz="1400" i="1" dirty="0">
                <a:solidFill>
                  <a:schemeClr val="bg1">
                    <a:lumMod val="65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400" dirty="0" err="1">
                <a:latin typeface="+mn-lt"/>
              </a:rPr>
              <a:t>The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short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description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looked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good</a:t>
            </a:r>
            <a:r>
              <a:rPr lang="cs-CZ" sz="1400" dirty="0">
                <a:latin typeface="+mn-lt"/>
              </a:rPr>
              <a:t>, but </a:t>
            </a:r>
            <a:r>
              <a:rPr lang="cs-CZ" sz="1400" dirty="0" err="1">
                <a:latin typeface="+mn-lt"/>
              </a:rPr>
              <a:t>it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was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missleading</a:t>
            </a:r>
            <a:r>
              <a:rPr lang="cs-CZ" sz="1400" dirty="0">
                <a:latin typeface="+mn-lt"/>
              </a:rPr>
              <a:t> / </a:t>
            </a:r>
            <a:r>
              <a:rPr lang="cs-CZ" sz="1400" dirty="0" err="1">
                <a:latin typeface="+mn-lt"/>
              </a:rPr>
              <a:t>did</a:t>
            </a:r>
            <a:r>
              <a:rPr lang="cs-CZ" sz="1400" dirty="0">
                <a:latin typeface="+mn-lt"/>
              </a:rPr>
              <a:t> not </a:t>
            </a:r>
            <a:r>
              <a:rPr lang="cs-CZ" sz="1400" dirty="0" err="1">
                <a:latin typeface="+mn-lt"/>
              </a:rPr>
              <a:t>cover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important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drawbacks</a:t>
            </a:r>
            <a:endParaRPr lang="cs-CZ" sz="1400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i="1" dirty="0" err="1">
                <a:latin typeface="+mn-lt"/>
              </a:rPr>
              <a:t>Would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this</a:t>
            </a:r>
            <a:r>
              <a:rPr lang="cs-CZ" i="1" dirty="0">
                <a:latin typeface="+mn-lt"/>
              </a:rPr>
              <a:t> transfer </a:t>
            </a:r>
            <a:r>
              <a:rPr lang="cs-CZ" i="1" dirty="0" err="1">
                <a:latin typeface="+mn-lt"/>
              </a:rPr>
              <a:t>into</a:t>
            </a:r>
            <a:r>
              <a:rPr lang="cs-CZ" i="1" dirty="0">
                <a:latin typeface="+mn-lt"/>
              </a:rPr>
              <a:t> </a:t>
            </a:r>
            <a:r>
              <a:rPr lang="cs-CZ" i="1" dirty="0" err="1">
                <a:latin typeface="+mn-lt"/>
              </a:rPr>
              <a:t>decreased</a:t>
            </a:r>
            <a:r>
              <a:rPr lang="cs-CZ" i="1" dirty="0">
                <a:latin typeface="+mn-lt"/>
              </a:rPr>
              <a:t> feedback </a:t>
            </a:r>
            <a:r>
              <a:rPr lang="cs-CZ" i="1" dirty="0" err="1">
                <a:latin typeface="+mn-lt"/>
              </a:rPr>
              <a:t>values</a:t>
            </a:r>
            <a:r>
              <a:rPr lang="cs-CZ" i="1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i="1" dirty="0">
                <a:latin typeface="+mn-lt"/>
              </a:rPr>
              <a:t>Maybe, maybe not (Seznam.cz lecture@NSWI166, clickbaits have similar consumption stats)</a:t>
            </a:r>
            <a:endParaRPr lang="en-US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770258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9209618" cy="132079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333333"/>
                </a:solidFill>
                <a:latin typeface="Arial" pitchFamily="34"/>
              </a:rPr>
              <a:t>Negative preference from implicit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1AA867E-B365-4BED-9373-C7AEDACE812C}"/>
              </a:ext>
            </a:extLst>
          </p:cNvPr>
          <p:cNvSpPr txBox="1">
            <a:spLocks/>
          </p:cNvSpPr>
          <p:nvPr/>
        </p:nvSpPr>
        <p:spPr>
          <a:xfrm>
            <a:off x="677331" y="2160590"/>
            <a:ext cx="9709931" cy="388076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342900" marR="0" lvl="0" indent="-3429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8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1pPr>
            <a:lvl2pPr marL="742950" marR="0" lvl="1" indent="-28575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6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2pPr>
            <a:lvl3pPr marL="1143000" marR="0" lvl="2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4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3pPr>
            <a:lvl4pPr marL="1600200" marR="0" lvl="3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4pPr>
            <a:lvl5pPr marL="2057400" marR="0" lvl="4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/>
              <a:buNone/>
            </a:pPr>
            <a:r>
              <a:rPr lang="cs-CZ" b="1" dirty="0">
                <a:latin typeface="+mn-lt"/>
              </a:rPr>
              <a:t>The lack of positive feedback on object detail level</a:t>
            </a:r>
            <a:endParaRPr lang="en-US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latin typeface="+mn-lt"/>
                <a:hlinkClick r:id="rId2"/>
              </a:rPr>
              <a:t>https://link.springer.com/content/pdf/10.1007%2F978-3-642-02247-0_47.pdf</a:t>
            </a:r>
            <a:endParaRPr lang="cs-CZ" sz="14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2000" dirty="0">
                <a:latin typeface="+mn-lt"/>
              </a:rPr>
              <a:t>RecSys for jobs</a:t>
            </a:r>
          </a:p>
          <a:p>
            <a:pPr lvl="2">
              <a:lnSpc>
                <a:spcPct val="90000"/>
              </a:lnSpc>
            </a:pPr>
            <a:r>
              <a:rPr lang="cs-CZ" sz="1800" dirty="0">
                <a:latin typeface="+mn-lt"/>
              </a:rPr>
              <a:t>If the job was openned, but no positive action was </a:t>
            </a:r>
            <a:r>
              <a:rPr lang="cs-CZ" sz="1800" dirty="0" err="1">
                <a:latin typeface="+mn-lt"/>
              </a:rPr>
              <a:t>recorded</a:t>
            </a:r>
            <a:r>
              <a:rPr lang="cs-CZ" sz="1800" dirty="0">
                <a:latin typeface="+mn-lt"/>
              </a:rPr>
              <a:t> </a:t>
            </a:r>
            <a:br>
              <a:rPr lang="cs-CZ" sz="1800" dirty="0">
                <a:latin typeface="+mn-lt"/>
              </a:rPr>
            </a:br>
            <a:r>
              <a:rPr lang="cs-CZ" sz="1800" dirty="0">
                <a:latin typeface="+mn-lt"/>
              </a:rPr>
              <a:t>(applying /saving for later /...), consider it as negative</a:t>
            </a:r>
            <a:endParaRPr lang="en-US" sz="1800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sz="1800" dirty="0">
                <a:latin typeface="+mn-lt"/>
              </a:rPr>
              <a:t>Applied to extend user profile similarity (both users disliked similar </a:t>
            </a:r>
            <a:r>
              <a:rPr lang="cs-CZ" sz="1800" dirty="0" err="1">
                <a:latin typeface="+mn-lt"/>
              </a:rPr>
              <a:t>jobs</a:t>
            </a:r>
            <a:r>
              <a:rPr lang="cs-CZ" sz="1800" dirty="0">
                <a:latin typeface="+mn-lt"/>
              </a:rPr>
              <a:t>)</a:t>
            </a:r>
            <a:endParaRPr lang="cs-CZ" b="1" i="1" dirty="0">
              <a:solidFill>
                <a:srgbClr val="FF0000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b="1" i="1" dirty="0">
                <a:solidFill>
                  <a:srgbClr val="FF0000"/>
                </a:solidFill>
                <a:latin typeface="+mn-lt"/>
              </a:rPr>
              <a:t>But do we have the full information?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User could just bookmark the job outside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User could simply leave interesting </a:t>
            </a:r>
            <a:r>
              <a:rPr lang="cs-CZ" dirty="0" err="1">
                <a:latin typeface="+mn-lt"/>
              </a:rPr>
              <a:t>offers</a:t>
            </a:r>
            <a:r>
              <a:rPr lang="cs-CZ" dirty="0">
                <a:latin typeface="+mn-lt"/>
              </a:rPr>
              <a:t> open</a:t>
            </a:r>
          </a:p>
          <a:p>
            <a:pPr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Spiritual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followers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multi-armed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bandits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with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delayed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feedback</a:t>
            </a:r>
          </a:p>
          <a:p>
            <a:pPr lvl="1"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Positive feedback may come later, but has to come – otherwise considered as negative</a:t>
            </a:r>
          </a:p>
        </p:txBody>
      </p:sp>
    </p:spTree>
    <p:extLst>
      <p:ext uri="{BB962C8B-B14F-4D97-AF65-F5344CB8AC3E}">
        <p14:creationId xmlns:p14="http://schemas.microsoft.com/office/powerpoint/2010/main" val="26245839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1" y="505197"/>
            <a:ext cx="9950563" cy="1320795"/>
          </a:xfrm>
        </p:spPr>
        <p:txBody>
          <a:bodyPr/>
          <a:lstStyle/>
          <a:p>
            <a:r>
              <a:rPr lang="en-US" dirty="0">
                <a:solidFill>
                  <a:srgbClr val="333333"/>
                </a:solidFill>
                <a:latin typeface="Arial" pitchFamily="34"/>
              </a:rPr>
              <a:t>Negative preference from implicit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1" y="1522767"/>
            <a:ext cx="10255913" cy="5085185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De-noising binary implicit feedback (SATtisfied /DisSATtisfied click)</a:t>
            </a:r>
            <a:endParaRPr lang="cs-CZ" dirty="0">
              <a:solidFill>
                <a:srgbClr val="92D050"/>
              </a:solidFill>
              <a:latin typeface="+mn-lt"/>
            </a:endParaRPr>
          </a:p>
          <a:p>
            <a:pPr lvl="1"/>
            <a:r>
              <a:rPr lang="cs-CZ" b="1" dirty="0">
                <a:latin typeface="+mn-lt"/>
              </a:rPr>
              <a:t>Static</a:t>
            </a:r>
            <a:r>
              <a:rPr lang="cs-CZ" dirty="0">
                <a:latin typeface="+mn-lt"/>
              </a:rPr>
              <a:t> (e.g. only count clicks with &gt;30sec click </a:t>
            </a:r>
            <a:r>
              <a:rPr lang="cs-CZ" dirty="0" err="1">
                <a:latin typeface="+mn-lt"/>
              </a:rPr>
              <a:t>dwell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time</a:t>
            </a:r>
            <a:r>
              <a:rPr lang="cs-CZ" dirty="0">
                <a:latin typeface="+mn-lt"/>
              </a:rPr>
              <a:t> as positive)</a:t>
            </a:r>
          </a:p>
          <a:p>
            <a:pPr lvl="1">
              <a:lnSpc>
                <a:spcPct val="90000"/>
              </a:lnSpc>
            </a:pPr>
            <a:r>
              <a:rPr lang="cs-CZ" b="1" dirty="0">
                <a:latin typeface="+mn-lt"/>
              </a:rPr>
              <a:t>Context-aware</a:t>
            </a: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</a:pPr>
            <a:br>
              <a:rPr lang="cs-CZ" sz="1050" dirty="0">
                <a:latin typeface="+mn-lt"/>
              </a:rPr>
            </a:br>
            <a:endParaRPr lang="cs-CZ" sz="1050" dirty="0">
              <a:latin typeface="+mn-lt"/>
            </a:endParaRPr>
          </a:p>
          <a:p>
            <a:pPr marL="57150" indent="0">
              <a:lnSpc>
                <a:spcPct val="90000"/>
              </a:lnSpc>
              <a:buNone/>
            </a:pPr>
            <a:r>
              <a:rPr lang="en-US" sz="2000" dirty="0">
                <a:latin typeface="+mn-lt"/>
              </a:rPr>
              <a:t>Modeling Dwell Time to Predict Click-level Satisfaction</a:t>
            </a:r>
            <a:r>
              <a:rPr lang="cs-CZ" sz="2000" dirty="0">
                <a:latin typeface="+mn-lt"/>
              </a:rPr>
              <a:t>; </a:t>
            </a:r>
            <a:r>
              <a:rPr lang="cs-CZ" sz="1100" dirty="0">
                <a:latin typeface="+mn-lt"/>
                <a:hlinkClick r:id="rId2"/>
              </a:rPr>
              <a:t>https://dl.acm.org/doi/pdf/10.1145/2556195.2556220</a:t>
            </a:r>
            <a:r>
              <a:rPr lang="cs-CZ" sz="1100" dirty="0">
                <a:latin typeface="+mn-lt"/>
              </a:rPr>
              <a:t> </a:t>
            </a:r>
            <a:endParaRPr lang="cs-CZ" sz="1400" dirty="0">
              <a:latin typeface="+mn-lt"/>
              <a:hlinkClick r:id="rId2"/>
            </a:endParaRP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Feedback from search engines, text query</a:t>
            </a:r>
          </a:p>
          <a:p>
            <a:pPr lvl="2">
              <a:lnSpc>
                <a:spcPct val="90000"/>
              </a:lnSpc>
            </a:pPr>
            <a:r>
              <a:rPr lang="cs-CZ" dirty="0">
                <a:latin typeface="+mn-lt"/>
              </a:rPr>
              <a:t>Query topic, query types / page topic, reading difficulty 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Use click dwell time, known SAT / DSAT labels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Decision trees: identify relevant context segments [strange]</a:t>
            </a:r>
          </a:p>
          <a:p>
            <a:pPr lvl="2">
              <a:lnSpc>
                <a:spcPct val="90000"/>
              </a:lnSpc>
            </a:pPr>
            <a:r>
              <a:rPr lang="cs-CZ" dirty="0">
                <a:latin typeface="+mn-lt"/>
              </a:rPr>
              <a:t>Fit Gamma distribution for both SAT, DSAT and each segment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Predictor based on actual dwell time and SAT / DSAT params.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grpSp>
        <p:nvGrpSpPr>
          <p:cNvPr id="4" name="Csoportba foglalás 53">
            <a:extLst>
              <a:ext uri="{FF2B5EF4-FFF2-40B4-BE49-F238E27FC236}">
                <a16:creationId xmlns:a16="http://schemas.microsoft.com/office/drawing/2014/main" id="{EC287AEA-7601-46CC-BC65-A74258A68A7F}"/>
              </a:ext>
            </a:extLst>
          </p:cNvPr>
          <p:cNvGrpSpPr/>
          <p:nvPr/>
        </p:nvGrpSpPr>
        <p:grpSpPr>
          <a:xfrm>
            <a:off x="677332" y="2614422"/>
            <a:ext cx="3682885" cy="1320795"/>
            <a:chOff x="2934227" y="2375908"/>
            <a:chExt cx="3988436" cy="1629156"/>
          </a:xfrm>
        </p:grpSpPr>
        <p:pic>
          <p:nvPicPr>
            <p:cNvPr id="5" name="Picture 4" descr="Výsledek obrázku pro spreadsheet icon">
              <a:extLst>
                <a:ext uri="{FF2B5EF4-FFF2-40B4-BE49-F238E27FC236}">
                  <a16:creationId xmlns:a16="http://schemas.microsoft.com/office/drawing/2014/main" id="{EB237540-BBE7-4A53-94BA-1D8AF9C1F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237590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Výsledek obrázku pro spreadsheet icon">
              <a:extLst>
                <a:ext uri="{FF2B5EF4-FFF2-40B4-BE49-F238E27FC236}">
                  <a16:creationId xmlns:a16="http://schemas.microsoft.com/office/drawing/2014/main" id="{6099123C-A972-4B0D-A596-4EC8D2A99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333366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Kép 27">
              <a:extLst>
                <a:ext uri="{FF2B5EF4-FFF2-40B4-BE49-F238E27FC236}">
                  <a16:creationId xmlns:a16="http://schemas.microsoft.com/office/drawing/2014/main" id="{E7D2C564-D138-4E4B-90B7-E59375ECD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783" t="8001" r="74805" b="50000"/>
            <a:stretch/>
          </p:blipFill>
          <p:spPr>
            <a:xfrm>
              <a:off x="2934227" y="2922704"/>
              <a:ext cx="629661" cy="609349"/>
            </a:xfrm>
            <a:prstGeom prst="rect">
              <a:avLst/>
            </a:prstGeom>
          </p:spPr>
        </p:pic>
        <p:cxnSp>
          <p:nvCxnSpPr>
            <p:cNvPr id="8" name="Szögletes összekötő 29">
              <a:extLst>
                <a:ext uri="{FF2B5EF4-FFF2-40B4-BE49-F238E27FC236}">
                  <a16:creationId xmlns:a16="http://schemas.microsoft.com/office/drawing/2014/main" id="{8AB550FA-EA3A-411F-B447-1A58B1BE7F3C}"/>
                </a:ext>
              </a:extLst>
            </p:cNvPr>
            <p:cNvCxnSpPr/>
            <p:nvPr/>
          </p:nvCxnSpPr>
          <p:spPr>
            <a:xfrm flipV="1">
              <a:off x="3563888" y="2708920"/>
              <a:ext cx="2736304" cy="384450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Szögletes összekötő 34">
              <a:extLst>
                <a:ext uri="{FF2B5EF4-FFF2-40B4-BE49-F238E27FC236}">
                  <a16:creationId xmlns:a16="http://schemas.microsoft.com/office/drawing/2014/main" id="{F86745DC-B332-4C7B-B775-BC089698209C}"/>
                </a:ext>
              </a:extLst>
            </p:cNvPr>
            <p:cNvCxnSpPr/>
            <p:nvPr/>
          </p:nvCxnSpPr>
          <p:spPr>
            <a:xfrm>
              <a:off x="3563888" y="3356992"/>
              <a:ext cx="2736304" cy="288032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Lekerekített téglalap 33">
              <a:extLst>
                <a:ext uri="{FF2B5EF4-FFF2-40B4-BE49-F238E27FC236}">
                  <a16:creationId xmlns:a16="http://schemas.microsoft.com/office/drawing/2014/main" id="{0C29F5E5-CD93-47DA-A1E7-504115DEC723}"/>
                </a:ext>
              </a:extLst>
            </p:cNvPr>
            <p:cNvSpPr/>
            <p:nvPr/>
          </p:nvSpPr>
          <p:spPr>
            <a:xfrm>
              <a:off x="4060305" y="2411808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100" dirty="0">
                  <a:solidFill>
                    <a:schemeClr val="tx1"/>
                  </a:solidFill>
                </a:rPr>
                <a:t>Dwell time: 40s</a:t>
              </a:r>
            </a:p>
            <a:p>
              <a:r>
                <a:rPr lang="cs-CZ" sz="1100" dirty="0">
                  <a:solidFill>
                    <a:schemeClr val="tx1"/>
                  </a:solidFill>
                </a:rPr>
                <a:t>Page context</a:t>
              </a:r>
              <a:endParaRPr lang="hu-HU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Lekerekített téglalap 46">
              <a:extLst>
                <a:ext uri="{FF2B5EF4-FFF2-40B4-BE49-F238E27FC236}">
                  <a16:creationId xmlns:a16="http://schemas.microsoft.com/office/drawing/2014/main" id="{5C53DED6-BF41-4DBE-8364-84FBB5C8D45C}"/>
                </a:ext>
              </a:extLst>
            </p:cNvPr>
            <p:cNvSpPr/>
            <p:nvPr/>
          </p:nvSpPr>
          <p:spPr>
            <a:xfrm>
              <a:off x="4060305" y="3323503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100" dirty="0">
                  <a:solidFill>
                    <a:schemeClr val="tx1"/>
                  </a:solidFill>
                </a:rPr>
                <a:t>Dwell time: 100s</a:t>
              </a:r>
            </a:p>
            <a:p>
              <a:r>
                <a:rPr lang="cs-CZ" sz="1100" dirty="0">
                  <a:solidFill>
                    <a:schemeClr val="tx1"/>
                  </a:solidFill>
                </a:rPr>
                <a:t>Page context</a:t>
              </a:r>
              <a:endParaRPr lang="hu-HU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Jobbra nyíl 4100">
            <a:extLst>
              <a:ext uri="{FF2B5EF4-FFF2-40B4-BE49-F238E27FC236}">
                <a16:creationId xmlns:a16="http://schemas.microsoft.com/office/drawing/2014/main" id="{D6602665-F154-4221-9C4E-1236FE2F7C01}"/>
              </a:ext>
            </a:extLst>
          </p:cNvPr>
          <p:cNvSpPr/>
          <p:nvPr/>
        </p:nvSpPr>
        <p:spPr>
          <a:xfrm>
            <a:off x="4619129" y="2947640"/>
            <a:ext cx="653392" cy="730919"/>
          </a:xfrm>
          <a:prstGeom prst="rightArrow">
            <a:avLst>
              <a:gd name="adj1" fmla="val 50000"/>
              <a:gd name="adj2" fmla="val 6590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4" name="Csoportba foglalás 4096">
            <a:extLst>
              <a:ext uri="{FF2B5EF4-FFF2-40B4-BE49-F238E27FC236}">
                <a16:creationId xmlns:a16="http://schemas.microsoft.com/office/drawing/2014/main" id="{238701F2-E1FD-4D18-AF92-9EC96DD23271}"/>
              </a:ext>
            </a:extLst>
          </p:cNvPr>
          <p:cNvGrpSpPr/>
          <p:nvPr/>
        </p:nvGrpSpPr>
        <p:grpSpPr>
          <a:xfrm>
            <a:off x="5531433" y="2614422"/>
            <a:ext cx="3025060" cy="1450938"/>
            <a:chOff x="4838560" y="2605886"/>
            <a:chExt cx="3194995" cy="1583091"/>
          </a:xfrm>
        </p:grpSpPr>
        <p:pic>
          <p:nvPicPr>
            <p:cNvPr id="28" name="Picture 4" descr="Výsledek obrázku pro spreadsheet icon">
              <a:extLst>
                <a:ext uri="{FF2B5EF4-FFF2-40B4-BE49-F238E27FC236}">
                  <a16:creationId xmlns:a16="http://schemas.microsoft.com/office/drawing/2014/main" id="{8458003C-363B-43AE-AD3F-A8D8038077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411083" y="2605886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Výsledek obrázku pro spreadsheet icon">
              <a:extLst>
                <a:ext uri="{FF2B5EF4-FFF2-40B4-BE49-F238E27FC236}">
                  <a16:creationId xmlns:a16="http://schemas.microsoft.com/office/drawing/2014/main" id="{6175C772-DC29-4D4D-9667-CE6A63C7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411084" y="3517581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Kép 60">
              <a:extLst>
                <a:ext uri="{FF2B5EF4-FFF2-40B4-BE49-F238E27FC236}">
                  <a16:creationId xmlns:a16="http://schemas.microsoft.com/office/drawing/2014/main" id="{A9E37C73-A9F0-4687-8939-DFE46C449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783" t="8001" r="74805" b="50000"/>
            <a:stretch/>
          </p:blipFill>
          <p:spPr>
            <a:xfrm>
              <a:off x="4838560" y="3106352"/>
              <a:ext cx="629661" cy="609349"/>
            </a:xfrm>
            <a:prstGeom prst="rect">
              <a:avLst/>
            </a:prstGeom>
          </p:spPr>
        </p:pic>
        <p:cxnSp>
          <p:nvCxnSpPr>
            <p:cNvPr id="31" name="Szögletes összekötő 61">
              <a:extLst>
                <a:ext uri="{FF2B5EF4-FFF2-40B4-BE49-F238E27FC236}">
                  <a16:creationId xmlns:a16="http://schemas.microsoft.com/office/drawing/2014/main" id="{F1E66166-36DA-41BA-A5EA-C9BB6316539C}"/>
                </a:ext>
              </a:extLst>
            </p:cNvPr>
            <p:cNvCxnSpPr/>
            <p:nvPr/>
          </p:nvCxnSpPr>
          <p:spPr>
            <a:xfrm flipV="1">
              <a:off x="5468221" y="2895190"/>
              <a:ext cx="1912091" cy="381828"/>
            </a:xfrm>
            <a:prstGeom prst="bentConnector3">
              <a:avLst>
                <a:gd name="adj1" fmla="val 18119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zögletes összekötő 62">
              <a:extLst>
                <a:ext uri="{FF2B5EF4-FFF2-40B4-BE49-F238E27FC236}">
                  <a16:creationId xmlns:a16="http://schemas.microsoft.com/office/drawing/2014/main" id="{202EDE02-DCA0-4595-8696-E929612A5F3D}"/>
                </a:ext>
              </a:extLst>
            </p:cNvPr>
            <p:cNvCxnSpPr/>
            <p:nvPr/>
          </p:nvCxnSpPr>
          <p:spPr>
            <a:xfrm>
              <a:off x="5468221" y="3540640"/>
              <a:ext cx="1912091" cy="293380"/>
            </a:xfrm>
            <a:prstGeom prst="bentConnector3">
              <a:avLst>
                <a:gd name="adj1" fmla="val 17621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Lekerekített téglalap 63">
              <a:extLst>
                <a:ext uri="{FF2B5EF4-FFF2-40B4-BE49-F238E27FC236}">
                  <a16:creationId xmlns:a16="http://schemas.microsoft.com/office/drawing/2014/main" id="{6332CA59-30F5-4C94-A3F1-077E4985C069}"/>
                </a:ext>
              </a:extLst>
            </p:cNvPr>
            <p:cNvSpPr/>
            <p:nvPr/>
          </p:nvSpPr>
          <p:spPr>
            <a:xfrm>
              <a:off x="5964638" y="2708920"/>
              <a:ext cx="1155638" cy="3844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</a:rPr>
                <a:t>Rating: 1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Lekerekített téglalap 64">
              <a:extLst>
                <a:ext uri="{FF2B5EF4-FFF2-40B4-BE49-F238E27FC236}">
                  <a16:creationId xmlns:a16="http://schemas.microsoft.com/office/drawing/2014/main" id="{F2D45351-0F72-4BDA-B475-DF8AD914BA49}"/>
                </a:ext>
              </a:extLst>
            </p:cNvPr>
            <p:cNvSpPr/>
            <p:nvPr/>
          </p:nvSpPr>
          <p:spPr>
            <a:xfrm>
              <a:off x="5964638" y="3645024"/>
              <a:ext cx="1155638" cy="360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</a:rPr>
                <a:t>Rating: 0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026" name="Picture 2" descr="upload.wikimedia.org/wikipedia/commons/thumb/7/..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0488" y="4541809"/>
            <a:ext cx="3471512" cy="2317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466026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1" y="609603"/>
            <a:ext cx="10520057" cy="1320795"/>
          </a:xfrm>
        </p:spPr>
        <p:txBody>
          <a:bodyPr/>
          <a:lstStyle/>
          <a:p>
            <a:r>
              <a:rPr lang="en-US" dirty="0">
                <a:solidFill>
                  <a:srgbClr val="333333"/>
                </a:solidFill>
                <a:latin typeface="Arial" pitchFamily="34"/>
              </a:rPr>
              <a:t>Negative preference from implicit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522767"/>
            <a:ext cx="9297092" cy="5085185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De-noising binary implicit feedback (SATtisfied /DisSATtisfied click)</a:t>
            </a:r>
            <a:endParaRPr lang="cs-CZ" dirty="0">
              <a:solidFill>
                <a:srgbClr val="92D050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cs-CZ" sz="14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b="1" dirty="0">
                <a:latin typeface="+mn-lt"/>
              </a:rPr>
              <a:t>Context-aware</a:t>
            </a:r>
            <a:endParaRPr lang="cs-CZ" sz="1800" b="1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br>
              <a:rPr lang="cs-CZ" sz="1100" dirty="0">
                <a:latin typeface="+mn-lt"/>
              </a:rPr>
            </a:br>
            <a:endParaRPr lang="cs-CZ" sz="1100" dirty="0">
              <a:latin typeface="+mn-lt"/>
            </a:endParaRPr>
          </a:p>
          <a:p>
            <a:pPr marL="57150" indent="0">
              <a:lnSpc>
                <a:spcPct val="90000"/>
              </a:lnSpc>
              <a:buNone/>
            </a:pPr>
            <a:r>
              <a:rPr lang="en-US" sz="2000" dirty="0" err="1">
                <a:latin typeface="+mn-lt"/>
              </a:rPr>
              <a:t>Denoising</a:t>
            </a:r>
            <a:r>
              <a:rPr lang="en-US" sz="2000" dirty="0">
                <a:latin typeface="+mn-lt"/>
              </a:rPr>
              <a:t> Implicit Feedback for Recommendation</a:t>
            </a:r>
            <a:r>
              <a:rPr lang="cs-CZ" dirty="0">
                <a:latin typeface="+mn-lt"/>
              </a:rPr>
              <a:t> </a:t>
            </a:r>
            <a:r>
              <a:rPr lang="cs-CZ" sz="1300" dirty="0">
                <a:latin typeface="+mn-lt"/>
              </a:rPr>
              <a:t>(</a:t>
            </a:r>
            <a:r>
              <a:rPr lang="cs-CZ" sz="1300" dirty="0">
                <a:latin typeface="+mn-lt"/>
                <a:hlinkClick r:id="rId2"/>
              </a:rPr>
              <a:t>https://arxiv.org/pdf/2006.04153.pdf</a:t>
            </a:r>
            <a:r>
              <a:rPr lang="cs-CZ" sz="1300" dirty="0">
                <a:latin typeface="+mn-lt"/>
              </a:rPr>
              <a:t>)</a:t>
            </a:r>
            <a:endParaRPr lang="cs-CZ" sz="16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i="1" dirty="0">
                <a:latin typeface="+mn-lt"/>
              </a:rPr>
              <a:t>„</a:t>
            </a:r>
            <a:r>
              <a:rPr lang="en-US" sz="1400" b="1" i="1" dirty="0">
                <a:latin typeface="+mn-lt"/>
              </a:rPr>
              <a:t>False-positive interactions are harder to fit in the early stages</a:t>
            </a:r>
            <a:r>
              <a:rPr lang="en-US" sz="1400" i="1" dirty="0">
                <a:latin typeface="+mn-lt"/>
              </a:rPr>
              <a:t>. According to the theory of robust learning</a:t>
            </a:r>
            <a:r>
              <a:rPr lang="cs-CZ" sz="1400" i="1" dirty="0">
                <a:latin typeface="+mn-lt"/>
              </a:rPr>
              <a:t>,</a:t>
            </a:r>
            <a:r>
              <a:rPr lang="en-US" sz="1400" i="1" dirty="0">
                <a:latin typeface="+mn-lt"/>
              </a:rPr>
              <a:t> easy samples are more likely to be the clean ones and</a:t>
            </a:r>
            <a:r>
              <a:rPr lang="cs-CZ" sz="1400" i="1" dirty="0">
                <a:latin typeface="+mn-lt"/>
              </a:rPr>
              <a:t> </a:t>
            </a:r>
            <a:r>
              <a:rPr lang="en-US" sz="1400" i="1" dirty="0">
                <a:latin typeface="+mn-lt"/>
              </a:rPr>
              <a:t>fitting the hard samples may hurt the </a:t>
            </a:r>
            <a:r>
              <a:rPr lang="en-US" sz="1400" i="1" dirty="0" err="1">
                <a:latin typeface="+mn-lt"/>
              </a:rPr>
              <a:t>generalizati</a:t>
            </a:r>
            <a:r>
              <a:rPr lang="cs-CZ" sz="1400" i="1" dirty="0">
                <a:latin typeface="+mn-lt"/>
              </a:rPr>
              <a:t>on.“</a:t>
            </a:r>
          </a:p>
          <a:p>
            <a:pPr lvl="1">
              <a:lnSpc>
                <a:spcPct val="90000"/>
              </a:lnSpc>
            </a:pPr>
            <a:r>
              <a:rPr lang="cs-CZ" sz="1800" dirty="0">
                <a:latin typeface="+mn-lt"/>
              </a:rPr>
              <a:t>Discard or reduce weight for train interactions with high initial loss</a:t>
            </a:r>
          </a:p>
          <a:p>
            <a:pPr lvl="2">
              <a:lnSpc>
                <a:spcPct val="90000"/>
              </a:lnSpc>
            </a:pPr>
            <a:r>
              <a:rPr lang="cs-CZ" sz="1600" dirty="0">
                <a:latin typeface="+mn-lt"/>
              </a:rPr>
              <a:t>Counter-intuitive, but may work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</a:t>
            </a:r>
            <a:endParaRPr lang="cs-CZ" sz="16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800" b="1" i="1" dirty="0">
                <a:solidFill>
                  <a:srgbClr val="00B0F0"/>
                </a:solidFill>
                <a:latin typeface="+mn-lt"/>
              </a:rPr>
              <a:t>No need for additional types of feedback with this approach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grpSp>
        <p:nvGrpSpPr>
          <p:cNvPr id="4" name="Csoportba foglalás 53">
            <a:extLst>
              <a:ext uri="{FF2B5EF4-FFF2-40B4-BE49-F238E27FC236}">
                <a16:creationId xmlns:a16="http://schemas.microsoft.com/office/drawing/2014/main" id="{EC287AEA-7601-46CC-BC65-A74258A68A7F}"/>
              </a:ext>
            </a:extLst>
          </p:cNvPr>
          <p:cNvGrpSpPr/>
          <p:nvPr/>
        </p:nvGrpSpPr>
        <p:grpSpPr>
          <a:xfrm>
            <a:off x="677332" y="2614422"/>
            <a:ext cx="3682885" cy="1320795"/>
            <a:chOff x="2934227" y="2375908"/>
            <a:chExt cx="3988436" cy="1629156"/>
          </a:xfrm>
        </p:grpSpPr>
        <p:pic>
          <p:nvPicPr>
            <p:cNvPr id="5" name="Picture 4" descr="Výsledek obrázku pro spreadsheet icon">
              <a:extLst>
                <a:ext uri="{FF2B5EF4-FFF2-40B4-BE49-F238E27FC236}">
                  <a16:creationId xmlns:a16="http://schemas.microsoft.com/office/drawing/2014/main" id="{EB237540-BBE7-4A53-94BA-1D8AF9C1FC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237590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Výsledek obrázku pro spreadsheet icon">
              <a:extLst>
                <a:ext uri="{FF2B5EF4-FFF2-40B4-BE49-F238E27FC236}">
                  <a16:creationId xmlns:a16="http://schemas.microsoft.com/office/drawing/2014/main" id="{6099123C-A972-4B0D-A596-4EC8D2A9953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6300192" y="3333668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Kép 27">
              <a:extLst>
                <a:ext uri="{FF2B5EF4-FFF2-40B4-BE49-F238E27FC236}">
                  <a16:creationId xmlns:a16="http://schemas.microsoft.com/office/drawing/2014/main" id="{E7D2C564-D138-4E4B-90B7-E59375ECDB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783" t="8001" r="74805" b="50000"/>
            <a:stretch/>
          </p:blipFill>
          <p:spPr>
            <a:xfrm>
              <a:off x="2934227" y="2922704"/>
              <a:ext cx="629661" cy="609349"/>
            </a:xfrm>
            <a:prstGeom prst="rect">
              <a:avLst/>
            </a:prstGeom>
          </p:spPr>
        </p:pic>
        <p:cxnSp>
          <p:nvCxnSpPr>
            <p:cNvPr id="8" name="Szögletes összekötő 29">
              <a:extLst>
                <a:ext uri="{FF2B5EF4-FFF2-40B4-BE49-F238E27FC236}">
                  <a16:creationId xmlns:a16="http://schemas.microsoft.com/office/drawing/2014/main" id="{8AB550FA-EA3A-411F-B447-1A58B1BE7F3C}"/>
                </a:ext>
              </a:extLst>
            </p:cNvPr>
            <p:cNvCxnSpPr/>
            <p:nvPr/>
          </p:nvCxnSpPr>
          <p:spPr>
            <a:xfrm flipV="1">
              <a:off x="3563888" y="2708920"/>
              <a:ext cx="2736304" cy="384450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9" name="Szögletes összekötő 34">
              <a:extLst>
                <a:ext uri="{FF2B5EF4-FFF2-40B4-BE49-F238E27FC236}">
                  <a16:creationId xmlns:a16="http://schemas.microsoft.com/office/drawing/2014/main" id="{F86745DC-B332-4C7B-B775-BC089698209C}"/>
                </a:ext>
              </a:extLst>
            </p:cNvPr>
            <p:cNvCxnSpPr/>
            <p:nvPr/>
          </p:nvCxnSpPr>
          <p:spPr>
            <a:xfrm>
              <a:off x="3563888" y="3356992"/>
              <a:ext cx="2736304" cy="288032"/>
            </a:xfrm>
            <a:prstGeom prst="bentConnector3">
              <a:avLst>
                <a:gd name="adj1" fmla="val 13798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10" name="Lekerekített téglalap 33">
              <a:extLst>
                <a:ext uri="{FF2B5EF4-FFF2-40B4-BE49-F238E27FC236}">
                  <a16:creationId xmlns:a16="http://schemas.microsoft.com/office/drawing/2014/main" id="{0C29F5E5-CD93-47DA-A1E7-504115DEC723}"/>
                </a:ext>
              </a:extLst>
            </p:cNvPr>
            <p:cNvSpPr/>
            <p:nvPr/>
          </p:nvSpPr>
          <p:spPr>
            <a:xfrm>
              <a:off x="4060305" y="2411808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100" dirty="0">
                  <a:solidFill>
                    <a:schemeClr val="tx1"/>
                  </a:solidFill>
                </a:rPr>
                <a:t>Visited Item</a:t>
              </a:r>
              <a:endParaRPr lang="hu-HU" sz="1100" dirty="0">
                <a:solidFill>
                  <a:schemeClr val="tx1"/>
                </a:solidFill>
              </a:endParaRPr>
            </a:p>
          </p:txBody>
        </p:sp>
        <p:sp>
          <p:nvSpPr>
            <p:cNvPr id="11" name="Lekerekített téglalap 46">
              <a:extLst>
                <a:ext uri="{FF2B5EF4-FFF2-40B4-BE49-F238E27FC236}">
                  <a16:creationId xmlns:a16="http://schemas.microsoft.com/office/drawing/2014/main" id="{5C53DED6-BF41-4DBE-8364-84FBB5C8D45C}"/>
                </a:ext>
              </a:extLst>
            </p:cNvPr>
            <p:cNvSpPr/>
            <p:nvPr/>
          </p:nvSpPr>
          <p:spPr>
            <a:xfrm>
              <a:off x="4060305" y="3323503"/>
              <a:ext cx="1959496" cy="68156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100" dirty="0">
                  <a:solidFill>
                    <a:schemeClr val="tx1"/>
                  </a:solidFill>
                </a:rPr>
                <a:t>Visited Item</a:t>
              </a:r>
              <a:endParaRPr lang="hu-HU" sz="1100" dirty="0">
                <a:solidFill>
                  <a:schemeClr val="tx1"/>
                </a:solidFill>
              </a:endParaRPr>
            </a:p>
          </p:txBody>
        </p:sp>
      </p:grpSp>
      <p:sp>
        <p:nvSpPr>
          <p:cNvPr id="20" name="Jobbra nyíl 4100">
            <a:extLst>
              <a:ext uri="{FF2B5EF4-FFF2-40B4-BE49-F238E27FC236}">
                <a16:creationId xmlns:a16="http://schemas.microsoft.com/office/drawing/2014/main" id="{D6602665-F154-4221-9C4E-1236FE2F7C01}"/>
              </a:ext>
            </a:extLst>
          </p:cNvPr>
          <p:cNvSpPr/>
          <p:nvPr/>
        </p:nvSpPr>
        <p:spPr>
          <a:xfrm>
            <a:off x="4619129" y="2947640"/>
            <a:ext cx="653392" cy="730919"/>
          </a:xfrm>
          <a:prstGeom prst="rightArrow">
            <a:avLst>
              <a:gd name="adj1" fmla="val 50000"/>
              <a:gd name="adj2" fmla="val 6590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grpSp>
        <p:nvGrpSpPr>
          <p:cNvPr id="24" name="Csoportba foglalás 4096">
            <a:extLst>
              <a:ext uri="{FF2B5EF4-FFF2-40B4-BE49-F238E27FC236}">
                <a16:creationId xmlns:a16="http://schemas.microsoft.com/office/drawing/2014/main" id="{238701F2-E1FD-4D18-AF92-9EC96DD23271}"/>
              </a:ext>
            </a:extLst>
          </p:cNvPr>
          <p:cNvGrpSpPr/>
          <p:nvPr/>
        </p:nvGrpSpPr>
        <p:grpSpPr>
          <a:xfrm>
            <a:off x="5531433" y="2614422"/>
            <a:ext cx="3025060" cy="1450938"/>
            <a:chOff x="4838560" y="2605886"/>
            <a:chExt cx="3194995" cy="1583091"/>
          </a:xfrm>
        </p:grpSpPr>
        <p:pic>
          <p:nvPicPr>
            <p:cNvPr id="28" name="Picture 4" descr="Výsledek obrázku pro spreadsheet icon">
              <a:extLst>
                <a:ext uri="{FF2B5EF4-FFF2-40B4-BE49-F238E27FC236}">
                  <a16:creationId xmlns:a16="http://schemas.microsoft.com/office/drawing/2014/main" id="{8458003C-363B-43AE-AD3F-A8D80380778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411083" y="2605886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4" descr="Výsledek obrázku pro spreadsheet icon">
              <a:extLst>
                <a:ext uri="{FF2B5EF4-FFF2-40B4-BE49-F238E27FC236}">
                  <a16:creationId xmlns:a16="http://schemas.microsoft.com/office/drawing/2014/main" id="{6175C772-DC29-4D4D-9667-CE6A63C72F4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87"/>
            <a:stretch/>
          </p:blipFill>
          <p:spPr bwMode="auto">
            <a:xfrm>
              <a:off x="7411084" y="3517581"/>
              <a:ext cx="622471" cy="6713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Kép 60">
              <a:extLst>
                <a:ext uri="{FF2B5EF4-FFF2-40B4-BE49-F238E27FC236}">
                  <a16:creationId xmlns:a16="http://schemas.microsoft.com/office/drawing/2014/main" id="{A9E37C73-A9F0-4687-8939-DFE46C4499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l="783" t="8001" r="74805" b="50000"/>
            <a:stretch/>
          </p:blipFill>
          <p:spPr>
            <a:xfrm>
              <a:off x="4838560" y="3106352"/>
              <a:ext cx="629661" cy="609349"/>
            </a:xfrm>
            <a:prstGeom prst="rect">
              <a:avLst/>
            </a:prstGeom>
          </p:spPr>
        </p:pic>
        <p:cxnSp>
          <p:nvCxnSpPr>
            <p:cNvPr id="31" name="Szögletes összekötő 61">
              <a:extLst>
                <a:ext uri="{FF2B5EF4-FFF2-40B4-BE49-F238E27FC236}">
                  <a16:creationId xmlns:a16="http://schemas.microsoft.com/office/drawing/2014/main" id="{F1E66166-36DA-41BA-A5EA-C9BB6316539C}"/>
                </a:ext>
              </a:extLst>
            </p:cNvPr>
            <p:cNvCxnSpPr/>
            <p:nvPr/>
          </p:nvCxnSpPr>
          <p:spPr>
            <a:xfrm flipV="1">
              <a:off x="5468221" y="2895190"/>
              <a:ext cx="1912091" cy="381828"/>
            </a:xfrm>
            <a:prstGeom prst="bentConnector3">
              <a:avLst>
                <a:gd name="adj1" fmla="val 18119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cxnSp>
          <p:nvCxnSpPr>
            <p:cNvPr id="32" name="Szögletes összekötő 62">
              <a:extLst>
                <a:ext uri="{FF2B5EF4-FFF2-40B4-BE49-F238E27FC236}">
                  <a16:creationId xmlns:a16="http://schemas.microsoft.com/office/drawing/2014/main" id="{202EDE02-DCA0-4595-8696-E929612A5F3D}"/>
                </a:ext>
              </a:extLst>
            </p:cNvPr>
            <p:cNvCxnSpPr/>
            <p:nvPr/>
          </p:nvCxnSpPr>
          <p:spPr>
            <a:xfrm>
              <a:off x="5468221" y="3540640"/>
              <a:ext cx="1912091" cy="293380"/>
            </a:xfrm>
            <a:prstGeom prst="bentConnector3">
              <a:avLst>
                <a:gd name="adj1" fmla="val 17621"/>
              </a:avLst>
            </a:prstGeom>
            <a:ln w="28575">
              <a:tailEnd type="triangle"/>
            </a:ln>
          </p:spPr>
          <p:style>
            <a:lnRef idx="1">
              <a:schemeClr val="accent4"/>
            </a:lnRef>
            <a:fillRef idx="0">
              <a:schemeClr val="accent4"/>
            </a:fillRef>
            <a:effectRef idx="0">
              <a:schemeClr val="accent4"/>
            </a:effectRef>
            <a:fontRef idx="minor">
              <a:schemeClr val="tx1"/>
            </a:fontRef>
          </p:style>
        </p:cxnSp>
        <p:sp>
          <p:nvSpPr>
            <p:cNvPr id="33" name="Lekerekített téglalap 63">
              <a:extLst>
                <a:ext uri="{FF2B5EF4-FFF2-40B4-BE49-F238E27FC236}">
                  <a16:creationId xmlns:a16="http://schemas.microsoft.com/office/drawing/2014/main" id="{6332CA59-30F5-4C94-A3F1-077E4985C069}"/>
                </a:ext>
              </a:extLst>
            </p:cNvPr>
            <p:cNvSpPr/>
            <p:nvPr/>
          </p:nvSpPr>
          <p:spPr>
            <a:xfrm>
              <a:off x="5964638" y="2708920"/>
              <a:ext cx="1155638" cy="384449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</a:rPr>
                <a:t>Rating: 0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  <p:sp>
          <p:nvSpPr>
            <p:cNvPr id="34" name="Lekerekített téglalap 64">
              <a:extLst>
                <a:ext uri="{FF2B5EF4-FFF2-40B4-BE49-F238E27FC236}">
                  <a16:creationId xmlns:a16="http://schemas.microsoft.com/office/drawing/2014/main" id="{F2D45351-0F72-4BDA-B475-DF8AD914BA49}"/>
                </a:ext>
              </a:extLst>
            </p:cNvPr>
            <p:cNvSpPr/>
            <p:nvPr/>
          </p:nvSpPr>
          <p:spPr>
            <a:xfrm>
              <a:off x="5964638" y="3645024"/>
              <a:ext cx="1155638" cy="360040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cs-CZ" sz="1400" dirty="0">
                  <a:solidFill>
                    <a:schemeClr val="tx1"/>
                  </a:solidFill>
                </a:rPr>
                <a:t>Rating: 1</a:t>
              </a:r>
              <a:endParaRPr lang="hu-HU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74540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B0B6C4-19D5-BBF7-74F0-6743E116D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7F2E08-C81C-4B33-D5E4-77EFC3210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1" y="609603"/>
            <a:ext cx="10520057" cy="1320795"/>
          </a:xfrm>
        </p:spPr>
        <p:txBody>
          <a:bodyPr/>
          <a:lstStyle/>
          <a:p>
            <a:r>
              <a:rPr lang="en-US" dirty="0">
                <a:solidFill>
                  <a:srgbClr val="333333"/>
                </a:solidFill>
                <a:latin typeface="Arial" pitchFamily="34"/>
              </a:rPr>
              <a:t>Negative preference from implicit feedback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CF0664-2DA9-C964-3077-F250DF4952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22767"/>
            <a:ext cx="9297092" cy="5085185"/>
          </a:xfrm>
        </p:spPr>
        <p:txBody>
          <a:bodyPr>
            <a:normAutofit/>
          </a:bodyPr>
          <a:lstStyle/>
          <a:p>
            <a:r>
              <a:rPr lang="cs-CZ" dirty="0">
                <a:latin typeface="+mn-lt"/>
              </a:rPr>
              <a:t>De-noising binary implicit feedback (SATtisfied /DisSATtisfied click)</a:t>
            </a:r>
            <a:endParaRPr lang="cs-CZ" dirty="0">
              <a:solidFill>
                <a:srgbClr val="92D050"/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cs-CZ" sz="14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b="1" dirty="0">
                <a:latin typeface="+mn-lt"/>
              </a:rPr>
              <a:t>Context-aware</a:t>
            </a:r>
            <a:endParaRPr lang="cs-CZ" sz="1800" b="1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latin typeface="+mn-lt"/>
            </a:endParaRPr>
          </a:p>
          <a:p>
            <a:pPr marL="57150" indent="0">
              <a:lnSpc>
                <a:spcPct val="90000"/>
              </a:lnSpc>
              <a:buNone/>
            </a:pPr>
            <a:endParaRPr lang="cs-CZ" sz="2000" dirty="0">
              <a:latin typeface="+mn-lt"/>
            </a:endParaRPr>
          </a:p>
          <a:p>
            <a:pPr marL="57150" indent="0">
              <a:lnSpc>
                <a:spcPct val="90000"/>
              </a:lnSpc>
              <a:buNone/>
            </a:pPr>
            <a:r>
              <a:rPr lang="en-US" sz="2000" dirty="0">
                <a:latin typeface="+mn-lt"/>
              </a:rPr>
              <a:t>Denoising Implicit Feedback for Recommendation</a:t>
            </a:r>
            <a:r>
              <a:rPr lang="cs-CZ" dirty="0">
                <a:latin typeface="+mn-lt"/>
              </a:rPr>
              <a:t> </a:t>
            </a:r>
            <a:r>
              <a:rPr lang="cs-CZ" sz="1300" dirty="0">
                <a:latin typeface="+mn-lt"/>
              </a:rPr>
              <a:t>(</a:t>
            </a:r>
            <a:r>
              <a:rPr lang="cs-CZ" sz="1300" dirty="0">
                <a:latin typeface="+mn-lt"/>
                <a:hlinkClick r:id="rId2"/>
              </a:rPr>
              <a:t>https://arxiv.org/pdf/2006.04153.pdf</a:t>
            </a:r>
            <a:r>
              <a:rPr lang="cs-CZ" sz="1300" dirty="0">
                <a:latin typeface="+mn-lt"/>
              </a:rPr>
              <a:t>)</a:t>
            </a:r>
            <a:endParaRPr lang="cs-CZ" sz="16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400" i="1" dirty="0">
                <a:latin typeface="+mn-lt"/>
              </a:rPr>
              <a:t>„</a:t>
            </a:r>
            <a:r>
              <a:rPr lang="en-US" sz="1400" b="1" i="1" dirty="0">
                <a:latin typeface="+mn-lt"/>
              </a:rPr>
              <a:t>False-positive interactions are harder to fit in the early stages</a:t>
            </a:r>
            <a:r>
              <a:rPr lang="en-US" sz="1400" i="1" dirty="0">
                <a:latin typeface="+mn-lt"/>
              </a:rPr>
              <a:t>. According to the theory of robust learning</a:t>
            </a:r>
            <a:r>
              <a:rPr lang="cs-CZ" sz="1400" i="1" dirty="0">
                <a:latin typeface="+mn-lt"/>
              </a:rPr>
              <a:t>,</a:t>
            </a:r>
            <a:r>
              <a:rPr lang="en-US" sz="1400" i="1" dirty="0">
                <a:latin typeface="+mn-lt"/>
              </a:rPr>
              <a:t> easy samples are more likely to be the clean ones and</a:t>
            </a:r>
            <a:r>
              <a:rPr lang="cs-CZ" sz="1400" i="1" dirty="0">
                <a:latin typeface="+mn-lt"/>
              </a:rPr>
              <a:t> </a:t>
            </a:r>
            <a:r>
              <a:rPr lang="en-US" sz="1400" i="1" dirty="0">
                <a:latin typeface="+mn-lt"/>
              </a:rPr>
              <a:t>fitting the hard samples may hurt the </a:t>
            </a:r>
            <a:r>
              <a:rPr lang="en-US" sz="1400" i="1" dirty="0" err="1">
                <a:latin typeface="+mn-lt"/>
              </a:rPr>
              <a:t>generalizati</a:t>
            </a:r>
            <a:r>
              <a:rPr lang="cs-CZ" sz="1400" i="1" dirty="0">
                <a:latin typeface="+mn-lt"/>
              </a:rPr>
              <a:t>on.“</a:t>
            </a:r>
          </a:p>
          <a:p>
            <a:pPr lvl="1">
              <a:lnSpc>
                <a:spcPct val="90000"/>
              </a:lnSpc>
            </a:pPr>
            <a:r>
              <a:rPr lang="cs-CZ" sz="1800" dirty="0">
                <a:latin typeface="+mn-lt"/>
              </a:rPr>
              <a:t>Discard or reduce weight for train interactions with high initial loss</a:t>
            </a:r>
          </a:p>
          <a:p>
            <a:pPr lvl="2">
              <a:lnSpc>
                <a:spcPct val="90000"/>
              </a:lnSpc>
            </a:pPr>
            <a:r>
              <a:rPr lang="cs-CZ" sz="1600" dirty="0">
                <a:latin typeface="+mn-lt"/>
              </a:rPr>
              <a:t>Counter-intuitive, but may work</a:t>
            </a:r>
            <a:r>
              <a:rPr lang="cs-CZ" sz="1600" dirty="0">
                <a:latin typeface="+mn-lt"/>
                <a:sym typeface="Wingdings" panose="05000000000000000000" pitchFamily="2" charset="2"/>
              </a:rPr>
              <a:t></a:t>
            </a:r>
            <a:endParaRPr lang="cs-CZ" sz="1600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800" b="1" i="1" dirty="0">
                <a:solidFill>
                  <a:srgbClr val="00B0F0"/>
                </a:solidFill>
                <a:latin typeface="+mn-lt"/>
              </a:rPr>
              <a:t>No need for additional types of feedback with this approach</a:t>
            </a:r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sp>
        <p:nvSpPr>
          <p:cNvPr id="20" name="Jobbra nyíl 4100">
            <a:extLst>
              <a:ext uri="{FF2B5EF4-FFF2-40B4-BE49-F238E27FC236}">
                <a16:creationId xmlns:a16="http://schemas.microsoft.com/office/drawing/2014/main" id="{5A0FA019-F9F4-40CB-F462-077C1DB95C30}"/>
              </a:ext>
            </a:extLst>
          </p:cNvPr>
          <p:cNvSpPr/>
          <p:nvPr/>
        </p:nvSpPr>
        <p:spPr>
          <a:xfrm>
            <a:off x="4619129" y="2947640"/>
            <a:ext cx="653392" cy="730919"/>
          </a:xfrm>
          <a:prstGeom prst="rightArrow">
            <a:avLst>
              <a:gd name="adj1" fmla="val 50000"/>
              <a:gd name="adj2" fmla="val 65907"/>
            </a:avLst>
          </a:prstGeom>
          <a:solidFill>
            <a:schemeClr val="bg1"/>
          </a:solidFill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0" y="1260908"/>
            <a:ext cx="7678959" cy="2804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628627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10969236" cy="13207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Negative Preference from category-level feedback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C1AA867E-B365-4BED-9373-C7AEDACE812C}"/>
              </a:ext>
            </a:extLst>
          </p:cNvPr>
          <p:cNvSpPr txBox="1">
            <a:spLocks/>
          </p:cNvSpPr>
          <p:nvPr/>
        </p:nvSpPr>
        <p:spPr>
          <a:xfrm>
            <a:off x="677332" y="2160590"/>
            <a:ext cx="8981018" cy="438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342900" marR="0" lvl="0" indent="-3429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8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1pPr>
            <a:lvl2pPr marL="742950" marR="0" lvl="1" indent="-28575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6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2pPr>
            <a:lvl3pPr marL="1143000" marR="0" lvl="2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4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3pPr>
            <a:lvl4pPr marL="1600200" marR="0" lvl="3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4pPr>
            <a:lvl5pPr marL="2057400" marR="0" lvl="4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/>
              <a:buNone/>
            </a:pPr>
            <a:r>
              <a:rPr lang="cs-CZ" b="1" dirty="0" err="1">
                <a:latin typeface="+mn-lt"/>
              </a:rPr>
              <a:t>If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impressions</a:t>
            </a:r>
            <a:r>
              <a:rPr lang="cs-CZ" b="1" dirty="0">
                <a:latin typeface="+mn-lt"/>
              </a:rPr>
              <a:t> data are </a:t>
            </a:r>
            <a:r>
              <a:rPr lang="cs-CZ" b="1" dirty="0" err="1">
                <a:latin typeface="+mn-lt"/>
              </a:rPr>
              <a:t>available</a:t>
            </a:r>
            <a:endParaRPr lang="en-US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If I (repeatedly) ignore an object, I probably dislike it</a:t>
            </a:r>
          </a:p>
          <a:p>
            <a:pPr>
              <a:lnSpc>
                <a:spcPct val="90000"/>
              </a:lnSpc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How many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times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do I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have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to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ignore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Lien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Michiels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: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it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may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take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time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before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users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get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used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to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idea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something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completely</a:t>
            </a:r>
            <a:r>
              <a:rPr lang="cs-CZ" sz="14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new</a:t>
            </a:r>
            <a:endParaRPr lang="cs-CZ" sz="14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Explorative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items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may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need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more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time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to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adopt</a:t>
            </a:r>
            <a:endParaRPr lang="cs-CZ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Typically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leads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to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partial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downweighting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with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temporal</a:t>
            </a:r>
            <a:r>
              <a:rPr lang="cs-CZ" sz="12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2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decay</a:t>
            </a:r>
            <a:endParaRPr lang="cs-CZ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>
              <a:lnSpc>
                <a:spcPct val="90000"/>
              </a:lnSpc>
            </a:pPr>
            <a:endParaRPr lang="cs-CZ" sz="12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What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is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chance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 just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missed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item</a:t>
            </a:r>
            <a:r>
              <a:rPr lang="cs-CZ" sz="16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Depending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on data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quality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we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may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consider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uniform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chance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sequential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exploration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,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or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more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complex</a:t>
            </a:r>
            <a: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patterns</a:t>
            </a:r>
            <a:br>
              <a:rPr lang="cs-CZ" sz="1400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r>
              <a:rPr lang="cs-CZ" sz="1400" dirty="0">
                <a:hlinkClick r:id="rId2"/>
              </a:rPr>
              <a:t>https://link.springer.com/article/10.1007/s11257-021-09311-w</a:t>
            </a:r>
            <a:r>
              <a:rPr lang="cs-CZ" sz="1400" dirty="0"/>
              <a:t> </a:t>
            </a:r>
          </a:p>
          <a:p>
            <a:pPr lvl="1">
              <a:lnSpc>
                <a:spcPct val="90000"/>
              </a:lnSpc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4082470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/>
          <p:cNvSpPr>
            <a:spLocks noChangeArrowheads="1"/>
          </p:cNvSpPr>
          <p:nvPr/>
        </p:nvSpPr>
        <p:spPr bwMode="auto">
          <a:xfrm>
            <a:off x="216568" y="114217"/>
            <a:ext cx="9246521" cy="1082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r>
              <a:rPr lang="cs-CZ" sz="3900" b="1" dirty="0">
                <a:solidFill>
                  <a:schemeClr val="tx2"/>
                </a:solidFill>
              </a:rPr>
              <a:t>If you have detailed implicit feedback...</a:t>
            </a:r>
            <a:endParaRPr lang="en-US" sz="3900" b="1" dirty="0">
              <a:solidFill>
                <a:schemeClr val="tx2"/>
              </a:solidFill>
            </a:endParaRPr>
          </a:p>
        </p:txBody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7268" y="1963553"/>
            <a:ext cx="6961578" cy="4360501"/>
          </a:xfrm>
          <a:noFill/>
        </p:spPr>
        <p:txBody>
          <a:bodyPr>
            <a:normAutofit/>
          </a:bodyPr>
          <a:lstStyle/>
          <a:p>
            <a:pPr eaLnBrk="1" hangingPunct="1">
              <a:buFont typeface="Wingdings" panose="05000000000000000000" pitchFamily="2" charset="2"/>
              <a:buChar char=""/>
            </a:pPr>
            <a:r>
              <a:rPr lang="cs-CZ" dirty="0">
                <a:latin typeface="+mn-lt"/>
              </a:rPr>
              <a:t>If user </a:t>
            </a:r>
            <a:r>
              <a:rPr lang="cs-CZ" b="1" i="1" dirty="0">
                <a:latin typeface="+mn-lt"/>
              </a:rPr>
              <a:t>selects</a:t>
            </a:r>
            <a:r>
              <a:rPr lang="cs-CZ" dirty="0">
                <a:latin typeface="+mn-lt"/>
              </a:rPr>
              <a:t> some objects from the list, we take it as an </a:t>
            </a:r>
            <a:r>
              <a:rPr lang="cs-CZ" b="1" i="1" dirty="0">
                <a:latin typeface="+mn-lt"/>
              </a:rPr>
              <a:t>evidence</a:t>
            </a:r>
            <a:r>
              <a:rPr lang="cs-CZ" dirty="0">
                <a:latin typeface="+mn-lt"/>
              </a:rPr>
              <a:t> </a:t>
            </a:r>
            <a:r>
              <a:rPr lang="cs-CZ" b="1" i="1" dirty="0">
                <a:latin typeface="+mn-lt"/>
              </a:rPr>
              <a:t>of</a:t>
            </a:r>
            <a:r>
              <a:rPr lang="cs-CZ" dirty="0">
                <a:latin typeface="+mn-lt"/>
              </a:rPr>
              <a:t> his/her positive </a:t>
            </a:r>
            <a:r>
              <a:rPr lang="cs-CZ" b="1" i="1" dirty="0">
                <a:latin typeface="+mn-lt"/>
              </a:rPr>
              <a:t>preference</a:t>
            </a:r>
            <a:r>
              <a:rPr lang="cs-CZ" dirty="0">
                <a:latin typeface="+mn-lt"/>
              </a:rPr>
              <a:t>.</a:t>
            </a:r>
          </a:p>
          <a:p>
            <a:pPr lvl="1" eaLnBrk="1" hangingPunct="1"/>
            <a:r>
              <a:rPr lang="cs-CZ" dirty="0">
                <a:latin typeface="+mn-lt"/>
              </a:rPr>
              <a:t>User </a:t>
            </a:r>
            <a:r>
              <a:rPr lang="cs-CZ" dirty="0" err="1">
                <a:latin typeface="+mn-lt"/>
              </a:rPr>
              <a:t>prefers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selected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object</a:t>
            </a:r>
            <a:r>
              <a:rPr lang="cs-CZ" dirty="0">
                <a:latin typeface="+mn-lt"/>
              </a:rPr>
              <a:t>(s) more, </a:t>
            </a:r>
            <a:r>
              <a:rPr lang="cs-CZ" dirty="0" err="1">
                <a:latin typeface="+mn-lt"/>
              </a:rPr>
              <a:t>than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displayed</a:t>
            </a:r>
            <a:r>
              <a:rPr lang="cs-CZ" dirty="0">
                <a:latin typeface="+mn-lt"/>
              </a:rPr>
              <a:t> &amp; </a:t>
            </a:r>
            <a:r>
              <a:rPr lang="cs-CZ" dirty="0" err="1">
                <a:latin typeface="+mn-lt"/>
              </a:rPr>
              <a:t>ignored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objects</a:t>
            </a:r>
            <a:endParaRPr lang="cs-CZ" dirty="0">
              <a:latin typeface="+mn-lt"/>
            </a:endParaRPr>
          </a:p>
          <a:p>
            <a:pPr lvl="1" eaLnBrk="1" hangingPunct="1"/>
            <a:r>
              <a:rPr lang="cs-CZ" dirty="0" err="1">
                <a:latin typeface="+mn-lt"/>
              </a:rPr>
              <a:t>We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form</a:t>
            </a:r>
            <a:r>
              <a:rPr lang="cs-CZ" dirty="0">
                <a:latin typeface="+mn-lt"/>
              </a:rPr>
              <a:t> preference relations: </a:t>
            </a:r>
            <a:r>
              <a:rPr lang="en-US" i="1" dirty="0" err="1">
                <a:latin typeface="+mn-lt"/>
              </a:rPr>
              <a:t>IPR</a:t>
            </a:r>
            <a:r>
              <a:rPr lang="en-US" i="1" baseline="-25000" dirty="0" err="1">
                <a:latin typeface="+mn-lt"/>
              </a:rPr>
              <a:t>rel</a:t>
            </a:r>
            <a:r>
              <a:rPr lang="en-US" dirty="0">
                <a:latin typeface="+mn-lt"/>
              </a:rPr>
              <a:t> </a:t>
            </a:r>
            <a:r>
              <a:rPr lang="cs-CZ" dirty="0">
                <a:latin typeface="+mn-lt"/>
              </a:rPr>
              <a:t>(</a:t>
            </a:r>
            <a:r>
              <a:rPr lang="cs-CZ" i="1" dirty="0" err="1">
                <a:solidFill>
                  <a:srgbClr val="097115"/>
                </a:solidFill>
                <a:latin typeface="+mn-lt"/>
              </a:rPr>
              <a:t>selected</a:t>
            </a:r>
            <a:r>
              <a:rPr lang="cs-CZ" i="1" dirty="0">
                <a:solidFill>
                  <a:srgbClr val="097115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097115"/>
                </a:solidFill>
                <a:latin typeface="+mn-lt"/>
              </a:rPr>
              <a:t>obj</a:t>
            </a:r>
            <a:r>
              <a:rPr lang="cs-CZ" i="1" dirty="0">
                <a:solidFill>
                  <a:srgbClr val="097115"/>
                </a:solidFill>
                <a:latin typeface="+mn-lt"/>
              </a:rPr>
              <a:t>. </a:t>
            </a:r>
            <a:r>
              <a:rPr lang="cs-CZ" i="1" dirty="0">
                <a:latin typeface="+mn-lt"/>
              </a:rPr>
              <a:t>&gt; </a:t>
            </a:r>
            <a:r>
              <a:rPr lang="cs-CZ" i="1" dirty="0" err="1">
                <a:solidFill>
                  <a:srgbClr val="FF0000"/>
                </a:solidFill>
                <a:latin typeface="+mn-lt"/>
              </a:rPr>
              <a:t>ignored</a:t>
            </a:r>
            <a:r>
              <a:rPr lang="cs-CZ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i="1" dirty="0" err="1">
                <a:solidFill>
                  <a:srgbClr val="FF0000"/>
                </a:solidFill>
                <a:latin typeface="+mn-lt"/>
              </a:rPr>
              <a:t>obj</a:t>
            </a:r>
            <a:r>
              <a:rPr lang="cs-CZ" i="1" dirty="0">
                <a:solidFill>
                  <a:srgbClr val="FF0000"/>
                </a:solidFill>
                <a:latin typeface="+mn-lt"/>
              </a:rPr>
              <a:t>.</a:t>
            </a:r>
            <a:r>
              <a:rPr lang="cs-CZ" i="1" dirty="0">
                <a:latin typeface="+mn-lt"/>
              </a:rPr>
              <a:t>)</a:t>
            </a:r>
          </a:p>
          <a:p>
            <a:pPr lvl="1" eaLnBrk="1" hangingPunct="1"/>
            <a:r>
              <a:rPr lang="cs-CZ" sz="1700" dirty="0">
                <a:latin typeface="+mn-lt"/>
              </a:rPr>
              <a:t>Intensity of the relation based on the level of visibility for both items</a:t>
            </a:r>
          </a:p>
          <a:p>
            <a:pPr lvl="2"/>
            <a:r>
              <a:rPr lang="cs-CZ" sz="1500" dirty="0">
                <a:latin typeface="+mn-lt"/>
              </a:rPr>
              <a:t>Visibility of clicked item considered as sufficient -&gt; if the visibility of ignored was lower, strength of the relation decreases</a:t>
            </a:r>
          </a:p>
          <a:p>
            <a:pPr lvl="1" eaLnBrk="1" hangingPunct="1"/>
            <a:endParaRPr lang="cs-CZ" dirty="0">
              <a:latin typeface="+mn-lt"/>
            </a:endParaRPr>
          </a:p>
          <a:p>
            <a:pPr eaLnBrk="1" hangingPunct="1">
              <a:buFont typeface="Wingdings" panose="05000000000000000000" pitchFamily="2" charset="2"/>
              <a:buChar char="è"/>
            </a:pPr>
            <a:r>
              <a:rPr lang="cs-CZ" dirty="0">
                <a:latin typeface="+mn-lt"/>
              </a:rPr>
              <a:t>In paper, CB extensions for relations (maybe not the best idea)</a:t>
            </a:r>
          </a:p>
          <a:p>
            <a:pPr eaLnBrk="1" hangingPunct="1">
              <a:buFont typeface="Wingdings" panose="05000000000000000000" pitchFamily="2" charset="2"/>
              <a:buChar char="è"/>
            </a:pPr>
            <a:r>
              <a:rPr lang="cs-CZ" dirty="0" err="1">
                <a:latin typeface="+mn-lt"/>
              </a:rPr>
              <a:t>Contextual</a:t>
            </a:r>
            <a:r>
              <a:rPr lang="cs-CZ" dirty="0">
                <a:latin typeface="+mn-lt"/>
              </a:rPr>
              <a:t> BPR </a:t>
            </a:r>
            <a:r>
              <a:rPr lang="cs-CZ" dirty="0" err="1">
                <a:latin typeface="+mn-lt"/>
              </a:rPr>
              <a:t>might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work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better</a:t>
            </a:r>
            <a:endParaRPr lang="cs-CZ" dirty="0">
              <a:latin typeface="+mn-lt"/>
            </a:endParaRPr>
          </a:p>
          <a:p>
            <a:pPr marL="0" indent="0">
              <a:buNone/>
            </a:pPr>
            <a:endParaRPr lang="cs-CZ" sz="2200" dirty="0"/>
          </a:p>
          <a:p>
            <a:pPr marL="571500" indent="-571500">
              <a:buClr>
                <a:srgbClr val="097115"/>
              </a:buClr>
              <a:buSzPct val="100000"/>
              <a:buFont typeface="Wingdings 3" pitchFamily="18" charset="2"/>
              <a:buChar char=""/>
            </a:pPr>
            <a:endParaRPr lang="cs-CZ" sz="2000" dirty="0"/>
          </a:p>
          <a:p>
            <a:pPr marL="839788" lvl="1" indent="-495300"/>
            <a:endParaRPr lang="cs-CZ" sz="2000" dirty="0"/>
          </a:p>
        </p:txBody>
      </p:sp>
      <p:grpSp>
        <p:nvGrpSpPr>
          <p:cNvPr id="3" name="Skupina 2"/>
          <p:cNvGrpSpPr/>
          <p:nvPr/>
        </p:nvGrpSpPr>
        <p:grpSpPr>
          <a:xfrm>
            <a:off x="7483671" y="1746545"/>
            <a:ext cx="2046795" cy="1468615"/>
            <a:chOff x="6917693" y="1124744"/>
            <a:chExt cx="2046795" cy="1468615"/>
          </a:xfrm>
        </p:grpSpPr>
        <p:pic>
          <p:nvPicPr>
            <p:cNvPr id="8" name="Obráze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7693" y="1124744"/>
              <a:ext cx="1947626" cy="1468615"/>
            </a:xfrm>
            <a:prstGeom prst="rect">
              <a:avLst/>
            </a:prstGeom>
          </p:spPr>
        </p:pic>
        <p:sp>
          <p:nvSpPr>
            <p:cNvPr id="2" name="Obdélník 1"/>
            <p:cNvSpPr/>
            <p:nvPr/>
          </p:nvSpPr>
          <p:spPr>
            <a:xfrm>
              <a:off x="8244408" y="1124744"/>
              <a:ext cx="720080" cy="1368152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9" name="Obdélník 8"/>
            <p:cNvSpPr/>
            <p:nvPr/>
          </p:nvSpPr>
          <p:spPr>
            <a:xfrm>
              <a:off x="6924042" y="1134193"/>
              <a:ext cx="1320366" cy="1368152"/>
            </a:xfrm>
            <a:prstGeom prst="rect">
              <a:avLst/>
            </a:prstGeom>
            <a:noFill/>
            <a:ln w="15875">
              <a:solidFill>
                <a:schemeClr val="bg1">
                  <a:lumMod val="5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10" name="Skupina 9"/>
          <p:cNvGrpSpPr/>
          <p:nvPr/>
        </p:nvGrpSpPr>
        <p:grpSpPr>
          <a:xfrm>
            <a:off x="7448015" y="3419821"/>
            <a:ext cx="2082451" cy="875459"/>
            <a:chOff x="6882037" y="2803970"/>
            <a:chExt cx="2082451" cy="875459"/>
          </a:xfrm>
        </p:grpSpPr>
        <p:pic>
          <p:nvPicPr>
            <p:cNvPr id="12" name="Obrázek 11"/>
            <p:cNvPicPr>
              <a:picLocks noChangeAspect="1"/>
            </p:cNvPicPr>
            <p:nvPr/>
          </p:nvPicPr>
          <p:blipFill rotWithShape="1">
            <a:blip r:embed="rId2"/>
            <a:srcRect t="40389"/>
            <a:stretch/>
          </p:blipFill>
          <p:spPr>
            <a:xfrm>
              <a:off x="6917693" y="2803970"/>
              <a:ext cx="1947626" cy="875459"/>
            </a:xfrm>
            <a:prstGeom prst="rect">
              <a:avLst/>
            </a:prstGeom>
          </p:spPr>
        </p:pic>
        <p:sp>
          <p:nvSpPr>
            <p:cNvPr id="13" name="Obdélník 12"/>
            <p:cNvSpPr/>
            <p:nvPr/>
          </p:nvSpPr>
          <p:spPr>
            <a:xfrm>
              <a:off x="8244408" y="2803970"/>
              <a:ext cx="720080" cy="774996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4" name="Ovál 3"/>
            <p:cNvSpPr/>
            <p:nvPr/>
          </p:nvSpPr>
          <p:spPr>
            <a:xfrm>
              <a:off x="6882037" y="2803970"/>
              <a:ext cx="714299" cy="774996"/>
            </a:xfrm>
            <a:prstGeom prst="ellipse">
              <a:avLst/>
            </a:prstGeom>
            <a:noFill/>
            <a:ln w="41275">
              <a:solidFill>
                <a:srgbClr val="92D050">
                  <a:alpha val="8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7606838" y="4518572"/>
            <a:ext cx="1772580" cy="875459"/>
            <a:chOff x="6914220" y="3755054"/>
            <a:chExt cx="1772580" cy="875459"/>
          </a:xfrm>
        </p:grpSpPr>
        <p:pic>
          <p:nvPicPr>
            <p:cNvPr id="22" name="Obrázek 21"/>
            <p:cNvPicPr>
              <a:picLocks noChangeAspect="1"/>
            </p:cNvPicPr>
            <p:nvPr/>
          </p:nvPicPr>
          <p:blipFill rotWithShape="1">
            <a:blip r:embed="rId2"/>
            <a:srcRect t="40389" r="64977"/>
            <a:stretch/>
          </p:blipFill>
          <p:spPr>
            <a:xfrm>
              <a:off x="6914220" y="3755054"/>
              <a:ext cx="682116" cy="875459"/>
            </a:xfrm>
            <a:prstGeom prst="rect">
              <a:avLst/>
            </a:prstGeom>
          </p:spPr>
        </p:pic>
        <p:sp>
          <p:nvSpPr>
            <p:cNvPr id="23" name="TextovéPole 22"/>
            <p:cNvSpPr txBox="1"/>
            <p:nvPr/>
          </p:nvSpPr>
          <p:spPr>
            <a:xfrm>
              <a:off x="7690039" y="3889399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>
                  <a:solidFill>
                    <a:srgbClr val="FF0000"/>
                  </a:solidFill>
                </a:rPr>
                <a:t>&gt;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  <p:pic>
          <p:nvPicPr>
            <p:cNvPr id="24" name="Obrázek 23"/>
            <p:cNvPicPr>
              <a:picLocks noChangeAspect="1"/>
            </p:cNvPicPr>
            <p:nvPr/>
          </p:nvPicPr>
          <p:blipFill rotWithShape="1">
            <a:blip r:embed="rId2"/>
            <a:srcRect t="-2463" r="67521" b="63238"/>
            <a:stretch/>
          </p:blipFill>
          <p:spPr>
            <a:xfrm>
              <a:off x="8054241" y="3817197"/>
              <a:ext cx="632559" cy="576063"/>
            </a:xfrm>
            <a:prstGeom prst="rect">
              <a:avLst/>
            </a:prstGeom>
          </p:spPr>
        </p:pic>
      </p:grpSp>
      <p:grpSp>
        <p:nvGrpSpPr>
          <p:cNvPr id="25" name="Skupina 24"/>
          <p:cNvGrpSpPr/>
          <p:nvPr/>
        </p:nvGrpSpPr>
        <p:grpSpPr>
          <a:xfrm>
            <a:off x="7606839" y="5696034"/>
            <a:ext cx="1759593" cy="875459"/>
            <a:chOff x="7069361" y="5097200"/>
            <a:chExt cx="1759593" cy="875459"/>
          </a:xfrm>
        </p:grpSpPr>
        <p:pic>
          <p:nvPicPr>
            <p:cNvPr id="16" name="Obrázek 15"/>
            <p:cNvPicPr>
              <a:picLocks noChangeAspect="1"/>
            </p:cNvPicPr>
            <p:nvPr/>
          </p:nvPicPr>
          <p:blipFill rotWithShape="1">
            <a:blip r:embed="rId2"/>
            <a:srcRect t="40389" r="64977"/>
            <a:stretch/>
          </p:blipFill>
          <p:spPr>
            <a:xfrm>
              <a:off x="7069361" y="5097200"/>
              <a:ext cx="682116" cy="875459"/>
            </a:xfrm>
            <a:prstGeom prst="rect">
              <a:avLst/>
            </a:prstGeom>
          </p:spPr>
        </p:pic>
        <p:sp>
          <p:nvSpPr>
            <p:cNvPr id="5" name="TextovéPole 4"/>
            <p:cNvSpPr txBox="1"/>
            <p:nvPr/>
          </p:nvSpPr>
          <p:spPr>
            <a:xfrm>
              <a:off x="7845180" y="5231545"/>
              <a:ext cx="33855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2400" b="1" dirty="0">
                  <a:solidFill>
                    <a:srgbClr val="FF0000"/>
                  </a:solidFill>
                </a:rPr>
                <a:t>&gt;</a:t>
              </a:r>
              <a:endParaRPr lang="cs-CZ" b="1" dirty="0">
                <a:solidFill>
                  <a:srgbClr val="FF0000"/>
                </a:solidFill>
              </a:endParaRPr>
            </a:p>
          </p:txBody>
        </p:sp>
        <p:pic>
          <p:nvPicPr>
            <p:cNvPr id="18" name="Obrázek 17"/>
            <p:cNvPicPr>
              <a:picLocks noChangeAspect="1"/>
            </p:cNvPicPr>
            <p:nvPr/>
          </p:nvPicPr>
          <p:blipFill rotWithShape="1">
            <a:blip r:embed="rId2"/>
            <a:srcRect l="66115" t="45904" r="610" b="9968"/>
            <a:stretch/>
          </p:blipFill>
          <p:spPr>
            <a:xfrm>
              <a:off x="8180882" y="5171628"/>
              <a:ext cx="648072" cy="648072"/>
            </a:xfrm>
            <a:prstGeom prst="rect">
              <a:avLst/>
            </a:prstGeom>
          </p:spPr>
        </p:pic>
        <p:cxnSp>
          <p:nvCxnSpPr>
            <p:cNvPr id="17" name="Přímá spojnice 16"/>
            <p:cNvCxnSpPr/>
            <p:nvPr/>
          </p:nvCxnSpPr>
          <p:spPr>
            <a:xfrm flipH="1">
              <a:off x="7891506" y="5373216"/>
              <a:ext cx="195673" cy="216024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Obdélník 28"/>
          <p:cNvSpPr/>
          <p:nvPr/>
        </p:nvSpPr>
        <p:spPr>
          <a:xfrm>
            <a:off x="8711216" y="5596561"/>
            <a:ext cx="720080" cy="774996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Rectangle 5"/>
          <p:cNvSpPr/>
          <p:nvPr/>
        </p:nvSpPr>
        <p:spPr>
          <a:xfrm>
            <a:off x="7132886" y="6597089"/>
            <a:ext cx="5164427" cy="2862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>
              <a:lnSpc>
                <a:spcPct val="90000"/>
              </a:lnSpc>
            </a:pPr>
            <a:r>
              <a:rPr lang="hu-HU" sz="1400">
                <a:hlinkClick r:id="rId3"/>
              </a:rPr>
              <a:t>https://link.springer.com/article/10.1007/s13740-016-0061-8</a:t>
            </a:r>
            <a:r>
              <a:rPr lang="cs-CZ" sz="1400"/>
              <a:t> </a:t>
            </a:r>
            <a:endParaRPr lang="hu-HU" sz="1400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4C860427-E4C8-2FD4-7ECA-7350FEFA5C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6534" y="5676243"/>
            <a:ext cx="2550059" cy="591614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7C10F44B-8F64-DA5C-8726-57E8FC67FB27}"/>
              </a:ext>
            </a:extLst>
          </p:cNvPr>
          <p:cNvSpPr txBox="1"/>
          <p:nvPr/>
        </p:nvSpPr>
        <p:spPr>
          <a:xfrm>
            <a:off x="271869" y="1273862"/>
            <a:ext cx="88985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  <a:spcAft>
                <a:spcPts val="1200"/>
              </a:spcAft>
            </a:pPr>
            <a:r>
              <a:rPr lang="en-US" sz="2000" i="0" dirty="0">
                <a:effectLst/>
              </a:rPr>
              <a:t>Using Implicit Preference Relations to Improve Recommender Systems</a:t>
            </a:r>
            <a:r>
              <a:rPr lang="cs-CZ" sz="2000" i="0" dirty="0">
                <a:effectLst/>
              </a:rPr>
              <a:t> </a:t>
            </a:r>
            <a:r>
              <a:rPr lang="cs-CZ" sz="1600" i="0" dirty="0">
                <a:effectLst/>
              </a:rPr>
              <a:t>[</a:t>
            </a:r>
            <a:r>
              <a:rPr lang="cs-CZ" sz="1600" i="0" dirty="0" err="1">
                <a:effectLst/>
              </a:rPr>
              <a:t>our</a:t>
            </a:r>
            <a:r>
              <a:rPr lang="cs-CZ" sz="1600" i="0" dirty="0">
                <a:effectLst/>
              </a:rPr>
              <a:t> </a:t>
            </a:r>
            <a:r>
              <a:rPr lang="cs-CZ" sz="1600" i="0" dirty="0" err="1">
                <a:effectLst/>
              </a:rPr>
              <a:t>work</a:t>
            </a:r>
            <a:r>
              <a:rPr lang="cs-CZ" sz="1600" i="0" dirty="0">
                <a:effectLst/>
              </a:rPr>
              <a:t>]</a:t>
            </a:r>
            <a:endParaRPr lang="en-US" i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56587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AA2B49-9A37-1031-B30B-FCB7F23EE6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2C690E-066F-7A36-6D9E-67D58620C8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05088" y="1596356"/>
            <a:ext cx="4343847" cy="678322"/>
          </a:xfrm>
        </p:spPr>
        <p:txBody>
          <a:bodyPr>
            <a:noAutofit/>
          </a:bodyPr>
          <a:lstStyle/>
          <a:p>
            <a:pPr lvl="0" algn="ctr"/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2000" dirty="0" err="1">
                <a:solidFill>
                  <a:srgbClr val="333333"/>
                </a:solidFill>
                <a:latin typeface="Arial" pitchFamily="34"/>
              </a:rPr>
              <a:t>is</a:t>
            </a:r>
            <a:r>
              <a:rPr lang="cs-CZ" sz="2000" dirty="0">
                <a:solidFill>
                  <a:srgbClr val="333333"/>
                </a:solidFill>
                <a:latin typeface="Arial" pitchFamily="34"/>
              </a:rPr>
              <a:t> explicit feedback?</a:t>
            </a:r>
            <a:endParaRPr lang="cs-CZ" sz="2000" dirty="0"/>
          </a:p>
        </p:txBody>
      </p:sp>
      <p:pic>
        <p:nvPicPr>
          <p:cNvPr id="4" name="Picture 2" descr="Figure">
            <a:extLst>
              <a:ext uri="{FF2B5EF4-FFF2-40B4-BE49-F238E27FC236}">
                <a16:creationId xmlns:a16="http://schemas.microsoft.com/office/drawing/2014/main" id="{99AA1868-8A4B-E3BC-472D-D0ED12903B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3170" y="2200237"/>
            <a:ext cx="3195972" cy="2816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45384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ím 10"/>
          <p:cNvSpPr>
            <a:spLocks noGrp="1"/>
          </p:cNvSpPr>
          <p:nvPr>
            <p:ph type="title"/>
          </p:nvPr>
        </p:nvSpPr>
        <p:spPr>
          <a:xfrm>
            <a:off x="548640" y="609603"/>
            <a:ext cx="11540691" cy="1320795"/>
          </a:xfrm>
        </p:spPr>
        <p:txBody>
          <a:bodyPr/>
          <a:lstStyle/>
          <a:p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Negative Preference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from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sz="4000" dirty="0" err="1">
                <a:solidFill>
                  <a:srgbClr val="333333"/>
                </a:solidFill>
                <a:latin typeface="Arial" pitchFamily="34"/>
              </a:rPr>
              <a:t>category</a:t>
            </a:r>
            <a:r>
              <a:rPr lang="cs-CZ" sz="4000" dirty="0">
                <a:solidFill>
                  <a:srgbClr val="333333"/>
                </a:solidFill>
                <a:latin typeface="Arial" pitchFamily="34"/>
              </a:rPr>
              <a:t>-level feedback</a:t>
            </a:r>
            <a:endParaRPr lang="hu-HU" dirty="0"/>
          </a:p>
        </p:txBody>
      </p:sp>
      <p:sp>
        <p:nvSpPr>
          <p:cNvPr id="17" name="Tartalom helye 16"/>
          <p:cNvSpPr>
            <a:spLocks noGrp="1"/>
          </p:cNvSpPr>
          <p:nvPr>
            <p:ph sz="quarter" idx="4"/>
          </p:nvPr>
        </p:nvSpPr>
        <p:spPr>
          <a:xfrm>
            <a:off x="834390" y="1628801"/>
            <a:ext cx="9376411" cy="4497363"/>
          </a:xfrm>
        </p:spPr>
        <p:txBody>
          <a:bodyPr/>
          <a:lstStyle/>
          <a:p>
            <a:pPr marL="0" indent="0">
              <a:buNone/>
            </a:pPr>
            <a:r>
              <a:rPr lang="cs-CZ" dirty="0">
                <a:latin typeface="+mn-lt"/>
              </a:rPr>
              <a:t>Gaze </a:t>
            </a:r>
            <a:r>
              <a:rPr lang="cs-CZ" dirty="0" err="1">
                <a:latin typeface="+mn-lt"/>
              </a:rPr>
              <a:t>Prediction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for</a:t>
            </a:r>
            <a:r>
              <a:rPr lang="cs-CZ" dirty="0">
                <a:latin typeface="+mn-lt"/>
              </a:rPr>
              <a:t> Recommender Systems, </a:t>
            </a:r>
            <a:r>
              <a:rPr lang="cs-CZ" sz="1200" dirty="0">
                <a:latin typeface="+mn-lt"/>
                <a:hlinkClick r:id="rId3"/>
              </a:rPr>
              <a:t>https://dl.acm.org/doi/pdf/10.1145/2959100.2959150</a:t>
            </a:r>
            <a:r>
              <a:rPr lang="cs-CZ" sz="1200" dirty="0">
                <a:latin typeface="+mn-lt"/>
              </a:rPr>
              <a:t> </a:t>
            </a:r>
            <a:endParaRPr lang="cs-CZ" dirty="0">
              <a:latin typeface="+mn-lt"/>
            </a:endParaRPr>
          </a:p>
          <a:p>
            <a:r>
              <a:rPr lang="cs-CZ" dirty="0" err="1">
                <a:latin typeface="+mn-lt"/>
              </a:rPr>
              <a:t>Grid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RecSys</a:t>
            </a:r>
            <a:r>
              <a:rPr lang="cs-CZ" dirty="0">
                <a:latin typeface="+mn-lt"/>
              </a:rPr>
              <a:t> design (3rows x 8 </a:t>
            </a:r>
            <a:r>
              <a:rPr lang="cs-CZ" dirty="0" err="1">
                <a:latin typeface="+mn-lt"/>
              </a:rPr>
              <a:t>columns</a:t>
            </a:r>
            <a:r>
              <a:rPr lang="cs-CZ" dirty="0">
                <a:latin typeface="+mn-lt"/>
              </a:rPr>
              <a:t>)</a:t>
            </a:r>
          </a:p>
          <a:p>
            <a:pPr lvl="1"/>
            <a:r>
              <a:rPr lang="cs-CZ" sz="1800" i="1" dirty="0" err="1">
                <a:latin typeface="+mn-lt"/>
              </a:rPr>
              <a:t>Where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would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the</a:t>
            </a:r>
            <a:r>
              <a:rPr lang="cs-CZ" sz="1800" i="1" dirty="0">
                <a:latin typeface="+mn-lt"/>
              </a:rPr>
              <a:t> user </a:t>
            </a:r>
            <a:r>
              <a:rPr lang="cs-CZ" sz="1800" i="1" dirty="0" err="1">
                <a:latin typeface="+mn-lt"/>
              </a:rPr>
              <a:t>look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within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the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page</a:t>
            </a:r>
            <a:r>
              <a:rPr lang="cs-CZ" sz="1800" i="1" dirty="0">
                <a:latin typeface="+mn-lt"/>
              </a:rPr>
              <a:t>?</a:t>
            </a:r>
          </a:p>
          <a:p>
            <a:pPr lvl="1"/>
            <a:r>
              <a:rPr lang="cs-CZ" sz="1800" i="1" dirty="0" err="1">
                <a:latin typeface="+mn-lt"/>
              </a:rPr>
              <a:t>Can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we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predict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the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eye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gaze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i="1" dirty="0" err="1">
                <a:latin typeface="+mn-lt"/>
              </a:rPr>
              <a:t>based</a:t>
            </a:r>
            <a:r>
              <a:rPr lang="cs-CZ" sz="1800" i="1" dirty="0">
                <a:latin typeface="+mn-lt"/>
              </a:rPr>
              <a:t> on </a:t>
            </a:r>
            <a:r>
              <a:rPr lang="cs-CZ" sz="1800" i="1" dirty="0" err="1">
                <a:latin typeface="+mn-lt"/>
              </a:rPr>
              <a:t>other</a:t>
            </a:r>
            <a:r>
              <a:rPr lang="cs-CZ" sz="1800" i="1" dirty="0">
                <a:latin typeface="+mn-lt"/>
              </a:rPr>
              <a:t> feedback?</a:t>
            </a:r>
          </a:p>
          <a:p>
            <a:pPr lvl="2"/>
            <a:r>
              <a:rPr lang="cs-CZ" sz="1600" dirty="0" err="1">
                <a:latin typeface="+mn-lt"/>
              </a:rPr>
              <a:t>Fixation</a:t>
            </a:r>
            <a:r>
              <a:rPr lang="cs-CZ" sz="1600" dirty="0">
                <a:latin typeface="+mn-lt"/>
              </a:rPr>
              <a:t> existence + </a:t>
            </a:r>
            <a:r>
              <a:rPr lang="cs-CZ" sz="1600" dirty="0" err="1">
                <a:latin typeface="+mn-lt"/>
              </a:rPr>
              <a:t>time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of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fixation</a:t>
            </a:r>
            <a:endParaRPr lang="cs-CZ" sz="1600" dirty="0">
              <a:latin typeface="+mn-lt"/>
            </a:endParaRPr>
          </a:p>
          <a:p>
            <a:pPr lvl="2"/>
            <a:r>
              <a:rPr lang="cs-CZ" sz="1600" dirty="0">
                <a:latin typeface="+mn-lt"/>
              </a:rPr>
              <a:t>Position, dwell time, distance to closest </a:t>
            </a:r>
            <a:r>
              <a:rPr lang="cs-CZ" sz="1600" dirty="0" err="1">
                <a:latin typeface="+mn-lt"/>
              </a:rPr>
              <a:t>existing</a:t>
            </a:r>
            <a:r>
              <a:rPr lang="cs-CZ" sz="1600" dirty="0">
                <a:latin typeface="+mn-lt"/>
              </a:rPr>
              <a:t> </a:t>
            </a:r>
            <a:r>
              <a:rPr lang="cs-CZ" sz="1600" dirty="0" err="1">
                <a:latin typeface="+mn-lt"/>
              </a:rPr>
              <a:t>action</a:t>
            </a:r>
            <a:endParaRPr lang="cs-CZ" sz="1600" dirty="0">
              <a:latin typeface="+mn-lt"/>
            </a:endParaRPr>
          </a:p>
          <a:p>
            <a:pPr lvl="2"/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Fairly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usable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if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a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small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volume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of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gaze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data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exist</a:t>
            </a:r>
            <a:endParaRPr lang="cs-CZ" sz="1600" b="1" i="1" dirty="0">
              <a:solidFill>
                <a:srgbClr val="92D050"/>
              </a:solidFill>
              <a:latin typeface="+mn-lt"/>
            </a:endParaRPr>
          </a:p>
          <a:p>
            <a:r>
              <a:rPr lang="cs-CZ" sz="1600" dirty="0">
                <a:latin typeface="+mn-lt"/>
              </a:rPr>
              <a:t>Both left-right &amp; top-bottom </a:t>
            </a:r>
            <a:r>
              <a:rPr lang="cs-CZ" sz="1600" dirty="0" err="1">
                <a:latin typeface="+mn-lt"/>
              </a:rPr>
              <a:t>decrease</a:t>
            </a:r>
            <a:r>
              <a:rPr lang="cs-CZ" sz="1600" dirty="0">
                <a:latin typeface="+mn-lt"/>
              </a:rPr>
              <a:t> in </a:t>
            </a:r>
            <a:r>
              <a:rPr lang="cs-CZ" sz="1600" dirty="0" err="1">
                <a:latin typeface="+mn-lt"/>
              </a:rPr>
              <a:t>fixations</a:t>
            </a:r>
            <a:endParaRPr lang="cs-CZ" sz="1600" dirty="0">
              <a:latin typeface="+mn-lt"/>
            </a:endParaRPr>
          </a:p>
          <a:p>
            <a:pPr lvl="1"/>
            <a:r>
              <a:rPr lang="cs-CZ" sz="1400" b="1" i="1" dirty="0" err="1">
                <a:solidFill>
                  <a:srgbClr val="FF0000"/>
                </a:solidFill>
                <a:latin typeface="+mn-lt"/>
              </a:rPr>
              <a:t>Contradicting</a:t>
            </a:r>
            <a:r>
              <a:rPr lang="cs-CZ" sz="1400" b="1" i="1" dirty="0">
                <a:solidFill>
                  <a:srgbClr val="FF0000"/>
                </a:solidFill>
                <a:latin typeface="+mn-lt"/>
              </a:rPr>
              <a:t> to </a:t>
            </a:r>
            <a:r>
              <a:rPr lang="cs-CZ" sz="1400" b="1" i="1" dirty="0" err="1">
                <a:solidFill>
                  <a:srgbClr val="FF0000"/>
                </a:solidFill>
                <a:latin typeface="+mn-lt"/>
              </a:rPr>
              <a:t>our</a:t>
            </a:r>
            <a:r>
              <a:rPr lang="cs-CZ" sz="1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latin typeface="+mn-lt"/>
              </a:rPr>
              <a:t>own</a:t>
            </a:r>
            <a:r>
              <a:rPr lang="cs-CZ" sz="1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400" b="1" i="1" dirty="0" err="1">
                <a:solidFill>
                  <a:srgbClr val="FF0000"/>
                </a:solidFill>
                <a:latin typeface="+mn-lt"/>
              </a:rPr>
              <a:t>work</a:t>
            </a:r>
            <a:r>
              <a:rPr lang="cs-CZ" sz="1400" b="1" i="1" dirty="0">
                <a:solidFill>
                  <a:srgbClr val="FF0000"/>
                </a:solidFill>
                <a:latin typeface="+mn-lt"/>
              </a:rPr>
              <a:t>, but no scrolling included in </a:t>
            </a:r>
            <a:r>
              <a:rPr lang="cs-CZ" sz="1400" b="1" i="1" dirty="0" err="1">
                <a:solidFill>
                  <a:srgbClr val="FF0000"/>
                </a:solidFill>
                <a:latin typeface="+mn-lt"/>
              </a:rPr>
              <a:t>this</a:t>
            </a:r>
            <a:r>
              <a:rPr lang="cs-CZ" sz="1400" b="1" i="1" dirty="0">
                <a:solidFill>
                  <a:srgbClr val="FF0000"/>
                </a:solidFill>
                <a:latin typeface="+mn-lt"/>
              </a:rPr>
              <a:t> experiment</a:t>
            </a:r>
          </a:p>
          <a:p>
            <a:endParaRPr lang="cs-CZ" sz="1600" b="1" i="1" dirty="0">
              <a:solidFill>
                <a:srgbClr val="92D050"/>
              </a:solidFill>
              <a:latin typeface="+mn-lt"/>
            </a:endParaRPr>
          </a:p>
          <a:p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If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sufficient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dwell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time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,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fixation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probability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is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close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to 1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for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all</a:t>
            </a:r>
            <a:r>
              <a:rPr lang="cs-CZ" sz="1600" b="1" i="1" dirty="0">
                <a:solidFill>
                  <a:srgbClr val="92D05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92D050"/>
                </a:solidFill>
                <a:latin typeface="+mn-lt"/>
              </a:rPr>
              <a:t>positions</a:t>
            </a:r>
            <a:endParaRPr lang="cs-CZ" sz="1600" b="1" i="1" dirty="0">
              <a:solidFill>
                <a:srgbClr val="92D050"/>
              </a:solidFill>
              <a:latin typeface="+mn-lt"/>
            </a:endParaRPr>
          </a:p>
          <a:p>
            <a:endParaRPr lang="cs-CZ" sz="1600" b="1" i="1" dirty="0">
              <a:solidFill>
                <a:srgbClr val="FF0000"/>
              </a:solidFill>
              <a:latin typeface="+mn-lt"/>
            </a:endParaRPr>
          </a:p>
          <a:p>
            <a:pPr lvl="1"/>
            <a:endParaRPr lang="hu-HU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4294967295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cs-CZ" altLang="en-US"/>
              <a:t>PPI 2017, Stuttgart, Germany</a:t>
            </a:r>
            <a:endParaRPr lang="en-GB" altLang="en-US" dirty="0"/>
          </a:p>
        </p:txBody>
      </p:sp>
      <p:sp>
        <p:nvSpPr>
          <p:cNvPr id="4098" name="Zástupný symbol pro zápatí 4"/>
          <p:cNvSpPr>
            <a:spLocks noGrp="1"/>
          </p:cNvSpPr>
          <p:nvPr>
            <p:ph type="ftr" sz="quarter" idx="4294967295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r>
              <a:rPr lang="en-US" altLang="en-US"/>
              <a:t>Peska, Vojtas: Towards Complex User Feedback and Presentation Context in Recommender Systems</a:t>
            </a:r>
            <a:endParaRPr lang="en-GB" altLang="en-US" dirty="0">
              <a:latin typeface="Arial" charset="0"/>
            </a:endParaRPr>
          </a:p>
        </p:txBody>
      </p:sp>
      <p:sp>
        <p:nvSpPr>
          <p:cNvPr id="4099" name="Zástupný symbol pro číslo snímku 5"/>
          <p:cNvSpPr>
            <a:spLocks noGrp="1"/>
          </p:cNvSpPr>
          <p:nvPr>
            <p:ph type="sldNum" sz="quarter" idx="4294967295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000"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>
              <a:defRPr/>
            </a:pPr>
            <a:fld id="{C07B0957-0EE7-4B4B-9E52-1A0ECA4F619A}" type="slidenum">
              <a:rPr lang="en-GB" altLang="en-US" smtClean="0"/>
              <a:pPr>
                <a:defRPr/>
              </a:pPr>
              <a:t>50</a:t>
            </a:fld>
            <a:endParaRPr lang="en-GB" altLang="en-US">
              <a:latin typeface="Arial" charset="0"/>
            </a:endParaRPr>
          </a:p>
        </p:txBody>
      </p:sp>
      <p:sp>
        <p:nvSpPr>
          <p:cNvPr id="4100" name="Rectangle 2"/>
          <p:cNvSpPr>
            <a:spLocks noChangeArrowheads="1"/>
          </p:cNvSpPr>
          <p:nvPr/>
        </p:nvSpPr>
        <p:spPr bwMode="auto">
          <a:xfrm>
            <a:off x="1981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endParaRPr lang="en-US" sz="3200" b="1" dirty="0">
              <a:solidFill>
                <a:schemeClr val="tx2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6049" y="2487001"/>
            <a:ext cx="4725951" cy="4370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68890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3F7EE2-CA1E-89F5-47C5-1E5C72654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3FA6D-F645-0E8A-82FC-2D9061AE8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10969236" cy="13207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Long-term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indicators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of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user preference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F666E3-7B46-316A-F155-53BD388F6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A31CC09A-011C-E3D2-8287-B4986B39D4B6}"/>
              </a:ext>
            </a:extLst>
          </p:cNvPr>
          <p:cNvSpPr txBox="1">
            <a:spLocks/>
          </p:cNvSpPr>
          <p:nvPr/>
        </p:nvSpPr>
        <p:spPr>
          <a:xfrm>
            <a:off x="677332" y="2160590"/>
            <a:ext cx="8981018" cy="438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342900" marR="0" lvl="0" indent="-3429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8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1pPr>
            <a:lvl2pPr marL="742950" marR="0" lvl="1" indent="-28575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6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2pPr>
            <a:lvl3pPr marL="1143000" marR="0" lvl="2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4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3pPr>
            <a:lvl4pPr marL="1600200" marR="0" lvl="3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4pPr>
            <a:lvl5pPr marL="2057400" marR="0" lvl="4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/>
              <a:buNone/>
            </a:pPr>
            <a:r>
              <a:rPr lang="cs-CZ" b="1" dirty="0">
                <a:latin typeface="+mn-lt"/>
              </a:rPr>
              <a:t>Much </a:t>
            </a:r>
            <a:r>
              <a:rPr lang="cs-CZ" b="1" dirty="0" err="1">
                <a:latin typeface="+mn-lt"/>
              </a:rPr>
              <a:t>less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frequent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events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than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short</a:t>
            </a:r>
            <a:r>
              <a:rPr lang="cs-CZ" b="1" dirty="0">
                <a:latin typeface="+mn-lt"/>
              </a:rPr>
              <a:t>-term feedback </a:t>
            </a:r>
          </a:p>
          <a:p>
            <a:pPr marL="0" indent="0">
              <a:lnSpc>
                <a:spcPct val="90000"/>
              </a:lnSpc>
              <a:buFont typeface="Wingdings 3"/>
              <a:buNone/>
            </a:pPr>
            <a:r>
              <a:rPr lang="cs-CZ" b="1" dirty="0">
                <a:latin typeface="+mn-lt"/>
              </a:rPr>
              <a:t>	-&gt; </a:t>
            </a:r>
            <a:r>
              <a:rPr lang="cs-CZ" b="1" dirty="0" err="1">
                <a:solidFill>
                  <a:srgbClr val="FF0000"/>
                </a:solidFill>
                <a:latin typeface="+mn-lt"/>
              </a:rPr>
              <a:t>harder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 to </a:t>
            </a:r>
            <a:r>
              <a:rPr lang="cs-CZ" b="1" dirty="0" err="1">
                <a:solidFill>
                  <a:srgbClr val="FF0000"/>
                </a:solidFill>
                <a:latin typeface="+mn-lt"/>
              </a:rPr>
              <a:t>optimize</a:t>
            </a:r>
            <a:r>
              <a:rPr lang="cs-CZ" b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FF0000"/>
                </a:solidFill>
                <a:latin typeface="+mn-lt"/>
              </a:rPr>
              <a:t>for</a:t>
            </a:r>
            <a:r>
              <a:rPr lang="cs-CZ" b="1" dirty="0">
                <a:latin typeface="+mn-lt"/>
              </a:rPr>
              <a:t>, but </a:t>
            </a:r>
            <a:r>
              <a:rPr lang="cs-CZ" b="1" dirty="0" err="1">
                <a:solidFill>
                  <a:srgbClr val="00B050"/>
                </a:solidFill>
                <a:latin typeface="+mn-lt"/>
              </a:rPr>
              <a:t>closer</a:t>
            </a:r>
            <a:r>
              <a:rPr lang="cs-CZ" b="1" dirty="0">
                <a:solidFill>
                  <a:srgbClr val="00B050"/>
                </a:solidFill>
                <a:latin typeface="+mn-lt"/>
              </a:rPr>
              <a:t> to </a:t>
            </a:r>
            <a:r>
              <a:rPr lang="cs-CZ" b="1" dirty="0" err="1">
                <a:solidFill>
                  <a:srgbClr val="00B050"/>
                </a:solidFill>
                <a:latin typeface="+mn-lt"/>
              </a:rPr>
              <a:t>real</a:t>
            </a:r>
            <a:r>
              <a:rPr lang="cs-CZ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b="1" dirty="0" err="1">
                <a:solidFill>
                  <a:srgbClr val="00B050"/>
                </a:solidFill>
                <a:latin typeface="+mn-lt"/>
              </a:rPr>
              <a:t>goals</a:t>
            </a:r>
            <a:r>
              <a:rPr lang="cs-CZ" b="1" dirty="0">
                <a:solidFill>
                  <a:srgbClr val="00B050"/>
                </a:solidFill>
                <a:latin typeface="+mn-lt"/>
              </a:rPr>
              <a:t> </a:t>
            </a:r>
            <a:br>
              <a:rPr lang="cs-CZ" b="1" dirty="0">
                <a:solidFill>
                  <a:srgbClr val="00B050"/>
                </a:solidFill>
                <a:latin typeface="+mn-lt"/>
              </a:rPr>
            </a:br>
            <a:r>
              <a:rPr lang="cs-CZ" b="1" dirty="0">
                <a:solidFill>
                  <a:srgbClr val="00B050"/>
                </a:solidFill>
                <a:latin typeface="+mn-lt"/>
              </a:rPr>
              <a:t>							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(user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retention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satisfaction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sustained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engagement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)</a:t>
            </a:r>
            <a:endParaRPr lang="en-US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Repeated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consumption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(re-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visits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)</a:t>
            </a:r>
          </a:p>
          <a:p>
            <a:pPr>
              <a:lnSpc>
                <a:spcPct val="90000"/>
              </a:lnSpc>
            </a:pP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Next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day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/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week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/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month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return, inter-session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time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,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users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retention</a:t>
            </a:r>
            <a:endParaRPr lang="cs-CZ" sz="1600" b="1" i="1" dirty="0">
              <a:solidFill>
                <a:srgbClr val="00B0F0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Account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lifetime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/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survival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time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/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Subscription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continuation</a:t>
            </a:r>
            <a:endParaRPr lang="cs-CZ" sz="1600" b="1" i="1" dirty="0">
              <a:solidFill>
                <a:srgbClr val="00B0F0"/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31745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214230-8D7A-6CD3-4C03-0FC1035101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90A53A-1087-B3C7-D486-3C4AC7B720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10969236" cy="13207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Long-term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indicators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of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user preference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28C29-E112-7870-90DD-BC2685825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677F2E03-85F8-FF5D-2190-1F79BFAD8B6A}"/>
              </a:ext>
            </a:extLst>
          </p:cNvPr>
          <p:cNvSpPr txBox="1">
            <a:spLocks/>
          </p:cNvSpPr>
          <p:nvPr/>
        </p:nvSpPr>
        <p:spPr>
          <a:xfrm>
            <a:off x="677332" y="2160590"/>
            <a:ext cx="8981018" cy="438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342900" marR="0" lvl="0" indent="-3429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8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1pPr>
            <a:lvl2pPr marL="742950" marR="0" lvl="1" indent="-28575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6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2pPr>
            <a:lvl3pPr marL="1143000" marR="0" lvl="2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4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3pPr>
            <a:lvl4pPr marL="1600200" marR="0" lvl="3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4pPr>
            <a:lvl5pPr marL="2057400" marR="0" lvl="4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/>
              <a:buNone/>
            </a:pPr>
            <a:r>
              <a:rPr lang="cs-CZ" b="1" dirty="0" err="1">
                <a:latin typeface="+mn-lt"/>
              </a:rPr>
              <a:t>Retention-aware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models</a:t>
            </a:r>
            <a:endParaRPr lang="cs-CZ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Combine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immediate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value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(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next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item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prediction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)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with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retention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signals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(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returning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users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)</a:t>
            </a:r>
          </a:p>
          <a:p>
            <a:pPr>
              <a:lnSpc>
                <a:spcPct val="90000"/>
              </a:lnSpc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2747A56B-A37F-3C98-BC09-3AD8024944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72" y="3554778"/>
            <a:ext cx="7306695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0664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71C08F-DDC9-6647-6B66-08F5329A69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D1BB9-1CD0-2679-1273-0F4227519D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10969236" cy="13207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Long-term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indicators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of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user preference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2AAC4-1373-CB97-25B7-832354A430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30AD14D9-7D43-4EBE-39D8-3409E5A289CA}"/>
              </a:ext>
            </a:extLst>
          </p:cNvPr>
          <p:cNvSpPr txBox="1">
            <a:spLocks/>
          </p:cNvSpPr>
          <p:nvPr/>
        </p:nvSpPr>
        <p:spPr>
          <a:xfrm>
            <a:off x="677332" y="2160590"/>
            <a:ext cx="8981018" cy="438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342900" marR="0" lvl="0" indent="-3429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8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1pPr>
            <a:lvl2pPr marL="742950" marR="0" lvl="1" indent="-28575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6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2pPr>
            <a:lvl3pPr marL="1143000" marR="0" lvl="2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4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3pPr>
            <a:lvl4pPr marL="1600200" marR="0" lvl="3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4pPr>
            <a:lvl5pPr marL="2057400" marR="0" lvl="4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/>
              <a:buNone/>
            </a:pPr>
            <a:r>
              <a:rPr lang="cs-CZ" b="1" dirty="0" err="1">
                <a:latin typeface="+mn-lt"/>
              </a:rPr>
              <a:t>Retention-aware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models</a:t>
            </a:r>
            <a:endParaRPr lang="cs-CZ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Combine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immediate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value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(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next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item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prediction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)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with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retention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signals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(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returning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rgbClr val="00B0F0"/>
                </a:solidFill>
                <a:latin typeface="+mn-lt"/>
              </a:rPr>
              <a:t>users</a:t>
            </a:r>
            <a:r>
              <a:rPr lang="cs-CZ" sz="1600" b="1" i="1" dirty="0">
                <a:solidFill>
                  <a:srgbClr val="00B0F0"/>
                </a:solidFill>
                <a:latin typeface="+mn-lt"/>
              </a:rPr>
              <a:t>)</a:t>
            </a:r>
          </a:p>
          <a:p>
            <a:pPr>
              <a:lnSpc>
                <a:spcPct val="90000"/>
              </a:lnSpc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14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AB7BD8C7-1C87-9789-6A70-8E38C4C460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772" y="3554778"/>
            <a:ext cx="7306695" cy="1600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416089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A850EF-B0CC-B4E5-F584-9F9BE861A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52129-7744-7C8D-3CED-B8AE34CDA0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10969236" cy="1320795"/>
          </a:xfrm>
        </p:spPr>
        <p:txBody>
          <a:bodyPr>
            <a:normAutofit/>
          </a:bodyPr>
          <a:lstStyle/>
          <a:p>
            <a:r>
              <a:rPr lang="cs-CZ" dirty="0">
                <a:solidFill>
                  <a:srgbClr val="333333"/>
                </a:solidFill>
                <a:latin typeface="Arial" pitchFamily="34"/>
              </a:rPr>
              <a:t>Long-term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indicators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of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user preference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E6852-099B-4474-9393-97D5B0CAA1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2" y="1558212"/>
            <a:ext cx="9297092" cy="4483146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  <a:p>
            <a:pPr marL="0" indent="0">
              <a:lnSpc>
                <a:spcPct val="90000"/>
              </a:lnSpc>
              <a:buNone/>
            </a:pPr>
            <a:endParaRPr lang="cs-CZ" sz="1600" dirty="0"/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7EE29FDA-4DAB-9273-E340-09CC9317621F}"/>
              </a:ext>
            </a:extLst>
          </p:cNvPr>
          <p:cNvSpPr txBox="1">
            <a:spLocks/>
          </p:cNvSpPr>
          <p:nvPr/>
        </p:nvSpPr>
        <p:spPr>
          <a:xfrm>
            <a:off x="677331" y="2160590"/>
            <a:ext cx="10329651" cy="4388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normAutofit/>
          </a:bodyPr>
          <a:lstStyle>
            <a:lvl1pPr marL="342900" marR="0" lvl="0" indent="-3429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8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1pPr>
            <a:lvl2pPr marL="742950" marR="0" lvl="1" indent="-28575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6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2pPr>
            <a:lvl3pPr marL="1143000" marR="0" lvl="2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4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3pPr>
            <a:lvl4pPr marL="1600200" marR="0" lvl="3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4pPr>
            <a:lvl5pPr marL="2057400" marR="0" lvl="4" indent="-228600" algn="l" defTabSz="457200" rtl="0" fontAlgn="auto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/>
              <a:buChar char=""/>
              <a:tabLst/>
              <a:defRPr lang="cs-CZ" sz="1200" b="0" i="0" u="none" strike="noStrike" kern="1200" cap="none" spc="0" baseline="0">
                <a:solidFill>
                  <a:srgbClr val="404040"/>
                </a:solidFill>
                <a:uFillTx/>
                <a:latin typeface="Trebuchet M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90000"/>
              </a:lnSpc>
              <a:buFont typeface="Wingdings 3"/>
              <a:buNone/>
            </a:pPr>
            <a:r>
              <a:rPr lang="cs-CZ" b="1" dirty="0">
                <a:latin typeface="+mn-lt"/>
              </a:rPr>
              <a:t>Map </a:t>
            </a:r>
            <a:r>
              <a:rPr lang="cs-CZ" b="1" dirty="0" err="1">
                <a:latin typeface="+mn-lt"/>
              </a:rPr>
              <a:t>short</a:t>
            </a:r>
            <a:r>
              <a:rPr lang="cs-CZ" b="1" dirty="0">
                <a:latin typeface="+mn-lt"/>
              </a:rPr>
              <a:t>-term </a:t>
            </a:r>
            <a:r>
              <a:rPr lang="cs-CZ" b="1" dirty="0" err="1">
                <a:latin typeface="+mn-lt"/>
              </a:rPr>
              <a:t>signals</a:t>
            </a:r>
            <a:r>
              <a:rPr lang="cs-CZ" b="1" dirty="0">
                <a:latin typeface="+mn-lt"/>
              </a:rPr>
              <a:t> to long-term </a:t>
            </a:r>
            <a:r>
              <a:rPr lang="cs-CZ" b="1" dirty="0" err="1">
                <a:latin typeface="+mn-lt"/>
              </a:rPr>
              <a:t>ones</a:t>
            </a:r>
            <a:endParaRPr lang="cs-CZ" b="1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sz="1600" dirty="0"/>
              <a:t>RecSys2025 </a:t>
            </a:r>
            <a:r>
              <a:rPr lang="cs-CZ" sz="1600" dirty="0" err="1"/>
              <a:t>paper</a:t>
            </a:r>
            <a:r>
              <a:rPr lang="cs-CZ" sz="1600" dirty="0"/>
              <a:t>: </a:t>
            </a:r>
            <a:r>
              <a:rPr lang="cs-CZ" sz="1600" b="1" dirty="0" err="1"/>
              <a:t>Peak</a:t>
            </a:r>
            <a:r>
              <a:rPr lang="cs-CZ" sz="1600" b="1" dirty="0"/>
              <a:t>-End rule </a:t>
            </a:r>
            <a:r>
              <a:rPr lang="cs-CZ" sz="1600" dirty="0"/>
              <a:t>(</a:t>
            </a:r>
            <a:r>
              <a:rPr lang="cs-CZ" sz="1600" dirty="0" err="1"/>
              <a:t>users</a:t>
            </a:r>
            <a:r>
              <a:rPr lang="cs-CZ" sz="1600" dirty="0"/>
              <a:t> are </a:t>
            </a:r>
            <a:r>
              <a:rPr lang="cs-CZ" sz="1600" dirty="0" err="1"/>
              <a:t>mostly</a:t>
            </a:r>
            <a:r>
              <a:rPr lang="cs-CZ" sz="1600" dirty="0"/>
              <a:t> </a:t>
            </a:r>
            <a:r>
              <a:rPr lang="cs-CZ" sz="1600" dirty="0" err="1"/>
              <a:t>affected</a:t>
            </a:r>
            <a:r>
              <a:rPr lang="cs-CZ" sz="1600" dirty="0"/>
              <a:t> by </a:t>
            </a:r>
            <a:r>
              <a:rPr lang="cs-CZ" sz="1600" dirty="0" err="1"/>
              <a:t>their</a:t>
            </a:r>
            <a:r>
              <a:rPr lang="cs-CZ" sz="1600" dirty="0"/>
              <a:t> </a:t>
            </a:r>
            <a:r>
              <a:rPr lang="cs-CZ" sz="1600" dirty="0" err="1"/>
              <a:t>feelings</a:t>
            </a:r>
            <a:r>
              <a:rPr lang="cs-CZ" sz="1600" dirty="0"/>
              <a:t> </a:t>
            </a:r>
            <a:r>
              <a:rPr lang="cs-CZ" sz="1600" dirty="0" err="1"/>
              <a:t>during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</a:t>
            </a:r>
            <a:r>
              <a:rPr lang="cs-CZ" sz="1600" dirty="0" err="1"/>
              <a:t>peak</a:t>
            </a:r>
            <a:r>
              <a:rPr lang="cs-CZ" sz="1600" dirty="0"/>
              <a:t> and </a:t>
            </a:r>
            <a:r>
              <a:rPr lang="cs-CZ" sz="1600" dirty="0" err="1"/>
              <a:t>at</a:t>
            </a:r>
            <a:r>
              <a:rPr lang="cs-CZ" sz="1600" dirty="0"/>
              <a:t> </a:t>
            </a:r>
            <a:r>
              <a:rPr lang="cs-CZ" sz="1600" dirty="0" err="1"/>
              <a:t>the</a:t>
            </a:r>
            <a:r>
              <a:rPr lang="cs-CZ" sz="1600" dirty="0"/>
              <a:t> end )</a:t>
            </a:r>
            <a:r>
              <a:rPr lang="cs-CZ" sz="1600" b="1" dirty="0"/>
              <a:t> </a:t>
            </a:r>
            <a:r>
              <a:rPr lang="cs-CZ" sz="1600" dirty="0"/>
              <a:t>[Meta</a:t>
            </a:r>
            <a:r>
              <a:rPr lang="en-US" sz="1600" dirty="0"/>
              <a:t>’s</a:t>
            </a:r>
            <a:r>
              <a:rPr lang="cs-CZ" sz="1600" dirty="0"/>
              <a:t> </a:t>
            </a:r>
            <a:r>
              <a:rPr lang="cs-CZ" sz="1600" dirty="0" err="1"/>
              <a:t>short</a:t>
            </a:r>
            <a:r>
              <a:rPr lang="cs-CZ" sz="1600" dirty="0"/>
              <a:t> video </a:t>
            </a:r>
            <a:r>
              <a:rPr lang="cs-CZ" sz="1600" dirty="0" err="1"/>
              <a:t>reels</a:t>
            </a:r>
            <a:r>
              <a:rPr lang="cs-CZ" sz="1600" dirty="0"/>
              <a:t>]</a:t>
            </a:r>
          </a:p>
          <a:p>
            <a:pPr>
              <a:lnSpc>
                <a:spcPct val="90000"/>
              </a:lnSpc>
            </a:pPr>
            <a:endParaRPr lang="cs-CZ" sz="16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marL="457200" lvl="1" indent="0">
              <a:lnSpc>
                <a:spcPct val="90000"/>
              </a:lnSpc>
              <a:buNone/>
            </a:pPr>
            <a:endParaRPr lang="en-US" sz="1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816F4-743F-B5FB-3C86-41DC17716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5030" y="3303642"/>
            <a:ext cx="4591809" cy="1449700"/>
          </a:xfrm>
          <a:prstGeom prst="rect">
            <a:avLst/>
          </a:prstGeom>
        </p:spPr>
      </p:pic>
      <p:sp>
        <p:nvSpPr>
          <p:cNvPr id="6" name="Rectangle 4">
            <a:extLst>
              <a:ext uri="{FF2B5EF4-FFF2-40B4-BE49-F238E27FC236}">
                <a16:creationId xmlns:a16="http://schemas.microsoft.com/office/drawing/2014/main" id="{4C321C76-6704-E888-1BD1-DCEC1BE3F23E}"/>
              </a:ext>
            </a:extLst>
          </p:cNvPr>
          <p:cNvSpPr/>
          <p:nvPr/>
        </p:nvSpPr>
        <p:spPr>
          <a:xfrm>
            <a:off x="7463833" y="5476298"/>
            <a:ext cx="3654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3"/>
              </a:rPr>
              <a:t>https://dl.acm.org/doi/pdf/10.1145/3705328.3748122</a:t>
            </a:r>
            <a:r>
              <a:rPr lang="cs-CZ" sz="1200" dirty="0"/>
              <a:t> </a:t>
            </a:r>
            <a:endParaRPr lang="en-US" sz="1200" dirty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10B2E0E1-554B-818D-FF06-62AB9C85B229}"/>
              </a:ext>
            </a:extLst>
          </p:cNvPr>
          <p:cNvSpPr/>
          <p:nvPr/>
        </p:nvSpPr>
        <p:spPr>
          <a:xfrm>
            <a:off x="7463833" y="5227646"/>
            <a:ext cx="3374962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200" dirty="0">
                <a:hlinkClick r:id="rId4"/>
              </a:rPr>
              <a:t>https://www.youtube.com/watch?v=GmJKyl0g_Nc</a:t>
            </a:r>
            <a:r>
              <a:rPr lang="cs-CZ" sz="1200" dirty="0"/>
              <a:t> </a:t>
            </a:r>
            <a:endParaRPr lang="en-US" sz="1200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2E57C68D-21C2-EE58-8876-33AEFECF95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30" y="3429000"/>
            <a:ext cx="6062239" cy="2991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148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		</a:t>
            </a:r>
            <a:r>
              <a:rPr lang="cs-CZ" altLang="cs-CZ" sz="8000" dirty="0" err="1"/>
              <a:t>Questions</a:t>
            </a:r>
            <a:r>
              <a:rPr lang="cs-CZ" altLang="cs-CZ" sz="8000" dirty="0"/>
              <a:t>?</a:t>
            </a:r>
            <a:endParaRPr lang="cs-CZ" altLang="cs-CZ" dirty="0"/>
          </a:p>
        </p:txBody>
      </p:sp>
      <p:pic>
        <p:nvPicPr>
          <p:cNvPr id="66562" name="Picture 2" descr="http://i158.photobucket.com/albums/t96/Elletballa09/f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9" y="1930398"/>
            <a:ext cx="5779269" cy="43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42236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054B7-1A25-423C-A4AB-C516AF96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How to model user </a:t>
            </a:r>
            <a:r>
              <a:rPr lang="cs-CZ" dirty="0" err="1"/>
              <a:t>preferences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B7B522-197F-44BD-91DA-B6143A0D2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expressed</a:t>
            </a:r>
            <a:r>
              <a:rPr lang="cs-CZ" dirty="0"/>
              <a:t> &amp; </a:t>
            </a:r>
            <a:r>
              <a:rPr lang="cs-CZ" dirty="0" err="1"/>
              <a:t>how</a:t>
            </a:r>
            <a:r>
              <a:rPr lang="cs-CZ" dirty="0"/>
              <a:t> to express </a:t>
            </a:r>
            <a:r>
              <a:rPr lang="cs-CZ" dirty="0" err="1"/>
              <a:t>it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09099960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C7E33-B1A8-4D05-948C-8D24FC34AD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How to model user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preferences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5583A-7506-44BC-A941-D3D4AE4DDA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89"/>
            <a:ext cx="8933011" cy="455244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 err="1">
                <a:latin typeface="+mn-lt"/>
              </a:rPr>
              <a:t>What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targets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preference </a:t>
            </a:r>
            <a:r>
              <a:rPr lang="cs-CZ" dirty="0" err="1">
                <a:latin typeface="+mn-lt"/>
              </a:rPr>
              <a:t>mining</a:t>
            </a:r>
            <a:r>
              <a:rPr lang="cs-CZ" dirty="0">
                <a:latin typeface="+mn-lt"/>
              </a:rPr>
              <a:t>? 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Entity </a:t>
            </a:r>
            <a:r>
              <a:rPr lang="cs-CZ" dirty="0" err="1">
                <a:latin typeface="+mn-lt"/>
              </a:rPr>
              <a:t>granularity</a:t>
            </a:r>
            <a:br>
              <a:rPr lang="cs-CZ" dirty="0">
                <a:latin typeface="+mn-lt"/>
              </a:rPr>
            </a:br>
            <a:endParaRPr lang="cs-CZ" sz="700" dirty="0"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Who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gives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preference (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who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user)?</a:t>
            </a:r>
          </a:p>
          <a:p>
            <a:pPr lvl="1"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Group preference,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Various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confidence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in user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identification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.</a:t>
            </a:r>
            <a:b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endParaRPr lang="cs-CZ" sz="5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dirty="0" err="1">
                <a:latin typeface="+mn-lt"/>
              </a:rPr>
              <a:t>What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expected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connections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among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entities</a:t>
            </a:r>
            <a:r>
              <a:rPr lang="cs-CZ" dirty="0">
                <a:latin typeface="+mn-lt"/>
              </a:rPr>
              <a:t> (</a:t>
            </a:r>
            <a:r>
              <a:rPr lang="cs-CZ" dirty="0" err="1">
                <a:latin typeface="+mn-lt"/>
              </a:rPr>
              <a:t>hypotheses</a:t>
            </a:r>
            <a:r>
              <a:rPr lang="cs-CZ" dirty="0">
                <a:latin typeface="+mn-lt"/>
              </a:rPr>
              <a:t>)?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Aggregation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methods</a:t>
            </a:r>
            <a:r>
              <a:rPr lang="cs-CZ" dirty="0">
                <a:latin typeface="+mn-lt"/>
              </a:rPr>
              <a:t> and fuzzy </a:t>
            </a:r>
            <a:r>
              <a:rPr lang="cs-CZ" dirty="0" err="1">
                <a:latin typeface="+mn-lt"/>
              </a:rPr>
              <a:t>logic</a:t>
            </a:r>
            <a:endParaRPr lang="cs-CZ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Knowledge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)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Graph-aware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recommending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algorithms</a:t>
            </a:r>
            <a:b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endParaRPr lang="cs-CZ" sz="8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Does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user preference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depend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on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some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context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conditions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Context-aware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Recommender Systems</a:t>
            </a:r>
            <a:b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</a:br>
            <a:endParaRPr lang="cs-CZ" sz="700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In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what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way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do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allow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users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to express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their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preferences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[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Already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covered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] Explicit/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implicit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/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other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feedback </a:t>
            </a:r>
          </a:p>
          <a:p>
            <a:pPr marL="0" lvl="0" indent="0">
              <a:lnSpc>
                <a:spcPct val="90000"/>
              </a:lnSpc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4850821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F5A98B-3024-8F02-9860-84F8C468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024644C-7F92-1280-7200-99143FFF3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Entity </a:t>
            </a:r>
            <a:r>
              <a:rPr lang="cs-CZ" dirty="0" err="1"/>
              <a:t>selection</a:t>
            </a:r>
            <a:r>
              <a:rPr lang="cs-CZ" dirty="0"/>
              <a:t> &amp; </a:t>
            </a:r>
            <a:r>
              <a:rPr lang="cs-CZ" dirty="0" err="1"/>
              <a:t>Granularity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5B9C36CB-E91B-2697-6707-628919509A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9518532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0AD56-E6D3-430E-A2D8-D6BDE4711F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Points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consider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in modeling phase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CDC791-B545-4879-82F5-D879C78211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699491"/>
            <a:ext cx="9436824" cy="48213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b="1" dirty="0" err="1">
                <a:latin typeface="+mn-lt"/>
              </a:rPr>
              <a:t>What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entities</a:t>
            </a:r>
            <a:r>
              <a:rPr lang="cs-CZ" b="1" dirty="0">
                <a:latin typeface="+mn-lt"/>
              </a:rPr>
              <a:t> are </a:t>
            </a:r>
            <a:r>
              <a:rPr lang="cs-CZ" b="1" dirty="0" err="1">
                <a:latin typeface="+mn-lt"/>
              </a:rPr>
              <a:t>relevant</a:t>
            </a:r>
            <a:r>
              <a:rPr lang="cs-CZ" b="1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Are </a:t>
            </a:r>
            <a:r>
              <a:rPr lang="cs-CZ" dirty="0" err="1">
                <a:latin typeface="+mn-lt"/>
              </a:rPr>
              <a:t>they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sufficiently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recognizeable</a:t>
            </a:r>
            <a:r>
              <a:rPr lang="cs-CZ" dirty="0">
                <a:latin typeface="+mn-lt"/>
              </a:rPr>
              <a:t>? 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get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enough</a:t>
            </a:r>
            <a:r>
              <a:rPr lang="cs-CZ" dirty="0">
                <a:latin typeface="+mn-lt"/>
              </a:rPr>
              <a:t> data </a:t>
            </a:r>
            <a:r>
              <a:rPr lang="cs-CZ" dirty="0" err="1">
                <a:latin typeface="+mn-lt"/>
              </a:rPr>
              <a:t>about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them</a:t>
            </a:r>
            <a:r>
              <a:rPr lang="cs-CZ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How much </a:t>
            </a:r>
            <a:r>
              <a:rPr lang="cs-CZ" dirty="0" err="1">
                <a:latin typeface="+mn-lt"/>
              </a:rPr>
              <a:t>added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value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give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us</a:t>
            </a:r>
            <a:r>
              <a:rPr lang="cs-CZ" dirty="0">
                <a:latin typeface="+mn-lt"/>
              </a:rPr>
              <a:t>? 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Would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upset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users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they</a:t>
            </a:r>
            <a:r>
              <a:rPr lang="cs-CZ" dirty="0">
                <a:latin typeface="+mn-lt"/>
              </a:rPr>
              <a:t> are not </a:t>
            </a:r>
            <a:r>
              <a:rPr lang="cs-CZ" dirty="0" err="1">
                <a:latin typeface="+mn-lt"/>
              </a:rPr>
              <a:t>allowed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define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preferences</a:t>
            </a:r>
            <a:r>
              <a:rPr lang="cs-CZ" dirty="0">
                <a:latin typeface="+mn-lt"/>
              </a:rPr>
              <a:t> w.r.t. </a:t>
            </a:r>
            <a:r>
              <a:rPr lang="cs-CZ" dirty="0" err="1">
                <a:latin typeface="+mn-lt"/>
              </a:rPr>
              <a:t>them</a:t>
            </a:r>
            <a:r>
              <a:rPr lang="cs-CZ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600" b="1" dirty="0" err="1">
                <a:latin typeface="+mn-lt"/>
              </a:rPr>
              <a:t>Why</a:t>
            </a:r>
            <a:r>
              <a:rPr lang="cs-CZ" sz="1600" b="1" dirty="0">
                <a:latin typeface="+mn-lt"/>
              </a:rPr>
              <a:t> I </a:t>
            </a:r>
            <a:r>
              <a:rPr lang="cs-CZ" sz="1600" b="1" dirty="0" err="1">
                <a:latin typeface="+mn-lt"/>
              </a:rPr>
              <a:t>cannot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like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the</a:t>
            </a:r>
            <a:r>
              <a:rPr lang="cs-CZ" sz="1600" b="1" dirty="0">
                <a:latin typeface="+mn-lt"/>
              </a:rPr>
              <a:t> album, </a:t>
            </a:r>
            <a:r>
              <a:rPr lang="cs-CZ" sz="1600" b="1" dirty="0" err="1">
                <a:latin typeface="+mn-lt"/>
              </a:rPr>
              <a:t>only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individual</a:t>
            </a:r>
            <a:r>
              <a:rPr lang="cs-CZ" sz="1600" b="1" dirty="0">
                <a:latin typeface="+mn-lt"/>
              </a:rPr>
              <a:t> </a:t>
            </a:r>
            <a:r>
              <a:rPr lang="cs-CZ" sz="1600" b="1" dirty="0" err="1">
                <a:latin typeface="+mn-lt"/>
              </a:rPr>
              <a:t>songs</a:t>
            </a:r>
            <a:r>
              <a:rPr lang="cs-CZ" sz="1600" b="1" dirty="0">
                <a:latin typeface="+mn-lt"/>
              </a:rPr>
              <a:t>?</a:t>
            </a:r>
          </a:p>
          <a:p>
            <a:pPr marL="457200" lvl="1" indent="0">
              <a:lnSpc>
                <a:spcPct val="90000"/>
              </a:lnSpc>
              <a:buNone/>
            </a:pPr>
            <a:endParaRPr lang="cs-CZ" sz="1500" dirty="0"/>
          </a:p>
          <a:p>
            <a:pPr marL="0" lvl="0" indent="0">
              <a:lnSpc>
                <a:spcPct val="90000"/>
              </a:lnSpc>
              <a:buNone/>
            </a:pPr>
            <a:endParaRPr lang="cs-CZ" sz="1700" dirty="0"/>
          </a:p>
        </p:txBody>
      </p:sp>
      <p:pic>
        <p:nvPicPr>
          <p:cNvPr id="4" name="Picture 2" descr="The orange fruit and its products | Orange Book">
            <a:extLst>
              <a:ext uri="{FF2B5EF4-FFF2-40B4-BE49-F238E27FC236}">
                <a16:creationId xmlns:a16="http://schemas.microsoft.com/office/drawing/2014/main" id="{C2BD1DA0-6DE6-9BC0-9EFC-EA28BD273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3237" y="4289715"/>
            <a:ext cx="2298488" cy="1906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Buy Fresh Seedless Oranges Online | Walmart Canada">
            <a:extLst>
              <a:ext uri="{FF2B5EF4-FFF2-40B4-BE49-F238E27FC236}">
                <a16:creationId xmlns:a16="http://schemas.microsoft.com/office/drawing/2014/main" id="{F92B96EE-0702-E16A-DBC6-391DB78238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08" y="3986706"/>
            <a:ext cx="2298488" cy="2298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o We Need Fruit Antioxidants? - Diagnosis Diet">
            <a:extLst>
              <a:ext uri="{FF2B5EF4-FFF2-40B4-BE49-F238E27FC236}">
                <a16:creationId xmlns:a16="http://schemas.microsoft.com/office/drawing/2014/main" id="{22ACF7D5-5133-4AEA-E6D6-64EC6CC066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03" y="4120316"/>
            <a:ext cx="3955021" cy="2076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5CFD1C8-B838-CE6B-D78D-C7F97AC6D2D4}"/>
              </a:ext>
            </a:extLst>
          </p:cNvPr>
          <p:cNvSpPr txBox="1"/>
          <p:nvPr/>
        </p:nvSpPr>
        <p:spPr>
          <a:xfrm>
            <a:off x="4288224" y="4807842"/>
            <a:ext cx="45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Vs.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54661BD-D2B7-0F83-6795-4C436685806F}"/>
              </a:ext>
            </a:extLst>
          </p:cNvPr>
          <p:cNvSpPr txBox="1"/>
          <p:nvPr/>
        </p:nvSpPr>
        <p:spPr>
          <a:xfrm>
            <a:off x="7243638" y="4870582"/>
            <a:ext cx="4534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Vs.</a:t>
            </a:r>
          </a:p>
        </p:txBody>
      </p:sp>
    </p:spTree>
    <p:extLst>
      <p:ext uri="{BB962C8B-B14F-4D97-AF65-F5344CB8AC3E}">
        <p14:creationId xmlns:p14="http://schemas.microsoft.com/office/powerpoint/2010/main" val="16324110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DC65FC-1B19-57AE-C22A-A655895640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93A61-4338-7E19-E8C2-2EEFF2520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Explicit feedback (</a:t>
            </a:r>
            <a:r>
              <a:rPr lang="cs-CZ" dirty="0" err="1"/>
              <a:t>leftovers</a:t>
            </a:r>
            <a:r>
              <a:rPr lang="cs-CZ" dirty="0"/>
              <a:t>)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6B915FC-4B47-DC25-1D99-B414756D5E6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/>
              <a:t>Let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users</a:t>
            </a:r>
            <a:r>
              <a:rPr lang="cs-CZ" dirty="0"/>
              <a:t> </a:t>
            </a:r>
            <a:r>
              <a:rPr lang="cs-CZ" strike="sngStrike" dirty="0" err="1">
                <a:solidFill>
                  <a:srgbClr val="FF0000"/>
                </a:solidFill>
              </a:rPr>
              <a:t>tell</a:t>
            </a:r>
            <a:r>
              <a:rPr lang="cs-CZ" dirty="0"/>
              <a:t> </a:t>
            </a:r>
            <a:r>
              <a:rPr lang="cs-CZ" dirty="0" err="1">
                <a:solidFill>
                  <a:srgbClr val="00B050"/>
                </a:solidFill>
              </a:rPr>
              <a:t>rate</a:t>
            </a:r>
            <a:r>
              <a:rPr lang="cs-CZ" dirty="0"/>
              <a:t> </a:t>
            </a:r>
            <a:r>
              <a:rPr lang="cs-CZ" dirty="0" err="1"/>
              <a:t>you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07789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9B143-2B1C-9A5B-F03D-FE09B95628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5A19534-84C6-4443-96EC-E46B800C4DF0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Points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consider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in modeling phase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B1F7D3A-139F-65A2-2908-ECE41057C0D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699491"/>
            <a:ext cx="9436824" cy="48213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b="1" dirty="0" err="1">
                <a:latin typeface="+mn-lt"/>
              </a:rPr>
              <a:t>What</a:t>
            </a:r>
            <a:r>
              <a:rPr lang="cs-CZ" b="1" dirty="0">
                <a:latin typeface="+mn-lt"/>
              </a:rPr>
              <a:t> (</a:t>
            </a:r>
            <a:r>
              <a:rPr lang="cs-CZ" b="1" dirty="0" err="1">
                <a:latin typeface="+mn-lt"/>
              </a:rPr>
              <a:t>minimal</a:t>
            </a:r>
            <a:r>
              <a:rPr lang="cs-CZ" b="1" dirty="0">
                <a:latin typeface="+mn-lt"/>
              </a:rPr>
              <a:t>) </a:t>
            </a:r>
            <a:r>
              <a:rPr lang="cs-CZ" b="1" dirty="0" err="1">
                <a:latin typeface="+mn-lt"/>
              </a:rPr>
              <a:t>granularity</a:t>
            </a:r>
            <a:r>
              <a:rPr lang="cs-CZ" b="1" dirty="0">
                <a:latin typeface="+mn-lt"/>
              </a:rPr>
              <a:t> to use?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Primary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target</a:t>
            </a:r>
            <a:r>
              <a:rPr lang="cs-CZ" dirty="0">
                <a:latin typeface="+mn-lt"/>
              </a:rPr>
              <a:t>: </a:t>
            </a:r>
            <a:r>
              <a:rPr lang="cs-CZ" dirty="0" err="1">
                <a:latin typeface="+mn-lt"/>
              </a:rPr>
              <a:t>cooking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recipes</a:t>
            </a: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dirty="0" err="1">
                <a:latin typeface="+mn-lt"/>
              </a:rPr>
              <a:t>Recipes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composed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from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multiple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ingredients</a:t>
            </a:r>
            <a:r>
              <a:rPr lang="cs-CZ" dirty="0">
                <a:latin typeface="+mn-lt"/>
              </a:rPr>
              <a:t> (and </a:t>
            </a:r>
            <a:r>
              <a:rPr lang="cs-CZ" dirty="0" err="1">
                <a:latin typeface="+mn-lt"/>
              </a:rPr>
              <a:t>other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attributes</a:t>
            </a:r>
            <a:r>
              <a:rPr lang="cs-CZ" dirty="0">
                <a:latin typeface="+mn-lt"/>
              </a:rPr>
              <a:t>)</a:t>
            </a:r>
          </a:p>
          <a:p>
            <a:pPr lvl="3">
              <a:lnSpc>
                <a:spcPct val="90000"/>
              </a:lnSpc>
            </a:pPr>
            <a:r>
              <a:rPr lang="cs-CZ" sz="1400" dirty="0" err="1">
                <a:latin typeface="+mn-lt"/>
              </a:rPr>
              <a:t>Ingredients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themselves</a:t>
            </a:r>
            <a:r>
              <a:rPr lang="cs-CZ" sz="1400" dirty="0">
                <a:latin typeface="+mn-lt"/>
              </a:rPr>
              <a:t> has </a:t>
            </a:r>
            <a:r>
              <a:rPr lang="cs-CZ" sz="1400" dirty="0" err="1">
                <a:latin typeface="+mn-lt"/>
              </a:rPr>
              <a:t>some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attributes</a:t>
            </a:r>
            <a:r>
              <a:rPr lang="cs-CZ" sz="1400" dirty="0">
                <a:latin typeface="+mn-lt"/>
              </a:rPr>
              <a:t> (</a:t>
            </a:r>
            <a:r>
              <a:rPr lang="cs-CZ" sz="1400" dirty="0" err="1">
                <a:latin typeface="+mn-lt"/>
              </a:rPr>
              <a:t>e.g</a:t>
            </a:r>
            <a:r>
              <a:rPr lang="cs-CZ" sz="1400" dirty="0">
                <a:latin typeface="+mn-lt"/>
              </a:rPr>
              <a:t>. </a:t>
            </a:r>
            <a:r>
              <a:rPr lang="cs-CZ" sz="1400" dirty="0" err="1">
                <a:latin typeface="+mn-lt"/>
              </a:rPr>
              <a:t>quantity</a:t>
            </a:r>
            <a:r>
              <a:rPr lang="cs-CZ" sz="1400" dirty="0">
                <a:latin typeface="+mn-lt"/>
              </a:rPr>
              <a:t>, type </a:t>
            </a:r>
            <a:r>
              <a:rPr lang="cs-CZ" sz="1400" dirty="0" err="1">
                <a:latin typeface="+mn-lt"/>
              </a:rPr>
              <a:t>of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preparation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quality</a:t>
            </a:r>
            <a:r>
              <a:rPr lang="cs-CZ" sz="1400" dirty="0">
                <a:latin typeface="+mn-lt"/>
              </a:rPr>
              <a:t>, </a:t>
            </a:r>
            <a:r>
              <a:rPr lang="cs-CZ" sz="1400" dirty="0" err="1">
                <a:latin typeface="+mn-lt"/>
              </a:rPr>
              <a:t>category</a:t>
            </a:r>
            <a:r>
              <a:rPr lang="cs-CZ" sz="1400" dirty="0">
                <a:latin typeface="+mn-lt"/>
              </a:rPr>
              <a:t>)</a:t>
            </a:r>
          </a:p>
          <a:p>
            <a:pPr lvl="3">
              <a:lnSpc>
                <a:spcPct val="90000"/>
              </a:lnSpc>
            </a:pPr>
            <a:r>
              <a:rPr lang="cs-CZ" sz="1400" dirty="0">
                <a:solidFill>
                  <a:srgbClr val="FF0000"/>
                </a:solidFill>
                <a:latin typeface="+mn-lt"/>
              </a:rPr>
              <a:t>0.5kg </a:t>
            </a:r>
            <a:r>
              <a:rPr lang="cs-CZ" sz="14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solidFill>
                  <a:srgbClr val="00B050"/>
                </a:solidFill>
                <a:latin typeface="+mn-lt"/>
              </a:rPr>
              <a:t>ground</a:t>
            </a:r>
            <a:r>
              <a:rPr lang="cs-CZ" sz="14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400" dirty="0">
                <a:solidFill>
                  <a:srgbClr val="0070C0"/>
                </a:solidFill>
                <a:latin typeface="+mn-lt"/>
              </a:rPr>
              <a:t>free-</a:t>
            </a:r>
            <a:r>
              <a:rPr lang="cs-CZ" sz="1400" dirty="0" err="1">
                <a:solidFill>
                  <a:srgbClr val="0070C0"/>
                </a:solidFill>
                <a:latin typeface="+mn-lt"/>
              </a:rPr>
              <a:t>ranged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solidFill>
                  <a:srgbClr val="7030A0"/>
                </a:solidFill>
                <a:latin typeface="+mn-lt"/>
              </a:rPr>
              <a:t>chicken</a:t>
            </a:r>
            <a:r>
              <a:rPr lang="cs-CZ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rgbClr val="7030A0"/>
                </a:solidFill>
                <a:latin typeface="+mn-lt"/>
              </a:rPr>
              <a:t>brests</a:t>
            </a:r>
            <a:r>
              <a:rPr lang="cs-CZ" sz="1400" dirty="0">
                <a:solidFill>
                  <a:srgbClr val="7030A0"/>
                </a:solidFill>
                <a:latin typeface="+mn-lt"/>
              </a:rPr>
              <a:t> 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-&gt;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chicken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brests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are a type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of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meat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/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chicken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meat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/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light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4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meat</a:t>
            </a:r>
            <a:r>
              <a:rPr lang="cs-CZ" sz="14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…</a:t>
            </a:r>
          </a:p>
          <a:p>
            <a:pPr lvl="3">
              <a:lnSpc>
                <a:spcPct val="90000"/>
              </a:lnSpc>
            </a:pPr>
            <a:endParaRPr lang="cs-CZ" sz="1400" dirty="0">
              <a:solidFill>
                <a:schemeClr val="tx1">
                  <a:lumMod val="95000"/>
                  <a:lumOff val="5000"/>
                </a:schemeClr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What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you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might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want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to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be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able</a:t>
            </a:r>
            <a:r>
              <a:rPr lang="cs-CZ" sz="1800" dirty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</a:rPr>
              <a:t> to express:</a:t>
            </a:r>
          </a:p>
          <a:p>
            <a:pPr lvl="2">
              <a:lnSpc>
                <a:spcPct val="90000"/>
              </a:lnSpc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Would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user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like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recipe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more/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less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if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would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meat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-free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possible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that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he/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(dis)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like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chicken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brests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Can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you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say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that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recipe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contains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too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much 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vegetable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Does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„free-</a:t>
            </a:r>
            <a:r>
              <a:rPr lang="cs-CZ" sz="1600" b="1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ranged</a:t>
            </a:r>
            <a:r>
              <a:rPr lang="cs-CZ" sz="1600" b="1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“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affect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perception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of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chicken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sz="1600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breasts</a:t>
            </a:r>
            <a:r>
              <a:rPr lang="cs-CZ" sz="160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?</a:t>
            </a:r>
            <a:endParaRPr lang="cs-CZ" sz="1800" b="1" i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>
              <a:lnSpc>
                <a:spcPct val="90000"/>
              </a:lnSpc>
            </a:pPr>
            <a:endParaRPr lang="cs-CZ" sz="1500" dirty="0"/>
          </a:p>
          <a:p>
            <a:pPr marL="0" lvl="0" indent="0">
              <a:lnSpc>
                <a:spcPct val="90000"/>
              </a:lnSpc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47879435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C16C69-85D8-B5C6-E89E-AB98E84111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C911C7A-BFE4-86FF-0C9A-3B0ADF460C73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Points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consider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in modeling phase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2D9CCD8-D46A-3212-E664-1FF3A5F4668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699491"/>
            <a:ext cx="9436824" cy="482138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b="1" dirty="0" err="1">
                <a:latin typeface="+mn-lt"/>
              </a:rPr>
              <a:t>What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would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the</a:t>
            </a:r>
            <a:r>
              <a:rPr lang="cs-CZ" b="1" dirty="0">
                <a:latin typeface="+mn-lt"/>
              </a:rPr>
              <a:t> user </a:t>
            </a:r>
            <a:r>
              <a:rPr lang="cs-CZ" b="1" dirty="0" err="1">
                <a:latin typeface="+mn-lt"/>
              </a:rPr>
              <a:t>be</a:t>
            </a:r>
            <a:r>
              <a:rPr lang="cs-CZ" b="1" dirty="0">
                <a:latin typeface="+mn-lt"/>
              </a:rPr>
              <a:t> </a:t>
            </a:r>
            <a:r>
              <a:rPr lang="cs-CZ" b="1" dirty="0" err="1">
                <a:latin typeface="+mn-lt"/>
              </a:rPr>
              <a:t>willing</a:t>
            </a:r>
            <a:r>
              <a:rPr lang="cs-CZ" b="1" dirty="0">
                <a:latin typeface="+mn-lt"/>
              </a:rPr>
              <a:t> to do/</a:t>
            </a:r>
            <a:r>
              <a:rPr lang="cs-CZ" b="1" dirty="0" err="1">
                <a:latin typeface="+mn-lt"/>
              </a:rPr>
              <a:t>say</a:t>
            </a:r>
            <a:r>
              <a:rPr lang="cs-CZ" b="1" dirty="0">
                <a:latin typeface="+mn-lt"/>
              </a:rPr>
              <a:t>/</a:t>
            </a:r>
            <a:r>
              <a:rPr lang="cs-CZ" b="1" dirty="0" err="1">
                <a:latin typeface="+mn-lt"/>
              </a:rPr>
              <a:t>rate</a:t>
            </a:r>
            <a:r>
              <a:rPr lang="cs-CZ" b="1" dirty="0">
                <a:latin typeface="+mn-lt"/>
              </a:rPr>
              <a:t>/…?</a:t>
            </a:r>
          </a:p>
          <a:p>
            <a:pPr lvl="1">
              <a:lnSpc>
                <a:spcPct val="90000"/>
              </a:lnSpc>
            </a:pPr>
            <a:r>
              <a:rPr lang="cs-CZ" dirty="0" err="1">
                <a:latin typeface="+mn-lt"/>
              </a:rPr>
              <a:t>Users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tend</a:t>
            </a:r>
            <a:r>
              <a:rPr lang="cs-CZ" dirty="0">
                <a:latin typeface="+mn-lt"/>
              </a:rPr>
              <a:t> not to </a:t>
            </a:r>
            <a:r>
              <a:rPr lang="cs-CZ" dirty="0" err="1">
                <a:latin typeface="+mn-lt"/>
              </a:rPr>
              <a:t>rate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things</a:t>
            </a:r>
            <a:r>
              <a:rPr lang="cs-CZ" dirty="0">
                <a:latin typeface="+mn-lt"/>
              </a:rPr>
              <a:t> much</a:t>
            </a:r>
            <a:endParaRPr lang="en-US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en-US" dirty="0">
                <a:latin typeface="+mn-lt"/>
              </a:rPr>
              <a:t>But the</a:t>
            </a:r>
            <a:r>
              <a:rPr lang="cs-CZ" dirty="0">
                <a:latin typeface="+mn-lt"/>
              </a:rPr>
              <a:t>y are </a:t>
            </a:r>
            <a:r>
              <a:rPr lang="cs-CZ" dirty="0" err="1">
                <a:latin typeface="+mn-lt"/>
              </a:rPr>
              <a:t>sometimes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willing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confirm</a:t>
            </a:r>
            <a:r>
              <a:rPr lang="cs-CZ" dirty="0">
                <a:latin typeface="+mn-lt"/>
              </a:rPr>
              <a:t>/</a:t>
            </a:r>
            <a:r>
              <a:rPr lang="cs-CZ" dirty="0" err="1">
                <a:latin typeface="+mn-lt"/>
              </a:rPr>
              <a:t>reject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beliefs</a:t>
            </a:r>
            <a:endParaRPr lang="cs-CZ" dirty="0">
              <a:latin typeface="+mn-lt"/>
            </a:endParaRP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They do </a:t>
            </a:r>
            <a:r>
              <a:rPr lang="cs-CZ" dirty="0" err="1">
                <a:latin typeface="+mn-lt"/>
              </a:rPr>
              <a:t>browsing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searching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buying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etc</a:t>
            </a:r>
            <a:r>
              <a:rPr lang="cs-CZ" dirty="0">
                <a:latin typeface="+mn-lt"/>
              </a:rPr>
              <a:t>.</a:t>
            </a:r>
          </a:p>
          <a:p>
            <a:pPr lvl="1">
              <a:lnSpc>
                <a:spcPct val="90000"/>
              </a:lnSpc>
            </a:pPr>
            <a:endParaRPr lang="cs-CZ" sz="1500" dirty="0"/>
          </a:p>
          <a:p>
            <a:pPr marL="0" lvl="0" indent="0">
              <a:lnSpc>
                <a:spcPct val="90000"/>
              </a:lnSpc>
              <a:buNone/>
            </a:pPr>
            <a:endParaRPr lang="cs-CZ" sz="1700" dirty="0"/>
          </a:p>
        </p:txBody>
      </p:sp>
    </p:spTree>
    <p:extLst>
      <p:ext uri="{BB962C8B-B14F-4D97-AF65-F5344CB8AC3E}">
        <p14:creationId xmlns:p14="http://schemas.microsoft.com/office/powerpoint/2010/main" val="83331079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E40AD56-E6D3-430E-A2D8-D6BDE4711F9D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entities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are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relevant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4CDC791-B545-4879-82F5-D879C78211B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750741"/>
            <a:ext cx="8933011" cy="4770131"/>
          </a:xfrm>
        </p:spPr>
        <p:txBody>
          <a:bodyPr>
            <a:normAutofit/>
          </a:bodyPr>
          <a:lstStyle/>
          <a:p>
            <a:pPr lvl="0">
              <a:lnSpc>
                <a:spcPct val="90000"/>
              </a:lnSpc>
            </a:pPr>
            <a:r>
              <a:rPr lang="cs-CZ" sz="1700" b="1" dirty="0" err="1">
                <a:latin typeface="+mn-lt"/>
              </a:rPr>
              <a:t>What</a:t>
            </a:r>
            <a:r>
              <a:rPr lang="cs-CZ" sz="1700" b="1" dirty="0">
                <a:latin typeface="+mn-lt"/>
              </a:rPr>
              <a:t> </a:t>
            </a:r>
            <a:r>
              <a:rPr lang="cs-CZ" sz="1700" b="1" dirty="0" err="1">
                <a:latin typeface="+mn-lt"/>
              </a:rPr>
              <a:t>entities</a:t>
            </a:r>
            <a:r>
              <a:rPr lang="cs-CZ" sz="1700" b="1" dirty="0">
                <a:latin typeface="+mn-lt"/>
              </a:rPr>
              <a:t> are </a:t>
            </a:r>
            <a:r>
              <a:rPr lang="cs-CZ" sz="1700" b="1" dirty="0" err="1">
                <a:latin typeface="+mn-lt"/>
              </a:rPr>
              <a:t>relevant</a:t>
            </a:r>
            <a:r>
              <a:rPr lang="cs-CZ" sz="1700" b="1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latin typeface="+mn-lt"/>
              </a:rPr>
              <a:t>Are </a:t>
            </a:r>
            <a:r>
              <a:rPr lang="cs-CZ" sz="1500" dirty="0" err="1">
                <a:latin typeface="+mn-lt"/>
              </a:rPr>
              <a:t>they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sufficiently</a:t>
            </a:r>
            <a:r>
              <a:rPr lang="cs-CZ" sz="1500" dirty="0">
                <a:latin typeface="+mn-lt"/>
              </a:rPr>
              <a:t> independent?</a:t>
            </a:r>
          </a:p>
          <a:p>
            <a:pPr lvl="2">
              <a:lnSpc>
                <a:spcPct val="90000"/>
              </a:lnSpc>
            </a:pPr>
            <a:r>
              <a:rPr lang="cs-CZ" dirty="0" err="1">
                <a:latin typeface="+mn-lt"/>
              </a:rPr>
              <a:t>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user</a:t>
            </a:r>
            <a:r>
              <a:rPr lang="en-US" dirty="0">
                <a:latin typeface="+mn-lt"/>
              </a:rPr>
              <a:t>’s preference </a:t>
            </a:r>
            <a:r>
              <a:rPr lang="cs-CZ" dirty="0" err="1">
                <a:latin typeface="+mn-lt"/>
              </a:rPr>
              <a:t>towards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some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recipe</a:t>
            </a:r>
            <a:r>
              <a:rPr lang="cs-CZ" dirty="0">
                <a:latin typeface="+mn-lt"/>
              </a:rPr>
              <a:t> a </a:t>
            </a:r>
            <a:r>
              <a:rPr lang="cs-CZ" dirty="0" err="1">
                <a:latin typeface="+mn-lt"/>
              </a:rPr>
              <a:t>mere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aggregation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his/her preference </a:t>
            </a:r>
            <a:r>
              <a:rPr lang="cs-CZ" dirty="0" err="1">
                <a:latin typeface="+mn-lt"/>
              </a:rPr>
              <a:t>towards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its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ingredients</a:t>
            </a:r>
            <a:r>
              <a:rPr lang="cs-CZ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dirty="0">
                <a:latin typeface="+mn-lt"/>
              </a:rPr>
              <a:t>Do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like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song just </a:t>
            </a:r>
            <a:r>
              <a:rPr lang="cs-CZ" dirty="0" err="1">
                <a:latin typeface="+mn-lt"/>
              </a:rPr>
              <a:t>because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was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written</a:t>
            </a:r>
            <a:r>
              <a:rPr lang="cs-CZ" dirty="0">
                <a:latin typeface="+mn-lt"/>
              </a:rPr>
              <a:t> by… John Lennon?</a:t>
            </a:r>
          </a:p>
          <a:p>
            <a:pPr lvl="1">
              <a:lnSpc>
                <a:spcPct val="90000"/>
              </a:lnSpc>
            </a:pPr>
            <a:r>
              <a:rPr lang="cs-CZ" sz="1500" dirty="0">
                <a:latin typeface="+mn-lt"/>
              </a:rPr>
              <a:t>How much </a:t>
            </a:r>
            <a:r>
              <a:rPr lang="cs-CZ" sz="1500" dirty="0" err="1">
                <a:latin typeface="+mn-lt"/>
              </a:rPr>
              <a:t>added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value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they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can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give</a:t>
            </a:r>
            <a:r>
              <a:rPr lang="cs-CZ" sz="1500" dirty="0">
                <a:latin typeface="+mn-lt"/>
              </a:rPr>
              <a:t> </a:t>
            </a:r>
            <a:r>
              <a:rPr lang="cs-CZ" sz="1500" dirty="0" err="1">
                <a:latin typeface="+mn-lt"/>
              </a:rPr>
              <a:t>us</a:t>
            </a:r>
            <a:r>
              <a:rPr lang="cs-CZ" sz="1500" dirty="0">
                <a:latin typeface="+mn-lt"/>
              </a:rPr>
              <a:t>?</a:t>
            </a:r>
          </a:p>
          <a:p>
            <a:pPr lvl="2">
              <a:lnSpc>
                <a:spcPct val="90000"/>
              </a:lnSpc>
            </a:pPr>
            <a:r>
              <a:rPr lang="cs-CZ" dirty="0">
                <a:latin typeface="+mn-lt"/>
              </a:rPr>
              <a:t>Is it usual that people like Offsprings, but dislike their Americana album?</a:t>
            </a:r>
          </a:p>
          <a:p>
            <a:pPr lvl="0">
              <a:lnSpc>
                <a:spcPct val="90000"/>
              </a:lnSpc>
            </a:pPr>
            <a:r>
              <a:rPr lang="cs-CZ" sz="1700" b="1" dirty="0" err="1">
                <a:latin typeface="+mn-lt"/>
              </a:rPr>
              <a:t>Who</a:t>
            </a:r>
            <a:r>
              <a:rPr lang="cs-CZ" sz="1700" b="1" dirty="0">
                <a:latin typeface="+mn-lt"/>
              </a:rPr>
              <a:t> </a:t>
            </a:r>
            <a:r>
              <a:rPr lang="cs-CZ" sz="1700" b="1" dirty="0" err="1">
                <a:latin typeface="+mn-lt"/>
              </a:rPr>
              <a:t>should</a:t>
            </a:r>
            <a:r>
              <a:rPr lang="cs-CZ" sz="1700" b="1" dirty="0">
                <a:latin typeface="+mn-lt"/>
              </a:rPr>
              <a:t> </a:t>
            </a:r>
            <a:r>
              <a:rPr lang="cs-CZ" sz="1700" b="1" dirty="0" err="1">
                <a:latin typeface="+mn-lt"/>
              </a:rPr>
              <a:t>decide</a:t>
            </a:r>
            <a:r>
              <a:rPr lang="cs-CZ" sz="1700" b="1" dirty="0">
                <a:latin typeface="+mn-lt"/>
              </a:rPr>
              <a:t>?</a:t>
            </a:r>
          </a:p>
          <a:p>
            <a:pPr lvl="1">
              <a:lnSpc>
                <a:spcPct val="90000"/>
              </a:lnSpc>
            </a:pPr>
            <a:r>
              <a:rPr lang="cs-CZ" sz="1500" b="1" dirty="0" err="1">
                <a:latin typeface="+mn-lt"/>
              </a:rPr>
              <a:t>Domain</a:t>
            </a:r>
            <a:r>
              <a:rPr lang="cs-CZ" sz="1500" b="1" dirty="0">
                <a:latin typeface="+mn-lt"/>
              </a:rPr>
              <a:t> expert</a:t>
            </a:r>
          </a:p>
          <a:p>
            <a:pPr lvl="1">
              <a:lnSpc>
                <a:spcPct val="90000"/>
              </a:lnSpc>
            </a:pPr>
            <a:r>
              <a:rPr lang="cs-CZ" sz="1500" b="1" dirty="0" err="1">
                <a:latin typeface="+mn-lt"/>
              </a:rPr>
              <a:t>Supported</a:t>
            </a:r>
            <a:r>
              <a:rPr lang="cs-CZ" sz="1500" b="1" dirty="0">
                <a:latin typeface="+mn-lt"/>
              </a:rPr>
              <a:t> by data </a:t>
            </a:r>
            <a:r>
              <a:rPr lang="cs-CZ" sz="1500" b="1" dirty="0" err="1">
                <a:latin typeface="+mn-lt"/>
              </a:rPr>
              <a:t>analysis</a:t>
            </a:r>
            <a:endParaRPr lang="cs-CZ" sz="1500" b="1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sz="1300" dirty="0">
                <a:latin typeface="+mn-lt"/>
              </a:rPr>
              <a:t>If you have some preliminary data: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cs-CZ" sz="1300" dirty="0">
                <a:latin typeface="+mn-lt"/>
              </a:rPr>
              <a:t>	… and/or continuous testing</a:t>
            </a:r>
          </a:p>
          <a:p>
            <a:pPr marL="914400" lvl="2" indent="0">
              <a:lnSpc>
                <a:spcPct val="90000"/>
              </a:lnSpc>
              <a:buNone/>
            </a:pPr>
            <a:r>
              <a:rPr lang="cs-CZ" sz="1300" dirty="0">
                <a:latin typeface="+mn-lt"/>
              </a:rPr>
              <a:t>	… and/</a:t>
            </a:r>
            <a:r>
              <a:rPr lang="cs-CZ" sz="1300" dirty="0" err="1">
                <a:latin typeface="+mn-lt"/>
              </a:rPr>
              <a:t>or</a:t>
            </a:r>
            <a:r>
              <a:rPr lang="cs-CZ" sz="1300" dirty="0">
                <a:latin typeface="+mn-lt"/>
              </a:rPr>
              <a:t> </a:t>
            </a:r>
            <a:r>
              <a:rPr lang="cs-CZ" sz="1300" dirty="0" err="1">
                <a:latin typeface="+mn-lt"/>
              </a:rPr>
              <a:t>dedicated</a:t>
            </a:r>
            <a:r>
              <a:rPr lang="cs-CZ" sz="1300" dirty="0">
                <a:latin typeface="+mn-lt"/>
              </a:rPr>
              <a:t> </a:t>
            </a:r>
            <a:r>
              <a:rPr lang="cs-CZ" sz="1300" dirty="0" err="1">
                <a:latin typeface="+mn-lt"/>
              </a:rPr>
              <a:t>lab</a:t>
            </a:r>
            <a:r>
              <a:rPr lang="cs-CZ" sz="1300" dirty="0">
                <a:latin typeface="+mn-lt"/>
              </a:rPr>
              <a:t> study</a:t>
            </a:r>
          </a:p>
          <a:p>
            <a:pPr lvl="2">
              <a:lnSpc>
                <a:spcPct val="90000"/>
              </a:lnSpc>
            </a:pPr>
            <a:r>
              <a:rPr lang="cs-CZ" sz="1300" b="1" i="1" dirty="0">
                <a:latin typeface="+mn-lt"/>
              </a:rPr>
              <a:t>Look for both common cases and outliers. </a:t>
            </a:r>
            <a:r>
              <a:rPr lang="cs-CZ" sz="1300" b="1" i="1" dirty="0" err="1">
                <a:latin typeface="+mn-lt"/>
              </a:rPr>
              <a:t>Every</a:t>
            </a:r>
            <a:r>
              <a:rPr lang="cs-CZ" sz="1300" b="1" i="1" dirty="0">
                <a:latin typeface="+mn-lt"/>
              </a:rPr>
              <a:t> person is an outlier in some </a:t>
            </a:r>
            <a:r>
              <a:rPr lang="cs-CZ" sz="1300" b="1" i="1" dirty="0" err="1">
                <a:latin typeface="+mn-lt"/>
              </a:rPr>
              <a:t>scenario</a:t>
            </a:r>
            <a:r>
              <a:rPr lang="cs-CZ" sz="1300" b="1" i="1" dirty="0">
                <a:latin typeface="+mn-lt"/>
              </a:rPr>
              <a:t> =&gt; </a:t>
            </a:r>
            <a:r>
              <a:rPr lang="cs-CZ" sz="1300" b="1" i="1" dirty="0" err="1">
                <a:latin typeface="+mn-lt"/>
              </a:rPr>
              <a:t>only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solving</a:t>
            </a:r>
            <a:r>
              <a:rPr lang="cs-CZ" sz="1300" b="1" i="1" dirty="0">
                <a:latin typeface="+mn-lt"/>
              </a:rPr>
              <a:t> common cases... </a:t>
            </a:r>
            <a:r>
              <a:rPr lang="cs-CZ" sz="1300" b="1" i="1" dirty="0" err="1">
                <a:latin typeface="+mn-lt"/>
              </a:rPr>
              <a:t>Makes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everyone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angry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at</a:t>
            </a:r>
            <a:r>
              <a:rPr lang="cs-CZ" sz="1300" b="1" i="1" dirty="0">
                <a:latin typeface="+mn-lt"/>
              </a:rPr>
              <a:t> </a:t>
            </a:r>
            <a:r>
              <a:rPr lang="cs-CZ" sz="1300" b="1" i="1" dirty="0" err="1">
                <a:latin typeface="+mn-lt"/>
              </a:rPr>
              <a:t>some</a:t>
            </a:r>
            <a:r>
              <a:rPr lang="cs-CZ" sz="1300" b="1" i="1" dirty="0">
                <a:latin typeface="+mn-lt"/>
              </a:rPr>
              <a:t> point</a:t>
            </a:r>
            <a:r>
              <a:rPr lang="cs-CZ" sz="1300" b="1" i="1" dirty="0">
                <a:latin typeface="+mn-lt"/>
                <a:sym typeface="Wingdings" panose="05000000000000000000" pitchFamily="2" charset="2"/>
              </a:rPr>
              <a:t></a:t>
            </a:r>
            <a:endParaRPr lang="cs-CZ" sz="1300" b="1" i="1" dirty="0">
              <a:latin typeface="+mn-lt"/>
            </a:endParaRPr>
          </a:p>
          <a:p>
            <a:pPr marL="0" lvl="0" indent="0">
              <a:lnSpc>
                <a:spcPct val="90000"/>
              </a:lnSpc>
              <a:buNone/>
            </a:pPr>
            <a:endParaRPr lang="cs-CZ" sz="17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7A7BB4D-DDEA-4890-9EB4-58303061F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02" y="3235111"/>
            <a:ext cx="1008681" cy="990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OP 10 skladeb Johna Lennona: Beatles, společenské apely, halucinogenní  obrazy i láska k Yoko Ono | iREPORT – music&amp;amp;style magazine">
            <a:extLst>
              <a:ext uri="{FF2B5EF4-FFF2-40B4-BE49-F238E27FC236}">
                <a16:creationId xmlns:a16="http://schemas.microsoft.com/office/drawing/2014/main" id="{0A99A8CD-65C9-4503-A35E-86086D6186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6003" y="2637204"/>
            <a:ext cx="1008680" cy="56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287599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569C3-72C1-4F84-ADB3-A5294F035E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180FE-E202-477F-94FA-5B1CA534EE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348510"/>
            <a:ext cx="9725018" cy="5169736"/>
          </a:xfrm>
        </p:spPr>
        <p:txBody>
          <a:bodyPr/>
          <a:lstStyle/>
          <a:p>
            <a:pPr lvl="0"/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feedback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sz="500" dirty="0"/>
          </a:p>
          <a:p>
            <a:pPr lvl="0"/>
            <a:r>
              <a:rPr lang="cs-CZ" dirty="0" err="1"/>
              <a:t>Would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user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grpSp>
        <p:nvGrpSpPr>
          <p:cNvPr id="11" name="Skupina 10">
            <a:extLst>
              <a:ext uri="{FF2B5EF4-FFF2-40B4-BE49-F238E27FC236}">
                <a16:creationId xmlns:a16="http://schemas.microsoft.com/office/drawing/2014/main" id="{46BBA157-51E9-4EC7-8CEF-B3C3844EACAB}"/>
              </a:ext>
            </a:extLst>
          </p:cNvPr>
          <p:cNvGrpSpPr/>
          <p:nvPr/>
        </p:nvGrpSpPr>
        <p:grpSpPr>
          <a:xfrm>
            <a:off x="603441" y="1680269"/>
            <a:ext cx="8070037" cy="3497461"/>
            <a:chOff x="677332" y="2750935"/>
            <a:chExt cx="8070037" cy="3497461"/>
          </a:xfrm>
        </p:grpSpPr>
        <p:grpSp>
          <p:nvGrpSpPr>
            <p:cNvPr id="4" name="Skupina 9">
              <a:extLst>
                <a:ext uri="{FF2B5EF4-FFF2-40B4-BE49-F238E27FC236}">
                  <a16:creationId xmlns:a16="http://schemas.microsoft.com/office/drawing/2014/main" id="{692859DD-64DA-491F-B249-A32BD965E9B2}"/>
                </a:ext>
              </a:extLst>
            </p:cNvPr>
            <p:cNvGrpSpPr/>
            <p:nvPr/>
          </p:nvGrpSpPr>
          <p:grpSpPr>
            <a:xfrm>
              <a:off x="677332" y="2813608"/>
              <a:ext cx="7230645" cy="3434788"/>
              <a:chOff x="677332" y="2813608"/>
              <a:chExt cx="7230645" cy="3434788"/>
            </a:xfrm>
          </p:grpSpPr>
          <p:pic>
            <p:nvPicPr>
              <p:cNvPr id="5" name="Obrázek 4">
                <a:extLst>
                  <a:ext uri="{FF2B5EF4-FFF2-40B4-BE49-F238E27FC236}">
                    <a16:creationId xmlns:a16="http://schemas.microsoft.com/office/drawing/2014/main" id="{94D8C503-B0F1-4012-807A-43910EE4BFA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677332" y="3910486"/>
                <a:ext cx="7098258" cy="1190896"/>
              </a:xfrm>
              <a:prstGeom prst="rect">
                <a:avLst/>
              </a:prstGeom>
              <a:noFill/>
              <a:ln cap="rnd">
                <a:noFill/>
              </a:ln>
            </p:spPr>
          </p:pic>
          <p:pic>
            <p:nvPicPr>
              <p:cNvPr id="6" name="Obrázek 6">
                <a:extLst>
                  <a:ext uri="{FF2B5EF4-FFF2-40B4-BE49-F238E27FC236}">
                    <a16:creationId xmlns:a16="http://schemas.microsoft.com/office/drawing/2014/main" id="{75ED62D4-1686-49E0-AAAA-79810F05EA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81089" y="5101382"/>
                <a:ext cx="6890753" cy="1147014"/>
              </a:xfrm>
              <a:prstGeom prst="rect">
                <a:avLst/>
              </a:prstGeom>
              <a:noFill/>
              <a:ln cap="rnd">
                <a:noFill/>
              </a:ln>
            </p:spPr>
          </p:pic>
          <p:pic>
            <p:nvPicPr>
              <p:cNvPr id="7" name="Obrázek 8">
                <a:extLst>
                  <a:ext uri="{FF2B5EF4-FFF2-40B4-BE49-F238E27FC236}">
                    <a16:creationId xmlns:a16="http://schemas.microsoft.com/office/drawing/2014/main" id="{685C3963-5698-4CE4-9B14-BA2FD305C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81089" y="2813608"/>
                <a:ext cx="7126888" cy="1128214"/>
              </a:xfrm>
              <a:prstGeom prst="rect">
                <a:avLst/>
              </a:prstGeom>
              <a:noFill/>
              <a:ln cap="rnd">
                <a:noFill/>
              </a:ln>
            </p:spPr>
          </p:pic>
        </p:grpSp>
        <p:pic>
          <p:nvPicPr>
            <p:cNvPr id="8" name="Grafický objekt 11" descr="Smějící se smajlík s výplní se souvislou výplní">
              <a:extLst>
                <a:ext uri="{FF2B5EF4-FFF2-40B4-BE49-F238E27FC236}">
                  <a16:creationId xmlns:a16="http://schemas.microsoft.com/office/drawing/2014/main" id="{78C195A0-8490-4E92-AB7C-88385572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7832969" y="2750935"/>
              <a:ext cx="914400" cy="914400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9" name="Grafický objekt 13" descr="Obrys smutného obličeje obrys">
              <a:extLst>
                <a:ext uri="{FF2B5EF4-FFF2-40B4-BE49-F238E27FC236}">
                  <a16:creationId xmlns:a16="http://schemas.microsoft.com/office/drawing/2014/main" id="{BC9CE4C2-4A9E-4DC7-9E14-103B754C7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2969" y="3910486"/>
              <a:ext cx="914400" cy="914400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10" name="Grafický objekt 14" descr="Obrys smutného obličeje obrys">
              <a:extLst>
                <a:ext uri="{FF2B5EF4-FFF2-40B4-BE49-F238E27FC236}">
                  <a16:creationId xmlns:a16="http://schemas.microsoft.com/office/drawing/2014/main" id="{F33CC84C-A808-46C6-A5CE-67D644340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7832969" y="5214366"/>
              <a:ext cx="914400" cy="914400"/>
            </a:xfrm>
            <a:prstGeom prst="rect">
              <a:avLst/>
            </a:prstGeom>
            <a:noFill/>
            <a:ln cap="rnd">
              <a:noFill/>
            </a:ln>
          </p:spPr>
        </p:pic>
      </p:grpSp>
      <p:pic>
        <p:nvPicPr>
          <p:cNvPr id="13" name="Obrázek 12">
            <a:extLst>
              <a:ext uri="{FF2B5EF4-FFF2-40B4-BE49-F238E27FC236}">
                <a16:creationId xmlns:a16="http://schemas.microsoft.com/office/drawing/2014/main" id="{EEBEF55D-F01A-4213-9DBA-4D8232858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97" y="5555416"/>
            <a:ext cx="6994501" cy="1267671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569C3-72C1-4F84-ADB3-A5294F035E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180FE-E202-477F-94FA-5B1CA534EE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348510"/>
            <a:ext cx="9725018" cy="5169736"/>
          </a:xfrm>
        </p:spPr>
        <p:txBody>
          <a:bodyPr/>
          <a:lstStyle/>
          <a:p>
            <a:pPr lvl="0"/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feedback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sz="500" dirty="0"/>
          </a:p>
          <a:p>
            <a:pPr lvl="0"/>
            <a:r>
              <a:rPr lang="cs-CZ" dirty="0" err="1"/>
              <a:t>Would</a:t>
            </a:r>
            <a:r>
              <a:rPr lang="cs-CZ" dirty="0"/>
              <a:t> he/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grpSp>
        <p:nvGrpSpPr>
          <p:cNvPr id="4" name="Skupina 9">
            <a:extLst>
              <a:ext uri="{FF2B5EF4-FFF2-40B4-BE49-F238E27FC236}">
                <a16:creationId xmlns:a16="http://schemas.microsoft.com/office/drawing/2014/main" id="{692859DD-64DA-491F-B249-A32BD965E9B2}"/>
              </a:ext>
            </a:extLst>
          </p:cNvPr>
          <p:cNvGrpSpPr/>
          <p:nvPr/>
        </p:nvGrpSpPr>
        <p:grpSpPr>
          <a:xfrm>
            <a:off x="603441" y="1742942"/>
            <a:ext cx="7230645" cy="3434788"/>
            <a:chOff x="677332" y="2813608"/>
            <a:chExt cx="7230645" cy="343478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4D8C503-B0F1-4012-807A-43910EE4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332" y="3910486"/>
              <a:ext cx="7098258" cy="1190896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6" name="Obrázek 6">
              <a:extLst>
                <a:ext uri="{FF2B5EF4-FFF2-40B4-BE49-F238E27FC236}">
                  <a16:creationId xmlns:a16="http://schemas.microsoft.com/office/drawing/2014/main" id="{75ED62D4-1686-49E0-AAAA-79810F05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089" y="5101382"/>
              <a:ext cx="6890753" cy="1147014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7" name="Obrázek 8">
              <a:extLst>
                <a:ext uri="{FF2B5EF4-FFF2-40B4-BE49-F238E27FC236}">
                  <a16:creationId xmlns:a16="http://schemas.microsoft.com/office/drawing/2014/main" id="{685C3963-5698-4CE4-9B14-BA2FD305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089" y="2813608"/>
              <a:ext cx="7126888" cy="1128214"/>
            </a:xfrm>
            <a:prstGeom prst="rect">
              <a:avLst/>
            </a:prstGeom>
            <a:noFill/>
            <a:ln cap="rnd">
              <a:noFill/>
            </a:ln>
          </p:spPr>
        </p:pic>
      </p:grpSp>
      <p:pic>
        <p:nvPicPr>
          <p:cNvPr id="8" name="Grafický objekt 11" descr="Smějící se smajlík s výplní se souvislou výplní">
            <a:extLst>
              <a:ext uri="{FF2B5EF4-FFF2-40B4-BE49-F238E27FC236}">
                <a16:creationId xmlns:a16="http://schemas.microsoft.com/office/drawing/2014/main" id="{78C195A0-8490-4E92-AB7C-88385572B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9078" y="1680269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9" name="Grafický objekt 13" descr="Obrys smutného obličeje obrys">
            <a:extLst>
              <a:ext uri="{FF2B5EF4-FFF2-40B4-BE49-F238E27FC236}">
                <a16:creationId xmlns:a16="http://schemas.microsoft.com/office/drawing/2014/main" id="{BC9CE4C2-4A9E-4DC7-9E14-103B754C7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35167" y="3439970"/>
            <a:ext cx="412866" cy="41286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EBEF55D-F01A-4213-9DBA-4D8232858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97" y="5555416"/>
            <a:ext cx="6994501" cy="1267671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205D0783-48AB-4488-9755-0B91A9D333F0}"/>
              </a:ext>
            </a:extLst>
          </p:cNvPr>
          <p:cNvCxnSpPr>
            <a:cxnSpLocks/>
          </p:cNvCxnSpPr>
          <p:nvPr/>
        </p:nvCxnSpPr>
        <p:spPr>
          <a:xfrm>
            <a:off x="2641600" y="3167272"/>
            <a:ext cx="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fický objekt 13" descr="Obrys smutného obličeje obrys">
            <a:extLst>
              <a:ext uri="{FF2B5EF4-FFF2-40B4-BE49-F238E27FC236}">
                <a16:creationId xmlns:a16="http://schemas.microsoft.com/office/drawing/2014/main" id="{0C69110F-CA69-414A-AA77-00894F9E18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62479" y="4576112"/>
            <a:ext cx="412866" cy="412866"/>
          </a:xfrm>
          <a:prstGeom prst="rect">
            <a:avLst/>
          </a:prstGeom>
          <a:noFill/>
          <a:ln cap="rnd">
            <a:noFill/>
          </a:ln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AF697A4F-16F4-4ECD-A223-BD7B2BF66B4A}"/>
              </a:ext>
            </a:extLst>
          </p:cNvPr>
          <p:cNvCxnSpPr>
            <a:cxnSpLocks/>
          </p:cNvCxnSpPr>
          <p:nvPr/>
        </p:nvCxnSpPr>
        <p:spPr>
          <a:xfrm>
            <a:off x="2268912" y="4303414"/>
            <a:ext cx="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Grafický objekt 13" descr="Obrys smutného obličeje obrys">
            <a:extLst>
              <a:ext uri="{FF2B5EF4-FFF2-40B4-BE49-F238E27FC236}">
                <a16:creationId xmlns:a16="http://schemas.microsoft.com/office/drawing/2014/main" id="{224F6D20-AFDB-4D5D-B6E5-7862941924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9078" y="2839820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21" name="Grafický objekt 14" descr="Obrys smutného obličeje obrys">
            <a:extLst>
              <a:ext uri="{FF2B5EF4-FFF2-40B4-BE49-F238E27FC236}">
                <a16:creationId xmlns:a16="http://schemas.microsoft.com/office/drawing/2014/main" id="{A9DAC987-A220-4A98-A399-DCB3158320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9078" y="4143700"/>
            <a:ext cx="914400" cy="914400"/>
          </a:xfrm>
          <a:prstGeom prst="rect">
            <a:avLst/>
          </a:prstGeom>
          <a:noFill/>
          <a:ln cap="rnd">
            <a:noFill/>
          </a:ln>
        </p:spPr>
      </p:pic>
    </p:spTree>
    <p:extLst>
      <p:ext uri="{BB962C8B-B14F-4D97-AF65-F5344CB8AC3E}">
        <p14:creationId xmlns:p14="http://schemas.microsoft.com/office/powerpoint/2010/main" val="1365314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1569C3-72C1-4F84-ADB3-A5294F035E22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2180FE-E202-477F-94FA-5B1CA534EE43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348510"/>
            <a:ext cx="9725018" cy="5169736"/>
          </a:xfrm>
        </p:spPr>
        <p:txBody>
          <a:bodyPr/>
          <a:lstStyle/>
          <a:p>
            <a:pPr lvl="0"/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feedback </a:t>
            </a:r>
            <a:r>
              <a:rPr lang="cs-CZ" dirty="0" err="1"/>
              <a:t>we</a:t>
            </a:r>
            <a:r>
              <a:rPr lang="cs-CZ" dirty="0"/>
              <a:t> </a:t>
            </a:r>
            <a:r>
              <a:rPr lang="cs-CZ" dirty="0" err="1"/>
              <a:t>have</a:t>
            </a:r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endParaRPr lang="cs-CZ" sz="500" dirty="0"/>
          </a:p>
          <a:p>
            <a:pPr lvl="0"/>
            <a:r>
              <a:rPr lang="cs-CZ" dirty="0" err="1"/>
              <a:t>Would</a:t>
            </a:r>
            <a:r>
              <a:rPr lang="cs-CZ" dirty="0"/>
              <a:t> he/</a:t>
            </a:r>
            <a:r>
              <a:rPr lang="cs-CZ" dirty="0" err="1"/>
              <a:t>she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this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grpSp>
        <p:nvGrpSpPr>
          <p:cNvPr id="4" name="Skupina 9">
            <a:extLst>
              <a:ext uri="{FF2B5EF4-FFF2-40B4-BE49-F238E27FC236}">
                <a16:creationId xmlns:a16="http://schemas.microsoft.com/office/drawing/2014/main" id="{692859DD-64DA-491F-B249-A32BD965E9B2}"/>
              </a:ext>
            </a:extLst>
          </p:cNvPr>
          <p:cNvGrpSpPr/>
          <p:nvPr/>
        </p:nvGrpSpPr>
        <p:grpSpPr>
          <a:xfrm>
            <a:off x="603441" y="1742942"/>
            <a:ext cx="7230645" cy="3434788"/>
            <a:chOff x="677332" y="2813608"/>
            <a:chExt cx="7230645" cy="343478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94D8C503-B0F1-4012-807A-43910EE4BFA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7332" y="3910486"/>
              <a:ext cx="7098258" cy="1190896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6" name="Obrázek 6">
              <a:extLst>
                <a:ext uri="{FF2B5EF4-FFF2-40B4-BE49-F238E27FC236}">
                  <a16:creationId xmlns:a16="http://schemas.microsoft.com/office/drawing/2014/main" id="{75ED62D4-1686-49E0-AAAA-79810F05EA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81089" y="5101382"/>
              <a:ext cx="6890753" cy="1147014"/>
            </a:xfrm>
            <a:prstGeom prst="rect">
              <a:avLst/>
            </a:prstGeom>
            <a:noFill/>
            <a:ln cap="rnd">
              <a:noFill/>
            </a:ln>
          </p:spPr>
        </p:pic>
        <p:pic>
          <p:nvPicPr>
            <p:cNvPr id="7" name="Obrázek 8">
              <a:extLst>
                <a:ext uri="{FF2B5EF4-FFF2-40B4-BE49-F238E27FC236}">
                  <a16:creationId xmlns:a16="http://schemas.microsoft.com/office/drawing/2014/main" id="{685C3963-5698-4CE4-9B14-BA2FD305CE2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81089" y="2813608"/>
              <a:ext cx="7126888" cy="1128214"/>
            </a:xfrm>
            <a:prstGeom prst="rect">
              <a:avLst/>
            </a:prstGeom>
            <a:noFill/>
            <a:ln cap="rnd">
              <a:noFill/>
            </a:ln>
          </p:spPr>
        </p:pic>
      </p:grpSp>
      <p:pic>
        <p:nvPicPr>
          <p:cNvPr id="8" name="Grafický objekt 11" descr="Smějící se smajlík s výplní se souvislou výplní">
            <a:extLst>
              <a:ext uri="{FF2B5EF4-FFF2-40B4-BE49-F238E27FC236}">
                <a16:creationId xmlns:a16="http://schemas.microsoft.com/office/drawing/2014/main" id="{78C195A0-8490-4E92-AB7C-88385572B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759078" y="1680269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9" name="Grafický objekt 13" descr="Obrys smutného obličeje obrys">
            <a:extLst>
              <a:ext uri="{FF2B5EF4-FFF2-40B4-BE49-F238E27FC236}">
                <a16:creationId xmlns:a16="http://schemas.microsoft.com/office/drawing/2014/main" id="{BC9CE4C2-4A9E-4DC7-9E14-103B754C702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35167" y="3439970"/>
            <a:ext cx="412866" cy="412866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EEBEF55D-F01A-4213-9DBA-4D82328586E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7197" y="5555416"/>
            <a:ext cx="6994501" cy="1267671"/>
          </a:xfrm>
          <a:prstGeom prst="rect">
            <a:avLst/>
          </a:prstGeom>
        </p:spPr>
      </p:pic>
      <p:cxnSp>
        <p:nvCxnSpPr>
          <p:cNvPr id="14" name="Přímá spojnice se šipkou 13">
            <a:extLst>
              <a:ext uri="{FF2B5EF4-FFF2-40B4-BE49-F238E27FC236}">
                <a16:creationId xmlns:a16="http://schemas.microsoft.com/office/drawing/2014/main" id="{205D0783-48AB-4488-9755-0B91A9D333F0}"/>
              </a:ext>
            </a:extLst>
          </p:cNvPr>
          <p:cNvCxnSpPr>
            <a:cxnSpLocks/>
          </p:cNvCxnSpPr>
          <p:nvPr/>
        </p:nvCxnSpPr>
        <p:spPr>
          <a:xfrm>
            <a:off x="2641600" y="3167272"/>
            <a:ext cx="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Grafický objekt 13" descr="Obrys smutného obličeje obrys">
            <a:extLst>
              <a:ext uri="{FF2B5EF4-FFF2-40B4-BE49-F238E27FC236}">
                <a16:creationId xmlns:a16="http://schemas.microsoft.com/office/drawing/2014/main" id="{0C69110F-CA69-414A-AA77-00894F9E18F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062479" y="4576112"/>
            <a:ext cx="412866" cy="412866"/>
          </a:xfrm>
          <a:prstGeom prst="rect">
            <a:avLst/>
          </a:prstGeom>
          <a:noFill/>
          <a:ln cap="rnd">
            <a:noFill/>
          </a:ln>
        </p:spPr>
      </p:pic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AF697A4F-16F4-4ECD-A223-BD7B2BF66B4A}"/>
              </a:ext>
            </a:extLst>
          </p:cNvPr>
          <p:cNvCxnSpPr>
            <a:cxnSpLocks/>
          </p:cNvCxnSpPr>
          <p:nvPr/>
        </p:nvCxnSpPr>
        <p:spPr>
          <a:xfrm>
            <a:off x="2268912" y="4303414"/>
            <a:ext cx="0" cy="304799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20" name="Grafický objekt 13" descr="Obrys smutného obličeje obrys">
            <a:extLst>
              <a:ext uri="{FF2B5EF4-FFF2-40B4-BE49-F238E27FC236}">
                <a16:creationId xmlns:a16="http://schemas.microsoft.com/office/drawing/2014/main" id="{224F6D20-AFDB-4D5D-B6E5-7862941924F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9078" y="2839820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pic>
        <p:nvPicPr>
          <p:cNvPr id="21" name="Grafický objekt 14" descr="Obrys smutného obličeje obrys">
            <a:extLst>
              <a:ext uri="{FF2B5EF4-FFF2-40B4-BE49-F238E27FC236}">
                <a16:creationId xmlns:a16="http://schemas.microsoft.com/office/drawing/2014/main" id="{A9DAC987-A220-4A98-A399-DCB31583200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759078" y="4143700"/>
            <a:ext cx="914400" cy="914400"/>
          </a:xfrm>
          <a:prstGeom prst="rect">
            <a:avLst/>
          </a:prstGeom>
          <a:noFill/>
          <a:ln cap="rnd">
            <a:noFill/>
          </a:ln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7D14FE43-0F25-4D46-A537-A801D24658BE}"/>
              </a:ext>
            </a:extLst>
          </p:cNvPr>
          <p:cNvSpPr txBox="1"/>
          <p:nvPr/>
        </p:nvSpPr>
        <p:spPr>
          <a:xfrm rot="21188058">
            <a:off x="644274" y="5746179"/>
            <a:ext cx="6919272" cy="461665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>
                <a:solidFill>
                  <a:srgbClr val="FF0000"/>
                </a:solidFill>
              </a:rPr>
              <a:t>Probably</a:t>
            </a:r>
            <a:r>
              <a:rPr lang="cs-CZ" sz="2400" b="1" dirty="0">
                <a:solidFill>
                  <a:srgbClr val="FF0000"/>
                </a:solidFill>
              </a:rPr>
              <a:t> not, he/</a:t>
            </a:r>
            <a:r>
              <a:rPr lang="cs-CZ" sz="2400" b="1" dirty="0" err="1">
                <a:solidFill>
                  <a:srgbClr val="FF0000"/>
                </a:solidFill>
              </a:rPr>
              <a:t>she</a:t>
            </a:r>
            <a:r>
              <a:rPr lang="cs-CZ" sz="2400" b="1" dirty="0">
                <a:solidFill>
                  <a:srgbClr val="FF0000"/>
                </a:solidFill>
              </a:rPr>
              <a:t> </a:t>
            </a:r>
            <a:r>
              <a:rPr lang="cs-CZ" sz="2400" b="1" dirty="0" err="1">
                <a:solidFill>
                  <a:srgbClr val="FF0000"/>
                </a:solidFill>
              </a:rPr>
              <a:t>seems</a:t>
            </a:r>
            <a:r>
              <a:rPr lang="cs-CZ" sz="2400" b="1" dirty="0">
                <a:solidFill>
                  <a:srgbClr val="FF0000"/>
                </a:solidFill>
              </a:rPr>
              <a:t> to </a:t>
            </a:r>
            <a:r>
              <a:rPr lang="cs-CZ" sz="2400" b="1" dirty="0" err="1">
                <a:solidFill>
                  <a:srgbClr val="FF0000"/>
                </a:solidFill>
              </a:rPr>
              <a:t>be</a:t>
            </a:r>
            <a:r>
              <a:rPr lang="cs-CZ" sz="2400" b="1" dirty="0">
                <a:solidFill>
                  <a:srgbClr val="FF0000"/>
                </a:solidFill>
              </a:rPr>
              <a:t> a </a:t>
            </a:r>
            <a:r>
              <a:rPr lang="cs-CZ" sz="2400" b="1" dirty="0" err="1">
                <a:solidFill>
                  <a:srgbClr val="FF0000"/>
                </a:solidFill>
              </a:rPr>
              <a:t>vegetarian</a:t>
            </a:r>
            <a:endParaRPr lang="cs-CZ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1856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/>
          <a:lstStyle/>
          <a:p>
            <a:pPr marL="0" lvl="0" indent="0" algn="ctr">
              <a:buNone/>
            </a:pPr>
            <a:endParaRPr lang="cs-CZ" sz="2800" b="1" dirty="0"/>
          </a:p>
          <a:p>
            <a:pPr marL="0" lvl="0" indent="0" algn="ctr">
              <a:buNone/>
            </a:pPr>
            <a:endParaRPr lang="cs-CZ" sz="2800" b="1" dirty="0"/>
          </a:p>
          <a:p>
            <a:pPr marL="0" lvl="0" indent="0" algn="ctr">
              <a:buNone/>
            </a:pPr>
            <a:r>
              <a:rPr lang="cs-CZ" sz="2800" b="1" dirty="0">
                <a:solidFill>
                  <a:srgbClr val="0070C0"/>
                </a:solidFill>
              </a:rPr>
              <a:t>So, </a:t>
            </a:r>
            <a:r>
              <a:rPr lang="cs-CZ" sz="2800" b="1" dirty="0" err="1">
                <a:solidFill>
                  <a:srgbClr val="0070C0"/>
                </a:solidFill>
              </a:rPr>
              <a:t>the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finer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granularity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the</a:t>
            </a:r>
            <a:r>
              <a:rPr lang="cs-CZ" sz="2800" b="1" dirty="0">
                <a:solidFill>
                  <a:srgbClr val="0070C0"/>
                </a:solidFill>
              </a:rPr>
              <a:t> </a:t>
            </a:r>
            <a:r>
              <a:rPr lang="cs-CZ" sz="2800" b="1" dirty="0" err="1">
                <a:solidFill>
                  <a:srgbClr val="0070C0"/>
                </a:solidFill>
              </a:rPr>
              <a:t>better</a:t>
            </a:r>
            <a:r>
              <a:rPr lang="cs-CZ" sz="2800" b="1" dirty="0">
                <a:solidFill>
                  <a:srgbClr val="0070C0"/>
                </a:solidFill>
              </a:rPr>
              <a:t>?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>
            <a:normAutofit/>
          </a:bodyPr>
          <a:lstStyle/>
          <a:p>
            <a:pPr lvl="0"/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Lord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Rings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?</a:t>
            </a:r>
          </a:p>
          <a:p>
            <a:pPr marL="0" lvl="0" indent="0">
              <a:buNone/>
            </a:pPr>
            <a:endParaRPr lang="cs-CZ" dirty="0"/>
          </a:p>
          <a:p>
            <a:pPr marL="0" lvl="0" indent="0">
              <a:buNone/>
            </a:pPr>
            <a:endParaRPr lang="cs-CZ" dirty="0"/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panna </a:t>
            </a:r>
            <a:r>
              <a:rPr lang="cs-CZ" dirty="0" err="1"/>
              <a:t>cotta</a:t>
            </a:r>
            <a:r>
              <a:rPr lang="cs-CZ" dirty="0"/>
              <a:t> so </a:t>
            </a:r>
            <a:r>
              <a:rPr lang="cs-CZ" dirty="0" err="1"/>
              <a:t>delicious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good</a:t>
            </a:r>
            <a:r>
              <a:rPr lang="cs-CZ" dirty="0"/>
              <a:t> on [</a:t>
            </a:r>
            <a:r>
              <a:rPr lang="cs-CZ" dirty="0" err="1"/>
              <a:t>your</a:t>
            </a:r>
            <a:r>
              <a:rPr lang="cs-CZ" dirty="0"/>
              <a:t> favorite </a:t>
            </a:r>
            <a:r>
              <a:rPr lang="cs-CZ" dirty="0" err="1"/>
              <a:t>artists</a:t>
            </a:r>
            <a:r>
              <a:rPr lang="cs-CZ" dirty="0"/>
              <a:t>] </a:t>
            </a:r>
            <a:r>
              <a:rPr lang="cs-CZ" dirty="0" err="1"/>
              <a:t>songs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pic>
        <p:nvPicPr>
          <p:cNvPr id="2050" name="Picture 2" descr="Buy The Lord of the Rings: Gollum Steam">
            <a:extLst>
              <a:ext uri="{FF2B5EF4-FFF2-40B4-BE49-F238E27FC236}">
                <a16:creationId xmlns:a16="http://schemas.microsoft.com/office/drawing/2014/main" id="{4583B819-F05D-4E8B-93AB-F2BC5D4DCC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25" b="34372"/>
          <a:stretch/>
        </p:blipFill>
        <p:spPr bwMode="auto">
          <a:xfrm>
            <a:off x="8649764" y="2059003"/>
            <a:ext cx="1238482" cy="75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Jednoduchá, ovocná a chutná panna cotta - Prostřeno.cz">
            <a:extLst>
              <a:ext uri="{FF2B5EF4-FFF2-40B4-BE49-F238E27FC236}">
                <a16:creationId xmlns:a16="http://schemas.microsoft.com/office/drawing/2014/main" id="{5C343368-8EA9-404E-B142-66931E3B5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4758" y="3177049"/>
            <a:ext cx="1233488" cy="92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Animals (Pink Floyd album) - Wikipedia">
            <a:extLst>
              <a:ext uri="{FF2B5EF4-FFF2-40B4-BE49-F238E27FC236}">
                <a16:creationId xmlns:a16="http://schemas.microsoft.com/office/drawing/2014/main" id="{C84ADC8E-192E-4A42-B53C-A5650CC00E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9764" y="4460737"/>
            <a:ext cx="1237536" cy="1237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644278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>
            <a:normAutofit/>
          </a:bodyPr>
          <a:lstStyle/>
          <a:p>
            <a:pPr lvl="0"/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Lord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Rings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Panna </a:t>
            </a:r>
            <a:r>
              <a:rPr lang="cs-CZ" dirty="0" err="1"/>
              <a:t>cotta</a:t>
            </a:r>
            <a:r>
              <a:rPr lang="cs-CZ" dirty="0"/>
              <a:t> so </a:t>
            </a:r>
            <a:r>
              <a:rPr lang="cs-CZ" dirty="0" err="1"/>
              <a:t>delicious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good</a:t>
            </a:r>
            <a:r>
              <a:rPr lang="cs-CZ" dirty="0"/>
              <a:t> on [</a:t>
            </a:r>
            <a:r>
              <a:rPr lang="cs-CZ" dirty="0" err="1"/>
              <a:t>your</a:t>
            </a:r>
            <a:r>
              <a:rPr lang="cs-CZ" dirty="0"/>
              <a:t> favorite </a:t>
            </a:r>
            <a:r>
              <a:rPr lang="cs-CZ" dirty="0" err="1"/>
              <a:t>artists</a:t>
            </a:r>
            <a:r>
              <a:rPr lang="cs-CZ" dirty="0"/>
              <a:t>] </a:t>
            </a:r>
            <a:r>
              <a:rPr lang="cs-CZ" dirty="0" err="1"/>
              <a:t>songs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pPr lvl="0"/>
            <a:r>
              <a:rPr lang="cs-CZ" i="1" dirty="0" err="1">
                <a:solidFill>
                  <a:schemeClr val="tx1"/>
                </a:solidFill>
              </a:rPr>
              <a:t>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the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description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discriminative</a:t>
            </a:r>
            <a:r>
              <a:rPr lang="cs-CZ" i="1" dirty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cs-CZ" i="1" dirty="0" err="1">
                <a:solidFill>
                  <a:schemeClr val="tx1"/>
                </a:solidFill>
              </a:rPr>
              <a:t>Can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it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be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generalized</a:t>
            </a:r>
            <a:r>
              <a:rPr lang="cs-CZ" i="1" dirty="0">
                <a:solidFill>
                  <a:schemeClr val="tx1"/>
                </a:solidFill>
              </a:rPr>
              <a:t> to </a:t>
            </a:r>
            <a:r>
              <a:rPr lang="cs-CZ" i="1" dirty="0" err="1">
                <a:solidFill>
                  <a:schemeClr val="tx1"/>
                </a:solidFill>
              </a:rPr>
              <a:t>all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other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objects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sharing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the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same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feature</a:t>
            </a:r>
            <a:r>
              <a:rPr lang="cs-CZ" i="1" dirty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cs-CZ" i="1" dirty="0" err="1">
                <a:solidFill>
                  <a:schemeClr val="tx1"/>
                </a:solidFill>
              </a:rPr>
              <a:t>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there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something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missing</a:t>
            </a:r>
            <a:r>
              <a:rPr lang="cs-CZ" i="1" dirty="0">
                <a:solidFill>
                  <a:schemeClr val="tx1"/>
                </a:solidFill>
              </a:rPr>
              <a:t> in </a:t>
            </a:r>
            <a:r>
              <a:rPr lang="cs-CZ" i="1" dirty="0" err="1">
                <a:solidFill>
                  <a:schemeClr val="tx1"/>
                </a:solidFill>
              </a:rPr>
              <a:t>the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picture</a:t>
            </a:r>
            <a:r>
              <a:rPr lang="cs-CZ" i="1" dirty="0">
                <a:solidFill>
                  <a:schemeClr val="tx1"/>
                </a:solidFill>
              </a:rPr>
              <a:t>?</a:t>
            </a:r>
          </a:p>
          <a:p>
            <a:pPr lvl="0"/>
            <a:r>
              <a:rPr lang="cs-CZ" i="1" dirty="0" err="1">
                <a:solidFill>
                  <a:schemeClr val="tx1"/>
                </a:solidFill>
              </a:rPr>
              <a:t>If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you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mentioned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multiple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features</a:t>
            </a:r>
            <a:r>
              <a:rPr lang="cs-CZ" i="1" dirty="0">
                <a:solidFill>
                  <a:schemeClr val="tx1"/>
                </a:solidFill>
              </a:rPr>
              <a:t>, </a:t>
            </a:r>
            <a:r>
              <a:rPr lang="cs-CZ" i="1" dirty="0" err="1">
                <a:solidFill>
                  <a:schemeClr val="tx1"/>
                </a:solidFill>
              </a:rPr>
              <a:t>what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is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their</a:t>
            </a:r>
            <a:r>
              <a:rPr lang="cs-CZ" i="1" dirty="0">
                <a:solidFill>
                  <a:schemeClr val="tx1"/>
                </a:solidFill>
              </a:rPr>
              <a:t> </a:t>
            </a:r>
            <a:r>
              <a:rPr lang="cs-CZ" i="1" dirty="0" err="1">
                <a:solidFill>
                  <a:schemeClr val="tx1"/>
                </a:solidFill>
              </a:rPr>
              <a:t>interplay</a:t>
            </a:r>
            <a:r>
              <a:rPr lang="cs-CZ" i="1" dirty="0">
                <a:solidFill>
                  <a:schemeClr val="tx1"/>
                </a:solidFill>
              </a:rPr>
              <a:t>?</a:t>
            </a:r>
          </a:p>
          <a:p>
            <a:pPr lvl="1"/>
            <a:r>
              <a:rPr lang="cs-CZ" i="1" dirty="0">
                <a:solidFill>
                  <a:srgbClr val="0070C0"/>
                </a:solidFill>
              </a:rPr>
              <a:t>And-</a:t>
            </a:r>
            <a:r>
              <a:rPr lang="cs-CZ" i="1" dirty="0" err="1">
                <a:solidFill>
                  <a:srgbClr val="0070C0"/>
                </a:solidFill>
              </a:rPr>
              <a:t>like</a:t>
            </a:r>
            <a:r>
              <a:rPr lang="cs-CZ" i="1" dirty="0">
                <a:solidFill>
                  <a:srgbClr val="0070C0"/>
                </a:solidFill>
              </a:rPr>
              <a:t> / </a:t>
            </a:r>
            <a:r>
              <a:rPr lang="cs-CZ" i="1" dirty="0" err="1">
                <a:solidFill>
                  <a:srgbClr val="0070C0"/>
                </a:solidFill>
              </a:rPr>
              <a:t>or-like</a:t>
            </a:r>
            <a:r>
              <a:rPr lang="cs-CZ" i="1" dirty="0">
                <a:solidFill>
                  <a:srgbClr val="0070C0"/>
                </a:solidFill>
              </a:rPr>
              <a:t> / </a:t>
            </a:r>
            <a:r>
              <a:rPr lang="cs-CZ" i="1" dirty="0" err="1">
                <a:solidFill>
                  <a:srgbClr val="0070C0"/>
                </a:solidFill>
              </a:rPr>
              <a:t>additive</a:t>
            </a:r>
            <a:r>
              <a:rPr lang="cs-CZ" i="1" dirty="0">
                <a:solidFill>
                  <a:srgbClr val="0070C0"/>
                </a:solidFill>
              </a:rPr>
              <a:t> / </a:t>
            </a:r>
            <a:r>
              <a:rPr lang="cs-CZ" i="1" dirty="0" err="1">
                <a:solidFill>
                  <a:srgbClr val="0070C0"/>
                </a:solidFill>
              </a:rPr>
              <a:t>amplifying</a:t>
            </a:r>
            <a:r>
              <a:rPr lang="cs-CZ" i="1" dirty="0">
                <a:solidFill>
                  <a:srgbClr val="0070C0"/>
                </a:solidFill>
              </a:rPr>
              <a:t>…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9312226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3880768"/>
          </a:xfrm>
        </p:spPr>
        <p:txBody>
          <a:bodyPr>
            <a:normAutofit/>
          </a:bodyPr>
          <a:lstStyle/>
          <a:p>
            <a:pPr lvl="0"/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Lord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Rings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Panna </a:t>
            </a:r>
            <a:r>
              <a:rPr lang="cs-CZ" dirty="0" err="1"/>
              <a:t>cotta</a:t>
            </a:r>
            <a:r>
              <a:rPr lang="cs-CZ" dirty="0"/>
              <a:t> so </a:t>
            </a:r>
            <a:r>
              <a:rPr lang="cs-CZ" dirty="0" err="1"/>
              <a:t>delicious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good</a:t>
            </a:r>
            <a:r>
              <a:rPr lang="cs-CZ" dirty="0"/>
              <a:t> on [</a:t>
            </a:r>
            <a:r>
              <a:rPr lang="cs-CZ" dirty="0" err="1"/>
              <a:t>your</a:t>
            </a:r>
            <a:r>
              <a:rPr lang="cs-CZ" dirty="0"/>
              <a:t> favorite </a:t>
            </a:r>
            <a:r>
              <a:rPr lang="cs-CZ" dirty="0" err="1"/>
              <a:t>artists</a:t>
            </a:r>
            <a:r>
              <a:rPr lang="cs-CZ" dirty="0"/>
              <a:t>] </a:t>
            </a:r>
            <a:r>
              <a:rPr lang="cs-CZ" dirty="0" err="1"/>
              <a:t>songs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pPr lvl="0"/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People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are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generally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not very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good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at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describing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their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reasons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thoroughly</a:t>
            </a:r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4824613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C7E33-B1A8-4D05-948C-8D24FC34AD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feedback: how much inconsistent it can be?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5583A-7506-44BC-A941-D3D4AE4DDA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796717"/>
            <a:ext cx="9421173" cy="49163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latin typeface="+mn-lt"/>
                <a:hlinkClick r:id="rId2"/>
              </a:rPr>
              <a:t>https://xamat.github.io/pubs/xamatriain_umap09.pdf</a:t>
            </a:r>
            <a:r>
              <a:rPr lang="cs-CZ" dirty="0">
                <a:latin typeface="+mn-l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dirty="0">
                <a:latin typeface="+mn-lt"/>
              </a:rPr>
              <a:t>Netflix dataset, both popular &amp; unpopular movies</a:t>
            </a:r>
          </a:p>
          <a:p>
            <a:pPr>
              <a:lnSpc>
                <a:spcPct val="90000"/>
              </a:lnSpc>
            </a:pPr>
            <a:r>
              <a:rPr lang="cs-CZ" dirty="0">
                <a:latin typeface="+mn-lt"/>
              </a:rPr>
              <a:t>Three trials, 5-scale rating + unseen of 100 movies: 1-&gt;2 at least one day apart, 2-&gt;3 at least 14 days apart, different ordering of items (random -&gt; popular -&gt; random)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3087512"/>
            <a:ext cx="8006132" cy="3642783"/>
          </a:xfrm>
          <a:prstGeom prst="rect">
            <a:avLst/>
          </a:prstGeom>
        </p:spPr>
      </p:pic>
      <p:sp>
        <p:nvSpPr>
          <p:cNvPr id="6" name="Flowchart: Sequential Access Storage 5"/>
          <p:cNvSpPr/>
          <p:nvPr/>
        </p:nvSpPr>
        <p:spPr>
          <a:xfrm flipH="1">
            <a:off x="8294328" y="3761874"/>
            <a:ext cx="2766703" cy="1772652"/>
          </a:xfrm>
          <a:prstGeom prst="flowChartMagnetic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Usually, rating differs just by one point; mediocre movies more unstable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32803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2160590"/>
            <a:ext cx="8933011" cy="4351722"/>
          </a:xfrm>
        </p:spPr>
        <p:txBody>
          <a:bodyPr>
            <a:normAutofit lnSpcReduction="10000"/>
          </a:bodyPr>
          <a:lstStyle/>
          <a:p>
            <a:pPr lvl="0"/>
            <a:r>
              <a:rPr lang="cs-CZ" dirty="0" err="1"/>
              <a:t>Why</a:t>
            </a:r>
            <a:r>
              <a:rPr lang="cs-CZ" dirty="0"/>
              <a:t> 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Lord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Rings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makes</a:t>
            </a:r>
            <a:r>
              <a:rPr lang="cs-CZ" dirty="0"/>
              <a:t> Panna </a:t>
            </a:r>
            <a:r>
              <a:rPr lang="cs-CZ" dirty="0" err="1"/>
              <a:t>cotta</a:t>
            </a:r>
            <a:r>
              <a:rPr lang="cs-CZ" dirty="0"/>
              <a:t> so </a:t>
            </a:r>
            <a:r>
              <a:rPr lang="cs-CZ" dirty="0" err="1"/>
              <a:t>delicious</a:t>
            </a:r>
            <a:r>
              <a:rPr lang="cs-CZ" dirty="0"/>
              <a:t>?</a:t>
            </a:r>
          </a:p>
          <a:p>
            <a:pPr lvl="0"/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so </a:t>
            </a:r>
            <a:r>
              <a:rPr lang="cs-CZ" dirty="0" err="1"/>
              <a:t>good</a:t>
            </a:r>
            <a:r>
              <a:rPr lang="cs-CZ" dirty="0"/>
              <a:t> on [</a:t>
            </a:r>
            <a:r>
              <a:rPr lang="cs-CZ" dirty="0" err="1"/>
              <a:t>your</a:t>
            </a:r>
            <a:r>
              <a:rPr lang="cs-CZ" dirty="0"/>
              <a:t> favorite </a:t>
            </a:r>
            <a:r>
              <a:rPr lang="cs-CZ" dirty="0" err="1"/>
              <a:t>artists</a:t>
            </a:r>
            <a:r>
              <a:rPr lang="cs-CZ" dirty="0"/>
              <a:t>] </a:t>
            </a:r>
            <a:r>
              <a:rPr lang="cs-CZ" dirty="0" err="1"/>
              <a:t>songs</a:t>
            </a:r>
            <a:r>
              <a:rPr lang="cs-CZ" dirty="0"/>
              <a:t>?</a:t>
            </a:r>
          </a:p>
          <a:p>
            <a:pPr lvl="0"/>
            <a:endParaRPr lang="cs-CZ" dirty="0"/>
          </a:p>
          <a:p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Also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if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asked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for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reasons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people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often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just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gonna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justify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their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</a:rPr>
              <a:t>emotions</a:t>
            </a:r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sz="1000" i="1" dirty="0">
                <a:solidFill>
                  <a:schemeClr val="bg1">
                    <a:lumMod val="50000"/>
                  </a:schemeClr>
                </a:solidFill>
                <a:hlinkClick r:id="rId2"/>
              </a:rPr>
              <a:t>https://start.askwonder.com/insights/want-add-previous-request-made-few-years-ago-want-studies-support-idea-decisions-c22yygpap</a:t>
            </a:r>
            <a:endParaRPr lang="cs-CZ" sz="1000" i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cs-CZ" sz="1000" i="1" dirty="0">
                <a:solidFill>
                  <a:schemeClr val="bg1">
                    <a:lumMod val="50000"/>
                  </a:schemeClr>
                </a:solidFill>
                <a:hlinkClick r:id="rId3"/>
              </a:rPr>
              <a:t>https://en.wikipedia.org/wiki/Motivated_reasoning</a:t>
            </a:r>
            <a:endParaRPr lang="cs-CZ" sz="1000" i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r>
              <a:rPr lang="en-US" sz="2200" b="0" i="0" dirty="0">
                <a:solidFill>
                  <a:srgbClr val="232D38"/>
                </a:solidFill>
                <a:effectLst/>
                <a:latin typeface="Brandon_txt_reg"/>
              </a:rPr>
              <a:t> </a:t>
            </a:r>
            <a:r>
              <a:rPr lang="en-US" sz="2200" b="0" i="0" u="none" strike="noStrike" dirty="0">
                <a:solidFill>
                  <a:srgbClr val="232D38"/>
                </a:solidFill>
                <a:effectLst/>
                <a:latin typeface="Brandon_txt_reg"/>
                <a:hlinkClick r:id="rId4" tooltip="Link to https://westsidetoastmasters.com/resources/laws_persuasion/chap14.html"/>
              </a:rPr>
              <a:t>Ninety percent</a:t>
            </a:r>
            <a:r>
              <a:rPr lang="en-US" sz="2200" b="0" i="0" dirty="0">
                <a:solidFill>
                  <a:srgbClr val="232D38"/>
                </a:solidFill>
                <a:effectLst/>
                <a:latin typeface="Brandon_txt_reg"/>
              </a:rPr>
              <a:t> of human decisions are made based on emotions. Humans use logic to justify their actions to themselves and others</a:t>
            </a:r>
            <a:endParaRPr lang="cs-CZ" sz="2200" b="0" i="0" dirty="0">
              <a:solidFill>
                <a:srgbClr val="232D38"/>
              </a:solidFill>
              <a:effectLst/>
              <a:latin typeface="Brandon_txt_reg"/>
            </a:endParaRPr>
          </a:p>
          <a:p>
            <a:pPr lvl="1"/>
            <a:r>
              <a:rPr lang="en-US" b="0" i="0" dirty="0">
                <a:solidFill>
                  <a:srgbClr val="232D38"/>
                </a:solidFill>
                <a:effectLst/>
                <a:latin typeface="Brandon_txt_reg"/>
              </a:rPr>
              <a:t>"Common emotional decisions may use some logic, but the main driving force is emotion, which either overrides logic or uses a </a:t>
            </a:r>
            <a:r>
              <a:rPr lang="en-US" b="0" i="0" u="none" strike="noStrike" dirty="0">
                <a:solidFill>
                  <a:srgbClr val="232D38"/>
                </a:solidFill>
                <a:effectLst/>
                <a:latin typeface="Brandon_txt_reg"/>
                <a:hlinkClick r:id="rId5" tooltip="Link to http://changingminds.org/explanations/emotions/emotion_decision.htm"/>
              </a:rPr>
              <a:t>pseudo-logic</a:t>
            </a:r>
            <a:r>
              <a:rPr lang="en-US" b="0" i="0" dirty="0">
                <a:solidFill>
                  <a:srgbClr val="232D38"/>
                </a:solidFill>
                <a:effectLst/>
                <a:latin typeface="Brandon_txt_reg"/>
              </a:rPr>
              <a:t> to support emotional choices (this is extremely common). Another common use of emotion in the decision is to start with logic and then use emotion in the final choice."</a:t>
            </a:r>
          </a:p>
          <a:p>
            <a:pPr lvl="1"/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1"/>
            <a:endParaRPr lang="cs-CZ" i="1" dirty="0">
              <a:solidFill>
                <a:schemeClr val="bg1">
                  <a:lumMod val="50000"/>
                </a:schemeClr>
              </a:solidFill>
            </a:endParaRP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0623768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dirty="0"/>
              <a:t>To sum-up</a:t>
            </a:r>
          </a:p>
          <a:p>
            <a:pPr lvl="0"/>
            <a:r>
              <a:rPr lang="cs-CZ" dirty="0"/>
              <a:t>It </a:t>
            </a:r>
            <a:r>
              <a:rPr lang="cs-CZ" dirty="0" err="1"/>
              <a:t>may</a:t>
            </a:r>
            <a:r>
              <a:rPr lang="cs-CZ" dirty="0"/>
              <a:t>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difficult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humans</a:t>
            </a:r>
            <a:r>
              <a:rPr lang="cs-CZ" dirty="0"/>
              <a:t> to express </a:t>
            </a:r>
            <a:r>
              <a:rPr lang="cs-CZ" dirty="0" err="1"/>
              <a:t>their</a:t>
            </a:r>
            <a:r>
              <a:rPr lang="cs-CZ" dirty="0"/>
              <a:t> preference on sub-</a:t>
            </a:r>
            <a:r>
              <a:rPr lang="cs-CZ" dirty="0" err="1"/>
              <a:t>object</a:t>
            </a:r>
            <a:r>
              <a:rPr lang="cs-CZ" dirty="0"/>
              <a:t> level</a:t>
            </a:r>
          </a:p>
          <a:p>
            <a:pPr lvl="1"/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hints</a:t>
            </a:r>
            <a:r>
              <a:rPr lang="cs-CZ" dirty="0"/>
              <a:t> are </a:t>
            </a:r>
            <a:r>
              <a:rPr lang="cs-CZ" dirty="0" err="1"/>
              <a:t>possible</a:t>
            </a:r>
            <a:r>
              <a:rPr lang="cs-CZ" dirty="0"/>
              <a:t>, but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information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rarely</a:t>
            </a:r>
            <a:r>
              <a:rPr lang="cs-CZ" dirty="0"/>
              <a:t> </a:t>
            </a:r>
            <a:r>
              <a:rPr lang="cs-CZ" dirty="0" err="1"/>
              <a:t>complete</a:t>
            </a:r>
            <a:endParaRPr lang="cs-CZ" dirty="0"/>
          </a:p>
          <a:p>
            <a:pPr lvl="1"/>
            <a:endParaRPr lang="cs-CZ" sz="800" dirty="0"/>
          </a:p>
          <a:p>
            <a:r>
              <a:rPr lang="cs-CZ" dirty="0" err="1"/>
              <a:t>Our</a:t>
            </a:r>
            <a:r>
              <a:rPr lang="cs-CZ" dirty="0"/>
              <a:t> data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correspond</a:t>
            </a:r>
            <a:r>
              <a:rPr lang="cs-CZ" dirty="0"/>
              <a:t> to </a:t>
            </a:r>
            <a:r>
              <a:rPr lang="cs-CZ" dirty="0" err="1"/>
              <a:t>the</a:t>
            </a:r>
            <a:r>
              <a:rPr lang="cs-CZ" dirty="0"/>
              <a:t> user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vocabulary</a:t>
            </a:r>
            <a:endParaRPr lang="cs-CZ" dirty="0"/>
          </a:p>
          <a:p>
            <a:pPr lvl="1"/>
            <a:r>
              <a:rPr lang="cs-CZ" dirty="0" err="1"/>
              <a:t>Some</a:t>
            </a:r>
            <a:r>
              <a:rPr lang="cs-CZ" dirty="0"/>
              <a:t> </a:t>
            </a:r>
            <a:r>
              <a:rPr lang="cs-CZ" dirty="0" err="1"/>
              <a:t>features</a:t>
            </a:r>
            <a:r>
              <a:rPr lang="cs-CZ" dirty="0"/>
              <a:t> are </a:t>
            </a:r>
            <a:r>
              <a:rPr lang="cs-CZ" dirty="0" err="1"/>
              <a:t>missing</a:t>
            </a:r>
            <a:endParaRPr lang="cs-CZ" dirty="0"/>
          </a:p>
          <a:p>
            <a:pPr lvl="1"/>
            <a:r>
              <a:rPr lang="cs-CZ" dirty="0" err="1"/>
              <a:t>Some</a:t>
            </a:r>
            <a:r>
              <a:rPr lang="cs-CZ" dirty="0"/>
              <a:t> user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preferences</a:t>
            </a:r>
            <a:r>
              <a:rPr lang="cs-CZ" dirty="0"/>
              <a:t> are hard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transferred</a:t>
            </a:r>
            <a:r>
              <a:rPr lang="cs-CZ" dirty="0"/>
              <a:t> to </a:t>
            </a:r>
            <a:r>
              <a:rPr lang="cs-CZ" dirty="0" err="1"/>
              <a:t>attributes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(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movie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</a:t>
            </a:r>
            <a:r>
              <a:rPr lang="cs-CZ" dirty="0" err="1"/>
              <a:t>too</a:t>
            </a:r>
            <a:r>
              <a:rPr lang="cs-CZ" dirty="0"/>
              <a:t> </a:t>
            </a:r>
            <a:r>
              <a:rPr lang="cs-CZ" dirty="0" err="1"/>
              <a:t>generic</a:t>
            </a:r>
            <a:r>
              <a:rPr lang="cs-CZ" dirty="0"/>
              <a:t>)</a:t>
            </a:r>
          </a:p>
          <a:p>
            <a:pPr lvl="1"/>
            <a:endParaRPr lang="cs-CZ" sz="800" dirty="0"/>
          </a:p>
          <a:p>
            <a:r>
              <a:rPr lang="cs-CZ" dirty="0" err="1"/>
              <a:t>Quite</a:t>
            </a:r>
            <a:r>
              <a:rPr lang="cs-CZ" dirty="0"/>
              <a:t> </a:t>
            </a:r>
            <a:r>
              <a:rPr lang="cs-CZ" dirty="0" err="1"/>
              <a:t>often</a:t>
            </a:r>
            <a:r>
              <a:rPr lang="cs-CZ" dirty="0"/>
              <a:t>, </a:t>
            </a:r>
            <a:r>
              <a:rPr lang="cs-CZ" dirty="0" err="1"/>
              <a:t>human</a:t>
            </a:r>
            <a:r>
              <a:rPr lang="en-US" dirty="0"/>
              <a:t>’s</a:t>
            </a:r>
            <a:r>
              <a:rPr lang="cs-CZ" dirty="0"/>
              <a:t> </a:t>
            </a:r>
            <a:r>
              <a:rPr lang="cs-CZ" dirty="0" err="1"/>
              <a:t>decisions</a:t>
            </a:r>
            <a:r>
              <a:rPr lang="cs-CZ" dirty="0"/>
              <a:t> are not </a:t>
            </a:r>
            <a:r>
              <a:rPr lang="cs-CZ" dirty="0" err="1"/>
              <a:t>driven</a:t>
            </a:r>
            <a:r>
              <a:rPr lang="cs-CZ" dirty="0"/>
              <a:t> </a:t>
            </a:r>
            <a:r>
              <a:rPr lang="cs-CZ" dirty="0" err="1"/>
              <a:t>logically</a:t>
            </a:r>
            <a:r>
              <a:rPr lang="cs-CZ" dirty="0"/>
              <a:t>, but </a:t>
            </a:r>
            <a:r>
              <a:rPr lang="cs-CZ" dirty="0" err="1"/>
              <a:t>emotionally</a:t>
            </a:r>
            <a:endParaRPr lang="cs-CZ" dirty="0"/>
          </a:p>
          <a:p>
            <a:pPr lvl="1"/>
            <a:r>
              <a:rPr lang="cs-CZ" dirty="0"/>
              <a:t>Any </a:t>
            </a:r>
            <a:r>
              <a:rPr lang="cs-CZ" dirty="0" err="1"/>
              <a:t>logical</a:t>
            </a:r>
            <a:r>
              <a:rPr lang="cs-CZ" dirty="0"/>
              <a:t> </a:t>
            </a:r>
            <a:r>
              <a:rPr lang="cs-CZ" dirty="0" err="1"/>
              <a:t>clues</a:t>
            </a:r>
            <a:r>
              <a:rPr lang="cs-CZ" dirty="0"/>
              <a:t> </a:t>
            </a:r>
            <a:r>
              <a:rPr lang="cs-CZ" dirty="0" err="1"/>
              <a:t>they</a:t>
            </a:r>
            <a:r>
              <a:rPr lang="cs-CZ" dirty="0"/>
              <a:t> </a:t>
            </a:r>
            <a:r>
              <a:rPr lang="cs-CZ" dirty="0" err="1"/>
              <a:t>give</a:t>
            </a:r>
            <a:r>
              <a:rPr lang="cs-CZ" dirty="0"/>
              <a:t> </a:t>
            </a:r>
            <a:r>
              <a:rPr lang="cs-CZ" dirty="0" err="1"/>
              <a:t>us</a:t>
            </a:r>
            <a:r>
              <a:rPr lang="cs-CZ" dirty="0"/>
              <a:t> </a:t>
            </a:r>
            <a:r>
              <a:rPr lang="cs-CZ" dirty="0" err="1"/>
              <a:t>does</a:t>
            </a:r>
            <a:r>
              <a:rPr lang="cs-CZ" dirty="0"/>
              <a:t> not </a:t>
            </a:r>
            <a:r>
              <a:rPr lang="cs-CZ" dirty="0" err="1"/>
              <a:t>have</a:t>
            </a:r>
            <a:r>
              <a:rPr lang="cs-CZ" dirty="0"/>
              <a:t> to </a:t>
            </a:r>
            <a:r>
              <a:rPr lang="cs-CZ" dirty="0" err="1"/>
              <a:t>be</a:t>
            </a:r>
            <a:r>
              <a:rPr lang="cs-CZ" dirty="0"/>
              <a:t> </a:t>
            </a:r>
            <a:r>
              <a:rPr lang="cs-CZ" dirty="0" err="1"/>
              <a:t>applicable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the</a:t>
            </a:r>
            <a:r>
              <a:rPr lang="cs-CZ" dirty="0"/>
              <a:t> </a:t>
            </a:r>
            <a:r>
              <a:rPr lang="cs-CZ" dirty="0" err="1"/>
              <a:t>next</a:t>
            </a:r>
            <a:r>
              <a:rPr lang="cs-CZ" dirty="0"/>
              <a:t> case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23947460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7"/>
            <a:ext cx="9436824" cy="4570763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cs-CZ" sz="2400" dirty="0" err="1">
                <a:latin typeface="+mn-lt"/>
              </a:rPr>
              <a:t>Possible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solution</a:t>
            </a:r>
            <a:r>
              <a:rPr lang="cs-CZ" sz="2400" dirty="0">
                <a:latin typeface="+mn-lt"/>
              </a:rPr>
              <a:t>:</a:t>
            </a:r>
          </a:p>
          <a:p>
            <a:r>
              <a:rPr lang="cs-CZ" b="1" i="1" dirty="0" err="1">
                <a:solidFill>
                  <a:srgbClr val="00B0F0"/>
                </a:solidFill>
                <a:latin typeface="+mn-lt"/>
              </a:rPr>
              <a:t>Collect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[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implicit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] feedback on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object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-level,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then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infer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sub-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object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preferences</a:t>
            </a:r>
            <a:endParaRPr lang="cs-CZ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400" dirty="0" err="1">
                <a:latin typeface="+mn-lt"/>
              </a:rPr>
              <a:t>Latent</a:t>
            </a:r>
            <a:r>
              <a:rPr lang="cs-CZ" sz="1400" i="1" dirty="0">
                <a:latin typeface="+mn-lt"/>
              </a:rPr>
              <a:t> (</a:t>
            </a:r>
            <a:r>
              <a:rPr lang="cs-CZ" sz="1400" i="1" dirty="0" err="1">
                <a:latin typeface="+mn-lt"/>
              </a:rPr>
              <a:t>E.g</a:t>
            </a:r>
            <a:r>
              <a:rPr lang="cs-CZ" sz="1400" i="1" dirty="0">
                <a:latin typeface="+mn-lt"/>
              </a:rPr>
              <a:t>., </a:t>
            </a:r>
            <a:r>
              <a:rPr lang="cs-CZ" sz="1400" i="1" dirty="0" err="1">
                <a:latin typeface="+mn-lt"/>
              </a:rPr>
              <a:t>attribute</a:t>
            </a:r>
            <a:r>
              <a:rPr lang="cs-CZ" sz="1400" i="1" dirty="0">
                <a:latin typeface="+mn-lt"/>
              </a:rPr>
              <a:t>-level </a:t>
            </a:r>
            <a:r>
              <a:rPr lang="cs-CZ" sz="1400" i="1" dirty="0" err="1">
                <a:latin typeface="+mn-lt"/>
              </a:rPr>
              <a:t>vector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representation</a:t>
            </a:r>
            <a:r>
              <a:rPr lang="cs-CZ" sz="1400" i="1" dirty="0">
                <a:latin typeface="+mn-lt"/>
              </a:rPr>
              <a:t>, </a:t>
            </a:r>
            <a:r>
              <a:rPr lang="cs-CZ" sz="1400" i="1" dirty="0" err="1">
                <a:latin typeface="+mn-lt"/>
              </a:rPr>
              <a:t>attention</a:t>
            </a:r>
            <a:r>
              <a:rPr lang="cs-CZ" sz="1400" i="1" dirty="0">
                <a:latin typeface="+mn-lt"/>
              </a:rPr>
              <a:t> </a:t>
            </a:r>
            <a:r>
              <a:rPr lang="cs-CZ" sz="1400" i="1" dirty="0" err="1">
                <a:latin typeface="+mn-lt"/>
              </a:rPr>
              <a:t>models</a:t>
            </a:r>
            <a:r>
              <a:rPr lang="cs-CZ" sz="1400" i="1" dirty="0">
                <a:latin typeface="+mn-lt"/>
              </a:rPr>
              <a:t>) </a:t>
            </a:r>
            <a:r>
              <a:rPr lang="cs-CZ" dirty="0" err="1">
                <a:latin typeface="+mn-lt"/>
              </a:rPr>
              <a:t>or</a:t>
            </a:r>
            <a:r>
              <a:rPr lang="cs-CZ" dirty="0">
                <a:latin typeface="+mn-lt"/>
              </a:rPr>
              <a:t> explicit</a:t>
            </a:r>
            <a:r>
              <a:rPr lang="cs-CZ" i="1" dirty="0">
                <a:latin typeface="+mn-lt"/>
              </a:rPr>
              <a:t> </a:t>
            </a:r>
            <a:r>
              <a:rPr lang="cs-CZ" sz="1400" i="1" dirty="0">
                <a:latin typeface="+mn-lt"/>
              </a:rPr>
              <a:t>(direct preference </a:t>
            </a:r>
            <a:r>
              <a:rPr lang="cs-CZ" sz="1400" i="1" dirty="0" err="1">
                <a:latin typeface="+mn-lt"/>
              </a:rPr>
              <a:t>prediction</a:t>
            </a:r>
            <a:r>
              <a:rPr lang="cs-CZ" sz="1400" i="1" dirty="0">
                <a:latin typeface="+mn-lt"/>
              </a:rPr>
              <a:t>)</a:t>
            </a:r>
          </a:p>
          <a:p>
            <a:pPr lvl="1"/>
            <a:r>
              <a:rPr lang="cs-CZ" dirty="0" err="1">
                <a:latin typeface="+mn-lt"/>
              </a:rPr>
              <a:t>Occasionally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ask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whether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explicit </a:t>
            </a:r>
            <a:r>
              <a:rPr lang="cs-CZ" dirty="0" err="1">
                <a:latin typeface="+mn-lt"/>
              </a:rPr>
              <a:t>preferences</a:t>
            </a:r>
            <a:r>
              <a:rPr lang="cs-CZ" dirty="0">
                <a:latin typeface="+mn-lt"/>
              </a:rPr>
              <a:t> are </a:t>
            </a:r>
            <a:r>
              <a:rPr lang="cs-CZ" dirty="0" err="1">
                <a:latin typeface="+mn-lt"/>
              </a:rPr>
              <a:t>correct</a:t>
            </a:r>
            <a:endParaRPr lang="cs-CZ" dirty="0">
              <a:latin typeface="+mn-lt"/>
            </a:endParaRPr>
          </a:p>
          <a:p>
            <a:pPr lvl="2"/>
            <a:r>
              <a:rPr lang="cs-CZ" dirty="0" err="1">
                <a:latin typeface="+mn-lt"/>
              </a:rPr>
              <a:t>E.g</a:t>
            </a:r>
            <a:r>
              <a:rPr lang="cs-CZ" dirty="0">
                <a:latin typeface="+mn-lt"/>
              </a:rPr>
              <a:t>. Use </a:t>
            </a:r>
            <a:r>
              <a:rPr lang="cs-CZ" dirty="0" err="1">
                <a:latin typeface="+mn-lt"/>
              </a:rPr>
              <a:t>latent</a:t>
            </a:r>
            <a:r>
              <a:rPr lang="cs-CZ" dirty="0">
                <a:latin typeface="+mn-lt"/>
              </a:rPr>
              <a:t> model, but „</a:t>
            </a:r>
            <a:r>
              <a:rPr lang="cs-CZ" dirty="0" err="1">
                <a:latin typeface="+mn-lt"/>
              </a:rPr>
              <a:t>guard</a:t>
            </a:r>
            <a:r>
              <a:rPr lang="cs-CZ" dirty="0">
                <a:latin typeface="+mn-lt"/>
              </a:rPr>
              <a:t>“ </a:t>
            </a:r>
            <a:r>
              <a:rPr lang="cs-CZ" dirty="0" err="1">
                <a:latin typeface="+mn-lt"/>
              </a:rPr>
              <a:t>it</a:t>
            </a:r>
            <a:r>
              <a:rPr lang="cs-CZ" dirty="0">
                <a:latin typeface="+mn-lt"/>
              </a:rPr>
              <a:t> via </a:t>
            </a:r>
            <a:r>
              <a:rPr lang="cs-CZ" dirty="0" err="1">
                <a:latin typeface="+mn-lt"/>
              </a:rPr>
              <a:t>regularization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explicit </a:t>
            </a:r>
            <a:r>
              <a:rPr lang="cs-CZ" dirty="0" err="1">
                <a:latin typeface="+mn-lt"/>
              </a:rPr>
              <a:t>one</a:t>
            </a:r>
            <a:r>
              <a:rPr lang="cs-CZ" dirty="0">
                <a:latin typeface="+mn-lt"/>
              </a:rPr>
              <a:t>. </a:t>
            </a:r>
            <a:r>
              <a:rPr lang="cs-CZ" dirty="0" err="1">
                <a:latin typeface="+mn-lt"/>
              </a:rPr>
              <a:t>Iteratively</a:t>
            </a:r>
            <a:r>
              <a:rPr lang="cs-CZ" dirty="0">
                <a:latin typeface="+mn-lt"/>
              </a:rPr>
              <a:t> update </a:t>
            </a:r>
            <a:r>
              <a:rPr lang="cs-CZ" dirty="0" err="1">
                <a:latin typeface="+mn-lt"/>
              </a:rPr>
              <a:t>if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recieve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confirmation</a:t>
            </a:r>
            <a:r>
              <a:rPr lang="cs-CZ" dirty="0">
                <a:latin typeface="+mn-lt"/>
              </a:rPr>
              <a:t> on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explicit model.</a:t>
            </a:r>
            <a:br>
              <a:rPr lang="cs-CZ" dirty="0">
                <a:latin typeface="+mn-lt"/>
              </a:rPr>
            </a:br>
            <a:r>
              <a:rPr lang="cs-CZ" sz="1100" dirty="0">
                <a:latin typeface="+mn-lt"/>
                <a:hlinkClick r:id="rId2"/>
              </a:rPr>
              <a:t>https://www.frontiersin.org/articles/10.3389/fdata.2021.778417/full</a:t>
            </a:r>
            <a:r>
              <a:rPr lang="cs-CZ" sz="1100" dirty="0">
                <a:latin typeface="+mn-lt"/>
              </a:rPr>
              <a:t> </a:t>
            </a:r>
            <a:br>
              <a:rPr lang="cs-CZ" sz="1100" dirty="0">
                <a:latin typeface="+mn-lt"/>
              </a:rPr>
            </a:br>
            <a:r>
              <a:rPr lang="cs-CZ" sz="1100" dirty="0">
                <a:latin typeface="+mn-lt"/>
                <a:hlinkClick r:id="rId3"/>
              </a:rPr>
              <a:t>https://dl.acm.org/doi/10.1145/2043932.2043979</a:t>
            </a:r>
            <a:r>
              <a:rPr lang="cs-CZ" sz="1100" dirty="0">
                <a:latin typeface="+mn-lt"/>
              </a:rPr>
              <a:t> </a:t>
            </a:r>
          </a:p>
          <a:p>
            <a:pPr lvl="1"/>
            <a:r>
              <a:rPr lang="cs-CZ" dirty="0" err="1">
                <a:latin typeface="+mn-lt"/>
              </a:rPr>
              <a:t>Confirmation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often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easier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definition</a:t>
            </a:r>
            <a:r>
              <a:rPr lang="cs-CZ" dirty="0">
                <a:latin typeface="+mn-lt"/>
              </a:rPr>
              <a:t> +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be</a:t>
            </a:r>
            <a:r>
              <a:rPr lang="cs-CZ" dirty="0">
                <a:latin typeface="+mn-lt"/>
              </a:rPr>
              <a:t> done in a </a:t>
            </a:r>
            <a:r>
              <a:rPr lang="cs-CZ" dirty="0" err="1">
                <a:latin typeface="+mn-lt"/>
              </a:rPr>
              <a:t>less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intrusive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way</a:t>
            </a:r>
            <a:endParaRPr lang="cs-CZ" dirty="0">
              <a:latin typeface="+mn-lt"/>
            </a:endParaRPr>
          </a:p>
          <a:p>
            <a:pPr lvl="2"/>
            <a:r>
              <a:rPr lang="cs-CZ" dirty="0" err="1">
                <a:latin typeface="+mn-lt"/>
              </a:rPr>
              <a:t>Based</a:t>
            </a:r>
            <a:r>
              <a:rPr lang="cs-CZ" dirty="0">
                <a:latin typeface="+mn-lt"/>
              </a:rPr>
              <a:t> on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recipe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ratings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we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think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are a </a:t>
            </a:r>
            <a:r>
              <a:rPr lang="cs-CZ" dirty="0" err="1">
                <a:latin typeface="+mn-lt"/>
              </a:rPr>
              <a:t>vegetarian</a:t>
            </a:r>
            <a:r>
              <a:rPr lang="cs-CZ" dirty="0">
                <a:latin typeface="+mn-lt"/>
              </a:rPr>
              <a:t>. </a:t>
            </a:r>
            <a:r>
              <a:rPr lang="cs-CZ" dirty="0" err="1">
                <a:latin typeface="+mn-lt"/>
              </a:rPr>
              <a:t>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that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true</a:t>
            </a:r>
            <a:r>
              <a:rPr lang="cs-CZ" dirty="0">
                <a:latin typeface="+mn-lt"/>
              </a:rPr>
              <a:t>? </a:t>
            </a:r>
            <a:br>
              <a:rPr lang="cs-CZ" dirty="0">
                <a:latin typeface="+mn-lt"/>
              </a:rPr>
            </a:br>
            <a:r>
              <a:rPr lang="cs-CZ" dirty="0">
                <a:latin typeface="+mn-lt"/>
              </a:rPr>
              <a:t>[</a:t>
            </a:r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 </a:t>
            </a:r>
            <a:r>
              <a:rPr lang="en-US" dirty="0">
                <a:latin typeface="+mn-lt"/>
              </a:rPr>
              <a:t>|</a:t>
            </a:r>
            <a:r>
              <a:rPr lang="cs-CZ" dirty="0">
                <a:latin typeface="+mn-lt"/>
              </a:rPr>
              <a:t> NO</a:t>
            </a:r>
            <a:r>
              <a:rPr lang="en-US" dirty="0">
                <a:latin typeface="+mn-lt"/>
              </a:rPr>
              <a:t> | </a:t>
            </a:r>
            <a:r>
              <a:rPr lang="cs-CZ" dirty="0">
                <a:latin typeface="+mn-lt"/>
              </a:rPr>
              <a:t>No, but I do not </a:t>
            </a:r>
            <a:r>
              <a:rPr lang="cs-CZ" dirty="0" err="1">
                <a:latin typeface="+mn-lt"/>
              </a:rPr>
              <a:t>eat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meat</a:t>
            </a:r>
            <a:r>
              <a:rPr lang="cs-CZ" dirty="0">
                <a:latin typeface="+mn-lt"/>
              </a:rPr>
              <a:t> much</a:t>
            </a:r>
            <a:r>
              <a:rPr lang="en-US" dirty="0">
                <a:latin typeface="+mn-lt"/>
              </a:rPr>
              <a:t> | </a:t>
            </a:r>
            <a:r>
              <a:rPr lang="cs-CZ" dirty="0" err="1">
                <a:latin typeface="+mn-lt"/>
              </a:rPr>
              <a:t>Irrelevant</a:t>
            </a:r>
            <a:r>
              <a:rPr lang="cs-CZ" dirty="0">
                <a:latin typeface="+mn-lt"/>
              </a:rPr>
              <a:t>] </a:t>
            </a:r>
            <a:r>
              <a:rPr lang="cs-CZ" dirty="0" err="1">
                <a:latin typeface="+mn-lt"/>
              </a:rPr>
              <a:t>What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will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happen</a:t>
            </a:r>
            <a:r>
              <a:rPr lang="cs-CZ" dirty="0">
                <a:latin typeface="+mn-lt"/>
              </a:rPr>
              <a:t> &gt;&gt;</a:t>
            </a:r>
          </a:p>
          <a:p>
            <a:pPr marL="914400" lvl="2" indent="0">
              <a:buNone/>
            </a:pPr>
            <a:r>
              <a:rPr lang="cs-CZ" dirty="0">
                <a:latin typeface="+mn-lt"/>
              </a:rPr>
              <a:t>If you click on Yes, we will promote more vegetarian meals in your future searches.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can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always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turn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feature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off</a:t>
            </a:r>
            <a:r>
              <a:rPr lang="cs-CZ" dirty="0">
                <a:latin typeface="+mn-lt"/>
              </a:rPr>
              <a:t> in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user profile.</a:t>
            </a:r>
          </a:p>
          <a:p>
            <a:pPr lvl="1"/>
            <a:r>
              <a:rPr lang="cs-CZ" dirty="0">
                <a:latin typeface="+mn-lt"/>
              </a:rPr>
              <a:t>User </a:t>
            </a:r>
            <a:r>
              <a:rPr lang="cs-CZ" dirty="0" err="1">
                <a:latin typeface="+mn-lt"/>
              </a:rPr>
              <a:t>controll</a:t>
            </a:r>
            <a:r>
              <a:rPr lang="cs-CZ" dirty="0">
                <a:latin typeface="+mn-lt"/>
              </a:rPr>
              <a:t> in RS </a:t>
            </a:r>
            <a:r>
              <a:rPr lang="cs-CZ" sz="1100" dirty="0">
                <a:latin typeface="+mn-lt"/>
              </a:rPr>
              <a:t>(</a:t>
            </a:r>
            <a:r>
              <a:rPr lang="cs-CZ" sz="1100" dirty="0">
                <a:latin typeface="+mn-lt"/>
                <a:hlinkClick r:id="rId4"/>
              </a:rPr>
              <a:t>https://web-ainf.aau.at/pub/</a:t>
            </a:r>
            <a:r>
              <a:rPr lang="cs-CZ" sz="1100" dirty="0" err="1">
                <a:latin typeface="+mn-lt"/>
                <a:hlinkClick r:id="rId4"/>
              </a:rPr>
              <a:t>jannach</a:t>
            </a:r>
            <a:r>
              <a:rPr lang="cs-CZ" sz="1100" dirty="0">
                <a:latin typeface="+mn-lt"/>
                <a:hlinkClick r:id="rId4"/>
              </a:rPr>
              <a:t>/</a:t>
            </a:r>
            <a:r>
              <a:rPr lang="cs-CZ" sz="1100" dirty="0" err="1">
                <a:latin typeface="+mn-lt"/>
                <a:hlinkClick r:id="rId4"/>
              </a:rPr>
              <a:t>files</a:t>
            </a:r>
            <a:r>
              <a:rPr lang="cs-CZ" sz="1100" dirty="0">
                <a:latin typeface="+mn-lt"/>
                <a:hlinkClick r:id="rId4"/>
              </a:rPr>
              <a:t>/BOOK_CHAPTER_PERSONALIZED_HCI_2019.pdf</a:t>
            </a:r>
            <a:r>
              <a:rPr lang="cs-CZ" sz="1100" dirty="0">
                <a:latin typeface="+mn-lt"/>
              </a:rPr>
              <a:t>)</a:t>
            </a:r>
          </a:p>
          <a:p>
            <a:r>
              <a:rPr lang="cs-CZ" dirty="0" err="1">
                <a:latin typeface="+mn-lt"/>
              </a:rPr>
              <a:t>Requires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rather</a:t>
            </a:r>
            <a:r>
              <a:rPr lang="cs-CZ" dirty="0">
                <a:latin typeface="+mn-lt"/>
              </a:rPr>
              <a:t> lot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per-user data to </a:t>
            </a:r>
            <a:r>
              <a:rPr lang="cs-CZ" dirty="0" err="1">
                <a:latin typeface="+mn-lt"/>
              </a:rPr>
              <a:t>learn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reliably</a:t>
            </a:r>
            <a:r>
              <a:rPr lang="cs-CZ" dirty="0">
                <a:latin typeface="+mn-lt"/>
              </a:rPr>
              <a:t>… </a:t>
            </a:r>
            <a:r>
              <a:rPr lang="cs-CZ" dirty="0" err="1">
                <a:latin typeface="+mn-lt"/>
              </a:rPr>
              <a:t>well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maybe</a:t>
            </a:r>
            <a:r>
              <a:rPr lang="cs-CZ" dirty="0">
                <a:latin typeface="+mn-lt"/>
              </a:rPr>
              <a:t> not, </a:t>
            </a:r>
            <a:r>
              <a:rPr lang="cs-CZ" dirty="0" err="1">
                <a:latin typeface="+mn-lt"/>
              </a:rPr>
              <a:t>see</a:t>
            </a:r>
            <a:r>
              <a:rPr lang="cs-CZ" dirty="0">
                <a:latin typeface="+mn-lt"/>
              </a:rPr>
              <a:t> in a </a:t>
            </a:r>
            <a:r>
              <a:rPr lang="cs-CZ" dirty="0" err="1">
                <a:latin typeface="+mn-lt"/>
              </a:rPr>
              <a:t>few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lectures</a:t>
            </a:r>
            <a:endParaRPr lang="cs-CZ" dirty="0">
              <a:latin typeface="+mn-lt"/>
            </a:endParaRP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478583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3CBB4E-6B96-1D28-6EB3-18D95D2E0F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1CA6F8-50CD-D273-7391-9B87EC187C96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2BF96EDF-54C6-9F91-A91A-62A55C77E2EF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7"/>
            <a:ext cx="9436824" cy="4570763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dirty="0" err="1">
                <a:latin typeface="+mn-lt"/>
              </a:rPr>
              <a:t>Possible</a:t>
            </a:r>
            <a:r>
              <a:rPr lang="cs-CZ" sz="2400" dirty="0">
                <a:latin typeface="+mn-lt"/>
              </a:rPr>
              <a:t> </a:t>
            </a:r>
            <a:r>
              <a:rPr lang="cs-CZ" sz="2400" dirty="0" err="1">
                <a:latin typeface="+mn-lt"/>
              </a:rPr>
              <a:t>solution</a:t>
            </a:r>
            <a:r>
              <a:rPr lang="cs-CZ" sz="2400" dirty="0">
                <a:latin typeface="+mn-lt"/>
              </a:rPr>
              <a:t>:</a:t>
            </a:r>
          </a:p>
          <a:p>
            <a:r>
              <a:rPr lang="cs-CZ" b="1" i="1" dirty="0">
                <a:solidFill>
                  <a:srgbClr val="00B0F0"/>
                </a:solidFill>
                <a:latin typeface="+mn-lt"/>
              </a:rPr>
              <a:t>Use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within-page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feedback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collection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to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identify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most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relevant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content</a:t>
            </a:r>
            <a:r>
              <a:rPr lang="cs-CZ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b="1" i="1" dirty="0" err="1">
                <a:solidFill>
                  <a:srgbClr val="00B0F0"/>
                </a:solidFill>
                <a:latin typeface="+mn-lt"/>
              </a:rPr>
              <a:t>parts</a:t>
            </a:r>
            <a:endParaRPr lang="cs-CZ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Then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translate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sub-</a:t>
            </a:r>
            <a:r>
              <a:rPr lang="cs-CZ" dirty="0" err="1">
                <a:latin typeface="+mn-lt"/>
              </a:rPr>
              <a:t>object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preferences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Inherently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noisy</a:t>
            </a:r>
            <a:r>
              <a:rPr lang="cs-CZ" dirty="0">
                <a:latin typeface="+mn-lt"/>
              </a:rPr>
              <a:t>, </a:t>
            </a:r>
            <a:r>
              <a:rPr lang="cs-CZ" dirty="0" err="1">
                <a:latin typeface="+mn-lt"/>
              </a:rPr>
              <a:t>highly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visualization-specific</a:t>
            </a:r>
            <a:endParaRPr lang="cs-CZ" dirty="0">
              <a:latin typeface="+mn-lt"/>
            </a:endParaRPr>
          </a:p>
          <a:p>
            <a:pPr lvl="1"/>
            <a:r>
              <a:rPr lang="cs-CZ" dirty="0">
                <a:latin typeface="+mn-lt"/>
              </a:rPr>
              <a:t>No </a:t>
            </a:r>
            <a:r>
              <a:rPr lang="cs-CZ" dirty="0" err="1">
                <a:latin typeface="+mn-lt"/>
              </a:rPr>
              <a:t>known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usage</a:t>
            </a:r>
            <a:endParaRPr lang="cs-CZ" sz="1100" dirty="0">
              <a:latin typeface="+mn-lt"/>
            </a:endParaRPr>
          </a:p>
          <a:p>
            <a:r>
              <a:rPr lang="cs-CZ" dirty="0" err="1">
                <a:latin typeface="+mn-lt"/>
              </a:rPr>
              <a:t>Requires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detailed</a:t>
            </a:r>
            <a:r>
              <a:rPr lang="cs-CZ" dirty="0">
                <a:latin typeface="+mn-lt"/>
              </a:rPr>
              <a:t> feedback </a:t>
            </a:r>
            <a:r>
              <a:rPr lang="cs-CZ" dirty="0" err="1">
                <a:latin typeface="+mn-lt"/>
              </a:rPr>
              <a:t>collection</a:t>
            </a:r>
            <a:r>
              <a:rPr lang="cs-CZ" dirty="0">
                <a:latin typeface="+mn-lt"/>
              </a:rPr>
              <a:t>, but </a:t>
            </a:r>
            <a:r>
              <a:rPr lang="cs-CZ" dirty="0" err="1">
                <a:latin typeface="+mn-lt"/>
              </a:rPr>
              <a:t>possibly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less</a:t>
            </a:r>
            <a:r>
              <a:rPr lang="cs-CZ" dirty="0">
                <a:latin typeface="+mn-lt"/>
              </a:rPr>
              <a:t> data </a:t>
            </a:r>
            <a:r>
              <a:rPr lang="cs-CZ" dirty="0" err="1">
                <a:latin typeface="+mn-lt"/>
              </a:rPr>
              <a:t>points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needed</a:t>
            </a:r>
            <a:endParaRPr lang="cs-CZ" dirty="0">
              <a:latin typeface="+mn-lt"/>
            </a:endParaRP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8975734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Be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careful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while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generalizing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from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inferred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sub-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object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preferences</a:t>
            </a:r>
            <a:endParaRPr lang="cs-CZ" sz="2400" b="1" i="1" dirty="0">
              <a:solidFill>
                <a:srgbClr val="FF0000"/>
              </a:solidFill>
              <a:latin typeface="+mn-lt"/>
            </a:endParaRPr>
          </a:p>
          <a:p>
            <a:pPr lvl="0"/>
            <a:r>
              <a:rPr lang="cs-CZ" dirty="0">
                <a:latin typeface="+mn-lt"/>
              </a:rPr>
              <a:t>Do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like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action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movies</a:t>
            </a:r>
            <a:r>
              <a:rPr lang="cs-CZ" dirty="0">
                <a:latin typeface="+mn-lt"/>
              </a:rPr>
              <a:t>? </a:t>
            </a:r>
          </a:p>
          <a:p>
            <a:pPr lvl="0"/>
            <a:r>
              <a:rPr lang="cs-CZ" dirty="0">
                <a:latin typeface="+mn-lt"/>
              </a:rPr>
              <a:t>Do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like</a:t>
            </a:r>
            <a:r>
              <a:rPr lang="cs-CZ" dirty="0">
                <a:latin typeface="+mn-lt"/>
              </a:rPr>
              <a:t> food </a:t>
            </a:r>
            <a:r>
              <a:rPr lang="cs-CZ" dirty="0" err="1">
                <a:latin typeface="+mn-lt"/>
              </a:rPr>
              <a:t>with</a:t>
            </a:r>
            <a:r>
              <a:rPr lang="cs-CZ" dirty="0">
                <a:latin typeface="+mn-lt"/>
              </a:rPr>
              <a:t> salt?</a:t>
            </a:r>
          </a:p>
          <a:p>
            <a:pPr lvl="0"/>
            <a:r>
              <a:rPr lang="cs-CZ" dirty="0">
                <a:latin typeface="+mn-lt"/>
              </a:rPr>
              <a:t>Do </a:t>
            </a:r>
            <a:r>
              <a:rPr lang="cs-CZ" dirty="0" err="1">
                <a:latin typeface="+mn-lt"/>
              </a:rPr>
              <a:t>you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like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movies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with</a:t>
            </a:r>
            <a:r>
              <a:rPr lang="cs-CZ" dirty="0">
                <a:latin typeface="+mn-lt"/>
              </a:rPr>
              <a:t> David Aston?</a:t>
            </a:r>
          </a:p>
          <a:p>
            <a:pPr lvl="1"/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, but not </a:t>
            </a:r>
            <a:r>
              <a:rPr lang="cs-CZ" dirty="0" err="1">
                <a:latin typeface="+mn-lt"/>
              </a:rPr>
              <a:t>all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them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, but not </a:t>
            </a:r>
            <a:r>
              <a:rPr lang="cs-CZ" dirty="0" err="1">
                <a:latin typeface="+mn-lt"/>
              </a:rPr>
              <a:t>because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endParaRPr lang="cs-CZ" dirty="0">
              <a:latin typeface="+mn-lt"/>
            </a:endParaRPr>
          </a:p>
          <a:p>
            <a:pPr lvl="0"/>
            <a:endParaRPr lang="cs-CZ" dirty="0">
              <a:latin typeface="+mn-lt"/>
            </a:endParaRPr>
          </a:p>
          <a:p>
            <a:pPr lvl="0"/>
            <a:r>
              <a:rPr lang="cs-CZ" dirty="0">
                <a:latin typeface="+mn-lt"/>
              </a:rPr>
              <a:t>…</a:t>
            </a:r>
            <a:r>
              <a:rPr lang="cs-CZ" dirty="0" err="1">
                <a:latin typeface="+mn-lt"/>
              </a:rPr>
              <a:t>who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is</a:t>
            </a:r>
            <a:r>
              <a:rPr lang="cs-CZ" dirty="0">
                <a:latin typeface="+mn-lt"/>
              </a:rPr>
              <a:t> David Aston?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089554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Be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careful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while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generalizing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from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inferred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sub-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object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preferences</a:t>
            </a:r>
            <a:endParaRPr lang="cs-CZ" i="1" dirty="0">
              <a:solidFill>
                <a:schemeClr val="bg1">
                  <a:lumMod val="65000"/>
                </a:schemeClr>
              </a:solidFill>
            </a:endParaRPr>
          </a:p>
          <a:p>
            <a:pPr lvl="0"/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Do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you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like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action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movies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? </a:t>
            </a:r>
          </a:p>
          <a:p>
            <a:pPr lvl="0"/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Do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you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like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food </a:t>
            </a:r>
            <a:r>
              <a:rPr lang="cs-CZ" i="1" dirty="0" err="1">
                <a:solidFill>
                  <a:schemeClr val="bg1">
                    <a:lumMod val="65000"/>
                  </a:schemeClr>
                </a:solidFill>
              </a:rPr>
              <a:t>with</a:t>
            </a:r>
            <a:r>
              <a:rPr lang="cs-CZ" i="1" dirty="0">
                <a:solidFill>
                  <a:schemeClr val="bg1">
                    <a:lumMod val="65000"/>
                  </a:schemeClr>
                </a:solidFill>
              </a:rPr>
              <a:t> salt?</a:t>
            </a:r>
          </a:p>
          <a:p>
            <a:pPr lvl="0"/>
            <a:r>
              <a:rPr lang="cs-CZ" dirty="0"/>
              <a:t>Do </a:t>
            </a:r>
            <a:r>
              <a:rPr lang="cs-CZ" dirty="0" err="1"/>
              <a:t>you</a:t>
            </a:r>
            <a:r>
              <a:rPr lang="cs-CZ" dirty="0"/>
              <a:t> </a:t>
            </a:r>
            <a:r>
              <a:rPr lang="cs-CZ" dirty="0" err="1"/>
              <a:t>like</a:t>
            </a:r>
            <a:r>
              <a:rPr lang="cs-CZ" dirty="0"/>
              <a:t> </a:t>
            </a:r>
            <a:r>
              <a:rPr lang="cs-CZ" dirty="0" err="1"/>
              <a:t>movies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David Aston?</a:t>
            </a:r>
          </a:p>
          <a:p>
            <a:pPr lvl="1"/>
            <a:r>
              <a:rPr lang="cs-CZ" dirty="0" err="1"/>
              <a:t>Yes</a:t>
            </a:r>
            <a:r>
              <a:rPr lang="cs-CZ" dirty="0"/>
              <a:t>, but not </a:t>
            </a:r>
            <a:r>
              <a:rPr lang="cs-CZ" dirty="0" err="1"/>
              <a:t>all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them</a:t>
            </a:r>
            <a:endParaRPr lang="cs-CZ" dirty="0"/>
          </a:p>
          <a:p>
            <a:pPr lvl="1"/>
            <a:r>
              <a:rPr lang="cs-CZ" dirty="0" err="1"/>
              <a:t>Yes</a:t>
            </a:r>
            <a:r>
              <a:rPr lang="cs-CZ" dirty="0"/>
              <a:t>, but not </a:t>
            </a:r>
            <a:r>
              <a:rPr lang="cs-CZ" dirty="0" err="1"/>
              <a:t>because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this</a:t>
            </a:r>
            <a:endParaRPr lang="cs-CZ" dirty="0"/>
          </a:p>
          <a:p>
            <a:pPr lvl="0"/>
            <a:endParaRPr lang="cs-CZ" dirty="0"/>
          </a:p>
          <a:p>
            <a:pPr lvl="0"/>
            <a:r>
              <a:rPr lang="cs-CZ" dirty="0"/>
              <a:t>…</a:t>
            </a:r>
            <a:r>
              <a:rPr lang="cs-CZ" dirty="0" err="1"/>
              <a:t>who</a:t>
            </a:r>
            <a:r>
              <a:rPr lang="cs-CZ" dirty="0"/>
              <a:t> </a:t>
            </a:r>
            <a:r>
              <a:rPr lang="cs-CZ" dirty="0" err="1"/>
              <a:t>is</a:t>
            </a:r>
            <a:r>
              <a:rPr lang="cs-CZ" dirty="0"/>
              <a:t> David Aston?</a:t>
            </a:r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F8850F74-2BF2-4562-9725-95B23F1F43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6215" y="637117"/>
            <a:ext cx="4285785" cy="6220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88204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7B1F4B0-A5F3-454F-957C-60171D071781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What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minimal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granularity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 to </a:t>
            </a:r>
            <a:r>
              <a:rPr lang="cs-CZ" dirty="0" err="1">
                <a:solidFill>
                  <a:srgbClr val="333333"/>
                </a:solidFill>
                <a:latin typeface="Arial" pitchFamily="34"/>
              </a:rPr>
              <a:t>chose</a:t>
            </a:r>
            <a:r>
              <a:rPr lang="cs-CZ" dirty="0">
                <a:solidFill>
                  <a:srgbClr val="333333"/>
                </a:solidFill>
                <a:latin typeface="Arial" pitchFamily="34"/>
              </a:rPr>
              <a:t>?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D6C0F44F-E14E-4ABE-BAD9-C30173A3A02D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930398"/>
            <a:ext cx="8933011" cy="4144414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Be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careful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while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generalizing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from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inferred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sub-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object</a:t>
            </a:r>
            <a:r>
              <a:rPr lang="cs-CZ" sz="2400" b="1" i="1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FF0000"/>
                </a:solidFill>
                <a:latin typeface="+mn-lt"/>
              </a:rPr>
              <a:t>preferences</a:t>
            </a:r>
            <a:endParaRPr lang="cs-CZ" sz="2400" b="1" i="1" dirty="0">
              <a:solidFill>
                <a:srgbClr val="FF0000"/>
              </a:solidFill>
              <a:latin typeface="+mn-lt"/>
            </a:endParaRPr>
          </a:p>
          <a:p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, but not </a:t>
            </a:r>
            <a:r>
              <a:rPr lang="cs-CZ" dirty="0" err="1">
                <a:latin typeface="+mn-lt"/>
              </a:rPr>
              <a:t>all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them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Should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be</a:t>
            </a:r>
            <a:r>
              <a:rPr lang="cs-CZ" dirty="0">
                <a:latin typeface="+mn-lt"/>
              </a:rPr>
              <a:t> fine (</a:t>
            </a:r>
            <a:r>
              <a:rPr lang="cs-CZ" dirty="0" err="1">
                <a:latin typeface="+mn-lt"/>
              </a:rPr>
              <a:t>other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features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clarify</a:t>
            </a:r>
            <a:r>
              <a:rPr lang="cs-CZ" dirty="0">
                <a:latin typeface="+mn-lt"/>
              </a:rPr>
              <a:t>), but </a:t>
            </a:r>
            <a:r>
              <a:rPr lang="cs-CZ" dirty="0" err="1">
                <a:latin typeface="+mn-lt"/>
              </a:rPr>
              <a:t>we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need</a:t>
            </a:r>
            <a:r>
              <a:rPr lang="cs-CZ" dirty="0">
                <a:latin typeface="+mn-lt"/>
              </a:rPr>
              <a:t> to </a:t>
            </a:r>
            <a:r>
              <a:rPr lang="cs-CZ" dirty="0" err="1">
                <a:latin typeface="+mn-lt"/>
              </a:rPr>
              <a:t>ask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questions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correctly</a:t>
            </a:r>
            <a:endParaRPr lang="cs-CZ" dirty="0">
              <a:latin typeface="+mn-lt"/>
            </a:endParaRPr>
          </a:p>
          <a:p>
            <a:r>
              <a:rPr lang="cs-CZ" dirty="0" err="1">
                <a:latin typeface="+mn-lt"/>
              </a:rPr>
              <a:t>Yes</a:t>
            </a:r>
            <a:r>
              <a:rPr lang="cs-CZ" dirty="0">
                <a:latin typeface="+mn-lt"/>
              </a:rPr>
              <a:t>, but not </a:t>
            </a:r>
            <a:r>
              <a:rPr lang="cs-CZ" dirty="0" err="1">
                <a:latin typeface="+mn-lt"/>
              </a:rPr>
              <a:t>because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this</a:t>
            </a:r>
            <a:endParaRPr lang="cs-CZ" dirty="0">
              <a:latin typeface="+mn-lt"/>
            </a:endParaRPr>
          </a:p>
          <a:p>
            <a:pPr lvl="1"/>
            <a:r>
              <a:rPr lang="cs-CZ" dirty="0" err="1">
                <a:latin typeface="+mn-lt"/>
              </a:rPr>
              <a:t>Loss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trust (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„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the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system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does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not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understand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what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is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cs-CZ" i="1" dirty="0" err="1">
                <a:solidFill>
                  <a:schemeClr val="bg1">
                    <a:lumMod val="50000"/>
                  </a:schemeClr>
                </a:solidFill>
                <a:latin typeface="+mn-lt"/>
              </a:rPr>
              <a:t>important</a:t>
            </a:r>
            <a:r>
              <a:rPr lang="cs-CZ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“</a:t>
            </a:r>
            <a:r>
              <a:rPr lang="cs-CZ" dirty="0">
                <a:latin typeface="+mn-lt"/>
              </a:rPr>
              <a:t>)</a:t>
            </a:r>
          </a:p>
          <a:p>
            <a:pPr lvl="1"/>
            <a:r>
              <a:rPr lang="cs-CZ" dirty="0" err="1">
                <a:latin typeface="+mn-lt"/>
              </a:rPr>
              <a:t>Some</a:t>
            </a:r>
            <a:r>
              <a:rPr lang="cs-CZ" dirty="0">
                <a:latin typeface="+mn-lt"/>
              </a:rPr>
              <a:t> model </a:t>
            </a:r>
            <a:r>
              <a:rPr lang="cs-CZ" dirty="0" err="1">
                <a:latin typeface="+mn-lt"/>
              </a:rPr>
              <a:t>of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global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or</a:t>
            </a:r>
            <a:r>
              <a:rPr lang="cs-CZ" dirty="0">
                <a:latin typeface="+mn-lt"/>
              </a:rPr>
              <a:t> per-</a:t>
            </a:r>
            <a:r>
              <a:rPr lang="cs-CZ" dirty="0" err="1">
                <a:latin typeface="+mn-lt"/>
              </a:rPr>
              <a:t>object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feature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importance</a:t>
            </a:r>
            <a:endParaRPr lang="cs-CZ" dirty="0">
              <a:latin typeface="+mn-lt"/>
            </a:endParaRPr>
          </a:p>
          <a:p>
            <a:pPr lvl="2"/>
            <a:r>
              <a:rPr lang="cs-CZ" dirty="0" err="1">
                <a:latin typeface="+mn-lt"/>
              </a:rPr>
              <a:t>Only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confirm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inferred</a:t>
            </a:r>
            <a:r>
              <a:rPr lang="cs-CZ" dirty="0">
                <a:latin typeface="+mn-lt"/>
              </a:rPr>
              <a:t> preference on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important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ones</a:t>
            </a:r>
            <a:endParaRPr lang="cs-CZ" dirty="0">
              <a:latin typeface="+mn-lt"/>
            </a:endParaRPr>
          </a:p>
          <a:p>
            <a:pPr lvl="2"/>
            <a:r>
              <a:rPr lang="cs-CZ" dirty="0">
                <a:latin typeface="+mn-lt"/>
              </a:rPr>
              <a:t>Do not base </a:t>
            </a:r>
            <a:r>
              <a:rPr lang="cs-CZ" dirty="0" err="1">
                <a:latin typeface="+mn-lt"/>
              </a:rPr>
              <a:t>your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decision</a:t>
            </a:r>
            <a:r>
              <a:rPr lang="cs-CZ" dirty="0">
                <a:latin typeface="+mn-lt"/>
              </a:rPr>
              <a:t> on </a:t>
            </a:r>
            <a:r>
              <a:rPr lang="cs-CZ" dirty="0" err="1">
                <a:latin typeface="+mn-lt"/>
              </a:rPr>
              <a:t>the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less</a:t>
            </a:r>
            <a:r>
              <a:rPr lang="cs-CZ" dirty="0">
                <a:latin typeface="+mn-lt"/>
              </a:rPr>
              <a:t> </a:t>
            </a:r>
            <a:r>
              <a:rPr lang="cs-CZ" dirty="0" err="1">
                <a:latin typeface="+mn-lt"/>
              </a:rPr>
              <a:t>relevant</a:t>
            </a:r>
            <a:r>
              <a:rPr lang="cs-CZ" dirty="0">
                <a:latin typeface="+mn-lt"/>
              </a:rPr>
              <a:t> much</a:t>
            </a:r>
          </a:p>
          <a:p>
            <a:pPr lvl="0"/>
            <a:endParaRPr lang="cs-CZ" dirty="0"/>
          </a:p>
          <a:p>
            <a:pPr lvl="1"/>
            <a:endParaRPr lang="cs-CZ" dirty="0"/>
          </a:p>
          <a:p>
            <a:pPr marL="0" lvl="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1793747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7DBCB-9BBE-FDCF-4528-7DAE26B7AC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>
            <a:extLst>
              <a:ext uri="{FF2B5EF4-FFF2-40B4-BE49-F238E27FC236}">
                <a16:creationId xmlns:a16="http://schemas.microsoft.com/office/drawing/2014/main" id="{D15DD269-5889-1150-EBC9-4A3799DE60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		</a:t>
            </a:r>
            <a:r>
              <a:rPr lang="cs-CZ" altLang="cs-CZ" sz="8000" dirty="0" err="1"/>
              <a:t>Questions</a:t>
            </a:r>
            <a:r>
              <a:rPr lang="cs-CZ" altLang="cs-CZ" sz="8000" dirty="0"/>
              <a:t>?</a:t>
            </a:r>
            <a:endParaRPr lang="cs-CZ" altLang="cs-CZ" dirty="0"/>
          </a:p>
        </p:txBody>
      </p:sp>
      <p:pic>
        <p:nvPicPr>
          <p:cNvPr id="66562" name="Picture 2" descr="http://i158.photobucket.com/albums/t96/Elletballa09/fry.jpg">
            <a:extLst>
              <a:ext uri="{FF2B5EF4-FFF2-40B4-BE49-F238E27FC236}">
                <a16:creationId xmlns:a16="http://schemas.microsoft.com/office/drawing/2014/main" id="{07F89F81-A562-BBB7-09D5-0B0A32E05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9" y="1930398"/>
            <a:ext cx="5779269" cy="43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925903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37054B7-1A25-423C-A4AB-C516AF963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Aggregating</a:t>
            </a:r>
            <a:r>
              <a:rPr lang="cs-CZ" dirty="0"/>
              <a:t> </a:t>
            </a:r>
            <a:r>
              <a:rPr lang="cs-CZ" dirty="0" err="1"/>
              <a:t>multiple</a:t>
            </a:r>
            <a:r>
              <a:rPr lang="cs-CZ" dirty="0"/>
              <a:t> </a:t>
            </a:r>
            <a:r>
              <a:rPr lang="cs-CZ" dirty="0" err="1"/>
              <a:t>indicators</a:t>
            </a:r>
            <a:endParaRPr lang="cs-CZ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40B7B522-197F-44BD-91DA-B6143A0D23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err="1"/>
              <a:t>If</a:t>
            </a:r>
            <a:r>
              <a:rPr lang="cs-CZ" dirty="0"/>
              <a:t> A=1 and B=1, </a:t>
            </a:r>
            <a:r>
              <a:rPr lang="cs-CZ" dirty="0" err="1"/>
              <a:t>then</a:t>
            </a:r>
            <a:r>
              <a:rPr lang="cs-CZ" dirty="0"/>
              <a:t> A and B </a:t>
            </a:r>
            <a:r>
              <a:rPr lang="cs-CZ" dirty="0" err="1"/>
              <a:t>is</a:t>
            </a:r>
            <a:r>
              <a:rPr lang="cs-CZ" dirty="0"/>
              <a:t> 2, </a:t>
            </a:r>
            <a:r>
              <a:rPr lang="cs-CZ" dirty="0" err="1"/>
              <a:t>right</a:t>
            </a:r>
            <a:r>
              <a:rPr lang="cs-CZ" dirty="0"/>
              <a:t>? … RIGHT?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918646AB-F68D-A587-ADB5-71D972E3E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7690" y="3593690"/>
            <a:ext cx="3264310" cy="32643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861338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br>
              <a:rPr lang="cs-CZ"/>
            </a:br>
            <a:endParaRPr lang="en-US" dirty="0"/>
          </a:p>
        </p:txBody>
      </p:sp>
      <p:pic>
        <p:nvPicPr>
          <p:cNvPr id="7" name="Obrázek 6" descr="Obsah obrázku nádobí, jídlo, směs, recept&#10;&#10;Popis byl vytvořen automaticky">
            <a:extLst>
              <a:ext uri="{FF2B5EF4-FFF2-40B4-BE49-F238E27FC236}">
                <a16:creationId xmlns:a16="http://schemas.microsoft.com/office/drawing/2014/main" id="{B92BD484-DAAF-A001-1FD4-5B053A266A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3818" y="2160590"/>
            <a:ext cx="3871065" cy="3880768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2"/>
          </p:nvPr>
        </p:nvSpPr>
        <p:spPr>
          <a:xfrm>
            <a:off x="5089971" y="2160590"/>
            <a:ext cx="4184038" cy="3880768"/>
          </a:xfrm>
        </p:spPr>
        <p:txBody>
          <a:bodyPr wrap="square" anchor="t">
            <a:normAutofit/>
          </a:bodyPr>
          <a:lstStyle/>
          <a:p>
            <a:r>
              <a:rPr lang="cs-CZ" sz="2400" b="1" dirty="0" err="1">
                <a:latin typeface="+mn-lt"/>
              </a:rPr>
              <a:t>Recipes</a:t>
            </a:r>
            <a:r>
              <a:rPr lang="cs-CZ" sz="2400" b="1" dirty="0">
                <a:latin typeface="+mn-lt"/>
              </a:rPr>
              <a:t> </a:t>
            </a:r>
            <a:r>
              <a:rPr lang="cs-CZ" sz="2400" b="1" dirty="0" err="1">
                <a:latin typeface="+mn-lt"/>
              </a:rPr>
              <a:t>domain</a:t>
            </a:r>
            <a:r>
              <a:rPr lang="cs-CZ" sz="2400" b="1" dirty="0">
                <a:latin typeface="+mn-lt"/>
              </a:rPr>
              <a:t>:</a:t>
            </a:r>
          </a:p>
          <a:p>
            <a:pPr lvl="1"/>
            <a:r>
              <a:rPr lang="cs-CZ" sz="1800" dirty="0" err="1">
                <a:latin typeface="+mn-lt"/>
              </a:rPr>
              <a:t>Suppose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you</a:t>
            </a:r>
            <a:r>
              <a:rPr lang="cs-CZ" sz="1800" dirty="0">
                <a:latin typeface="+mn-lt"/>
              </a:rPr>
              <a:t> KNOW </a:t>
            </a:r>
            <a:r>
              <a:rPr lang="cs-CZ" sz="1800" dirty="0" err="1">
                <a:latin typeface="+mn-lt"/>
              </a:rPr>
              <a:t>that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user </a:t>
            </a:r>
            <a:r>
              <a:rPr lang="cs-CZ" sz="1800" b="1" i="1" dirty="0" err="1">
                <a:latin typeface="+mn-lt"/>
              </a:rPr>
              <a:t>likes</a:t>
            </a:r>
            <a:r>
              <a:rPr lang="cs-CZ" sz="1800" i="1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olives</a:t>
            </a:r>
            <a:r>
              <a:rPr lang="cs-CZ" sz="1800" dirty="0">
                <a:latin typeface="+mn-lt"/>
              </a:rPr>
              <a:t>, but </a:t>
            </a:r>
            <a:r>
              <a:rPr lang="cs-CZ" sz="1800" b="1" i="1" dirty="0" err="1">
                <a:latin typeface="+mn-lt"/>
              </a:rPr>
              <a:t>dislikes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cous-cous</a:t>
            </a:r>
            <a:endParaRPr lang="cs-CZ" sz="1800" dirty="0">
              <a:latin typeface="+mn-lt"/>
            </a:endParaRPr>
          </a:p>
          <a:p>
            <a:pPr marL="57150" indent="0">
              <a:buNone/>
            </a:pP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Would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she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like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or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dislike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cous-cous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with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olives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?</a:t>
            </a:r>
          </a:p>
          <a:p>
            <a:endParaRPr lang="cs-CZ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4821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C7E33-B1A8-4D05-948C-8D24FC34AD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feedback: how much inconsistent it can be?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5583A-7506-44BC-A941-D3D4AE4DDA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796717"/>
            <a:ext cx="9859632" cy="49163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dirty="0">
                <a:latin typeface="+mn-lt"/>
                <a:hlinkClick r:id="rId2"/>
              </a:rPr>
              <a:t>https://xamat.github.io/pubs/xamatriain_umap09.pdf</a:t>
            </a:r>
            <a:r>
              <a:rPr lang="cs-CZ" dirty="0">
                <a:latin typeface="+mn-lt"/>
              </a:rPr>
              <a:t> </a:t>
            </a:r>
          </a:p>
          <a:p>
            <a:pPr>
              <a:lnSpc>
                <a:spcPct val="90000"/>
              </a:lnSpc>
            </a:pPr>
            <a:r>
              <a:rPr lang="cs-CZ" dirty="0">
                <a:latin typeface="+mn-lt"/>
              </a:rPr>
              <a:t>Netflix dataset, both popular &amp; unpopular movies</a:t>
            </a:r>
          </a:p>
          <a:p>
            <a:pPr>
              <a:lnSpc>
                <a:spcPct val="90000"/>
              </a:lnSpc>
            </a:pPr>
            <a:r>
              <a:rPr lang="cs-CZ" dirty="0">
                <a:latin typeface="+mn-lt"/>
              </a:rPr>
              <a:t>Three trials, 5-scale rating + unseen of 100 movies: 1-&gt;2 at least one day apart, 2-&gt;3 at least 14 days apart, different ordering of </a:t>
            </a:r>
            <a:r>
              <a:rPr lang="cs-CZ" dirty="0" err="1">
                <a:latin typeface="+mn-lt"/>
              </a:rPr>
              <a:t>items</a:t>
            </a:r>
            <a:r>
              <a:rPr lang="cs-CZ" dirty="0">
                <a:latin typeface="+mn-lt"/>
              </a:rPr>
              <a:t> (R1:random -&gt; R2:popular -&gt; R3:random)</a:t>
            </a:r>
          </a:p>
          <a:p>
            <a:pPr>
              <a:lnSpc>
                <a:spcPct val="90000"/>
              </a:lnSpc>
            </a:pPr>
            <a:endParaRPr lang="cs-CZ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18" y="3117512"/>
            <a:ext cx="8777693" cy="3599912"/>
          </a:xfrm>
          <a:prstGeom prst="rect">
            <a:avLst/>
          </a:prstGeom>
        </p:spPr>
      </p:pic>
      <p:sp>
        <p:nvSpPr>
          <p:cNvPr id="7" name="Flowchart: Sequential Access Storage 6"/>
          <p:cNvSpPr/>
          <p:nvPr/>
        </p:nvSpPr>
        <p:spPr>
          <a:xfrm flipH="1">
            <a:off x="9016223" y="3251193"/>
            <a:ext cx="2766703" cy="1772652"/>
          </a:xfrm>
          <a:prstGeom prst="flowChartMagneticTap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cs-CZ" dirty="0"/>
              <a:t>Inconsitencies are more frequent in less popular (less known?) items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74008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2B579E-D3F8-2064-5EC2-61C256E139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B9C060-29DB-4F3E-9226-56475D9488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FD371-0992-E761-1265-80ECDEA69CC1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5089971" y="2160590"/>
            <a:ext cx="4361678" cy="3880768"/>
          </a:xfrm>
        </p:spPr>
        <p:txBody>
          <a:bodyPr wrap="square" anchor="t">
            <a:normAutofit/>
          </a:bodyPr>
          <a:lstStyle/>
          <a:p>
            <a:r>
              <a:rPr lang="cs-CZ" sz="2400" b="1" dirty="0">
                <a:latin typeface="+mn-lt"/>
              </a:rPr>
              <a:t>Group </a:t>
            </a:r>
            <a:r>
              <a:rPr lang="cs-CZ" sz="2400" b="1" dirty="0" err="1">
                <a:latin typeface="+mn-lt"/>
              </a:rPr>
              <a:t>movie</a:t>
            </a:r>
            <a:r>
              <a:rPr lang="cs-CZ" sz="2400" b="1" dirty="0">
                <a:latin typeface="+mn-lt"/>
              </a:rPr>
              <a:t> night:</a:t>
            </a:r>
          </a:p>
          <a:p>
            <a:pPr lvl="1"/>
            <a:r>
              <a:rPr lang="cs-CZ" sz="1800" dirty="0" err="1">
                <a:latin typeface="+mn-lt"/>
              </a:rPr>
              <a:t>Both</a:t>
            </a:r>
            <a:r>
              <a:rPr lang="cs-CZ" sz="1800" dirty="0">
                <a:latin typeface="+mn-lt"/>
              </a:rPr>
              <a:t> Adam and Eva </a:t>
            </a:r>
            <a:r>
              <a:rPr lang="cs-CZ" sz="1800" dirty="0" err="1">
                <a:latin typeface="+mn-lt"/>
              </a:rPr>
              <a:t>like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action</a:t>
            </a:r>
            <a:r>
              <a:rPr lang="cs-CZ" sz="1800" dirty="0">
                <a:latin typeface="+mn-lt"/>
              </a:rPr>
              <a:t> sci-fi, but </a:t>
            </a:r>
            <a:r>
              <a:rPr lang="cs-CZ" sz="1800" dirty="0" err="1">
                <a:latin typeface="+mn-lt"/>
              </a:rPr>
              <a:t>they</a:t>
            </a:r>
            <a:r>
              <a:rPr lang="en-US" sz="1800" dirty="0">
                <a:latin typeface="+mn-lt"/>
              </a:rPr>
              <a:t>’re</a:t>
            </a:r>
            <a:r>
              <a:rPr lang="cs-CZ" sz="1800" dirty="0">
                <a:latin typeface="+mn-lt"/>
              </a:rPr>
              <a:t> not fond </a:t>
            </a:r>
            <a:r>
              <a:rPr lang="cs-CZ" sz="1800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Czech </a:t>
            </a:r>
            <a:r>
              <a:rPr lang="cs-CZ" sz="1800" dirty="0" err="1">
                <a:latin typeface="+mn-lt"/>
              </a:rPr>
              <a:t>movies</a:t>
            </a:r>
            <a:r>
              <a:rPr lang="cs-CZ" sz="1800" dirty="0">
                <a:latin typeface="+mn-lt"/>
              </a:rPr>
              <a:t> in </a:t>
            </a:r>
            <a:r>
              <a:rPr lang="cs-CZ" sz="1800" dirty="0" err="1">
                <a:latin typeface="+mn-lt"/>
              </a:rPr>
              <a:t>general</a:t>
            </a:r>
            <a:endParaRPr lang="cs-CZ" sz="1800" dirty="0">
              <a:latin typeface="+mn-lt"/>
            </a:endParaRPr>
          </a:p>
          <a:p>
            <a:pPr lvl="1"/>
            <a:r>
              <a:rPr lang="cs-CZ" sz="1800" dirty="0">
                <a:latin typeface="+mn-lt"/>
              </a:rPr>
              <a:t>David </a:t>
            </a:r>
            <a:r>
              <a:rPr lang="cs-CZ" sz="1800" dirty="0" err="1">
                <a:latin typeface="+mn-lt"/>
              </a:rPr>
              <a:t>dislikes</a:t>
            </a:r>
            <a:r>
              <a:rPr lang="cs-CZ" sz="1800" dirty="0">
                <a:latin typeface="+mn-lt"/>
              </a:rPr>
              <a:t> sci-fi, but </a:t>
            </a:r>
            <a:r>
              <a:rPr lang="cs-CZ" sz="1800" dirty="0" err="1">
                <a:latin typeface="+mn-lt"/>
              </a:rPr>
              <a:t>enjoys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thrillers</a:t>
            </a:r>
            <a:r>
              <a:rPr lang="cs-CZ" sz="1800" dirty="0">
                <a:latin typeface="+mn-lt"/>
              </a:rPr>
              <a:t>, </a:t>
            </a:r>
            <a:r>
              <a:rPr lang="cs-CZ" sz="1800" dirty="0" err="1">
                <a:latin typeface="+mn-lt"/>
              </a:rPr>
              <a:t>especially</a:t>
            </a:r>
            <a:r>
              <a:rPr lang="cs-CZ" sz="1800" dirty="0">
                <a:latin typeface="+mn-lt"/>
              </a:rPr>
              <a:t> Czech </a:t>
            </a:r>
            <a:r>
              <a:rPr lang="cs-CZ" sz="1800" dirty="0" err="1">
                <a:latin typeface="+mn-lt"/>
              </a:rPr>
              <a:t>ones</a:t>
            </a:r>
            <a:r>
              <a:rPr lang="cs-CZ" sz="180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should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they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watch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tonight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?</a:t>
            </a:r>
          </a:p>
          <a:p>
            <a:endParaRPr lang="en-US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4880CAA-642E-532D-2F5F-699D64E89A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191" y="1930398"/>
            <a:ext cx="4115374" cy="225774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53ED85B-E6DD-5BBC-9D60-CCA5204A1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2" y="4188138"/>
            <a:ext cx="3477110" cy="2162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79998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D80EF0-EF4C-FE6A-4F5A-341DB2AE5D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8EC1D0-B7BB-5CF5-F8F5-31EEC9938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DA46CC-2A6A-CC46-3B82-8EDC108C90F1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5089971" y="2160590"/>
            <a:ext cx="4361678" cy="3880768"/>
          </a:xfrm>
        </p:spPr>
        <p:txBody>
          <a:bodyPr wrap="square" anchor="t">
            <a:normAutofit/>
          </a:bodyPr>
          <a:lstStyle/>
          <a:p>
            <a:r>
              <a:rPr lang="cs-CZ" sz="2400" b="1" dirty="0">
                <a:latin typeface="+mn-lt"/>
              </a:rPr>
              <a:t>More </a:t>
            </a:r>
            <a:r>
              <a:rPr lang="cs-CZ" sz="2400" b="1" dirty="0" err="1">
                <a:latin typeface="+mn-lt"/>
              </a:rPr>
              <a:t>attributes</a:t>
            </a:r>
            <a:r>
              <a:rPr lang="cs-CZ" sz="2400" b="1" dirty="0">
                <a:latin typeface="+mn-lt"/>
              </a:rPr>
              <a:t>:</a:t>
            </a:r>
          </a:p>
          <a:p>
            <a:pPr lvl="1"/>
            <a:r>
              <a:rPr lang="cs-CZ" sz="1800" dirty="0" err="1">
                <a:latin typeface="+mn-lt"/>
              </a:rPr>
              <a:t>This</a:t>
            </a:r>
            <a:r>
              <a:rPr lang="cs-CZ" sz="1800" dirty="0">
                <a:latin typeface="+mn-lt"/>
              </a:rPr>
              <a:t> Panna </a:t>
            </a:r>
            <a:r>
              <a:rPr lang="cs-CZ" sz="1800" dirty="0" err="1">
                <a:latin typeface="+mn-lt"/>
              </a:rPr>
              <a:t>cotta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with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strawberries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which</a:t>
            </a:r>
            <a:r>
              <a:rPr lang="cs-CZ" sz="1800" dirty="0">
                <a:latin typeface="+mn-lt"/>
              </a:rPr>
              <a:t> I </a:t>
            </a:r>
            <a:r>
              <a:rPr lang="cs-CZ" sz="1800" b="1" dirty="0">
                <a:latin typeface="+mn-lt"/>
              </a:rPr>
              <a:t>love</a:t>
            </a:r>
            <a:r>
              <a:rPr lang="cs-CZ" sz="1800" dirty="0">
                <a:latin typeface="+mn-lt"/>
              </a:rPr>
              <a:t> so much, </a:t>
            </a:r>
            <a:r>
              <a:rPr lang="cs-CZ" sz="1800" dirty="0" err="1">
                <a:latin typeface="+mn-lt"/>
              </a:rPr>
              <a:t>the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cream</a:t>
            </a:r>
            <a:r>
              <a:rPr lang="cs-CZ" sz="1800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looks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delicious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dirty="0">
                <a:latin typeface="+mn-lt"/>
              </a:rPr>
              <a:t>and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from</a:t>
            </a:r>
            <a:r>
              <a:rPr lang="cs-CZ" sz="1800" dirty="0">
                <a:latin typeface="+mn-lt"/>
              </a:rPr>
              <a:t> my favorite shop – but </a:t>
            </a:r>
            <a:r>
              <a:rPr lang="cs-CZ" sz="1800" dirty="0" err="1">
                <a:latin typeface="+mn-lt"/>
              </a:rPr>
              <a:t>there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a </a:t>
            </a:r>
            <a:r>
              <a:rPr lang="cs-CZ" sz="1800" b="1" dirty="0">
                <a:latin typeface="+mn-lt"/>
              </a:rPr>
              <a:t>lot </a:t>
            </a:r>
            <a:r>
              <a:rPr lang="cs-CZ" sz="1800" b="1" dirty="0" err="1">
                <a:latin typeface="+mn-lt"/>
              </a:rPr>
              <a:t>of</a:t>
            </a:r>
            <a:r>
              <a:rPr lang="cs-CZ" sz="1800" b="1" dirty="0">
                <a:latin typeface="+mn-lt"/>
              </a:rPr>
              <a:t> fat </a:t>
            </a:r>
            <a:r>
              <a:rPr lang="cs-CZ" sz="1800" dirty="0">
                <a:latin typeface="+mn-lt"/>
              </a:rPr>
              <a:t>in </a:t>
            </a:r>
            <a:r>
              <a:rPr lang="cs-CZ" sz="1800" dirty="0" err="1">
                <a:latin typeface="+mn-lt"/>
              </a:rPr>
              <a:t>it</a:t>
            </a:r>
            <a:r>
              <a:rPr lang="cs-CZ" sz="1800" dirty="0">
                <a:latin typeface="+mn-lt"/>
              </a:rPr>
              <a:t> as </a:t>
            </a:r>
            <a:r>
              <a:rPr lang="cs-CZ" sz="1800" dirty="0" err="1">
                <a:latin typeface="+mn-lt"/>
              </a:rPr>
              <a:t>well</a:t>
            </a:r>
            <a:r>
              <a:rPr lang="cs-CZ" sz="1800" dirty="0">
                <a:latin typeface="+mn-lt"/>
              </a:rPr>
              <a:t>.</a:t>
            </a:r>
          </a:p>
          <a:p>
            <a:pPr lvl="1"/>
            <a:r>
              <a:rPr lang="cs-CZ" sz="1800" dirty="0">
                <a:latin typeface="+mn-lt"/>
              </a:rPr>
              <a:t>I </a:t>
            </a:r>
            <a:r>
              <a:rPr lang="cs-CZ" sz="1800" dirty="0" err="1">
                <a:latin typeface="+mn-lt"/>
              </a:rPr>
              <a:t>am</a:t>
            </a:r>
            <a:r>
              <a:rPr lang="cs-CZ" sz="1800" dirty="0">
                <a:latin typeface="+mn-lt"/>
              </a:rPr>
              <a:t> </a:t>
            </a:r>
            <a:r>
              <a:rPr lang="cs-CZ" sz="1800" b="1" dirty="0">
                <a:latin typeface="+mn-lt"/>
              </a:rPr>
              <a:t>not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really</a:t>
            </a:r>
            <a:r>
              <a:rPr lang="cs-CZ" sz="1800" dirty="0">
                <a:latin typeface="+mn-lt"/>
              </a:rPr>
              <a:t> </a:t>
            </a:r>
            <a:r>
              <a:rPr lang="cs-CZ" sz="1800" b="1" dirty="0">
                <a:latin typeface="+mn-lt"/>
              </a:rPr>
              <a:t>fond</a:t>
            </a:r>
            <a:r>
              <a:rPr lang="cs-CZ" sz="1800" dirty="0">
                <a:latin typeface="+mn-lt"/>
              </a:rPr>
              <a:t> </a:t>
            </a:r>
            <a:r>
              <a:rPr lang="cs-CZ" sz="1800" b="1" dirty="0" err="1">
                <a:latin typeface="+mn-lt"/>
              </a:rPr>
              <a:t>of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oat</a:t>
            </a:r>
            <a:r>
              <a:rPr lang="cs-CZ" sz="1800" dirty="0">
                <a:latin typeface="+mn-lt"/>
              </a:rPr>
              <a:t> cookies and </a:t>
            </a:r>
            <a:r>
              <a:rPr lang="cs-CZ" sz="1800" dirty="0" err="1">
                <a:latin typeface="+mn-lt"/>
              </a:rPr>
              <a:t>this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one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is</a:t>
            </a:r>
            <a:r>
              <a:rPr lang="cs-CZ" sz="1800" dirty="0">
                <a:latin typeface="+mn-lt"/>
              </a:rPr>
              <a:t> a bit </a:t>
            </a:r>
            <a:r>
              <a:rPr lang="cs-CZ" sz="1800" b="1" dirty="0" err="1">
                <a:latin typeface="+mn-lt"/>
              </a:rPr>
              <a:t>over-priced</a:t>
            </a:r>
            <a:r>
              <a:rPr lang="cs-CZ" sz="1800" dirty="0">
                <a:latin typeface="+mn-lt"/>
              </a:rPr>
              <a:t>, </a:t>
            </a:r>
            <a:r>
              <a:rPr lang="cs-CZ" sz="1800" b="1" dirty="0">
                <a:latin typeface="+mn-lt"/>
              </a:rPr>
              <a:t>but</a:t>
            </a:r>
            <a:r>
              <a:rPr lang="cs-CZ" sz="1800" dirty="0">
                <a:latin typeface="+mn-lt"/>
              </a:rPr>
              <a:t> </a:t>
            </a:r>
            <a:r>
              <a:rPr lang="cs-CZ" sz="1800" dirty="0" err="1">
                <a:latin typeface="+mn-lt"/>
              </a:rPr>
              <a:t>they</a:t>
            </a:r>
            <a:r>
              <a:rPr lang="cs-CZ" sz="1800" dirty="0">
                <a:latin typeface="+mn-lt"/>
              </a:rPr>
              <a:t> are very </a:t>
            </a:r>
            <a:r>
              <a:rPr lang="cs-CZ" sz="1800" b="1" dirty="0" err="1">
                <a:latin typeface="+mn-lt"/>
              </a:rPr>
              <a:t>healthy</a:t>
            </a:r>
            <a:r>
              <a:rPr lang="cs-CZ" sz="1800" dirty="0">
                <a:latin typeface="+mn-lt"/>
              </a:rPr>
              <a:t>.</a:t>
            </a:r>
          </a:p>
          <a:p>
            <a:pPr marL="0" indent="0">
              <a:buNone/>
            </a:pP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Should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I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eat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i="1" dirty="0" err="1">
                <a:solidFill>
                  <a:srgbClr val="00B0F0"/>
                </a:solidFill>
                <a:latin typeface="+mn-lt"/>
              </a:rPr>
              <a:t>something</a:t>
            </a:r>
            <a:r>
              <a:rPr lang="cs-CZ" sz="2000" i="1" dirty="0">
                <a:solidFill>
                  <a:srgbClr val="00B0F0"/>
                </a:solidFill>
                <a:latin typeface="+mn-lt"/>
              </a:rPr>
              <a:t>?</a:t>
            </a:r>
          </a:p>
          <a:p>
            <a:endParaRPr lang="en-US" dirty="0"/>
          </a:p>
        </p:txBody>
      </p:sp>
      <p:pic>
        <p:nvPicPr>
          <p:cNvPr id="4" name="Picture 6" descr="Jednoduchá, ovocná a chutná panna cotta - Prostřeno.cz">
            <a:extLst>
              <a:ext uri="{FF2B5EF4-FFF2-40B4-BE49-F238E27FC236}">
                <a16:creationId xmlns:a16="http://schemas.microsoft.com/office/drawing/2014/main" id="{C3BBC989-FF7E-E863-37D7-A0693C498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95" y="1930398"/>
            <a:ext cx="2849628" cy="21344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D39E429C-C86F-4860-4B78-67D465FF3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6295" y="4100974"/>
            <a:ext cx="2849628" cy="2618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10766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F2C000-AD69-F184-3B49-C9FA4EDD0A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CCC8B9-62C3-1149-1144-7122775E3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8723D3-57EA-F46F-6047-12856F7D6954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400" b="1" i="1" dirty="0">
                <a:solidFill>
                  <a:srgbClr val="00B0F0"/>
                </a:solidFill>
                <a:latin typeface="+mn-lt"/>
              </a:rPr>
              <a:t>In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different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situations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people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may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employ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different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aggregation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individual</a:t>
            </a:r>
            <a:r>
              <a:rPr lang="cs-CZ" sz="24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400" b="1" i="1" dirty="0" err="1">
                <a:solidFill>
                  <a:srgbClr val="00B0F0"/>
                </a:solidFill>
                <a:latin typeface="+mn-lt"/>
              </a:rPr>
              <a:t>preferences</a:t>
            </a:r>
            <a:endParaRPr lang="cs-CZ" sz="2400" b="1" i="1" dirty="0">
              <a:solidFill>
                <a:srgbClr val="00B0F0"/>
              </a:solidFill>
              <a:latin typeface="+mn-lt"/>
            </a:endParaRPr>
          </a:p>
          <a:p>
            <a:r>
              <a:rPr lang="cs-CZ" sz="2000" dirty="0" err="1">
                <a:latin typeface="+mn-lt"/>
              </a:rPr>
              <a:t>If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enough</a:t>
            </a:r>
            <a:r>
              <a:rPr lang="cs-CZ" sz="2000" dirty="0">
                <a:latin typeface="+mn-lt"/>
              </a:rPr>
              <a:t> data, </a:t>
            </a:r>
            <a:r>
              <a:rPr lang="cs-CZ" sz="2000" dirty="0" err="1">
                <a:latin typeface="+mn-lt"/>
              </a:rPr>
              <a:t>we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may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try</a:t>
            </a:r>
            <a:r>
              <a:rPr lang="cs-CZ" sz="2000" dirty="0">
                <a:latin typeface="+mn-lt"/>
              </a:rPr>
              <a:t> to </a:t>
            </a:r>
            <a:r>
              <a:rPr lang="cs-CZ" sz="2000" dirty="0" err="1">
                <a:latin typeface="+mn-lt"/>
              </a:rPr>
              <a:t>train</a:t>
            </a:r>
            <a:r>
              <a:rPr lang="cs-CZ" sz="2000" dirty="0">
                <a:latin typeface="+mn-lt"/>
              </a:rPr>
              <a:t> a model to </a:t>
            </a:r>
            <a:r>
              <a:rPr lang="cs-CZ" sz="2000" dirty="0" err="1">
                <a:latin typeface="+mn-lt"/>
              </a:rPr>
              <a:t>predict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the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decision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based</a:t>
            </a:r>
            <a:r>
              <a:rPr lang="cs-CZ" sz="2000" dirty="0">
                <a:latin typeface="+mn-lt"/>
              </a:rPr>
              <a:t> on </a:t>
            </a:r>
            <a:r>
              <a:rPr lang="cs-CZ" sz="2000" dirty="0" err="1">
                <a:latin typeface="+mn-lt"/>
              </a:rPr>
              <a:t>partial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inputs</a:t>
            </a:r>
            <a:r>
              <a:rPr lang="cs-CZ" sz="2000" dirty="0">
                <a:latin typeface="+mn-lt"/>
              </a:rPr>
              <a:t>. </a:t>
            </a:r>
            <a:r>
              <a:rPr lang="cs-CZ" sz="2000" dirty="0" err="1">
                <a:latin typeface="+mn-lt"/>
              </a:rPr>
              <a:t>However</a:t>
            </a:r>
            <a:r>
              <a:rPr lang="cs-CZ" sz="2000" dirty="0">
                <a:latin typeface="+mn-lt"/>
              </a:rPr>
              <a:t>, </a:t>
            </a:r>
            <a:r>
              <a:rPr lang="cs-CZ" sz="2000" dirty="0" err="1">
                <a:latin typeface="+mn-lt"/>
              </a:rPr>
              <a:t>this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might</a:t>
            </a:r>
            <a:r>
              <a:rPr lang="cs-CZ" sz="2000" dirty="0">
                <a:latin typeface="+mn-lt"/>
              </a:rPr>
              <a:t> not </a:t>
            </a:r>
            <a:r>
              <a:rPr lang="cs-CZ" sz="2000" dirty="0" err="1">
                <a:latin typeface="+mn-lt"/>
              </a:rPr>
              <a:t>be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always</a:t>
            </a:r>
            <a:r>
              <a:rPr lang="cs-CZ" sz="2000" dirty="0">
                <a:latin typeface="+mn-lt"/>
              </a:rPr>
              <a:t> </a:t>
            </a:r>
            <a:r>
              <a:rPr lang="cs-CZ" sz="2000" dirty="0" err="1">
                <a:latin typeface="+mn-lt"/>
              </a:rPr>
              <a:t>possible</a:t>
            </a:r>
            <a:r>
              <a:rPr lang="cs-CZ" sz="2000" dirty="0">
                <a:latin typeface="+mn-lt"/>
              </a:rPr>
              <a:t>.</a:t>
            </a:r>
          </a:p>
          <a:p>
            <a:endParaRPr lang="cs-CZ" dirty="0"/>
          </a:p>
          <a:p>
            <a:r>
              <a:rPr lang="cs-CZ" dirty="0" err="1"/>
              <a:t>What</a:t>
            </a:r>
            <a:r>
              <a:rPr lang="cs-CZ" dirty="0"/>
              <a:t> </a:t>
            </a:r>
            <a:r>
              <a:rPr lang="cs-CZ" dirty="0" err="1"/>
              <a:t>simple</a:t>
            </a:r>
            <a:r>
              <a:rPr lang="cs-CZ" dirty="0"/>
              <a:t> </a:t>
            </a:r>
            <a:r>
              <a:rPr lang="cs-CZ" dirty="0" err="1"/>
              <a:t>models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preference </a:t>
            </a:r>
            <a:r>
              <a:rPr lang="cs-CZ" dirty="0" err="1"/>
              <a:t>aggregations</a:t>
            </a:r>
            <a:r>
              <a:rPr lang="cs-CZ" dirty="0"/>
              <a:t> </a:t>
            </a:r>
            <a:r>
              <a:rPr lang="cs-CZ" dirty="0" err="1"/>
              <a:t>can</a:t>
            </a:r>
            <a:r>
              <a:rPr lang="cs-CZ" dirty="0"/>
              <a:t> </a:t>
            </a:r>
            <a:r>
              <a:rPr lang="cs-CZ" dirty="0" err="1"/>
              <a:t>we</a:t>
            </a:r>
            <a:r>
              <a:rPr lang="cs-CZ" dirty="0"/>
              <a:t> use </a:t>
            </a:r>
            <a:r>
              <a:rPr lang="cs-CZ" dirty="0" err="1"/>
              <a:t>instead</a:t>
            </a:r>
            <a:r>
              <a:rPr lang="cs-CZ" dirty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029966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131760-8228-11C8-D382-1783615559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093A90-2A0C-6B0E-5EA8-AAABD126F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5D88F7-CC7F-C3A5-D365-741058431E5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tx1"/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tx1"/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tx1"/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tx1"/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(MIN)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45853149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1C645E-8C4E-0593-A40B-B6CA5BA18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CB68BA-1F43-FEF1-4DA0-C80C94666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err="1"/>
              <a:t>Aggregating</a:t>
            </a:r>
            <a:r>
              <a:rPr lang="cs-CZ"/>
              <a:t> User </a:t>
            </a:r>
            <a:r>
              <a:rPr lang="cs-CZ" err="1"/>
              <a:t>Preferences</a:t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454B5-5DF8-574A-BDDC-0639DA7C953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(MIN)</a:t>
            </a:r>
          </a:p>
          <a:p>
            <a:pPr lvl="1"/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Priorities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matter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weighted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tx1"/>
                </a:solidFill>
                <a:latin typeface="+mn-lt"/>
              </a:rPr>
              <a:t>average</a:t>
            </a:r>
            <a:r>
              <a:rPr lang="cs-CZ" sz="1800" i="1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30346965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6FC4BC-370A-84D6-F94A-12542DC4B9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27450-B410-F9D2-9E45-25BFDFC6A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2780DA-3E26-3496-2AA0-9CFE6B24CB0E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(MIN)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Priorities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matter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weighted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average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9B4268B9-0537-9CFC-9303-05E1A51FBEB4}"/>
              </a:ext>
            </a:extLst>
          </p:cNvPr>
          <p:cNvSpPr txBox="1"/>
          <p:nvPr/>
        </p:nvSpPr>
        <p:spPr>
          <a:xfrm rot="20400320">
            <a:off x="299082" y="2811431"/>
            <a:ext cx="9949910" cy="156966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cs-CZ" sz="9600" b="1" dirty="0" err="1">
                <a:solidFill>
                  <a:srgbClr val="FF0000"/>
                </a:solidFill>
              </a:rPr>
              <a:t>Is</a:t>
            </a:r>
            <a:r>
              <a:rPr lang="cs-CZ" sz="9600" b="1" dirty="0">
                <a:solidFill>
                  <a:srgbClr val="FF0000"/>
                </a:solidFill>
              </a:rPr>
              <a:t> </a:t>
            </a:r>
            <a:r>
              <a:rPr lang="cs-CZ" sz="9600" b="1" dirty="0" err="1">
                <a:solidFill>
                  <a:srgbClr val="FF0000"/>
                </a:solidFill>
              </a:rPr>
              <a:t>that</a:t>
            </a:r>
            <a:r>
              <a:rPr lang="cs-CZ" sz="9600" b="1" dirty="0">
                <a:solidFill>
                  <a:srgbClr val="FF0000"/>
                </a:solidFill>
              </a:rPr>
              <a:t> </a:t>
            </a:r>
            <a:r>
              <a:rPr lang="cs-CZ" sz="9600" b="1" dirty="0" err="1">
                <a:solidFill>
                  <a:srgbClr val="FF0000"/>
                </a:solidFill>
              </a:rPr>
              <a:t>it</a:t>
            </a:r>
            <a:r>
              <a:rPr lang="cs-CZ" sz="9600" b="1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8140797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E8B25E-7192-EB3F-EF92-C68FDA0AFF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24320-104D-6914-49FE-929D44DEA0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0CE5D5-D643-FD0F-6347-671A8784A64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(MIN)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Priorities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matter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weighted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average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" name="Picture 11" descr="Chart, line chart&#10;&#10;Description automatically generated">
            <a:extLst>
              <a:ext uri="{FF2B5EF4-FFF2-40B4-BE49-F238E27FC236}">
                <a16:creationId xmlns:a16="http://schemas.microsoft.com/office/drawing/2014/main" id="{70AB2317-C255-3AEA-2960-6C71CE1332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432" y="2723168"/>
            <a:ext cx="4128568" cy="413483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74C6AB5-8094-53FE-EF1D-024EBA175FFD}"/>
              </a:ext>
            </a:extLst>
          </p:cNvPr>
          <p:cNvSpPr txBox="1"/>
          <p:nvPr/>
        </p:nvSpPr>
        <p:spPr>
          <a:xfrm>
            <a:off x="604381" y="4676877"/>
            <a:ext cx="72841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dirty="0" err="1"/>
              <a:t>Users</a:t>
            </a:r>
            <a:r>
              <a:rPr lang="en-US" dirty="0"/>
              <a:t>’ preference</a:t>
            </a:r>
            <a:r>
              <a:rPr lang="cs-CZ" dirty="0"/>
              <a:t> </a:t>
            </a:r>
            <a:r>
              <a:rPr lang="cs-CZ" dirty="0" err="1"/>
              <a:t>tend</a:t>
            </a:r>
            <a:r>
              <a:rPr lang="en-US" dirty="0"/>
              <a:t> to be more forgiving </a:t>
            </a:r>
            <a:r>
              <a:rPr lang="cs-CZ" dirty="0"/>
              <a:t>(OR-</a:t>
            </a:r>
            <a:r>
              <a:rPr lang="cs-CZ" dirty="0" err="1"/>
              <a:t>like</a:t>
            </a:r>
            <a:r>
              <a:rPr lang="cs-CZ" dirty="0"/>
              <a:t>) </a:t>
            </a:r>
            <a:r>
              <a:rPr lang="en-US" dirty="0"/>
              <a:t>when the item is good</a:t>
            </a:r>
            <a:br>
              <a:rPr lang="en-US" dirty="0"/>
            </a:br>
            <a:r>
              <a:rPr lang="en-US" dirty="0"/>
              <a:t>and less forgiving </a:t>
            </a:r>
            <a:r>
              <a:rPr lang="cs-CZ" dirty="0"/>
              <a:t>(AND-</a:t>
            </a:r>
            <a:r>
              <a:rPr lang="cs-CZ" dirty="0" err="1"/>
              <a:t>like</a:t>
            </a:r>
            <a:r>
              <a:rPr lang="cs-CZ" dirty="0"/>
              <a:t>) </a:t>
            </a:r>
            <a:r>
              <a:rPr lang="en-US" dirty="0"/>
              <a:t>when it is</a:t>
            </a:r>
            <a:r>
              <a:rPr lang="cs-CZ" dirty="0"/>
              <a:t> not so </a:t>
            </a:r>
            <a:r>
              <a:rPr lang="cs-CZ" dirty="0" err="1"/>
              <a:t>good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5263579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8725C9-FDA6-5D17-C8E8-90BE290A30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CA1DF-E2F2-8AA5-73E9-C1C02418B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8596667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278CB0-E3D8-1205-1F0F-E4E6D917A662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simple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models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of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preferences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can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we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use?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Just sum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’</a:t>
            </a:r>
            <a:r>
              <a:rPr lang="en-US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em</a:t>
            </a:r>
            <a:r>
              <a:rPr lang="en-US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up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(MEAN)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First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good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wins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(MAX)</a:t>
            </a:r>
          </a:p>
          <a:p>
            <a:pPr lvl="1"/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I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have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to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be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completely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satisfied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(MIN)</a:t>
            </a:r>
          </a:p>
          <a:p>
            <a:pPr lvl="1"/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Priorities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matter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(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weighted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 </a:t>
            </a:r>
            <a:r>
              <a:rPr lang="cs-CZ" sz="1800" i="1" dirty="0" err="1">
                <a:solidFill>
                  <a:schemeClr val="bg1">
                    <a:lumMod val="75000"/>
                  </a:schemeClr>
                </a:solidFill>
                <a:latin typeface="+mn-lt"/>
              </a:rPr>
              <a:t>average</a:t>
            </a:r>
            <a:r>
              <a:rPr lang="cs-CZ" sz="1800" i="1" dirty="0">
                <a:solidFill>
                  <a:schemeClr val="bg1">
                    <a:lumMod val="75000"/>
                  </a:schemeClr>
                </a:solidFill>
                <a:latin typeface="+mn-lt"/>
              </a:rPr>
              <a:t>)</a:t>
            </a:r>
          </a:p>
          <a:p>
            <a:pPr lvl="1"/>
            <a:r>
              <a:rPr lang="cs-CZ" sz="1800" b="1" dirty="0">
                <a:solidFill>
                  <a:schemeClr val="tx1"/>
                </a:solidFill>
                <a:latin typeface="+mn-lt"/>
              </a:rPr>
              <a:t>Fuzzy-</a:t>
            </a:r>
            <a:r>
              <a:rPr lang="cs-CZ" sz="1800" b="1" dirty="0" err="1">
                <a:solidFill>
                  <a:schemeClr val="tx1"/>
                </a:solidFill>
                <a:latin typeface="+mn-lt"/>
              </a:rPr>
              <a:t>logic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AND, OR,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or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other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connectives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e.g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implications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)</a:t>
            </a: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8471990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3C2C2D-4C4B-2558-339C-0396470A3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E7D54-FC36-C754-CB72-9906243849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0B5491-1C10-B55A-2BB1-16046C4C9675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10560388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What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is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fuzzy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logic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: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laymen</a:t>
            </a:r>
            <a:r>
              <a:rPr lang="en-US" sz="2000" b="1" i="1" dirty="0">
                <a:solidFill>
                  <a:srgbClr val="00B0F0"/>
                </a:solidFill>
                <a:latin typeface="+mn-lt"/>
              </a:rPr>
              <a:t>’s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view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chemeClr val="tx1"/>
                </a:solidFill>
                <a:latin typeface="+mn-lt"/>
              </a:rPr>
              <a:t>Extension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classical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logic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to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full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spectrum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truth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values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between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0 and 1</a:t>
            </a:r>
          </a:p>
          <a:p>
            <a:pPr lvl="1"/>
            <a:r>
              <a:rPr lang="cs-CZ" sz="1800" dirty="0">
                <a:solidFill>
                  <a:schemeClr val="tx1"/>
                </a:solidFill>
                <a:latin typeface="+mn-lt"/>
              </a:rPr>
              <a:t>Has to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maintain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laws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Boolean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logic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e.g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. 0 AND 1 = 0, asociativity,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commutativity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monotonity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…)</a:t>
            </a:r>
          </a:p>
          <a:p>
            <a:pPr lvl="1"/>
            <a:r>
              <a:rPr lang="cs-CZ" sz="1800" dirty="0">
                <a:solidFill>
                  <a:schemeClr val="tx1"/>
                </a:solidFill>
                <a:latin typeface="+mn-lt"/>
              </a:rPr>
              <a:t>Many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proposed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variants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logical</a:t>
            </a:r>
            <a:r>
              <a:rPr lang="cs-CZ" sz="18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chemeClr val="tx1"/>
                </a:solidFill>
                <a:latin typeface="+mn-lt"/>
              </a:rPr>
              <a:t>connectives</a:t>
            </a:r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lvl="2"/>
            <a:r>
              <a:rPr lang="cs-CZ" sz="1600" dirty="0">
                <a:solidFill>
                  <a:schemeClr val="tx1"/>
                </a:solidFill>
                <a:latin typeface="+mn-lt"/>
              </a:rPr>
              <a:t>Basic (non-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parametrized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):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Lukasiewicz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Goedel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Product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2"/>
            <a:r>
              <a:rPr lang="cs-CZ" sz="1600" dirty="0" err="1">
                <a:solidFill>
                  <a:schemeClr val="tx1"/>
                </a:solidFill>
                <a:latin typeface="+mn-lt"/>
              </a:rPr>
              <a:t>Parametrized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(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the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output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depends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on a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hyperparameter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</a:t>
            </a: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CAABE13-E1B3-A21A-B911-13B5948C9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0828" y="4985675"/>
            <a:ext cx="3143250" cy="128587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97102054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555D0-2944-9976-DFB8-BED7D2CACBA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8D7AA-7D6C-841D-BBA0-E4F4B1DF7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BA111-0395-6799-1C10-7754BAF0FA45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>
                <a:solidFill>
                  <a:srgbClr val="00B0F0"/>
                </a:solidFill>
                <a:latin typeface="+mn-lt"/>
              </a:rPr>
              <a:t>Fuzzy-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logical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AND (T-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norms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)…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phenomenons</a:t>
            </a:r>
            <a:r>
              <a:rPr lang="en-US" sz="2000" b="1" i="1" dirty="0">
                <a:solidFill>
                  <a:srgbClr val="00B0F0"/>
                </a:solidFill>
                <a:latin typeface="+mn-lt"/>
              </a:rPr>
              <a:t>’ intersection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Lukasiewicz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 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T_L = max(0, a+b-1)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minimal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possible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Goedel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T_G = min(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a,b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full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Product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: T_P = a*b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assumed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independent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4" name="Picture 2" descr="Intersection of Sets: Definition, Formula, Symbol, and Properties">
            <a:extLst>
              <a:ext uri="{FF2B5EF4-FFF2-40B4-BE49-F238E27FC236}">
                <a16:creationId xmlns:a16="http://schemas.microsoft.com/office/drawing/2014/main" id="{1145367E-ED38-B91E-C873-BE6ED5539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803" y="0"/>
            <a:ext cx="2625213" cy="14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4182892-DE09-D6C9-077C-DBD49826252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011" y="4339884"/>
            <a:ext cx="3095945" cy="2518116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F526B4F0-E79C-D3A6-8FC8-DB693727EF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3277" y="4313815"/>
            <a:ext cx="3160043" cy="2570251"/>
          </a:xfrm>
          <a:prstGeom prst="rect">
            <a:avLst/>
          </a:prstGeom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9D157523-8A2A-01F3-0C13-7A4369BFD5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5641" y="4339881"/>
            <a:ext cx="3095947" cy="251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8846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5C7E33-B1A8-4D05-948C-8D24FC34AD4C}"/>
              </a:ext>
            </a:extLst>
          </p:cNvPr>
          <p:cNvSpPr txBox="1"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cs-CZ" dirty="0">
                <a:solidFill>
                  <a:srgbClr val="333333"/>
                </a:solidFill>
                <a:latin typeface="Arial" pitchFamily="34"/>
              </a:rPr>
              <a:t>Explicit feedback: how much inconsistent it can be?</a:t>
            </a:r>
            <a:br>
              <a:rPr lang="cs-CZ" dirty="0">
                <a:solidFill>
                  <a:srgbClr val="333333"/>
                </a:solidFill>
                <a:latin typeface="Arial" pitchFamily="34"/>
              </a:rPr>
            </a:b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975583A-7506-44BC-A941-D3D4AE4DDA42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677332" y="1796717"/>
            <a:ext cx="9421173" cy="491631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b="1" dirty="0">
                <a:latin typeface="+mn-lt"/>
              </a:rPr>
              <a:t>A</a:t>
            </a:r>
            <a:r>
              <a:rPr lang="en-US" b="1" dirty="0" err="1">
                <a:latin typeface="+mn-lt"/>
              </a:rPr>
              <a:t>ssimilation</a:t>
            </a:r>
            <a:r>
              <a:rPr lang="en-US" b="1" dirty="0">
                <a:latin typeface="+mn-lt"/>
              </a:rPr>
              <a:t>/</a:t>
            </a:r>
            <a:r>
              <a:rPr lang="cs-CZ" b="1" dirty="0">
                <a:latin typeface="+mn-lt"/>
              </a:rPr>
              <a:t>C</a:t>
            </a:r>
            <a:r>
              <a:rPr lang="en-US" b="1" dirty="0" err="1">
                <a:latin typeface="+mn-lt"/>
              </a:rPr>
              <a:t>ontrast</a:t>
            </a:r>
            <a:r>
              <a:rPr lang="en-US" b="1" dirty="0">
                <a:latin typeface="+mn-lt"/>
              </a:rPr>
              <a:t> </a:t>
            </a:r>
            <a:r>
              <a:rPr lang="en-US" dirty="0">
                <a:latin typeface="+mn-lt"/>
              </a:rPr>
              <a:t>effect</a:t>
            </a:r>
            <a:r>
              <a:rPr lang="cs-CZ" dirty="0">
                <a:latin typeface="+mn-lt"/>
              </a:rPr>
              <a:t> on sequence of ratings</a:t>
            </a:r>
          </a:p>
          <a:p>
            <a:pPr lvl="1">
              <a:lnSpc>
                <a:spcPct val="90000"/>
              </a:lnSpc>
            </a:pPr>
            <a:r>
              <a:rPr lang="cs-CZ" sz="1100" dirty="0">
                <a:latin typeface="+mn-lt"/>
                <a:hlinkClick r:id="rId2"/>
              </a:rPr>
              <a:t>https://psycnet.apa.org/record/2001-01676-002</a:t>
            </a:r>
            <a:r>
              <a:rPr lang="cs-CZ" sz="1100" dirty="0">
                <a:latin typeface="+mn-lt"/>
              </a:rPr>
              <a:t>, </a:t>
            </a:r>
            <a:r>
              <a:rPr lang="cs-CZ" sz="1100" dirty="0">
                <a:latin typeface="+mn-lt"/>
                <a:hlinkClick r:id="rId3"/>
              </a:rPr>
              <a:t>https://en.wikipedia.org/wiki/Assimilation_and_contrast_effects</a:t>
            </a:r>
            <a:r>
              <a:rPr lang="cs-CZ" sz="1100" dirty="0">
                <a:latin typeface="+mn-lt"/>
              </a:rPr>
              <a:t>  </a:t>
            </a:r>
          </a:p>
          <a:p>
            <a:pPr lvl="1">
              <a:lnSpc>
                <a:spcPct val="90000"/>
              </a:lnSpc>
            </a:pPr>
            <a:r>
              <a:rPr lang="cs-CZ" dirty="0">
                <a:latin typeface="+mn-lt"/>
              </a:rPr>
              <a:t>Main findings:</a:t>
            </a:r>
          </a:p>
          <a:p>
            <a:pPr lvl="2">
              <a:lnSpc>
                <a:spcPct val="90000"/>
              </a:lnSpc>
            </a:pPr>
            <a:r>
              <a:rPr lang="cs-CZ" b="1" dirty="0">
                <a:latin typeface="+mn-lt"/>
              </a:rPr>
              <a:t>Contrast: </a:t>
            </a:r>
            <a:r>
              <a:rPr lang="cs-CZ" dirty="0">
                <a:latin typeface="+mn-lt"/>
              </a:rPr>
              <a:t>A</a:t>
            </a:r>
            <a:r>
              <a:rPr lang="en-US" dirty="0">
                <a:latin typeface="+mn-lt"/>
              </a:rPr>
              <a:t> user is likely to give a lower rating to an item if the preceding one deserved a very high evaluation.</a:t>
            </a: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en-US" dirty="0">
                <a:latin typeface="+mn-lt"/>
              </a:rPr>
              <a:t> </a:t>
            </a: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r>
              <a:rPr lang="cs-CZ" b="1" dirty="0">
                <a:latin typeface="+mn-lt"/>
              </a:rPr>
              <a:t>Assimilation:</a:t>
            </a:r>
            <a:r>
              <a:rPr lang="cs-CZ" dirty="0">
                <a:latin typeface="+mn-lt"/>
              </a:rPr>
              <a:t> </a:t>
            </a:r>
            <a:r>
              <a:rPr lang="en-US" dirty="0">
                <a:latin typeface="+mn-lt"/>
              </a:rPr>
              <a:t>However, if successive items are comparable in their ratings, the user is likely to assimilate the second item to the preceding one and give the same rating to both</a:t>
            </a:r>
            <a:endParaRPr lang="cs-CZ" dirty="0">
              <a:latin typeface="+mn-lt"/>
            </a:endParaRPr>
          </a:p>
          <a:p>
            <a:pPr lvl="2">
              <a:lnSpc>
                <a:spcPct val="90000"/>
              </a:lnSpc>
            </a:pPr>
            <a:endParaRPr lang="cs-CZ" dirty="0">
              <a:latin typeface="+mn-lt"/>
            </a:endParaRPr>
          </a:p>
        </p:txBody>
      </p:sp>
      <p:pic>
        <p:nvPicPr>
          <p:cNvPr id="8" name="Picture 14" descr="Výsledek obrázku pro rolls royce silver cloud"/>
          <p:cNvPicPr>
            <a:picLocks noChangeAspect="1" noChangeArrowheads="1"/>
          </p:cNvPicPr>
          <p:nvPr/>
        </p:nvPicPr>
        <p:blipFill>
          <a:blip r:embed="rId4" cstate="print"/>
          <a:srcRect l="8937" r="11664"/>
          <a:stretch>
            <a:fillRect/>
          </a:stretch>
        </p:blipFill>
        <p:spPr bwMode="auto">
          <a:xfrm>
            <a:off x="1212903" y="3098246"/>
            <a:ext cx="2293212" cy="1177261"/>
          </a:xfrm>
          <a:prstGeom prst="rect">
            <a:avLst/>
          </a:prstGeom>
          <a:noFill/>
        </p:spPr>
      </p:pic>
      <p:pic>
        <p:nvPicPr>
          <p:cNvPr id="9" name="Picture 10" descr="Výsledek obrázku pro skoda 1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42001" y="3098246"/>
            <a:ext cx="2048227" cy="1152128"/>
          </a:xfrm>
          <a:prstGeom prst="rect">
            <a:avLst/>
          </a:prstGeom>
          <a:noFill/>
        </p:spPr>
      </p:pic>
      <p:pic>
        <p:nvPicPr>
          <p:cNvPr id="10" name="Picture 12" descr="Výsledek obrázku pro ferrari"/>
          <p:cNvPicPr>
            <a:picLocks noChangeAspect="1" noChangeArrowheads="1"/>
          </p:cNvPicPr>
          <p:nvPr/>
        </p:nvPicPr>
        <p:blipFill>
          <a:blip r:embed="rId6" cstate="print"/>
          <a:srcRect t="19128" b="23486"/>
          <a:stretch>
            <a:fillRect/>
          </a:stretch>
        </p:blipFill>
        <p:spPr bwMode="auto">
          <a:xfrm>
            <a:off x="6026114" y="3301038"/>
            <a:ext cx="2463440" cy="864096"/>
          </a:xfrm>
          <a:prstGeom prst="rect">
            <a:avLst/>
          </a:prstGeom>
          <a:noFill/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123" b="17543"/>
          <a:stretch/>
        </p:blipFill>
        <p:spPr>
          <a:xfrm>
            <a:off x="1746584" y="5014940"/>
            <a:ext cx="6081963" cy="1843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936336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028434-8B6C-207A-A6EB-9E823CAFA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D30D65-0EE8-EFF6-7B3C-590FADC8B6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/>
              <a:t>Aggregating User Preferences: Fuzzy logic</a:t>
            </a:r>
            <a:br>
              <a:rPr lang="cs-CZ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4A624-8108-F287-78AB-0AE9B3866757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160590"/>
            <a:ext cx="8774317" cy="38807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>
                <a:solidFill>
                  <a:srgbClr val="00B0F0"/>
                </a:solidFill>
                <a:latin typeface="+mn-lt"/>
              </a:rPr>
              <a:t>Fuzzy-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logical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OR (T-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conorms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) …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phenomenons</a:t>
            </a:r>
            <a:r>
              <a:rPr lang="en-US" sz="2000" b="1" i="1" dirty="0">
                <a:solidFill>
                  <a:srgbClr val="00B0F0"/>
                </a:solidFill>
                <a:latin typeface="+mn-lt"/>
              </a:rPr>
              <a:t>’ 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union</a:t>
            </a:r>
          </a:p>
          <a:p>
            <a:r>
              <a:rPr lang="cs-CZ" dirty="0">
                <a:solidFill>
                  <a:schemeClr val="tx1"/>
                </a:solidFill>
                <a:latin typeface="+mn-lt"/>
              </a:rPr>
              <a:t>Use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deMorgan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dirty="0" err="1">
                <a:solidFill>
                  <a:schemeClr val="tx1"/>
                </a:solidFill>
                <a:latin typeface="+mn-lt"/>
              </a:rPr>
              <a:t>rules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 and NOT(x) = 1-x</a:t>
            </a: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Lukasiewicz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 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S_L = min(1,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a+b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minimal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possible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Goedel</a:t>
            </a:r>
            <a:r>
              <a:rPr lang="cs-CZ" dirty="0">
                <a:solidFill>
                  <a:schemeClr val="tx1"/>
                </a:solidFill>
                <a:latin typeface="+mn-lt"/>
              </a:rPr>
              <a:t>: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S_G = max(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a,b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)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full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600" dirty="0" err="1">
                <a:solidFill>
                  <a:schemeClr val="tx1"/>
                </a:solidFill>
                <a:latin typeface="+mn-lt"/>
              </a:rPr>
              <a:t>Product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: S_P =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a+b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- a*b …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i.e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.,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assumed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intersection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of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two</a:t>
            </a:r>
            <a:r>
              <a:rPr lang="cs-CZ" sz="1600" dirty="0">
                <a:solidFill>
                  <a:schemeClr val="tx1"/>
                </a:solidFill>
                <a:latin typeface="+mn-lt"/>
              </a:rPr>
              <a:t> independent </a:t>
            </a:r>
            <a:r>
              <a:rPr lang="cs-CZ" sz="1600" dirty="0" err="1">
                <a:solidFill>
                  <a:schemeClr val="tx1"/>
                </a:solidFill>
                <a:latin typeface="+mn-lt"/>
              </a:rPr>
              <a:t>phenomenons</a:t>
            </a:r>
            <a:endParaRPr lang="cs-CZ" sz="1600" dirty="0">
              <a:solidFill>
                <a:schemeClr val="tx1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pic>
        <p:nvPicPr>
          <p:cNvPr id="5122" name="Picture 2" descr="Intersection of Sets: Definition, Formula, Symbol, and Properties">
            <a:extLst>
              <a:ext uri="{FF2B5EF4-FFF2-40B4-BE49-F238E27FC236}">
                <a16:creationId xmlns:a16="http://schemas.microsoft.com/office/drawing/2014/main" id="{DCDCCDE6-C757-0663-84DB-7DC70D8FB2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803" y="0"/>
            <a:ext cx="2625213" cy="142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E801C657-9751-7400-1B39-0A85D8C8FD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2" y="4239820"/>
            <a:ext cx="3148457" cy="256082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DA7AEC3-4F2C-64B7-F3EC-BA0AEACA5E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038" y="4239820"/>
            <a:ext cx="3148452" cy="256082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29A2F42-0463-F30B-3477-ECE123F7D6D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740" y="4347125"/>
            <a:ext cx="2884591" cy="2346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184758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247C5-9518-3E79-DBE4-C73ED314A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C643-E2A2-140D-1DCB-BC20B3B6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9A6E05-55C8-D5C4-6F71-6A4186F3533C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1421990"/>
            <a:ext cx="8774317" cy="46193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Parametrized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T-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norms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32C5CB26-17EF-D8A6-3280-82F31B9AD738}"/>
              </a:ext>
            </a:extLst>
          </p:cNvPr>
          <p:cNvSpPr txBox="1"/>
          <p:nvPr/>
        </p:nvSpPr>
        <p:spPr>
          <a:xfrm>
            <a:off x="441360" y="6599829"/>
            <a:ext cx="9919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Grabisch</a:t>
            </a:r>
            <a:r>
              <a:rPr lang="en-US" sz="1050" dirty="0"/>
              <a:t>, M., </a:t>
            </a:r>
            <a:r>
              <a:rPr lang="en-US" sz="1050" dirty="0" err="1"/>
              <a:t>Marichal</a:t>
            </a:r>
            <a:r>
              <a:rPr lang="en-US" sz="1050" dirty="0"/>
              <a:t>, J., </a:t>
            </a:r>
            <a:r>
              <a:rPr lang="en-US" sz="1050" dirty="0" err="1"/>
              <a:t>Mesiar</a:t>
            </a:r>
            <a:r>
              <a:rPr lang="en-US" sz="1050" dirty="0"/>
              <a:t>, R., &amp; Pap, E. (2009). </a:t>
            </a:r>
            <a:r>
              <a:rPr lang="en-US" sz="1050" i="1" dirty="0"/>
              <a:t>Aggregation Functions</a:t>
            </a:r>
            <a:r>
              <a:rPr lang="en-US" sz="1050" dirty="0"/>
              <a:t> (Encyclopedia of Mathematics and its Applications). Cambridge: Cambridge University Press. </a:t>
            </a:r>
          </a:p>
        </p:txBody>
      </p:sp>
      <p:pic>
        <p:nvPicPr>
          <p:cNvPr id="8" name="Picture 5">
            <a:hlinkClick r:id="rId2" action="ppaction://hlinkfile"/>
            <a:extLst>
              <a:ext uri="{FF2B5EF4-FFF2-40B4-BE49-F238E27FC236}">
                <a16:creationId xmlns:a16="http://schemas.microsoft.com/office/drawing/2014/main" id="{74BEFA26-CABA-B5EB-CA67-BDD819EF9D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421990"/>
            <a:ext cx="4353886" cy="2330489"/>
          </a:xfrm>
          <a:prstGeom prst="rect">
            <a:avLst/>
          </a:prstGeom>
        </p:spPr>
      </p:pic>
      <p:pic>
        <p:nvPicPr>
          <p:cNvPr id="9" name="Picture 7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48AB0DCF-946C-65CF-CE25-8DF748DB5A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83" y="2571498"/>
            <a:ext cx="4186675" cy="1180981"/>
          </a:xfrm>
          <a:prstGeom prst="rect">
            <a:avLst/>
          </a:prstGeom>
        </p:spPr>
      </p:pic>
      <p:pic>
        <p:nvPicPr>
          <p:cNvPr id="10" name="Picture 9">
            <a:hlinkClick r:id="rId2" action="ppaction://hlinkfile"/>
            <a:extLst>
              <a:ext uri="{FF2B5EF4-FFF2-40B4-BE49-F238E27FC236}">
                <a16:creationId xmlns:a16="http://schemas.microsoft.com/office/drawing/2014/main" id="{3B2B826D-7AAC-152F-150E-C21F224021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5998" y="4184395"/>
            <a:ext cx="4353887" cy="2378928"/>
          </a:xfrm>
          <a:prstGeom prst="rect">
            <a:avLst/>
          </a:prstGeom>
        </p:spPr>
      </p:pic>
      <p:pic>
        <p:nvPicPr>
          <p:cNvPr id="11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DFC32E8-AC0F-5EBE-C1E8-C59AC3CB6A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383" y="5031694"/>
            <a:ext cx="4572000" cy="882713"/>
          </a:xfrm>
          <a:prstGeom prst="rect">
            <a:avLst/>
          </a:prstGeom>
        </p:spPr>
      </p:pic>
      <p:sp>
        <p:nvSpPr>
          <p:cNvPr id="12" name="TextBox 12">
            <a:extLst>
              <a:ext uri="{FF2B5EF4-FFF2-40B4-BE49-F238E27FC236}">
                <a16:creationId xmlns:a16="http://schemas.microsoft.com/office/drawing/2014/main" id="{3B499DC1-4A64-03C3-50A7-B65564385EA7}"/>
              </a:ext>
            </a:extLst>
          </p:cNvPr>
          <p:cNvSpPr txBox="1"/>
          <p:nvPr/>
        </p:nvSpPr>
        <p:spPr>
          <a:xfrm>
            <a:off x="1276368" y="2280079"/>
            <a:ext cx="1411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Frank t-norm</a:t>
            </a:r>
          </a:p>
        </p:txBody>
      </p:sp>
      <p:sp>
        <p:nvSpPr>
          <p:cNvPr id="13" name="TextBox 13">
            <a:extLst>
              <a:ext uri="{FF2B5EF4-FFF2-40B4-BE49-F238E27FC236}">
                <a16:creationId xmlns:a16="http://schemas.microsoft.com/office/drawing/2014/main" id="{EFAF7931-E994-10B3-8CFB-8273ABBA3C9B}"/>
              </a:ext>
            </a:extLst>
          </p:cNvPr>
          <p:cNvSpPr txBox="1"/>
          <p:nvPr/>
        </p:nvSpPr>
        <p:spPr>
          <a:xfrm>
            <a:off x="1315444" y="4644109"/>
            <a:ext cx="1403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Yager</a:t>
            </a:r>
            <a:r>
              <a:rPr lang="en-US" dirty="0"/>
              <a:t> t-norm</a:t>
            </a:r>
          </a:p>
        </p:txBody>
      </p:sp>
    </p:spTree>
    <p:extLst>
      <p:ext uri="{BB962C8B-B14F-4D97-AF65-F5344CB8AC3E}">
        <p14:creationId xmlns:p14="http://schemas.microsoft.com/office/powerpoint/2010/main" val="4114466269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ACB308-AD51-BC6A-B6F6-ADF9641426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730C89-A5C9-1A37-CBF3-3655AE5E1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716835-6120-19B5-3A3C-68DDA5B788AB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1421990"/>
            <a:ext cx="8774317" cy="4619368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Parametrized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T-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norms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  <p:sp>
        <p:nvSpPr>
          <p:cNvPr id="7" name="TextBox 14">
            <a:extLst>
              <a:ext uri="{FF2B5EF4-FFF2-40B4-BE49-F238E27FC236}">
                <a16:creationId xmlns:a16="http://schemas.microsoft.com/office/drawing/2014/main" id="{2A5FC74C-3754-DEAF-3FB3-D183D7C10CE8}"/>
              </a:ext>
            </a:extLst>
          </p:cNvPr>
          <p:cNvSpPr txBox="1"/>
          <p:nvPr/>
        </p:nvSpPr>
        <p:spPr>
          <a:xfrm>
            <a:off x="441360" y="6599829"/>
            <a:ext cx="991945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err="1"/>
              <a:t>Grabisch</a:t>
            </a:r>
            <a:r>
              <a:rPr lang="en-US" sz="1050" dirty="0"/>
              <a:t>, M., </a:t>
            </a:r>
            <a:r>
              <a:rPr lang="en-US" sz="1050" dirty="0" err="1"/>
              <a:t>Marichal</a:t>
            </a:r>
            <a:r>
              <a:rPr lang="en-US" sz="1050" dirty="0"/>
              <a:t>, J., </a:t>
            </a:r>
            <a:r>
              <a:rPr lang="en-US" sz="1050" dirty="0" err="1"/>
              <a:t>Mesiar</a:t>
            </a:r>
            <a:r>
              <a:rPr lang="en-US" sz="1050" dirty="0"/>
              <a:t>, R., &amp; Pap, E. (2009). </a:t>
            </a:r>
            <a:r>
              <a:rPr lang="en-US" sz="1050" i="1" dirty="0"/>
              <a:t>Aggregation Functions</a:t>
            </a:r>
            <a:r>
              <a:rPr lang="en-US" sz="1050" dirty="0"/>
              <a:t> (Encyclopedia of Mathematics and its Applications). Cambridge: Cambridge University Press. </a:t>
            </a: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423AAD8E-9E97-D6C6-C40D-17623FF43E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2549" y="2607400"/>
            <a:ext cx="3982411" cy="964163"/>
          </a:xfrm>
          <a:prstGeom prst="rect">
            <a:avLst/>
          </a:prstGeom>
        </p:spPr>
      </p:pic>
      <p:pic>
        <p:nvPicPr>
          <p:cNvPr id="5" name="Picture 7">
            <a:hlinkClick r:id="rId3" action="ppaction://hlinkfile"/>
            <a:extLst>
              <a:ext uri="{FF2B5EF4-FFF2-40B4-BE49-F238E27FC236}">
                <a16:creationId xmlns:a16="http://schemas.microsoft.com/office/drawing/2014/main" id="{E2680AE2-3E73-1D02-257C-2896C7BE8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3507" y="1483961"/>
            <a:ext cx="4572000" cy="2495774"/>
          </a:xfrm>
          <a:prstGeom prst="rect">
            <a:avLst/>
          </a:prstGeom>
        </p:spPr>
      </p:pic>
      <p:pic>
        <p:nvPicPr>
          <p:cNvPr id="6" name="Picture 11">
            <a:hlinkClick r:id="rId3" action="ppaction://hlinkfile"/>
            <a:extLst>
              <a:ext uri="{FF2B5EF4-FFF2-40B4-BE49-F238E27FC236}">
                <a16:creationId xmlns:a16="http://schemas.microsoft.com/office/drawing/2014/main" id="{CB2F1D26-E593-2782-407A-9CA03D698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3507" y="4104055"/>
            <a:ext cx="4607306" cy="249577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5EF829-8BF6-F982-59F1-806B590A34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891" y="5090654"/>
            <a:ext cx="4681057" cy="69071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C8B2BB5-093A-0754-C550-ECB679A6687C}"/>
              </a:ext>
            </a:extLst>
          </p:cNvPr>
          <p:cNvSpPr txBox="1"/>
          <p:nvPr/>
        </p:nvSpPr>
        <p:spPr>
          <a:xfrm>
            <a:off x="874891" y="4645996"/>
            <a:ext cx="185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Hamacher</a:t>
            </a:r>
            <a:r>
              <a:rPr lang="en-US" dirty="0"/>
              <a:t> t-norm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A966733-90A8-2160-FDB4-F83A1887F013}"/>
              </a:ext>
            </a:extLst>
          </p:cNvPr>
          <p:cNvSpPr txBox="1"/>
          <p:nvPr/>
        </p:nvSpPr>
        <p:spPr>
          <a:xfrm>
            <a:off x="928383" y="2135945"/>
            <a:ext cx="22870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/>
              <a:t>Sugeno</a:t>
            </a:r>
            <a:r>
              <a:rPr lang="en-US" dirty="0"/>
              <a:t>-Weber t-norm</a:t>
            </a:r>
          </a:p>
        </p:txBody>
      </p:sp>
    </p:spTree>
    <p:extLst>
      <p:ext uri="{BB962C8B-B14F-4D97-AF65-F5344CB8AC3E}">
        <p14:creationId xmlns:p14="http://schemas.microsoft.com/office/powerpoint/2010/main" val="365432853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FD33C4-43D8-3C32-C6F2-3E07364C05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CB799-A876-B873-23CE-8F14C018DE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609603"/>
            <a:ext cx="9919453" cy="1320795"/>
          </a:xfrm>
        </p:spPr>
        <p:txBody>
          <a:bodyPr wrap="square" anchor="t">
            <a:normAutofit/>
          </a:bodyPr>
          <a:lstStyle/>
          <a:p>
            <a:r>
              <a:rPr lang="cs-CZ" dirty="0" err="1"/>
              <a:t>Aggregating</a:t>
            </a:r>
            <a:r>
              <a:rPr lang="cs-CZ" dirty="0"/>
              <a:t> User </a:t>
            </a:r>
            <a:r>
              <a:rPr lang="cs-CZ" dirty="0" err="1"/>
              <a:t>Preferences</a:t>
            </a:r>
            <a:r>
              <a:rPr lang="cs-CZ" dirty="0"/>
              <a:t>: Fuzzy </a:t>
            </a:r>
            <a:r>
              <a:rPr lang="cs-CZ" dirty="0" err="1"/>
              <a:t>logic</a:t>
            </a:r>
            <a:br>
              <a:rPr lang="cs-CZ" dirty="0"/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3D8E54-B062-BDCE-6AE0-44D02D534422}"/>
              </a:ext>
            </a:extLst>
          </p:cNvPr>
          <p:cNvSpPr>
            <a:spLocks noGrp="1"/>
          </p:cNvSpPr>
          <p:nvPr>
            <p:ph idx="2"/>
          </p:nvPr>
        </p:nvSpPr>
        <p:spPr>
          <a:xfrm>
            <a:off x="677332" y="2212258"/>
            <a:ext cx="8774317" cy="3829100"/>
          </a:xfrm>
        </p:spPr>
        <p:txBody>
          <a:bodyPr wrap="square" anchor="t">
            <a:normAutofit/>
          </a:bodyPr>
          <a:lstStyle/>
          <a:p>
            <a:r>
              <a:rPr lang="cs-CZ" sz="2000" b="1" i="1" dirty="0">
                <a:solidFill>
                  <a:srgbClr val="00B0F0"/>
                </a:solidFill>
                <a:latin typeface="+mn-lt"/>
              </a:rPr>
              <a:t>Fuzzy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logic</a:t>
            </a:r>
            <a:r>
              <a:rPr lang="cs-CZ" sz="2000" b="1" i="1" dirty="0">
                <a:solidFill>
                  <a:srgbClr val="00B0F0"/>
                </a:solidFill>
                <a:latin typeface="+mn-lt"/>
              </a:rPr>
              <a:t> </a:t>
            </a:r>
            <a:r>
              <a:rPr lang="cs-CZ" sz="2000" b="1" i="1" dirty="0" err="1">
                <a:solidFill>
                  <a:srgbClr val="00B0F0"/>
                </a:solidFill>
                <a:latin typeface="+mn-lt"/>
              </a:rPr>
              <a:t>aggregations</a:t>
            </a:r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rgbClr val="00B050"/>
                </a:solidFill>
                <a:latin typeface="+mn-lt"/>
              </a:rPr>
              <a:t>Fills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the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space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between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Min –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Mean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– Max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aggregations</a:t>
            </a:r>
            <a:endParaRPr lang="cs-CZ" sz="1800" dirty="0">
              <a:solidFill>
                <a:srgbClr val="00B050"/>
              </a:solidFill>
              <a:latin typeface="+mn-lt"/>
            </a:endParaRPr>
          </a:p>
          <a:p>
            <a:pPr lvl="1"/>
            <a:r>
              <a:rPr lang="cs-CZ" sz="1800" dirty="0" err="1">
                <a:solidFill>
                  <a:srgbClr val="00B050"/>
                </a:solidFill>
                <a:latin typeface="+mn-lt"/>
              </a:rPr>
              <a:t>Can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be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tuned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/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selected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with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limited data</a:t>
            </a:r>
          </a:p>
          <a:p>
            <a:pPr lvl="1"/>
            <a:r>
              <a:rPr lang="cs-CZ" sz="1800" dirty="0">
                <a:solidFill>
                  <a:srgbClr val="00B050"/>
                </a:solidFill>
                <a:latin typeface="+mn-lt"/>
              </a:rPr>
              <a:t>Nice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formalism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for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faceted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search</a:t>
            </a:r>
            <a:r>
              <a:rPr lang="cs-CZ" sz="1800" dirty="0">
                <a:solidFill>
                  <a:srgbClr val="00B050"/>
                </a:solidFill>
                <a:latin typeface="+mn-lt"/>
              </a:rPr>
              <a:t> as </a:t>
            </a:r>
            <a:r>
              <a:rPr lang="cs-CZ" sz="1800" dirty="0" err="1">
                <a:solidFill>
                  <a:srgbClr val="00B050"/>
                </a:solidFill>
                <a:latin typeface="+mn-lt"/>
              </a:rPr>
              <a:t>well</a:t>
            </a:r>
            <a:endParaRPr lang="cs-CZ" sz="1800" dirty="0">
              <a:solidFill>
                <a:srgbClr val="00B050"/>
              </a:solidFill>
              <a:latin typeface="+mn-lt"/>
            </a:endParaRPr>
          </a:p>
          <a:p>
            <a:pPr lvl="1"/>
            <a:endParaRPr lang="cs-CZ" sz="1800" dirty="0">
              <a:solidFill>
                <a:schemeClr val="tx1"/>
              </a:solidFill>
              <a:latin typeface="+mn-lt"/>
            </a:endParaRPr>
          </a:p>
          <a:p>
            <a:pPr lvl="1"/>
            <a:r>
              <a:rPr lang="cs-CZ" sz="1800" dirty="0">
                <a:solidFill>
                  <a:srgbClr val="FF0000"/>
                </a:solidFill>
                <a:latin typeface="+mn-lt"/>
              </a:rPr>
              <a:t>No direct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way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to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incorporate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weights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for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individual</a:t>
            </a:r>
            <a:r>
              <a:rPr lang="cs-CZ" sz="1800" dirty="0">
                <a:solidFill>
                  <a:srgbClr val="FF0000"/>
                </a:solidFill>
                <a:latin typeface="+mn-lt"/>
              </a:rPr>
              <a:t> </a:t>
            </a:r>
            <a:r>
              <a:rPr lang="cs-CZ" sz="1800" dirty="0" err="1">
                <a:solidFill>
                  <a:srgbClr val="FF0000"/>
                </a:solidFill>
                <a:latin typeface="+mn-lt"/>
              </a:rPr>
              <a:t>objectives</a:t>
            </a:r>
            <a:endParaRPr lang="cs-CZ" sz="1800" dirty="0">
              <a:solidFill>
                <a:srgbClr val="FF0000"/>
              </a:solidFill>
              <a:latin typeface="+mn-lt"/>
            </a:endParaRPr>
          </a:p>
          <a:p>
            <a:pPr lvl="1"/>
            <a:endParaRPr lang="cs-CZ" sz="1800" dirty="0">
              <a:solidFill>
                <a:schemeClr val="tx1"/>
              </a:solidFill>
              <a:latin typeface="+mn-lt"/>
            </a:endParaRPr>
          </a:p>
          <a:p>
            <a:endParaRPr lang="cs-CZ" sz="2000" b="1" i="1" dirty="0">
              <a:solidFill>
                <a:srgbClr val="00B0F0"/>
              </a:solidFill>
              <a:latin typeface="+mn-lt"/>
            </a:endParaRPr>
          </a:p>
          <a:p>
            <a:pPr marL="457200" lvl="1" indent="0">
              <a:buNone/>
            </a:pPr>
            <a:endParaRPr lang="cs-CZ" sz="1800" i="1" dirty="0">
              <a:solidFill>
                <a:schemeClr val="tx1"/>
              </a:solidFill>
              <a:latin typeface="+mn-lt"/>
            </a:endParaRPr>
          </a:p>
          <a:p>
            <a:pPr lvl="1"/>
            <a:endParaRPr lang="en-US" sz="1800" b="1" i="1" dirty="0">
              <a:solidFill>
                <a:srgbClr val="00B0F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13445772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		</a:t>
            </a:r>
            <a:r>
              <a:rPr lang="cs-CZ" altLang="cs-CZ" sz="8000" dirty="0" err="1"/>
              <a:t>Questions</a:t>
            </a:r>
            <a:r>
              <a:rPr lang="cs-CZ" altLang="cs-CZ" sz="8000" dirty="0"/>
              <a:t>?</a:t>
            </a:r>
            <a:endParaRPr lang="cs-CZ" altLang="cs-CZ" dirty="0"/>
          </a:p>
        </p:txBody>
      </p:sp>
      <p:pic>
        <p:nvPicPr>
          <p:cNvPr id="66562" name="Picture 2" descr="http://i158.photobucket.com/albums/t96/Elletballa09/fr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559" y="1930398"/>
            <a:ext cx="5779269" cy="4334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3384458"/>
      </p:ext>
    </p:extLst>
  </p:cSld>
  <p:clrMapOvr>
    <a:masterClrMapping/>
  </p:clrMapOvr>
</p:sld>
</file>

<file path=ppt/theme/theme1.xml><?xml version="1.0" encoding="utf-8"?>
<a:theme xmlns:a="http://schemas.openxmlformats.org/drawingml/2006/main" name="Fazet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TM02900688%5b%5bfn=Fazeta%5d%5d</Template>
  <TotalTime>33201</TotalTime>
  <Words>6509</Words>
  <Application>Microsoft Office PowerPoint</Application>
  <PresentationFormat>Širokoúhlá obrazovka</PresentationFormat>
  <Paragraphs>866</Paragraphs>
  <Slides>94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9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94</vt:i4>
      </vt:variant>
    </vt:vector>
  </HeadingPairs>
  <TitlesOfParts>
    <vt:vector size="104" baseType="lpstr">
      <vt:lpstr>Arial</vt:lpstr>
      <vt:lpstr>Brandon_txt_reg</vt:lpstr>
      <vt:lpstr>Calibri</vt:lpstr>
      <vt:lpstr>Cambria Math</vt:lpstr>
      <vt:lpstr>ElsevierGulliver</vt:lpstr>
      <vt:lpstr>Tahoma</vt:lpstr>
      <vt:lpstr>Trebuchet MS</vt:lpstr>
      <vt:lpstr>Wingdings</vt:lpstr>
      <vt:lpstr>Wingdings 3</vt:lpstr>
      <vt:lpstr>Fazeta</vt:lpstr>
      <vt:lpstr>NDBI021, Lecture 4</vt:lpstr>
      <vt:lpstr>Today’s content</vt:lpstr>
      <vt:lpstr>Recap</vt:lpstr>
      <vt:lpstr>Any open problems in RS you remember?</vt:lpstr>
      <vt:lpstr>What is explicit feedback?</vt:lpstr>
      <vt:lpstr>Explicit feedback (leftovers)</vt:lpstr>
      <vt:lpstr>Explicit feedback: how much inconsistent it can be? </vt:lpstr>
      <vt:lpstr>Explicit feedback: how much inconsistent it can be? </vt:lpstr>
      <vt:lpstr>Explicit feedback: how much inconsistent it can be? </vt:lpstr>
      <vt:lpstr>Explicit feedback: does granularity helps? </vt:lpstr>
      <vt:lpstr>Explicit feedback: other variants </vt:lpstr>
      <vt:lpstr>Explicit feedback</vt:lpstr>
      <vt:lpstr>Explicit feedback in industry</vt:lpstr>
      <vt:lpstr>Explicit feedback in industry</vt:lpstr>
      <vt:lpstr>Explicit feedback in industry</vt:lpstr>
      <vt:lpstr>Explicit feedback in industry</vt:lpstr>
      <vt:lpstr>Explicit feedback in industry</vt:lpstr>
      <vt:lpstr>Implicit feedback</vt:lpstr>
      <vt:lpstr>Implicit feedback </vt:lpstr>
      <vt:lpstr>Implicit feedback </vt:lpstr>
      <vt:lpstr>Implicit feedback </vt:lpstr>
      <vt:lpstr>Implicit feedback </vt:lpstr>
      <vt:lpstr>Implicit feedback </vt:lpstr>
      <vt:lpstr>Implicit feedback </vt:lpstr>
      <vt:lpstr>What to Collect as Implicit feedback </vt:lpstr>
      <vt:lpstr>What to Collect as Implicit feedback </vt:lpstr>
      <vt:lpstr>What to Collect as Implicit feedback </vt:lpstr>
      <vt:lpstr>What to Collect as Implicit feedback </vt:lpstr>
      <vt:lpstr>What to Collect as Implicit feedback </vt:lpstr>
      <vt:lpstr>How to interpret numeric implicit feedback?</vt:lpstr>
      <vt:lpstr>How to interpret numeric implicit feedback</vt:lpstr>
      <vt:lpstr>How to interpret numeric implicit feedback</vt:lpstr>
      <vt:lpstr>How to interpret numeric implicit feedback</vt:lpstr>
      <vt:lpstr>How to interpret numeric implicit feedback</vt:lpstr>
      <vt:lpstr>How to interpret numeric implicit feedback</vt:lpstr>
      <vt:lpstr>How to interpret numeric implicit feedback</vt:lpstr>
      <vt:lpstr>How to interpret numeric implicit feedback</vt:lpstr>
      <vt:lpstr>Context of user feedback</vt:lpstr>
      <vt:lpstr>How to interpret numeric implicit feedback</vt:lpstr>
      <vt:lpstr>How to interpret numeric implicit feedback</vt:lpstr>
      <vt:lpstr>How to interpret numeric implicit feedback</vt:lpstr>
      <vt:lpstr>Negative preference from implicit feedback</vt:lpstr>
      <vt:lpstr>Negative preference from implicit feedback</vt:lpstr>
      <vt:lpstr>Negative preference from implicit feedback</vt:lpstr>
      <vt:lpstr>Negative preference from implicit feedback</vt:lpstr>
      <vt:lpstr>Negative preference from implicit feedback</vt:lpstr>
      <vt:lpstr>Negative preference from implicit feedback</vt:lpstr>
      <vt:lpstr>Negative Preference from category-level feedback</vt:lpstr>
      <vt:lpstr>Prezentace aplikace PowerPoint</vt:lpstr>
      <vt:lpstr>Negative Preference from category-level feedback</vt:lpstr>
      <vt:lpstr>Long-term indicators of user preference</vt:lpstr>
      <vt:lpstr>Long-term indicators of user preference</vt:lpstr>
      <vt:lpstr>Long-term indicators of user preference</vt:lpstr>
      <vt:lpstr>Long-term indicators of user preference</vt:lpstr>
      <vt:lpstr>  Questions?</vt:lpstr>
      <vt:lpstr>How to model user preferences</vt:lpstr>
      <vt:lpstr>How to model user preferences? </vt:lpstr>
      <vt:lpstr>Entity selection &amp; Granularity</vt:lpstr>
      <vt:lpstr>Points to consider in modeling phase</vt:lpstr>
      <vt:lpstr>Points to consider in modeling phase</vt:lpstr>
      <vt:lpstr>Points to consider in modeling phase</vt:lpstr>
      <vt:lpstr>What entities are relevant?  </vt:lpstr>
      <vt:lpstr>What minimal granularity to chose? </vt:lpstr>
      <vt:lpstr>What minimal granularity to chose? </vt:lpstr>
      <vt:lpstr>What minimal granularity to chose? 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What minimal granularity to chose?</vt:lpstr>
      <vt:lpstr>  Questions?</vt:lpstr>
      <vt:lpstr>Aggregating multiple indicators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 </vt:lpstr>
      <vt:lpstr>Aggregating User Preferences: Fuzzy logic </vt:lpstr>
      <vt:lpstr>Aggregating User Preferences: Fuzzy logic </vt:lpstr>
      <vt:lpstr>Aggregating User Preferences: Fuzzy logic </vt:lpstr>
      <vt:lpstr>Aggregating User Preferences: Fuzzy logic </vt:lpstr>
      <vt:lpstr>Aggregating User Preferences: Fuzzy logic </vt:lpstr>
      <vt:lpstr>Aggregating User Preferences: Fuzzy logic </vt:lpstr>
      <vt:lpstr>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NDBI021</dc:title>
  <dc:creator>Ladislav Peška</dc:creator>
  <cp:lastModifiedBy>Ladislav Peška</cp:lastModifiedBy>
  <cp:revision>132</cp:revision>
  <dcterms:created xsi:type="dcterms:W3CDTF">2022-01-20T12:02:53Z</dcterms:created>
  <dcterms:modified xsi:type="dcterms:W3CDTF">2025-10-20T23:41:01Z</dcterms:modified>
</cp:coreProperties>
</file>