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82" r:id="rId3"/>
    <p:sldId id="1021" r:id="rId4"/>
    <p:sldId id="1077" r:id="rId5"/>
    <p:sldId id="1078" r:id="rId6"/>
    <p:sldId id="1079" r:id="rId7"/>
    <p:sldId id="1080" r:id="rId8"/>
    <p:sldId id="1081" r:id="rId9"/>
    <p:sldId id="1082" r:id="rId10"/>
    <p:sldId id="1083" r:id="rId11"/>
    <p:sldId id="1084" r:id="rId12"/>
    <p:sldId id="1052" r:id="rId13"/>
    <p:sldId id="1053" r:id="rId14"/>
    <p:sldId id="1054" r:id="rId15"/>
    <p:sldId id="1056" r:id="rId16"/>
    <p:sldId id="1057" r:id="rId17"/>
    <p:sldId id="1058" r:id="rId18"/>
    <p:sldId id="1059" r:id="rId19"/>
    <p:sldId id="1069" r:id="rId20"/>
    <p:sldId id="1060" r:id="rId21"/>
    <p:sldId id="1061" r:id="rId22"/>
    <p:sldId id="1063" r:id="rId23"/>
    <p:sldId id="1064" r:id="rId24"/>
    <p:sldId id="1065" r:id="rId25"/>
    <p:sldId id="1066" r:id="rId26"/>
    <p:sldId id="1068" r:id="rId27"/>
    <p:sldId id="412" r:id="rId28"/>
    <p:sldId id="1030" r:id="rId29"/>
    <p:sldId id="1032" r:id="rId30"/>
    <p:sldId id="1033" r:id="rId31"/>
    <p:sldId id="1034" r:id="rId32"/>
    <p:sldId id="1035" r:id="rId33"/>
    <p:sldId id="1036" r:id="rId34"/>
    <p:sldId id="1037" r:id="rId35"/>
    <p:sldId id="1039" r:id="rId36"/>
    <p:sldId id="1040" r:id="rId37"/>
    <p:sldId id="1041" r:id="rId38"/>
    <p:sldId id="1042" r:id="rId39"/>
    <p:sldId id="1043" r:id="rId40"/>
    <p:sldId id="1044" r:id="rId41"/>
    <p:sldId id="1045" r:id="rId42"/>
    <p:sldId id="1046" r:id="rId43"/>
    <p:sldId id="1051" r:id="rId44"/>
    <p:sldId id="1076" r:id="rId45"/>
    <p:sldId id="1047" r:id="rId46"/>
    <p:sldId id="1048" r:id="rId47"/>
    <p:sldId id="1050" r:id="rId48"/>
    <p:sldId id="1049" r:id="rId49"/>
    <p:sldId id="1075" r:id="rId50"/>
    <p:sldId id="1023" r:id="rId51"/>
    <p:sldId id="1012" r:id="rId52"/>
    <p:sldId id="1013" r:id="rId53"/>
    <p:sldId id="1014" r:id="rId5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7EC1-020A-45CB-B7FF-9B7738BD89B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4960-7347-4384-9144-9518E4311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2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49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30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7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681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89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22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98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14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142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202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55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40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0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2F97E-F793-5C7F-F7EB-D8DC8E65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918A150-C5AF-5672-C3F9-BFF3B1C43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899110-F9B1-DBA2-6358-7101362A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30CC5F-B1DD-24E9-CAD5-4A2AC3FB2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523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702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31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714DB-E1C9-E32C-04F3-1D42F0322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816D524-D789-7EB8-5FDC-FC28C5D82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76FDAAF-F931-684D-5216-31A2CF96F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633F8E-B7FA-E94D-2A4B-459B208FB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329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4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923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168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068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903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50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11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5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36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16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19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9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57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26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0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06.10.2025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occhio_algorithm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cmu.edu/~jgc/publication/The_Use_MMR_Diversity_Based_LTMIR_1998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510.0178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ta_distribu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s://dl.acm.org/doi/10.1145/3172944.3172967" TargetMode="Externa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nvidia.com/nvidia-merli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1.06939" TargetMode="External"/><Relationship Id="rId2" Type="http://schemas.openxmlformats.org/officeDocument/2006/relationships/hyperlink" Target="https://arxiv.org/pdf/1803.0958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doi/abs/10.1145/3556702.3556844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hyperlink" Target="http://www2.research.att.com/~volinsky/papers/ieeecomput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2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914406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dirty="0"/>
              <a:t>Tue 14:00 – 15:30 S9</a:t>
            </a:r>
          </a:p>
          <a:p>
            <a:pPr lvl="0"/>
            <a:r>
              <a:rPr lang="cs-CZ" dirty="0"/>
              <a:t>Tue 15:30 – 17:10 S11 (odd weeks)</a:t>
            </a:r>
          </a:p>
          <a:p>
            <a:pPr lvl="0"/>
            <a:r>
              <a:rPr lang="cs-CZ" i="1" dirty="0" smtClean="0">
                <a:hlinkClick r:id="rId2"/>
              </a:rPr>
              <a:t>https</a:t>
            </a:r>
            <a:r>
              <a:rPr lang="cs-CZ" i="1" dirty="0">
                <a:hlinkClick r:id="rId2"/>
              </a:rPr>
              <a:t>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CD0D-59EF-D53C-BB95-7CFBEE6F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731DD-A0B1-444B-DB31-06F0B1D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Cold</a:t>
            </a:r>
            <a:r>
              <a:rPr lang="cs-CZ" dirty="0"/>
              <a:t>-start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A2CF4E-FD83-AC16-FE4A-C15E0F2D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12777"/>
            <a:ext cx="9533468" cy="5130898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users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>
            <a:extLst>
              <a:ext uri="{FF2B5EF4-FFF2-40B4-BE49-F238E27FC236}">
                <a16:creationId xmlns:a16="http://schemas.microsoft.com/office/drawing/2014/main" id="{8FBC272B-C767-CAF7-C0E6-EC2947E55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4D05A0D4-5EDD-E944-3000-D8DEC19026B5}"/>
              </a:ext>
            </a:extLst>
          </p:cNvPr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DCDA62FC-A52F-63DA-36AE-0D7244F9732E}"/>
              </a:ext>
            </a:extLst>
          </p:cNvPr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>
            <a:extLst>
              <a:ext uri="{FF2B5EF4-FFF2-40B4-BE49-F238E27FC236}">
                <a16:creationId xmlns:a16="http://schemas.microsoft.com/office/drawing/2014/main" id="{0A865D78-94A2-CE1D-7AED-A012BCFFB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5AB890BE-43A5-5726-F9AD-B1E9DF54F020}"/>
              </a:ext>
            </a:extLst>
          </p:cNvPr>
          <p:cNvCxnSpPr>
            <a:endCxn id="126988" idx="1"/>
          </p:cNvCxnSpPr>
          <p:nvPr/>
        </p:nvCxnSpPr>
        <p:spPr bwMode="auto">
          <a:xfrm flipV="1">
            <a:off x="4223792" y="4812779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C0E272A7-C06A-8D85-CABE-F1015CE9ABD0}"/>
              </a:ext>
            </a:extLst>
          </p:cNvPr>
          <p:cNvCxnSpPr>
            <a:cxnSpLocks/>
          </p:cNvCxnSpPr>
          <p:nvPr/>
        </p:nvCxnSpPr>
        <p:spPr bwMode="auto">
          <a:xfrm>
            <a:off x="4223793" y="5676876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8" name="Picture 12" descr="Výsledek obrázku pro ferrari">
            <a:extLst>
              <a:ext uri="{FF2B5EF4-FFF2-40B4-BE49-F238E27FC236}">
                <a16:creationId xmlns:a16="http://schemas.microsoft.com/office/drawing/2014/main" id="{533010B7-BEF0-0066-7A5C-1C788CCD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9128" b="23486"/>
          <a:stretch>
            <a:fillRect/>
          </a:stretch>
        </p:blipFill>
        <p:spPr bwMode="auto">
          <a:xfrm>
            <a:off x="7392144" y="4380731"/>
            <a:ext cx="2463440" cy="864096"/>
          </a:xfrm>
          <a:prstGeom prst="rect">
            <a:avLst/>
          </a:prstGeom>
          <a:noFill/>
        </p:spPr>
      </p:pic>
      <p:pic>
        <p:nvPicPr>
          <p:cNvPr id="4" name="Picture 4" descr="Výsledek obrázku pro lisa simpson">
            <a:extLst>
              <a:ext uri="{FF2B5EF4-FFF2-40B4-BE49-F238E27FC236}">
                <a16:creationId xmlns:a16="http://schemas.microsoft.com/office/drawing/2014/main" id="{4E466EE9-7510-3B36-3C52-EB83E47A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9575" y="2152845"/>
            <a:ext cx="998277" cy="1623865"/>
          </a:xfrm>
          <a:prstGeom prst="rect">
            <a:avLst/>
          </a:prstGeom>
          <a:noFill/>
        </p:spPr>
      </p:pic>
      <p:pic>
        <p:nvPicPr>
          <p:cNvPr id="5" name="Picture 10" descr="Výsledek obrázku pro skoda 105">
            <a:extLst>
              <a:ext uri="{FF2B5EF4-FFF2-40B4-BE49-F238E27FC236}">
                <a16:creationId xmlns:a16="http://schemas.microsoft.com/office/drawing/2014/main" id="{60993D27-A090-C8EB-11AC-9CF53BE6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9114" y="5215107"/>
            <a:ext cx="2048227" cy="1152128"/>
          </a:xfrm>
          <a:prstGeom prst="rect">
            <a:avLst/>
          </a:prstGeom>
          <a:noFill/>
        </p:spPr>
      </p:pic>
      <p:pic>
        <p:nvPicPr>
          <p:cNvPr id="4098" name="Picture 2" descr="Download Blank Profile Picture, Mystery Man, Avatar. Royalty ...">
            <a:extLst>
              <a:ext uri="{FF2B5EF4-FFF2-40B4-BE49-F238E27FC236}">
                <a16:creationId xmlns:a16="http://schemas.microsoft.com/office/drawing/2014/main" id="{C0965613-AB04-1356-85BE-2E074A60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63" y="2214386"/>
            <a:ext cx="115212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 Compact 2 Icon 256x256 | Icon, Compact, Collection">
            <a:extLst>
              <a:ext uri="{FF2B5EF4-FFF2-40B4-BE49-F238E27FC236}">
                <a16:creationId xmlns:a16="http://schemas.microsoft.com/office/drawing/2014/main" id="{B47E2871-7202-F3B1-DBCF-93BA72A3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6" y="4642797"/>
            <a:ext cx="1306116" cy="13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3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5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DCCC7-D341-5835-A5AC-DAB2C6872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A4204C2-4A17-BFEB-A300-3AC581B52EA0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81FFEC6-C05A-F62E-719C-CD29B8ADF91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A173A68-F60F-F783-9EE3-C6EE1D9A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C80378-FD2F-3421-815F-B5E18962F384}"/>
              </a:ext>
            </a:extLst>
          </p:cNvPr>
          <p:cNvSpPr txBox="1"/>
          <p:nvPr/>
        </p:nvSpPr>
        <p:spPr>
          <a:xfrm>
            <a:off x="850307" y="1584834"/>
            <a:ext cx="866385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preferences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item </a:t>
            </a:r>
            <a:r>
              <a:rPr lang="en-US" alt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attributes</a:t>
            </a:r>
            <a:r>
              <a:rPr lang="cs-CZ" alt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/metadata/descriptions</a:t>
            </a:r>
            <a:endParaRPr lang="en-US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knowledge on the content of items or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adapt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domain-specific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knowledge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Susceptible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trivial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recommendations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varying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descriptiveness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information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grpSp>
        <p:nvGrpSpPr>
          <p:cNvPr id="7" name="Gruppieren 12">
            <a:extLst>
              <a:ext uri="{FF2B5EF4-FFF2-40B4-BE49-F238E27FC236}">
                <a16:creationId xmlns:a16="http://schemas.microsoft.com/office/drawing/2014/main" id="{7C8A9B78-D2AD-35BA-81F3-FDA35AF5E08B}"/>
              </a:ext>
            </a:extLst>
          </p:cNvPr>
          <p:cNvGrpSpPr>
            <a:grpSpLocks/>
          </p:cNvGrpSpPr>
          <p:nvPr/>
        </p:nvGrpSpPr>
        <p:grpSpPr bwMode="auto">
          <a:xfrm>
            <a:off x="4596171" y="4174805"/>
            <a:ext cx="4181475" cy="1547813"/>
            <a:chOff x="4786314" y="3071810"/>
            <a:chExt cx="4181496" cy="1547815"/>
          </a:xfrm>
        </p:grpSpPr>
        <p:pic>
          <p:nvPicPr>
            <p:cNvPr id="18" name="Grafik 5" descr="Box.png">
              <a:extLst>
                <a:ext uri="{FF2B5EF4-FFF2-40B4-BE49-F238E27FC236}">
                  <a16:creationId xmlns:a16="http://schemas.microsoft.com/office/drawing/2014/main" id="{122499CA-5A61-AFD9-06EA-89D291015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Grafik 6" descr="Outputarrow.png">
              <a:extLst>
                <a:ext uri="{FF2B5EF4-FFF2-40B4-BE49-F238E27FC236}">
                  <a16:creationId xmlns:a16="http://schemas.microsoft.com/office/drawing/2014/main" id="{FF356206-A8C5-39BB-6F0B-9A8A76C4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Grafik 7" descr="Output.png">
              <a:extLst>
                <a:ext uri="{FF2B5EF4-FFF2-40B4-BE49-F238E27FC236}">
                  <a16:creationId xmlns:a16="http://schemas.microsoft.com/office/drawing/2014/main" id="{CF406697-20A1-4B01-EC0B-5E87B697E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uppieren 13">
            <a:extLst>
              <a:ext uri="{FF2B5EF4-FFF2-40B4-BE49-F238E27FC236}">
                <a16:creationId xmlns:a16="http://schemas.microsoft.com/office/drawing/2014/main" id="{FB7D348A-AB48-C36B-D487-0B9DC1496866}"/>
              </a:ext>
            </a:extLst>
          </p:cNvPr>
          <p:cNvGrpSpPr>
            <a:grpSpLocks/>
          </p:cNvGrpSpPr>
          <p:nvPr/>
        </p:nvGrpSpPr>
        <p:grpSpPr bwMode="auto">
          <a:xfrm>
            <a:off x="1094146" y="3466702"/>
            <a:ext cx="3659188" cy="1296987"/>
            <a:chOff x="699167" y="1643050"/>
            <a:chExt cx="3658519" cy="1297164"/>
          </a:xfrm>
        </p:grpSpPr>
        <p:pic>
          <p:nvPicPr>
            <p:cNvPr id="22" name="Grafik 10" descr="UM.png">
              <a:extLst>
                <a:ext uri="{FF2B5EF4-FFF2-40B4-BE49-F238E27FC236}">
                  <a16:creationId xmlns:a16="http://schemas.microsoft.com/office/drawing/2014/main" id="{3EF0371C-9923-C149-463D-B1874188A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Grafik 11" descr="UMarrow.png">
              <a:extLst>
                <a:ext uri="{FF2B5EF4-FFF2-40B4-BE49-F238E27FC236}">
                  <a16:creationId xmlns:a16="http://schemas.microsoft.com/office/drawing/2014/main" id="{8E584CE0-6634-9DC5-5DE1-D1406EF2D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9A5F9C5-DAA6-386C-7B4E-BB1EC173D20E}"/>
              </a:ext>
            </a:extLst>
          </p:cNvPr>
          <p:cNvGrpSpPr>
            <a:grpSpLocks/>
          </p:cNvGrpSpPr>
          <p:nvPr/>
        </p:nvGrpSpPr>
        <p:grpSpPr bwMode="auto">
          <a:xfrm>
            <a:off x="1192065" y="4860073"/>
            <a:ext cx="3143250" cy="739775"/>
            <a:chOff x="714348" y="3857628"/>
            <a:chExt cx="3143272" cy="739014"/>
          </a:xfrm>
        </p:grpSpPr>
        <p:pic>
          <p:nvPicPr>
            <p:cNvPr id="25" name="Grafik 21" descr="PM.png">
              <a:extLst>
                <a:ext uri="{FF2B5EF4-FFF2-40B4-BE49-F238E27FC236}">
                  <a16:creationId xmlns:a16="http://schemas.microsoft.com/office/drawing/2014/main" id="{82857CFA-179D-BB94-0E2A-1EAABFB9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Grafik 22" descr="PMarrow.png">
              <a:extLst>
                <a:ext uri="{FF2B5EF4-FFF2-40B4-BE49-F238E27FC236}">
                  <a16:creationId xmlns:a16="http://schemas.microsoft.com/office/drawing/2014/main" id="{4AC7B544-B62F-6A4E-7116-9820ECBF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uppieren 27">
            <a:extLst>
              <a:ext uri="{FF2B5EF4-FFF2-40B4-BE49-F238E27FC236}">
                <a16:creationId xmlns:a16="http://schemas.microsoft.com/office/drawing/2014/main" id="{2C2EC862-83E1-58DF-8DF6-DE1FC0BA1725}"/>
              </a:ext>
            </a:extLst>
          </p:cNvPr>
          <p:cNvGrpSpPr>
            <a:grpSpLocks/>
          </p:cNvGrpSpPr>
          <p:nvPr/>
        </p:nvGrpSpPr>
        <p:grpSpPr bwMode="auto">
          <a:xfrm>
            <a:off x="1139407" y="5334614"/>
            <a:ext cx="3349625" cy="1357312"/>
            <a:chOff x="751620" y="4500570"/>
            <a:chExt cx="3348404" cy="1357322"/>
          </a:xfrm>
        </p:grpSpPr>
        <p:pic>
          <p:nvPicPr>
            <p:cNvPr id="28" name="Grafik 25" descr="KM.png">
              <a:extLst>
                <a:ext uri="{FF2B5EF4-FFF2-40B4-BE49-F238E27FC236}">
                  <a16:creationId xmlns:a16="http://schemas.microsoft.com/office/drawing/2014/main" id="{BC04791A-791E-39D1-2C7F-4246A9A57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Grafik 26" descr="KMarrow.png">
              <a:extLst>
                <a:ext uri="{FF2B5EF4-FFF2-40B4-BE49-F238E27FC236}">
                  <a16:creationId xmlns:a16="http://schemas.microsoft.com/office/drawing/2014/main" id="{F1F7E716-3724-EFDB-E12E-D652AFF5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Elipsa 22">
            <a:extLst>
              <a:ext uri="{FF2B5EF4-FFF2-40B4-BE49-F238E27FC236}">
                <a16:creationId xmlns:a16="http://schemas.microsoft.com/office/drawing/2014/main" id="{26DC837D-A7DF-B80A-117F-B83023AB0183}"/>
              </a:ext>
            </a:extLst>
          </p:cNvPr>
          <p:cNvSpPr/>
          <p:nvPr/>
        </p:nvSpPr>
        <p:spPr bwMode="auto">
          <a:xfrm>
            <a:off x="714604" y="3400594"/>
            <a:ext cx="2647249" cy="2405676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B05DD5DF-DABF-4ECA-D975-3438A417991A}"/>
              </a:ext>
            </a:extLst>
          </p:cNvPr>
          <p:cNvSpPr/>
          <p:nvPr/>
        </p:nvSpPr>
        <p:spPr>
          <a:xfrm>
            <a:off x="513421" y="3372188"/>
            <a:ext cx="3048929" cy="3590588"/>
          </a:xfrm>
          <a:prstGeom prst="ellipse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44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69743-1042-3A42-8FFD-FEDC294AF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DDDCBB3-3431-4B7D-A910-5A5D08C7BCF7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F92935F-623E-B818-C643-D81DAD142A8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ED1F69D-BF43-ABCB-7C3B-D0519E6D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8D3875-991A-3EF6-E374-D871870560D6}"/>
              </a:ext>
            </a:extLst>
          </p:cNvPr>
          <p:cNvSpPr txBox="1"/>
          <p:nvPr/>
        </p:nvSpPr>
        <p:spPr>
          <a:xfrm>
            <a:off x="850307" y="1584834"/>
            <a:ext cx="866385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Item-kNN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algorithm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basis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pruned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pre-computed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cs-CZ" altLang="cs-CZ" sz="16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pPr eaLnBrk="1" hangingPunct="1"/>
            <a:r>
              <a:rPr lang="cs-CZ" altLang="cs-CZ" b="1" i="1" dirty="0" err="1"/>
              <a:t>Suitable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similarity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method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depend</a:t>
            </a:r>
            <a:r>
              <a:rPr lang="cs-CZ" altLang="cs-CZ" b="1" i="1" dirty="0"/>
              <a:t> on </a:t>
            </a:r>
            <a:r>
              <a:rPr lang="cs-CZ" altLang="cs-CZ" b="1" i="1" dirty="0" err="1"/>
              <a:t>what</a:t>
            </a:r>
            <a:r>
              <a:rPr lang="cs-CZ" altLang="cs-CZ" b="1" i="1" dirty="0"/>
              <a:t> data </a:t>
            </a:r>
            <a:r>
              <a:rPr lang="cs-CZ" altLang="cs-CZ" b="1" i="1" dirty="0" err="1"/>
              <a:t>we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actually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have</a:t>
            </a:r>
            <a:r>
              <a:rPr lang="cs-CZ" altLang="cs-CZ" b="1" i="1" dirty="0"/>
              <a:t>. </a:t>
            </a:r>
            <a:r>
              <a:rPr lang="cs-CZ" altLang="cs-CZ" b="1" i="1" dirty="0" err="1"/>
              <a:t>Working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baselines</a:t>
            </a:r>
            <a:r>
              <a:rPr lang="cs-CZ" altLang="cs-CZ" b="1" i="1" dirty="0"/>
              <a:t>:</a:t>
            </a:r>
          </a:p>
          <a:p>
            <a:pPr eaLnBrk="1" hangingPunct="1"/>
            <a:r>
              <a:rPr lang="cs-CZ" altLang="cs-CZ" sz="1800" dirty="0"/>
              <a:t>- </a:t>
            </a:r>
            <a:r>
              <a:rPr lang="cs-CZ" altLang="cs-CZ" sz="1800" i="1" dirty="0"/>
              <a:t>Numeric data: </a:t>
            </a:r>
            <a:r>
              <a:rPr lang="cs-CZ" altLang="cs-CZ" sz="1800" dirty="0"/>
              <a:t>cosine or euclidean distance 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</a:rPr>
              <a:t>(watch out for diverse value ranges)</a:t>
            </a:r>
          </a:p>
          <a:p>
            <a:pPr eaLnBrk="1" hangingPunct="1"/>
            <a:r>
              <a:rPr lang="cs-CZ" altLang="cs-CZ" dirty="0"/>
              <a:t>- </a:t>
            </a:r>
            <a:r>
              <a:rPr lang="cs-CZ" altLang="cs-CZ" i="1" dirty="0" err="1"/>
              <a:t>Nominal</a:t>
            </a:r>
            <a:r>
              <a:rPr lang="cs-CZ" altLang="cs-CZ" i="1" dirty="0"/>
              <a:t> data: </a:t>
            </a:r>
            <a:r>
              <a:rPr lang="cs-CZ" altLang="cs-CZ" dirty="0" err="1"/>
              <a:t>binarize</a:t>
            </a:r>
            <a:r>
              <a:rPr lang="cs-CZ" altLang="cs-CZ" dirty="0"/>
              <a:t> &amp; </a:t>
            </a:r>
            <a:r>
              <a:rPr lang="cs-CZ" altLang="cs-CZ" dirty="0" err="1"/>
              <a:t>Jaccard</a:t>
            </a:r>
            <a:r>
              <a:rPr lang="cs-CZ" altLang="cs-CZ" dirty="0"/>
              <a:t> </a:t>
            </a:r>
            <a:r>
              <a:rPr lang="cs-CZ" altLang="cs-CZ" dirty="0" err="1"/>
              <a:t>similarity</a:t>
            </a:r>
            <a:endParaRPr lang="cs-CZ" altLang="cs-CZ" dirty="0"/>
          </a:p>
          <a:p>
            <a:pPr eaLnBrk="1" hangingPunct="1"/>
            <a:r>
              <a:rPr lang="cs-CZ" altLang="cs-CZ" sz="1800" dirty="0"/>
              <a:t>- </a:t>
            </a:r>
            <a:r>
              <a:rPr lang="cs-CZ" altLang="cs-CZ" sz="1800" i="1" dirty="0" err="1"/>
              <a:t>Textual</a:t>
            </a:r>
            <a:r>
              <a:rPr lang="cs-CZ" altLang="cs-CZ" sz="1800" i="1" dirty="0"/>
              <a:t> data: </a:t>
            </a:r>
            <a:r>
              <a:rPr lang="cs-CZ" altLang="cs-CZ" sz="1800" dirty="0"/>
              <a:t>TF-IDF, </a:t>
            </a:r>
            <a:r>
              <a:rPr lang="cs-CZ" altLang="cs-CZ" sz="1800" dirty="0" err="1"/>
              <a:t>or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some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pre-trained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embedding</a:t>
            </a:r>
            <a:endParaRPr lang="cs-CZ" altLang="cs-CZ" sz="1800" dirty="0"/>
          </a:p>
          <a:p>
            <a:pPr eaLnBrk="1" hangingPunct="1"/>
            <a:r>
              <a:rPr lang="cs-CZ" altLang="cs-CZ" dirty="0"/>
              <a:t>- </a:t>
            </a:r>
            <a:r>
              <a:rPr lang="cs-CZ" altLang="cs-CZ" i="1" dirty="0"/>
              <a:t>Other multimedia: </a:t>
            </a:r>
            <a:r>
              <a:rPr lang="cs-CZ" altLang="cs-CZ" dirty="0"/>
              <a:t>pre-trained embedding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05348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62915-56C6-F6FF-67F6-F8277572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8A3D0C1-1218-28CE-FFA1-43C5F47722BA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6DBABEB-AAF8-93AC-F4DC-467345D4FCF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14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36BE1B7-2807-6007-98E7-FE4FDC4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74934EA-4784-E868-86CE-8CF48CF37B8C}"/>
              </a:ext>
            </a:extLst>
          </p:cNvPr>
          <p:cNvSpPr txBox="1"/>
          <p:nvPr/>
        </p:nvSpPr>
        <p:spPr>
          <a:xfrm>
            <a:off x="850307" y="1584834"/>
            <a:ext cx="91795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Vector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Space</a:t>
            </a:r>
            <a:r>
              <a:rPr lang="cs-CZ" altLang="cs-CZ" sz="2000" b="1" i="1" dirty="0"/>
              <a:t> Model (</a:t>
            </a:r>
            <a:r>
              <a:rPr lang="cs-CZ" altLang="cs-CZ" sz="2000" b="1" i="1" dirty="0" err="1"/>
              <a:t>Rocchio's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method</a:t>
            </a:r>
            <a:r>
              <a:rPr lang="cs-CZ" altLang="cs-CZ" sz="2000" b="1" i="1" dirty="0"/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Originally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designed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explicit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queries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but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applied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e.g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i="1" dirty="0" err="1">
                <a:solidFill>
                  <a:srgbClr val="92D050"/>
                </a:solidFill>
              </a:rPr>
              <a:t>conversational</a:t>
            </a:r>
            <a:r>
              <a:rPr lang="cs-CZ" altLang="cs-CZ" sz="1600" b="1" i="1" dirty="0">
                <a:solidFill>
                  <a:srgbClr val="92D050"/>
                </a:solidFill>
              </a:rPr>
              <a:t> </a:t>
            </a:r>
            <a:r>
              <a:rPr lang="cs-CZ" altLang="cs-CZ" sz="1600" b="1" i="1" dirty="0" err="1">
                <a:solidFill>
                  <a:srgbClr val="92D050"/>
                </a:solidFill>
              </a:rPr>
              <a:t>RecSys</a:t>
            </a:r>
            <a:endParaRPr lang="cs-CZ" altLang="cs-CZ" sz="1600" b="1" i="1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system then learns a prototype of relevant/irrelevant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evaluates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relevant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irrelevant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prototypes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F603EB8-D1AC-5606-74B8-45CC7953B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058748"/>
            <a:ext cx="2736438" cy="17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67FE783-8E17-A074-340E-52690A1E8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07" y="2696451"/>
            <a:ext cx="10491385" cy="4023890"/>
          </a:xfrm>
        </p:spPr>
        <p:txBody>
          <a:bodyPr>
            <a:noAutofit/>
          </a:bodyPr>
          <a:lstStyle/>
          <a:p>
            <a:r>
              <a:rPr lang="cs-CZ" sz="1800" dirty="0" err="1"/>
              <a:t>Item</a:t>
            </a:r>
            <a:r>
              <a:rPr lang="cs-CZ" sz="1800" dirty="0"/>
              <a:t> </a:t>
            </a:r>
            <a:r>
              <a:rPr lang="cs-CZ" sz="1800" dirty="0" err="1"/>
              <a:t>collections</a:t>
            </a:r>
            <a:r>
              <a:rPr lang="cs-CZ" sz="1800" dirty="0"/>
              <a:t> </a:t>
            </a:r>
            <a:r>
              <a:rPr lang="en-US" sz="1800" dirty="0"/>
              <a:t>D</a:t>
            </a:r>
            <a:r>
              <a:rPr lang="en-US" sz="1800" baseline="30000" dirty="0"/>
              <a:t>+</a:t>
            </a:r>
            <a:r>
              <a:rPr lang="en-US" sz="1800" dirty="0"/>
              <a:t> (liked) and D</a:t>
            </a:r>
            <a:r>
              <a:rPr lang="en-US" sz="1800" baseline="30000" dirty="0"/>
              <a:t>-</a:t>
            </a:r>
            <a:r>
              <a:rPr lang="en-US" sz="1800" dirty="0"/>
              <a:t> (disliked)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Computing modified query Q</a:t>
            </a:r>
            <a:r>
              <a:rPr lang="en-US" sz="1100" dirty="0"/>
              <a:t>i+1</a:t>
            </a:r>
            <a:r>
              <a:rPr lang="en-US" sz="1800" dirty="0"/>
              <a:t> from </a:t>
            </a:r>
            <a:br>
              <a:rPr lang="en-US" sz="1800" dirty="0"/>
            </a:br>
            <a:r>
              <a:rPr lang="en-US" sz="1800" dirty="0"/>
              <a:t>current query Q</a:t>
            </a:r>
            <a:r>
              <a:rPr lang="en-US" sz="1100" dirty="0"/>
              <a:t>i  </a:t>
            </a:r>
            <a:r>
              <a:rPr lang="en-US" sz="1800" dirty="0"/>
              <a:t>with:</a:t>
            </a:r>
            <a:endParaRPr lang="en-US" sz="4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7">
                <a:extLst>
                  <a:ext uri="{FF2B5EF4-FFF2-40B4-BE49-F238E27FC236}">
                    <a16:creationId xmlns:a16="http://schemas.microsoft.com/office/drawing/2014/main" id="{AB05BEC4-8648-6524-B5CA-C52ADF962889}"/>
                  </a:ext>
                </a:extLst>
              </p:cNvPr>
              <p:cNvSpPr txBox="1"/>
              <p:nvPr/>
            </p:nvSpPr>
            <p:spPr>
              <a:xfrm>
                <a:off x="1158713" y="5563825"/>
                <a:ext cx="5562512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∗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40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𝛄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feld 7">
                <a:extLst>
                  <a:ext uri="{FF2B5EF4-FFF2-40B4-BE49-F238E27FC236}">
                    <a16:creationId xmlns:a16="http://schemas.microsoft.com/office/drawing/2014/main" id="{AB05BEC4-8648-6524-B5CA-C52ADF962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713" y="5563825"/>
                <a:ext cx="5562512" cy="670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>
            <a:extLst>
              <a:ext uri="{FF2B5EF4-FFF2-40B4-BE49-F238E27FC236}">
                <a16:creationId xmlns:a16="http://schemas.microsoft.com/office/drawing/2014/main" id="{71FE508D-8FA9-6C26-58DC-124EE4D8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67" y="3412252"/>
            <a:ext cx="212373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2">
            <a:extLst>
              <a:ext uri="{FF2B5EF4-FFF2-40B4-BE49-F238E27FC236}">
                <a16:creationId xmlns:a16="http://schemas.microsoft.com/office/drawing/2014/main" id="{4A419F37-E933-EC97-7734-9DF0D30D03FE}"/>
              </a:ext>
            </a:extLst>
          </p:cNvPr>
          <p:cNvSpPr txBox="1"/>
          <p:nvPr/>
        </p:nvSpPr>
        <p:spPr>
          <a:xfrm>
            <a:off x="6388308" y="4708396"/>
            <a:ext cx="421196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, ,  used to fine-tune the feedback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 weight for original query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 weight for positive feedback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 weight for negative feedback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8">
                <a:extLst>
                  <a:ext uri="{FF2B5EF4-FFF2-40B4-BE49-F238E27FC236}">
                    <a16:creationId xmlns:a16="http://schemas.microsoft.com/office/drawing/2014/main" id="{462BBC8B-3BB6-6C07-49AC-4ABDB62F6641}"/>
                  </a:ext>
                </a:extLst>
              </p:cNvPr>
              <p:cNvSpPr txBox="1"/>
              <p:nvPr/>
            </p:nvSpPr>
            <p:spPr>
              <a:xfrm>
                <a:off x="850307" y="6208781"/>
                <a:ext cx="9289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eaLnBrk="0" hangingPunct="0">
                  <a:spcBef>
                    <a:spcPts val="1200"/>
                  </a:spcBef>
                  <a:buFont typeface="Wingdings" pitchFamily="2" charset="2"/>
                  <a:buChar char="§"/>
                </a:pP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Then, use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similarity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of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individual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items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cs-CZ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𝑄</m:t>
                        </m:r>
                      </m:e>
                      <m:sub>
                        <m:r>
                          <a:rPr lang="cs-CZ" b="0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cs-CZ" b="0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+1</m:t>
                        </m:r>
                      </m:sub>
                    </m:sSub>
                    <m:r>
                      <a:rPr lang="cs-CZ" i="1" kern="0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to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establish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recommendations</a:t>
                </a:r>
                <a:endParaRPr lang="en-US" kern="0" dirty="0">
                  <a:solidFill>
                    <a:srgbClr val="003366"/>
                  </a:solidFill>
                  <a:latin typeface="Calibri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14" name="Textfeld 8">
                <a:extLst>
                  <a:ext uri="{FF2B5EF4-FFF2-40B4-BE49-F238E27FC236}">
                    <a16:creationId xmlns:a16="http://schemas.microsoft.com/office/drawing/2014/main" id="{462BBC8B-3BB6-6C07-49AC-4ABDB62F6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07" y="6208781"/>
                <a:ext cx="9289017" cy="369332"/>
              </a:xfrm>
              <a:prstGeom prst="rect">
                <a:avLst/>
              </a:prstGeom>
              <a:blipFill>
                <a:blip r:embed="rId5"/>
                <a:stretch>
                  <a:fillRect l="-394" t="-10000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8FCDA96F-6D12-C311-4CA2-FC778E2B152B}"/>
              </a:ext>
            </a:extLst>
          </p:cNvPr>
          <p:cNvSpPr txBox="1"/>
          <p:nvPr/>
        </p:nvSpPr>
        <p:spPr>
          <a:xfrm>
            <a:off x="885070" y="6571829"/>
            <a:ext cx="3798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6"/>
              </a:rPr>
              <a:t>https://en.wikipedia.org/wiki/Rocchio_algorithm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40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90F09-7607-50B2-C02D-F58EEE317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177EFF2-B243-0DFD-925D-F7BC934BC390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87C8FBC-A172-8B17-A9B2-A8AA1641415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15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D8257BD-B253-71A8-F1DC-94D5D6B4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C0B1F5-C6A2-7451-E123-4F0E63D9365A}"/>
              </a:ext>
            </a:extLst>
          </p:cNvPr>
          <p:cNvSpPr txBox="1"/>
          <p:nvPr/>
        </p:nvSpPr>
        <p:spPr>
          <a:xfrm>
            <a:off x="850307" y="1584834"/>
            <a:ext cx="86638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 RS: </a:t>
            </a:r>
            <a:r>
              <a:rPr lang="cs-CZ" altLang="cs-CZ" sz="2000" b="1" i="1" dirty="0" err="1"/>
              <a:t>limitations</a:t>
            </a:r>
            <a:endParaRPr lang="cs-CZ" altLang="cs-CZ" sz="2000" b="1" i="1" dirty="0"/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lack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sufficiently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descriptive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content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important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, but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domain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specific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lack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means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process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raw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content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nowadays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mostly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solved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DL)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varying</a:t>
            </a:r>
            <a:r>
              <a:rPr lang="cs-CZ" altLang="cs-CZ" sz="2000" dirty="0"/>
              <a:t> data </a:t>
            </a:r>
            <a:r>
              <a:rPr lang="cs-CZ" altLang="cs-CZ" sz="2000" dirty="0" err="1"/>
              <a:t>quality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nowadays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mostly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solved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attention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mechanism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constructing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trivial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recommendations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rgbClr val="FF0000"/>
                </a:solidFill>
              </a:rPr>
              <a:t>(</a:t>
            </a:r>
            <a:r>
              <a:rPr lang="cs-CZ" altLang="cs-CZ" sz="2000" i="1" dirty="0" err="1">
                <a:solidFill>
                  <a:srgbClr val="FF0000"/>
                </a:solidFill>
              </a:rPr>
              <a:t>a.k.a</a:t>
            </a:r>
            <a:r>
              <a:rPr lang="cs-CZ" altLang="cs-CZ" sz="2000" i="1" dirty="0">
                <a:solidFill>
                  <a:srgbClr val="FF0000"/>
                </a:solidFill>
              </a:rPr>
              <a:t>. </a:t>
            </a:r>
            <a:r>
              <a:rPr lang="cs-CZ" altLang="cs-CZ" sz="2000" i="1" dirty="0" err="1">
                <a:solidFill>
                  <a:srgbClr val="FF0000"/>
                </a:solidFill>
              </a:rPr>
              <a:t>overspecialization</a:t>
            </a:r>
            <a:r>
              <a:rPr lang="cs-CZ" altLang="cs-CZ" sz="2000" i="1" dirty="0">
                <a:solidFill>
                  <a:srgbClr val="FF0000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cs-CZ" alt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210099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67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Recommended</a:t>
            </a:r>
            <a:r>
              <a:rPr lang="cs-CZ" sz="2000" dirty="0"/>
              <a:t> </a:t>
            </a:r>
            <a:r>
              <a:rPr lang="cs-CZ" sz="2000" dirty="0" err="1"/>
              <a:t>reading</a:t>
            </a:r>
            <a:r>
              <a:rPr lang="cs-CZ" sz="2000" dirty="0"/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98AC63F-B1AE-8272-EB2F-C0D3790B205B}"/>
              </a:ext>
            </a:extLst>
          </p:cNvPr>
          <p:cNvSpPr txBox="1"/>
          <p:nvPr/>
        </p:nvSpPr>
        <p:spPr>
          <a:xfrm>
            <a:off x="1754338" y="4235242"/>
            <a:ext cx="370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FF0000"/>
                </a:solidFill>
              </a:rPr>
              <a:t>What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is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wrong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here</a:t>
            </a:r>
            <a:r>
              <a:rPr lang="cs-CZ" sz="32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8284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8152D-5DA9-C77D-57AD-10F2D66893FB}"/>
              </a:ext>
            </a:extLst>
          </p:cNvPr>
          <p:cNvSpPr txBox="1"/>
          <p:nvPr/>
        </p:nvSpPr>
        <p:spPr>
          <a:xfrm>
            <a:off x="767408" y="4188939"/>
            <a:ext cx="72186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lacking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(w.r.t. user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Diversity (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Serendipity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relevance &amp;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surprise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user)</a:t>
            </a:r>
          </a:p>
          <a:p>
            <a:pPr marL="285750" indent="-28575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79647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8152D-5DA9-C77D-57AD-10F2D66893FB}"/>
              </a:ext>
            </a:extLst>
          </p:cNvPr>
          <p:cNvSpPr txBox="1"/>
          <p:nvPr/>
        </p:nvSpPr>
        <p:spPr>
          <a:xfrm>
            <a:off x="911424" y="4015639"/>
            <a:ext cx="916789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diversity re-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maximal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relevance</a:t>
            </a:r>
          </a:p>
          <a:p>
            <a:pPr marL="285750" indent="-285750">
              <a:buFontTx/>
              <a:buChar char="-"/>
            </a:pP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by relevance</a:t>
            </a:r>
          </a:p>
          <a:p>
            <a:pPr marL="285750" indent="-285750">
              <a:buFontTx/>
              <a:buChar char="-"/>
            </a:pP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Select next item by max( </a:t>
            </a:r>
            <a:r>
              <a:rPr lang="cs-CZ" sz="16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alpha*relevance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600" b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(1-alpha) * max(similarity to already selected item) 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Not good for too long lists (iterative calculations over increasingly large sets)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68F8EB2-3FC2-2C6A-092B-0A9197F82A4E}"/>
              </a:ext>
            </a:extLst>
          </p:cNvPr>
          <p:cNvSpPr txBox="1"/>
          <p:nvPr/>
        </p:nvSpPr>
        <p:spPr>
          <a:xfrm>
            <a:off x="767408" y="6241433"/>
            <a:ext cx="88569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dirty="0">
                <a:hlinkClick r:id="rId4"/>
              </a:rPr>
              <a:t>https://www.cs.cmu.edu/~jgc/publication/The_Use_MMR_Diversity_Based_LTMIR_1998.pdf</a:t>
            </a:r>
            <a:r>
              <a:rPr lang="cs-CZ" sz="1000" b="0" dirty="0"/>
              <a:t> (2-page </a:t>
            </a:r>
            <a:r>
              <a:rPr lang="cs-CZ" sz="1000" b="0" dirty="0" err="1"/>
              <a:t>paper</a:t>
            </a:r>
            <a:r>
              <a:rPr lang="cs-CZ" sz="1000" b="0" dirty="0"/>
              <a:t>, 3500 </a:t>
            </a:r>
            <a:r>
              <a:rPr lang="cs-CZ" sz="1000" b="0" dirty="0" err="1"/>
              <a:t>citations</a:t>
            </a:r>
            <a:r>
              <a:rPr lang="cs-CZ" sz="1000" b="0" dirty="0">
                <a:sym typeface="Wingdings" panose="05000000000000000000" pitchFamily="2" charset="2"/>
              </a:rPr>
              <a:t>)</a:t>
            </a:r>
            <a:endParaRPr lang="cs-CZ" sz="1000" b="0" dirty="0"/>
          </a:p>
        </p:txBody>
      </p:sp>
    </p:spTree>
    <p:extLst>
      <p:ext uri="{BB962C8B-B14F-4D97-AF65-F5344CB8AC3E}">
        <p14:creationId xmlns:p14="http://schemas.microsoft.com/office/powerpoint/2010/main" val="70598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6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Continuing RecSys </a:t>
            </a:r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Recap </a:t>
            </a:r>
          </a:p>
          <a:p>
            <a:pPr lvl="1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CF leftovers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Content-based RS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Hybrid RS</a:t>
            </a:r>
          </a:p>
          <a:p>
            <a:pPr lvl="1"/>
            <a:r>
              <a:rPr lang="cs-CZ" i="1" dirty="0">
                <a:solidFill>
                  <a:schemeClr val="bg1">
                    <a:lumMod val="65000"/>
                  </a:schemeClr>
                </a:solidFill>
                <a:latin typeface="Arial" pitchFamily="34"/>
              </a:rPr>
              <a:t>Session-based, Context-aware (If enough time)</a:t>
            </a:r>
          </a:p>
          <a:p>
            <a:pPr lvl="1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Evaluation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of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Open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problems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endParaRPr lang="cs-CZ" dirty="0">
              <a:solidFill>
                <a:srgbClr val="0070C0"/>
              </a:solidFill>
              <a:latin typeface="Arial" pitchFamily="34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CCEDC-C637-1295-529D-3A2D1166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104F0E6-BD2B-8614-BC7B-37E02F816B70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31D2367-799E-BA72-23BB-F2524C2F906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20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A49780D-D4C6-7045-BF97-7CFE3FC1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30BA90-C932-0221-C412-CEE555F72E3F}"/>
              </a:ext>
            </a:extLst>
          </p:cNvPr>
          <p:cNvSpPr txBox="1"/>
          <p:nvPr/>
        </p:nvSpPr>
        <p:spPr>
          <a:xfrm>
            <a:off x="850307" y="1584834"/>
            <a:ext cx="86638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Combining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collaborative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content-based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principles</a:t>
            </a:r>
            <a:endParaRPr lang="en-US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Nowadays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most RS in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production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some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hybrid</a:t>
            </a:r>
            <a:endParaRPr lang="en-US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30103203-DBBB-5817-797E-559606C83608}"/>
              </a:ext>
            </a:extLst>
          </p:cNvPr>
          <p:cNvGrpSpPr/>
          <p:nvPr/>
        </p:nvGrpSpPr>
        <p:grpSpPr>
          <a:xfrm>
            <a:off x="990600" y="2905629"/>
            <a:ext cx="5629910" cy="2940182"/>
            <a:chOff x="2222501" y="1667236"/>
            <a:chExt cx="7493634" cy="4178575"/>
          </a:xfrm>
        </p:grpSpPr>
        <p:grpSp>
          <p:nvGrpSpPr>
            <p:cNvPr id="34" name="object 3">
              <a:extLst>
                <a:ext uri="{FF2B5EF4-FFF2-40B4-BE49-F238E27FC236}">
                  <a16:creationId xmlns:a16="http://schemas.microsoft.com/office/drawing/2014/main" id="{F2C5E5F4-0469-CCE6-1684-D8AE82A75563}"/>
                </a:ext>
              </a:extLst>
            </p:cNvPr>
            <p:cNvGrpSpPr/>
            <p:nvPr/>
          </p:nvGrpSpPr>
          <p:grpSpPr>
            <a:xfrm>
              <a:off x="2238376" y="3000376"/>
              <a:ext cx="7477759" cy="2845435"/>
              <a:chOff x="714375" y="3000375"/>
              <a:chExt cx="7477759" cy="2845435"/>
            </a:xfrm>
          </p:grpSpPr>
          <p:pic>
            <p:nvPicPr>
              <p:cNvPr id="35" name="object 4">
                <a:extLst>
                  <a:ext uri="{FF2B5EF4-FFF2-40B4-BE49-F238E27FC236}">
                    <a16:creationId xmlns:a16="http://schemas.microsoft.com/office/drawing/2014/main" id="{4B9A73B3-19B3-F02B-E280-B958284ADC9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84640" y="3143250"/>
                <a:ext cx="1567289" cy="1352357"/>
              </a:xfrm>
              <a:prstGeom prst="rect">
                <a:avLst/>
              </a:prstGeom>
            </p:spPr>
          </p:pic>
          <p:pic>
            <p:nvPicPr>
              <p:cNvPr id="36" name="object 5">
                <a:extLst>
                  <a:ext uri="{FF2B5EF4-FFF2-40B4-BE49-F238E27FC236}">
                    <a16:creationId xmlns:a16="http://schemas.microsoft.com/office/drawing/2014/main" id="{D4BD9DF1-8A04-A293-1C6E-7132D4BB088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00751" y="3429000"/>
                <a:ext cx="1129055" cy="219075"/>
              </a:xfrm>
              <a:prstGeom prst="rect">
                <a:avLst/>
              </a:prstGeom>
            </p:spPr>
          </p:pic>
          <p:pic>
            <p:nvPicPr>
              <p:cNvPr id="37" name="object 6">
                <a:extLst>
                  <a:ext uri="{FF2B5EF4-FFF2-40B4-BE49-F238E27FC236}">
                    <a16:creationId xmlns:a16="http://schemas.microsoft.com/office/drawing/2014/main" id="{D7366D9C-383C-46E3-603C-5023CA6B118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56133" y="3000375"/>
                <a:ext cx="1535429" cy="1498221"/>
              </a:xfrm>
              <a:prstGeom prst="rect">
                <a:avLst/>
              </a:prstGeom>
            </p:spPr>
          </p:pic>
          <p:pic>
            <p:nvPicPr>
              <p:cNvPr id="38" name="object 7">
                <a:extLst>
                  <a:ext uri="{FF2B5EF4-FFF2-40B4-BE49-F238E27FC236}">
                    <a16:creationId xmlns:a16="http://schemas.microsoft.com/office/drawing/2014/main" id="{9C43BDAF-FF7C-8111-CE5E-94614166097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4375" y="3857625"/>
                <a:ext cx="1786001" cy="678127"/>
              </a:xfrm>
              <a:prstGeom prst="rect">
                <a:avLst/>
              </a:prstGeom>
            </p:spPr>
          </p:pic>
          <p:pic>
            <p:nvPicPr>
              <p:cNvPr id="39" name="object 8">
                <a:extLst>
                  <a:ext uri="{FF2B5EF4-FFF2-40B4-BE49-F238E27FC236}">
                    <a16:creationId xmlns:a16="http://schemas.microsoft.com/office/drawing/2014/main" id="{54D50A23-20DD-7DA8-B944-E6ED799F94A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3315" y="5000625"/>
                <a:ext cx="1665368" cy="844826"/>
              </a:xfrm>
              <a:prstGeom prst="rect">
                <a:avLst/>
              </a:prstGeom>
            </p:spPr>
          </p:pic>
          <p:pic>
            <p:nvPicPr>
              <p:cNvPr id="40" name="object 9">
                <a:extLst>
                  <a:ext uri="{FF2B5EF4-FFF2-40B4-BE49-F238E27FC236}">
                    <a16:creationId xmlns:a16="http://schemas.microsoft.com/office/drawing/2014/main" id="{11F03EE5-6725-7A3F-59E3-1B1D17E20F3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28748" y="4500499"/>
                <a:ext cx="1671827" cy="1047750"/>
              </a:xfrm>
              <a:prstGeom prst="rect">
                <a:avLst/>
              </a:prstGeom>
            </p:spPr>
          </p:pic>
        </p:grpSp>
        <p:pic>
          <p:nvPicPr>
            <p:cNvPr id="41" name="object 10">
              <a:extLst>
                <a:ext uri="{FF2B5EF4-FFF2-40B4-BE49-F238E27FC236}">
                  <a16:creationId xmlns:a16="http://schemas.microsoft.com/office/drawing/2014/main" id="{C90646DF-4CA2-0709-D70D-0FA9450C1F4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2501" y="1667236"/>
              <a:ext cx="1801495" cy="930655"/>
            </a:xfrm>
            <a:prstGeom prst="rect">
              <a:avLst/>
            </a:prstGeom>
          </p:spPr>
        </p:pic>
        <p:pic>
          <p:nvPicPr>
            <p:cNvPr id="42" name="object 11">
              <a:extLst>
                <a:ext uri="{FF2B5EF4-FFF2-40B4-BE49-F238E27FC236}">
                  <a16:creationId xmlns:a16="http://schemas.microsoft.com/office/drawing/2014/main" id="{52E85B2D-EA72-2EF0-2D3D-5D0D377B616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5370" y="2071637"/>
              <a:ext cx="1786255" cy="868413"/>
            </a:xfrm>
            <a:prstGeom prst="rect">
              <a:avLst/>
            </a:prstGeom>
          </p:spPr>
        </p:pic>
        <p:grpSp>
          <p:nvGrpSpPr>
            <p:cNvPr id="43" name="object 12">
              <a:extLst>
                <a:ext uri="{FF2B5EF4-FFF2-40B4-BE49-F238E27FC236}">
                  <a16:creationId xmlns:a16="http://schemas.microsoft.com/office/drawing/2014/main" id="{C13B47B2-C8B3-841D-7B1A-6F8026C5DDE7}"/>
                </a:ext>
              </a:extLst>
            </p:cNvPr>
            <p:cNvGrpSpPr/>
            <p:nvPr/>
          </p:nvGrpSpPr>
          <p:grpSpPr>
            <a:xfrm>
              <a:off x="2309812" y="2722524"/>
              <a:ext cx="3253104" cy="920750"/>
              <a:chOff x="785812" y="2722524"/>
              <a:chExt cx="3253104" cy="920750"/>
            </a:xfrm>
          </p:grpSpPr>
          <p:pic>
            <p:nvPicPr>
              <p:cNvPr id="44" name="object 13">
                <a:extLst>
                  <a:ext uri="{FF2B5EF4-FFF2-40B4-BE49-F238E27FC236}">
                    <a16:creationId xmlns:a16="http://schemas.microsoft.com/office/drawing/2014/main" id="{61C095BF-39A2-30B5-277F-12CA677CBAF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71624" y="3143478"/>
                <a:ext cx="1966976" cy="499770"/>
              </a:xfrm>
              <a:prstGeom prst="rect">
                <a:avLst/>
              </a:prstGeom>
            </p:spPr>
          </p:pic>
          <p:pic>
            <p:nvPicPr>
              <p:cNvPr id="45" name="object 14">
                <a:extLst>
                  <a:ext uri="{FF2B5EF4-FFF2-40B4-BE49-F238E27FC236}">
                    <a16:creationId xmlns:a16="http://schemas.microsoft.com/office/drawing/2014/main" id="{B45CB2CF-2F07-9E7F-A4BC-0CAADC9AD84A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85812" y="2722524"/>
                <a:ext cx="1428750" cy="849350"/>
              </a:xfrm>
              <a:prstGeom prst="rect">
                <a:avLst/>
              </a:prstGeom>
            </p:spPr>
          </p:pic>
        </p:grpSp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AC683253-422A-24BF-9A49-ACC8117A487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8625" y="3929088"/>
              <a:ext cx="1143000" cy="28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445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ADA2C-F5C5-1F34-9653-E4EDDF26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E8BDFAD-651E-04FD-1EF7-849A2E2A63D6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8C22D13-88B1-0A08-4B16-A58A525957C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21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B903735-1E45-D10E-5537-8ABDE823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174649-9974-68AD-4407-E5A1FF0C1585}"/>
              </a:ext>
            </a:extLst>
          </p:cNvPr>
          <p:cNvSpPr txBox="1"/>
          <p:nvPr/>
        </p:nvSpPr>
        <p:spPr>
          <a:xfrm>
            <a:off x="850307" y="1584834"/>
            <a:ext cx="8663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hybridization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strategies</a:t>
            </a:r>
            <a:endParaRPr lang="cs-CZ" altLang="cs-CZ" sz="2000" b="1" i="1" dirty="0"/>
          </a:p>
        </p:txBody>
      </p:sp>
      <p:pic>
        <p:nvPicPr>
          <p:cNvPr id="2" name="Picture 5" descr="Chapter_5_fusioned_hybrid">
            <a:extLst>
              <a:ext uri="{FF2B5EF4-FFF2-40B4-BE49-F238E27FC236}">
                <a16:creationId xmlns:a16="http://schemas.microsoft.com/office/drawing/2014/main" id="{0106BB43-0A20-D03A-D000-AA7B719F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9681" y="1930398"/>
            <a:ext cx="5047457" cy="14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8B83829-4929-D8EB-97F0-8CC4D36986FF}"/>
              </a:ext>
            </a:extLst>
          </p:cNvPr>
          <p:cNvSpPr txBox="1"/>
          <p:nvPr/>
        </p:nvSpPr>
        <p:spPr>
          <a:xfrm>
            <a:off x="850307" y="2243153"/>
            <a:ext cx="312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Monolithic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paradigms</a:t>
            </a:r>
            <a:r>
              <a:rPr lang="cs-CZ" dirty="0"/>
              <a:t> 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)</a:t>
            </a:r>
          </a:p>
        </p:txBody>
      </p:sp>
      <p:pic>
        <p:nvPicPr>
          <p:cNvPr id="8" name="Picture 4" descr="Chapter_5_parallel_hybrid">
            <a:extLst>
              <a:ext uri="{FF2B5EF4-FFF2-40B4-BE49-F238E27FC236}">
                <a16:creationId xmlns:a16="http://schemas.microsoft.com/office/drawing/2014/main" id="{7D1271A8-1E9E-389B-DF56-9088DAFC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681" y="3742367"/>
            <a:ext cx="5047457" cy="1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F8AB0-5780-6A60-D3C7-1AF368FABFB0}"/>
              </a:ext>
            </a:extLst>
          </p:cNvPr>
          <p:cNvSpPr txBox="1"/>
          <p:nvPr/>
        </p:nvSpPr>
        <p:spPr>
          <a:xfrm>
            <a:off x="850307" y="3828092"/>
            <a:ext cx="312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Parallel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hybridization</a:t>
            </a:r>
            <a:r>
              <a:rPr lang="cs-CZ" dirty="0"/>
              <a:t> as a post-</a:t>
            </a:r>
            <a:r>
              <a:rPr lang="cs-CZ" dirty="0" err="1"/>
              <a:t>processing</a:t>
            </a:r>
            <a:r>
              <a:rPr lang="cs-CZ" dirty="0"/>
              <a:t>)</a:t>
            </a:r>
          </a:p>
        </p:txBody>
      </p:sp>
      <p:pic>
        <p:nvPicPr>
          <p:cNvPr id="10" name="Picture 4" descr="Chapter_5_pipelined_hybrid">
            <a:extLst>
              <a:ext uri="{FF2B5EF4-FFF2-40B4-BE49-F238E27FC236}">
                <a16:creationId xmlns:a16="http://schemas.microsoft.com/office/drawing/2014/main" id="{704C943E-CAF3-426E-5C26-BAF6972B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9681" y="5462390"/>
            <a:ext cx="5047457" cy="9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55EB379-BF19-5B7E-D9E5-BDE4E631D4A3}"/>
              </a:ext>
            </a:extLst>
          </p:cNvPr>
          <p:cNvSpPr txBox="1"/>
          <p:nvPr/>
        </p:nvSpPr>
        <p:spPr>
          <a:xfrm>
            <a:off x="850307" y="5587581"/>
            <a:ext cx="312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Pipelined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 </a:t>
            </a:r>
            <a:r>
              <a:rPr lang="cs-CZ" dirty="0" err="1"/>
              <a:t>feeds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74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C414D-29C0-91E9-96D5-D8C5B70B6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B9B43CD-496F-AE25-85B2-E0EF3506B984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566E09A-CF1A-79C6-3814-8525834FE7D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5368E40-29CE-0B7D-4530-45096DF9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EDB1AD-FE4C-519A-7EF3-CD9BBCA43298}"/>
              </a:ext>
            </a:extLst>
          </p:cNvPr>
          <p:cNvSpPr txBox="1"/>
          <p:nvPr/>
        </p:nvSpPr>
        <p:spPr>
          <a:xfrm>
            <a:off x="850307" y="1584834"/>
            <a:ext cx="866385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monolithic </a:t>
            </a:r>
            <a:r>
              <a:rPr lang="cs-CZ" altLang="cs-CZ" sz="2000" b="1" i="1" dirty="0" smtClean="0"/>
              <a:t>example: </a:t>
            </a:r>
            <a:r>
              <a:rPr lang="cs-CZ" altLang="cs-CZ" sz="2000" b="1" i="1" dirty="0"/>
              <a:t>Visual BPR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Latent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factor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based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approach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similar</a:t>
            </a:r>
            <a:r>
              <a:rPr lang="cs-CZ" altLang="cs-CZ" sz="2000" dirty="0"/>
              <a:t> to matrix </a:t>
            </a:r>
            <a:r>
              <a:rPr lang="cs-CZ" altLang="cs-CZ" sz="2000" dirty="0" err="1"/>
              <a:t>factorization</a:t>
            </a:r>
            <a:r>
              <a:rPr lang="cs-CZ" altLang="cs-CZ" sz="2000" dirty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Portion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item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embedding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static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Based</a:t>
            </a:r>
            <a:r>
              <a:rPr lang="cs-CZ" altLang="cs-CZ" dirty="0"/>
              <a:t> on a </a:t>
            </a:r>
            <a:r>
              <a:rPr lang="cs-CZ" altLang="cs-CZ" dirty="0" err="1"/>
              <a:t>pre-trained</a:t>
            </a:r>
            <a:r>
              <a:rPr lang="cs-CZ" altLang="cs-CZ" dirty="0"/>
              <a:t> </a:t>
            </a:r>
            <a:r>
              <a:rPr lang="cs-CZ" altLang="cs-CZ" dirty="0" err="1"/>
              <a:t>visual</a:t>
            </a:r>
            <a:r>
              <a:rPr lang="cs-CZ" altLang="cs-CZ" dirty="0"/>
              <a:t> </a:t>
            </a:r>
            <a:r>
              <a:rPr lang="cs-CZ" altLang="cs-CZ" dirty="0" err="1"/>
              <a:t>feature</a:t>
            </a:r>
            <a:r>
              <a:rPr lang="cs-CZ" altLang="cs-CZ" dirty="0"/>
              <a:t> </a:t>
            </a:r>
            <a:r>
              <a:rPr lang="cs-CZ" altLang="cs-CZ" dirty="0" err="1"/>
              <a:t>extractor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Dimensionality</a:t>
            </a:r>
            <a:r>
              <a:rPr lang="cs-CZ" altLang="cs-CZ" dirty="0"/>
              <a:t> </a:t>
            </a:r>
            <a:r>
              <a:rPr lang="cs-CZ" altLang="cs-CZ" dirty="0" err="1"/>
              <a:t>reduction</a:t>
            </a:r>
            <a:r>
              <a:rPr lang="cs-CZ" altLang="cs-CZ" dirty="0"/>
              <a:t> to </a:t>
            </a:r>
            <a:r>
              <a:rPr lang="cs-CZ" altLang="cs-CZ" dirty="0" err="1"/>
              <a:t>maintain</a:t>
            </a:r>
            <a:r>
              <a:rPr lang="cs-CZ" altLang="cs-CZ" dirty="0"/>
              <a:t> </a:t>
            </a:r>
            <a:r>
              <a:rPr lang="cs-CZ" altLang="cs-CZ" dirty="0" err="1"/>
              <a:t>Collaborative</a:t>
            </a:r>
            <a:r>
              <a:rPr lang="cs-CZ" altLang="cs-CZ" dirty="0"/>
              <a:t> vs. </a:t>
            </a:r>
            <a:r>
              <a:rPr lang="cs-CZ" altLang="cs-CZ" dirty="0" err="1"/>
              <a:t>Content-based</a:t>
            </a:r>
            <a:r>
              <a:rPr lang="cs-CZ" altLang="cs-CZ" dirty="0"/>
              <a:t> </a:t>
            </a:r>
            <a:r>
              <a:rPr lang="cs-CZ" altLang="cs-CZ" dirty="0" err="1"/>
              <a:t>tradeoff</a:t>
            </a:r>
            <a:endParaRPr lang="cs-CZ" altLang="cs-CZ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Trained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using</a:t>
            </a:r>
            <a:r>
              <a:rPr lang="cs-CZ" altLang="cs-CZ" sz="2000" dirty="0"/>
              <a:t> BPR </a:t>
            </a:r>
            <a:r>
              <a:rPr lang="cs-CZ" altLang="cs-CZ" sz="2000" dirty="0" err="1"/>
              <a:t>loss</a:t>
            </a:r>
            <a:endParaRPr lang="cs-CZ" altLang="cs-CZ" sz="2000" dirty="0"/>
          </a:p>
        </p:txBody>
      </p:sp>
      <p:pic>
        <p:nvPicPr>
          <p:cNvPr id="2" name="Picture 5" descr="Chapter_5_fusioned_hybrid">
            <a:extLst>
              <a:ext uri="{FF2B5EF4-FFF2-40B4-BE49-F238E27FC236}">
                <a16:creationId xmlns:a16="http://schemas.microsoft.com/office/drawing/2014/main" id="{F92C0511-A861-1A01-A4E6-B7F72D6E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5832" y="6820"/>
            <a:ext cx="4666168" cy="13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F3313EE9-AA29-F95A-BA90-351407798350}"/>
              </a:ext>
            </a:extLst>
          </p:cNvPr>
          <p:cNvSpPr/>
          <p:nvPr/>
        </p:nvSpPr>
        <p:spPr>
          <a:xfrm>
            <a:off x="922777" y="3849074"/>
            <a:ext cx="8105775" cy="226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A0E6D1-6323-319B-CE15-B70B2966A943}"/>
              </a:ext>
            </a:extLst>
          </p:cNvPr>
          <p:cNvSpPr txBox="1"/>
          <p:nvPr/>
        </p:nvSpPr>
        <p:spPr>
          <a:xfrm>
            <a:off x="922777" y="6264310"/>
            <a:ext cx="3006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hlinkClick r:id="rId4"/>
              </a:rPr>
              <a:t>https://arxiv.org/abs/1510.01784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12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4BAA-2B3F-FFA1-2727-05A9465CC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F9A0D26-6B72-7D44-6D36-4E2FE1C3AC12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3CD88DE-F3CF-85C6-EAD8-E0A41A31621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021DBAF-FA90-2199-3FFC-C5057FF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20ED0C-030A-9C0F-4736-03F8D03BFF42}"/>
              </a:ext>
            </a:extLst>
          </p:cNvPr>
          <p:cNvSpPr txBox="1"/>
          <p:nvPr/>
        </p:nvSpPr>
        <p:spPr>
          <a:xfrm>
            <a:off x="850306" y="1584834"/>
            <a:ext cx="89604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Parallel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approaches</a:t>
            </a: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Weighted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average</a:t>
            </a:r>
            <a:endParaRPr lang="cs-CZ" alt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Aggregate</a:t>
            </a:r>
            <a:r>
              <a:rPr lang="cs-CZ" altLang="cs-CZ" dirty="0"/>
              <a:t> output </a:t>
            </a:r>
            <a:r>
              <a:rPr lang="cs-CZ" altLang="cs-CZ" dirty="0" err="1"/>
              <a:t>scores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all</a:t>
            </a:r>
            <a:r>
              <a:rPr lang="cs-CZ" altLang="cs-CZ" dirty="0"/>
              <a:t> </a:t>
            </a:r>
            <a:r>
              <a:rPr lang="cs-CZ" altLang="cs-CZ" dirty="0" err="1"/>
              <a:t>methods</a:t>
            </a:r>
            <a:r>
              <a:rPr lang="cs-CZ" altLang="cs-CZ" dirty="0"/>
              <a:t> per </a:t>
            </a:r>
            <a:r>
              <a:rPr lang="cs-CZ" altLang="cs-CZ" dirty="0" err="1"/>
              <a:t>item</a:t>
            </a:r>
            <a:r>
              <a:rPr lang="cs-CZ" altLang="cs-CZ" dirty="0"/>
              <a:t>, </a:t>
            </a:r>
            <a:r>
              <a:rPr lang="cs-CZ" altLang="cs-CZ" dirty="0" err="1"/>
              <a:t>then</a:t>
            </a:r>
            <a:r>
              <a:rPr lang="cs-CZ" altLang="cs-CZ" dirty="0"/>
              <a:t> </a:t>
            </a:r>
            <a:r>
              <a:rPr lang="cs-CZ" altLang="cs-CZ" dirty="0" err="1"/>
              <a:t>select</a:t>
            </a:r>
            <a:r>
              <a:rPr lang="cs-CZ" altLang="cs-CZ" dirty="0"/>
              <a:t> top-k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Watch</a:t>
            </a:r>
            <a:r>
              <a:rPr lang="cs-CZ" altLang="cs-CZ" dirty="0"/>
              <a:t> out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different</a:t>
            </a:r>
            <a:r>
              <a:rPr lang="cs-CZ" altLang="cs-CZ" dirty="0"/>
              <a:t> </a:t>
            </a:r>
            <a:r>
              <a:rPr lang="cs-CZ" altLang="cs-CZ" dirty="0" err="1"/>
              <a:t>values</a:t>
            </a:r>
            <a:r>
              <a:rPr lang="cs-CZ" altLang="cs-CZ" dirty="0"/>
              <a:t> </a:t>
            </a:r>
            <a:r>
              <a:rPr lang="cs-CZ" altLang="cs-CZ" dirty="0" err="1"/>
              <a:t>distribution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Watch</a:t>
            </a:r>
            <a:r>
              <a:rPr lang="cs-CZ" altLang="cs-CZ" dirty="0"/>
              <a:t> out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disproportional</a:t>
            </a:r>
            <a:r>
              <a:rPr lang="cs-CZ" altLang="cs-CZ" dirty="0"/>
              <a:t> </a:t>
            </a:r>
            <a:r>
              <a:rPr lang="cs-CZ" altLang="cs-CZ" dirty="0" err="1"/>
              <a:t>results</a:t>
            </a:r>
            <a:r>
              <a:rPr lang="cs-CZ" altLang="cs-CZ" dirty="0"/>
              <a:t> (</a:t>
            </a:r>
            <a:r>
              <a:rPr lang="cs-CZ" altLang="cs-CZ" dirty="0" err="1"/>
              <a:t>oversampling</a:t>
            </a:r>
            <a:r>
              <a:rPr lang="cs-CZ" altLang="cs-CZ" dirty="0"/>
              <a:t> </a:t>
            </a:r>
            <a:r>
              <a:rPr lang="cs-CZ" altLang="cs-CZ" dirty="0" err="1"/>
              <a:t>algorithms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highest</a:t>
            </a:r>
            <a:r>
              <a:rPr lang="cs-CZ" altLang="cs-CZ" dirty="0"/>
              <a:t> </a:t>
            </a:r>
            <a:r>
              <a:rPr lang="cs-CZ" altLang="cs-CZ" dirty="0" err="1"/>
              <a:t>weights</a:t>
            </a:r>
            <a:r>
              <a:rPr lang="cs-CZ" altLang="cs-CZ" dirty="0"/>
              <a:t>)</a:t>
            </a:r>
            <a:br>
              <a:rPr lang="cs-CZ" altLang="cs-CZ" dirty="0"/>
            </a:b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Switching</a:t>
            </a:r>
            <a:r>
              <a:rPr lang="cs-CZ" altLang="cs-CZ" sz="2000" dirty="0"/>
              <a:t> hybrid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Each</a:t>
            </a:r>
            <a:r>
              <a:rPr lang="cs-CZ" altLang="cs-CZ" dirty="0"/>
              <a:t> </a:t>
            </a:r>
            <a:r>
              <a:rPr lang="cs-CZ" altLang="cs-CZ" dirty="0" err="1"/>
              <a:t>time</a:t>
            </a:r>
            <a:r>
              <a:rPr lang="cs-CZ" altLang="cs-CZ" dirty="0"/>
              <a:t> </a:t>
            </a:r>
            <a:r>
              <a:rPr lang="cs-CZ" altLang="cs-CZ" dirty="0" err="1"/>
              <a:t>only</a:t>
            </a:r>
            <a:r>
              <a:rPr lang="cs-CZ" altLang="cs-CZ" dirty="0"/>
              <a:t> </a:t>
            </a:r>
            <a:r>
              <a:rPr lang="cs-CZ" altLang="cs-CZ" dirty="0" err="1"/>
              <a:t>select</a:t>
            </a:r>
            <a:r>
              <a:rPr lang="cs-CZ" altLang="cs-CZ" dirty="0"/>
              <a:t> output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one</a:t>
            </a:r>
            <a:r>
              <a:rPr lang="cs-CZ" altLang="cs-CZ" dirty="0"/>
              <a:t> </a:t>
            </a:r>
            <a:r>
              <a:rPr lang="cs-CZ" altLang="cs-CZ" dirty="0" err="1"/>
              <a:t>algorithm</a:t>
            </a:r>
            <a:endParaRPr lang="cs-CZ" altLang="cs-CZ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altLang="cs-CZ" sz="1600" dirty="0" err="1"/>
              <a:t>Item</a:t>
            </a:r>
            <a:r>
              <a:rPr lang="cs-CZ" altLang="cs-CZ" sz="1600" dirty="0"/>
              <a:t>-level </a:t>
            </a:r>
            <a:r>
              <a:rPr lang="cs-CZ" altLang="cs-CZ" sz="1600" dirty="0" err="1"/>
              <a:t>or</a:t>
            </a:r>
            <a:r>
              <a:rPr lang="cs-CZ" altLang="cs-CZ" sz="1600" dirty="0"/>
              <a:t> list-level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/>
              <a:t>Rule-</a:t>
            </a:r>
            <a:r>
              <a:rPr lang="cs-CZ" altLang="cs-CZ" dirty="0" err="1"/>
              <a:t>based</a:t>
            </a:r>
            <a:r>
              <a:rPr lang="cs-CZ" altLang="cs-CZ" dirty="0"/>
              <a:t> </a:t>
            </a:r>
            <a:r>
              <a:rPr lang="cs-CZ" altLang="cs-CZ" dirty="0" err="1"/>
              <a:t>selection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Simple</a:t>
            </a:r>
            <a:r>
              <a:rPr lang="cs-CZ" altLang="cs-CZ" dirty="0"/>
              <a:t> </a:t>
            </a:r>
            <a:r>
              <a:rPr lang="cs-CZ" altLang="cs-CZ" dirty="0" err="1"/>
              <a:t>probabilistic</a:t>
            </a:r>
            <a:r>
              <a:rPr lang="cs-CZ" altLang="cs-CZ" dirty="0"/>
              <a:t> </a:t>
            </a:r>
            <a:r>
              <a:rPr lang="cs-CZ" altLang="cs-CZ" dirty="0" err="1"/>
              <a:t>selection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Reinforcement</a:t>
            </a:r>
            <a:r>
              <a:rPr lang="cs-CZ" altLang="cs-CZ" dirty="0"/>
              <a:t> learning, </a:t>
            </a:r>
            <a:r>
              <a:rPr lang="cs-CZ" altLang="cs-CZ" dirty="0" err="1"/>
              <a:t>e.g</a:t>
            </a:r>
            <a:r>
              <a:rPr lang="cs-CZ" altLang="cs-CZ" dirty="0"/>
              <a:t>., </a:t>
            </a:r>
            <a:r>
              <a:rPr lang="cs-CZ" altLang="cs-CZ" dirty="0" err="1"/>
              <a:t>multi-armed</a:t>
            </a:r>
            <a:r>
              <a:rPr lang="cs-CZ" altLang="cs-CZ" dirty="0"/>
              <a:t> </a:t>
            </a:r>
            <a:r>
              <a:rPr lang="cs-CZ" altLang="cs-CZ" dirty="0" err="1"/>
              <a:t>bandits</a:t>
            </a:r>
            <a:endParaRPr lang="cs-CZ" altLang="cs-CZ" dirty="0"/>
          </a:p>
        </p:txBody>
      </p:sp>
      <p:pic>
        <p:nvPicPr>
          <p:cNvPr id="9" name="Picture 4" descr="Chapter_5_parallel_hybrid">
            <a:extLst>
              <a:ext uri="{FF2B5EF4-FFF2-40B4-BE49-F238E27FC236}">
                <a16:creationId xmlns:a16="http://schemas.microsoft.com/office/drawing/2014/main" id="{37AD5D2A-439A-4CFB-907B-82FB737B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4300" y="0"/>
            <a:ext cx="4457700" cy="132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2184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942408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800" b="1" i="1" dirty="0"/>
              <a:t>Hybrid RS: Parallel approaches, </a:t>
            </a:r>
            <a:r>
              <a:rPr lang="cs-CZ" altLang="cs-CZ" sz="1800" b="1" i="1" dirty="0" smtClean="0"/>
              <a:t>example: </a:t>
            </a:r>
            <a:r>
              <a:rPr lang="cs-CZ" altLang="cs-CZ" sz="1800" b="1" i="1" dirty="0"/>
              <a:t>MAB using Thompson Sampling</a:t>
            </a:r>
          </a:p>
          <a:p>
            <a:r>
              <a:rPr lang="cs-CZ" dirty="0"/>
              <a:t>Pool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recommenders</a:t>
            </a:r>
            <a:r>
              <a:rPr lang="cs-CZ" dirty="0"/>
              <a:t> R1,…,</a:t>
            </a:r>
            <a:r>
              <a:rPr lang="cs-CZ" dirty="0" err="1"/>
              <a:t>Rk</a:t>
            </a:r>
            <a:r>
              <a:rPr lang="cs-CZ" dirty="0"/>
              <a:t>;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,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Recommender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output</a:t>
            </a:r>
          </a:p>
          <a:p>
            <a:r>
              <a:rPr lang="cs-CZ" dirty="0" err="1"/>
              <a:t>Selection</a:t>
            </a:r>
            <a:r>
              <a:rPr lang="cs-CZ" dirty="0"/>
              <a:t> probability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RS</a:t>
            </a:r>
            <a:r>
              <a:rPr lang="en-US" dirty="0"/>
              <a:t>’s</a:t>
            </a:r>
            <a:r>
              <a:rPr lang="cs-CZ" dirty="0"/>
              <a:t> past performance, </a:t>
            </a:r>
            <a:r>
              <a:rPr lang="cs-CZ" dirty="0" err="1"/>
              <a:t>using</a:t>
            </a:r>
            <a:r>
              <a:rPr lang="cs-CZ" dirty="0"/>
              <a:t> Thompson </a:t>
            </a:r>
            <a:r>
              <a:rPr lang="cs-CZ" dirty="0" err="1"/>
              <a:t>Sampling</a:t>
            </a:r>
            <a:endParaRPr lang="cs-CZ" dirty="0"/>
          </a:p>
          <a:p>
            <a:pPr lvl="1"/>
            <a:r>
              <a:rPr lang="cs-CZ" sz="1700" dirty="0" err="1"/>
              <a:t>Random</a:t>
            </a:r>
            <a:r>
              <a:rPr lang="cs-CZ" sz="1700" dirty="0"/>
              <a:t> sample </a:t>
            </a:r>
            <a:r>
              <a:rPr lang="cs-CZ" sz="1700" dirty="0" err="1"/>
              <a:t>from</a:t>
            </a:r>
            <a:r>
              <a:rPr lang="cs-CZ" sz="1700" dirty="0"/>
              <a:t> Beta </a:t>
            </a:r>
            <a:r>
              <a:rPr lang="cs-CZ" sz="1700" dirty="0" err="1"/>
              <a:t>distribution</a:t>
            </a:r>
            <a:r>
              <a:rPr lang="cs-CZ" sz="1700" dirty="0"/>
              <a:t> </a:t>
            </a:r>
            <a:r>
              <a:rPr lang="cs-CZ" sz="1700" dirty="0" err="1"/>
              <a:t>induced</a:t>
            </a:r>
            <a:r>
              <a:rPr lang="cs-CZ" sz="1700" dirty="0"/>
              <a:t> by #trials vs. #successes per RS</a:t>
            </a:r>
          </a:p>
          <a:p>
            <a:pPr lvl="1"/>
            <a:r>
              <a:rPr lang="cs-CZ" sz="1700" dirty="0" err="1"/>
              <a:t>Select</a:t>
            </a:r>
            <a:r>
              <a:rPr lang="cs-CZ" sz="1700" dirty="0"/>
              <a:t> Recommender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highest</a:t>
            </a:r>
            <a:r>
              <a:rPr lang="cs-CZ" sz="1700" dirty="0"/>
              <a:t> </a:t>
            </a:r>
            <a:r>
              <a:rPr lang="cs-CZ" sz="1700" dirty="0" err="1"/>
              <a:t>sampled</a:t>
            </a:r>
            <a:r>
              <a:rPr lang="cs-CZ" sz="1700" dirty="0"/>
              <a:t> </a:t>
            </a:r>
            <a:r>
              <a:rPr lang="cs-CZ" sz="1700" dirty="0" err="1"/>
              <a:t>value</a:t>
            </a:r>
            <a:endParaRPr lang="cs-CZ" sz="1700" dirty="0"/>
          </a:p>
          <a:p>
            <a:pPr lvl="1"/>
            <a:r>
              <a:rPr lang="cs-CZ" sz="1700" dirty="0"/>
              <a:t>Beta </a:t>
            </a:r>
            <a:r>
              <a:rPr lang="cs-CZ" sz="1700" dirty="0" err="1"/>
              <a:t>distribution</a:t>
            </a:r>
            <a:r>
              <a:rPr lang="cs-CZ" sz="1700" dirty="0"/>
              <a:t> (</a:t>
            </a:r>
            <a:r>
              <a:rPr lang="cs-CZ" sz="1400" dirty="0">
                <a:hlinkClick r:id="rId3"/>
              </a:rPr>
              <a:t>https://en.wikipedia.org/wiki/</a:t>
            </a:r>
            <a:r>
              <a:rPr lang="cs-CZ" sz="1400" dirty="0" err="1">
                <a:hlinkClick r:id="rId3"/>
              </a:rPr>
              <a:t>Beta_distribution</a:t>
            </a:r>
            <a:r>
              <a:rPr lang="cs-CZ" sz="1700" dirty="0"/>
              <a:t>)</a:t>
            </a:r>
          </a:p>
          <a:p>
            <a:pPr lvl="2"/>
            <a:r>
              <a:rPr lang="cs-CZ" sz="1600" dirty="0" err="1"/>
              <a:t>Mean</a:t>
            </a:r>
            <a:r>
              <a:rPr lang="cs-CZ" sz="1600" dirty="0"/>
              <a:t> </a:t>
            </a:r>
            <a:r>
              <a:rPr lang="cs-CZ" sz="1600" dirty="0" err="1"/>
              <a:t>value</a:t>
            </a:r>
            <a:r>
              <a:rPr lang="cs-CZ" sz="1600" dirty="0"/>
              <a:t> </a:t>
            </a:r>
            <a:r>
              <a:rPr lang="cs-CZ" sz="1600" dirty="0" err="1"/>
              <a:t>corresponds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success</a:t>
            </a:r>
            <a:r>
              <a:rPr lang="cs-CZ" sz="1600" dirty="0"/>
              <a:t> </a:t>
            </a:r>
            <a:r>
              <a:rPr lang="cs-CZ" sz="1600" dirty="0" err="1"/>
              <a:t>probablity</a:t>
            </a:r>
            <a:endParaRPr lang="cs-CZ" sz="1600" dirty="0"/>
          </a:p>
          <a:p>
            <a:pPr lvl="2"/>
            <a:r>
              <a:rPr lang="cs-CZ" sz="1600" dirty="0" err="1"/>
              <a:t>Distribution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more </a:t>
            </a:r>
            <a:r>
              <a:rPr lang="cs-CZ" sz="1600" dirty="0" err="1"/>
              <a:t>compact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more </a:t>
            </a:r>
            <a:r>
              <a:rPr lang="cs-CZ" sz="1600" dirty="0" err="1"/>
              <a:t>trials</a:t>
            </a:r>
            <a:endParaRPr lang="cs-CZ" sz="1600" dirty="0"/>
          </a:p>
        </p:txBody>
      </p:sp>
      <p:pic>
        <p:nvPicPr>
          <p:cNvPr id="64514" name="Picture 2" descr="Probability density function for the Beta distribution">
            <a:extLst>
              <a:ext uri="{FF2B5EF4-FFF2-40B4-BE49-F238E27FC236}">
                <a16:creationId xmlns:a16="http://schemas.microsoft.com/office/drawing/2014/main" id="{AEFDBB9D-4C56-2861-D5A5-4B13AD7CB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13" y="3693625"/>
            <a:ext cx="3384376" cy="27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49FFC9-E2D4-D4F6-918A-88A12D4659ED}"/>
              </a:ext>
            </a:extLst>
          </p:cNvPr>
          <p:cNvSpPr txBox="1"/>
          <p:nvPr/>
        </p:nvSpPr>
        <p:spPr>
          <a:xfrm>
            <a:off x="609600" y="6248397"/>
            <a:ext cx="61055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5"/>
              </a:rPr>
              <a:t>https://dl.acm.org/doi/10.1145/3172944.3172967</a:t>
            </a:r>
            <a:r>
              <a:rPr lang="cs-CZ" sz="1600" dirty="0"/>
              <a:t> </a:t>
            </a:r>
          </a:p>
        </p:txBody>
      </p:sp>
      <p:pic>
        <p:nvPicPr>
          <p:cNvPr id="7" name="Picture 4" descr="Chapter_5_parallel_hybrid">
            <a:extLst>
              <a:ext uri="{FF2B5EF4-FFF2-40B4-BE49-F238E27FC236}">
                <a16:creationId xmlns:a16="http://schemas.microsoft.com/office/drawing/2014/main" id="{8280356F-8215-A4CC-7447-B6039A44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4300" y="0"/>
            <a:ext cx="4457700" cy="132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683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ED065-3B13-9D46-78C8-6F1198AC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73BBABF-992B-B9BE-683E-DCF0D73A2D6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4783A8F-4CDA-EB67-BD09-391D7F52E7D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25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C5882D7-2C99-31AA-0F4A-E46853DD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402BCB-878A-2A0C-CC77-155036848C3A}"/>
              </a:ext>
            </a:extLst>
          </p:cNvPr>
          <p:cNvSpPr txBox="1"/>
          <p:nvPr/>
        </p:nvSpPr>
        <p:spPr>
          <a:xfrm>
            <a:off x="850306" y="1584834"/>
            <a:ext cx="896044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Pipeline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approaches</a:t>
            </a: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Most </a:t>
            </a:r>
            <a:r>
              <a:rPr lang="cs-CZ" altLang="cs-CZ" sz="2000" dirty="0" err="1"/>
              <a:t>used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industrial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settings</a:t>
            </a:r>
            <a:endParaRPr lang="cs-CZ" alt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Quick&amp;simple</a:t>
            </a:r>
            <a:r>
              <a:rPr lang="cs-CZ" altLang="cs-CZ" dirty="0"/>
              <a:t> </a:t>
            </a:r>
            <a:r>
              <a:rPr lang="cs-CZ" altLang="cs-CZ" dirty="0" err="1"/>
              <a:t>approaches</a:t>
            </a:r>
            <a:r>
              <a:rPr lang="cs-CZ" altLang="cs-CZ" dirty="0"/>
              <a:t> </a:t>
            </a:r>
            <a:r>
              <a:rPr lang="cs-CZ" altLang="cs-CZ" dirty="0" err="1"/>
              <a:t>quickly</a:t>
            </a:r>
            <a:r>
              <a:rPr lang="cs-CZ" altLang="cs-CZ" dirty="0"/>
              <a:t> </a:t>
            </a:r>
            <a:r>
              <a:rPr lang="cs-CZ" altLang="cs-CZ" dirty="0" err="1"/>
              <a:t>drill</a:t>
            </a:r>
            <a:r>
              <a:rPr lang="cs-CZ" altLang="cs-CZ" dirty="0"/>
              <a:t> </a:t>
            </a:r>
            <a:r>
              <a:rPr lang="cs-CZ" altLang="cs-CZ" dirty="0" err="1"/>
              <a:t>down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volume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candidates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/>
              <a:t>More </a:t>
            </a:r>
            <a:r>
              <a:rPr lang="cs-CZ" altLang="cs-CZ" dirty="0" err="1"/>
              <a:t>complex</a:t>
            </a:r>
            <a:r>
              <a:rPr lang="cs-CZ" altLang="cs-CZ" dirty="0"/>
              <a:t> </a:t>
            </a:r>
            <a:r>
              <a:rPr lang="cs-CZ" altLang="cs-CZ" dirty="0" err="1"/>
              <a:t>approaches</a:t>
            </a:r>
            <a:r>
              <a:rPr lang="cs-CZ" altLang="cs-CZ" dirty="0"/>
              <a:t> fine-</a:t>
            </a:r>
            <a:r>
              <a:rPr lang="cs-CZ" altLang="cs-CZ" dirty="0" err="1"/>
              <a:t>tune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results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pic>
        <p:nvPicPr>
          <p:cNvPr id="7" name="Picture 4" descr="Chapter_5_pipelined_hybrid">
            <a:extLst>
              <a:ext uri="{FF2B5EF4-FFF2-40B4-BE49-F238E27FC236}">
                <a16:creationId xmlns:a16="http://schemas.microsoft.com/office/drawing/2014/main" id="{5447A038-1509-497B-307A-1B2FE8A3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7650" y="1"/>
            <a:ext cx="4324350" cy="7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8C797A4-E676-0E91-E5D3-83B91D72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3924" r="1571" b="15302"/>
          <a:stretch/>
        </p:blipFill>
        <p:spPr bwMode="auto">
          <a:xfrm>
            <a:off x="782107" y="2887807"/>
            <a:ext cx="8199968" cy="33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58FC8A-4F17-DA03-EB2E-610CF62307E8}"/>
              </a:ext>
            </a:extLst>
          </p:cNvPr>
          <p:cNvSpPr txBox="1"/>
          <p:nvPr/>
        </p:nvSpPr>
        <p:spPr>
          <a:xfrm>
            <a:off x="782107" y="6448976"/>
            <a:ext cx="8960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6B6B6B"/>
                </a:solidFill>
                <a:effectLst/>
                <a:latin typeface="sohne"/>
              </a:rPr>
              <a:t>Conceptual Pipeline with Merlin. Source: </a:t>
            </a:r>
            <a:r>
              <a:rPr lang="en-US" sz="1600" b="0" i="0" u="sng" dirty="0">
                <a:effectLst/>
                <a:latin typeface="sohne"/>
                <a:hlinkClick r:id="rId4"/>
              </a:rPr>
              <a:t>https://developer.nvidia.com/nvidia-merlin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3396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11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Session-</a:t>
            </a:r>
            <a:r>
              <a:rPr lang="cs-CZ" dirty="0" err="1"/>
              <a:t>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6" y="1584834"/>
            <a:ext cx="10503493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Session-based models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explicit notion of the user</a:t>
            </a:r>
            <a:r>
              <a:rPr lang="en-US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past behavior (i.e., no long-lasting UID)</a:t>
            </a:r>
            <a:b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the user is represented by his/her recent behavior (recorded during the current session)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train models using explicit notion of the 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Instead, user can be represented by their behavior sequence, in particular, visited/bought items</a:t>
            </a:r>
            <a:b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 belief: more recent user feedback is more important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Extreme case: item-based RS</a:t>
            </a:r>
            <a:b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Algorithm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Session-based KNN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(find k-nearest sessions, recommend complementary items, 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https://arxiv.org/pdf/1803.09587.pdf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Recurrent Neural Networks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https://arxiv.org/abs/1511.06939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Transformers-based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architecture (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https://dl.acm.org/doi/abs/10.1145/3556702.3556844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9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28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Context-aware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6" y="1324204"/>
            <a:ext cx="1050349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Context-awareness</a:t>
            </a:r>
          </a:p>
          <a:p>
            <a:pPr marL="0" indent="0" eaLnBrk="1" hangingPunct="1">
              <a:buNone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Eating alone 		vs.	 With friends 		vs.	 On a conference</a:t>
            </a:r>
            <a:r>
              <a:rPr lang="cs-CZ" alt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Never Waste Stale Bread - Vintage Recipes and Cook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6" y="2018060"/>
            <a:ext cx="2218028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Chain Has the Best Fast-Food Burger? | Taste of Hom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12245" r="-490" b="12501"/>
          <a:stretch/>
        </p:blipFill>
        <p:spPr bwMode="auto">
          <a:xfrm>
            <a:off x="4518026" y="2042808"/>
            <a:ext cx="1944688" cy="14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b-Eye Steak and Crispy Smashed Potatoes for Two Recipe | Epicurious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b="14196"/>
          <a:stretch/>
        </p:blipFill>
        <p:spPr bwMode="auto">
          <a:xfrm>
            <a:off x="8246886" y="2042808"/>
            <a:ext cx="2054225" cy="16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888" y="4244780"/>
            <a:ext cx="470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Usual tase            vs.         The end of December   </a:t>
            </a:r>
            <a:endParaRPr lang="en-US" dirty="0"/>
          </a:p>
        </p:txBody>
      </p:sp>
      <p:pic>
        <p:nvPicPr>
          <p:cNvPr id="1036" name="Picture 12" descr="Mrazík (1964) | Galerie - Plakáty | ČSFD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38" y="4648139"/>
            <a:ext cx="1607121" cy="21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in City DV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4614112"/>
            <a:ext cx="1538126" cy="21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58735" y="4429446"/>
            <a:ext cx="463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While in homepage    vs.      in headset category</a:t>
            </a:r>
            <a:endParaRPr lang="en-US" dirty="0"/>
          </a:p>
        </p:txBody>
      </p:sp>
      <p:pic>
        <p:nvPicPr>
          <p:cNvPr id="1042" name="Picture 18" descr="HAL3000 Alfa Gamer Ultimate (RTX 4070 Ti), černá_4583080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52" y="4945215"/>
            <a:ext cx="1371396" cy="18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yperX Cloud II, gun metal_647771569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60" y="5025981"/>
            <a:ext cx="1370749" cy="16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53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29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Context-aware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6" y="1324204"/>
            <a:ext cx="1050349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Context-awareness</a:t>
            </a:r>
          </a:p>
          <a:p>
            <a:pPr marL="0" indent="0" eaLnBrk="1" hangingPunct="1">
              <a:buNone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Simple method for context incorporation into matrix factorization</a:t>
            </a:r>
            <a:endParaRPr lang="cs-CZ" altLang="cs-CZ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2001312"/>
            <a:ext cx="6926626" cy="47826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35503" y="0"/>
            <a:ext cx="4456497" cy="2146434"/>
          </a:xfrm>
          <a:prstGeom prst="roundRect">
            <a:avLst>
              <a:gd name="adj" fmla="val 5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Key design choice: </a:t>
            </a:r>
            <a:r>
              <a:rPr lang="cs-CZ" sz="3200" dirty="0"/>
              <a:t>which contextual axes and </a:t>
            </a:r>
            <a:r>
              <a:rPr lang="cs-CZ" sz="3200" dirty="0" err="1"/>
              <a:t>values</a:t>
            </a:r>
            <a:r>
              <a:rPr lang="cs-CZ" sz="3200" dirty="0"/>
              <a:t> / granularity to consider?</a:t>
            </a:r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8672362" y="5399772"/>
            <a:ext cx="3519637" cy="1458227"/>
          </a:xfrm>
          <a:prstGeom prst="roundRect">
            <a:avLst>
              <a:gd name="adj" fmla="val 5655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Nowadays, more convenient to model through DL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709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RecSys Recap - continued</a:t>
            </a:r>
          </a:p>
        </p:txBody>
      </p:sp>
    </p:spTree>
    <p:extLst>
      <p:ext uri="{BB962C8B-B14F-4D97-AF65-F5344CB8AC3E}">
        <p14:creationId xmlns:p14="http://schemas.microsoft.com/office/powerpoint/2010/main" val="220086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09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57" y="3162876"/>
            <a:ext cx="8596667" cy="1826578"/>
          </a:xfrm>
        </p:spPr>
        <p:txBody>
          <a:bodyPr>
            <a:normAutofit fontScale="90000"/>
          </a:bodyPr>
          <a:lstStyle/>
          <a:p>
            <a:r>
              <a:rPr lang="cs-CZ" dirty="0"/>
              <a:t>RecSys Evaluation</a:t>
            </a:r>
            <a:br>
              <a:rPr lang="cs-CZ" dirty="0"/>
            </a:br>
            <a:r>
              <a:rPr lang="cs-CZ" altLang="cs-CZ" sz="3600" i="1" dirty="0">
                <a:solidFill>
                  <a:srgbClr val="00B0F0"/>
                </a:solidFill>
                <a:latin typeface="Berlin Sans FB" panose="020E0602020502020306" pitchFamily="34" charset="0"/>
              </a:rPr>
              <a:t>If You want to double #successes, double #failures</a:t>
            </a:r>
            <a:r>
              <a:rPr lang="cs-CZ" i="1" dirty="0">
                <a:solidFill>
                  <a:srgbClr val="00B0F0"/>
                </a:solidFill>
                <a:latin typeface="Berlin Sans FB" panose="020E0602020502020306" pitchFamily="34" charset="0"/>
              </a:rPr>
              <a:t/>
            </a:r>
            <a:br>
              <a:rPr lang="cs-CZ" i="1" dirty="0">
                <a:solidFill>
                  <a:srgbClr val="00B0F0"/>
                </a:solidFill>
                <a:latin typeface="Berlin Sans FB" panose="020E0602020502020306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951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800" b="1" dirty="0"/>
              <a:t>Off-line </a:t>
            </a:r>
            <a:r>
              <a:rPr lang="cs-CZ" sz="1800" b="1" dirty="0" err="1"/>
              <a:t>evaluation</a:t>
            </a:r>
            <a:endParaRPr lang="cs-CZ" sz="1800" b="1" dirty="0"/>
          </a:p>
          <a:p>
            <a:pPr lvl="1"/>
            <a:r>
              <a:rPr lang="cs-CZ" sz="1600" dirty="0" err="1"/>
              <a:t>Based</a:t>
            </a:r>
            <a:r>
              <a:rPr lang="cs-CZ" sz="1600" dirty="0"/>
              <a:t> on </a:t>
            </a:r>
            <a:r>
              <a:rPr lang="cs-CZ" sz="1600" dirty="0" err="1"/>
              <a:t>historical</a:t>
            </a:r>
            <a:r>
              <a:rPr lang="cs-CZ" sz="1600" dirty="0"/>
              <a:t> data</a:t>
            </a:r>
          </a:p>
          <a:p>
            <a:pPr lvl="1"/>
            <a:r>
              <a:rPr lang="cs-CZ" sz="1600" dirty="0"/>
              <a:t>Aiming to predict hidden part of the data</a:t>
            </a:r>
          </a:p>
          <a:p>
            <a:pPr lvl="1"/>
            <a:r>
              <a:rPr lang="cs-CZ" sz="1600" i="1" dirty="0">
                <a:solidFill>
                  <a:srgbClr val="FF0000"/>
                </a:solidFill>
              </a:rPr>
              <a:t>A lot of </a:t>
            </a:r>
            <a:r>
              <a:rPr lang="cs-CZ" sz="1600" i="1" dirty="0" err="1">
                <a:solidFill>
                  <a:srgbClr val="FF0000"/>
                </a:solidFill>
              </a:rPr>
              <a:t>improvements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recently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towards</a:t>
            </a:r>
            <a:r>
              <a:rPr lang="cs-CZ" sz="1600" i="1" dirty="0">
                <a:solidFill>
                  <a:srgbClr val="FF0000"/>
                </a:solidFill>
              </a:rPr>
              <a:t> de-</a:t>
            </a:r>
            <a:r>
              <a:rPr lang="cs-CZ" sz="1600" i="1" dirty="0" err="1">
                <a:solidFill>
                  <a:srgbClr val="FF0000"/>
                </a:solidFill>
              </a:rPr>
              <a:t>biasing</a:t>
            </a:r>
            <a:r>
              <a:rPr lang="cs-CZ" sz="1600" i="1" dirty="0">
                <a:solidFill>
                  <a:srgbClr val="FF0000"/>
                </a:solidFill>
              </a:rPr>
              <a:t> &amp; </a:t>
            </a:r>
            <a:r>
              <a:rPr lang="cs-CZ" sz="1600" i="1" dirty="0" err="1">
                <a:solidFill>
                  <a:srgbClr val="FF0000"/>
                </a:solidFill>
              </a:rPr>
              <a:t>multi-criterial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evaluation</a:t>
            </a:r>
            <a:endParaRPr lang="cs-CZ" sz="1600" i="1" dirty="0">
              <a:solidFill>
                <a:srgbClr val="FF0000"/>
              </a:solidFill>
            </a:endParaRPr>
          </a:p>
          <a:p>
            <a:r>
              <a:rPr lang="en-US" sz="1800" b="1" dirty="0"/>
              <a:t>Lab studies</a:t>
            </a:r>
            <a:r>
              <a:rPr lang="cs-CZ" sz="1800" b="1" dirty="0"/>
              <a:t> (User </a:t>
            </a:r>
            <a:r>
              <a:rPr lang="cs-CZ" sz="1800" b="1" dirty="0" err="1"/>
              <a:t>Studies</a:t>
            </a:r>
            <a:r>
              <a:rPr lang="cs-CZ" sz="1800" b="1" dirty="0"/>
              <a:t>)</a:t>
            </a:r>
            <a:endParaRPr lang="en-US" sz="1800" b="1" dirty="0"/>
          </a:p>
          <a:p>
            <a:pPr lvl="1"/>
            <a:r>
              <a:rPr lang="en-US" sz="1600" dirty="0"/>
              <a:t>Expressly created for the purpose of the study</a:t>
            </a:r>
          </a:p>
          <a:p>
            <a:pPr lvl="1"/>
            <a:r>
              <a:rPr lang="en-US" sz="1600" dirty="0"/>
              <a:t>Extraneous variables can be controlled more </a:t>
            </a:r>
            <a:r>
              <a:rPr lang="en-US" sz="1600" dirty="0" err="1"/>
              <a:t>eas</a:t>
            </a:r>
            <a:r>
              <a:rPr lang="cs-CZ" sz="1600" dirty="0" err="1"/>
              <a:t>ily</a:t>
            </a:r>
            <a:r>
              <a:rPr lang="en-US" sz="1600" dirty="0"/>
              <a:t> by selecting study participants</a:t>
            </a:r>
            <a:endParaRPr lang="cs-CZ" sz="1600" dirty="0"/>
          </a:p>
          <a:p>
            <a:pPr lvl="2"/>
            <a:r>
              <a:rPr lang="cs-CZ" sz="1500" dirty="0"/>
              <a:t>Possibility to get more detailed answer from users</a:t>
            </a:r>
            <a:endParaRPr lang="en-US" sz="1500" dirty="0"/>
          </a:p>
          <a:p>
            <a:pPr lvl="1"/>
            <a:r>
              <a:rPr lang="en-US" sz="1600" dirty="0"/>
              <a:t>But doubts may exist about participants motivated by money or prizes</a:t>
            </a:r>
          </a:p>
          <a:p>
            <a:pPr lvl="1"/>
            <a:r>
              <a:rPr lang="en-US" sz="1600" b="1" dirty="0"/>
              <a:t>Participants should behave as they would in a real-world </a:t>
            </a:r>
            <a:r>
              <a:rPr lang="en-US" sz="1600" b="1" dirty="0" err="1"/>
              <a:t>enviroment</a:t>
            </a:r>
            <a:endParaRPr lang="en-US" sz="1600" b="1" dirty="0"/>
          </a:p>
          <a:p>
            <a:r>
              <a:rPr lang="en-US" sz="1800" b="1" dirty="0"/>
              <a:t>Field studies</a:t>
            </a:r>
            <a:r>
              <a:rPr lang="cs-CZ" sz="1800" b="1" dirty="0"/>
              <a:t> (On-line, A/B </a:t>
            </a:r>
            <a:r>
              <a:rPr lang="cs-CZ" sz="1800" b="1" dirty="0" err="1"/>
              <a:t>testing</a:t>
            </a:r>
            <a:r>
              <a:rPr lang="cs-CZ" sz="1800" b="1" dirty="0"/>
              <a:t>)</a:t>
            </a:r>
            <a:endParaRPr lang="en-US" sz="1800" b="1" dirty="0"/>
          </a:p>
          <a:p>
            <a:pPr lvl="1"/>
            <a:r>
              <a:rPr lang="en-US" sz="1600" dirty="0"/>
              <a:t>Conducted in an preexisting real-world </a:t>
            </a:r>
            <a:r>
              <a:rPr lang="en-US" sz="1600" dirty="0" err="1"/>
              <a:t>enviroment</a:t>
            </a:r>
            <a:endParaRPr lang="en-US" sz="1600" dirty="0"/>
          </a:p>
          <a:p>
            <a:pPr lvl="1"/>
            <a:r>
              <a:rPr lang="en-US" sz="1600" dirty="0"/>
              <a:t>Users are intrinsically motivated to use a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630" y="873755"/>
            <a:ext cx="2381582" cy="1171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945" y="2045494"/>
            <a:ext cx="2448267" cy="40010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835621">
            <a:off x="5340607" y="2313031"/>
            <a:ext cx="1368158" cy="40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121" y="3171767"/>
            <a:ext cx="2981741" cy="447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700" y="2833219"/>
            <a:ext cx="3134162" cy="4096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998594" y="2990957"/>
            <a:ext cx="972618" cy="40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932" y="162821"/>
            <a:ext cx="2692291" cy="735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223" y="2131331"/>
            <a:ext cx="2757639" cy="701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3542" y="4233062"/>
            <a:ext cx="3512898" cy="44143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390598" y="4258107"/>
            <a:ext cx="972618" cy="40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8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Evaluation: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366" y="1678279"/>
            <a:ext cx="9425893" cy="4525963"/>
          </a:xfrm>
        </p:spPr>
        <p:txBody>
          <a:bodyPr>
            <a:normAutofit lnSpcReduction="10000"/>
          </a:bodyPr>
          <a:lstStyle/>
          <a:p>
            <a:r>
              <a:rPr lang="cs-CZ" sz="3200" i="1" dirty="0">
                <a:solidFill>
                  <a:srgbClr val="FF0000"/>
                </a:solidFill>
              </a:rPr>
              <a:t>Always design evaluation metrics with respect to your target variables (KPIs)</a:t>
            </a:r>
            <a:br>
              <a:rPr lang="cs-CZ" sz="3200" i="1" dirty="0">
                <a:solidFill>
                  <a:srgbClr val="FF0000"/>
                </a:solidFill>
              </a:rPr>
            </a:br>
            <a:endParaRPr lang="cs-CZ" sz="3200" i="1" dirty="0">
              <a:solidFill>
                <a:srgbClr val="FF0000"/>
              </a:solidFill>
            </a:endParaRPr>
          </a:p>
          <a:p>
            <a:pPr lvl="1"/>
            <a:r>
              <a:rPr lang="cs-CZ" sz="2400" dirty="0" err="1">
                <a:solidFill>
                  <a:srgbClr val="00B050"/>
                </a:solidFill>
              </a:rPr>
              <a:t>However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select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something</a:t>
            </a:r>
            <a:r>
              <a:rPr lang="cs-CZ" sz="2400" dirty="0">
                <a:solidFill>
                  <a:srgbClr val="00B050"/>
                </a:solidFill>
              </a:rPr>
              <a:t>, </a:t>
            </a:r>
            <a:r>
              <a:rPr lang="cs-CZ" sz="2400" dirty="0" err="1">
                <a:solidFill>
                  <a:srgbClr val="00B050"/>
                </a:solidFill>
              </a:rPr>
              <a:t>where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the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effect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is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measurable</a:t>
            </a:r>
            <a:endParaRPr lang="cs-CZ" sz="2400" dirty="0">
              <a:solidFill>
                <a:srgbClr val="00B050"/>
              </a:solidFill>
            </a:endParaRPr>
          </a:p>
          <a:p>
            <a:pPr lvl="2"/>
            <a:r>
              <a:rPr lang="cs-CZ" sz="2300" dirty="0">
                <a:solidFill>
                  <a:srgbClr val="00B050"/>
                </a:solidFill>
              </a:rPr>
              <a:t>But be careful about long term effects</a:t>
            </a:r>
          </a:p>
          <a:p>
            <a:pPr lvl="3"/>
            <a:r>
              <a:rPr lang="cs-CZ" sz="2100" dirty="0">
                <a:solidFill>
                  <a:srgbClr val="00B050"/>
                </a:solidFill>
              </a:rPr>
              <a:t>More relevance =&gt; better KPIs =&gt; </a:t>
            </a:r>
            <a:r>
              <a:rPr lang="cs-CZ" sz="2100" dirty="0">
                <a:solidFill>
                  <a:srgbClr val="FFC000"/>
                </a:solidFill>
              </a:rPr>
              <a:t>less exploration =&gt; </a:t>
            </a:r>
            <a:r>
              <a:rPr lang="cs-CZ" sz="2100" dirty="0">
                <a:solidFill>
                  <a:srgbClr val="FF0000"/>
                </a:solidFill>
              </a:rPr>
              <a:t>bad recommendations in the future =&gt; bad KPIs</a:t>
            </a:r>
          </a:p>
          <a:p>
            <a:pPr lvl="1"/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Cascade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metrics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detectability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changes</a:t>
            </a: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impact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true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target</a:t>
            </a: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4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E-commerce: Online evaluation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99" y="1556793"/>
            <a:ext cx="8229600" cy="4525963"/>
          </a:xfrm>
        </p:spPr>
        <p:txBody>
          <a:bodyPr/>
          <a:lstStyle/>
          <a:p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correctness</a:t>
            </a:r>
            <a:endParaRPr lang="cs-CZ" dirty="0"/>
          </a:p>
          <a:p>
            <a:pPr lvl="1"/>
            <a:r>
              <a:rPr lang="cs-CZ" sz="1600" dirty="0"/>
              <a:t>Visit (</a:t>
            </a:r>
            <a:r>
              <a:rPr lang="cs-CZ" sz="1600" dirty="0" err="1"/>
              <a:t>once</a:t>
            </a:r>
            <a:r>
              <a:rPr lang="cs-CZ" sz="1600" dirty="0"/>
              <a:t>) </a:t>
            </a:r>
            <a:r>
              <a:rPr lang="cs-CZ" sz="1600" dirty="0" err="1"/>
              <a:t>recommended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cs-CZ" sz="1600" dirty="0"/>
              <a:t> (</a:t>
            </a:r>
            <a:r>
              <a:rPr lang="cs-CZ" sz="1600" dirty="0" err="1"/>
              <a:t>i.e</a:t>
            </a:r>
            <a:r>
              <a:rPr lang="cs-CZ" sz="1600" dirty="0"/>
              <a:t>. </a:t>
            </a:r>
            <a:r>
              <a:rPr lang="cs-CZ" sz="1600" dirty="0" err="1"/>
              <a:t>ignore</a:t>
            </a:r>
            <a:r>
              <a:rPr lang="cs-CZ" sz="1600" dirty="0"/>
              <a:t> </a:t>
            </a:r>
            <a:r>
              <a:rPr lang="cs-CZ" sz="1600" dirty="0" err="1"/>
              <a:t>page</a:t>
            </a:r>
            <a:r>
              <a:rPr lang="cs-CZ" sz="1600" dirty="0"/>
              <a:t> layout)</a:t>
            </a:r>
          </a:p>
          <a:p>
            <a:r>
              <a:rPr lang="cs-CZ" dirty="0"/>
              <a:t>Click-through rate (CTR)</a:t>
            </a:r>
          </a:p>
          <a:p>
            <a:pPr lvl="1"/>
            <a:r>
              <a:rPr lang="cs-CZ" sz="1600" dirty="0" err="1"/>
              <a:t>Click</a:t>
            </a:r>
            <a:r>
              <a:rPr lang="cs-CZ" sz="1600" dirty="0"/>
              <a:t> on </a:t>
            </a:r>
            <a:r>
              <a:rPr lang="cs-CZ" sz="1600" dirty="0" err="1"/>
              <a:t>recommended</a:t>
            </a:r>
            <a:r>
              <a:rPr lang="cs-CZ" sz="1600" dirty="0"/>
              <a:t> item / </a:t>
            </a:r>
            <a:r>
              <a:rPr lang="cs-CZ" sz="1600" dirty="0" err="1"/>
              <a:t>Click</a:t>
            </a:r>
            <a:r>
              <a:rPr lang="cs-CZ" sz="1600" dirty="0"/>
              <a:t> and do </a:t>
            </a:r>
            <a:r>
              <a:rPr lang="cs-CZ" sz="1600" dirty="0" err="1"/>
              <a:t>something</a:t>
            </a:r>
            <a:r>
              <a:rPr lang="cs-CZ" sz="1600" dirty="0"/>
              <a:t> (do not </a:t>
            </a:r>
            <a:r>
              <a:rPr lang="cs-CZ" sz="1600" dirty="0" err="1"/>
              <a:t>leave</a:t>
            </a:r>
            <a:r>
              <a:rPr lang="cs-CZ" sz="1600" dirty="0"/>
              <a:t> </a:t>
            </a:r>
            <a:r>
              <a:rPr lang="cs-CZ" sz="1600" dirty="0" err="1"/>
              <a:t>imediatelly</a:t>
            </a:r>
            <a:r>
              <a:rPr lang="cs-CZ" sz="1600" dirty="0"/>
              <a:t>)</a:t>
            </a:r>
          </a:p>
          <a:p>
            <a:r>
              <a:rPr lang="cs-CZ" dirty="0" err="1"/>
              <a:t>Conversions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  <a:p>
            <a:pPr lvl="1"/>
            <a:r>
              <a:rPr lang="cs-CZ" dirty="0"/>
              <a:t>Buy </a:t>
            </a:r>
            <a:r>
              <a:rPr lang="cs-CZ" dirty="0" err="1"/>
              <a:t>recommended</a:t>
            </a:r>
            <a:r>
              <a:rPr lang="cs-CZ" dirty="0"/>
              <a:t> item / </a:t>
            </a:r>
            <a:r>
              <a:rPr lang="cs-CZ" dirty="0" err="1"/>
              <a:t>Recommend</a:t>
            </a:r>
            <a:r>
              <a:rPr lang="cs-CZ" dirty="0"/>
              <a:t> -&gt; </a:t>
            </a:r>
            <a:r>
              <a:rPr lang="cs-CZ" dirty="0" err="1"/>
              <a:t>Click</a:t>
            </a:r>
            <a:r>
              <a:rPr lang="cs-CZ" dirty="0"/>
              <a:t> -&gt; </a:t>
            </a:r>
            <a:r>
              <a:rPr lang="cs-CZ" dirty="0" err="1"/>
              <a:t>Purchase</a:t>
            </a:r>
            <a:endParaRPr lang="cs-CZ" dirty="0"/>
          </a:p>
          <a:p>
            <a:pPr lvl="1"/>
            <a:r>
              <a:rPr lang="cs-CZ" dirty="0"/>
              <a:t>CVR (conversion of clicked items)</a:t>
            </a:r>
          </a:p>
          <a:p>
            <a:r>
              <a:rPr lang="cs-CZ" dirty="0" err="1"/>
              <a:t>Cross-sale</a:t>
            </a:r>
            <a:r>
              <a:rPr lang="cs-CZ" dirty="0"/>
              <a:t> </a:t>
            </a:r>
            <a:r>
              <a:rPr lang="cs-CZ" dirty="0" err="1"/>
              <a:t>increase</a:t>
            </a:r>
            <a:endParaRPr lang="cs-CZ" dirty="0"/>
          </a:p>
          <a:p>
            <a:pPr lvl="1"/>
            <a:r>
              <a:rPr lang="cs-CZ" dirty="0" err="1"/>
              <a:t>Add</a:t>
            </a:r>
            <a:r>
              <a:rPr lang="cs-CZ" dirty="0"/>
              <a:t> to </a:t>
            </a:r>
            <a:r>
              <a:rPr lang="cs-CZ" dirty="0" err="1"/>
              <a:t>cart</a:t>
            </a:r>
            <a:r>
              <a:rPr lang="cs-CZ" dirty="0"/>
              <a:t> -&gt; </a:t>
            </a:r>
            <a:r>
              <a:rPr lang="cs-CZ" dirty="0" err="1"/>
              <a:t>Recommend</a:t>
            </a:r>
            <a:r>
              <a:rPr lang="cs-CZ" dirty="0"/>
              <a:t> -&gt;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(</a:t>
            </a:r>
            <a:r>
              <a:rPr lang="cs-CZ" dirty="0" err="1"/>
              <a:t>recommended</a:t>
            </a:r>
            <a:r>
              <a:rPr lang="cs-CZ" dirty="0"/>
              <a:t>) to </a:t>
            </a:r>
            <a:r>
              <a:rPr lang="cs-CZ" dirty="0" err="1"/>
              <a:t>cart</a:t>
            </a:r>
            <a:endParaRPr lang="cs-CZ" dirty="0"/>
          </a:p>
          <a:p>
            <a:pPr lvl="1"/>
            <a:r>
              <a:rPr lang="cs-CZ" dirty="0"/>
              <a:t>Returning buyers, viral effect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Cummulative lifetime user value...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 bwMode="auto">
          <a:xfrm>
            <a:off x="9381502" y="1930398"/>
            <a:ext cx="800465" cy="38164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dirty="0" err="1"/>
              <a:t>Better</a:t>
            </a:r>
            <a:r>
              <a:rPr lang="cs-CZ" sz="2000" dirty="0"/>
              <a:t> </a:t>
            </a:r>
            <a:r>
              <a:rPr lang="cs-CZ" sz="2000" dirty="0" err="1"/>
              <a:t>proxy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target</a:t>
            </a:r>
            <a:r>
              <a:rPr lang="cs-CZ" sz="2000" dirty="0"/>
              <a:t> </a:t>
            </a:r>
            <a:r>
              <a:rPr lang="cs-CZ" sz="2000" dirty="0" err="1"/>
              <a:t>variable</a:t>
            </a:r>
            <a:endParaRPr lang="en-US" sz="2000" dirty="0"/>
          </a:p>
        </p:txBody>
      </p:sp>
      <p:sp>
        <p:nvSpPr>
          <p:cNvPr id="6" name="Šipka dolů 5"/>
          <p:cNvSpPr/>
          <p:nvPr/>
        </p:nvSpPr>
        <p:spPr bwMode="auto">
          <a:xfrm rot="10800000">
            <a:off x="1403615" y="1701735"/>
            <a:ext cx="827584" cy="39921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dirty="0"/>
              <a:t> More able to find differences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470" y="3232822"/>
            <a:ext cx="2172003" cy="3905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124783" y="2560320"/>
            <a:ext cx="1406661" cy="635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114078" y="3428112"/>
            <a:ext cx="1600246" cy="859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96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„Technical“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!!Inference </a:t>
            </a:r>
            <a:r>
              <a:rPr lang="cs-CZ" b="1" dirty="0" err="1"/>
              <a:t>time</a:t>
            </a:r>
            <a:r>
              <a:rPr lang="cs-CZ" b="1" dirty="0"/>
              <a:t> (</a:t>
            </a:r>
            <a:r>
              <a:rPr lang="cs-CZ" b="1" dirty="0" err="1"/>
              <a:t>how</a:t>
            </a:r>
            <a:r>
              <a:rPr lang="cs-CZ" b="1" dirty="0"/>
              <a:t> fast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b="1" dirty="0" err="1"/>
              <a:t>recommend</a:t>
            </a:r>
            <a:r>
              <a:rPr lang="cs-CZ" b="1" dirty="0"/>
              <a:t>?)!!</a:t>
            </a:r>
          </a:p>
          <a:p>
            <a:r>
              <a:rPr lang="cs-CZ" b="1" dirty="0"/>
              <a:t>Train / re-train / model update time</a:t>
            </a:r>
          </a:p>
          <a:p>
            <a:pPr lvl="1"/>
            <a:r>
              <a:rPr lang="cs-CZ" dirty="0"/>
              <a:t>Can we stay up-to-date? Can we recommend to new users?</a:t>
            </a:r>
          </a:p>
          <a:p>
            <a:r>
              <a:rPr lang="cs-CZ" dirty="0" err="1"/>
              <a:t>Memory</a:t>
            </a:r>
            <a:r>
              <a:rPr lang="cs-CZ" dirty="0"/>
              <a:t>/CPU/GPU </a:t>
            </a:r>
            <a:r>
              <a:rPr lang="cs-CZ" dirty="0" err="1"/>
              <a:t>consumption</a:t>
            </a:r>
            <a:endParaRPr lang="cs-CZ" dirty="0"/>
          </a:p>
          <a:p>
            <a:pPr lvl="1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r>
              <a:rPr lang="cs-CZ" dirty="0" err="1"/>
              <a:t>Recall</a:t>
            </a:r>
            <a:r>
              <a:rPr lang="cs-CZ" dirty="0"/>
              <a:t> on </a:t>
            </a:r>
            <a:r>
              <a:rPr lang="cs-CZ" dirty="0" err="1"/>
              <a:t>objects</a:t>
            </a:r>
            <a:endParaRPr lang="cs-CZ" dirty="0"/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portion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</a:t>
            </a:r>
            <a:r>
              <a:rPr lang="cs-CZ" dirty="0" err="1"/>
              <a:t>ignored</a:t>
            </a:r>
            <a:r>
              <a:rPr lang="cs-CZ" dirty="0"/>
              <a:t>? Are there too many low-profit bestsellers?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Ability</a:t>
            </a:r>
            <a:r>
              <a:rPr lang="cs-CZ" dirty="0"/>
              <a:t> to </a:t>
            </a:r>
            <a:r>
              <a:rPr lang="cs-CZ" dirty="0" err="1"/>
              <a:t>predict</a:t>
            </a:r>
            <a:endParaRPr lang="cs-CZ" dirty="0"/>
          </a:p>
          <a:p>
            <a:pPr lvl="1"/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calculate</a:t>
            </a:r>
            <a:r>
              <a:rPr lang="cs-CZ" dirty="0"/>
              <a:t> </a:t>
            </a:r>
            <a:r>
              <a:rPr lang="cs-CZ" dirty="0" err="1"/>
              <a:t>recommendations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are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0773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cs-CZ" dirty="0"/>
              <a:t>in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790299"/>
            <a:ext cx="8596667" cy="4928135"/>
          </a:xfrm>
        </p:spPr>
        <p:txBody>
          <a:bodyPr>
            <a:normAutofit/>
          </a:bodyPr>
          <a:lstStyle/>
          <a:p>
            <a:r>
              <a:rPr lang="en-US" sz="1800" dirty="0"/>
              <a:t>Same </a:t>
            </a:r>
            <a:r>
              <a:rPr lang="cs-CZ" sz="1800" dirty="0"/>
              <a:t>metrics </a:t>
            </a:r>
            <a:r>
              <a:rPr lang="en-US" sz="1800" dirty="0"/>
              <a:t>as on-line experiments</a:t>
            </a:r>
            <a:r>
              <a:rPr lang="cs-CZ" sz="1800" dirty="0"/>
              <a:t> plausible</a:t>
            </a:r>
            <a:endParaRPr lang="en-US" sz="1800" dirty="0"/>
          </a:p>
          <a:p>
            <a:r>
              <a:rPr lang="en-US" sz="1800" dirty="0"/>
              <a:t>Questionnaire</a:t>
            </a:r>
          </a:p>
          <a:p>
            <a:pPr lvl="1"/>
            <a:r>
              <a:rPr lang="cs-CZ" sz="1600" dirty="0" err="1"/>
              <a:t>Features</a:t>
            </a:r>
            <a:r>
              <a:rPr lang="cs-CZ" sz="1600" dirty="0"/>
              <a:t> </a:t>
            </a:r>
            <a:r>
              <a:rPr lang="cs-CZ" sz="1600" dirty="0" err="1"/>
              <a:t>otherwise</a:t>
            </a:r>
            <a:r>
              <a:rPr lang="cs-CZ" sz="1600" dirty="0"/>
              <a:t> </a:t>
            </a:r>
            <a:r>
              <a:rPr lang="cs-CZ" sz="1600" dirty="0" err="1"/>
              <a:t>harder</a:t>
            </a:r>
            <a:r>
              <a:rPr lang="cs-CZ" sz="1600" dirty="0"/>
              <a:t> to </a:t>
            </a:r>
            <a:r>
              <a:rPr lang="cs-CZ" sz="1600" dirty="0" err="1"/>
              <a:t>detect</a:t>
            </a:r>
            <a:r>
              <a:rPr lang="cs-CZ" sz="1600" dirty="0"/>
              <a:t> </a:t>
            </a:r>
            <a:r>
              <a:rPr lang="cs-CZ" sz="1600" dirty="0" err="1"/>
              <a:t>directly</a:t>
            </a:r>
            <a:endParaRPr lang="cs-CZ" sz="1600" dirty="0"/>
          </a:p>
          <a:p>
            <a:pPr lvl="1"/>
            <a:r>
              <a:rPr lang="cs-CZ" sz="1600" dirty="0" err="1"/>
              <a:t>Helpfulness</a:t>
            </a:r>
            <a:r>
              <a:rPr lang="cs-CZ" sz="1600" dirty="0"/>
              <a:t> / </a:t>
            </a:r>
            <a:r>
              <a:rPr lang="cs-CZ" sz="1600" dirty="0" err="1"/>
              <a:t>Ease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use / Relevance</a:t>
            </a:r>
          </a:p>
          <a:p>
            <a:pPr lvl="1"/>
            <a:r>
              <a:rPr lang="cs-CZ" sz="1600" dirty="0"/>
              <a:t>Trust</a:t>
            </a:r>
          </a:p>
          <a:p>
            <a:pPr lvl="1"/>
            <a:r>
              <a:rPr lang="cs-CZ" sz="1600" dirty="0" err="1"/>
              <a:t>Novelty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user </a:t>
            </a:r>
            <a:r>
              <a:rPr lang="cs-CZ" sz="1600" dirty="0" err="1"/>
              <a:t>etc</a:t>
            </a:r>
            <a:r>
              <a:rPr lang="cs-CZ" sz="1600" dirty="0"/>
              <a:t>.</a:t>
            </a:r>
          </a:p>
          <a:p>
            <a:r>
              <a:rPr lang="cs-CZ" sz="1800" dirty="0" err="1"/>
              <a:t>Physiological</a:t>
            </a:r>
            <a:r>
              <a:rPr lang="cs-CZ" sz="1800" dirty="0"/>
              <a:t> response</a:t>
            </a:r>
          </a:p>
          <a:p>
            <a:pPr lvl="1"/>
            <a:r>
              <a:rPr lang="cs-CZ" sz="1600" dirty="0" err="1"/>
              <a:t>Eye</a:t>
            </a:r>
            <a:r>
              <a:rPr lang="cs-CZ" sz="1600" dirty="0"/>
              <a:t> </a:t>
            </a:r>
            <a:r>
              <a:rPr lang="cs-CZ" sz="1600" dirty="0" err="1"/>
              <a:t>tracking</a:t>
            </a:r>
            <a:r>
              <a:rPr lang="cs-CZ" sz="1600" dirty="0"/>
              <a:t> </a:t>
            </a:r>
            <a:r>
              <a:rPr lang="cs-CZ" sz="1600" dirty="0" err="1"/>
              <a:t>etc</a:t>
            </a:r>
            <a:r>
              <a:rPr lang="cs-CZ" sz="1600" dirty="0"/>
              <a:t>.</a:t>
            </a:r>
          </a:p>
          <a:p>
            <a:pPr marL="457200" lvl="1" indent="0">
              <a:buNone/>
            </a:pPr>
            <a:endParaRPr lang="cs-CZ" sz="1600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600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600" i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095" y="0"/>
            <a:ext cx="5793905" cy="3476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5549" y="5042118"/>
            <a:ext cx="6166451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This may be harder than it seems</a:t>
            </a: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Carefully consider what tasks you give to participants</a:t>
            </a:r>
            <a:endParaRPr lang="cs-CZ" sz="16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Often, user cold start may be a problem -&gt; preference ellicitation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23285" y="3476342"/>
            <a:ext cx="6368716" cy="2067810"/>
          </a:xfrm>
          <a:prstGeom prst="roundRect">
            <a:avLst>
              <a:gd name="adj" fmla="val 68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i="1" dirty="0">
                <a:solidFill>
                  <a:schemeClr val="bg1"/>
                </a:solidFill>
              </a:rPr>
              <a:t>Key requirement: </a:t>
            </a:r>
            <a:r>
              <a:rPr lang="cs-CZ" sz="3600" i="1" dirty="0">
                <a:solidFill>
                  <a:schemeClr val="bg1"/>
                </a:solidFill>
              </a:rPr>
              <a:t>study</a:t>
            </a:r>
            <a:r>
              <a:rPr lang="cs-CZ" sz="3600" b="1" i="1" dirty="0">
                <a:solidFill>
                  <a:schemeClr val="bg1"/>
                </a:solidFill>
              </a:rPr>
              <a:t> </a:t>
            </a:r>
            <a:r>
              <a:rPr lang="cs-CZ" sz="3600" i="1" dirty="0">
                <a:solidFill>
                  <a:schemeClr val="bg1"/>
                </a:solidFill>
              </a:rPr>
              <a:t>subjects should well approximate behavior of your real users</a:t>
            </a:r>
          </a:p>
        </p:txBody>
      </p:sp>
    </p:spTree>
    <p:extLst>
      <p:ext uri="{BB962C8B-B14F-4D97-AF65-F5344CB8AC3E}">
        <p14:creationId xmlns:p14="http://schemas.microsoft.com/office/powerpoint/2010/main" val="3365178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6416487" cy="1320795"/>
          </a:xfrm>
        </p:spPr>
        <p:txBody>
          <a:bodyPr/>
          <a:lstStyle/>
          <a:p>
            <a:r>
              <a:rPr lang="en-US" dirty="0"/>
              <a:t>Evaluation </a:t>
            </a:r>
            <a:r>
              <a:rPr lang="cs-CZ" dirty="0"/>
              <a:t>in Off-line Settings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809549"/>
            <a:ext cx="10776731" cy="4562375"/>
          </a:xfrm>
        </p:spPr>
        <p:txBody>
          <a:bodyPr>
            <a:noAutofit/>
          </a:bodyPr>
          <a:lstStyle/>
          <a:p>
            <a:r>
              <a:rPr lang="cs-CZ" sz="2000" b="1" dirty="0">
                <a:latin typeface="+mn-lt"/>
              </a:rPr>
              <a:t>Prediction of „correct“ objects</a:t>
            </a:r>
          </a:p>
          <a:p>
            <a:pPr lvl="1"/>
            <a:r>
              <a:rPr lang="cs-CZ" dirty="0">
                <a:latin typeface="+mn-lt"/>
              </a:rPr>
              <a:t>According to some metic / metrics (see later)</a:t>
            </a:r>
            <a:br>
              <a:rPr lang="cs-CZ" dirty="0">
                <a:latin typeface="+mn-lt"/>
              </a:rPr>
            </a:br>
            <a:endParaRPr lang="cs-CZ" sz="2000" dirty="0">
              <a:latin typeface="+mn-lt"/>
            </a:endParaRPr>
          </a:p>
          <a:p>
            <a:r>
              <a:rPr lang="cs-CZ" dirty="0">
                <a:latin typeface="+mn-lt"/>
              </a:rPr>
              <a:t>Train / Validation / Test split</a:t>
            </a:r>
          </a:p>
          <a:p>
            <a:pPr lvl="1"/>
            <a:r>
              <a:rPr lang="cs-CZ" dirty="0">
                <a:latin typeface="+mn-lt"/>
              </a:rPr>
              <a:t>Random (bootstrap) – in case of sufficiently large datasets </a:t>
            </a:r>
          </a:p>
          <a:p>
            <a:pPr lvl="1"/>
            <a:r>
              <a:rPr lang="cs-CZ" dirty="0" err="1">
                <a:latin typeface="+mn-lt"/>
              </a:rPr>
              <a:t>Cross-validation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variants</a:t>
            </a:r>
            <a:endParaRPr lang="cs-CZ" dirty="0">
              <a:latin typeface="+mn-lt"/>
            </a:endParaRPr>
          </a:p>
          <a:p>
            <a:pPr lvl="1"/>
            <a:r>
              <a:rPr lang="cs-CZ" b="1" dirty="0">
                <a:latin typeface="+mn-lt"/>
              </a:rPr>
              <a:t>Temporal splits </a:t>
            </a:r>
            <a:r>
              <a:rPr lang="cs-CZ" dirty="0">
                <a:latin typeface="+mn-lt"/>
              </a:rPr>
              <a:t>– better than CV for RecSys (causality problems), however lower support in non-recsys audience</a:t>
            </a:r>
          </a:p>
          <a:p>
            <a:pPr lvl="2"/>
            <a:r>
              <a:rPr lang="cs-CZ" dirty="0">
                <a:latin typeface="+mn-lt"/>
              </a:rPr>
              <a:t>Sliding windows for </a:t>
            </a:r>
            <a:r>
              <a:rPr lang="cs-CZ" dirty="0" smtClean="0">
                <a:latin typeface="+mn-lt"/>
              </a:rPr>
              <a:t>evaluation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endParaRPr lang="cs-CZ" sz="1400" dirty="0">
              <a:solidFill>
                <a:srgbClr val="FF0000"/>
              </a:solidFill>
              <a:latin typeface="+mn-lt"/>
            </a:endParaRPr>
          </a:p>
          <a:p>
            <a:r>
              <a:rPr lang="cs-CZ" dirty="0">
                <a:solidFill>
                  <a:srgbClr val="FF0000"/>
                </a:solidFill>
                <a:latin typeface="+mn-lt"/>
              </a:rPr>
              <a:t>Beware of biases in your data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+mn-lt"/>
              </a:rPr>
              <a:t>Counterfactual learning /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de-biasing</a:t>
            </a:r>
            <a:endParaRPr lang="cs-CZ" dirty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cs-CZ" dirty="0">
                <a:solidFill>
                  <a:srgbClr val="FF0000"/>
                </a:solidFill>
                <a:latin typeface="+mn-lt"/>
              </a:rPr>
              <a:t>Use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impressions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 if you have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them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  <a:latin typeface="+mn-lt"/>
              </a:rPr>
              <a:t>Simulational studies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(replace real users with agents capable of expanding the existing profiles)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187" y="2150"/>
            <a:ext cx="5117494" cy="20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15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Off-line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2854" y="1756926"/>
            <a:ext cx="10441160" cy="4929411"/>
          </a:xfrm>
        </p:spPr>
        <p:txBody>
          <a:bodyPr>
            <a:normAutofit fontScale="77500" lnSpcReduction="20000"/>
          </a:bodyPr>
          <a:lstStyle/>
          <a:p>
            <a:r>
              <a:rPr lang="en-US" sz="2100" b="1" dirty="0" smtClean="0">
                <a:latin typeface="+mn-lt"/>
              </a:rPr>
              <a:t>Relevance</a:t>
            </a:r>
            <a:r>
              <a:rPr lang="cs-CZ" sz="2100" b="1" dirty="0" smtClean="0">
                <a:latin typeface="+mn-lt"/>
              </a:rPr>
              <a:t>/Accuracy</a:t>
            </a:r>
            <a:r>
              <a:rPr lang="en-US" sz="2100" dirty="0" smtClean="0">
                <a:latin typeface="+mn-lt"/>
              </a:rPr>
              <a:t> </a:t>
            </a:r>
            <a:r>
              <a:rPr lang="en-US" sz="2100" dirty="0">
                <a:latin typeface="+mn-lt"/>
              </a:rPr>
              <a:t>of the recommended </a:t>
            </a:r>
            <a:r>
              <a:rPr lang="en-US" sz="2100" dirty="0" smtClean="0">
                <a:latin typeface="+mn-lt"/>
              </a:rPr>
              <a:t>objects</a:t>
            </a:r>
          </a:p>
          <a:p>
            <a:pPr lvl="1"/>
            <a:r>
              <a:rPr lang="en-US" sz="2100" dirty="0" smtClean="0">
                <a:latin typeface="+mn-lt"/>
              </a:rPr>
              <a:t>User visited / rated / purchased… the objects, which the method recommends</a:t>
            </a:r>
          </a:p>
          <a:p>
            <a:pPr lvl="1"/>
            <a:r>
              <a:rPr lang="en-US" sz="2100" b="1" dirty="0" err="1" smtClean="0">
                <a:latin typeface="+mn-lt"/>
              </a:rPr>
              <a:t>nDCG</a:t>
            </a:r>
            <a:r>
              <a:rPr lang="en-US" sz="2100" dirty="0">
                <a:latin typeface="+mn-lt"/>
              </a:rPr>
              <a:t>, </a:t>
            </a:r>
            <a:r>
              <a:rPr lang="en-US" sz="2100" b="1" dirty="0">
                <a:latin typeface="+mn-lt"/>
              </a:rPr>
              <a:t>MAP</a:t>
            </a:r>
            <a:r>
              <a:rPr lang="en-US" sz="2100" dirty="0">
                <a:latin typeface="+mn-lt"/>
              </a:rPr>
              <a:t>, </a:t>
            </a:r>
            <a:r>
              <a:rPr lang="en-US" sz="2100" b="1" dirty="0" err="1" smtClean="0">
                <a:latin typeface="+mn-lt"/>
              </a:rPr>
              <a:t>Precision@top-k</a:t>
            </a:r>
            <a:r>
              <a:rPr lang="en-US" sz="2100" dirty="0">
                <a:latin typeface="+mn-lt"/>
              </a:rPr>
              <a:t>, </a:t>
            </a:r>
            <a:r>
              <a:rPr lang="en-US" sz="2100" dirty="0" smtClean="0">
                <a:latin typeface="+mn-lt"/>
              </a:rPr>
              <a:t>Recall,…</a:t>
            </a:r>
            <a:endParaRPr lang="en-US" sz="2100" dirty="0">
              <a:latin typeface="+mn-lt"/>
            </a:endParaRPr>
          </a:p>
          <a:p>
            <a:r>
              <a:rPr lang="en-US" sz="21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Rating error 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metrics</a:t>
            </a:r>
          </a:p>
          <a:p>
            <a:pPr lvl="1"/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User rated some objects, how large is the prediction error on those?</a:t>
            </a:r>
            <a:r>
              <a:rPr lang="cs-CZ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MAE, RMSE,…</a:t>
            </a:r>
            <a:r>
              <a:rPr lang="cs-CZ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n-US" sz="21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2100" b="1" dirty="0">
                <a:latin typeface="+mn-lt"/>
              </a:rPr>
              <a:t>Novelty</a:t>
            </a:r>
          </a:p>
          <a:p>
            <a:pPr lvl="1"/>
            <a:r>
              <a:rPr lang="en-US" sz="2100" dirty="0">
                <a:latin typeface="+mn-lt"/>
              </a:rPr>
              <a:t>Does the user already know / visited recommended objects?</a:t>
            </a:r>
          </a:p>
          <a:p>
            <a:pPr lvl="2"/>
            <a:r>
              <a:rPr lang="cs-CZ" sz="1700" dirty="0" smtClean="0">
                <a:latin typeface="+mn-lt"/>
              </a:rPr>
              <a:t>May be useful in some scenarios, yet </a:t>
            </a:r>
            <a:r>
              <a:rPr lang="cs-CZ" sz="1700" dirty="0">
                <a:latin typeface="+mn-lt"/>
              </a:rPr>
              <a:t>recommending previously known items</a:t>
            </a:r>
            <a:r>
              <a:rPr lang="en-US" sz="1700" dirty="0">
                <a:latin typeface="+mn-lt"/>
              </a:rPr>
              <a:t> is </a:t>
            </a:r>
            <a:r>
              <a:rPr lang="cs-CZ" sz="1700" dirty="0" err="1">
                <a:latin typeface="+mn-lt"/>
              </a:rPr>
              <a:t>rather</a:t>
            </a:r>
            <a:r>
              <a:rPr lang="en-US" sz="1700" dirty="0">
                <a:latin typeface="+mn-lt"/>
              </a:rPr>
              <a:t> trivial </a:t>
            </a:r>
          </a:p>
          <a:p>
            <a:pPr lvl="1"/>
            <a:r>
              <a:rPr lang="cs-CZ" sz="2100" dirty="0">
                <a:latin typeface="+mn-lt"/>
              </a:rPr>
              <a:t>Other definitions: novel w.r.t. </a:t>
            </a:r>
            <a:r>
              <a:rPr lang="cs-CZ" sz="2100" dirty="0" err="1">
                <a:latin typeface="+mn-lt"/>
              </a:rPr>
              <a:t>creation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time</a:t>
            </a:r>
            <a:r>
              <a:rPr lang="cs-CZ" sz="2100" dirty="0">
                <a:latin typeface="+mn-lt"/>
              </a:rPr>
              <a:t>, novel w.r.t. volume of interactions (= </a:t>
            </a:r>
            <a:r>
              <a:rPr lang="cs-CZ" sz="2100" dirty="0" smtClean="0">
                <a:latin typeface="+mn-lt"/>
              </a:rPr>
              <a:t>not popular)</a:t>
            </a:r>
            <a:endParaRPr lang="cs-CZ" sz="1300" dirty="0">
              <a:latin typeface="+mn-lt"/>
            </a:endParaRPr>
          </a:p>
          <a:p>
            <a:pPr marL="400050"/>
            <a:r>
              <a:rPr lang="cs-CZ" sz="2100" b="1" dirty="0">
                <a:latin typeface="+mn-lt"/>
              </a:rPr>
              <a:t>Diversity</a:t>
            </a:r>
          </a:p>
          <a:p>
            <a:pPr marL="800100" lvl="1"/>
            <a:r>
              <a:rPr lang="cs-CZ" sz="2100" dirty="0">
                <a:latin typeface="+mn-lt"/>
              </a:rPr>
              <a:t>Are </a:t>
            </a:r>
            <a:r>
              <a:rPr lang="cs-CZ" sz="2100" dirty="0" err="1">
                <a:latin typeface="+mn-lt"/>
              </a:rPr>
              <a:t>all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the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recommendations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similar</a:t>
            </a:r>
            <a:r>
              <a:rPr lang="cs-CZ" sz="2100" dirty="0">
                <a:latin typeface="+mn-lt"/>
              </a:rPr>
              <a:t> to </a:t>
            </a:r>
            <a:r>
              <a:rPr lang="cs-CZ" sz="2100" dirty="0" err="1">
                <a:latin typeface="+mn-lt"/>
              </a:rPr>
              <a:t>each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other</a:t>
            </a:r>
            <a:r>
              <a:rPr lang="cs-CZ" sz="2100" dirty="0">
                <a:latin typeface="+mn-lt"/>
              </a:rPr>
              <a:t>?</a:t>
            </a:r>
          </a:p>
          <a:p>
            <a:pPr marL="800100" lvl="1"/>
            <a:r>
              <a:rPr lang="cs-CZ" sz="2100" dirty="0">
                <a:latin typeface="+mn-lt"/>
              </a:rPr>
              <a:t>Many variants based on content-based or collaborative data (</a:t>
            </a:r>
            <a:r>
              <a:rPr lang="cs-CZ" sz="2100" b="1" dirty="0">
                <a:latin typeface="+mn-lt"/>
              </a:rPr>
              <a:t>Intra-List Diversity</a:t>
            </a:r>
            <a:r>
              <a:rPr lang="cs-CZ" sz="2100" b="1" dirty="0" smtClean="0">
                <a:latin typeface="+mn-lt"/>
              </a:rPr>
              <a:t>,...)</a:t>
            </a:r>
          </a:p>
          <a:p>
            <a:pPr marL="400050"/>
            <a:r>
              <a:rPr lang="cs-CZ" sz="2300" b="1" dirty="0" smtClean="0">
                <a:latin typeface="+mn-lt"/>
              </a:rPr>
              <a:t>Exploration</a:t>
            </a:r>
          </a:p>
          <a:p>
            <a:pPr marL="800100" lvl="1"/>
            <a:r>
              <a:rPr lang="cs-CZ" sz="2100" dirty="0" smtClean="0">
                <a:latin typeface="+mn-lt"/>
              </a:rPr>
              <a:t>Are all recommendations similar to a pre-existing user profile?</a:t>
            </a:r>
            <a:endParaRPr lang="cs-CZ" sz="2100" dirty="0">
              <a:latin typeface="+mn-lt"/>
            </a:endParaRPr>
          </a:p>
          <a:p>
            <a:pPr marL="400050"/>
            <a:r>
              <a:rPr lang="cs-CZ" sz="2100" dirty="0">
                <a:latin typeface="+mn-lt"/>
              </a:rPr>
              <a:t>Coverage, </a:t>
            </a:r>
            <a:r>
              <a:rPr lang="cs-CZ" sz="2100" b="1" dirty="0">
                <a:latin typeface="+mn-lt"/>
              </a:rPr>
              <a:t>Serendipity</a:t>
            </a:r>
            <a:r>
              <a:rPr lang="cs-CZ" sz="2100" dirty="0">
                <a:latin typeface="+mn-lt"/>
              </a:rPr>
              <a:t>, Popularity amplification, ...</a:t>
            </a:r>
            <a:endParaRPr lang="cs-CZ" sz="2100" b="1" dirty="0">
              <a:latin typeface="+mn-lt"/>
            </a:endParaRPr>
          </a:p>
          <a:p>
            <a:pPr marL="800100" lvl="1"/>
            <a:endParaRPr lang="cs-CZ" dirty="0"/>
          </a:p>
        </p:txBody>
      </p:sp>
      <p:sp>
        <p:nvSpPr>
          <p:cNvPr id="4" name="Right Brace 3"/>
          <p:cNvSpPr/>
          <p:nvPr/>
        </p:nvSpPr>
        <p:spPr>
          <a:xfrm>
            <a:off x="8847438" y="3435179"/>
            <a:ext cx="683740" cy="3319848"/>
          </a:xfrm>
          <a:prstGeom prst="rightBrace">
            <a:avLst>
              <a:gd name="adj1" fmla="val 36012"/>
              <a:gd name="adj2" fmla="val 22953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65156" y="3898465"/>
            <a:ext cx="184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Beyond accuracy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80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Off-line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218" y="4460253"/>
            <a:ext cx="4158781" cy="23977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33217" y="1413322"/>
            <a:ext cx="4158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Diversity variants on books and moveis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219" y="2063028"/>
            <a:ext cx="4158781" cy="2397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6274" y="1220273"/>
            <a:ext cx="5727032" cy="4678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 metric types on an e-commerce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58" y="1579442"/>
            <a:ext cx="7171675" cy="52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3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4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7897" y="1719263"/>
            <a:ext cx="9584567" cy="4411662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altLang="cs-CZ" sz="4200" b="1" i="1" dirty="0" err="1"/>
              <a:t>Collaborative</a:t>
            </a:r>
            <a:r>
              <a:rPr lang="cs-CZ" altLang="cs-CZ" sz="4200" b="1" i="1" dirty="0"/>
              <a:t> </a:t>
            </a:r>
            <a:r>
              <a:rPr lang="cs-CZ" altLang="cs-CZ" sz="4200" b="1" i="1" dirty="0" err="1"/>
              <a:t>filtering</a:t>
            </a:r>
            <a:r>
              <a:rPr lang="cs-CZ" altLang="cs-CZ" sz="4200" b="1" i="1" dirty="0"/>
              <a:t>: Matrix </a:t>
            </a:r>
            <a:r>
              <a:rPr lang="cs-CZ" altLang="cs-CZ" sz="4200" b="1" i="1" dirty="0" err="1"/>
              <a:t>Factorization</a:t>
            </a:r>
            <a:endParaRPr lang="cs-CZ" sz="4200" dirty="0"/>
          </a:p>
          <a:p>
            <a:pPr marL="571500" indent="-571500"/>
            <a:r>
              <a:rPr lang="cs-CZ" sz="3800" dirty="0" err="1"/>
              <a:t>Lets</a:t>
            </a:r>
            <a:r>
              <a:rPr lang="cs-CZ" sz="3800" dirty="0"/>
              <a:t> </a:t>
            </a:r>
            <a:r>
              <a:rPr lang="cs-CZ" sz="3800" dirty="0" err="1"/>
              <a:t>have</a:t>
            </a:r>
            <a:r>
              <a:rPr lang="cs-CZ" sz="3800" dirty="0"/>
              <a:t> a matrix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ratings</a:t>
            </a:r>
            <a:r>
              <a:rPr lang="cs-CZ" sz="3800" dirty="0"/>
              <a:t> (</a:t>
            </a:r>
            <a:r>
              <a:rPr lang="cs-CZ" sz="3800" dirty="0" err="1"/>
              <a:t>or</a:t>
            </a:r>
            <a:r>
              <a:rPr lang="cs-CZ" sz="3800" dirty="0"/>
              <a:t> </a:t>
            </a:r>
            <a:r>
              <a:rPr lang="cs-CZ" sz="3800" dirty="0" err="1"/>
              <a:t>implicit</a:t>
            </a:r>
            <a:r>
              <a:rPr lang="cs-CZ" sz="3800" dirty="0"/>
              <a:t> feedback)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users</a:t>
            </a:r>
            <a:r>
              <a:rPr lang="cs-CZ" sz="3800" dirty="0"/>
              <a:t> on </a:t>
            </a:r>
            <a:r>
              <a:rPr lang="cs-CZ" sz="3800" dirty="0" err="1"/>
              <a:t>items</a:t>
            </a:r>
            <a:r>
              <a:rPr lang="cs-CZ" sz="3800" dirty="0"/>
              <a:t>: </a:t>
            </a:r>
            <a:r>
              <a:rPr lang="cs-CZ" sz="3800" b="1" dirty="0"/>
              <a:t>R</a:t>
            </a:r>
          </a:p>
          <a:p>
            <a:pPr marL="571500" indent="-571500"/>
            <a:r>
              <a:rPr lang="cs-CZ" sz="3800" dirty="0" err="1"/>
              <a:t>Decompose</a:t>
            </a:r>
            <a:r>
              <a:rPr lang="cs-CZ" sz="3800" dirty="0"/>
              <a:t> </a:t>
            </a:r>
            <a:r>
              <a:rPr lang="cs-CZ" sz="3800" dirty="0" err="1"/>
              <a:t>this</a:t>
            </a:r>
            <a:r>
              <a:rPr lang="cs-CZ" sz="3800" dirty="0"/>
              <a:t> matrix </a:t>
            </a:r>
            <a:r>
              <a:rPr lang="cs-CZ" sz="3800" dirty="0" err="1"/>
              <a:t>into</a:t>
            </a:r>
            <a:r>
              <a:rPr lang="cs-CZ" sz="3800" dirty="0"/>
              <a:t> </a:t>
            </a:r>
            <a:r>
              <a:rPr lang="cs-CZ" sz="3800" dirty="0" err="1"/>
              <a:t>latent</a:t>
            </a:r>
            <a:r>
              <a:rPr lang="cs-CZ" sz="3800" dirty="0"/>
              <a:t> </a:t>
            </a:r>
            <a:r>
              <a:rPr lang="cs-CZ" sz="3800" dirty="0" err="1"/>
              <a:t>factors</a:t>
            </a:r>
            <a:r>
              <a:rPr lang="cs-CZ" sz="3800" dirty="0"/>
              <a:t>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users</a:t>
            </a:r>
            <a:r>
              <a:rPr lang="cs-CZ" sz="3800" dirty="0"/>
              <a:t> and </a:t>
            </a:r>
            <a:r>
              <a:rPr lang="cs-CZ" sz="3800" dirty="0" err="1"/>
              <a:t>items</a:t>
            </a:r>
            <a:r>
              <a:rPr lang="cs-CZ" sz="3800" dirty="0"/>
              <a:t>: </a:t>
            </a:r>
            <a:r>
              <a:rPr lang="cs-CZ" sz="3800" b="1" dirty="0"/>
              <a:t>U</a:t>
            </a:r>
            <a:r>
              <a:rPr lang="cs-CZ" sz="3800" dirty="0"/>
              <a:t> and </a:t>
            </a:r>
            <a:r>
              <a:rPr lang="cs-CZ" sz="3800" b="1" dirty="0"/>
              <a:t>O</a:t>
            </a:r>
          </a:p>
          <a:p>
            <a:pPr marL="920750" lvl="1" indent="-571500"/>
            <a:r>
              <a:rPr lang="cs-CZ" sz="3400" dirty="0" err="1"/>
              <a:t>Decomposition</a:t>
            </a:r>
            <a:r>
              <a:rPr lang="cs-CZ" sz="3400" dirty="0"/>
              <a:t> </a:t>
            </a:r>
            <a:r>
              <a:rPr lang="cs-CZ" sz="3400" dirty="0" err="1"/>
              <a:t>should</a:t>
            </a:r>
            <a:r>
              <a:rPr lang="cs-CZ" sz="3400" dirty="0"/>
              <a:t> </a:t>
            </a:r>
            <a:r>
              <a:rPr lang="cs-CZ" sz="3400" dirty="0" err="1"/>
              <a:t>provide</a:t>
            </a:r>
            <a:r>
              <a:rPr lang="cs-CZ" sz="3400" dirty="0"/>
              <a:t> </a:t>
            </a:r>
            <a:r>
              <a:rPr lang="cs-CZ" sz="3400" dirty="0" err="1"/>
              <a:t>similar</a:t>
            </a:r>
            <a:r>
              <a:rPr lang="cs-CZ" sz="3400" dirty="0"/>
              <a:t> </a:t>
            </a:r>
            <a:r>
              <a:rPr lang="cs-CZ" sz="3400" dirty="0" err="1"/>
              <a:t>results</a:t>
            </a:r>
            <a:r>
              <a:rPr lang="cs-CZ" sz="3400" dirty="0"/>
              <a:t> on </a:t>
            </a:r>
            <a:r>
              <a:rPr lang="cs-CZ" sz="3400" dirty="0" err="1"/>
              <a:t>known</a:t>
            </a:r>
            <a:r>
              <a:rPr lang="cs-CZ" sz="3400" dirty="0"/>
              <a:t> data</a:t>
            </a:r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920750" lvl="1" indent="-571500"/>
            <a:r>
              <a:rPr lang="cs-CZ" sz="3400" dirty="0" err="1"/>
              <a:t>Define</a:t>
            </a:r>
            <a:r>
              <a:rPr lang="cs-CZ" sz="3400" dirty="0"/>
              <a:t> </a:t>
            </a:r>
            <a:r>
              <a:rPr lang="cs-CZ" sz="3400" dirty="0" err="1"/>
              <a:t>error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this</a:t>
            </a:r>
            <a:r>
              <a:rPr lang="cs-CZ" sz="3400" dirty="0"/>
              <a:t> </a:t>
            </a:r>
            <a:r>
              <a:rPr lang="cs-CZ" sz="3400" dirty="0" err="1"/>
              <a:t>representation</a:t>
            </a:r>
            <a:r>
              <a:rPr lang="cs-CZ" sz="3400" dirty="0"/>
              <a:t> </a:t>
            </a:r>
            <a:br>
              <a:rPr lang="cs-CZ" sz="3400" dirty="0"/>
            </a:br>
            <a:r>
              <a:rPr lang="cs-CZ" sz="3400" dirty="0"/>
              <a:t>(</a:t>
            </a:r>
            <a:r>
              <a:rPr lang="cs-CZ" sz="3400" dirty="0" err="1"/>
              <a:t>e.g</a:t>
            </a:r>
            <a:r>
              <a:rPr lang="cs-CZ" sz="3400" dirty="0"/>
              <a:t>., </a:t>
            </a:r>
            <a:r>
              <a:rPr lang="cs-CZ" sz="3400" dirty="0" err="1"/>
              <a:t>squared</a:t>
            </a:r>
            <a:r>
              <a:rPr lang="cs-CZ" sz="3400" dirty="0"/>
              <a:t> </a:t>
            </a:r>
            <a:r>
              <a:rPr lang="cs-CZ" sz="3400" dirty="0" err="1"/>
              <a:t>difference</a:t>
            </a:r>
            <a:r>
              <a:rPr lang="cs-CZ" sz="3400" dirty="0"/>
              <a:t> </a:t>
            </a:r>
            <a:r>
              <a:rPr lang="cs-CZ" sz="3400" dirty="0" err="1"/>
              <a:t>between</a:t>
            </a:r>
            <a:r>
              <a:rPr lang="cs-CZ" sz="3400" dirty="0"/>
              <a:t> </a:t>
            </a:r>
            <a:r>
              <a:rPr lang="cs-CZ" sz="3400" dirty="0" err="1"/>
              <a:t>true</a:t>
            </a:r>
            <a:r>
              <a:rPr lang="cs-CZ" sz="3400" dirty="0"/>
              <a:t> and </a:t>
            </a:r>
            <a:r>
              <a:rPr lang="cs-CZ" sz="3400" dirty="0" err="1"/>
              <a:t>expected</a:t>
            </a:r>
            <a:r>
              <a:rPr lang="cs-CZ" sz="3400" dirty="0"/>
              <a:t> </a:t>
            </a:r>
            <a:r>
              <a:rPr lang="cs-CZ" sz="3400" dirty="0" err="1"/>
              <a:t>ratings</a:t>
            </a:r>
            <a:r>
              <a:rPr lang="cs-CZ" sz="3400" dirty="0"/>
              <a:t>)</a:t>
            </a:r>
          </a:p>
          <a:p>
            <a:pPr marL="920750" lvl="1" indent="-571500"/>
            <a:r>
              <a:rPr lang="cs-CZ" sz="3400" dirty="0"/>
              <a:t>Use, </a:t>
            </a:r>
            <a:r>
              <a:rPr lang="cs-CZ" sz="3400" dirty="0" err="1"/>
              <a:t>e.g</a:t>
            </a:r>
            <a:r>
              <a:rPr lang="cs-CZ" sz="3400" dirty="0"/>
              <a:t>., </a:t>
            </a:r>
            <a:r>
              <a:rPr lang="cs-CZ" sz="3400" dirty="0" err="1"/>
              <a:t>stochastic</a:t>
            </a:r>
            <a:r>
              <a:rPr lang="cs-CZ" sz="3400" dirty="0"/>
              <a:t> gradient </a:t>
            </a:r>
            <a:r>
              <a:rPr lang="cs-CZ" sz="3400" dirty="0" err="1"/>
              <a:t>descend</a:t>
            </a:r>
            <a:r>
              <a:rPr lang="cs-CZ" sz="3400" dirty="0"/>
              <a:t> to </a:t>
            </a:r>
            <a:r>
              <a:rPr lang="cs-CZ" sz="3400" dirty="0" err="1"/>
              <a:t>minimize</a:t>
            </a:r>
            <a:r>
              <a:rPr lang="cs-CZ" sz="3400" dirty="0"/>
              <a:t> </a:t>
            </a:r>
            <a:r>
              <a:rPr lang="cs-CZ" sz="3400" dirty="0" err="1"/>
              <a:t>this</a:t>
            </a:r>
            <a:r>
              <a:rPr lang="cs-CZ" sz="3400" dirty="0"/>
              <a:t> </a:t>
            </a:r>
            <a:r>
              <a:rPr lang="cs-CZ" sz="3400" dirty="0" err="1"/>
              <a:t>error</a:t>
            </a:r>
            <a:endParaRPr lang="cs-CZ" sz="3400" dirty="0"/>
          </a:p>
          <a:p>
            <a:pPr marL="520700" indent="-571500"/>
            <a:r>
              <a:rPr lang="cs-CZ" sz="3600" b="1" dirty="0" err="1"/>
              <a:t>Why</a:t>
            </a:r>
            <a:r>
              <a:rPr lang="cs-CZ" sz="3600" b="1" dirty="0"/>
              <a:t>? </a:t>
            </a:r>
            <a:r>
              <a:rPr lang="cs-CZ" sz="3600" dirty="0" err="1"/>
              <a:t>Assume</a:t>
            </a:r>
            <a:r>
              <a:rPr lang="cs-CZ" sz="3600" dirty="0"/>
              <a:t> </a:t>
            </a:r>
            <a:r>
              <a:rPr lang="cs-CZ" sz="3600" dirty="0" err="1"/>
              <a:t>generalization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decomposition</a:t>
            </a:r>
            <a:r>
              <a:rPr lang="cs-CZ" sz="3600" dirty="0"/>
              <a:t> (</a:t>
            </a:r>
            <a:r>
              <a:rPr lang="cs-CZ" sz="3600" dirty="0" err="1"/>
              <a:t>estimate</a:t>
            </a:r>
            <a:r>
              <a:rPr lang="cs-CZ" sz="3600" dirty="0"/>
              <a:t> </a:t>
            </a:r>
            <a:r>
              <a:rPr lang="cs-CZ" sz="3600" dirty="0" err="1"/>
              <a:t>ratings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unknown</a:t>
            </a:r>
            <a:r>
              <a:rPr lang="cs-CZ" sz="3600" dirty="0"/>
              <a:t> </a:t>
            </a:r>
            <a:r>
              <a:rPr lang="cs-CZ" sz="3600" dirty="0" err="1"/>
              <a:t>pairs</a:t>
            </a:r>
            <a:r>
              <a:rPr lang="cs-CZ" sz="3600" dirty="0"/>
              <a:t>)</a:t>
            </a:r>
            <a:endParaRPr lang="cs-CZ" sz="3600" i="1" dirty="0">
              <a:hlinkClick r:id="rId2"/>
            </a:endParaRPr>
          </a:p>
          <a:p>
            <a:pPr marL="0" indent="0">
              <a:buNone/>
            </a:pPr>
            <a:r>
              <a:rPr lang="cs-CZ" sz="3400" i="1" dirty="0">
                <a:hlinkClick r:id="rId2"/>
              </a:rPr>
              <a:t>http://www2.research.att.com/~volinsky/papers/ieeecomputer.pdf</a:t>
            </a:r>
            <a:endParaRPr lang="cs-CZ" sz="3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"/>
              <p:cNvSpPr txBox="1"/>
              <p:nvPr/>
            </p:nvSpPr>
            <p:spPr bwMode="auto">
              <a:xfrm>
                <a:off x="1801813" y="3190875"/>
                <a:ext cx="2643187" cy="1258888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1813" y="3190875"/>
                <a:ext cx="2643187" cy="1258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5">
            <a:extLst>
              <a:ext uri="{FF2B5EF4-FFF2-40B4-BE49-F238E27FC236}">
                <a16:creationId xmlns:a16="http://schemas.microsoft.com/office/drawing/2014/main" id="{A55678BE-7348-2C24-B626-3262578A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7D29B7-8F95-F061-00B5-4351BB754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2" y="4336072"/>
            <a:ext cx="4303481" cy="8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9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43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Open Problems</a:t>
            </a:r>
          </a:p>
        </p:txBody>
      </p:sp>
    </p:spTree>
    <p:extLst>
      <p:ext uri="{BB962C8B-B14F-4D97-AF65-F5344CB8AC3E}">
        <p14:creationId xmlns:p14="http://schemas.microsoft.com/office/powerpoint/2010/main" val="1277269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9265565" cy="1320795"/>
          </a:xfrm>
        </p:spPr>
        <p:txBody>
          <a:bodyPr/>
          <a:lstStyle/>
          <a:p>
            <a:r>
              <a:rPr lang="cs-CZ" dirty="0"/>
              <a:t>Rather Solved Problems </a:t>
            </a:r>
            <a:r>
              <a:rPr lang="cs-CZ" sz="2800" dirty="0"/>
              <a:t>(incremental updates)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1" y="2160590"/>
            <a:ext cx="9265565" cy="3880768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Incorporate raw content </a:t>
            </a:r>
            <a:r>
              <a:rPr lang="cs-CZ" sz="2400" i="1" dirty="0">
                <a:latin typeface="+mn-lt"/>
              </a:rPr>
              <a:t>-&gt; DL</a:t>
            </a:r>
          </a:p>
          <a:p>
            <a:r>
              <a:rPr lang="cs-CZ" sz="3200" dirty="0">
                <a:latin typeface="+mn-lt"/>
              </a:rPr>
              <a:t>Combine different input modalities </a:t>
            </a:r>
            <a:r>
              <a:rPr lang="cs-CZ" sz="2400" i="1" dirty="0">
                <a:latin typeface="+mn-lt"/>
              </a:rPr>
              <a:t>-&gt; DL</a:t>
            </a:r>
          </a:p>
          <a:p>
            <a:pPr lvl="1"/>
            <a:r>
              <a:rPr lang="cs-CZ" sz="2400" dirty="0">
                <a:latin typeface="+mn-lt"/>
              </a:rPr>
              <a:t>Cold start problem </a:t>
            </a:r>
            <a:r>
              <a:rPr lang="cs-CZ" sz="2200" dirty="0">
                <a:latin typeface="+mn-lt"/>
              </a:rPr>
              <a:t>-&gt; </a:t>
            </a:r>
            <a:r>
              <a:rPr lang="cs-CZ" sz="2200" i="1" dirty="0">
                <a:latin typeface="+mn-lt"/>
              </a:rPr>
              <a:t>Hybrid systems with multiple </a:t>
            </a:r>
            <a:r>
              <a:rPr lang="cs-CZ" sz="2200" i="1" dirty="0" smtClean="0">
                <a:latin typeface="+mn-lt"/>
              </a:rPr>
              <a:t>modalities</a:t>
            </a:r>
          </a:p>
          <a:p>
            <a:pPr marL="914400" lvl="2" indent="0">
              <a:buNone/>
            </a:pPr>
            <a:r>
              <a:rPr lang="cs-CZ" sz="2000" i="1" dirty="0">
                <a:latin typeface="+mn-lt"/>
              </a:rPr>
              <a:t>	</a:t>
            </a:r>
            <a:r>
              <a:rPr lang="cs-CZ" sz="2000" i="1" dirty="0" smtClean="0">
                <a:latin typeface="+mn-lt"/>
              </a:rPr>
              <a:t>			    -&gt; Recent trend: align modalities to supplement each other</a:t>
            </a:r>
            <a:endParaRPr lang="cs-CZ" sz="2000" i="1" dirty="0">
              <a:latin typeface="+mn-lt"/>
            </a:endParaRPr>
          </a:p>
          <a:p>
            <a:r>
              <a:rPr lang="cs-CZ" sz="3200" dirty="0">
                <a:latin typeface="+mn-lt"/>
              </a:rPr>
              <a:t>Over-specialization </a:t>
            </a:r>
            <a:r>
              <a:rPr lang="cs-CZ" sz="2400" i="1" dirty="0">
                <a:latin typeface="+mn-lt"/>
              </a:rPr>
              <a:t>-&gt;</a:t>
            </a:r>
            <a:r>
              <a:rPr lang="en-US" sz="2400" i="1" dirty="0">
                <a:latin typeface="+mn-lt"/>
              </a:rPr>
              <a:t> Pipelined s</a:t>
            </a:r>
            <a:r>
              <a:rPr lang="cs-CZ" sz="2400" i="1" dirty="0">
                <a:latin typeface="+mn-lt"/>
              </a:rPr>
              <a:t>ystems / post-processing</a:t>
            </a:r>
            <a:endParaRPr lang="cs-CZ" sz="3600" i="1" dirty="0">
              <a:latin typeface="+mn-lt"/>
            </a:endParaRPr>
          </a:p>
          <a:p>
            <a:r>
              <a:rPr lang="cs-CZ" sz="3200" dirty="0">
                <a:latin typeface="+mn-lt"/>
              </a:rPr>
              <a:t>Keep the model up-to-date </a:t>
            </a:r>
            <a:r>
              <a:rPr lang="cs-CZ" sz="2400" i="1" dirty="0">
                <a:latin typeface="+mn-lt"/>
              </a:rPr>
              <a:t>-&gt; EASE, ELSA / session-based</a:t>
            </a:r>
          </a:p>
        </p:txBody>
      </p:sp>
    </p:spTree>
    <p:extLst>
      <p:ext uri="{BB962C8B-B14F-4D97-AF65-F5344CB8AC3E}">
        <p14:creationId xmlns:p14="http://schemas.microsoft.com/office/powerpoint/2010/main" val="1485452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2160589"/>
            <a:ext cx="8596667" cy="4273161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User understanding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How to give RecSys correct inputs?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How to interact with users? </a:t>
            </a:r>
            <a:r>
              <a:rPr lang="cs-CZ" sz="1800" i="1" dirty="0">
                <a:latin typeface="+mn-lt"/>
              </a:rPr>
              <a:t>(ChatGPT stirred things up)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How to interpret their responses?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How to measure what made the user happy</a:t>
            </a:r>
            <a:r>
              <a:rPr lang="cs-CZ" sz="1800" dirty="0" smtClean="0">
                <a:latin typeface="+mn-lt"/>
              </a:rPr>
              <a:t>?</a:t>
            </a:r>
          </a:p>
          <a:p>
            <a:pPr marL="857250" lvl="2" indent="0">
              <a:buNone/>
            </a:pPr>
            <a:endParaRPr lang="cs-CZ" sz="1800" dirty="0">
              <a:latin typeface="+mn-lt"/>
            </a:endParaRPr>
          </a:p>
          <a:p>
            <a:pPr marL="457200" lvl="1" indent="0">
              <a:buNone/>
            </a:pPr>
            <a:endParaRPr lang="cs-CZ" sz="2000" dirty="0" smtClean="0">
              <a:latin typeface="+mn-lt"/>
            </a:endParaRPr>
          </a:p>
          <a:p>
            <a:pPr marL="457200" lvl="1" indent="0">
              <a:buNone/>
            </a:pPr>
            <a:r>
              <a:rPr lang="cs-CZ" sz="2000" dirty="0" smtClean="0">
                <a:latin typeface="+mn-lt"/>
              </a:rPr>
              <a:t>How </a:t>
            </a:r>
            <a:r>
              <a:rPr lang="cs-CZ" sz="2000" dirty="0">
                <a:latin typeface="+mn-lt"/>
              </a:rPr>
              <a:t>to </a:t>
            </a:r>
            <a:r>
              <a:rPr lang="cs-CZ" sz="2000" b="1" dirty="0">
                <a:latin typeface="+mn-lt"/>
              </a:rPr>
              <a:t>nudge users towards desired behavior</a:t>
            </a:r>
            <a:r>
              <a:rPr lang="cs-CZ" sz="2000" dirty="0">
                <a:latin typeface="+mn-lt"/>
              </a:rPr>
              <a:t>?</a:t>
            </a:r>
          </a:p>
          <a:p>
            <a:pPr marL="457200" lvl="1" indent="0">
              <a:buNone/>
            </a:pPr>
            <a:r>
              <a:rPr lang="cs-CZ" sz="1800" dirty="0">
                <a:latin typeface="+mn-lt"/>
              </a:rPr>
              <a:t>	Intersection of RecSys, Psychology &amp; other areas</a:t>
            </a:r>
          </a:p>
          <a:p>
            <a:pPr marL="857250" lvl="2" indent="0">
              <a:buNone/>
            </a:pPr>
            <a:endParaRPr lang="cs-CZ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837" y="2061942"/>
            <a:ext cx="4405162" cy="553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058" y="4929685"/>
            <a:ext cx="3177827" cy="192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658" y="6070924"/>
            <a:ext cx="3812143" cy="412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837" y="2607035"/>
            <a:ext cx="4405163" cy="813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837" y="3409899"/>
            <a:ext cx="4405163" cy="59426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639DB20-2A5F-79FA-2A3B-48ABEA035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6837" y="1085719"/>
            <a:ext cx="4405163" cy="976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6658" y="4328921"/>
            <a:ext cx="5294315" cy="5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8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B91E4-A16F-1424-F08A-0ADAC1AE4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818BE-2157-304F-B0BC-F282EC76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53E380-6FB4-6944-337F-1F34239DD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6919879" cy="3880768"/>
          </a:xfrm>
        </p:spPr>
        <p:txBody>
          <a:bodyPr>
            <a:normAutofit/>
          </a:bodyPr>
          <a:lstStyle/>
          <a:p>
            <a:r>
              <a:rPr lang="cs-CZ" sz="3200" dirty="0" err="1">
                <a:latin typeface="+mn-lt"/>
              </a:rPr>
              <a:t>Change</a:t>
            </a:r>
            <a:r>
              <a:rPr lang="cs-CZ" sz="3200" dirty="0">
                <a:latin typeface="+mn-lt"/>
              </a:rPr>
              <a:t> </a:t>
            </a:r>
            <a:r>
              <a:rPr lang="cs-CZ" sz="3200" dirty="0" err="1">
                <a:latin typeface="+mn-lt"/>
              </a:rPr>
              <a:t>of</a:t>
            </a:r>
            <a:r>
              <a:rPr lang="cs-CZ" sz="3200" dirty="0">
                <a:latin typeface="+mn-lt"/>
              </a:rPr>
              <a:t> </a:t>
            </a:r>
            <a:r>
              <a:rPr lang="cs-CZ" sz="3200" dirty="0" err="1">
                <a:latin typeface="+mn-lt"/>
              </a:rPr>
              <a:t>interaction</a:t>
            </a:r>
            <a:r>
              <a:rPr lang="cs-CZ" sz="3200" dirty="0">
                <a:latin typeface="+mn-lt"/>
              </a:rPr>
              <a:t> </a:t>
            </a:r>
            <a:r>
              <a:rPr lang="cs-CZ" sz="3200" dirty="0" err="1">
                <a:latin typeface="+mn-lt"/>
              </a:rPr>
              <a:t>paradigms</a:t>
            </a:r>
            <a:endParaRPr lang="cs-CZ" sz="3200" dirty="0">
              <a:latin typeface="+mn-lt"/>
            </a:endParaRPr>
          </a:p>
          <a:p>
            <a:pPr marL="457200" lvl="1" indent="0">
              <a:buNone/>
            </a:pPr>
            <a:r>
              <a:rPr lang="cs-CZ" sz="2000" dirty="0" err="1">
                <a:latin typeface="+mn-lt"/>
              </a:rPr>
              <a:t>Users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may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gradually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expect</a:t>
            </a:r>
            <a:r>
              <a:rPr lang="cs-CZ" sz="2000" dirty="0">
                <a:latin typeface="+mn-lt"/>
              </a:rPr>
              <a:t> more </a:t>
            </a:r>
            <a:r>
              <a:rPr lang="cs-CZ" sz="2000" dirty="0" err="1">
                <a:latin typeface="+mn-lt"/>
              </a:rPr>
              <a:t>freedom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when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expressing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their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needs</a:t>
            </a:r>
            <a:endParaRPr lang="cs-CZ" sz="2000" dirty="0">
              <a:latin typeface="+mn-lt"/>
            </a:endParaRPr>
          </a:p>
          <a:p>
            <a:pPr marL="457200" lvl="1" indent="0">
              <a:buNone/>
            </a:pPr>
            <a:r>
              <a:rPr lang="cs-CZ" sz="1800" dirty="0">
                <a:latin typeface="+mn-lt"/>
              </a:rPr>
              <a:t>	</a:t>
            </a:r>
            <a:r>
              <a:rPr lang="cs-CZ" sz="1800" dirty="0" err="1">
                <a:latin typeface="+mn-lt"/>
              </a:rPr>
              <a:t>Conversational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RecSys</a:t>
            </a:r>
            <a:endParaRPr lang="cs-CZ" sz="1800" dirty="0">
              <a:latin typeface="+mn-lt"/>
            </a:endParaRPr>
          </a:p>
          <a:p>
            <a:pPr marL="457200" lvl="1" indent="0">
              <a:buNone/>
            </a:pPr>
            <a:r>
              <a:rPr lang="cs-CZ" sz="1800" dirty="0">
                <a:latin typeface="+mn-lt"/>
              </a:rPr>
              <a:t>	</a:t>
            </a:r>
            <a:r>
              <a:rPr lang="cs-CZ" sz="1800" dirty="0" err="1">
                <a:latin typeface="+mn-lt"/>
              </a:rPr>
              <a:t>Recommendations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critiquing</a:t>
            </a:r>
            <a:r>
              <a:rPr lang="cs-CZ" sz="1800" dirty="0">
                <a:latin typeface="+mn-lt"/>
              </a:rPr>
              <a:t>, user </a:t>
            </a:r>
            <a:r>
              <a:rPr lang="cs-CZ" sz="1800" dirty="0" err="1">
                <a:latin typeface="+mn-lt"/>
              </a:rPr>
              <a:t>control</a:t>
            </a:r>
            <a:r>
              <a:rPr lang="cs-CZ" sz="1800" dirty="0">
                <a:latin typeface="+mn-lt"/>
              </a:rPr>
              <a:t> &amp; </a:t>
            </a:r>
            <a:r>
              <a:rPr lang="cs-CZ" sz="1800" dirty="0" err="1">
                <a:latin typeface="+mn-lt"/>
              </a:rPr>
              <a:t>steering</a:t>
            </a:r>
            <a:endParaRPr lang="cs-CZ" sz="1800" dirty="0">
              <a:latin typeface="+mn-lt"/>
            </a:endParaRPr>
          </a:p>
          <a:p>
            <a:pPr marL="457200" lvl="1" indent="0">
              <a:buNone/>
            </a:pPr>
            <a:r>
              <a:rPr lang="cs-CZ" sz="1800" dirty="0">
                <a:latin typeface="+mn-lt"/>
              </a:rPr>
              <a:t>	Chat-style </a:t>
            </a:r>
            <a:r>
              <a:rPr lang="cs-CZ" sz="1800" dirty="0" err="1">
                <a:latin typeface="+mn-lt"/>
              </a:rPr>
              <a:t>interactions</a:t>
            </a:r>
            <a:endParaRPr lang="cs-CZ" sz="1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4EC9B-7A58-525C-B258-5D3F1C2E8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837" y="2061942"/>
            <a:ext cx="4405162" cy="553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515F4-D860-5964-501C-FB8822D4A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837" y="2607035"/>
            <a:ext cx="4405163" cy="813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C9D19A-8B6A-F1EA-CCDC-730E99DF2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837" y="3409899"/>
            <a:ext cx="4405163" cy="5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4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Evaluation gap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Good in off-line vs. Good in production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combination of metrics?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evaluation protocol?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data treatment? ...</a:t>
            </a:r>
          </a:p>
          <a:p>
            <a:pPr marL="857250" lvl="2" indent="0">
              <a:buNone/>
            </a:pPr>
            <a:endParaRPr lang="cs-CZ" sz="1800" dirty="0">
              <a:latin typeface="+mn-lt"/>
            </a:endParaRP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Off-policy learning and </a:t>
            </a:r>
            <a:r>
              <a:rPr lang="cs-CZ" sz="1800" dirty="0" err="1">
                <a:latin typeface="+mn-lt"/>
              </a:rPr>
              <a:t>impression-aware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datasets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improved</a:t>
            </a:r>
            <a:r>
              <a:rPr lang="cs-CZ" sz="1800" dirty="0">
                <a:latin typeface="+mn-lt"/>
              </a:rPr>
              <a:t> things, but still far from a solved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572" y="2270754"/>
            <a:ext cx="5215151" cy="14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4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Long-term impact of RecSys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It changes us...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Nudging towards uniformity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Creating </a:t>
            </a:r>
            <a:r>
              <a:rPr lang="cs-CZ" sz="1800" dirty="0" smtClean="0">
                <a:latin typeface="+mn-lt"/>
              </a:rPr>
              <a:t>bubbles</a:t>
            </a:r>
          </a:p>
          <a:p>
            <a:pPr marL="857250" lvl="2" indent="0">
              <a:buNone/>
            </a:pPr>
            <a:r>
              <a:rPr lang="cs-CZ" sz="1800" i="1" dirty="0">
                <a:solidFill>
                  <a:srgbClr val="FF0000"/>
                </a:solidFill>
              </a:rPr>
              <a:t>... (helped to) cause a genocide </a:t>
            </a:r>
            <a:r>
              <a:rPr lang="cs-CZ" sz="1800" i="1" dirty="0" smtClean="0">
                <a:solidFill>
                  <a:srgbClr val="FF0000"/>
                </a:solidFill>
              </a:rPr>
              <a:t>(at least) once</a:t>
            </a:r>
            <a:r>
              <a:rPr lang="cs-CZ" sz="1800" dirty="0" smtClean="0"/>
              <a:t> </a:t>
            </a:r>
            <a:endParaRPr lang="cs-CZ" sz="1800" dirty="0">
              <a:latin typeface="+mn-lt"/>
            </a:endParaRP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Spreading missinformation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Amplifying </a:t>
            </a:r>
            <a:r>
              <a:rPr lang="cs-CZ" sz="1800" dirty="0" smtClean="0">
                <a:latin typeface="+mn-lt"/>
              </a:rPr>
              <a:t>biases</a:t>
            </a:r>
            <a:endParaRPr lang="cs-CZ" sz="1800" dirty="0">
              <a:latin typeface="+mn-lt"/>
            </a:endParaRP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... and can severely hurt you in some use cases 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(job </a:t>
            </a:r>
            <a:r>
              <a:rPr lang="cs-CZ" sz="1800" dirty="0" err="1">
                <a:latin typeface="+mn-lt"/>
              </a:rPr>
              <a:t>recommenders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misinformation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spreading</a:t>
            </a:r>
            <a:r>
              <a:rPr lang="cs-CZ" sz="1800" dirty="0">
                <a:latin typeface="+mn-lt"/>
              </a:rPr>
              <a:t>, ...)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28" y="1919662"/>
            <a:ext cx="5400072" cy="717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928" y="2612854"/>
            <a:ext cx="5400072" cy="844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8122" y="3330312"/>
            <a:ext cx="3197746" cy="1134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2638" y="4464535"/>
            <a:ext cx="3259362" cy="768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0627" y="5233117"/>
            <a:ext cx="3271373" cy="162488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B23FC54-9996-44A3-926D-D887F0C90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0178" y="5233117"/>
            <a:ext cx="1476581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34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>
                <a:latin typeface="+mn-lt"/>
              </a:rPr>
              <a:t>Fairness and multi-stakeholder environment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Its not just me and the system...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Other stakeholders (e.g., content providers) have needs of their own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Often, those needs contradict each other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But how to say what is fair... And who gets to say that</a:t>
            </a:r>
            <a:r>
              <a:rPr lang="cs-CZ" sz="1800" dirty="0" smtClean="0">
                <a:latin typeface="+mn-lt"/>
              </a:rPr>
              <a:t>?</a:t>
            </a:r>
          </a:p>
          <a:p>
            <a:pPr marL="857250" lvl="2" indent="0">
              <a:buNone/>
            </a:pPr>
            <a:endParaRPr lang="cs-CZ" sz="1800" dirty="0">
              <a:latin typeface="+mn-lt"/>
            </a:endParaRPr>
          </a:p>
          <a:p>
            <a:pPr marL="857250" lvl="2" indent="0">
              <a:buNone/>
            </a:pPr>
            <a:endParaRPr lang="cs-CZ" sz="1800" dirty="0">
              <a:latin typeface="+mn-lt"/>
            </a:endParaRPr>
          </a:p>
          <a:p>
            <a:r>
              <a:rPr lang="cs-CZ" sz="2800" dirty="0" err="1"/>
              <a:t>Norms</a:t>
            </a:r>
            <a:r>
              <a:rPr lang="cs-CZ" sz="2800" dirty="0"/>
              <a:t> and </a:t>
            </a:r>
            <a:r>
              <a:rPr lang="cs-CZ" sz="2800" dirty="0" err="1"/>
              <a:t>regulations</a:t>
            </a:r>
            <a:endParaRPr lang="cs-CZ" sz="2800" dirty="0"/>
          </a:p>
          <a:p>
            <a:pPr marL="457200" lvl="1" indent="0">
              <a:buNone/>
            </a:pPr>
            <a:r>
              <a:rPr lang="cs-CZ" sz="1800" dirty="0" err="1">
                <a:latin typeface="+mn-lt"/>
              </a:rPr>
              <a:t>Sometimes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being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evil</a:t>
            </a:r>
            <a:r>
              <a:rPr lang="cs-CZ" sz="1800" dirty="0">
                <a:latin typeface="+mn-lt"/>
              </a:rPr>
              <a:t> (</a:t>
            </a:r>
            <a:r>
              <a:rPr lang="cs-CZ" sz="1800" dirty="0" err="1">
                <a:latin typeface="+mn-lt"/>
              </a:rPr>
              <a:t>or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turning</a:t>
            </a:r>
            <a:r>
              <a:rPr lang="cs-CZ" sz="1800" dirty="0">
                <a:latin typeface="+mn-lt"/>
              </a:rPr>
              <a:t> a blind </a:t>
            </a:r>
            <a:r>
              <a:rPr lang="cs-CZ" sz="1800" dirty="0" err="1">
                <a:latin typeface="+mn-lt"/>
              </a:rPr>
              <a:t>eye</a:t>
            </a:r>
            <a:r>
              <a:rPr lang="cs-CZ" sz="1800" dirty="0">
                <a:latin typeface="+mn-lt"/>
              </a:rPr>
              <a:t>) </a:t>
            </a:r>
            <a:r>
              <a:rPr lang="cs-CZ" sz="1800" dirty="0" err="1">
                <a:latin typeface="+mn-lt"/>
              </a:rPr>
              <a:t>is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too</a:t>
            </a:r>
            <a:r>
              <a:rPr lang="cs-CZ" sz="1800" dirty="0">
                <a:latin typeface="+mn-lt"/>
              </a:rPr>
              <a:t> much </a:t>
            </a:r>
            <a:r>
              <a:rPr lang="cs-CZ" sz="1800" dirty="0" err="1">
                <a:latin typeface="+mn-lt"/>
              </a:rPr>
              <a:t>tempting</a:t>
            </a:r>
            <a:endParaRPr lang="cs-CZ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178" y="1443132"/>
            <a:ext cx="5400072" cy="84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638" y="2275325"/>
            <a:ext cx="3259362" cy="76858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8AF3A30-8E83-3954-1267-C35A44263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638" y="3043909"/>
            <a:ext cx="3268988" cy="3374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461" y="5919076"/>
            <a:ext cx="6839905" cy="704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988" y="4201245"/>
            <a:ext cx="6830378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18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Scalability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Sometimes better approaches dealing with previous challenges exist... 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But are too slow.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Not just time, but model size / train memory is also an 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39" y="5534990"/>
            <a:ext cx="5281061" cy="13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02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Joint modeling</a:t>
            </a:r>
            <a:r>
              <a:rPr lang="cs-CZ" sz="3200" dirty="0">
                <a:latin typeface="+mn-lt"/>
              </a:rPr>
              <a:t> [New at RecSys 2024]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Is search so much different from recommendations</a:t>
            </a:r>
            <a:r>
              <a:rPr lang="cs-CZ" sz="2000" dirty="0">
                <a:latin typeface="+mn-lt"/>
              </a:rPr>
              <a:t>?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Could we, perhaps use the same machinery for both?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What are the challenges/obstacles?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5" y="4544654"/>
            <a:ext cx="6868484" cy="809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402" y="0"/>
            <a:ext cx="6628598" cy="1487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889" y="1419253"/>
            <a:ext cx="4201111" cy="447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11" y="5354392"/>
            <a:ext cx="6830378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5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3"/>
            <a:ext cx="8291264" cy="4411662"/>
          </a:xfrm>
          <a:noFill/>
        </p:spPr>
        <p:txBody>
          <a:bodyPr>
            <a:normAutofit fontScale="47500" lnSpcReduction="20000"/>
          </a:bodyPr>
          <a:lstStyle/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0" indent="0">
              <a:buNone/>
            </a:pPr>
            <a:r>
              <a:rPr lang="cs-CZ" sz="19500" i="1" dirty="0">
                <a:solidFill>
                  <a:srgbClr val="FF0000"/>
                </a:solidFill>
              </a:rPr>
              <a:t>	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618" t="15981" r="41968" b="31101"/>
          <a:stretch/>
        </p:blipFill>
        <p:spPr>
          <a:xfrm>
            <a:off x="6791400" y="1879531"/>
            <a:ext cx="5400600" cy="4826069"/>
          </a:xfrm>
          <a:prstGeom prst="rect">
            <a:avLst/>
          </a:prstGeom>
        </p:spPr>
      </p:pic>
      <p:sp>
        <p:nvSpPr>
          <p:cNvPr id="3" name="Nadpis 5">
            <a:extLst>
              <a:ext uri="{FF2B5EF4-FFF2-40B4-BE49-F238E27FC236}">
                <a16:creationId xmlns:a16="http://schemas.microsoft.com/office/drawing/2014/main" id="{AE2E8823-A9F2-4248-47E6-B3F82094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584FAE2-8270-6EEC-260F-E06A38C3BCB7}"/>
              </a:ext>
            </a:extLst>
          </p:cNvPr>
          <p:cNvSpPr txBox="1">
            <a:spLocks noChangeArrowheads="1"/>
          </p:cNvSpPr>
          <p:nvPr/>
        </p:nvSpPr>
        <p:spPr>
          <a:xfrm>
            <a:off x="687897" y="1719263"/>
            <a:ext cx="6103503" cy="441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cs-CZ" sz="2000" b="1" i="1" dirty="0"/>
              <a:t>Collaborative filtering: Matrix Factorization</a:t>
            </a:r>
            <a:endParaRPr lang="en-US" sz="2000" dirty="0"/>
          </a:p>
          <a:p>
            <a:pPr marL="571500" indent="-571500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Assumption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latent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describe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propensities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fullfilment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certain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descriptive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behind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preferences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971550" lvl="1" indent="-571500"/>
            <a:r>
              <a:rPr lang="cs-CZ" b="1" i="1" dirty="0" err="1">
                <a:solidFill>
                  <a:schemeClr val="bg1">
                    <a:lumMod val="50000"/>
                  </a:schemeClr>
                </a:solidFill>
              </a:rPr>
              <a:t>Entanglement</a:t>
            </a:r>
            <a:r>
              <a:rPr lang="cs-CZ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b="1" i="1" dirty="0" err="1">
                <a:solidFill>
                  <a:schemeClr val="bg1">
                    <a:lumMod val="50000"/>
                  </a:schemeClr>
                </a:solidFill>
              </a:rPr>
              <a:t>problem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/>
            <a:r>
              <a:rPr lang="cs-CZ" dirty="0"/>
              <a:t>Many </a:t>
            </a:r>
            <a:r>
              <a:rPr lang="cs-CZ" dirty="0" err="1"/>
              <a:t>variants</a:t>
            </a:r>
            <a:r>
              <a:rPr lang="cs-CZ" dirty="0"/>
              <a:t> </a:t>
            </a:r>
            <a:r>
              <a:rPr lang="cs-CZ" dirty="0" err="1"/>
              <a:t>propsed</a:t>
            </a:r>
            <a:r>
              <a:rPr lang="cs-CZ" dirty="0"/>
              <a:t> to </a:t>
            </a:r>
            <a:r>
              <a:rPr lang="cs-CZ" dirty="0" err="1"/>
              <a:t>date</a:t>
            </a:r>
            <a:r>
              <a:rPr lang="cs-CZ" dirty="0"/>
              <a:t>,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:</a:t>
            </a:r>
            <a:endParaRPr lang="en-US" b="1" dirty="0"/>
          </a:p>
          <a:p>
            <a:pPr marL="920750" lvl="1" indent="-571500"/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  <a:p>
            <a:pPr marL="920750" lvl="1" indent="-571500"/>
            <a:r>
              <a:rPr lang="cs-CZ" dirty="0" err="1"/>
              <a:t>Optimization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pPr marL="920750" lvl="1" indent="-571500"/>
            <a:endParaRPr lang="cs-CZ" dirty="0"/>
          </a:p>
          <a:p>
            <a:pPr marL="920750" lvl="1" indent="-571500"/>
            <a:r>
              <a:rPr lang="cs-CZ" dirty="0"/>
              <a:t>SVD++, BPR MF, ALS,…</a:t>
            </a:r>
            <a:endParaRPr lang="en-US" dirty="0"/>
          </a:p>
          <a:p>
            <a:pPr marL="571500" indent="-571500"/>
            <a:endParaRPr lang="en-US" sz="2000" dirty="0"/>
          </a:p>
          <a:p>
            <a:pPr marL="571500" indent="-571500"/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354284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3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1BAC-1A36-2B53-0627-9932FA5F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660818E-38E9-0122-70FA-55C3F2865FB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660ACC-F80B-1471-D6DA-D7D955C588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51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CDA408-9FB3-56E5-BEF2-F96C0C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Three things you found interesting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8EAF-D9B7-5068-E71C-C1A40A1EF2AE}"/>
              </a:ext>
            </a:extLst>
          </p:cNvPr>
          <p:cNvSpPr txBox="1"/>
          <p:nvPr/>
        </p:nvSpPr>
        <p:spPr>
          <a:xfrm>
            <a:off x="702013" y="2540000"/>
            <a:ext cx="8960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112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3795-6C4E-2791-BD3A-F1D1B1E9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B08A5C7-0CBE-D4D4-5148-D7F932C88C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F0A9B6-CAA3-6105-3B78-D9C96D3C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I </a:t>
            </a:r>
            <a:r>
              <a:rPr lang="cs-CZ" dirty="0" err="1"/>
              <a:t>find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D607C8-BE6B-FA1B-3A49-7E0A014F0E9B}"/>
              </a:ext>
            </a:extLst>
          </p:cNvPr>
          <p:cNvSpPr txBox="1"/>
          <p:nvPr/>
        </p:nvSpPr>
        <p:spPr>
          <a:xfrm>
            <a:off x="677332" y="2380939"/>
            <a:ext cx="89604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Over-specialization problem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Usage of DL to combine different input modalities</a:t>
            </a:r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Online vs. Offline</a:t>
            </a:r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Beware of how you measure diversity</a:t>
            </a:r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Long-term impact of RS</a:t>
            </a:r>
            <a:endParaRPr lang="cs-CZ" altLang="cs-CZ" dirty="0"/>
          </a:p>
        </p:txBody>
      </p:sp>
      <p:pic>
        <p:nvPicPr>
          <p:cNvPr id="8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4079458" y="2380939"/>
            <a:ext cx="1923193" cy="71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5768387" y="2397415"/>
            <a:ext cx="1456197" cy="7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879BE635-A13C-8D40-1AAE-CCC4273E2A2E}"/>
              </a:ext>
            </a:extLst>
          </p:cNvPr>
          <p:cNvSpPr/>
          <p:nvPr/>
        </p:nvSpPr>
        <p:spPr>
          <a:xfrm>
            <a:off x="7459955" y="3109850"/>
            <a:ext cx="2256277" cy="69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454" y="4103556"/>
            <a:ext cx="2034745" cy="11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0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AA47-D445-C046-CC3C-C6B40D59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2D529FB-1259-467E-7EEB-F5F6A9ED314D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FEB1273-B8EB-CF80-3B56-B3AFF56B864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3A1A74-CB7B-5978-12C2-5B1F7979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Lecture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24EC6A-8AE2-0690-5EB9-27037ACCA3D7}"/>
              </a:ext>
            </a:extLst>
          </p:cNvPr>
          <p:cNvSpPr txBox="1"/>
          <p:nvPr/>
        </p:nvSpPr>
        <p:spPr>
          <a:xfrm>
            <a:off x="647130" y="2508080"/>
            <a:ext cx="89604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User Preferences: intro + variants; </a:t>
            </a:r>
            <a:r>
              <a:rPr lang="cs-CZ" altLang="cs-CZ" sz="2000"/>
              <a:t>preference elicitation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282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2"/>
          <p:cNvSpPr txBox="1"/>
          <p:nvPr/>
        </p:nvSpPr>
        <p:spPr>
          <a:xfrm>
            <a:off x="2387353" y="5292055"/>
            <a:ext cx="9073008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141738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Bayesian</a:t>
            </a:r>
            <a:r>
              <a:rPr lang="cs-CZ" b="1" i="1" dirty="0"/>
              <a:t> </a:t>
            </a:r>
            <a:r>
              <a:rPr lang="cs-CZ" b="1" i="1" dirty="0" err="1"/>
              <a:t>Personalized</a:t>
            </a:r>
            <a:r>
              <a:rPr lang="cs-CZ" b="1" i="1" dirty="0"/>
              <a:t> </a:t>
            </a:r>
            <a:r>
              <a:rPr lang="cs-CZ" b="1" i="1" dirty="0" err="1"/>
              <a:t>Ranking</a:t>
            </a:r>
            <a:r>
              <a:rPr lang="cs-CZ" b="1" i="1" dirty="0"/>
              <a:t> (BPR) MF</a:t>
            </a:r>
          </a:p>
          <a:p>
            <a:endParaRPr lang="cs-CZ" dirty="0"/>
          </a:p>
          <a:p>
            <a:r>
              <a:rPr lang="cs-CZ" dirty="0" err="1"/>
              <a:t>Instead</a:t>
            </a:r>
            <a:r>
              <a:rPr lang="cs-CZ" dirty="0"/>
              <a:t> of rating errors, focus on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correctness</a:t>
            </a:r>
            <a:r>
              <a:rPr lang="cs-CZ" dirty="0"/>
              <a:t> (</a:t>
            </a:r>
            <a:r>
              <a:rPr lang="cs-CZ" dirty="0" err="1"/>
              <a:t>pairwise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Triples of user, good and bad object</a:t>
            </a:r>
          </a:p>
          <a:p>
            <a:pPr marL="285750" indent="-285750">
              <a:buFontTx/>
              <a:buChar char="-"/>
            </a:pPr>
            <a:r>
              <a:rPr lang="cs-CZ" dirty="0"/>
              <a:t>For these pairs, good object should be rated higher than the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(unary feedbak originally, but graded possible)</a:t>
            </a:r>
            <a:endParaRPr lang="en-US" dirty="0"/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EA40398F-82B6-54C4-75BF-792593B3F972}"/>
              </a:ext>
            </a:extLst>
          </p:cNvPr>
          <p:cNvSpPr txBox="1">
            <a:spLocks/>
          </p:cNvSpPr>
          <p:nvPr/>
        </p:nvSpPr>
        <p:spPr>
          <a:xfrm>
            <a:off x="677332" y="609603"/>
            <a:ext cx="8596667" cy="1320795"/>
          </a:xfrm>
          <a:prstGeom prst="rect">
            <a:avLst/>
          </a:prstGeom>
        </p:spPr>
        <p:txBody>
          <a:bodyPr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61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4294967295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Ladislav Peska: Linking Content Information with BPR via Multiple Content Alignments</a:t>
            </a:r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8D729-4E8C-463E-980F-3F838ACB8E24}" type="slidenum">
              <a:rPr lang="en-GB" altLang="en-US" smtClean="0"/>
              <a:pPr>
                <a:defRPr/>
              </a:pPr>
              <a:t>7</a:t>
            </a:fld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700808"/>
            <a:ext cx="8497887" cy="4411662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Matrix </a:t>
            </a:r>
            <a:r>
              <a:rPr lang="en-US" sz="2400" dirty="0" err="1"/>
              <a:t>factori</a:t>
            </a:r>
            <a:r>
              <a:rPr lang="cs-CZ" sz="2400" dirty="0" err="1"/>
              <a:t>zation</a:t>
            </a:r>
            <a:r>
              <a:rPr lang="cs-CZ" sz="2400" dirty="0"/>
              <a:t>/</a:t>
            </a:r>
            <a:r>
              <a:rPr lang="cs-CZ" sz="2400" dirty="0" err="1"/>
              <a:t>completion</a:t>
            </a:r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BPR MF</a:t>
            </a:r>
            <a:r>
              <a:rPr lang="cs-CZ" sz="2400" baseline="30000" dirty="0"/>
              <a:t>1</a:t>
            </a:r>
            <a:r>
              <a:rPr lang="cs-CZ" sz="2400" dirty="0"/>
              <a:t> </a:t>
            </a:r>
            <a:r>
              <a:rPr lang="cs-CZ" sz="2400" dirty="0" err="1"/>
              <a:t>optimization</a:t>
            </a:r>
            <a:endParaRPr lang="cs-CZ" sz="2400" dirty="0"/>
          </a:p>
          <a:p>
            <a:pPr lvl="1" eaLnBrk="1" hangingPunct="1"/>
            <a:r>
              <a:rPr lang="cs-CZ" sz="2000" dirty="0"/>
              <a:t>Binary </a:t>
            </a:r>
            <a:r>
              <a:rPr lang="cs-CZ" sz="2000" dirty="0" err="1"/>
              <a:t>implicit</a:t>
            </a:r>
            <a:r>
              <a:rPr lang="cs-CZ" sz="2000" dirty="0"/>
              <a:t> feedback</a:t>
            </a:r>
          </a:p>
          <a:p>
            <a:pPr lvl="1" eaLnBrk="1" hangingPunct="1"/>
            <a:r>
              <a:rPr lang="cs-CZ" sz="2000" dirty="0" err="1"/>
              <a:t>Train</a:t>
            </a:r>
            <a:r>
              <a:rPr lang="cs-CZ" sz="2000" dirty="0"/>
              <a:t> set </a:t>
            </a:r>
            <a:r>
              <a:rPr lang="cs-CZ" sz="2000" dirty="0" err="1"/>
              <a:t>triples</a:t>
            </a:r>
            <a:r>
              <a:rPr lang="cs-CZ" sz="1800" dirty="0"/>
              <a:t> </a:t>
            </a:r>
            <a:r>
              <a:rPr lang="cs-CZ" sz="1800" i="1" dirty="0"/>
              <a:t>(</a:t>
            </a:r>
            <a:r>
              <a:rPr lang="cs-CZ" sz="1800" b="1" i="1" dirty="0"/>
              <a:t>u</a:t>
            </a:r>
            <a:r>
              <a:rPr lang="cs-CZ" sz="1800" i="1" dirty="0"/>
              <a:t>ser, </a:t>
            </a:r>
            <a:r>
              <a:rPr lang="cs-CZ" sz="1800" b="1" i="1" dirty="0" err="1"/>
              <a:t>g</a:t>
            </a:r>
            <a:r>
              <a:rPr lang="cs-CZ" sz="1800" i="1" dirty="0" err="1"/>
              <a:t>ood</a:t>
            </a:r>
            <a:r>
              <a:rPr lang="cs-CZ" sz="1800" i="1" dirty="0"/>
              <a:t>, </a:t>
            </a:r>
            <a:r>
              <a:rPr lang="cs-CZ" sz="1800" b="1" i="1" dirty="0" err="1"/>
              <a:t>b</a:t>
            </a:r>
            <a:r>
              <a:rPr lang="cs-CZ" sz="1800" i="1" dirty="0" err="1"/>
              <a:t>ad</a:t>
            </a:r>
            <a:r>
              <a:rPr lang="cs-CZ" sz="1800" i="1" dirty="0"/>
              <a:t> </a:t>
            </a:r>
            <a:r>
              <a:rPr lang="cs-CZ" sz="1800" i="1" dirty="0" err="1"/>
              <a:t>object</a:t>
            </a:r>
            <a:r>
              <a:rPr lang="cs-CZ" sz="1800" i="1" dirty="0"/>
              <a:t>)</a:t>
            </a:r>
          </a:p>
          <a:p>
            <a:pPr lvl="2" eaLnBrk="1" hangingPunct="1"/>
            <a:r>
              <a:rPr lang="cs-CZ" sz="1700" i="1" dirty="0"/>
              <a:t>Maximize distance in rating of good and bad obj.</a:t>
            </a:r>
          </a:p>
          <a:p>
            <a:pPr lvl="2" eaLnBrk="1" hangingPunct="1"/>
            <a:r>
              <a:rPr lang="cs-CZ" sz="1700" i="1" dirty="0" err="1"/>
              <a:t>Stochastic</a:t>
            </a:r>
            <a:r>
              <a:rPr lang="cs-CZ" sz="1700" i="1" dirty="0"/>
              <a:t> Gradient </a:t>
            </a:r>
            <a:r>
              <a:rPr lang="cs-CZ" sz="1700" i="1" dirty="0" err="1"/>
              <a:t>Descent</a:t>
            </a:r>
            <a:r>
              <a:rPr lang="cs-CZ" sz="1700" i="1" dirty="0"/>
              <a:t> </a:t>
            </a:r>
            <a:r>
              <a:rPr lang="cs-CZ" sz="1700" i="1" dirty="0" err="1"/>
              <a:t>with</a:t>
            </a:r>
            <a:r>
              <a:rPr lang="cs-CZ" sz="1700" i="1" dirty="0"/>
              <a:t> </a:t>
            </a:r>
            <a:r>
              <a:rPr lang="cs-CZ" sz="1700" i="1" dirty="0" err="1"/>
              <a:t>individual</a:t>
            </a:r>
            <a:r>
              <a:rPr lang="cs-CZ" sz="1700" i="1" dirty="0"/>
              <a:t> </a:t>
            </a:r>
            <a:r>
              <a:rPr lang="cs-CZ" sz="1700" i="1" dirty="0" err="1"/>
              <a:t>updates</a:t>
            </a:r>
            <a:r>
              <a:rPr lang="cs-CZ" sz="1700" i="1" dirty="0"/>
              <a:t> </a:t>
            </a:r>
            <a:br>
              <a:rPr lang="cs-CZ" sz="1700" i="1" dirty="0"/>
            </a:br>
            <a:r>
              <a:rPr lang="cs-CZ" sz="1700" i="1" dirty="0" err="1"/>
              <a:t>for</a:t>
            </a:r>
            <a:r>
              <a:rPr lang="cs-CZ" sz="1700" i="1" dirty="0"/>
              <a:t> both user, good object and </a:t>
            </a:r>
            <a:r>
              <a:rPr lang="cs-CZ" sz="1700" i="1" dirty="0" err="1"/>
              <a:t>bad</a:t>
            </a:r>
            <a:r>
              <a:rPr lang="cs-CZ" sz="1700" i="1" dirty="0"/>
              <a:t> </a:t>
            </a:r>
            <a:r>
              <a:rPr lang="cs-CZ" sz="1700" i="1" dirty="0" err="1"/>
              <a:t>object</a:t>
            </a:r>
            <a:endParaRPr lang="cs-CZ" sz="2000" dirty="0"/>
          </a:p>
          <a:p>
            <a:pPr marL="0" indent="-4762" eaLnBrk="1" hangingPunct="1">
              <a:buNone/>
            </a:pPr>
            <a:r>
              <a:rPr lang="cs-CZ" sz="1200" baseline="30000" dirty="0"/>
              <a:t>1</a:t>
            </a:r>
            <a:r>
              <a:rPr lang="cs-CZ" sz="1200" dirty="0"/>
              <a:t>Rendle et al.: </a:t>
            </a:r>
            <a:r>
              <a:rPr lang="en-US" sz="1200" dirty="0"/>
              <a:t>BPR: Bayesian Personalized Ranking from Implicit Feedback</a:t>
            </a:r>
            <a:r>
              <a:rPr lang="cs-CZ" sz="1200" dirty="0"/>
              <a:t>, UAI 2009</a:t>
            </a:r>
          </a:p>
          <a:p>
            <a:pPr marL="344488" lvl="1" indent="0" eaLnBrk="1" hangingPunct="1">
              <a:buNone/>
            </a:pPr>
            <a:endParaRPr lang="cs-CZ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HT 2017, Prague</a:t>
            </a:r>
            <a:endParaRPr lang="en-GB" altLang="en-US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/>
              <p:cNvSpPr txBox="1"/>
              <p:nvPr/>
            </p:nvSpPr>
            <p:spPr bwMode="auto">
              <a:xfrm>
                <a:off x="1416050" y="2170113"/>
                <a:ext cx="2643188" cy="1258887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6050" y="2170113"/>
                <a:ext cx="2643188" cy="1258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/>
          <p:cNvGrpSpPr/>
          <p:nvPr/>
        </p:nvGrpSpPr>
        <p:grpSpPr>
          <a:xfrm>
            <a:off x="5255446" y="2870937"/>
            <a:ext cx="5317931" cy="1616206"/>
            <a:chOff x="4644232" y="2904701"/>
            <a:chExt cx="5317931" cy="1616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ovéPole 1"/>
                <p:cNvSpPr txBox="1"/>
                <p:nvPr/>
              </p:nvSpPr>
              <p:spPr>
                <a:xfrm>
                  <a:off x="4644232" y="3584470"/>
                  <a:ext cx="5317931" cy="334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𝑚𝑎𝑥𝑖𝑚𝑖𝑧𝑒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p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cs-CZ" b="0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232" y="3584470"/>
                  <a:ext cx="5317931" cy="334002"/>
                </a:xfrm>
                <a:prstGeom prst="rect">
                  <a:avLst/>
                </a:prstGeom>
                <a:blipFill>
                  <a:blip r:embed="rId3"/>
                  <a:stretch>
                    <a:fillRect l="-1606" t="-138182" r="-459" b="-20909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Levá složená závorka 2"/>
            <p:cNvSpPr/>
            <p:nvPr/>
          </p:nvSpPr>
          <p:spPr>
            <a:xfrm rot="5400000">
              <a:off x="7241058" y="2848175"/>
              <a:ext cx="251123" cy="126876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evá složená závorka 9"/>
            <p:cNvSpPr/>
            <p:nvPr/>
          </p:nvSpPr>
          <p:spPr>
            <a:xfrm rot="16200000">
              <a:off x="8943481" y="3175744"/>
              <a:ext cx="111271" cy="1514428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evá složená závorka 11"/>
            <p:cNvSpPr/>
            <p:nvPr/>
          </p:nvSpPr>
          <p:spPr>
            <a:xfrm rot="16200000">
              <a:off x="5995329" y="3791980"/>
              <a:ext cx="251123" cy="64435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359" y="4182353"/>
              <a:ext cx="967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Train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set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217775" y="4031927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Regularization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87360" y="2904701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Ranking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</a:t>
              </a:r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correctness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cs-CZ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blipFill>
                <a:blip r:embed="rId4"/>
                <a:stretch>
                  <a:fillRect l="-1322" t="-20408" r="-1322" b="-265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Nadpis 5">
            <a:extLst>
              <a:ext uri="{FF2B5EF4-FFF2-40B4-BE49-F238E27FC236}">
                <a16:creationId xmlns:a16="http://schemas.microsoft.com/office/drawing/2014/main" id="{9A846A9D-5934-9ACA-6194-D18344A8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67AB05-F6DF-BF71-943D-E4C9B11C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67" y="4580542"/>
            <a:ext cx="1891494" cy="12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211EF64-003A-05D5-48FB-9B1681E7E8E9}"/>
              </a:ext>
            </a:extLst>
          </p:cNvPr>
          <p:cNvCxnSpPr/>
          <p:nvPr/>
        </p:nvCxnSpPr>
        <p:spPr>
          <a:xfrm>
            <a:off x="7508147" y="3800225"/>
            <a:ext cx="947956" cy="7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2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5B724-C06F-8BE4-2FD8-CABE50428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83F3F46-8694-4DC2-0BAB-1F589DA6D295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343118E-2933-8886-7F82-6ADDD69743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8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C6091B4-AC44-23C8-E1EA-B329221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44B9B0-505B-9E24-B15E-788955DC2A83}"/>
              </a:ext>
            </a:extLst>
          </p:cNvPr>
          <p:cNvSpPr txBox="1"/>
          <p:nvPr/>
        </p:nvSpPr>
        <p:spPr>
          <a:xfrm>
            <a:off x="850307" y="1584834"/>
            <a:ext cx="86638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Collaborative-filtering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limitations</a:t>
            </a:r>
            <a:endParaRPr lang="cs-CZ" altLang="cs-CZ" sz="2000" b="1" i="1" dirty="0"/>
          </a:p>
          <a:p>
            <a:pPr marL="0" indent="0" eaLnBrk="1" hangingPunct="1">
              <a:buNone/>
            </a:pP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i="1" dirty="0"/>
              <a:t>Bias amplification (oversampling popular items; more on that later</a:t>
            </a:r>
            <a:r>
              <a:rPr lang="cs-CZ" altLang="cs-CZ" sz="2000" i="1" dirty="0" smtClean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i="1" dirty="0" smtClean="0"/>
              <a:t>Discrepancies between true needs and trainable objectives</a:t>
            </a:r>
            <a:endParaRPr lang="cs-CZ" altLang="cs-CZ" sz="2000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Inferior</a:t>
            </a:r>
            <a:r>
              <a:rPr lang="cs-CZ" altLang="cs-CZ" sz="2000" dirty="0"/>
              <a:t> performance </a:t>
            </a:r>
            <a:r>
              <a:rPr lang="cs-CZ" altLang="cs-CZ" sz="2000" dirty="0" err="1"/>
              <a:t>if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data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lacking</a:t>
            </a:r>
            <a:endParaRPr lang="cs-CZ" alt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Cold</a:t>
            </a:r>
            <a:r>
              <a:rPr lang="cs-CZ" altLang="cs-CZ" sz="2000" i="1" dirty="0"/>
              <a:t>-start </a:t>
            </a:r>
            <a:r>
              <a:rPr lang="cs-CZ" altLang="cs-CZ" sz="2000" i="1" dirty="0" err="1"/>
              <a:t>problem</a:t>
            </a:r>
            <a:endParaRPr lang="cs-CZ" altLang="cs-CZ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/>
              <a:t>User </a:t>
            </a:r>
            <a:r>
              <a:rPr lang="cs-CZ" altLang="cs-CZ" sz="2000" i="1" dirty="0" err="1"/>
              <a:t>cold</a:t>
            </a:r>
            <a:r>
              <a:rPr lang="cs-CZ" altLang="cs-CZ" sz="2000" i="1" dirty="0"/>
              <a:t>-start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Item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cold</a:t>
            </a:r>
            <a:r>
              <a:rPr lang="cs-CZ" altLang="cs-CZ" sz="2000" i="1" dirty="0"/>
              <a:t>-start</a:t>
            </a:r>
          </a:p>
          <a:p>
            <a:pPr marL="0" indent="0" eaLnBrk="1" hangingPunct="1">
              <a:buNone/>
            </a:pPr>
            <a:r>
              <a:rPr lang="cs-CZ" altLang="cs-CZ" sz="2000" i="1" dirty="0"/>
              <a:t>	</a:t>
            </a:r>
          </a:p>
          <a:p>
            <a:pPr marL="0" indent="0" eaLnBrk="1" hangingPunct="1">
              <a:buNone/>
            </a:pP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49430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Cold</a:t>
            </a:r>
            <a:r>
              <a:rPr lang="cs-CZ" dirty="0"/>
              <a:t>-start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412777"/>
            <a:ext cx="9533468" cy="5130898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users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6980" name="Picture 4" descr="Výsledek obrázku pro lisa simp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427" y="2132857"/>
            <a:ext cx="998277" cy="1623865"/>
          </a:xfrm>
          <a:prstGeom prst="rect">
            <a:avLst/>
          </a:prstGeom>
          <a:noFill/>
        </p:spPr>
      </p:pic>
      <p:cxnSp>
        <p:nvCxnSpPr>
          <p:cNvPr id="7" name="Přímá spojovací šipka 6"/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pic>
        <p:nvPicPr>
          <p:cNvPr id="126984" name="Picture 8" descr="Výsledek obrázku pro školník willy"/>
          <p:cNvPicPr>
            <a:picLocks noChangeAspect="1" noChangeArrowheads="1"/>
          </p:cNvPicPr>
          <p:nvPr/>
        </p:nvPicPr>
        <p:blipFill>
          <a:blip r:embed="rId5" cstate="print"/>
          <a:srcRect r="21433"/>
          <a:stretch>
            <a:fillRect/>
          </a:stretch>
        </p:blipFill>
        <p:spPr bwMode="auto">
          <a:xfrm>
            <a:off x="8616280" y="2132857"/>
            <a:ext cx="1224136" cy="1799167"/>
          </a:xfrm>
          <a:prstGeom prst="rect">
            <a:avLst/>
          </a:prstGeom>
          <a:noFill/>
        </p:spPr>
      </p:pic>
      <p:cxnSp>
        <p:nvCxnSpPr>
          <p:cNvPr id="14" name="Přímá spojovací šipka 13"/>
          <p:cNvCxnSpPr>
            <a:endCxn id="126988" idx="1"/>
          </p:cNvCxnSpPr>
          <p:nvPr/>
        </p:nvCxnSpPr>
        <p:spPr bwMode="auto">
          <a:xfrm flipV="1">
            <a:off x="4223792" y="4812779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>
            <a:endCxn id="126990" idx="1"/>
          </p:cNvCxnSpPr>
          <p:nvPr/>
        </p:nvCxnSpPr>
        <p:spPr bwMode="auto">
          <a:xfrm>
            <a:off x="4223793" y="5676876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6" name="Picture 10" descr="Výsledek obrázku pro skoda 1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553" y="4884787"/>
            <a:ext cx="2048227" cy="1152128"/>
          </a:xfrm>
          <a:prstGeom prst="rect">
            <a:avLst/>
          </a:prstGeom>
          <a:noFill/>
        </p:spPr>
      </p:pic>
      <p:pic>
        <p:nvPicPr>
          <p:cNvPr id="126988" name="Picture 12" descr="Výsledek obrázku pro ferrari"/>
          <p:cNvPicPr>
            <a:picLocks noChangeAspect="1" noChangeArrowheads="1"/>
          </p:cNvPicPr>
          <p:nvPr/>
        </p:nvPicPr>
        <p:blipFill>
          <a:blip r:embed="rId7" cstate="print"/>
          <a:srcRect t="19128" b="23486"/>
          <a:stretch>
            <a:fillRect/>
          </a:stretch>
        </p:blipFill>
        <p:spPr bwMode="auto">
          <a:xfrm>
            <a:off x="7392144" y="4380731"/>
            <a:ext cx="2463440" cy="864096"/>
          </a:xfrm>
          <a:prstGeom prst="rect">
            <a:avLst/>
          </a:prstGeom>
          <a:noFill/>
        </p:spPr>
      </p:pic>
      <p:pic>
        <p:nvPicPr>
          <p:cNvPr id="126990" name="Picture 14" descr="Výsledek obrázku pro rolls royce silver cloud"/>
          <p:cNvPicPr>
            <a:picLocks noChangeAspect="1" noChangeArrowheads="1"/>
          </p:cNvPicPr>
          <p:nvPr/>
        </p:nvPicPr>
        <p:blipFill>
          <a:blip r:embed="rId8" cstate="print"/>
          <a:srcRect l="8937" r="11664"/>
          <a:stretch>
            <a:fillRect/>
          </a:stretch>
        </p:blipFill>
        <p:spPr bwMode="auto">
          <a:xfrm>
            <a:off x="7389113" y="5316836"/>
            <a:ext cx="2293212" cy="1177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44020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42892</TotalTime>
  <Words>2980</Words>
  <Application>Microsoft Office PowerPoint</Application>
  <PresentationFormat>Widescreen</PresentationFormat>
  <Paragraphs>473</Paragraphs>
  <Slides>53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Aptos</vt:lpstr>
      <vt:lpstr>Arial</vt:lpstr>
      <vt:lpstr>Berlin Sans FB</vt:lpstr>
      <vt:lpstr>Calibri</vt:lpstr>
      <vt:lpstr>Cambria Math</vt:lpstr>
      <vt:lpstr>sohne</vt:lpstr>
      <vt:lpstr>Symbol</vt:lpstr>
      <vt:lpstr>Times New Roman</vt:lpstr>
      <vt:lpstr>Trebuchet MS</vt:lpstr>
      <vt:lpstr>Wingdings</vt:lpstr>
      <vt:lpstr>Wingdings 3</vt:lpstr>
      <vt:lpstr>Fazeta</vt:lpstr>
      <vt:lpstr>NDBI021, Lecture 2</vt:lpstr>
      <vt:lpstr>Today’s content</vt:lpstr>
      <vt:lpstr>RecSys Recap - continued</vt:lpstr>
      <vt:lpstr>RecSys: collaborative</vt:lpstr>
      <vt:lpstr>RecSys: collaborative</vt:lpstr>
      <vt:lpstr>PowerPoint Presentation</vt:lpstr>
      <vt:lpstr>RecSys: collaborative</vt:lpstr>
      <vt:lpstr>RecSys: collaborative</vt:lpstr>
      <vt:lpstr>RecSys: Cold-start problem</vt:lpstr>
      <vt:lpstr>RecSys: Cold-start problem</vt:lpstr>
      <vt:lpstr>  Questions?</vt:lpstr>
      <vt:lpstr>RecSys: content-based</vt:lpstr>
      <vt:lpstr>RecSys: content-based</vt:lpstr>
      <vt:lpstr>RecSys: content-based</vt:lpstr>
      <vt:lpstr>RecSys: content-based</vt:lpstr>
      <vt:lpstr>RecSys: Overspecialization</vt:lpstr>
      <vt:lpstr>RecSys: Overspecialization</vt:lpstr>
      <vt:lpstr>RecSys: Overspecialization</vt:lpstr>
      <vt:lpstr>  Questions?</vt:lpstr>
      <vt:lpstr>RecSys: Hybrid RS</vt:lpstr>
      <vt:lpstr>RecSys: Hybrid RS</vt:lpstr>
      <vt:lpstr>RecSys: Hybrid RS</vt:lpstr>
      <vt:lpstr>RecSys: Hybrid RS</vt:lpstr>
      <vt:lpstr>RecSys: Hybrid RS</vt:lpstr>
      <vt:lpstr>RecSys: Hybrid RS</vt:lpstr>
      <vt:lpstr>  Questions?</vt:lpstr>
      <vt:lpstr>RecSys: Session-based</vt:lpstr>
      <vt:lpstr>RecSys: Context-aware</vt:lpstr>
      <vt:lpstr>RecSys: Context-aware</vt:lpstr>
      <vt:lpstr>  Questions?</vt:lpstr>
      <vt:lpstr>RecSys Evaluation If You want to double #successes, double #failures </vt:lpstr>
      <vt:lpstr>Evaluation settings</vt:lpstr>
      <vt:lpstr>Online Evaluation: Metrics</vt:lpstr>
      <vt:lpstr>E-commerce: Online evaluation metrics</vt:lpstr>
      <vt:lpstr>„Technical“ metrics</vt:lpstr>
      <vt:lpstr>Evaluation in Lab studies</vt:lpstr>
      <vt:lpstr>Evaluation in Off-line Settings</vt:lpstr>
      <vt:lpstr>Off-line Evaluation Metrics</vt:lpstr>
      <vt:lpstr>Off-line Evaluation Metrics</vt:lpstr>
      <vt:lpstr>  Questions?</vt:lpstr>
      <vt:lpstr>RecSys: Open Problems</vt:lpstr>
      <vt:lpstr>Rather Solved Problems (incremental updates)</vt:lpstr>
      <vt:lpstr>Open Problems</vt:lpstr>
      <vt:lpstr>Open Problems</vt:lpstr>
      <vt:lpstr>Open Problems</vt:lpstr>
      <vt:lpstr>Open Problems</vt:lpstr>
      <vt:lpstr>Open Problems</vt:lpstr>
      <vt:lpstr>Open Problems</vt:lpstr>
      <vt:lpstr>Open Problems</vt:lpstr>
      <vt:lpstr>  Questions?</vt:lpstr>
      <vt:lpstr>Three things you found interesting</vt:lpstr>
      <vt:lpstr>Five things I find most important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112</cp:revision>
  <dcterms:created xsi:type="dcterms:W3CDTF">2022-01-20T12:02:53Z</dcterms:created>
  <dcterms:modified xsi:type="dcterms:W3CDTF">2025-10-06T13:26:53Z</dcterms:modified>
</cp:coreProperties>
</file>