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2" r:id="rId3"/>
    <p:sldId id="320" r:id="rId4"/>
    <p:sldId id="301" r:id="rId5"/>
    <p:sldId id="1025" r:id="rId6"/>
    <p:sldId id="1026" r:id="rId7"/>
    <p:sldId id="1027" r:id="rId8"/>
    <p:sldId id="1029" r:id="rId9"/>
    <p:sldId id="1028" r:id="rId10"/>
    <p:sldId id="1030" r:id="rId11"/>
    <p:sldId id="1031" r:id="rId12"/>
    <p:sldId id="1024" r:id="rId13"/>
    <p:sldId id="284" r:id="rId14"/>
    <p:sldId id="302" r:id="rId15"/>
    <p:sldId id="258" r:id="rId16"/>
    <p:sldId id="259" r:id="rId17"/>
    <p:sldId id="267" r:id="rId18"/>
    <p:sldId id="268" r:id="rId19"/>
    <p:sldId id="323" r:id="rId20"/>
    <p:sldId id="324" r:id="rId21"/>
    <p:sldId id="392" r:id="rId22"/>
    <p:sldId id="325" r:id="rId23"/>
    <p:sldId id="409" r:id="rId24"/>
    <p:sldId id="410" r:id="rId25"/>
    <p:sldId id="394" r:id="rId26"/>
    <p:sldId id="1016" r:id="rId27"/>
    <p:sldId id="1020" r:id="rId28"/>
    <p:sldId id="1017" r:id="rId29"/>
    <p:sldId id="1018" r:id="rId30"/>
    <p:sldId id="1019" r:id="rId31"/>
    <p:sldId id="1021" r:id="rId32"/>
    <p:sldId id="411" r:id="rId33"/>
    <p:sldId id="412" r:id="rId34"/>
    <p:sldId id="413" r:id="rId35"/>
    <p:sldId id="414" r:id="rId36"/>
    <p:sldId id="415" r:id="rId37"/>
    <p:sldId id="416" r:id="rId38"/>
    <p:sldId id="350" r:id="rId39"/>
    <p:sldId id="351" r:id="rId40"/>
    <p:sldId id="994" r:id="rId41"/>
    <p:sldId id="995" r:id="rId42"/>
    <p:sldId id="996" r:id="rId43"/>
    <p:sldId id="958" r:id="rId44"/>
    <p:sldId id="1003" r:id="rId45"/>
    <p:sldId id="1023" r:id="rId46"/>
    <p:sldId id="1012" r:id="rId47"/>
    <p:sldId id="1013" r:id="rId48"/>
    <p:sldId id="1014" r:id="rId49"/>
    <p:sldId id="1015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2188 24575,'23'-1'0,"0"-2"0,0 0 0,-1-1 0,34-11 0,8-1 0,885-229 0,-416 89 0,-234 64 0,-37 10 0,-127 44 0,670-195 0,-397 119 0,98-32 0,-429 119 0,2 4 0,116-21 0,-2 8 0,305-100 0,-360 94 0,-75 23 0,-1-2 0,104-52 0,68-40 0,-134 68 0,112-69 0,-139 74 0,3 3 0,0 3 0,123-36 0,-17-6 0,-137 55 0,-22 10-455,-1-2 0,29-20 0,-35 21-6371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24575,'8'1'0,"0"1"0,-1 0 0,1 0 0,-1 0 0,1 1 0,-1 0 0,0 1 0,7 4 0,12 4 0,178 68 0,268 67 0,-269-89 0,63 22 0,501 140 0,-297-72 0,-112-30 0,-5-18 0,-316-87 0,-1 1 0,0 2 0,62 39 0,45 21 0,742 245 0,-656-265 0,209 69 0,108 37 0,-503-148 0,51 10 0,-58-16 0,-1 2 0,0 0 0,35 17 0,157 80-1365,-184-87-5461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EC1-020A-45CB-B7FF-9B7738BD89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4960-7347-4384-9144-9518E4311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9" indent="-171439">
              <a:buFontTx/>
              <a:buChar char="-"/>
            </a:pPr>
            <a:r>
              <a:rPr lang="cs-CZ" dirty="0"/>
              <a:t>ML</a:t>
            </a:r>
            <a:r>
              <a:rPr lang="cs-CZ" baseline="0" dirty="0"/>
              <a:t> application</a:t>
            </a:r>
          </a:p>
          <a:p>
            <a:pPr marL="171439" indent="-171439">
              <a:buFontTx/>
              <a:buChar char="-"/>
            </a:pPr>
            <a:r>
              <a:rPr lang="cs-CZ" baseline="0" dirty="0"/>
              <a:t>Propose few objects</a:t>
            </a:r>
          </a:p>
          <a:p>
            <a:pPr marL="628608" lvl="1" indent="-171439">
              <a:buFontTx/>
              <a:buChar char="-"/>
            </a:pPr>
            <a:r>
              <a:rPr lang="cs-CZ" baseline="0" dirty="0"/>
              <a:t>Not necessarily the most similar / relevant</a:t>
            </a:r>
          </a:p>
          <a:p>
            <a:pPr marL="171439" indent="-171439">
              <a:buFontTx/>
              <a:buChar char="-"/>
            </a:pPr>
            <a:r>
              <a:rPr lang="cs-CZ" baseline="0" dirty="0"/>
              <a:t>Ultimate goal is to improve key success metrics of the vendor (maximize profit – volumes of sales, user loyalty....)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7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26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F97E-F793-5C7F-F7EB-D8DC8E65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18A150-C5AF-5672-C3F9-BFF3B1C43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899110-F9B1-DBA2-6358-7101362A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0CC5F-B1DD-24E9-CAD5-4A2AC3FB2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7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1512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30.09.2025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Information_over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you-make-decisions-says-a-lot-about-how-happy-you-are-1412614997" TargetMode="External"/><Relationship Id="rId2" Type="http://schemas.openxmlformats.org/officeDocument/2006/relationships/hyperlink" Target="https://www.researchgate.net/publication/220737365_Towards_User_Psychological_Profi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sonalized_search" TargetMode="External"/><Relationship Id="rId2" Type="http://schemas.openxmlformats.org/officeDocument/2006/relationships/hyperlink" Target="https://evergreen.team/articles/ui-and-ux-personaliz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csys.acm.org/" TargetMode="External"/><Relationship Id="rId2" Type="http://schemas.openxmlformats.org/officeDocument/2006/relationships/hyperlink" Target="https://www.um.org/umap20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journal/tors" TargetMode="External"/><Relationship Id="rId5" Type="http://schemas.openxmlformats.org/officeDocument/2006/relationships/hyperlink" Target="http://www.umuai.org/" TargetMode="External"/><Relationship Id="rId4" Type="http://schemas.openxmlformats.org/officeDocument/2006/relationships/hyperlink" Target="https://sigir.org/sigir2024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abstract/document/116734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hyperlink" Target="http://www2.research.att.com/~volinsky/papers/ieeecompu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3.png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/>
              <a:t>Tue 14:00 – </a:t>
            </a:r>
            <a:r>
              <a:rPr lang="cs-CZ"/>
              <a:t>15:30 </a:t>
            </a:r>
            <a:r>
              <a:rPr lang="cs-CZ" smtClean="0"/>
              <a:t>S9</a:t>
            </a:r>
            <a:endParaRPr lang="cs-CZ" dirty="0"/>
          </a:p>
          <a:p>
            <a:pPr lvl="0"/>
            <a:r>
              <a:rPr lang="cs-CZ" dirty="0"/>
              <a:t>Tue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5C536-6604-D80C-8643-9C27CEDC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A6832-8A59-3BEE-CDFE-23567851C8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5447EED-5D03-8EB3-1D02-B580515BC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12F3B38-CD46-BB3B-1BBF-16FA66EEB97B}"/>
              </a:ext>
            </a:extLst>
          </p:cNvPr>
          <p:cNvSpPr txBox="1"/>
          <p:nvPr/>
        </p:nvSpPr>
        <p:spPr>
          <a:xfrm>
            <a:off x="1401510" y="5090327"/>
            <a:ext cx="93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RMSE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357E1B-ADC3-F4A4-56E6-020A63A29DEF}"/>
              </a:ext>
            </a:extLst>
          </p:cNvPr>
          <p:cNvSpPr txBox="1"/>
          <p:nvPr/>
        </p:nvSpPr>
        <p:spPr>
          <a:xfrm>
            <a:off x="2333002" y="4733438"/>
            <a:ext cx="138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Ranking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use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nDCG</a:t>
            </a:r>
            <a:endParaRPr lang="cs-CZ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541B0B-E052-3275-8205-232A9F88B52E}"/>
              </a:ext>
            </a:extLst>
          </p:cNvPr>
          <p:cNvSpPr txBox="1"/>
          <p:nvPr/>
        </p:nvSpPr>
        <p:spPr>
          <a:xfrm>
            <a:off x="3263761" y="3405499"/>
            <a:ext cx="2222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Being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accurate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not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enough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DF870C-6384-5B4B-B115-B039D6E1DD67}"/>
              </a:ext>
            </a:extLst>
          </p:cNvPr>
          <p:cNvSpPr txBox="1"/>
          <p:nvPr/>
        </p:nvSpPr>
        <p:spPr>
          <a:xfrm>
            <a:off x="5106989" y="2540866"/>
            <a:ext cx="31972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Full </a:t>
            </a: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carousels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/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clickbaits</a:t>
            </a:r>
            <a:endParaRPr lang="cs-CZ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A057B2-FE39-226D-4F01-0DE8636641E1}"/>
              </a:ext>
            </a:extLst>
          </p:cNvPr>
          <p:cNvSpPr txBox="1"/>
          <p:nvPr/>
        </p:nvSpPr>
        <p:spPr>
          <a:xfrm>
            <a:off x="7190739" y="1265023"/>
            <a:ext cx="3423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Lifetime</a:t>
            </a:r>
            <a:r>
              <a:rPr lang="cs-CZ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7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value</a:t>
            </a:r>
            <a:endParaRPr lang="cs-CZ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96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F362-047A-ABA7-3A93-F6FEE5F76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2010-05CC-5463-069A-8921401076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3ABFC42-7AD4-C9E7-0405-ED7F07478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911203-43F7-757D-43A6-337223227C82}"/>
              </a:ext>
            </a:extLst>
          </p:cNvPr>
          <p:cNvSpPr txBox="1"/>
          <p:nvPr/>
        </p:nvSpPr>
        <p:spPr>
          <a:xfrm>
            <a:off x="1401510" y="5090327"/>
            <a:ext cx="93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RMSE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7DBAD8-2086-E3EC-A799-DD88D800BFF5}"/>
              </a:ext>
            </a:extLst>
          </p:cNvPr>
          <p:cNvSpPr txBox="1"/>
          <p:nvPr/>
        </p:nvSpPr>
        <p:spPr>
          <a:xfrm>
            <a:off x="2333002" y="4733438"/>
            <a:ext cx="138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Ranking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use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nDCG</a:t>
            </a:r>
            <a:endParaRPr lang="cs-CZ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540A05-673F-0D8D-14D6-C0DD020D50CB}"/>
              </a:ext>
            </a:extLst>
          </p:cNvPr>
          <p:cNvSpPr txBox="1"/>
          <p:nvPr/>
        </p:nvSpPr>
        <p:spPr>
          <a:xfrm>
            <a:off x="3263761" y="3405499"/>
            <a:ext cx="2222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Being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accurate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not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enough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F7B57B-83A9-BCED-2F62-44CFD7BA97D1}"/>
              </a:ext>
            </a:extLst>
          </p:cNvPr>
          <p:cNvSpPr txBox="1"/>
          <p:nvPr/>
        </p:nvSpPr>
        <p:spPr>
          <a:xfrm>
            <a:off x="5106989" y="2540866"/>
            <a:ext cx="31972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Full </a:t>
            </a: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carousels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/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clickbaits</a:t>
            </a:r>
            <a:endParaRPr lang="cs-CZ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C6B4499-A89C-BE59-568B-C6FEAAD85CB7}"/>
              </a:ext>
            </a:extLst>
          </p:cNvPr>
          <p:cNvSpPr txBox="1"/>
          <p:nvPr/>
        </p:nvSpPr>
        <p:spPr>
          <a:xfrm>
            <a:off x="7190739" y="1265023"/>
            <a:ext cx="3423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Lifetime</a:t>
            </a:r>
            <a:r>
              <a:rPr lang="cs-CZ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7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value</a:t>
            </a:r>
            <a:endParaRPr lang="cs-CZ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Obdélník: s odříznutými horními rohy 3">
            <a:extLst>
              <a:ext uri="{FF2B5EF4-FFF2-40B4-BE49-F238E27FC236}">
                <a16:creationId xmlns:a16="http://schemas.microsoft.com/office/drawing/2014/main" id="{71E9290C-8A99-816F-6A82-B415B20316DD}"/>
              </a:ext>
            </a:extLst>
          </p:cNvPr>
          <p:cNvSpPr/>
          <p:nvPr/>
        </p:nvSpPr>
        <p:spPr>
          <a:xfrm>
            <a:off x="2001528" y="4112919"/>
            <a:ext cx="7272471" cy="2738927"/>
          </a:xfrm>
          <a:prstGeom prst="snip2SameRect">
            <a:avLst>
              <a:gd name="adj1" fmla="val 50000"/>
              <a:gd name="adj2" fmla="val 0"/>
            </a:avLst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25BBFFDC-CECC-6BBB-95BF-6E7F66747A55}"/>
              </a:ext>
            </a:extLst>
          </p:cNvPr>
          <p:cNvSpPr/>
          <p:nvPr/>
        </p:nvSpPr>
        <p:spPr>
          <a:xfrm>
            <a:off x="3717420" y="1971383"/>
            <a:ext cx="3913974" cy="3785787"/>
          </a:xfrm>
          <a:prstGeom prst="smileyFace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B03AE8-3C5B-1EEA-15AD-95CA54F88562}"/>
              </a:ext>
            </a:extLst>
          </p:cNvPr>
          <p:cNvSpPr txBox="1"/>
          <p:nvPr/>
        </p:nvSpPr>
        <p:spPr>
          <a:xfrm>
            <a:off x="2471546" y="5303220"/>
            <a:ext cx="6332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Did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lost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along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way</a:t>
            </a:r>
            <a:r>
              <a:rPr lang="cs-CZ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30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3430F-68E1-D5E2-1726-21D5A3C3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6565-65DC-9C83-8942-95C4A53170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User preference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6A5D7-E17A-95E2-30C3-8FEF2CA874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is User Preference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 (UP)?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IGI-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global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dictionary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soft requirement provided by 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user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s, in addition to a query, to reflect 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wish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. It influences the querying process by causing some results to be favored.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need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UP?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use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them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?</a:t>
            </a:r>
          </a:p>
          <a:p>
            <a:pPr lvl="1"/>
            <a:r>
              <a:rPr lang="cs-CZ" dirty="0">
                <a:solidFill>
                  <a:srgbClr val="0070C0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/express UP (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i.e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., user feedback)? How to model UP?</a:t>
            </a: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with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 (Recommender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systems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&amp;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beyond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)?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6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do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need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preferences?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9664600" cy="3880768"/>
          </a:xfrm>
        </p:spPr>
        <p:txBody>
          <a:bodyPr/>
          <a:lstStyle/>
          <a:p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Overload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https://en.wikipedia.org/wiki/</a:t>
            </a:r>
            <a:r>
              <a:rPr lang="cs-CZ" dirty="0" err="1">
                <a:hlinkClick r:id="rId2"/>
              </a:rPr>
              <a:t>Information_overload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Difficulty</a:t>
            </a:r>
            <a:r>
              <a:rPr lang="cs-CZ" dirty="0"/>
              <a:t> to </a:t>
            </a:r>
            <a:r>
              <a:rPr lang="cs-CZ" dirty="0" err="1"/>
              <a:t>effectively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has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information</a:t>
            </a:r>
            <a:r>
              <a:rPr lang="cs-CZ" dirty="0"/>
              <a:t> (</a:t>
            </a:r>
            <a:r>
              <a:rPr lang="cs-CZ" dirty="0" err="1"/>
              <a:t>options</a:t>
            </a:r>
            <a:r>
              <a:rPr lang="cs-CZ" dirty="0"/>
              <a:t> to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user</a:t>
            </a:r>
            <a:r>
              <a:rPr lang="en-US" dirty="0"/>
              <a:t>’s </a:t>
            </a:r>
            <a:r>
              <a:rPr lang="cs-CZ" dirty="0" err="1"/>
              <a:t>preferences</a:t>
            </a:r>
            <a:endParaRPr lang="cs-CZ" dirty="0"/>
          </a:p>
          <a:p>
            <a:pPr lvl="2"/>
            <a:r>
              <a:rPr lang="cs-CZ" dirty="0"/>
              <a:t>Show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relevant</a:t>
            </a:r>
            <a:endParaRPr lang="cs-CZ" dirty="0"/>
          </a:p>
          <a:p>
            <a:pPr lvl="1"/>
            <a:endParaRPr lang="cs-CZ" dirty="0"/>
          </a:p>
          <a:p>
            <a:pPr lvl="0"/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=&gt; </a:t>
            </a:r>
            <a:r>
              <a:rPr lang="cs-CZ" dirty="0" err="1"/>
              <a:t>satisfaction</a:t>
            </a:r>
            <a:r>
              <a:rPr lang="cs-CZ" dirty="0"/>
              <a:t>, </a:t>
            </a:r>
            <a:r>
              <a:rPr lang="cs-CZ" dirty="0" err="1"/>
              <a:t>loyalty</a:t>
            </a:r>
            <a:r>
              <a:rPr lang="cs-CZ" dirty="0"/>
              <a:t>, </a:t>
            </a:r>
            <a:r>
              <a:rPr lang="cs-CZ" dirty="0" err="1"/>
              <a:t>consumption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=&gt;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</a:t>
            </a:r>
          </a:p>
          <a:p>
            <a:pPr lvl="1"/>
            <a:r>
              <a:rPr lang="cs-CZ" i="1" dirty="0" err="1"/>
              <a:t>Knowing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users</a:t>
            </a:r>
            <a:r>
              <a:rPr lang="cs-CZ" i="1" dirty="0"/>
              <a:t> </a:t>
            </a:r>
            <a:r>
              <a:rPr lang="cs-CZ" i="1" dirty="0" err="1"/>
              <a:t>allows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to serve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r>
              <a:rPr lang="cs-CZ" i="1" dirty="0"/>
              <a:t> =&gt; </a:t>
            </a:r>
            <a:r>
              <a:rPr lang="cs-CZ" i="1" dirty="0" err="1"/>
              <a:t>monetize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endParaRPr lang="cs-CZ" i="1" dirty="0"/>
          </a:p>
          <a:p>
            <a:pPr lvl="0"/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76192C-0D61-453A-8CE1-39649805D4BF}"/>
              </a:ext>
            </a:extLst>
          </p:cNvPr>
          <p:cNvGrpSpPr/>
          <p:nvPr/>
        </p:nvGrpSpPr>
        <p:grpSpPr>
          <a:xfrm>
            <a:off x="1299476" y="5354967"/>
            <a:ext cx="2894438" cy="676097"/>
            <a:chOff x="457200" y="4295793"/>
            <a:chExt cx="8258175" cy="1928985"/>
          </a:xfrm>
        </p:grpSpPr>
        <p:pic>
          <p:nvPicPr>
            <p:cNvPr id="4" name="Picture 7" descr="Smiley Face">
              <a:extLst>
                <a:ext uri="{FF2B5EF4-FFF2-40B4-BE49-F238E27FC236}">
                  <a16:creationId xmlns:a16="http://schemas.microsoft.com/office/drawing/2014/main" id="{7710059E-C898-43C0-98ED-20A82CDBA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DBB21C9C-6085-4604-92DF-CC8C5A10E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B77EBD4-2F09-4383-9CB5-C43E08E3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7" name="Šrafovaná šipka doprava 2">
              <a:extLst>
                <a:ext uri="{FF2B5EF4-FFF2-40B4-BE49-F238E27FC236}">
                  <a16:creationId xmlns:a16="http://schemas.microsoft.com/office/drawing/2014/main" id="{00CCC3FD-B6CC-4936-B795-64F9B5718478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Šrafovaná šipka doprava 9">
              <a:extLst>
                <a:ext uri="{FF2B5EF4-FFF2-40B4-BE49-F238E27FC236}">
                  <a16:creationId xmlns:a16="http://schemas.microsoft.com/office/drawing/2014/main" id="{E6B8DA7A-3592-4001-BC19-CDA4D1F79405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5923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388076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(Implicit / explicit ) 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Typical means of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getting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raw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data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for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preferences</a:t>
            </a:r>
          </a:p>
          <a:p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Psychological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profiling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https://www.researchgate.net/publication/220737365_Towards_User_Psychological_Profile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)</a:t>
            </a: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High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level, but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impactful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description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humans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E.g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Sufficer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vs.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Maximizer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  <a:hlinkClick r:id="rId3"/>
              </a:rPr>
              <a:t>https://www.wsj.com/articles/how-you-make-decisions-says-a-lot-about-how-happy-you-are-1412614997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 )</a:t>
            </a:r>
            <a:endParaRPr lang="cs-CZ" sz="1400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Recommender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systems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Typical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means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utilizing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preferences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Preference Elicitation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How to get (explicit) preferences (mainly) from new users</a:t>
            </a:r>
          </a:p>
          <a:p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0"/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96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utilize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6905497" cy="388076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/>
              <a:t>Where</a:t>
            </a:r>
            <a:r>
              <a:rPr lang="cs-CZ" b="1" dirty="0"/>
              <a:t> &amp; </a:t>
            </a:r>
            <a:r>
              <a:rPr lang="cs-CZ" b="1" dirty="0" err="1"/>
              <a:t>what</a:t>
            </a:r>
            <a:r>
              <a:rPr lang="cs-CZ" b="1" dirty="0"/>
              <a:t> to do:</a:t>
            </a:r>
          </a:p>
          <a:p>
            <a:pPr lvl="0"/>
            <a:r>
              <a:rPr lang="cs-CZ" dirty="0"/>
              <a:t>Limit </a:t>
            </a:r>
            <a:r>
              <a:rPr lang="cs-CZ" dirty="0" err="1"/>
              <a:t>ourselves</a:t>
            </a:r>
            <a:r>
              <a:rPr lang="cs-CZ" dirty="0"/>
              <a:t> to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 (IR)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/>
              <a:t>Recommender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GUI </a:t>
            </a:r>
            <a:r>
              <a:rPr lang="cs-CZ" dirty="0" err="1"/>
              <a:t>personalizations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https://evergreen.team/articles/ui-and-ux-personalization.html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https://en.wikipedia.org/wiki/</a:t>
            </a:r>
            <a:r>
              <a:rPr lang="cs-CZ" dirty="0" err="1">
                <a:hlinkClick r:id="rId3"/>
              </a:rPr>
              <a:t>Personalized_search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…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pic>
        <p:nvPicPr>
          <p:cNvPr id="3074" name="Picture 2" descr="Example for conventional and personalized search results | Download  Scientific Diagram">
            <a:extLst>
              <a:ext uri="{FF2B5EF4-FFF2-40B4-BE49-F238E27FC236}">
                <a16:creationId xmlns:a16="http://schemas.microsoft.com/office/drawing/2014/main" id="{FEB4B6D8-9D41-4FCF-ABE9-0AF59A9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9" y="3891708"/>
            <a:ext cx="4609171" cy="2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CC38A8F7-AE31-460E-95E4-8515AD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17" t="16099" r="62433" b="57480"/>
          <a:stretch/>
        </p:blipFill>
        <p:spPr>
          <a:xfrm>
            <a:off x="7582829" y="1343949"/>
            <a:ext cx="4619802" cy="24217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user preferences?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task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Explicitly? Through text/speech? Sth.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6DD6CD75-D273-4E2C-B86A-C4C59CB4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E82A1A49-12C2-4A58-9C99-B087122F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52DD6DCE-767A-41F9-940E-3BF705D0A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9273E6C-AF1B-4798-8A65-719B823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48FB4EB9-0F86-42EF-A446-BCEEA62F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means 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do we have to 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express </a:t>
            </a:r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UP?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/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/>
              <a:t>„</a:t>
            </a:r>
            <a:r>
              <a:rPr lang="cs-CZ" b="1" dirty="0" err="1"/>
              <a:t>Expressing</a:t>
            </a:r>
            <a:r>
              <a:rPr lang="cs-CZ" b="1" dirty="0"/>
              <a:t> by </a:t>
            </a:r>
            <a:r>
              <a:rPr lang="cs-CZ" b="1" dirty="0" err="1"/>
              <a:t>doing</a:t>
            </a:r>
            <a:r>
              <a:rPr lang="cs-CZ" b="1" dirty="0"/>
              <a:t>“ (</a:t>
            </a:r>
            <a:r>
              <a:rPr lang="cs-CZ" b="1" dirty="0" err="1"/>
              <a:t>implicit</a:t>
            </a:r>
            <a:r>
              <a:rPr lang="cs-CZ" b="1" dirty="0"/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Rating/(dis)</a:t>
            </a:r>
            <a:r>
              <a:rPr lang="cs-CZ" b="1" dirty="0" err="1"/>
              <a:t>approving</a:t>
            </a:r>
            <a:r>
              <a:rPr lang="cs-CZ" b="1" dirty="0"/>
              <a:t> (explicit feedback)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searching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 err="1"/>
              <a:t>Critiquing</a:t>
            </a:r>
            <a:r>
              <a:rPr lang="cs-CZ" b="1" dirty="0"/>
              <a:t> (</a:t>
            </a:r>
            <a:r>
              <a:rPr lang="cs-CZ" b="1" dirty="0" err="1"/>
              <a:t>especially</a:t>
            </a:r>
            <a:r>
              <a:rPr lang="cs-CZ" b="1" dirty="0"/>
              <a:t> </a:t>
            </a:r>
            <a:r>
              <a:rPr lang="cs-CZ" b="1" dirty="0" err="1"/>
              <a:t>popular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age</a:t>
            </a:r>
            <a:r>
              <a:rPr lang="cs-CZ" b="1" dirty="0"/>
              <a:t> </a:t>
            </a: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LLMs</a:t>
            </a:r>
            <a:r>
              <a:rPr lang="cs-CZ" b="1" dirty="0"/>
              <a:t>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Explicit </a:t>
            </a:r>
            <a:r>
              <a:rPr lang="cs-CZ" b="1" dirty="0" err="1"/>
              <a:t>comparison</a:t>
            </a:r>
            <a:r>
              <a:rPr lang="cs-CZ" b="1" dirty="0"/>
              <a:t> (A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better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B)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Writing</a:t>
            </a:r>
            <a:r>
              <a:rPr lang="cs-CZ" b="1" dirty="0"/>
              <a:t> a </a:t>
            </a:r>
            <a:r>
              <a:rPr lang="cs-CZ" b="1" dirty="0" err="1"/>
              <a:t>review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16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cs-CZ" b="1" dirty="0" err="1"/>
              <a:t>Implicit</a:t>
            </a:r>
            <a:r>
              <a:rPr lang="cs-CZ" b="1" dirty="0"/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Server-</a:t>
            </a:r>
            <a:r>
              <a:rPr lang="cs-CZ" b="1" dirty="0" err="1"/>
              <a:t>side</a:t>
            </a:r>
            <a:r>
              <a:rPr lang="cs-CZ" b="1" dirty="0"/>
              <a:t> (limited </a:t>
            </a:r>
            <a:r>
              <a:rPr lang="cs-CZ" b="1" dirty="0" err="1"/>
              <a:t>expressibility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Client-side</a:t>
            </a:r>
            <a:r>
              <a:rPr lang="cs-CZ" b="1" dirty="0"/>
              <a:t> (</a:t>
            </a:r>
            <a:r>
              <a:rPr lang="cs-CZ" b="1" dirty="0" err="1"/>
              <a:t>triggered</a:t>
            </a:r>
            <a:r>
              <a:rPr lang="cs-CZ" b="1" dirty="0"/>
              <a:t> JS </a:t>
            </a:r>
            <a:r>
              <a:rPr lang="cs-CZ" b="1" dirty="0" err="1"/>
              <a:t>events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Beyond</a:t>
            </a:r>
            <a:r>
              <a:rPr lang="cs-CZ" b="1" dirty="0"/>
              <a:t> (</a:t>
            </a:r>
            <a:r>
              <a:rPr lang="cs-CZ" b="1" dirty="0" err="1"/>
              <a:t>eye</a:t>
            </a:r>
            <a:r>
              <a:rPr lang="cs-CZ" b="1" dirty="0"/>
              <a:t> </a:t>
            </a:r>
            <a:r>
              <a:rPr lang="cs-CZ" b="1" dirty="0" err="1"/>
              <a:t>tracking</a:t>
            </a:r>
            <a:r>
              <a:rPr lang="cs-CZ" b="1" dirty="0"/>
              <a:t>,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biometrics</a:t>
            </a:r>
            <a:r>
              <a:rPr lang="cs-CZ" b="1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Limited </a:t>
            </a:r>
            <a:r>
              <a:rPr lang="cs-CZ" dirty="0" err="1"/>
              <a:t>applicability</a:t>
            </a:r>
            <a:r>
              <a:rPr lang="cs-CZ" dirty="0"/>
              <a:t> (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two</a:t>
            </a:r>
            <a:endParaRPr lang="cs-CZ" dirty="0"/>
          </a:p>
          <a:p>
            <a:pPr lvl="2">
              <a:lnSpc>
                <a:spcPct val="90000"/>
              </a:lnSpc>
            </a:pPr>
            <a:endParaRPr lang="cs-CZ" dirty="0"/>
          </a:p>
          <a:p>
            <a:pPr lvl="0">
              <a:lnSpc>
                <a:spcPct val="90000"/>
              </a:lnSpc>
            </a:pPr>
            <a:r>
              <a:rPr lang="cs-CZ" b="1" dirty="0"/>
              <a:t>Rating, </a:t>
            </a: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comparison</a:t>
            </a:r>
            <a:r>
              <a:rPr lang="cs-CZ" b="1" dirty="0"/>
              <a:t>, </a:t>
            </a:r>
            <a:r>
              <a:rPr lang="cs-CZ" b="1" dirty="0" err="1"/>
              <a:t>reviews</a:t>
            </a:r>
            <a:r>
              <a:rPr lang="cs-CZ" b="1" dirty="0"/>
              <a:t>… via </a:t>
            </a:r>
            <a:r>
              <a:rPr lang="cs-CZ" b="1" dirty="0" err="1"/>
              <a:t>designated</a:t>
            </a:r>
            <a:r>
              <a:rPr lang="cs-CZ" b="1" dirty="0"/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bit </a:t>
            </a:r>
            <a:r>
              <a:rPr lang="cs-CZ" dirty="0" err="1"/>
              <a:t>tricky</a:t>
            </a:r>
            <a:r>
              <a:rPr lang="cs-CZ" dirty="0"/>
              <a:t>…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err="1"/>
              <a:t>Questionaires</a:t>
            </a:r>
            <a:r>
              <a:rPr lang="cs-CZ" b="1" dirty="0"/>
              <a:t>, role </a:t>
            </a:r>
            <a:r>
              <a:rPr lang="cs-CZ" b="1" dirty="0" err="1"/>
              <a:t>playing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(in most </a:t>
            </a:r>
            <a:r>
              <a:rPr lang="cs-CZ" dirty="0" err="1"/>
              <a:t>cases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18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47D7E-1D54-2883-6E68-EF6EC79A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02DA-A0E5-83E8-EFF0-17BA1702D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31E53-C2D8-C623-4B24-29F79D3671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are</a:t>
            </a:r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Recommender Systems?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Wikipedia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recommender system</a:t>
            </a:r>
            <a:r>
              <a:rPr lang="cs-CZ" b="1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is a subclass of information filtering system that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provides suggestions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for items that are most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pertinent to a particular user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.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Recommender systems are particularly useful when an individual needs to choose an item from a potentially overwhelming number of items that a service may offer.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pertinent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: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relevant or applicable to a particular matter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</a:p>
          <a:p>
            <a:pPr lvl="1"/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pertinent</a:t>
            </a:r>
            <a:r>
              <a:rPr lang="cs-CZ" sz="1400" dirty="0">
                <a:solidFill>
                  <a:srgbClr val="0070C0"/>
                </a:solidFill>
              </a:rPr>
              <a:t>/</a:t>
            </a:r>
            <a:r>
              <a:rPr lang="cs-CZ" sz="1400" dirty="0" err="1">
                <a:solidFill>
                  <a:srgbClr val="0070C0"/>
                </a:solidFill>
              </a:rPr>
              <a:t>relevant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means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for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users</a:t>
            </a:r>
            <a:r>
              <a:rPr lang="cs-CZ" sz="1400" dirty="0">
                <a:solidFill>
                  <a:srgbClr val="0070C0"/>
                </a:solidFill>
              </a:rPr>
              <a:t>? On </a:t>
            </a:r>
            <a:r>
              <a:rPr lang="cs-CZ" sz="1400" dirty="0" smtClean="0">
                <a:solidFill>
                  <a:srgbClr val="0070C0"/>
                </a:solidFill>
              </a:rPr>
              <a:t>what does </a:t>
            </a:r>
            <a:r>
              <a:rPr lang="cs-CZ" sz="1400" dirty="0">
                <a:solidFill>
                  <a:srgbClr val="0070C0"/>
                </a:solidFill>
              </a:rPr>
              <a:t>the relevance depend?</a:t>
            </a:r>
          </a:p>
          <a:p>
            <a:pPr lvl="1"/>
            <a:r>
              <a:rPr lang="cs-CZ" sz="1400" dirty="0">
                <a:solidFill>
                  <a:srgbClr val="0070C0"/>
                </a:solidFill>
              </a:rPr>
              <a:t>How to </a:t>
            </a:r>
            <a:r>
              <a:rPr lang="cs-CZ" sz="1400" dirty="0" err="1">
                <a:solidFill>
                  <a:srgbClr val="0070C0"/>
                </a:solidFill>
              </a:rPr>
              <a:t>learn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is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relevant</a:t>
            </a:r>
            <a:r>
              <a:rPr lang="cs-CZ" sz="1400" dirty="0">
                <a:solidFill>
                  <a:srgbClr val="0070C0"/>
                </a:solidFill>
              </a:rPr>
              <a:t>?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data do </a:t>
            </a:r>
            <a:r>
              <a:rPr lang="cs-CZ" sz="1400" dirty="0" err="1">
                <a:solidFill>
                  <a:srgbClr val="0070C0"/>
                </a:solidFill>
              </a:rPr>
              <a:t>we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need</a:t>
            </a:r>
            <a:r>
              <a:rPr lang="cs-CZ" sz="1400" dirty="0">
                <a:solidFill>
                  <a:srgbClr val="0070C0"/>
                </a:solidFill>
              </a:rPr>
              <a:t>,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algorithms</a:t>
            </a:r>
            <a:r>
              <a:rPr lang="cs-CZ" sz="1400" dirty="0">
                <a:solidFill>
                  <a:srgbClr val="0070C0"/>
                </a:solidFill>
              </a:rPr>
              <a:t> to </a:t>
            </a:r>
            <a:r>
              <a:rPr lang="cs-CZ" sz="1400" dirty="0" err="1">
                <a:solidFill>
                  <a:srgbClr val="0070C0"/>
                </a:solidFill>
              </a:rPr>
              <a:t>apply</a:t>
            </a:r>
            <a:r>
              <a:rPr lang="cs-CZ" sz="14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70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Introduction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+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Motivation</a:t>
            </a: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NDBI021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organization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Recap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263D-BA24-80F6-B1EB-34B56F11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1F180-AD8C-A1BA-563B-EC1E6054AC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3A8AB-90D4-A370-EA54-8BAFF936D8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853967"/>
            <a:ext cx="8978731" cy="4187391"/>
          </a:xfrm>
        </p:spPr>
        <p:txBody>
          <a:bodyPr>
            <a:normAutofit lnSpcReduction="10000"/>
          </a:bodyPr>
          <a:lstStyle/>
          <a:p>
            <a:pPr marL="393700" indent="-381635"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Search Engines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Users know in advance what they</a:t>
            </a:r>
            <a:r>
              <a:rPr lang="en-US" spc="-15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want</a:t>
            </a:r>
            <a:r>
              <a:rPr lang="cs-CZ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(and are able to specify it)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Explicit query </a:t>
            </a: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submitted by the user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Evaluation through known „correct“ answers for the query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93700" indent="-381635">
              <a:spcBef>
                <a:spcPts val="1135"/>
              </a:spcBef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Recommender Systems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Users do not know what they want</a:t>
            </a:r>
            <a:r>
              <a:rPr lang="cs-CZ" b="1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i="1" spc="-5" dirty="0">
                <a:solidFill>
                  <a:schemeClr val="tx1"/>
                </a:solidFill>
                <a:latin typeface="Calibri"/>
                <a:cs typeface="Calibri"/>
              </a:rPr>
              <a:t>(or do not know how to ask for it)</a:t>
            </a:r>
            <a:endParaRPr lang="cs-CZ" i="1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94435" lvl="2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But,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typically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can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say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what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a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good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suggestion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what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not</a:t>
            </a:r>
            <a:endParaRPr lang="en-US" i="1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chemeClr val="tx1"/>
                </a:solidFill>
                <a:latin typeface="Calibri"/>
                <a:cs typeface="Calibri"/>
              </a:rPr>
              <a:t>RS tries to understand user’s needs through observed behavior</a:t>
            </a:r>
            <a:br>
              <a:rPr lang="en-US" b="1" i="1" spc="-5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i="1" spc="-5" dirty="0">
                <a:solidFill>
                  <a:schemeClr val="tx1"/>
                </a:solidFill>
                <a:latin typeface="Calibri"/>
                <a:cs typeface="Calibri"/>
              </a:rPr>
              <a:t>(provide suitable results for these needs without being explicitly asked)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rgbClr val="00B050"/>
                </a:solidFill>
                <a:latin typeface="Calibri"/>
                <a:cs typeface="Calibri"/>
              </a:rPr>
              <a:t>„Implicit query“</a:t>
            </a:r>
            <a:endParaRPr lang="cs-CZ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12750" lvl="1" indent="0">
              <a:spcBef>
                <a:spcPts val="215"/>
              </a:spcBef>
              <a:buNone/>
              <a:tabLst>
                <a:tab pos="794385" algn="l"/>
                <a:tab pos="795020" algn="l"/>
              </a:tabLst>
            </a:pPr>
            <a:endParaRPr lang="en-US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12750" lvl="1">
              <a:spcBef>
                <a:spcPts val="215"/>
              </a:spcBef>
              <a:tabLst>
                <a:tab pos="794385" algn="l"/>
                <a:tab pos="79502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Personalized Adds</a:t>
            </a:r>
          </a:p>
          <a:p>
            <a:pPr marL="698500" lvl="1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W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orks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extra-site,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no prior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indication of user’s needs</a:t>
            </a:r>
          </a:p>
          <a:p>
            <a:pPr marL="1155700" lvl="2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Often, the basic principle of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RecSys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(mutual benefits) is violated</a:t>
            </a:r>
            <a:endParaRPr lang="cs-CZ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155700" lvl="2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Although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seemingly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task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methods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as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RecSys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often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do not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work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lvl="0"/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21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36895" y="122238"/>
            <a:ext cx="89881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Recommender Systems are </a:t>
            </a:r>
            <a:r>
              <a:rPr lang="cs-CZ" sz="3200" b="1" dirty="0" err="1">
                <a:solidFill>
                  <a:schemeClr val="tx2"/>
                </a:solidFill>
              </a:rPr>
              <a:t>everywhere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30" t="15905" r="48547" b="9014"/>
          <a:stretch/>
        </p:blipFill>
        <p:spPr>
          <a:xfrm>
            <a:off x="5785187" y="1762365"/>
            <a:ext cx="3704318" cy="44164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9217" t="16099" r="62433" b="57480"/>
          <a:stretch/>
        </p:blipFill>
        <p:spPr>
          <a:xfrm>
            <a:off x="600610" y="1750041"/>
            <a:ext cx="5184576" cy="27178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22831" t="23400" r="40550" b="37438"/>
          <a:stretch/>
        </p:blipFill>
        <p:spPr>
          <a:xfrm>
            <a:off x="600610" y="3970611"/>
            <a:ext cx="4451534" cy="26778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/>
          <a:srcRect l="17970" t="41197" r="37852" b="40539"/>
          <a:stretch/>
        </p:blipFill>
        <p:spPr>
          <a:xfrm>
            <a:off x="3561098" y="5136628"/>
            <a:ext cx="5963902" cy="138695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88504" y="1417638"/>
            <a:ext cx="738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 </a:t>
            </a:r>
            <a:r>
              <a:rPr lang="hu-HU" dirty="0" err="1"/>
              <a:t>Movies</a:t>
            </a:r>
            <a:r>
              <a:rPr lang="hu-HU" dirty="0"/>
              <a:t>, </a:t>
            </a:r>
            <a:r>
              <a:rPr lang="hu-HU" dirty="0" err="1"/>
              <a:t>news</a:t>
            </a:r>
            <a:r>
              <a:rPr lang="hu-HU" dirty="0"/>
              <a:t>, </a:t>
            </a:r>
            <a:r>
              <a:rPr lang="hu-HU" dirty="0" err="1"/>
              <a:t>books</a:t>
            </a:r>
            <a:r>
              <a:rPr lang="hu-HU" dirty="0"/>
              <a:t>, </a:t>
            </a:r>
            <a:r>
              <a:rPr lang="hu-HU" dirty="0" err="1"/>
              <a:t>e-commerce</a:t>
            </a:r>
            <a:r>
              <a:rPr lang="hu-HU" dirty="0"/>
              <a:t>, web/</a:t>
            </a:r>
            <a:r>
              <a:rPr lang="hu-HU" dirty="0" err="1"/>
              <a:t>site-wide</a:t>
            </a:r>
            <a:r>
              <a:rPr lang="hu-HU" dirty="0"/>
              <a:t> </a:t>
            </a:r>
            <a:r>
              <a:rPr lang="hu-HU" dirty="0" err="1"/>
              <a:t>search</a:t>
            </a:r>
            <a:r>
              <a:rPr lang="hu-HU" dirty="0"/>
              <a:t>,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…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8021053" y="665747"/>
            <a:ext cx="3801979" cy="1121223"/>
          </a:xfrm>
          <a:prstGeom prst="wedgeEllipseCallout">
            <a:avLst>
              <a:gd name="adj1" fmla="val -65348"/>
              <a:gd name="adj2" fmla="val -11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More and more true every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79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C9EC-5D3D-B045-EFB9-CC3F8A07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1D0D6-0A48-F754-E76C-04AAB69D47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64961-B54A-7785-EEBB-728923AC56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marL="355600" indent="-342900">
              <a:spcBef>
                <a:spcPts val="1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RS seen </a:t>
            </a:r>
            <a:r>
              <a:rPr lang="en-US" sz="2000" b="1" spc="-5" dirty="0">
                <a:solidFill>
                  <a:srgbClr val="003366"/>
                </a:solidFill>
                <a:latin typeface="Calibri"/>
                <a:cs typeface="Calibri"/>
              </a:rPr>
              <a:t>as 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lang="en-US" sz="20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function</a:t>
            </a:r>
            <a:endParaRPr lang="en-US" sz="2000" dirty="0">
              <a:latin typeface="Calibri"/>
              <a:cs typeface="Calibri"/>
            </a:endParaRPr>
          </a:p>
          <a:p>
            <a:pPr marL="355600" indent="-342900"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rgbClr val="003366"/>
                </a:solidFill>
                <a:latin typeface="Calibri"/>
                <a:cs typeface="Calibri"/>
              </a:rPr>
              <a:t>Given:</a:t>
            </a:r>
            <a:endParaRPr lang="en-US" sz="2000" dirty="0">
              <a:latin typeface="Calibri"/>
              <a:cs typeface="Calibri"/>
            </a:endParaRPr>
          </a:p>
          <a:p>
            <a:pPr marL="756285" lvl="1" indent="-287020"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User model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(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user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preferences</a:t>
            </a:r>
            <a:r>
              <a:rPr lang="en-US" spc="-10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756285" lvl="1" indent="-287020"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Items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(with or without description of item characteristics,</a:t>
            </a:r>
            <a:r>
              <a:rPr lang="en-US" spc="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relations,…)</a:t>
            </a:r>
            <a:endParaRPr lang="cs-CZ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756285" lvl="1" indent="-287020"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Other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data (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depending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on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the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type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of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algorithm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355600" indent="-342900">
              <a:spcBef>
                <a:spcPts val="11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000" b="1" dirty="0">
                <a:solidFill>
                  <a:srgbClr val="003366"/>
                </a:solidFill>
                <a:latin typeface="Calibri"/>
                <a:cs typeface="Calibri"/>
              </a:rPr>
              <a:t>Return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endParaRPr lang="en-US" sz="2000" dirty="0">
              <a:latin typeface="Calibri"/>
              <a:cs typeface="Calibri"/>
            </a:endParaRPr>
          </a:p>
          <a:p>
            <a:pPr marL="756285" lvl="1" indent="-287020"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Items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Relevance score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/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Items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ranking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/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Recommendation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page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template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5370" y="2071637"/>
            <a:ext cx="1786255" cy="86841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1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4EF61-96E8-3492-B397-0C1623CD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9AEB3B-A0CB-A206-45AD-31C69AA1D0D9}"/>
              </a:ext>
            </a:extLst>
          </p:cNvPr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473BD0-F3EC-0E57-AAA5-E6B163207FD5}"/>
              </a:ext>
            </a:extLst>
          </p:cNvPr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3AF44CD-3F42-E02C-9F95-0061B654B19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D27BAC5-9232-CB47-0447-C80C57A999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DE1D0A23-FFE3-BCE0-FA81-9C0EF39307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70C0FB53-B8BF-6217-B18E-26669C64CC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58E2591-5E5B-7B59-8A1B-EA2733ADAC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DC31EA30-8804-7378-BDF7-9795327DC5F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>
            <a:extLst>
              <a:ext uri="{FF2B5EF4-FFF2-40B4-BE49-F238E27FC236}">
                <a16:creationId xmlns:a16="http://schemas.microsoft.com/office/drawing/2014/main" id="{EA5C7F12-5FEF-44CF-3F8A-1536D9E69C4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9B184B53-F208-F3C2-9B2E-D60C96F8A2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17815" y="2077521"/>
            <a:ext cx="1786255" cy="868413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8B45D4CC-6FA5-D5CB-D0B9-C517A87EFB08}"/>
              </a:ext>
            </a:extLst>
          </p:cNvPr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A887AEF2-93F7-2269-54EA-27498A613F3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CC149C4-F73D-BEDE-02B7-63665F57A59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>
            <a:extLst>
              <a:ext uri="{FF2B5EF4-FFF2-40B4-BE49-F238E27FC236}">
                <a16:creationId xmlns:a16="http://schemas.microsoft.com/office/drawing/2014/main" id="{D1919A7C-B765-AC6F-6AF3-3C9DCE3A30C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0F42519B-5F38-52CA-61A4-018921F05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1BDD0A74-19A7-1FDC-4BB8-DF80ED8958CE}"/>
              </a:ext>
            </a:extLst>
          </p:cNvPr>
          <p:cNvSpPr/>
          <p:nvPr/>
        </p:nvSpPr>
        <p:spPr>
          <a:xfrm>
            <a:off x="6178609" y="1667236"/>
            <a:ext cx="2076628" cy="1135785"/>
          </a:xfrm>
          <a:prstGeom prst="wedgeRoundRectCallout">
            <a:avLst>
              <a:gd name="adj1" fmla="val -47170"/>
              <a:gd name="adj2" fmla="val 971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err="1"/>
              <a:t>Similarity</a:t>
            </a:r>
            <a:endParaRPr lang="cs-CZ" sz="3200" b="1" i="1" dirty="0"/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9E0AA09C-9435-C69A-479B-0AD069F2E22D}"/>
              </a:ext>
            </a:extLst>
          </p:cNvPr>
          <p:cNvSpPr/>
          <p:nvPr/>
        </p:nvSpPr>
        <p:spPr>
          <a:xfrm>
            <a:off x="352422" y="1973525"/>
            <a:ext cx="1567288" cy="849350"/>
          </a:xfrm>
          <a:prstGeom prst="wedgeRoundRectCallout">
            <a:avLst>
              <a:gd name="adj1" fmla="val 100035"/>
              <a:gd name="adj2" fmla="val -134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User</a:t>
            </a:r>
            <a:r>
              <a:rPr lang="en-US" dirty="0"/>
              <a:t>’s Preferences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10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 „Hello </a:t>
            </a:r>
            <a:r>
              <a:rPr lang="cs-CZ" dirty="0" err="1"/>
              <a:t>World</a:t>
            </a:r>
            <a:r>
              <a:rPr lang="cs-CZ" dirty="0"/>
              <a:t>!“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1" y="2160590"/>
            <a:ext cx="9295343" cy="3880768"/>
          </a:xfrm>
        </p:spPr>
        <p:txBody>
          <a:bodyPr/>
          <a:lstStyle/>
          <a:p>
            <a:r>
              <a:rPr lang="en-US" sz="2400" dirty="0"/>
              <a:t>User-based nearest-neighbor collaborative filtering</a:t>
            </a:r>
            <a:r>
              <a:rPr lang="cs-CZ" sz="2400" dirty="0"/>
              <a:t> (UB-</a:t>
            </a:r>
            <a:r>
              <a:rPr lang="cs-CZ" sz="2400" dirty="0" err="1"/>
              <a:t>kNN</a:t>
            </a:r>
            <a:r>
              <a:rPr lang="cs-CZ" sz="2400" dirty="0"/>
              <a:t>)</a:t>
            </a:r>
          </a:p>
          <a:p>
            <a:pPr lvl="1"/>
            <a:r>
              <a:rPr lang="cs-CZ" sz="2000" dirty="0" err="1"/>
              <a:t>Get</a:t>
            </a:r>
            <a:r>
              <a:rPr lang="cs-CZ" sz="2000" dirty="0"/>
              <a:t> most </a:t>
            </a:r>
            <a:r>
              <a:rPr lang="cs-CZ" sz="2000" dirty="0" err="1"/>
              <a:t>similar</a:t>
            </a:r>
            <a:r>
              <a:rPr lang="cs-CZ" sz="2000" dirty="0"/>
              <a:t> </a:t>
            </a:r>
            <a:r>
              <a:rPr lang="cs-CZ" sz="2000" dirty="0" err="1"/>
              <a:t>users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current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.</a:t>
            </a:r>
          </a:p>
          <a:p>
            <a:pPr lvl="2"/>
            <a:r>
              <a:rPr lang="cs-CZ" sz="1700" dirty="0"/>
              <a:t>Cosine </a:t>
            </a:r>
            <a:r>
              <a:rPr lang="cs-CZ" sz="1700" dirty="0" err="1"/>
              <a:t>similarity</a:t>
            </a:r>
            <a:r>
              <a:rPr lang="cs-CZ" sz="1700" dirty="0"/>
              <a:t> / </a:t>
            </a:r>
            <a:r>
              <a:rPr lang="cs-CZ" sz="1700" dirty="0" err="1"/>
              <a:t>Correlation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known</a:t>
            </a:r>
            <a:r>
              <a:rPr lang="cs-CZ" sz="1700" dirty="0"/>
              <a:t> </a:t>
            </a:r>
            <a:r>
              <a:rPr lang="cs-CZ" sz="1700" dirty="0" err="1"/>
              <a:t>ratings</a:t>
            </a:r>
            <a:r>
              <a:rPr lang="cs-CZ" sz="1700" dirty="0"/>
              <a:t> per user</a:t>
            </a:r>
          </a:p>
          <a:p>
            <a:pPr lvl="1"/>
            <a:r>
              <a:rPr lang="cs-CZ" sz="2000" dirty="0" err="1"/>
              <a:t>Aggregate</a:t>
            </a:r>
            <a:r>
              <a:rPr lang="cs-CZ" sz="2000" dirty="0"/>
              <a:t> </a:t>
            </a:r>
            <a:r>
              <a:rPr lang="cs-CZ" sz="2000" dirty="0" err="1"/>
              <a:t>their</a:t>
            </a:r>
            <a:r>
              <a:rPr lang="cs-CZ" sz="2000" dirty="0"/>
              <a:t> feedback on not-</a:t>
            </a:r>
            <a:r>
              <a:rPr lang="cs-CZ" sz="2000" dirty="0" err="1"/>
              <a:t>yet</a:t>
            </a:r>
            <a:r>
              <a:rPr lang="cs-CZ" sz="2000" dirty="0"/>
              <a:t>-</a:t>
            </a:r>
            <a:r>
              <a:rPr lang="cs-CZ" sz="2000" dirty="0" err="1"/>
              <a:t>visited</a:t>
            </a:r>
            <a:r>
              <a:rPr lang="cs-CZ" sz="2000" dirty="0"/>
              <a:t> </a:t>
            </a:r>
            <a:r>
              <a:rPr lang="cs-CZ" sz="2000" dirty="0" err="1"/>
              <a:t>items</a:t>
            </a:r>
            <a:r>
              <a:rPr lang="cs-CZ" sz="2000" dirty="0"/>
              <a:t>.</a:t>
            </a:r>
          </a:p>
          <a:p>
            <a:pPr lvl="2"/>
            <a:r>
              <a:rPr lang="cs-CZ" sz="1700" dirty="0" err="1"/>
              <a:t>Average</a:t>
            </a:r>
            <a:r>
              <a:rPr lang="cs-CZ" sz="1700" dirty="0"/>
              <a:t> / </a:t>
            </a:r>
            <a:r>
              <a:rPr lang="cs-CZ" sz="1700" dirty="0" err="1"/>
              <a:t>similarity-weighted</a:t>
            </a:r>
            <a:r>
              <a:rPr lang="cs-CZ" sz="1700" dirty="0"/>
              <a:t> </a:t>
            </a:r>
            <a:r>
              <a:rPr lang="cs-CZ" sz="1700" dirty="0" err="1"/>
              <a:t>average</a:t>
            </a:r>
            <a:r>
              <a:rPr lang="cs-CZ" sz="1700" dirty="0"/>
              <a:t>…</a:t>
            </a:r>
          </a:p>
          <a:p>
            <a:pPr lvl="1"/>
            <a:r>
              <a:rPr lang="cs-CZ" sz="2000" dirty="0" err="1"/>
              <a:t>Recommend</a:t>
            </a:r>
            <a:r>
              <a:rPr lang="cs-CZ" sz="2000" dirty="0"/>
              <a:t> </a:t>
            </a:r>
            <a:r>
              <a:rPr lang="cs-CZ" sz="2000" dirty="0" err="1"/>
              <a:t>items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best</a:t>
            </a:r>
            <a:r>
              <a:rPr lang="cs-CZ" sz="2000" dirty="0"/>
              <a:t> </a:t>
            </a:r>
            <a:r>
              <a:rPr lang="cs-CZ" sz="2000" dirty="0" err="1"/>
              <a:t>aggregated</a:t>
            </a:r>
            <a:r>
              <a:rPr lang="cs-CZ" sz="2000" dirty="0"/>
              <a:t> </a:t>
            </a:r>
            <a:r>
              <a:rPr lang="cs-CZ" sz="2000" dirty="0" err="1"/>
              <a:t>feedack</a:t>
            </a:r>
            <a:r>
              <a:rPr lang="cs-CZ" sz="2000" dirty="0"/>
              <a:t>.</a:t>
            </a:r>
          </a:p>
          <a:p>
            <a:pPr lvl="2"/>
            <a:r>
              <a:rPr lang="cs-CZ" sz="1700" dirty="0"/>
              <a:t>Top-k </a:t>
            </a:r>
            <a:r>
              <a:rPr lang="cs-CZ" sz="1700" dirty="0" err="1"/>
              <a:t>items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highest</a:t>
            </a:r>
            <a:r>
              <a:rPr lang="cs-CZ" sz="1700" dirty="0"/>
              <a:t> rating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Ladislav Peška, Recommender Systems - Introduction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67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8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NDBI021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43257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Syllabus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3" y="1717287"/>
            <a:ext cx="5418668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Lectures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: 4 </a:t>
            </a: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blocks</a:t>
            </a:r>
            <a:endParaRPr lang="cs-CZ" b="1" dirty="0">
              <a:solidFill>
                <a:srgbClr val="333333"/>
              </a:solidFill>
              <a:latin typeface="Tahoma" pitchFamily="34"/>
            </a:endParaRPr>
          </a:p>
          <a:p>
            <a:pPr marL="0" lvl="0" indent="0">
              <a:buNone/>
            </a:pPr>
            <a:r>
              <a:rPr lang="cs-CZ" sz="1400" b="1" dirty="0" err="1">
                <a:solidFill>
                  <a:srgbClr val="333333"/>
                </a:solidFill>
                <a:latin typeface="Arial" pitchFamily="34"/>
              </a:rPr>
              <a:t>Basics</a:t>
            </a:r>
            <a:endParaRPr lang="en-US" sz="1400" b="1" dirty="0">
              <a:solidFill>
                <a:srgbClr val="333333"/>
              </a:solidFill>
              <a:latin typeface="Arial" pitchFamily="34"/>
            </a:endParaRPr>
          </a:p>
          <a:p>
            <a:pPr algn="l"/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30.9. Intro + basic RS</a:t>
            </a:r>
          </a:p>
          <a:p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07.10. basic RS + open problems</a:t>
            </a:r>
            <a:r>
              <a:rPr lang="cs-CZ" sz="1400" i="1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14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+ RecSys highlights?</a:t>
            </a:r>
            <a:endParaRPr lang="cs-CZ" sz="14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User </a:t>
            </a:r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preferences</a:t>
            </a:r>
            <a:endParaRPr lang="cs-CZ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14.10. User feedback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variants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pre-processing</a:t>
            </a:r>
            <a:endParaRPr lang="cs-CZ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21.10. User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preferences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aggregations</a:t>
            </a: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04.11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Advanced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concepts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explanations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nudging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user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787D718-EBC8-FBC0-39DC-603DF9BFC21F}"/>
              </a:ext>
            </a:extLst>
          </p:cNvPr>
          <p:cNvSpPr txBox="1">
            <a:spLocks/>
          </p:cNvSpPr>
          <p:nvPr/>
        </p:nvSpPr>
        <p:spPr>
          <a:xfrm>
            <a:off x="5531976" y="2044081"/>
            <a:ext cx="5594647" cy="4409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Advanced</a:t>
            </a:r>
            <a:r>
              <a:rPr lang="cs-CZ" sz="1400" b="1" dirty="0"/>
              <a:t> RS </a:t>
            </a:r>
            <a:r>
              <a:rPr lang="cs-CZ" sz="1400" b="1" dirty="0" err="1"/>
              <a:t>concepts</a:t>
            </a:r>
            <a:endParaRPr lang="cs-CZ" sz="1400" b="1" dirty="0"/>
          </a:p>
          <a:p>
            <a:r>
              <a:rPr lang="cs-CZ" sz="1400" dirty="0"/>
              <a:t>11.11. </a:t>
            </a:r>
            <a:r>
              <a:rPr lang="cs-CZ" sz="1400" dirty="0" err="1"/>
              <a:t>Fairness</a:t>
            </a:r>
            <a:r>
              <a:rPr lang="cs-CZ" sz="1400" dirty="0"/>
              <a:t>, </a:t>
            </a:r>
            <a:r>
              <a:rPr lang="cs-CZ" sz="1400" dirty="0" err="1"/>
              <a:t>Biases</a:t>
            </a:r>
            <a:r>
              <a:rPr lang="cs-CZ" sz="1400" dirty="0"/>
              <a:t> and de-</a:t>
            </a:r>
            <a:r>
              <a:rPr lang="cs-CZ" sz="1400" dirty="0" err="1"/>
              <a:t>biasing</a:t>
            </a:r>
            <a:endParaRPr lang="cs-CZ" sz="1400" dirty="0"/>
          </a:p>
          <a:p>
            <a:r>
              <a:rPr lang="cs-CZ" sz="1400" dirty="0"/>
              <a:t>18.11. </a:t>
            </a:r>
            <a:r>
              <a:rPr lang="cs-CZ" sz="1400" dirty="0" err="1"/>
              <a:t>Multi-objective</a:t>
            </a:r>
            <a:r>
              <a:rPr lang="cs-CZ" sz="1400" dirty="0"/>
              <a:t>, </a:t>
            </a:r>
            <a:r>
              <a:rPr lang="cs-CZ" sz="1400" dirty="0" err="1"/>
              <a:t>multi-stakeholders</a:t>
            </a:r>
            <a:endParaRPr lang="cs-CZ" sz="1400" dirty="0"/>
          </a:p>
          <a:p>
            <a:r>
              <a:rPr lang="cs-CZ" sz="1400" dirty="0"/>
              <a:t>25.11. Group RS</a:t>
            </a:r>
          </a:p>
          <a:p>
            <a:r>
              <a:rPr lang="cs-CZ" sz="1400" dirty="0"/>
              <a:t>02.12. </a:t>
            </a:r>
            <a:r>
              <a:rPr lang="cs-CZ" sz="1400" dirty="0" err="1"/>
              <a:t>Dynamic</a:t>
            </a:r>
            <a:r>
              <a:rPr lang="cs-CZ" sz="1400" dirty="0"/>
              <a:t> RS, RL, </a:t>
            </a:r>
            <a:r>
              <a:rPr lang="cs-CZ" sz="1400" dirty="0" err="1"/>
              <a:t>Advanced</a:t>
            </a:r>
            <a:r>
              <a:rPr lang="cs-CZ" sz="1400" dirty="0"/>
              <a:t> </a:t>
            </a:r>
            <a:r>
              <a:rPr lang="cs-CZ" sz="1400" dirty="0" err="1"/>
              <a:t>evaluation</a:t>
            </a:r>
            <a:r>
              <a:rPr lang="cs-CZ" sz="1400" dirty="0"/>
              <a:t> </a:t>
            </a:r>
            <a:r>
              <a:rPr lang="cs-CZ" sz="1400" dirty="0" err="1"/>
              <a:t>concepts</a:t>
            </a:r>
            <a:endParaRPr lang="cs-CZ" sz="1400" dirty="0"/>
          </a:p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09.12.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Scalability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sparse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linear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autoencoders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guest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lecture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Font typeface="Wingdings 3"/>
              <a:buNone/>
            </a:pPr>
            <a:r>
              <a:rPr lang="cs-CZ" sz="1400" b="1" dirty="0" err="1">
                <a:solidFill>
                  <a:srgbClr val="333333"/>
                </a:solidFill>
                <a:latin typeface="Arial" pitchFamily="34"/>
              </a:rPr>
              <a:t>Domain-specific</a:t>
            </a:r>
            <a:r>
              <a:rPr lang="cs-CZ" sz="1400" b="1" dirty="0">
                <a:solidFill>
                  <a:srgbClr val="333333"/>
                </a:solidFill>
                <a:latin typeface="Arial" pitchFamily="34"/>
              </a:rPr>
              <a:t> RS</a:t>
            </a:r>
          </a:p>
          <a:p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16.12. Intro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News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domain</a:t>
            </a: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08.01. Peer recommenders, E-commerce (Fashion), Music</a:t>
            </a:r>
          </a:p>
        </p:txBody>
      </p:sp>
    </p:spTree>
    <p:extLst>
      <p:ext uri="{BB962C8B-B14F-4D97-AF65-F5344CB8AC3E}">
        <p14:creationId xmlns:p14="http://schemas.microsoft.com/office/powerpoint/2010/main" val="2340433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013D-7D24-BDCA-0100-6A81039A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F9E1A-8B32-6A4D-D2A1-DFDC75C91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Syllabus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8425A-E8B9-B88C-B1FB-39CE725085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3" y="1717287"/>
            <a:ext cx="9020340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Labs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:</a:t>
            </a:r>
          </a:p>
          <a:p>
            <a:pPr marL="0" indent="0" algn="l">
              <a:buNone/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Hands on existing resources</a:t>
            </a:r>
          </a:p>
          <a:p>
            <a:pPr algn="l"/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Datasets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MovieLens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MIND,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GoodBooks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RetailRocket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,…)</a:t>
            </a:r>
          </a:p>
          <a:p>
            <a:pPr algn="l"/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RecSys Frameworks (EasyStudy, RankSys,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Eliot,RecBole, Implicit,…)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Investigation &amp; evaluation of RS / User preferences concepts</a:t>
            </a:r>
          </a:p>
          <a:p>
            <a:r>
              <a:rPr lang="cs-CZ" sz="1600" dirty="0">
                <a:solidFill>
                  <a:schemeClr val="tx1"/>
                </a:solidFill>
              </a:rPr>
              <a:t>Diversification, de-biasing, preference elicitation, explicit feedback,…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Semestral work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TBD</a:t>
            </a:r>
            <a:r>
              <a:rPr lang="cs-CZ" sz="1600" dirty="0">
                <a:solidFill>
                  <a:schemeClr val="tx1"/>
                </a:solidFill>
              </a:rPr>
              <a:t>, several options: RecSIS, SAE, </a:t>
            </a:r>
            <a:r>
              <a:rPr lang="cs-CZ" sz="1600" dirty="0" smtClean="0">
                <a:solidFill>
                  <a:schemeClr val="tx1"/>
                </a:solidFill>
              </a:rPr>
              <a:t>MORS, preference elicitation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400" dirty="0" err="1">
                <a:solidFill>
                  <a:schemeClr val="tx1"/>
                </a:solidFill>
              </a:rPr>
              <a:t>Small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teams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encouraged</a:t>
            </a:r>
            <a:endParaRPr lang="cs-CZ" sz="1400" dirty="0">
              <a:solidFill>
                <a:schemeClr val="tx1"/>
              </a:solidFill>
            </a:endParaRPr>
          </a:p>
          <a:p>
            <a:endParaRPr lang="cs-CZ" sz="1600" dirty="0"/>
          </a:p>
          <a:p>
            <a:pPr marL="0" indent="0">
              <a:buNone/>
            </a:pP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Alternative completion: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larger individual research project (let me know if interested)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05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6061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4CB5-7E21-FD20-F1CA-7783DDE5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73519-F4E0-FE88-2F0E-1CB511D0D1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FA939-572D-8417-3A4D-7DDB51895F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4440736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UMAP,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, SIGIR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conferences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0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https://www.um.org/umap2024/</a:t>
            </a:r>
            <a:r>
              <a:rPr lang="cs-CZ" sz="10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000" dirty="0">
                <a:solidFill>
                  <a:srgbClr val="333333"/>
                </a:solidFill>
                <a:latin typeface="Tahoma" pitchFamily="34"/>
                <a:hlinkClick r:id="rId3"/>
              </a:rPr>
              <a:t>https://recsys.acm.org/</a:t>
            </a:r>
            <a:r>
              <a:rPr lang="cs-CZ" sz="10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050" dirty="0">
                <a:solidFill>
                  <a:srgbClr val="333333"/>
                </a:solidFill>
                <a:latin typeface="Tahoma" pitchFamily="34"/>
                <a:hlinkClick r:id="rId4"/>
              </a:rPr>
              <a:t>https://sigir.org/sigir2024/</a:t>
            </a:r>
            <a:endParaRPr lang="cs-CZ" sz="1000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UMUAI,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ToRS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journals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5"/>
              </a:rPr>
              <a:t>http://www.umuai.org/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6"/>
              </a:rPr>
              <a:t>https://dl.acm.org/journal/tors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marL="457200" lvl="1" indent="0">
              <a:buNone/>
            </a:pP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ECIR, IUI, CHI, WWW,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FAccT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…</a:t>
            </a:r>
          </a:p>
          <a:p>
            <a:pPr marL="0" lvl="0" indent="0">
              <a:buNone/>
            </a:pP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14CB2E1-608D-2749-0924-7D681EEC0750}"/>
              </a:ext>
            </a:extLst>
          </p:cNvPr>
          <p:cNvSpPr txBox="1"/>
          <p:nvPr/>
        </p:nvSpPr>
        <p:spPr>
          <a:xfrm>
            <a:off x="5429348" y="2065210"/>
            <a:ext cx="6184001" cy="348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UMAP </a:t>
            </a:r>
            <a:r>
              <a:rPr lang="cs-CZ" dirty="0" err="1">
                <a:solidFill>
                  <a:srgbClr val="4B4F58"/>
                </a:solidFill>
                <a:latin typeface="Roboto" panose="020B0604020202020204" pitchFamily="2" charset="0"/>
              </a:rPr>
              <a:t>tracks</a:t>
            </a:r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 2024</a:t>
            </a:r>
          </a:p>
          <a:p>
            <a:pPr fontAlgn="base"/>
            <a:endParaRPr lang="cs-CZ" sz="18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Personalized</a:t>
            </a:r>
            <a:r>
              <a:rPr lang="cs-CZ" b="1" dirty="0"/>
              <a:t> Recommender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, </a:t>
            </a:r>
            <a:r>
              <a:rPr lang="cs-CZ" dirty="0" err="1"/>
              <a:t>Semantics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Adaptive</a:t>
            </a:r>
            <a:r>
              <a:rPr lang="cs-CZ" dirty="0"/>
              <a:t> Web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Intelligent</a:t>
            </a:r>
            <a:r>
              <a:rPr lang="cs-CZ" b="1" dirty="0"/>
              <a:t> User </a:t>
            </a:r>
            <a:r>
              <a:rPr lang="cs-CZ" b="1" dirty="0" err="1"/>
              <a:t>Interfaces</a:t>
            </a:r>
            <a:endParaRPr lang="cs-CZ" b="1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Personalizing</a:t>
            </a:r>
            <a:r>
              <a:rPr lang="cs-CZ" dirty="0"/>
              <a:t> Learning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dirty="0"/>
              <a:t>User Modeling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Fairness</a:t>
            </a:r>
            <a:r>
              <a:rPr lang="cs-CZ" b="1" dirty="0"/>
              <a:t>, </a:t>
            </a:r>
            <a:r>
              <a:rPr lang="cs-CZ" b="1" dirty="0" err="1"/>
              <a:t>Transparency</a:t>
            </a:r>
            <a:r>
              <a:rPr lang="cs-CZ" b="1" dirty="0"/>
              <a:t>, </a:t>
            </a:r>
            <a:r>
              <a:rPr lang="cs-CZ" b="1" dirty="0" err="1"/>
              <a:t>Accountability</a:t>
            </a:r>
            <a:r>
              <a:rPr lang="cs-CZ" b="1" dirty="0"/>
              <a:t>, and </a:t>
            </a:r>
            <a:r>
              <a:rPr lang="cs-CZ" b="1" dirty="0" err="1"/>
              <a:t>Privacy</a:t>
            </a:r>
            <a:endParaRPr lang="cs-CZ" b="1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Personalization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b="1" dirty="0" err="1"/>
              <a:t>Persuasive</a:t>
            </a:r>
            <a:r>
              <a:rPr lang="cs-CZ" b="1" dirty="0"/>
              <a:t> and </a:t>
            </a:r>
            <a:r>
              <a:rPr lang="cs-CZ" b="1" dirty="0" err="1"/>
              <a:t>Behavior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b="1" dirty="0"/>
              <a:t>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Assistants</a:t>
            </a:r>
            <a:r>
              <a:rPr lang="cs-CZ" dirty="0"/>
              <a:t> and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-robot </a:t>
            </a:r>
            <a:r>
              <a:rPr lang="cs-CZ" dirty="0" err="1"/>
              <a:t>Interaction</a:t>
            </a:r>
            <a:endParaRPr lang="cs-CZ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b="1" dirty="0" err="1"/>
              <a:t>Reproducibility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2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RecSys Recap</a:t>
            </a:r>
          </a:p>
        </p:txBody>
      </p:sp>
    </p:spTree>
    <p:extLst>
      <p:ext uri="{BB962C8B-B14F-4D97-AF65-F5344CB8AC3E}">
        <p14:creationId xmlns:p14="http://schemas.microsoft.com/office/powerpoint/2010/main" val="22008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584834"/>
            <a:ext cx="8383270" cy="363689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Session-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KNN variants 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(content-based or collaborative)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Matrix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factorization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variants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Hybrid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(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mostly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deep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learning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nowadays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Reinforcement learning /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multi-armed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bandits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Autoencoders</a:t>
            </a:r>
            <a:endParaRPr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55564ED-BA2E-AA13-2E6E-427B1183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en-US" dirty="0"/>
              <a:t>notable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families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640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en-US" dirty="0"/>
              <a:t>non</a:t>
            </a:r>
            <a:r>
              <a:rPr lang="cs-CZ" dirty="0"/>
              <a:t>-</a:t>
            </a:r>
            <a:r>
              <a:rPr lang="en-US" dirty="0" err="1"/>
              <a:t>personali</a:t>
            </a:r>
            <a:r>
              <a:rPr lang="cs-CZ" dirty="0"/>
              <a:t>z</a:t>
            </a:r>
            <a:r>
              <a:rPr lang="en-US" dirty="0"/>
              <a:t>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7" y="1584834"/>
            <a:ext cx="866385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cs-CZ" sz="2000" b="1" i="1" dirty="0"/>
              <a:t>No</a:t>
            </a:r>
            <a:r>
              <a:rPr lang="cs-CZ" altLang="cs-CZ" sz="2000" b="1" i="1" dirty="0"/>
              <a:t>n-</a:t>
            </a:r>
            <a:r>
              <a:rPr lang="cs-CZ" altLang="cs-CZ" sz="2000" b="1" i="1" dirty="0" err="1"/>
              <a:t>personalized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no UID)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optionally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page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context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RS)</a:t>
            </a:r>
          </a:p>
          <a:p>
            <a:pPr marL="0" indent="0" eaLnBrk="1" hangingPunct="1">
              <a:buNone/>
            </a:pPr>
            <a:endParaRPr lang="cs-CZ" altLang="cs-CZ" b="1" i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1800" b="1" i="1" dirty="0">
                <a:solidFill>
                  <a:srgbClr val="92D050"/>
                </a:solidFill>
              </a:rPr>
              <a:t>„Most (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recently</a:t>
            </a:r>
            <a:r>
              <a:rPr lang="cs-CZ" altLang="cs-CZ" sz="1800" b="1" i="1" dirty="0">
                <a:solidFill>
                  <a:srgbClr val="92D050"/>
                </a:solidFill>
              </a:rPr>
              <a:t>)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popular</a:t>
            </a:r>
            <a:r>
              <a:rPr lang="cs-CZ" altLang="cs-CZ" sz="1800" b="1" i="1" dirty="0">
                <a:solidFill>
                  <a:srgbClr val="92D050"/>
                </a:solidFill>
              </a:rPr>
              <a:t>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items</a:t>
            </a:r>
            <a:r>
              <a:rPr lang="cs-CZ" altLang="cs-CZ" sz="1800" b="1" i="1" dirty="0">
                <a:solidFill>
                  <a:srgbClr val="92D050"/>
                </a:solidFill>
              </a:rPr>
              <a:t> (in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this</a:t>
            </a:r>
            <a:r>
              <a:rPr lang="cs-CZ" altLang="cs-CZ" sz="1800" b="1" i="1" dirty="0">
                <a:solidFill>
                  <a:srgbClr val="92D050"/>
                </a:solidFill>
              </a:rPr>
              <a:t>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category</a:t>
            </a:r>
            <a:r>
              <a:rPr lang="cs-CZ" altLang="cs-CZ" sz="1800" b="1" i="1" dirty="0">
                <a:solidFill>
                  <a:srgbClr val="92D050"/>
                </a:solidFill>
              </a:rPr>
              <a:t>)“</a:t>
            </a:r>
          </a:p>
          <a:p>
            <a:pPr eaLnBrk="1" hangingPunct="1"/>
            <a:r>
              <a:rPr lang="cs-CZ" altLang="cs-CZ" sz="1800" b="1" i="1" dirty="0">
                <a:solidFill>
                  <a:srgbClr val="FFC000"/>
                </a:solidFill>
              </a:rPr>
              <a:t>„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People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who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bought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this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also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bought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that</a:t>
            </a:r>
            <a:r>
              <a:rPr lang="cs-CZ" altLang="cs-CZ" sz="1800" b="1" i="1" dirty="0">
                <a:solidFill>
                  <a:srgbClr val="FFC000"/>
                </a:solidFill>
              </a:rPr>
              <a:t>“</a:t>
            </a:r>
          </a:p>
          <a:p>
            <a:pPr eaLnBrk="1" hangingPunct="1"/>
            <a:r>
              <a:rPr lang="cs-CZ" altLang="cs-CZ" sz="1800" b="1" i="1" dirty="0">
                <a:solidFill>
                  <a:srgbClr val="00B0F0"/>
                </a:solidFill>
              </a:rPr>
              <a:t>„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Similar</a:t>
            </a:r>
            <a:r>
              <a:rPr lang="cs-CZ" altLang="cs-CZ" sz="1800" b="1" i="1" dirty="0">
                <a:solidFill>
                  <a:srgbClr val="00B0F0"/>
                </a:solidFill>
              </a:rPr>
              <a:t>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objects</a:t>
            </a:r>
            <a:r>
              <a:rPr lang="cs-CZ" altLang="cs-CZ" sz="1800" b="1" i="1" dirty="0">
                <a:solidFill>
                  <a:srgbClr val="00B0F0"/>
                </a:solidFill>
              </a:rPr>
              <a:t> to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this</a:t>
            </a:r>
            <a:r>
              <a:rPr lang="cs-CZ" altLang="cs-CZ" sz="1800" b="1" i="1" dirty="0">
                <a:solidFill>
                  <a:srgbClr val="00B0F0"/>
                </a:solidFill>
              </a:rPr>
              <a:t>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one</a:t>
            </a:r>
            <a:r>
              <a:rPr lang="cs-CZ" altLang="cs-CZ" sz="1800" b="1" i="1" dirty="0">
                <a:solidFill>
                  <a:srgbClr val="00B0F0"/>
                </a:solidFill>
              </a:rPr>
              <a:t>“</a:t>
            </a:r>
          </a:p>
          <a:p>
            <a:pPr eaLnBrk="1" hangingPunct="1"/>
            <a:r>
              <a:rPr lang="cs-CZ" altLang="cs-CZ" sz="1800" b="1" i="1" dirty="0"/>
              <a:t>…</a:t>
            </a:r>
          </a:p>
          <a:p>
            <a:pPr eaLnBrk="1" hangingPunct="1"/>
            <a:endParaRPr lang="cs-CZ" altLang="cs-CZ" b="1" i="1" dirty="0"/>
          </a:p>
          <a:p>
            <a:pPr eaLnBrk="1" hangingPunct="1"/>
            <a:r>
              <a:rPr lang="cs-CZ" altLang="cs-CZ" sz="2000" i="1" dirty="0"/>
              <a:t>On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borderline</a:t>
            </a:r>
            <a:r>
              <a:rPr lang="cs-CZ" altLang="cs-CZ" sz="2000" i="1" dirty="0"/>
              <a:t> </a:t>
            </a:r>
            <a:r>
              <a:rPr lang="cs-CZ" altLang="cs-CZ" sz="2000" b="1" i="1" dirty="0" err="1"/>
              <a:t>between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personalized</a:t>
            </a:r>
            <a:r>
              <a:rPr lang="cs-CZ" altLang="cs-CZ" sz="2000" b="1" i="1" dirty="0"/>
              <a:t> and non-</a:t>
            </a:r>
            <a:r>
              <a:rPr lang="cs-CZ" altLang="cs-CZ" sz="2000" b="1" i="1" dirty="0" err="1"/>
              <a:t>personalized</a:t>
            </a:r>
            <a:r>
              <a:rPr lang="cs-CZ" altLang="cs-CZ" sz="2000" b="1" i="1" dirty="0"/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err="1"/>
              <a:t>frequent</a:t>
            </a:r>
            <a:r>
              <a:rPr lang="cs-CZ" altLang="cs-CZ" dirty="0"/>
              <a:t> </a:t>
            </a:r>
            <a:r>
              <a:rPr lang="cs-CZ" altLang="cs-CZ" dirty="0" err="1"/>
              <a:t>pattern</a:t>
            </a:r>
            <a:r>
              <a:rPr lang="cs-CZ" altLang="cs-CZ" dirty="0"/>
              <a:t> </a:t>
            </a:r>
            <a:r>
              <a:rPr lang="cs-CZ" altLang="cs-CZ" dirty="0" err="1"/>
              <a:t>matching</a:t>
            </a:r>
            <a:r>
              <a:rPr lang="cs-CZ" altLang="cs-CZ" dirty="0"/>
              <a:t> (market basket </a:t>
            </a:r>
            <a:r>
              <a:rPr lang="cs-CZ" altLang="cs-CZ" dirty="0" err="1"/>
              <a:t>analysis</a:t>
            </a:r>
            <a:r>
              <a:rPr lang="cs-CZ" altLang="cs-CZ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session-</a:t>
            </a:r>
            <a:r>
              <a:rPr lang="cs-CZ" altLang="cs-CZ" dirty="0" err="1"/>
              <a:t>based</a:t>
            </a:r>
            <a:r>
              <a:rPr lang="cs-CZ" altLang="cs-CZ" dirty="0"/>
              <a:t> RS (</a:t>
            </a:r>
            <a:r>
              <a:rPr lang="cs-CZ" altLang="cs-CZ" dirty="0" err="1"/>
              <a:t>recommending</a:t>
            </a:r>
            <a:r>
              <a:rPr lang="cs-CZ" altLang="cs-CZ" dirty="0"/>
              <a:t> </a:t>
            </a:r>
            <a:r>
              <a:rPr lang="cs-CZ" altLang="cs-CZ" dirty="0" err="1"/>
              <a:t>based</a:t>
            </a:r>
            <a:r>
              <a:rPr lang="cs-CZ" altLang="cs-CZ" dirty="0"/>
              <a:t> on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interactions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current</a:t>
            </a:r>
            <a:r>
              <a:rPr lang="cs-CZ" altLang="cs-CZ" dirty="0"/>
              <a:t> session </a:t>
            </a:r>
          </a:p>
          <a:p>
            <a:pPr eaLnBrk="1" hangingPunct="1"/>
            <a:endParaRPr lang="en-US" altLang="cs-CZ" sz="18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8ECB20-0705-222B-407B-99B5614F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892" y="1584834"/>
            <a:ext cx="3610744" cy="21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9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568F-CF98-7E97-AD24-71E230DC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CFF4594-3B20-02F7-84A6-DF1A5870CC41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0E23FAC-C372-2C29-564B-1F979C07D04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5ED10F0-D35C-F976-B2E3-D23B3804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C85279-9731-18E4-A913-2FC078D0976D}"/>
              </a:ext>
            </a:extLst>
          </p:cNvPr>
          <p:cNvSpPr txBox="1"/>
          <p:nvPr/>
        </p:nvSpPr>
        <p:spPr>
          <a:xfrm>
            <a:off x="850307" y="1584834"/>
            <a:ext cx="86638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s’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preferences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a.k.a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wisdom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crowd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knowledge on the content of items 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 to use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domains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input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Susceptible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various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data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quantity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issues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-start)</a:t>
            </a: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2" name="Gruppieren 12">
            <a:extLst>
              <a:ext uri="{FF2B5EF4-FFF2-40B4-BE49-F238E27FC236}">
                <a16:creationId xmlns:a16="http://schemas.microsoft.com/office/drawing/2014/main" id="{38B1A878-1FAE-4C18-C593-F441F9503BE9}"/>
              </a:ext>
            </a:extLst>
          </p:cNvPr>
          <p:cNvGrpSpPr>
            <a:grpSpLocks/>
          </p:cNvGrpSpPr>
          <p:nvPr/>
        </p:nvGrpSpPr>
        <p:grpSpPr bwMode="auto">
          <a:xfrm>
            <a:off x="4425743" y="4872584"/>
            <a:ext cx="4181475" cy="1547813"/>
            <a:chOff x="4786314" y="3071810"/>
            <a:chExt cx="4181496" cy="1547815"/>
          </a:xfrm>
        </p:grpSpPr>
        <p:pic>
          <p:nvPicPr>
            <p:cNvPr id="8" name="Grafik 5" descr="Box.png">
              <a:extLst>
                <a:ext uri="{FF2B5EF4-FFF2-40B4-BE49-F238E27FC236}">
                  <a16:creationId xmlns:a16="http://schemas.microsoft.com/office/drawing/2014/main" id="{882B254E-DB55-DA99-5DEE-1CBE77E1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Grafik 6" descr="Outputarrow.png">
              <a:extLst>
                <a:ext uri="{FF2B5EF4-FFF2-40B4-BE49-F238E27FC236}">
                  <a16:creationId xmlns:a16="http://schemas.microsoft.com/office/drawing/2014/main" id="{C04D23F0-86BF-BC47-5B30-E7E12E68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Grafik 7" descr="Output.png">
              <a:extLst>
                <a:ext uri="{FF2B5EF4-FFF2-40B4-BE49-F238E27FC236}">
                  <a16:creationId xmlns:a16="http://schemas.microsoft.com/office/drawing/2014/main" id="{0827830A-0C70-0A47-B95F-37856E59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13">
            <a:extLst>
              <a:ext uri="{FF2B5EF4-FFF2-40B4-BE49-F238E27FC236}">
                <a16:creationId xmlns:a16="http://schemas.microsoft.com/office/drawing/2014/main" id="{F83234D6-F959-0A7E-3D6C-CD7B004FA08F}"/>
              </a:ext>
            </a:extLst>
          </p:cNvPr>
          <p:cNvGrpSpPr>
            <a:grpSpLocks/>
          </p:cNvGrpSpPr>
          <p:nvPr/>
        </p:nvGrpSpPr>
        <p:grpSpPr bwMode="auto">
          <a:xfrm>
            <a:off x="1052304" y="3515272"/>
            <a:ext cx="3659188" cy="1296987"/>
            <a:chOff x="699167" y="1643050"/>
            <a:chExt cx="3658519" cy="1297164"/>
          </a:xfrm>
        </p:grpSpPr>
        <p:pic>
          <p:nvPicPr>
            <p:cNvPr id="12" name="Grafik 10" descr="UM.png">
              <a:extLst>
                <a:ext uri="{FF2B5EF4-FFF2-40B4-BE49-F238E27FC236}">
                  <a16:creationId xmlns:a16="http://schemas.microsoft.com/office/drawing/2014/main" id="{B9682832-7D47-8E80-0E52-4B403D5B4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11" descr="UMarrow.png">
              <a:extLst>
                <a:ext uri="{FF2B5EF4-FFF2-40B4-BE49-F238E27FC236}">
                  <a16:creationId xmlns:a16="http://schemas.microsoft.com/office/drawing/2014/main" id="{24D7185A-4DD0-8976-C742-718AF2556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18">
            <a:extLst>
              <a:ext uri="{FF2B5EF4-FFF2-40B4-BE49-F238E27FC236}">
                <a16:creationId xmlns:a16="http://schemas.microsoft.com/office/drawing/2014/main" id="{4B5A7B18-A977-9109-6A64-419F5469CA16}"/>
              </a:ext>
            </a:extLst>
          </p:cNvPr>
          <p:cNvGrpSpPr>
            <a:grpSpLocks/>
          </p:cNvGrpSpPr>
          <p:nvPr/>
        </p:nvGrpSpPr>
        <p:grpSpPr bwMode="auto">
          <a:xfrm>
            <a:off x="1139618" y="4594771"/>
            <a:ext cx="3252787" cy="920750"/>
            <a:chOff x="857224" y="2722011"/>
            <a:chExt cx="3252812" cy="921303"/>
          </a:xfrm>
        </p:grpSpPr>
        <p:pic>
          <p:nvPicPr>
            <p:cNvPr id="15" name="Grafik 16" descr="Commarrow.png">
              <a:extLst>
                <a:ext uri="{FF2B5EF4-FFF2-40B4-BE49-F238E27FC236}">
                  <a16:creationId xmlns:a16="http://schemas.microsoft.com/office/drawing/2014/main" id="{009FCB1A-B21B-0DD4-1FBB-8EA61908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Grafik 15" descr="Community.png">
              <a:extLst>
                <a:ext uri="{FF2B5EF4-FFF2-40B4-BE49-F238E27FC236}">
                  <a16:creationId xmlns:a16="http://schemas.microsoft.com/office/drawing/2014/main" id="{F4E15485-05D5-F9C6-B517-F051AABB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22">
            <a:extLst>
              <a:ext uri="{FF2B5EF4-FFF2-40B4-BE49-F238E27FC236}">
                <a16:creationId xmlns:a16="http://schemas.microsoft.com/office/drawing/2014/main" id="{8787DA98-3C23-B3DD-5501-0A4C00D5E8AB}"/>
              </a:ext>
            </a:extLst>
          </p:cNvPr>
          <p:cNvSpPr/>
          <p:nvPr/>
        </p:nvSpPr>
        <p:spPr bwMode="auto">
          <a:xfrm>
            <a:off x="677332" y="3429000"/>
            <a:ext cx="2376264" cy="2232248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8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C5EA4-4271-D3A2-60FC-848778DE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24B1DDE-42FC-1DD5-320E-851BC9C4200A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9FEA0E-7564-DAE0-B3ED-C48DB4EC45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42DA87A-D8F3-426F-56AD-50DC7045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B3BE856-EA62-65BF-B7CD-8BC01ED6A749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252296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82A87-6870-2E3F-4680-AFF98A4C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7915767-CCFB-5D77-2901-0773FE6EDFC7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540A159-7892-D4DC-FAEE-1672EC6F03A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35A468E-2FEC-E665-E329-D7CF035B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834C15-50CA-75D9-BDCC-1E810BFB2799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67AEA59-4F43-A80E-8D12-27228010290B}"/>
              </a:ext>
            </a:extLst>
          </p:cNvPr>
          <p:cNvSpPr/>
          <p:nvPr/>
        </p:nvSpPr>
        <p:spPr>
          <a:xfrm>
            <a:off x="2463201" y="2905629"/>
            <a:ext cx="5024928" cy="726334"/>
          </a:xfrm>
          <a:prstGeom prst="wedgeRoundRectCallout">
            <a:avLst>
              <a:gd name="adj1" fmla="val -47637"/>
              <a:gd name="adj2" fmla="val 6527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Pearson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correlation</a:t>
            </a:r>
            <a:r>
              <a:rPr lang="cs-CZ" dirty="0"/>
              <a:t> / Cosine / </a:t>
            </a:r>
            <a:r>
              <a:rPr lang="cs-CZ" dirty="0" err="1"/>
              <a:t>jaccard</a:t>
            </a:r>
            <a:r>
              <a:rPr lang="cs-CZ" dirty="0"/>
              <a:t> </a:t>
            </a:r>
            <a:r>
              <a:rPr lang="cs-CZ" dirty="0" err="1"/>
              <a:t>similarity</a:t>
            </a:r>
            <a:endParaRPr lang="cs-CZ" dirty="0"/>
          </a:p>
          <a:p>
            <a:pPr algn="ctr"/>
            <a:r>
              <a:rPr lang="cs-CZ" dirty="0"/>
              <a:t>- </a:t>
            </a:r>
            <a:r>
              <a:rPr lang="cs-CZ" dirty="0" err="1"/>
              <a:t>beware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9ECDDD9-5CD9-0BB6-4747-01823E4BE404}"/>
              </a:ext>
            </a:extLst>
          </p:cNvPr>
          <p:cNvSpPr/>
          <p:nvPr/>
        </p:nvSpPr>
        <p:spPr>
          <a:xfrm>
            <a:off x="2737378" y="4361177"/>
            <a:ext cx="2981894" cy="748923"/>
          </a:xfrm>
          <a:prstGeom prst="wedgeRoundRectCallout">
            <a:avLst>
              <a:gd name="adj1" fmla="val -78270"/>
              <a:gd name="adj2" fmla="val -617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Typically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endParaRPr lang="cs-CZ" dirty="0"/>
          </a:p>
          <a:p>
            <a:pPr algn="ctr"/>
            <a:r>
              <a:rPr lang="cs-CZ" dirty="0"/>
              <a:t>- user </a:t>
            </a:r>
            <a:r>
              <a:rPr lang="cs-CZ" dirty="0" err="1"/>
              <a:t>similarity</a:t>
            </a:r>
            <a:r>
              <a:rPr lang="cs-CZ" dirty="0"/>
              <a:t> as </a:t>
            </a:r>
            <a:r>
              <a:rPr lang="cs-CZ" dirty="0" err="1"/>
              <a:t>weight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574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9B20-75D0-0009-470C-3BDE484D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8A4BAF7-5C75-ADF7-71C5-AAF7705593CF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40818A1-BC1E-9141-151F-2F1065955FB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712B8D9-C485-D0D8-A957-C325A660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9FA636-9F34-05C5-ECA3-4F238205F972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FBF97E21-A537-D02E-6DC4-228B36765EDD}"/>
              </a:ext>
            </a:extLst>
          </p:cNvPr>
          <p:cNvSpPr/>
          <p:nvPr/>
        </p:nvSpPr>
        <p:spPr>
          <a:xfrm>
            <a:off x="6546079" y="4455182"/>
            <a:ext cx="3649054" cy="748923"/>
          </a:xfrm>
          <a:prstGeom prst="wedgeRoundRectCallout">
            <a:avLst>
              <a:gd name="adj1" fmla="val -4330"/>
              <a:gd name="adj2" fmla="val 820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as long as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&gt;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br>
              <a:rPr lang="cs-CZ" dirty="0"/>
            </a:br>
            <a:r>
              <a:rPr lang="cs-CZ" sz="1600" dirty="0"/>
              <a:t>(</a:t>
            </a:r>
            <a:r>
              <a:rPr lang="cs-CZ" sz="1600" dirty="0" err="1"/>
              <a:t>famous</a:t>
            </a:r>
            <a:r>
              <a:rPr lang="cs-CZ" sz="1600" dirty="0"/>
              <a:t> 2001 Amazon </a:t>
            </a:r>
            <a:r>
              <a:rPr lang="cs-CZ" sz="1600" dirty="0" err="1"/>
              <a:t>paper</a:t>
            </a:r>
            <a:r>
              <a:rPr lang="cs-CZ" sz="1600" dirty="0"/>
              <a:t>*)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E1C2D2-16CB-AFE7-2C84-1C9226123A26}"/>
              </a:ext>
            </a:extLst>
          </p:cNvPr>
          <p:cNvSpPr txBox="1"/>
          <p:nvPr/>
        </p:nvSpPr>
        <p:spPr>
          <a:xfrm>
            <a:off x="850306" y="6448976"/>
            <a:ext cx="451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* </a:t>
            </a:r>
            <a:r>
              <a:rPr lang="cs-CZ" sz="1400" dirty="0">
                <a:hlinkClick r:id="rId2"/>
              </a:rPr>
              <a:t>https://ieeexplore.ieee.org/abstract/document/1167344</a:t>
            </a:r>
            <a:r>
              <a:rPr lang="cs-CZ" sz="1400" dirty="0"/>
              <a:t> 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997FCBDC-4F6E-62AD-7C5B-09505411BF89}"/>
              </a:ext>
            </a:extLst>
          </p:cNvPr>
          <p:cNvSpPr/>
          <p:nvPr/>
        </p:nvSpPr>
        <p:spPr>
          <a:xfrm>
            <a:off x="1703336" y="4247260"/>
            <a:ext cx="2981894" cy="853680"/>
          </a:xfrm>
          <a:prstGeom prst="wedgeRoundRectCallout">
            <a:avLst>
              <a:gd name="adj1" fmla="val -43592"/>
              <a:gd name="adj2" fmla="val 1424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/>
              <a:t>Typically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endParaRPr lang="cs-CZ" dirty="0"/>
          </a:p>
          <a:p>
            <a:r>
              <a:rPr lang="cs-CZ" sz="1600" dirty="0"/>
              <a:t>- </a:t>
            </a:r>
            <a:r>
              <a:rPr lang="cs-CZ" sz="1600" dirty="0" err="1"/>
              <a:t>item</a:t>
            </a:r>
            <a:r>
              <a:rPr lang="cs-CZ" sz="1600" dirty="0"/>
              <a:t> </a:t>
            </a:r>
            <a:r>
              <a:rPr lang="cs-CZ" sz="1600" dirty="0" err="1"/>
              <a:t>similarity</a:t>
            </a:r>
            <a:r>
              <a:rPr lang="cs-CZ" sz="1600" dirty="0"/>
              <a:t> as </a:t>
            </a:r>
            <a:r>
              <a:rPr lang="cs-CZ" sz="1600" dirty="0" err="1"/>
              <a:t>weight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item</a:t>
            </a:r>
            <a:r>
              <a:rPr lang="cs-CZ" sz="1600" dirty="0"/>
              <a:t> rating as </a:t>
            </a:r>
            <a:r>
              <a:rPr lang="cs-CZ" sz="1600" dirty="0" err="1"/>
              <a:t>weight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0012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38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7897" y="1719263"/>
            <a:ext cx="9584567" cy="4411662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4200" b="1" i="1" dirty="0" err="1"/>
              <a:t>Collaborative</a:t>
            </a:r>
            <a:r>
              <a:rPr lang="cs-CZ" altLang="cs-CZ" sz="4200" b="1" i="1" dirty="0"/>
              <a:t> </a:t>
            </a:r>
            <a:r>
              <a:rPr lang="cs-CZ" altLang="cs-CZ" sz="4200" b="1" i="1" dirty="0" err="1"/>
              <a:t>filtering</a:t>
            </a:r>
            <a:r>
              <a:rPr lang="cs-CZ" altLang="cs-CZ" sz="4200" b="1" i="1" dirty="0"/>
              <a:t>: Matrix </a:t>
            </a:r>
            <a:r>
              <a:rPr lang="cs-CZ" altLang="cs-CZ" sz="4200" b="1" i="1" dirty="0" err="1"/>
              <a:t>Factorization</a:t>
            </a:r>
            <a:endParaRPr lang="cs-CZ" sz="4200" dirty="0"/>
          </a:p>
          <a:p>
            <a:pPr marL="571500" indent="-571500"/>
            <a:r>
              <a:rPr lang="cs-CZ" sz="3800" dirty="0" err="1"/>
              <a:t>Lets</a:t>
            </a:r>
            <a:r>
              <a:rPr lang="cs-CZ" sz="3800" dirty="0"/>
              <a:t> </a:t>
            </a:r>
            <a:r>
              <a:rPr lang="cs-CZ" sz="3800" dirty="0" err="1"/>
              <a:t>have</a:t>
            </a:r>
            <a:r>
              <a:rPr lang="cs-CZ" sz="3800" dirty="0"/>
              <a:t> a matrix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ratings</a:t>
            </a:r>
            <a:r>
              <a:rPr lang="cs-CZ" sz="3800" dirty="0"/>
              <a:t> (</a:t>
            </a:r>
            <a:r>
              <a:rPr lang="cs-CZ" sz="3800" dirty="0" err="1"/>
              <a:t>or</a:t>
            </a:r>
            <a:r>
              <a:rPr lang="cs-CZ" sz="3800" dirty="0"/>
              <a:t> </a:t>
            </a:r>
            <a:r>
              <a:rPr lang="cs-CZ" sz="3800" dirty="0" err="1"/>
              <a:t>implicit</a:t>
            </a:r>
            <a:r>
              <a:rPr lang="cs-CZ" sz="3800" dirty="0"/>
              <a:t> feedback)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on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R</a:t>
            </a:r>
          </a:p>
          <a:p>
            <a:pPr marL="571500" indent="-571500"/>
            <a:r>
              <a:rPr lang="cs-CZ" sz="3800" dirty="0" err="1"/>
              <a:t>Decompose</a:t>
            </a:r>
            <a:r>
              <a:rPr lang="cs-CZ" sz="3800" dirty="0"/>
              <a:t> </a:t>
            </a:r>
            <a:r>
              <a:rPr lang="cs-CZ" sz="3800" dirty="0" err="1"/>
              <a:t>this</a:t>
            </a:r>
            <a:r>
              <a:rPr lang="cs-CZ" sz="3800" dirty="0"/>
              <a:t> matrix </a:t>
            </a:r>
            <a:r>
              <a:rPr lang="cs-CZ" sz="3800" dirty="0" err="1"/>
              <a:t>into</a:t>
            </a:r>
            <a:r>
              <a:rPr lang="cs-CZ" sz="3800" dirty="0"/>
              <a:t> </a:t>
            </a:r>
            <a:r>
              <a:rPr lang="cs-CZ" sz="3800" dirty="0" err="1"/>
              <a:t>latent</a:t>
            </a:r>
            <a:r>
              <a:rPr lang="cs-CZ" sz="3800" dirty="0"/>
              <a:t> </a:t>
            </a:r>
            <a:r>
              <a:rPr lang="cs-CZ" sz="3800" dirty="0" err="1"/>
              <a:t>factors</a:t>
            </a:r>
            <a:r>
              <a:rPr lang="cs-CZ" sz="3800" dirty="0"/>
              <a:t>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and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U</a:t>
            </a:r>
            <a:r>
              <a:rPr lang="cs-CZ" sz="3800" dirty="0"/>
              <a:t> and </a:t>
            </a:r>
            <a:r>
              <a:rPr lang="cs-CZ" sz="3800" b="1" dirty="0"/>
              <a:t>O</a:t>
            </a:r>
          </a:p>
          <a:p>
            <a:pPr marL="920750" lvl="1" indent="-571500"/>
            <a:r>
              <a:rPr lang="cs-CZ" sz="3400" dirty="0" err="1"/>
              <a:t>Decomposition</a:t>
            </a:r>
            <a:r>
              <a:rPr lang="cs-CZ" sz="3400" dirty="0"/>
              <a:t> </a:t>
            </a:r>
            <a:r>
              <a:rPr lang="cs-CZ" sz="3400" dirty="0" err="1"/>
              <a:t>should</a:t>
            </a:r>
            <a:r>
              <a:rPr lang="cs-CZ" sz="3400" dirty="0"/>
              <a:t> </a:t>
            </a:r>
            <a:r>
              <a:rPr lang="cs-CZ" sz="3400" dirty="0" err="1"/>
              <a:t>provide</a:t>
            </a:r>
            <a:r>
              <a:rPr lang="cs-CZ" sz="3400" dirty="0"/>
              <a:t> </a:t>
            </a:r>
            <a:r>
              <a:rPr lang="cs-CZ" sz="3400" dirty="0" err="1"/>
              <a:t>similar</a:t>
            </a:r>
            <a:r>
              <a:rPr lang="cs-CZ" sz="3400" dirty="0"/>
              <a:t> </a:t>
            </a:r>
            <a:r>
              <a:rPr lang="cs-CZ" sz="3400" dirty="0" err="1"/>
              <a:t>results</a:t>
            </a:r>
            <a:r>
              <a:rPr lang="cs-CZ" sz="3400" dirty="0"/>
              <a:t> on </a:t>
            </a:r>
            <a:r>
              <a:rPr lang="cs-CZ" sz="3400" dirty="0" err="1"/>
              <a:t>known</a:t>
            </a:r>
            <a:r>
              <a:rPr lang="cs-CZ" sz="3400" dirty="0"/>
              <a:t> data</a:t>
            </a:r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920750" lvl="1" indent="-571500"/>
            <a:r>
              <a:rPr lang="cs-CZ" sz="3400" dirty="0" err="1"/>
              <a:t>Define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representation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(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squared</a:t>
            </a:r>
            <a:r>
              <a:rPr lang="cs-CZ" sz="3400" dirty="0"/>
              <a:t> </a:t>
            </a:r>
            <a:r>
              <a:rPr lang="cs-CZ" sz="3400" dirty="0" err="1"/>
              <a:t>difference</a:t>
            </a:r>
            <a:r>
              <a:rPr lang="cs-CZ" sz="3400" dirty="0"/>
              <a:t> </a:t>
            </a:r>
            <a:r>
              <a:rPr lang="cs-CZ" sz="3400" dirty="0" err="1"/>
              <a:t>between</a:t>
            </a:r>
            <a:r>
              <a:rPr lang="cs-CZ" sz="3400" dirty="0"/>
              <a:t> </a:t>
            </a:r>
            <a:r>
              <a:rPr lang="cs-CZ" sz="3400" dirty="0" err="1"/>
              <a:t>true</a:t>
            </a:r>
            <a:r>
              <a:rPr lang="cs-CZ" sz="3400" dirty="0"/>
              <a:t> and </a:t>
            </a:r>
            <a:r>
              <a:rPr lang="cs-CZ" sz="3400" dirty="0" err="1"/>
              <a:t>expected</a:t>
            </a:r>
            <a:r>
              <a:rPr lang="cs-CZ" sz="3400" dirty="0"/>
              <a:t> </a:t>
            </a:r>
            <a:r>
              <a:rPr lang="cs-CZ" sz="3400" dirty="0" err="1"/>
              <a:t>ratings</a:t>
            </a:r>
            <a:r>
              <a:rPr lang="cs-CZ" sz="3400" dirty="0"/>
              <a:t>)</a:t>
            </a:r>
          </a:p>
          <a:p>
            <a:pPr marL="920750" lvl="1" indent="-571500"/>
            <a:r>
              <a:rPr lang="cs-CZ" sz="3400" dirty="0"/>
              <a:t>Use, 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stochastic</a:t>
            </a:r>
            <a:r>
              <a:rPr lang="cs-CZ" sz="3400" dirty="0"/>
              <a:t> gradient </a:t>
            </a:r>
            <a:r>
              <a:rPr lang="cs-CZ" sz="3400" dirty="0" err="1"/>
              <a:t>descend</a:t>
            </a:r>
            <a:r>
              <a:rPr lang="cs-CZ" sz="3400" dirty="0"/>
              <a:t> to </a:t>
            </a:r>
            <a:r>
              <a:rPr lang="cs-CZ" sz="3400" dirty="0" err="1"/>
              <a:t>minimize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endParaRPr lang="cs-CZ" sz="3400" dirty="0"/>
          </a:p>
          <a:p>
            <a:pPr marL="520700" indent="-571500"/>
            <a:r>
              <a:rPr lang="cs-CZ" sz="3600" b="1" dirty="0" err="1"/>
              <a:t>Why</a:t>
            </a:r>
            <a:r>
              <a:rPr lang="cs-CZ" sz="3600" b="1" dirty="0"/>
              <a:t>? </a:t>
            </a:r>
            <a:r>
              <a:rPr lang="cs-CZ" sz="3600" dirty="0" err="1"/>
              <a:t>Assume</a:t>
            </a:r>
            <a:r>
              <a:rPr lang="cs-CZ" sz="3600" dirty="0"/>
              <a:t> </a:t>
            </a:r>
            <a:r>
              <a:rPr lang="cs-CZ" sz="3600" dirty="0" err="1"/>
              <a:t>generalization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decomposition</a:t>
            </a:r>
            <a:r>
              <a:rPr lang="cs-CZ" sz="3600" dirty="0"/>
              <a:t> (</a:t>
            </a:r>
            <a:r>
              <a:rPr lang="cs-CZ" sz="3600" dirty="0" err="1"/>
              <a:t>estimate</a:t>
            </a:r>
            <a:r>
              <a:rPr lang="cs-CZ" sz="3600" dirty="0"/>
              <a:t> </a:t>
            </a:r>
            <a:r>
              <a:rPr lang="cs-CZ" sz="3600" dirty="0" err="1"/>
              <a:t>ratings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unknown</a:t>
            </a:r>
            <a:r>
              <a:rPr lang="cs-CZ" sz="3600" dirty="0"/>
              <a:t> </a:t>
            </a:r>
            <a:r>
              <a:rPr lang="cs-CZ" sz="3600" dirty="0" err="1"/>
              <a:t>pairs</a:t>
            </a:r>
            <a:r>
              <a:rPr lang="cs-CZ" sz="3600" dirty="0"/>
              <a:t>)</a:t>
            </a:r>
            <a:endParaRPr lang="cs-CZ" sz="3600" i="1" dirty="0">
              <a:hlinkClick r:id="rId2"/>
            </a:endParaRPr>
          </a:p>
          <a:p>
            <a:pPr marL="0" indent="0">
              <a:buNone/>
            </a:pPr>
            <a:r>
              <a:rPr lang="cs-CZ" sz="3400" i="1" dirty="0">
                <a:hlinkClick r:id="rId2"/>
              </a:rPr>
              <a:t>http://www2.research.att.com/~volinsky/papers/ieeecomputer.pdf</a:t>
            </a:r>
            <a:endParaRPr lang="cs-CZ" sz="3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/>
              <p:cNvSpPr txBox="1"/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5">
            <a:extLst>
              <a:ext uri="{FF2B5EF4-FFF2-40B4-BE49-F238E27FC236}">
                <a16:creationId xmlns:a16="http://schemas.microsoft.com/office/drawing/2014/main" id="{A55678BE-7348-2C24-B626-3262578A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7D29B7-8F95-F061-00B5-4351BB75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2" y="4336072"/>
            <a:ext cx="4303481" cy="8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7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39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291264" cy="4411662"/>
          </a:xfrm>
          <a:noFill/>
        </p:spPr>
        <p:txBody>
          <a:bodyPr>
            <a:normAutofit fontScale="47500" lnSpcReduction="20000"/>
          </a:bodyPr>
          <a:lstStyle/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0" indent="0">
              <a:buNone/>
            </a:pPr>
            <a:r>
              <a:rPr lang="cs-CZ" sz="19500" i="1" dirty="0">
                <a:solidFill>
                  <a:srgbClr val="FF0000"/>
                </a:solidFill>
              </a:rPr>
              <a:t>	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6791400" y="1879531"/>
            <a:ext cx="5400600" cy="4826069"/>
          </a:xfrm>
          <a:prstGeom prst="rect">
            <a:avLst/>
          </a:prstGeom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E2E8823-A9F2-4248-47E6-B3F8209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584FAE2-8270-6EEC-260F-E06A38C3BCB7}"/>
              </a:ext>
            </a:extLst>
          </p:cNvPr>
          <p:cNvSpPr txBox="1">
            <a:spLocks noChangeArrowheads="1"/>
          </p:cNvSpPr>
          <p:nvPr/>
        </p:nvSpPr>
        <p:spPr>
          <a:xfrm>
            <a:off x="687897" y="1719263"/>
            <a:ext cx="6103503" cy="441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cs-CZ" sz="2000" b="1" i="1" dirty="0"/>
              <a:t>Collaborative filtering: Matrix Factorization</a:t>
            </a:r>
            <a:endParaRPr lang="en-US" sz="2000" dirty="0"/>
          </a:p>
          <a:p>
            <a:pPr marL="571500" indent="-57150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propensities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fullfilment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behind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971550" lvl="1" indent="-571500"/>
            <a:r>
              <a:rPr lang="cs-CZ" b="1" i="1" dirty="0" err="1">
                <a:solidFill>
                  <a:schemeClr val="bg1">
                    <a:lumMod val="50000"/>
                  </a:schemeClr>
                </a:solidFill>
              </a:rPr>
              <a:t>Entanglement</a:t>
            </a:r>
            <a:r>
              <a:rPr lang="cs-CZ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1" i="1" dirty="0" err="1">
                <a:solidFill>
                  <a:schemeClr val="bg1">
                    <a:lumMod val="50000"/>
                  </a:schemeClr>
                </a:solidFill>
              </a:rPr>
              <a:t>problem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dirty="0"/>
              <a:t>Many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propsed</a:t>
            </a:r>
            <a:r>
              <a:rPr lang="cs-CZ" dirty="0"/>
              <a:t> to </a:t>
            </a:r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:</a:t>
            </a:r>
            <a:endParaRPr lang="en-US" b="1" dirty="0"/>
          </a:p>
          <a:p>
            <a:pPr marL="920750" lvl="1" indent="-571500"/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pPr marL="920750" lvl="1" indent="-571500"/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20750" lvl="1" indent="-571500"/>
            <a:endParaRPr lang="cs-CZ" dirty="0"/>
          </a:p>
          <a:p>
            <a:pPr marL="920750" lvl="1" indent="-571500"/>
            <a:r>
              <a:rPr lang="cs-CZ" dirty="0"/>
              <a:t>SVD++, BPR MF, ALS,…</a:t>
            </a:r>
            <a:endParaRPr lang="en-US" dirty="0"/>
          </a:p>
          <a:p>
            <a:pPr marL="571500" indent="-571500"/>
            <a:endParaRPr lang="en-US" sz="2000" dirty="0"/>
          </a:p>
          <a:p>
            <a:pPr marL="571500" indent="-571500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8961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266739"/>
            <a:ext cx="9793663" cy="52901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Not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about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sandbox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optimization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for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artificial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tasks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Obrázek">
            <a:extLst>
              <a:ext uri="{FF2B5EF4-FFF2-40B4-BE49-F238E27FC236}">
                <a16:creationId xmlns:a16="http://schemas.microsoft.com/office/drawing/2014/main" id="{FCA856AC-1DBF-4E3E-BB20-59BEF3447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3313161" y="2143528"/>
            <a:ext cx="5208369" cy="34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405B07D-4E95-4827-962B-C504DFDF4A50}"/>
              </a:ext>
            </a:extLst>
          </p:cNvPr>
          <p:cNvGrpSpPr/>
          <p:nvPr/>
        </p:nvGrpSpPr>
        <p:grpSpPr>
          <a:xfrm>
            <a:off x="723035" y="5452790"/>
            <a:ext cx="2691809" cy="1200329"/>
            <a:chOff x="8127432" y="5475092"/>
            <a:chExt cx="2691809" cy="1200329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9F04626-317F-4E22-A156-4C010AFC8A93}"/>
                </a:ext>
              </a:extLst>
            </p:cNvPr>
            <p:cNvSpPr txBox="1"/>
            <p:nvPr/>
          </p:nvSpPr>
          <p:spPr>
            <a:xfrm>
              <a:off x="8127432" y="5475092"/>
              <a:ext cx="2691809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We</a:t>
              </a:r>
              <a:r>
                <a:rPr lang="cs-CZ" dirty="0"/>
                <a:t> </a:t>
              </a:r>
              <a:r>
                <a:rPr lang="cs-CZ" dirty="0" err="1"/>
                <a:t>used</a:t>
              </a:r>
              <a:r>
                <a:rPr lang="cs-CZ" dirty="0"/>
                <a:t> </a:t>
              </a:r>
              <a:r>
                <a:rPr lang="cs-CZ" dirty="0" err="1"/>
                <a:t>exactly</a:t>
              </a:r>
              <a:r>
                <a:rPr lang="cs-CZ" dirty="0"/>
                <a:t> </a:t>
              </a:r>
              <a:r>
                <a:rPr lang="cs-CZ" dirty="0" err="1"/>
                <a:t>the</a:t>
              </a:r>
              <a:r>
                <a:rPr lang="cs-CZ" dirty="0"/>
                <a:t> </a:t>
              </a:r>
              <a:r>
                <a:rPr lang="cs-CZ" dirty="0" err="1"/>
                <a:t>same</a:t>
              </a:r>
              <a:r>
                <a:rPr lang="cs-CZ" dirty="0"/>
                <a:t> </a:t>
              </a:r>
              <a:r>
                <a:rPr lang="cs-CZ" dirty="0" err="1"/>
                <a:t>settings</a:t>
              </a:r>
              <a:r>
                <a:rPr lang="cs-CZ" dirty="0"/>
                <a:t> as </a:t>
              </a:r>
              <a:r>
                <a:rPr lang="cs-CZ" dirty="0" err="1"/>
                <a:t>those</a:t>
              </a:r>
              <a:r>
                <a:rPr lang="cs-CZ" dirty="0"/>
                <a:t> </a:t>
              </a:r>
              <a:r>
                <a:rPr lang="cs-CZ" dirty="0" err="1"/>
                <a:t>other</a:t>
              </a:r>
              <a:r>
                <a:rPr lang="cs-CZ" dirty="0"/>
                <a:t> </a:t>
              </a:r>
              <a:r>
                <a:rPr lang="cs-CZ" dirty="0" err="1"/>
                <a:t>guys</a:t>
              </a:r>
              <a:r>
                <a:rPr lang="cs-CZ" dirty="0"/>
                <a:t>, but </a:t>
              </a:r>
              <a:r>
                <a:rPr lang="cs-CZ" dirty="0" err="1"/>
                <a:t>significantly</a:t>
              </a:r>
              <a:r>
                <a:rPr lang="cs-CZ" dirty="0"/>
                <a:t> </a:t>
              </a:r>
              <a:r>
                <a:rPr lang="cs-CZ" dirty="0" err="1"/>
                <a:t>improved</a:t>
              </a:r>
              <a:r>
                <a:rPr lang="cs-CZ" dirty="0"/>
                <a:t> p@10 by 0.005%</a:t>
              </a: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B1EC112F-83A1-4108-B85E-9F7612158233}"/>
                </a:ext>
              </a:extLst>
            </p:cNvPr>
            <p:cNvGrpSpPr/>
            <p:nvPr/>
          </p:nvGrpSpPr>
          <p:grpSpPr>
            <a:xfrm>
              <a:off x="8237518" y="5675868"/>
              <a:ext cx="2480040" cy="788040"/>
              <a:chOff x="624064" y="5546151"/>
              <a:chExt cx="2480040" cy="78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14:cNvPr>
                  <p14:cNvContentPartPr/>
                  <p14:nvPr/>
                </p14:nvContentPartPr>
                <p14:xfrm>
                  <a:off x="624064" y="5546151"/>
                  <a:ext cx="2480040" cy="788040"/>
                </p14:xfrm>
              </p:contentPart>
            </mc:Choice>
            <mc:Fallback xmlns="">
              <p:pic>
                <p:nvPicPr>
                  <p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5064" y="5537151"/>
                    <a:ext cx="2497680" cy="80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14:cNvPr>
                  <p14:cNvContentPartPr/>
                  <p14:nvPr/>
                </p14:nvContentPartPr>
                <p14:xfrm>
                  <a:off x="746824" y="5586471"/>
                  <a:ext cx="2241000" cy="73728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37824" y="5577471"/>
                    <a:ext cx="2258640" cy="75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39B0B6-7F40-63A0-696F-F7056F2D7B93}"/>
              </a:ext>
            </a:extLst>
          </p:cNvPr>
          <p:cNvSpPr txBox="1"/>
          <p:nvPr/>
        </p:nvSpPr>
        <p:spPr>
          <a:xfrm>
            <a:off x="3694136" y="6040541"/>
            <a:ext cx="2691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FF0000"/>
                </a:solidFill>
              </a:rPr>
              <a:t>How </a:t>
            </a:r>
            <a:r>
              <a:rPr lang="cs-CZ" b="1" i="1" dirty="0" err="1">
                <a:solidFill>
                  <a:srgbClr val="FF0000"/>
                </a:solidFill>
              </a:rPr>
              <a:t>does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even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matter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for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3EEFB3-BCAD-7898-4C54-F8B366F16927}"/>
              </a:ext>
            </a:extLst>
          </p:cNvPr>
          <p:cNvSpPr txBox="1"/>
          <p:nvPr/>
        </p:nvSpPr>
        <p:spPr>
          <a:xfrm>
            <a:off x="6553354" y="6040540"/>
            <a:ext cx="2691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>
                <a:solidFill>
                  <a:srgbClr val="00B050"/>
                </a:solidFill>
              </a:rPr>
              <a:t>If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that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does</a:t>
            </a:r>
            <a:r>
              <a:rPr lang="cs-CZ" b="1" i="1" dirty="0">
                <a:solidFill>
                  <a:srgbClr val="00B050"/>
                </a:solidFill>
              </a:rPr>
              <a:t> not </a:t>
            </a:r>
            <a:r>
              <a:rPr lang="cs-CZ" b="1" i="1" dirty="0" err="1">
                <a:solidFill>
                  <a:srgbClr val="00B050"/>
                </a:solidFill>
              </a:rPr>
              <a:t>matter</a:t>
            </a:r>
            <a:r>
              <a:rPr lang="cs-CZ" b="1" i="1" dirty="0">
                <a:solidFill>
                  <a:srgbClr val="00B050"/>
                </a:solidFill>
              </a:rPr>
              <a:t>, </a:t>
            </a:r>
            <a:r>
              <a:rPr lang="cs-CZ" b="1" i="1" dirty="0" err="1">
                <a:solidFill>
                  <a:srgbClr val="00B050"/>
                </a:solidFill>
              </a:rPr>
              <a:t>what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does</a:t>
            </a:r>
            <a:r>
              <a:rPr lang="cs-CZ" b="1" i="1" dirty="0">
                <a:solidFill>
                  <a:srgbClr val="00B050"/>
                </a:solidFill>
              </a:rPr>
              <a:t>, </a:t>
            </a:r>
            <a:r>
              <a:rPr lang="cs-CZ" b="1" i="1" dirty="0" err="1">
                <a:solidFill>
                  <a:srgbClr val="00B050"/>
                </a:solidFill>
              </a:rPr>
              <a:t>then</a:t>
            </a:r>
            <a:r>
              <a:rPr lang="cs-CZ" b="1" i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438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41738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Bayesian</a:t>
            </a:r>
            <a:r>
              <a:rPr lang="cs-CZ" b="1" i="1" dirty="0"/>
              <a:t> </a:t>
            </a:r>
            <a:r>
              <a:rPr lang="cs-CZ" b="1" i="1" dirty="0" err="1"/>
              <a:t>Personalized</a:t>
            </a:r>
            <a:r>
              <a:rPr lang="cs-CZ" b="1" i="1" dirty="0"/>
              <a:t> </a:t>
            </a:r>
            <a:r>
              <a:rPr lang="cs-CZ" b="1" i="1" dirty="0" err="1"/>
              <a:t>Ranking</a:t>
            </a:r>
            <a:r>
              <a:rPr lang="cs-CZ" b="1" i="1" dirty="0"/>
              <a:t> (BPR) MF</a:t>
            </a:r>
          </a:p>
          <a:p>
            <a:endParaRPr lang="cs-CZ" dirty="0"/>
          </a:p>
          <a:p>
            <a:r>
              <a:rPr lang="cs-CZ" dirty="0" err="1"/>
              <a:t>Instead</a:t>
            </a:r>
            <a:r>
              <a:rPr lang="cs-CZ" dirty="0"/>
              <a:t> of rating errors, focus on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r>
              <a:rPr lang="cs-CZ" dirty="0"/>
              <a:t> (</a:t>
            </a:r>
            <a:r>
              <a:rPr lang="cs-CZ" dirty="0" err="1"/>
              <a:t>pairwise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Triples of user, good and bad object</a:t>
            </a:r>
          </a:p>
          <a:p>
            <a:pPr marL="285750" indent="-285750">
              <a:buFontTx/>
              <a:buChar char="-"/>
            </a:pPr>
            <a:r>
              <a:rPr lang="cs-CZ" dirty="0"/>
              <a:t>For these pairs, good object should be rated higher than the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(unary feedbak originally, but graded possible)</a:t>
            </a:r>
            <a:endParaRPr lang="en-US" dirty="0"/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EA40398F-82B6-54C4-75BF-792593B3F972}"/>
              </a:ext>
            </a:extLst>
          </p:cNvPr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075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41</a:t>
            </a:fld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Matrix </a:t>
            </a:r>
            <a:r>
              <a:rPr lang="en-US" sz="2400" dirty="0" err="1"/>
              <a:t>factori</a:t>
            </a:r>
            <a:r>
              <a:rPr lang="cs-CZ" sz="2400" dirty="0" err="1"/>
              <a:t>zation</a:t>
            </a:r>
            <a:r>
              <a:rPr lang="cs-CZ" sz="2400" dirty="0"/>
              <a:t>/</a:t>
            </a:r>
            <a:r>
              <a:rPr lang="cs-CZ" sz="2400" dirty="0" err="1"/>
              <a:t>completion</a:t>
            </a:r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BPR MF</a:t>
            </a:r>
            <a:r>
              <a:rPr lang="cs-CZ" sz="2400" baseline="30000" dirty="0"/>
              <a:t>1</a:t>
            </a:r>
            <a:r>
              <a:rPr lang="cs-CZ" sz="2400" dirty="0"/>
              <a:t> </a:t>
            </a:r>
            <a:r>
              <a:rPr lang="cs-CZ" sz="2400" dirty="0" err="1"/>
              <a:t>optimization</a:t>
            </a:r>
            <a:endParaRPr lang="cs-CZ" sz="2400" dirty="0"/>
          </a:p>
          <a:p>
            <a:pPr lvl="1" eaLnBrk="1" hangingPunct="1"/>
            <a:r>
              <a:rPr lang="cs-CZ" sz="2000" dirty="0"/>
              <a:t>Binary </a:t>
            </a:r>
            <a:r>
              <a:rPr lang="cs-CZ" sz="2000" dirty="0" err="1"/>
              <a:t>implicit</a:t>
            </a:r>
            <a:r>
              <a:rPr lang="cs-CZ" sz="2000" dirty="0"/>
              <a:t> feedback</a:t>
            </a:r>
          </a:p>
          <a:p>
            <a:pPr lvl="1" eaLnBrk="1" hangingPunct="1"/>
            <a:r>
              <a:rPr lang="cs-CZ" sz="2000" dirty="0" err="1"/>
              <a:t>Train</a:t>
            </a:r>
            <a:r>
              <a:rPr lang="cs-CZ" sz="2000" dirty="0"/>
              <a:t> set </a:t>
            </a:r>
            <a:r>
              <a:rPr lang="cs-CZ" sz="2000" dirty="0" err="1"/>
              <a:t>triples</a:t>
            </a:r>
            <a:r>
              <a:rPr lang="cs-CZ" sz="1800" dirty="0"/>
              <a:t> </a:t>
            </a:r>
            <a:r>
              <a:rPr lang="cs-CZ" sz="1800" i="1" dirty="0"/>
              <a:t>(</a:t>
            </a:r>
            <a:r>
              <a:rPr lang="cs-CZ" sz="1800" b="1" i="1" dirty="0"/>
              <a:t>u</a:t>
            </a:r>
            <a:r>
              <a:rPr lang="cs-CZ" sz="1800" i="1" dirty="0"/>
              <a:t>ser, </a:t>
            </a:r>
            <a:r>
              <a:rPr lang="cs-CZ" sz="1800" b="1" i="1" dirty="0" err="1"/>
              <a:t>g</a:t>
            </a:r>
            <a:r>
              <a:rPr lang="cs-CZ" sz="1800" i="1" dirty="0" err="1"/>
              <a:t>ood</a:t>
            </a:r>
            <a:r>
              <a:rPr lang="cs-CZ" sz="1800" i="1" dirty="0"/>
              <a:t>, </a:t>
            </a:r>
            <a:r>
              <a:rPr lang="cs-CZ" sz="1800" b="1" i="1" dirty="0" err="1"/>
              <a:t>b</a:t>
            </a:r>
            <a:r>
              <a:rPr lang="cs-CZ" sz="1800" i="1" dirty="0" err="1"/>
              <a:t>ad</a:t>
            </a:r>
            <a:r>
              <a:rPr lang="cs-CZ" sz="1800" i="1" dirty="0"/>
              <a:t> </a:t>
            </a:r>
            <a:r>
              <a:rPr lang="cs-CZ" sz="1800" i="1" dirty="0" err="1"/>
              <a:t>object</a:t>
            </a:r>
            <a:r>
              <a:rPr lang="cs-CZ" sz="1800" i="1" dirty="0"/>
              <a:t>)</a:t>
            </a:r>
          </a:p>
          <a:p>
            <a:pPr lvl="2" eaLnBrk="1" hangingPunct="1"/>
            <a:r>
              <a:rPr lang="cs-CZ" sz="1700" i="1" dirty="0"/>
              <a:t>Maximize distance in rating of good and bad obj.</a:t>
            </a:r>
          </a:p>
          <a:p>
            <a:pPr lvl="2" eaLnBrk="1" hangingPunct="1"/>
            <a:r>
              <a:rPr lang="cs-CZ" sz="1700" i="1" dirty="0" err="1"/>
              <a:t>Stochastic</a:t>
            </a:r>
            <a:r>
              <a:rPr lang="cs-CZ" sz="1700" i="1" dirty="0"/>
              <a:t> Gradient </a:t>
            </a:r>
            <a:r>
              <a:rPr lang="cs-CZ" sz="1700" i="1" dirty="0" err="1"/>
              <a:t>Descent</a:t>
            </a:r>
            <a:r>
              <a:rPr lang="cs-CZ" sz="1700" i="1" dirty="0"/>
              <a:t> </a:t>
            </a:r>
            <a:r>
              <a:rPr lang="cs-CZ" sz="1700" i="1" dirty="0" err="1"/>
              <a:t>with</a:t>
            </a:r>
            <a:r>
              <a:rPr lang="cs-CZ" sz="1700" i="1" dirty="0"/>
              <a:t> </a:t>
            </a:r>
            <a:r>
              <a:rPr lang="cs-CZ" sz="1700" i="1" dirty="0" err="1"/>
              <a:t>individual</a:t>
            </a:r>
            <a:r>
              <a:rPr lang="cs-CZ" sz="1700" i="1" dirty="0"/>
              <a:t> </a:t>
            </a:r>
            <a:r>
              <a:rPr lang="cs-CZ" sz="1700" i="1" dirty="0" err="1"/>
              <a:t>updates</a:t>
            </a:r>
            <a:r>
              <a:rPr lang="cs-CZ" sz="1700" i="1" dirty="0"/>
              <a:t> </a:t>
            </a:r>
            <a:br>
              <a:rPr lang="cs-CZ" sz="1700" i="1" dirty="0"/>
            </a:br>
            <a:r>
              <a:rPr lang="cs-CZ" sz="1700" i="1" dirty="0" err="1"/>
              <a:t>for</a:t>
            </a:r>
            <a:r>
              <a:rPr lang="cs-CZ" sz="1700" i="1" dirty="0"/>
              <a:t> both user, good object and </a:t>
            </a:r>
            <a:r>
              <a:rPr lang="cs-CZ" sz="1700" i="1" dirty="0" err="1"/>
              <a:t>bad</a:t>
            </a:r>
            <a:r>
              <a:rPr lang="cs-CZ" sz="1700" i="1" dirty="0"/>
              <a:t> </a:t>
            </a:r>
            <a:r>
              <a:rPr lang="cs-CZ" sz="1700" i="1" dirty="0" err="1"/>
              <a:t>object</a:t>
            </a:r>
            <a:endParaRPr lang="cs-CZ" sz="2000" dirty="0"/>
          </a:p>
          <a:p>
            <a:pPr marL="0" indent="-4762" eaLnBrk="1" hangingPunct="1">
              <a:buNone/>
            </a:pPr>
            <a:r>
              <a:rPr lang="cs-CZ" sz="1200" baseline="30000" dirty="0"/>
              <a:t>1</a:t>
            </a:r>
            <a:r>
              <a:rPr lang="cs-CZ" sz="1200" dirty="0"/>
              <a:t>Rendle et al.: </a:t>
            </a:r>
            <a:r>
              <a:rPr lang="en-US" sz="1200" dirty="0"/>
              <a:t>BPR: Bayesian Personalized Ranking from Implicit Feedback</a:t>
            </a:r>
            <a:r>
              <a:rPr lang="cs-CZ" sz="1200" dirty="0"/>
              <a:t>, UAI 2009</a:t>
            </a:r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/>
              <p:cNvSpPr txBox="1"/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5255446" y="2870937"/>
            <a:ext cx="5317931" cy="1616206"/>
            <a:chOff x="4644232" y="2904701"/>
            <a:chExt cx="5317931" cy="1616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blipFill>
                  <a:blip r:embed="rId3"/>
                  <a:stretch>
                    <a:fillRect l="-1606" t="-138182" r="-459" b="-20909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vá složená závorka 2"/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evá složená závorka 9"/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evá složená závorka 11"/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87360" y="2904701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blipFill>
                <a:blip r:embed="rId4"/>
                <a:stretch>
                  <a:fillRect l="-1322" t="-20408" r="-1322" b="-265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adpis 5">
            <a:extLst>
              <a:ext uri="{FF2B5EF4-FFF2-40B4-BE49-F238E27FC236}">
                <a16:creationId xmlns:a16="http://schemas.microsoft.com/office/drawing/2014/main" id="{9A846A9D-5934-9ACA-6194-D18344A8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7AB05-F6DF-BF71-943D-E4C9B11C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7" y="4580542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211EF64-003A-05D5-48FB-9B1681E7E8E9}"/>
              </a:ext>
            </a:extLst>
          </p:cNvPr>
          <p:cNvCxnSpPr/>
          <p:nvPr/>
        </p:nvCxnSpPr>
        <p:spPr>
          <a:xfrm>
            <a:off x="7508147" y="3800225"/>
            <a:ext cx="947956" cy="7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60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B724-C06F-8BE4-2FD8-CABE50428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3F3F46-8694-4DC2-0BAB-1F589DA6D29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343118E-2933-8886-7F82-6ADDD6974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6091B4-AC44-23C8-E1EA-B329221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44B9B0-505B-9E24-B15E-788955DC2A83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Collaborative-filtering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Bias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amplification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oversampling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popular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items</a:t>
            </a:r>
            <a:r>
              <a:rPr lang="cs-CZ" altLang="cs-CZ" sz="2000" i="1" dirty="0"/>
              <a:t>; more on </a:t>
            </a:r>
            <a:r>
              <a:rPr lang="cs-CZ" altLang="cs-CZ" sz="2000" i="1" dirty="0" err="1"/>
              <a:t>that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later</a:t>
            </a:r>
            <a:r>
              <a:rPr lang="cs-CZ" altLang="cs-CZ" sz="2000" i="1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Inferior</a:t>
            </a:r>
            <a:r>
              <a:rPr lang="cs-CZ" altLang="cs-CZ" sz="2000" i="1" dirty="0"/>
              <a:t> performance </a:t>
            </a:r>
            <a:r>
              <a:rPr lang="cs-CZ" altLang="cs-CZ" sz="2000" i="1" dirty="0" err="1"/>
              <a:t>if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data </a:t>
            </a:r>
            <a:r>
              <a:rPr lang="cs-CZ" altLang="cs-CZ" sz="2000" i="1" dirty="0" err="1"/>
              <a:t>is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lacking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Cold</a:t>
            </a:r>
            <a:r>
              <a:rPr lang="cs-CZ" altLang="cs-CZ" sz="2000" i="1" dirty="0"/>
              <a:t>-start </a:t>
            </a:r>
            <a:r>
              <a:rPr lang="cs-CZ" altLang="cs-CZ" sz="2000" i="1" dirty="0" err="1"/>
              <a:t>problem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/>
              <a:t>User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Item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0" indent="0" eaLnBrk="1" hangingPunct="1">
              <a:buNone/>
            </a:pPr>
            <a:r>
              <a:rPr lang="cs-CZ" altLang="cs-CZ" sz="2000" i="1" dirty="0"/>
              <a:t>	</a:t>
            </a:r>
          </a:p>
          <a:p>
            <a:pPr marL="0" indent="0" eaLnBrk="1" hangingPunct="1">
              <a:buNone/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017548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427" y="2132857"/>
            <a:ext cx="998277" cy="1623865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884787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5316836"/>
            <a:ext cx="2293212" cy="117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CD0D-59EF-D53C-BB95-7CFBEE6F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731DD-A0B1-444B-DB31-06F0B1D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2CF4E-FD83-AC16-FE4A-C15E0F2D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>
            <a:extLst>
              <a:ext uri="{FF2B5EF4-FFF2-40B4-BE49-F238E27FC236}">
                <a16:creationId xmlns:a16="http://schemas.microsoft.com/office/drawing/2014/main" id="{8FBC272B-C767-CAF7-C0E6-EC2947E55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4D05A0D4-5EDD-E944-3000-D8DEC19026B5}"/>
              </a:ext>
            </a:extLst>
          </p:cNvPr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DCDA62FC-A52F-63DA-36AE-0D7244F9732E}"/>
              </a:ext>
            </a:extLst>
          </p:cNvPr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>
            <a:extLst>
              <a:ext uri="{FF2B5EF4-FFF2-40B4-BE49-F238E27FC236}">
                <a16:creationId xmlns:a16="http://schemas.microsoft.com/office/drawing/2014/main" id="{0A865D78-94A2-CE1D-7AED-A012BCFF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5AB890BE-43A5-5726-F9AD-B1E9DF54F020}"/>
              </a:ext>
            </a:extLst>
          </p:cNvPr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C0E272A7-C06A-8D85-CABE-F1015CE9ABD0}"/>
              </a:ext>
            </a:extLst>
          </p:cNvPr>
          <p:cNvCxnSpPr>
            <a:cxnSpLocks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8" name="Picture 12" descr="Výsledek obrázku pro ferrari">
            <a:extLst>
              <a:ext uri="{FF2B5EF4-FFF2-40B4-BE49-F238E27FC236}">
                <a16:creationId xmlns:a16="http://schemas.microsoft.com/office/drawing/2014/main" id="{533010B7-BEF0-0066-7A5C-1C788CCD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4" name="Picture 4" descr="Výsledek obrázku pro lisa simpson">
            <a:extLst>
              <a:ext uri="{FF2B5EF4-FFF2-40B4-BE49-F238E27FC236}">
                <a16:creationId xmlns:a16="http://schemas.microsoft.com/office/drawing/2014/main" id="{4E466EE9-7510-3B36-3C52-EB83E47A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9575" y="2152845"/>
            <a:ext cx="998277" cy="1623865"/>
          </a:xfrm>
          <a:prstGeom prst="rect">
            <a:avLst/>
          </a:prstGeom>
          <a:noFill/>
        </p:spPr>
      </p:pic>
      <p:pic>
        <p:nvPicPr>
          <p:cNvPr id="5" name="Picture 10" descr="Výsledek obrázku pro skoda 105">
            <a:extLst>
              <a:ext uri="{FF2B5EF4-FFF2-40B4-BE49-F238E27FC236}">
                <a16:creationId xmlns:a16="http://schemas.microsoft.com/office/drawing/2014/main" id="{60993D27-A090-C8EB-11AC-9CF53BE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9114" y="5215107"/>
            <a:ext cx="2048227" cy="1152128"/>
          </a:xfrm>
          <a:prstGeom prst="rect">
            <a:avLst/>
          </a:prstGeom>
          <a:noFill/>
        </p:spPr>
      </p:pic>
      <p:pic>
        <p:nvPicPr>
          <p:cNvPr id="4098" name="Picture 2" descr="Download Blank Profile Picture, Mystery Man, Avatar. Royalty ...">
            <a:extLst>
              <a:ext uri="{FF2B5EF4-FFF2-40B4-BE49-F238E27FC236}">
                <a16:creationId xmlns:a16="http://schemas.microsoft.com/office/drawing/2014/main" id="{C0965613-AB04-1356-85BE-2E074A60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3" y="2214386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 Compact 2 Icon 256x256 | Icon, Compact, Collection">
            <a:extLst>
              <a:ext uri="{FF2B5EF4-FFF2-40B4-BE49-F238E27FC236}">
                <a16:creationId xmlns:a16="http://schemas.microsoft.com/office/drawing/2014/main" id="{B47E2871-7202-F3B1-DBCF-93BA72A3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6" y="4642797"/>
            <a:ext cx="130611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58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830350" y="2572084"/>
            <a:ext cx="89604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3795-6C4E-2791-BD3A-F1D1B1E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B08A5C7-0CBE-D4D4-5148-D7F932C88C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F0A9B6-CAA3-6105-3B78-D9C96D3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Four things I find most important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D607C8-BE6B-FA1B-3A49-7E0A014F0E9B}"/>
              </a:ext>
            </a:extLst>
          </p:cNvPr>
          <p:cNvSpPr txBox="1"/>
          <p:nvPr/>
        </p:nvSpPr>
        <p:spPr>
          <a:xfrm>
            <a:off x="677332" y="2352173"/>
            <a:ext cx="89604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Look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beyond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plain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numbers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while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comparing</a:t>
            </a:r>
            <a:r>
              <a:rPr lang="cs-CZ" altLang="cs-CZ" sz="2000" dirty="0"/>
              <a:t> RS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We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need</a:t>
            </a:r>
            <a:r>
              <a:rPr lang="cs-CZ" altLang="cs-CZ" sz="2000" dirty="0"/>
              <a:t> preference-</a:t>
            </a:r>
            <a:r>
              <a:rPr lang="cs-CZ" altLang="cs-CZ" sz="2000" dirty="0" err="1"/>
              <a:t>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filtering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Cold</a:t>
            </a:r>
            <a:r>
              <a:rPr lang="cs-CZ" altLang="cs-CZ" sz="2000" dirty="0"/>
              <a:t>-start </a:t>
            </a:r>
            <a:r>
              <a:rPr lang="cs-CZ" altLang="cs-CZ" sz="2000" dirty="0" err="1"/>
              <a:t>problem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Intuition behind latent representations</a:t>
            </a:r>
          </a:p>
        </p:txBody>
      </p:sp>
      <p:pic>
        <p:nvPicPr>
          <p:cNvPr id="2" name="Picture 2" descr="Obrázek">
            <a:extLst>
              <a:ext uri="{FF2B5EF4-FFF2-40B4-BE49-F238E27FC236}">
                <a16:creationId xmlns:a16="http://schemas.microsoft.com/office/drawing/2014/main" id="{0392A196-D6B3-54F2-FF91-9F73092C5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9289481" y="2099101"/>
            <a:ext cx="1911180" cy="12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17033A70-95C2-F6D3-6F10-3A2028E470AF}"/>
              </a:ext>
            </a:extLst>
          </p:cNvPr>
          <p:cNvGrpSpPr/>
          <p:nvPr/>
        </p:nvGrpSpPr>
        <p:grpSpPr>
          <a:xfrm>
            <a:off x="6395043" y="2996471"/>
            <a:ext cx="2894438" cy="676097"/>
            <a:chOff x="457200" y="4295793"/>
            <a:chExt cx="8258175" cy="1928985"/>
          </a:xfrm>
        </p:grpSpPr>
        <p:pic>
          <p:nvPicPr>
            <p:cNvPr id="10" name="Picture 7" descr="Smiley Face">
              <a:extLst>
                <a:ext uri="{FF2B5EF4-FFF2-40B4-BE49-F238E27FC236}">
                  <a16:creationId xmlns:a16="http://schemas.microsoft.com/office/drawing/2014/main" id="{0D6A5A20-5E9D-6467-A1EB-C17992187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ABE7E903-BC57-17CC-6D49-E7F54FB35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BCC741D-A384-1514-EF63-3B67B286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13" name="Šrafovaná šipka doprava 2">
              <a:extLst>
                <a:ext uri="{FF2B5EF4-FFF2-40B4-BE49-F238E27FC236}">
                  <a16:creationId xmlns:a16="http://schemas.microsoft.com/office/drawing/2014/main" id="{E74047B7-C158-3A7B-5C02-4DE6912CEED6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rafovaná šipka doprava 9">
              <a:extLst>
                <a:ext uri="{FF2B5EF4-FFF2-40B4-BE49-F238E27FC236}">
                  <a16:creationId xmlns:a16="http://schemas.microsoft.com/office/drawing/2014/main" id="{DB3D7A8D-7541-828A-BD7E-5CCA8E451B7F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18" t="15981" r="41968" b="31101"/>
          <a:stretch/>
        </p:blipFill>
        <p:spPr>
          <a:xfrm>
            <a:off x="6795623" y="3997798"/>
            <a:ext cx="1558167" cy="1392405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E676002-DD5F-85A8-5269-EBCE4F1C802F}"/>
              </a:ext>
            </a:extLst>
          </p:cNvPr>
          <p:cNvGrpSpPr/>
          <p:nvPr/>
        </p:nvGrpSpPr>
        <p:grpSpPr>
          <a:xfrm>
            <a:off x="3962750" y="3578372"/>
            <a:ext cx="2296616" cy="885544"/>
            <a:chOff x="2844427" y="1268761"/>
            <a:chExt cx="6995989" cy="2663263"/>
          </a:xfrm>
        </p:grpSpPr>
        <p:pic>
          <p:nvPicPr>
            <p:cNvPr id="15" name="Picture 4" descr="Výsledek obrázku pro lisa simpson">
              <a:extLst>
                <a:ext uri="{FF2B5EF4-FFF2-40B4-BE49-F238E27FC236}">
                  <a16:creationId xmlns:a16="http://schemas.microsoft.com/office/drawing/2014/main" id="{B548B0C8-C436-80A6-FC9E-239D40B70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4427" y="2132857"/>
              <a:ext cx="998277" cy="1623865"/>
            </a:xfrm>
            <a:prstGeom prst="rect">
              <a:avLst/>
            </a:prstGeom>
            <a:noFill/>
          </p:spPr>
        </p:pic>
        <p:cxnSp>
          <p:nvCxnSpPr>
            <p:cNvPr id="16" name="Přímá spojovací šipka 6">
              <a:extLst>
                <a:ext uri="{FF2B5EF4-FFF2-40B4-BE49-F238E27FC236}">
                  <a16:creationId xmlns:a16="http://schemas.microsoft.com/office/drawing/2014/main" id="{804AB790-3CE9-43D3-AE54-04B23863F3F0}"/>
                </a:ext>
              </a:extLst>
            </p:cNvPr>
            <p:cNvCxnSpPr/>
            <p:nvPr/>
          </p:nvCxnSpPr>
          <p:spPr bwMode="auto">
            <a:xfrm flipV="1">
              <a:off x="4079776" y="1700808"/>
              <a:ext cx="324036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Přímá spojovací šipka 7">
              <a:extLst>
                <a:ext uri="{FF2B5EF4-FFF2-40B4-BE49-F238E27FC236}">
                  <a16:creationId xmlns:a16="http://schemas.microsoft.com/office/drawing/2014/main" id="{0B3B398F-3016-E762-7D62-EC7923A261BB}"/>
                </a:ext>
              </a:extLst>
            </p:cNvPr>
            <p:cNvCxnSpPr/>
            <p:nvPr/>
          </p:nvCxnSpPr>
          <p:spPr bwMode="auto">
            <a:xfrm>
              <a:off x="4079776" y="2924944"/>
              <a:ext cx="4176464" cy="14401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8" name="Picture 6" descr="Výsledek obrázku pro vočko szyslak">
              <a:extLst>
                <a:ext uri="{FF2B5EF4-FFF2-40B4-BE49-F238E27FC236}">
                  <a16:creationId xmlns:a16="http://schemas.microsoft.com/office/drawing/2014/main" id="{9FA558D0-5D47-72C9-2138-EA9C276EF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20137" y="1268761"/>
              <a:ext cx="1403291" cy="1296143"/>
            </a:xfrm>
            <a:prstGeom prst="rect">
              <a:avLst/>
            </a:prstGeom>
            <a:noFill/>
          </p:spPr>
        </p:pic>
        <p:pic>
          <p:nvPicPr>
            <p:cNvPr id="19" name="Picture 8" descr="Výsledek obrázku pro školník willy">
              <a:extLst>
                <a:ext uri="{FF2B5EF4-FFF2-40B4-BE49-F238E27FC236}">
                  <a16:creationId xmlns:a16="http://schemas.microsoft.com/office/drawing/2014/main" id="{6B245BB2-8B11-6B87-8CDC-0F426F872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r="21433"/>
            <a:stretch>
              <a:fillRect/>
            </a:stretch>
          </p:blipFill>
          <p:spPr bwMode="auto">
            <a:xfrm>
              <a:off x="8616280" y="2132857"/>
              <a:ext cx="1224136" cy="179916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09090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AA47-D445-C046-CC3C-C6B40D5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D529FB-1259-467E-7EEB-F5F6A9ED314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EB1273-B8EB-CF80-3B56-B3AFF56B86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3A1A74-CB7B-5978-12C2-5B1F797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4EC6A-8AE2-0690-5EB9-27037ACCA3D7}"/>
              </a:ext>
            </a:extLst>
          </p:cNvPr>
          <p:cNvSpPr txBox="1"/>
          <p:nvPr/>
        </p:nvSpPr>
        <p:spPr>
          <a:xfrm>
            <a:off x="647130" y="2508080"/>
            <a:ext cx="89604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Continuing with RecSys Recap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Content-based, hybrid, context-aware, session-aware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Evaluation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RecSys</a:t>
            </a: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Open </a:t>
            </a:r>
            <a:r>
              <a:rPr lang="cs-CZ" altLang="cs-CZ" sz="2000" dirty="0" err="1"/>
              <a:t>problems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challenges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2826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45F24-27B2-C238-BAAF-E9379C03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563913B-8223-83DD-E966-232C9AA5E7A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7BB0BC7-E86B-3FF8-E140-5B922F003FF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606B5A4-EFC0-FF37-890F-DD2F96BB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Lab</a:t>
            </a:r>
            <a:r>
              <a:rPr lang="cs-CZ" dirty="0"/>
              <a:t> #1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4B852F-DC78-FF8A-76F0-E0DD3295A526}"/>
              </a:ext>
            </a:extLst>
          </p:cNvPr>
          <p:cNvSpPr txBox="1"/>
          <p:nvPr/>
        </p:nvSpPr>
        <p:spPr>
          <a:xfrm>
            <a:off x="647130" y="2508080"/>
            <a:ext cx="896044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Explicit feedback: experiment #1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Hands</a:t>
            </a:r>
            <a:r>
              <a:rPr lang="cs-CZ" altLang="cs-CZ" sz="2000" dirty="0"/>
              <a:t>-on </a:t>
            </a:r>
            <a:r>
              <a:rPr lang="cs-CZ" altLang="cs-CZ" sz="2000" dirty="0" err="1"/>
              <a:t>frameworks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RS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34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BF638-538E-F9A3-B14E-AC218C0E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DD895-2A50-738F-B45D-9871D938AB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09AD04-C91A-EEF4-551A-A69F51166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2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8BAD8-8886-2CE5-03C3-09A5A797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E3E69-A2C2-BD69-2875-488666889B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C613B85-E105-2B5A-46AF-83524A2C3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A5B2B46-A01D-59E5-48ED-E08AC57D2FB3}"/>
              </a:ext>
            </a:extLst>
          </p:cNvPr>
          <p:cNvSpPr txBox="1"/>
          <p:nvPr/>
        </p:nvSpPr>
        <p:spPr>
          <a:xfrm>
            <a:off x="1401510" y="5090327"/>
            <a:ext cx="93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RMSE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28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D3B4-7890-1F8D-A6AF-B7068C42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61FEF-0404-B019-7791-F1B5B55A77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F144E28-926F-8D4D-B16F-E7FF5EBFA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B9B7CF4-B3B9-9C9C-38E1-2661527AF161}"/>
              </a:ext>
            </a:extLst>
          </p:cNvPr>
          <p:cNvSpPr txBox="1"/>
          <p:nvPr/>
        </p:nvSpPr>
        <p:spPr>
          <a:xfrm>
            <a:off x="1401510" y="5090327"/>
            <a:ext cx="93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RMSE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B9AC4B-5A03-7DA8-8ECE-9EBB69714357}"/>
              </a:ext>
            </a:extLst>
          </p:cNvPr>
          <p:cNvSpPr txBox="1"/>
          <p:nvPr/>
        </p:nvSpPr>
        <p:spPr>
          <a:xfrm>
            <a:off x="2333002" y="4733438"/>
            <a:ext cx="138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Ranking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use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nDCG</a:t>
            </a:r>
            <a:endParaRPr lang="cs-CZ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36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DE4B5-AF78-C1D1-8EB1-7D6D7F67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98406-F512-4E85-8BF3-97518CFD9D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B0C02AD-76BD-2825-F967-EBC81BAF0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6975AC7-B808-708E-3879-5F9153724FE5}"/>
              </a:ext>
            </a:extLst>
          </p:cNvPr>
          <p:cNvSpPr txBox="1"/>
          <p:nvPr/>
        </p:nvSpPr>
        <p:spPr>
          <a:xfrm>
            <a:off x="1401510" y="5090327"/>
            <a:ext cx="93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RMSE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1067C5-E15A-F144-21BD-363C94169C4C}"/>
              </a:ext>
            </a:extLst>
          </p:cNvPr>
          <p:cNvSpPr txBox="1"/>
          <p:nvPr/>
        </p:nvSpPr>
        <p:spPr>
          <a:xfrm>
            <a:off x="2333002" y="4733438"/>
            <a:ext cx="138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Ranking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use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nDCG</a:t>
            </a:r>
            <a:endParaRPr lang="cs-CZ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42862C-774D-4E84-C808-A8516982C7FA}"/>
              </a:ext>
            </a:extLst>
          </p:cNvPr>
          <p:cNvSpPr txBox="1"/>
          <p:nvPr/>
        </p:nvSpPr>
        <p:spPr>
          <a:xfrm>
            <a:off x="3263761" y="3405499"/>
            <a:ext cx="2222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Being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accurate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not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enough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26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6715-8F05-3035-952A-562B9192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4E274-FBB5-0EC1-BA38-0BBAADCFB7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551426A-8C89-A800-015A-0A4F81259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06008"/>
            <a:ext cx="9793287" cy="52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3FA4F46-DF48-5194-C465-7777806845C7}"/>
              </a:ext>
            </a:extLst>
          </p:cNvPr>
          <p:cNvSpPr txBox="1"/>
          <p:nvPr/>
        </p:nvSpPr>
        <p:spPr>
          <a:xfrm>
            <a:off x="1401510" y="5090327"/>
            <a:ext cx="93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RMSE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2C48AF-F480-518A-0762-443C7DF83475}"/>
              </a:ext>
            </a:extLst>
          </p:cNvPr>
          <p:cNvSpPr txBox="1"/>
          <p:nvPr/>
        </p:nvSpPr>
        <p:spPr>
          <a:xfrm>
            <a:off x="2333002" y="4733438"/>
            <a:ext cx="138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Ranking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</a:t>
            </a:r>
            <a:r>
              <a:rPr lang="cs-CZ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use </a:t>
            </a:r>
            <a:r>
              <a:rPr lang="cs-CZ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nDCG</a:t>
            </a:r>
            <a:endParaRPr lang="cs-CZ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48D9DC-750E-9951-240E-28DB8C0BFC7A}"/>
              </a:ext>
            </a:extLst>
          </p:cNvPr>
          <p:cNvSpPr txBox="1"/>
          <p:nvPr/>
        </p:nvSpPr>
        <p:spPr>
          <a:xfrm>
            <a:off x="3263761" y="3405499"/>
            <a:ext cx="2222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Being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accurate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not </a:t>
            </a:r>
            <a:r>
              <a:rPr lang="cs-CZ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enough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2FBAD26-0B4A-9134-8399-D8F8CEDD6205}"/>
              </a:ext>
            </a:extLst>
          </p:cNvPr>
          <p:cNvSpPr txBox="1"/>
          <p:nvPr/>
        </p:nvSpPr>
        <p:spPr>
          <a:xfrm>
            <a:off x="5106989" y="2540866"/>
            <a:ext cx="31972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Full </a:t>
            </a: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carousels</a:t>
            </a: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/>
            <a:r>
              <a:rPr lang="cs-CZ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clickbaits</a:t>
            </a:r>
            <a:endParaRPr lang="cs-CZ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95691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42968</TotalTime>
  <Words>3104</Words>
  <Application>Microsoft Office PowerPoint</Application>
  <PresentationFormat>Widescreen</PresentationFormat>
  <Paragraphs>462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Aptos</vt:lpstr>
      <vt:lpstr>Arial</vt:lpstr>
      <vt:lpstr>Arial</vt:lpstr>
      <vt:lpstr>Calibri</vt:lpstr>
      <vt:lpstr>Cambria Math</vt:lpstr>
      <vt:lpstr>Roboto</vt:lpstr>
      <vt:lpstr>Tahoma</vt:lpstr>
      <vt:lpstr>Times New Roman</vt:lpstr>
      <vt:lpstr>Trebuchet MS</vt:lpstr>
      <vt:lpstr>Verdana</vt:lpstr>
      <vt:lpstr>Wingdings</vt:lpstr>
      <vt:lpstr>Wingdings 3</vt:lpstr>
      <vt:lpstr>Fazeta</vt:lpstr>
      <vt:lpstr>NDBI021, Lecture 1</vt:lpstr>
      <vt:lpstr>Today’s content</vt:lpstr>
      <vt:lpstr>Introduction</vt:lpstr>
      <vt:lpstr>NDBI021: Motivation</vt:lpstr>
      <vt:lpstr>NDBI021: Motivation</vt:lpstr>
      <vt:lpstr>NDBI021: Motivation</vt:lpstr>
      <vt:lpstr>NDBI021: Motivation</vt:lpstr>
      <vt:lpstr>NDBI021: Motivation</vt:lpstr>
      <vt:lpstr>NDBI021: Motivation</vt:lpstr>
      <vt:lpstr>NDBI021: Motivation</vt:lpstr>
      <vt:lpstr>NDBI021: Motivation</vt:lpstr>
      <vt:lpstr>User preference</vt:lpstr>
      <vt:lpstr>Why do we need user preferences? </vt:lpstr>
      <vt:lpstr>Related concepts</vt:lpstr>
      <vt:lpstr>Where to utilize user preferences? </vt:lpstr>
      <vt:lpstr>How to model user preferences? </vt:lpstr>
      <vt:lpstr>What means do we have to express UP? </vt:lpstr>
      <vt:lpstr>How to collect user preferences? </vt:lpstr>
      <vt:lpstr>Recommender systems</vt:lpstr>
      <vt:lpstr>Recommender systems</vt:lpstr>
      <vt:lpstr>PowerPoint Presentation</vt:lpstr>
      <vt:lpstr>Recommender systems</vt:lpstr>
      <vt:lpstr>PowerPoint Presentation</vt:lpstr>
      <vt:lpstr>PowerPoint Presentation</vt:lpstr>
      <vt:lpstr>RecSys „Hello World!“</vt:lpstr>
      <vt:lpstr>  Questions?</vt:lpstr>
      <vt:lpstr>NDBI021 Organization</vt:lpstr>
      <vt:lpstr>NDBI021: Syllabus</vt:lpstr>
      <vt:lpstr>NDBI021: Syllabus</vt:lpstr>
      <vt:lpstr>Main resources</vt:lpstr>
      <vt:lpstr>RecSys Recap</vt:lpstr>
      <vt:lpstr>RecSys: notable algorithm families</vt:lpstr>
      <vt:lpstr>RecSys: non-personalized</vt:lpstr>
      <vt:lpstr>RecSys: collaborative</vt:lpstr>
      <vt:lpstr>RecSys: collaborative</vt:lpstr>
      <vt:lpstr>RecSys: collaborative</vt:lpstr>
      <vt:lpstr>RecSys: collaborative</vt:lpstr>
      <vt:lpstr>RecSys: collaborative</vt:lpstr>
      <vt:lpstr>RecSys: collaborative</vt:lpstr>
      <vt:lpstr>PowerPoint Presentation</vt:lpstr>
      <vt:lpstr>RecSys: collaborative</vt:lpstr>
      <vt:lpstr>RecSys: collaborative</vt:lpstr>
      <vt:lpstr>RecSys: Cold-start problem</vt:lpstr>
      <vt:lpstr>RecSys: Cold-start problem</vt:lpstr>
      <vt:lpstr>  Questions?</vt:lpstr>
      <vt:lpstr>Three things you found interesting</vt:lpstr>
      <vt:lpstr>Four things I find most important</vt:lpstr>
      <vt:lpstr>Next Lecture</vt:lpstr>
      <vt:lpstr>Lab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89</cp:revision>
  <dcterms:created xsi:type="dcterms:W3CDTF">2022-01-20T12:02:53Z</dcterms:created>
  <dcterms:modified xsi:type="dcterms:W3CDTF">2025-09-30T11:51:06Z</dcterms:modified>
</cp:coreProperties>
</file>