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82" r:id="rId3"/>
    <p:sldId id="1089" r:id="rId4"/>
    <p:sldId id="258" r:id="rId5"/>
    <p:sldId id="1090" r:id="rId6"/>
    <p:sldId id="402" r:id="rId7"/>
    <p:sldId id="403" r:id="rId8"/>
    <p:sldId id="404" r:id="rId9"/>
    <p:sldId id="405" r:id="rId10"/>
    <p:sldId id="406" r:id="rId11"/>
    <p:sldId id="407" r:id="rId12"/>
    <p:sldId id="408" r:id="rId13"/>
    <p:sldId id="409" r:id="rId14"/>
    <p:sldId id="410" r:id="rId15"/>
    <p:sldId id="411" r:id="rId16"/>
    <p:sldId id="1068" r:id="rId17"/>
    <p:sldId id="1069" r:id="rId18"/>
    <p:sldId id="1070" r:id="rId19"/>
    <p:sldId id="1071" r:id="rId20"/>
    <p:sldId id="1072" r:id="rId21"/>
    <p:sldId id="1073" r:id="rId22"/>
    <p:sldId id="1074" r:id="rId23"/>
    <p:sldId id="1075" r:id="rId24"/>
    <p:sldId id="1076" r:id="rId25"/>
    <p:sldId id="1077" r:id="rId26"/>
    <p:sldId id="1078" r:id="rId27"/>
    <p:sldId id="1079" r:id="rId28"/>
    <p:sldId id="1080" r:id="rId29"/>
    <p:sldId id="1081" r:id="rId30"/>
    <p:sldId id="1082" r:id="rId31"/>
    <p:sldId id="1083" r:id="rId32"/>
    <p:sldId id="1084" r:id="rId33"/>
    <p:sldId id="1085" r:id="rId34"/>
    <p:sldId id="1086" r:id="rId35"/>
    <p:sldId id="1091" r:id="rId36"/>
    <p:sldId id="1087" r:id="rId37"/>
    <p:sldId id="1088" r:id="rId38"/>
    <p:sldId id="1023" r:id="rId39"/>
    <p:sldId id="1092" r:id="rId40"/>
    <p:sldId id="1093" r:id="rId41"/>
    <p:sldId id="1094" r:id="rId42"/>
    <p:sldId id="418" r:id="rId43"/>
    <p:sldId id="1095" r:id="rId44"/>
    <p:sldId id="1096" r:id="rId45"/>
    <p:sldId id="421" r:id="rId46"/>
    <p:sldId id="422" r:id="rId47"/>
    <p:sldId id="1097" r:id="rId48"/>
    <p:sldId id="1112" r:id="rId49"/>
    <p:sldId id="1098" r:id="rId50"/>
    <p:sldId id="1099" r:id="rId51"/>
    <p:sldId id="1100" r:id="rId52"/>
    <p:sldId id="419" r:id="rId53"/>
    <p:sldId id="423" r:id="rId54"/>
    <p:sldId id="1111" r:id="rId55"/>
    <p:sldId id="1101" r:id="rId56"/>
    <p:sldId id="1102" r:id="rId57"/>
    <p:sldId id="1103" r:id="rId58"/>
    <p:sldId id="1104" r:id="rId59"/>
    <p:sldId id="1105" r:id="rId60"/>
    <p:sldId id="1106" r:id="rId61"/>
    <p:sldId id="1107" r:id="rId62"/>
    <p:sldId id="1108" r:id="rId63"/>
    <p:sldId id="1109" r:id="rId64"/>
    <p:sldId id="1110" r:id="rId65"/>
    <p:sldId id="416" r:id="rId66"/>
    <p:sldId id="415" r:id="rId67"/>
    <p:sldId id="417" r:id="rId68"/>
    <p:sldId id="420" r:id="rId69"/>
    <p:sldId id="414" r:id="rId70"/>
    <p:sldId id="413" r:id="rId71"/>
    <p:sldId id="1012" r:id="rId7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ska" initials="p" lastIdx="4" clrIdx="0">
    <p:extLst>
      <p:ext uri="{19B8F6BF-5375-455C-9EA6-DF929625EA0E}">
        <p15:presenceInfo xmlns:p15="http://schemas.microsoft.com/office/powerpoint/2012/main" userId="pe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21T11:18:16.509" idx="3">
    <p:pos x="10" y="10"/>
    <p:text>2 motivace k používání kontextu: délka textu může ovlivnit čas strávený na stránce a poměr mezi velikostí obrazovky a stránky třeba scrolování</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2-21T11:19:15.462" idx="4">
    <p:pos x="10" y="10"/>
    <p:text>My do tradičního modelu doporučování vpodstatě přidáváme fázi, kdy z různých druhů implicitní zpětné vazby a kontextu na stránce se chceme naučit rating tohoto zobrazeného objektu
k tomu využijeme buď machine learning (j48), nebo heuristiku typu "více je lépe"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E1F7A-3823-4ADA-8AE4-0A8A9D147016}" type="datetimeFigureOut">
              <a:rPr lang="cs-CZ" smtClean="0"/>
              <a:t>12.03.2024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97669-7B6D-4C80-A5C0-1A72DA35F4E5}" type="slidenum">
              <a:rPr lang="cs-CZ" smtClean="0"/>
              <a:t>‹#›</a:t>
            </a:fld>
            <a:endParaRPr lang="cs-CZ"/>
          </a:p>
        </p:txBody>
      </p:sp>
    </p:spTree>
    <p:extLst>
      <p:ext uri="{BB962C8B-B14F-4D97-AF65-F5344CB8AC3E}">
        <p14:creationId xmlns:p14="http://schemas.microsoft.com/office/powerpoint/2010/main" val="386001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0045C3C-55A3-42CF-AA5A-860C63459C3E}" type="slidenum">
              <a:rPr lang="en-GB" smtClean="0"/>
              <a:pPr>
                <a:defRPr/>
              </a:pPr>
              <a:t>13</a:t>
            </a:fld>
            <a:endParaRPr lang="en-GB"/>
          </a:p>
        </p:txBody>
      </p:sp>
    </p:spTree>
    <p:extLst>
      <p:ext uri="{BB962C8B-B14F-4D97-AF65-F5344CB8AC3E}">
        <p14:creationId xmlns:p14="http://schemas.microsoft.com/office/powerpoint/2010/main" val="1744137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D49B0-B19E-9324-E029-4F02F0E2FB16}"/>
            </a:ext>
          </a:extLst>
        </p:cNvPr>
        <p:cNvGrpSpPr/>
        <p:nvPr/>
      </p:nvGrpSpPr>
      <p:grpSpPr>
        <a:xfrm>
          <a:off x="0" y="0"/>
          <a:ext cx="0" cy="0"/>
          <a:chOff x="0" y="0"/>
          <a:chExt cx="0" cy="0"/>
        </a:xfrm>
      </p:grpSpPr>
      <p:sp>
        <p:nvSpPr>
          <p:cNvPr id="47106" name="Rectangle 7">
            <a:extLst>
              <a:ext uri="{FF2B5EF4-FFF2-40B4-BE49-F238E27FC236}">
                <a16:creationId xmlns:a16="http://schemas.microsoft.com/office/drawing/2014/main" id="{A44819DA-02C1-9651-6446-49EBDF8280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E51ED9-D3D7-4799-8DB1-C82B871757CF}" type="slidenum">
              <a:rPr lang="en-GB" altLang="cs-CZ"/>
              <a:pPr eaLnBrk="1" hangingPunct="1"/>
              <a:t>54</a:t>
            </a:fld>
            <a:endParaRPr lang="en-GB" altLang="cs-CZ"/>
          </a:p>
        </p:txBody>
      </p:sp>
      <p:sp>
        <p:nvSpPr>
          <p:cNvPr id="47107" name="Rectangle 2">
            <a:extLst>
              <a:ext uri="{FF2B5EF4-FFF2-40B4-BE49-F238E27FC236}">
                <a16:creationId xmlns:a16="http://schemas.microsoft.com/office/drawing/2014/main" id="{53E1F64A-60F0-31CE-0BEC-4D6AA9176D4C}"/>
              </a:ext>
            </a:extLst>
          </p:cNvPr>
          <p:cNvSpPr>
            <a:spLocks noGrp="1" noRot="1" noChangeAspect="1" noChangeArrowheads="1" noTextEdit="1"/>
          </p:cNvSpPr>
          <p:nvPr>
            <p:ph type="sldImg"/>
          </p:nvPr>
        </p:nvSpPr>
        <p:spPr>
          <a:xfrm>
            <a:off x="139700" y="768350"/>
            <a:ext cx="6819900" cy="3836988"/>
          </a:xfrm>
          <a:ln/>
        </p:spPr>
      </p:sp>
      <p:sp>
        <p:nvSpPr>
          <p:cNvPr id="47108" name="Rectangle 3">
            <a:extLst>
              <a:ext uri="{FF2B5EF4-FFF2-40B4-BE49-F238E27FC236}">
                <a16:creationId xmlns:a16="http://schemas.microsoft.com/office/drawing/2014/main" id="{D7788281-9A3B-9456-6589-F451A31A27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extLst>
      <p:ext uri="{BB962C8B-B14F-4D97-AF65-F5344CB8AC3E}">
        <p14:creationId xmlns:p14="http://schemas.microsoft.com/office/powerpoint/2010/main" val="27815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0045C3C-55A3-42CF-AA5A-860C63459C3E}" type="slidenum">
              <a:rPr lang="en-GB" smtClean="0"/>
              <a:pPr>
                <a:defRPr/>
              </a:pPr>
              <a:t>14</a:t>
            </a:fld>
            <a:endParaRPr lang="en-GB"/>
          </a:p>
        </p:txBody>
      </p:sp>
    </p:spTree>
    <p:extLst>
      <p:ext uri="{BB962C8B-B14F-4D97-AF65-F5344CB8AC3E}">
        <p14:creationId xmlns:p14="http://schemas.microsoft.com/office/powerpoint/2010/main" val="2343847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0045C3C-55A3-42CF-AA5A-860C63459C3E}" type="slidenum">
              <a:rPr lang="en-GB" smtClean="0"/>
              <a:pPr>
                <a:defRPr/>
              </a:pPr>
              <a:t>21</a:t>
            </a:fld>
            <a:endParaRPr lang="en-GB"/>
          </a:p>
        </p:txBody>
      </p:sp>
    </p:spTree>
    <p:extLst>
      <p:ext uri="{BB962C8B-B14F-4D97-AF65-F5344CB8AC3E}">
        <p14:creationId xmlns:p14="http://schemas.microsoft.com/office/powerpoint/2010/main" val="197113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0045C3C-55A3-42CF-AA5A-860C63459C3E}" type="slidenum">
              <a:rPr lang="en-GB" smtClean="0"/>
              <a:pPr>
                <a:defRPr/>
              </a:pPr>
              <a:t>23</a:t>
            </a:fld>
            <a:endParaRPr lang="en-GB"/>
          </a:p>
        </p:txBody>
      </p:sp>
    </p:spTree>
    <p:extLst>
      <p:ext uri="{BB962C8B-B14F-4D97-AF65-F5344CB8AC3E}">
        <p14:creationId xmlns:p14="http://schemas.microsoft.com/office/powerpoint/2010/main" val="253210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0045C3C-55A3-42CF-AA5A-860C63459C3E}" type="slidenum">
              <a:rPr lang="en-GB" smtClean="0"/>
              <a:pPr>
                <a:defRPr/>
              </a:pPr>
              <a:t>24</a:t>
            </a:fld>
            <a:endParaRPr lang="en-GB"/>
          </a:p>
        </p:txBody>
      </p:sp>
    </p:spTree>
    <p:extLst>
      <p:ext uri="{BB962C8B-B14F-4D97-AF65-F5344CB8AC3E}">
        <p14:creationId xmlns:p14="http://schemas.microsoft.com/office/powerpoint/2010/main" val="115941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0045C3C-55A3-42CF-AA5A-860C63459C3E}" type="slidenum">
              <a:rPr lang="en-GB" smtClean="0"/>
              <a:pPr>
                <a:defRPr/>
              </a:pPr>
              <a:t>26</a:t>
            </a:fld>
            <a:endParaRPr lang="en-GB"/>
          </a:p>
        </p:txBody>
      </p:sp>
    </p:spTree>
    <p:extLst>
      <p:ext uri="{BB962C8B-B14F-4D97-AF65-F5344CB8AC3E}">
        <p14:creationId xmlns:p14="http://schemas.microsoft.com/office/powerpoint/2010/main" val="163441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0045C3C-55A3-42CF-AA5A-860C63459C3E}" type="slidenum">
              <a:rPr lang="en-GB" smtClean="0"/>
              <a:pPr>
                <a:defRPr/>
              </a:pPr>
              <a:t>34</a:t>
            </a:fld>
            <a:endParaRPr lang="en-GB"/>
          </a:p>
        </p:txBody>
      </p:sp>
    </p:spTree>
    <p:extLst>
      <p:ext uri="{BB962C8B-B14F-4D97-AF65-F5344CB8AC3E}">
        <p14:creationId xmlns:p14="http://schemas.microsoft.com/office/powerpoint/2010/main" val="338340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90A05-ED6E-B2D9-B1E6-788DDDB2A71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9FA3078-CD8F-64EE-B802-D6293C5E97A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51AA00B-A9AD-F101-07E4-F50C7917E57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371838B-D8A8-B3F1-E449-30D966467836}"/>
              </a:ext>
            </a:extLst>
          </p:cNvPr>
          <p:cNvSpPr>
            <a:spLocks noGrp="1"/>
          </p:cNvSpPr>
          <p:nvPr>
            <p:ph type="sldNum" sz="quarter" idx="10"/>
          </p:nvPr>
        </p:nvSpPr>
        <p:spPr/>
        <p:txBody>
          <a:bodyPr/>
          <a:lstStyle/>
          <a:p>
            <a:pPr>
              <a:defRPr/>
            </a:pPr>
            <a:fld id="{F0045C3C-55A3-42CF-AA5A-860C63459C3E}" type="slidenum">
              <a:rPr lang="en-GB" smtClean="0"/>
              <a:pPr>
                <a:defRPr/>
              </a:pPr>
              <a:t>35</a:t>
            </a:fld>
            <a:endParaRPr lang="en-GB"/>
          </a:p>
        </p:txBody>
      </p:sp>
    </p:spTree>
    <p:extLst>
      <p:ext uri="{BB962C8B-B14F-4D97-AF65-F5344CB8AC3E}">
        <p14:creationId xmlns:p14="http://schemas.microsoft.com/office/powerpoint/2010/main" val="2127869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E51ED9-D3D7-4799-8DB1-C82B871757CF}" type="slidenum">
              <a:rPr lang="en-GB" altLang="cs-CZ"/>
              <a:pPr eaLnBrk="1" hangingPunct="1"/>
              <a:t>38</a:t>
            </a:fld>
            <a:endParaRPr lang="en-GB" altLang="cs-CZ"/>
          </a:p>
        </p:txBody>
      </p:sp>
      <p:sp>
        <p:nvSpPr>
          <p:cNvPr id="47107" name="Rectangle 2"/>
          <p:cNvSpPr>
            <a:spLocks noGrp="1" noRot="1" noChangeAspect="1" noChangeArrowheads="1" noTextEdit="1"/>
          </p:cNvSpPr>
          <p:nvPr>
            <p:ph type="sldImg"/>
          </p:nvPr>
        </p:nvSpPr>
        <p:spPr>
          <a:xfrm>
            <a:off x="139700" y="768350"/>
            <a:ext cx="6819900" cy="3836988"/>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extLst>
      <p:ext uri="{BB962C8B-B14F-4D97-AF65-F5344CB8AC3E}">
        <p14:creationId xmlns:p14="http://schemas.microsoft.com/office/powerpoint/2010/main" val="364643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A8C5B23B-B752-4CD9-8733-C55C6B7552E9}"/>
              </a:ext>
            </a:extLst>
          </p:cNvPr>
          <p:cNvGrpSpPr/>
          <p:nvPr/>
        </p:nvGrpSpPr>
        <p:grpSpPr>
          <a:xfrm>
            <a:off x="8" y="-8467"/>
            <a:ext cx="12191997" cy="6866467"/>
            <a:chOff x="8" y="-8467"/>
            <a:chExt cx="12191997" cy="6866467"/>
          </a:xfrm>
        </p:grpSpPr>
        <p:cxnSp>
          <p:nvCxnSpPr>
            <p:cNvPr id="3" name="Straight Connector 31">
              <a:extLst>
                <a:ext uri="{FF2B5EF4-FFF2-40B4-BE49-F238E27FC236}">
                  <a16:creationId xmlns:a16="http://schemas.microsoft.com/office/drawing/2014/main" id="{840118D2-0A4A-4FB9-8B52-B3E85000A597}"/>
                </a:ext>
              </a:extLst>
            </p:cNvPr>
            <p:cNvCxnSpPr/>
            <p:nvPr/>
          </p:nvCxnSpPr>
          <p:spPr>
            <a:xfrm>
              <a:off x="9371008" y="0"/>
              <a:ext cx="1219207" cy="6858000"/>
            </a:xfrm>
            <a:prstGeom prst="straightConnector1">
              <a:avLst/>
            </a:prstGeom>
            <a:noFill/>
            <a:ln w="9528" cap="rnd">
              <a:solidFill>
                <a:srgbClr val="BFBFBF"/>
              </a:solidFill>
              <a:prstDash val="solid"/>
            </a:ln>
          </p:spPr>
        </p:cxnSp>
        <p:cxnSp>
          <p:nvCxnSpPr>
            <p:cNvPr id="4" name="Straight Connector 20">
              <a:extLst>
                <a:ext uri="{FF2B5EF4-FFF2-40B4-BE49-F238E27FC236}">
                  <a16:creationId xmlns:a16="http://schemas.microsoft.com/office/drawing/2014/main" id="{8A65A97B-ACEC-4C36-A504-00726DBFD3AD}"/>
                </a:ext>
              </a:extLst>
            </p:cNvPr>
            <p:cNvCxnSpPr/>
            <p:nvPr/>
          </p:nvCxnSpPr>
          <p:spPr>
            <a:xfrm flipH="1">
              <a:off x="7425266" y="3681410"/>
              <a:ext cx="4763557" cy="3176590"/>
            </a:xfrm>
            <a:prstGeom prst="straightConnector1">
              <a:avLst/>
            </a:prstGeom>
            <a:noFill/>
            <a:ln w="9528" cap="rnd">
              <a:solidFill>
                <a:srgbClr val="D9D9D9"/>
              </a:solidFill>
              <a:prstDash val="solid"/>
            </a:ln>
          </p:spPr>
        </p:cxnSp>
        <p:sp>
          <p:nvSpPr>
            <p:cNvPr id="5" name="Rectangle 23">
              <a:extLst>
                <a:ext uri="{FF2B5EF4-FFF2-40B4-BE49-F238E27FC236}">
                  <a16:creationId xmlns:a16="http://schemas.microsoft.com/office/drawing/2014/main" id="{B8ABFEC6-1E5C-4E7C-A844-EA770DC3D5F6}"/>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val f2"/>
                <a:gd name="f9" fmla="val f3"/>
                <a:gd name="f10" fmla="val f4"/>
                <a:gd name="f11" fmla="+- f10 0 f8"/>
                <a:gd name="f12" fmla="+- f9 0 f8"/>
                <a:gd name="f13" fmla="*/ f12 1 3007349"/>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007349" h="6866467">
                  <a:moveTo>
                    <a:pt x="f5" y="f2"/>
                  </a:moveTo>
                  <a:lnTo>
                    <a:pt x="f3" y="f2"/>
                  </a:lnTo>
                  <a:lnTo>
                    <a:pt x="f3" y="f4"/>
                  </a:lnTo>
                  <a:lnTo>
                    <a:pt x="f2" y="f4"/>
                  </a:lnTo>
                  <a:lnTo>
                    <a:pt x="f5" y="f2"/>
                  </a:lnTo>
                  <a:close/>
                </a:path>
              </a:pathLst>
            </a:custGeom>
            <a:solidFill>
              <a:srgbClr val="90C226">
                <a:alpha val="30000"/>
              </a:srgbClr>
            </a:solidFill>
            <a:ln cap="rnd">
              <a:noFill/>
              <a:prstDash val="solid"/>
            </a:ln>
          </p:spPr>
          <p:txBody>
            <a:bodyPr lIns="0" tIns="0" rIns="0" bIns="0"/>
            <a:lstStyle/>
            <a:p>
              <a:endParaRPr lang="cs-CZ"/>
            </a:p>
          </p:txBody>
        </p:sp>
        <p:sp>
          <p:nvSpPr>
            <p:cNvPr id="6" name="Rectangle 25">
              <a:extLst>
                <a:ext uri="{FF2B5EF4-FFF2-40B4-BE49-F238E27FC236}">
                  <a16:creationId xmlns:a16="http://schemas.microsoft.com/office/drawing/2014/main" id="{49690267-7136-4AA5-88E1-66788CE23CB8}"/>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val f2"/>
                <a:gd name="f9" fmla="val f3"/>
                <a:gd name="f10" fmla="val f4"/>
                <a:gd name="f11" fmla="+- f10 0 f8"/>
                <a:gd name="f12" fmla="+- f9 0 f8"/>
                <a:gd name="f13" fmla="*/ f12 1 2573311"/>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573311" h="6866467">
                  <a:moveTo>
                    <a:pt x="f2" y="f2"/>
                  </a:moveTo>
                  <a:lnTo>
                    <a:pt x="f3" y="f2"/>
                  </a:lnTo>
                  <a:lnTo>
                    <a:pt x="f3" y="f4"/>
                  </a:lnTo>
                  <a:lnTo>
                    <a:pt x="f5" y="f4"/>
                  </a:lnTo>
                  <a:lnTo>
                    <a:pt x="f2" y="f2"/>
                  </a:lnTo>
                  <a:close/>
                </a:path>
              </a:pathLst>
            </a:custGeom>
            <a:solidFill>
              <a:srgbClr val="90C226">
                <a:alpha val="20000"/>
              </a:srgbClr>
            </a:solidFill>
            <a:ln cap="rnd">
              <a:noFill/>
              <a:prstDash val="solid"/>
            </a:ln>
          </p:spPr>
          <p:txBody>
            <a:bodyPr lIns="0" tIns="0" rIns="0" bIns="0"/>
            <a:lstStyle/>
            <a:p>
              <a:endParaRPr lang="cs-CZ"/>
            </a:p>
          </p:txBody>
        </p:sp>
        <p:sp>
          <p:nvSpPr>
            <p:cNvPr id="7" name="Isosceles Triangle 26">
              <a:extLst>
                <a:ext uri="{FF2B5EF4-FFF2-40B4-BE49-F238E27FC236}">
                  <a16:creationId xmlns:a16="http://schemas.microsoft.com/office/drawing/2014/main" id="{EE68870F-440E-44DE-89D2-D7ED7C81483F}"/>
                </a:ext>
              </a:extLst>
            </p:cNvPr>
            <p:cNvSpPr/>
            <p:nvPr/>
          </p:nvSpPr>
          <p:spPr>
            <a:xfrm>
              <a:off x="8932334" y="3047996"/>
              <a:ext cx="3259671" cy="3810003"/>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54A021">
                <a:alpha val="72000"/>
              </a:srgbClr>
            </a:solidFill>
            <a:ln cap="rnd">
              <a:noFill/>
              <a:prstDash val="solid"/>
            </a:ln>
          </p:spPr>
          <p:txBody>
            <a:bodyPr lIns="0" tIns="0" rIns="0" bIns="0"/>
            <a:lstStyle/>
            <a:p>
              <a:endParaRPr lang="cs-CZ"/>
            </a:p>
          </p:txBody>
        </p:sp>
        <p:sp>
          <p:nvSpPr>
            <p:cNvPr id="8" name="Rectangle 27">
              <a:extLst>
                <a:ext uri="{FF2B5EF4-FFF2-40B4-BE49-F238E27FC236}">
                  <a16:creationId xmlns:a16="http://schemas.microsoft.com/office/drawing/2014/main" id="{7528000C-88D6-4D3E-8250-208A2F5B20F3}"/>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val f2"/>
                <a:gd name="f9" fmla="val f3"/>
                <a:gd name="f10" fmla="val f4"/>
                <a:gd name="f11" fmla="+- f10 0 f8"/>
                <a:gd name="f12" fmla="+- f9 0 f8"/>
                <a:gd name="f13" fmla="*/ f12 1 2858013"/>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858013" h="6866467">
                  <a:moveTo>
                    <a:pt x="f2" y="f2"/>
                  </a:moveTo>
                  <a:lnTo>
                    <a:pt x="f3" y="f2"/>
                  </a:lnTo>
                  <a:lnTo>
                    <a:pt x="f3" y="f4"/>
                  </a:lnTo>
                  <a:lnTo>
                    <a:pt x="f5" y="f4"/>
                  </a:lnTo>
                  <a:lnTo>
                    <a:pt x="f2" y="f2"/>
                  </a:lnTo>
                  <a:close/>
                </a:path>
              </a:pathLst>
            </a:custGeom>
            <a:solidFill>
              <a:srgbClr val="3F7819">
                <a:alpha val="70000"/>
              </a:srgbClr>
            </a:solidFill>
            <a:ln cap="rnd">
              <a:noFill/>
              <a:prstDash val="solid"/>
            </a:ln>
          </p:spPr>
          <p:txBody>
            <a:bodyPr lIns="0" tIns="0" rIns="0" bIns="0"/>
            <a:lstStyle/>
            <a:p>
              <a:endParaRPr lang="cs-CZ"/>
            </a:p>
          </p:txBody>
        </p:sp>
        <p:sp>
          <p:nvSpPr>
            <p:cNvPr id="9" name="Rectangle 28">
              <a:extLst>
                <a:ext uri="{FF2B5EF4-FFF2-40B4-BE49-F238E27FC236}">
                  <a16:creationId xmlns:a16="http://schemas.microsoft.com/office/drawing/2014/main" id="{B461B81C-067D-40F6-9444-E677108E857F}"/>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val f2"/>
                <a:gd name="f9" fmla="val f3"/>
                <a:gd name="f10" fmla="val f4"/>
                <a:gd name="f11" fmla="+- f10 0 f8"/>
                <a:gd name="f12" fmla="+- f9 0 f8"/>
                <a:gd name="f13" fmla="*/ f12 1 1290094"/>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90094" h="6858000">
                  <a:moveTo>
                    <a:pt x="f5" y="f2"/>
                  </a:moveTo>
                  <a:lnTo>
                    <a:pt x="f3" y="f2"/>
                  </a:lnTo>
                  <a:lnTo>
                    <a:pt x="f3" y="f4"/>
                  </a:lnTo>
                  <a:lnTo>
                    <a:pt x="f2" y="f4"/>
                  </a:lnTo>
                  <a:lnTo>
                    <a:pt x="f5" y="f2"/>
                  </a:lnTo>
                  <a:close/>
                </a:path>
              </a:pathLst>
            </a:custGeom>
            <a:solidFill>
              <a:srgbClr val="C0E474">
                <a:alpha val="70000"/>
              </a:srgbClr>
            </a:solidFill>
            <a:ln cap="rnd">
              <a:noFill/>
              <a:prstDash val="solid"/>
            </a:ln>
          </p:spPr>
          <p:txBody>
            <a:bodyPr lIns="0" tIns="0" rIns="0" bIns="0"/>
            <a:lstStyle/>
            <a:p>
              <a:endParaRPr lang="cs-CZ"/>
            </a:p>
          </p:txBody>
        </p:sp>
        <p:sp>
          <p:nvSpPr>
            <p:cNvPr id="10" name="Rectangle 29">
              <a:extLst>
                <a:ext uri="{FF2B5EF4-FFF2-40B4-BE49-F238E27FC236}">
                  <a16:creationId xmlns:a16="http://schemas.microsoft.com/office/drawing/2014/main" id="{4EA06522-67ED-4105-A991-590CEBD119B1}"/>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val f2"/>
                <a:gd name="f9" fmla="val f3"/>
                <a:gd name="f10" fmla="val f4"/>
                <a:gd name="f11" fmla="+- f10 0 f8"/>
                <a:gd name="f12" fmla="+- f9 0 f8"/>
                <a:gd name="f13" fmla="*/ f12 1 1249825"/>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49825" h="6858000">
                  <a:moveTo>
                    <a:pt x="f2" y="f2"/>
                  </a:moveTo>
                  <a:lnTo>
                    <a:pt x="f3" y="f2"/>
                  </a:lnTo>
                  <a:lnTo>
                    <a:pt x="f3" y="f4"/>
                  </a:lnTo>
                  <a:lnTo>
                    <a:pt x="f5" y="f4"/>
                  </a:lnTo>
                  <a:lnTo>
                    <a:pt x="f2" y="f2"/>
                  </a:lnTo>
                  <a:close/>
                </a:path>
              </a:pathLst>
            </a:custGeom>
            <a:solidFill>
              <a:srgbClr val="90C226">
                <a:alpha val="65000"/>
              </a:srgbClr>
            </a:solidFill>
            <a:ln cap="rnd">
              <a:noFill/>
              <a:prstDash val="solid"/>
            </a:ln>
          </p:spPr>
          <p:txBody>
            <a:bodyPr lIns="0" tIns="0" rIns="0" bIns="0"/>
            <a:lstStyle/>
            <a:p>
              <a:endParaRPr lang="cs-CZ"/>
            </a:p>
          </p:txBody>
        </p:sp>
        <p:sp>
          <p:nvSpPr>
            <p:cNvPr id="11" name="Isosceles Triangle 30">
              <a:extLst>
                <a:ext uri="{FF2B5EF4-FFF2-40B4-BE49-F238E27FC236}">
                  <a16:creationId xmlns:a16="http://schemas.microsoft.com/office/drawing/2014/main" id="{ED37470B-CEF6-4B94-99E5-8EF4387C2AB3}"/>
                </a:ext>
              </a:extLst>
            </p:cNvPr>
            <p:cNvSpPr/>
            <p:nvPr/>
          </p:nvSpPr>
          <p:spPr>
            <a:xfrm>
              <a:off x="10371664" y="3589870"/>
              <a:ext cx="1817159" cy="3268129"/>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0000"/>
              </a:srgbClr>
            </a:solidFill>
            <a:ln cap="rnd">
              <a:noFill/>
              <a:prstDash val="solid"/>
            </a:ln>
          </p:spPr>
          <p:txBody>
            <a:bodyPr lIns="0" tIns="0" rIns="0" bIns="0"/>
            <a:lstStyle/>
            <a:p>
              <a:endParaRPr lang="cs-CZ"/>
            </a:p>
          </p:txBody>
        </p:sp>
        <p:sp>
          <p:nvSpPr>
            <p:cNvPr id="12" name="Isosceles Triangle 18">
              <a:extLst>
                <a:ext uri="{FF2B5EF4-FFF2-40B4-BE49-F238E27FC236}">
                  <a16:creationId xmlns:a16="http://schemas.microsoft.com/office/drawing/2014/main" id="{2C5407BD-0ACA-4FEE-AE3A-21F006CD3160}"/>
                </a:ext>
              </a:extLst>
            </p:cNvPr>
            <p:cNvSpPr/>
            <p:nvPr/>
          </p:nvSpPr>
          <p:spPr>
            <a:xfrm rot="10799991">
              <a:off x="8" y="0"/>
              <a:ext cx="842592" cy="5666152"/>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5000"/>
              </a:srgbClr>
            </a:solidFill>
            <a:ln cap="rnd">
              <a:noFill/>
              <a:prstDash val="solid"/>
            </a:ln>
          </p:spPr>
          <p:txBody>
            <a:bodyPr lIns="0" tIns="0" rIns="0" bIns="0"/>
            <a:lstStyle/>
            <a:p>
              <a:endParaRPr lang="cs-CZ"/>
            </a:p>
          </p:txBody>
        </p:sp>
      </p:grpSp>
      <p:sp>
        <p:nvSpPr>
          <p:cNvPr id="13" name="Title 1">
            <a:extLst>
              <a:ext uri="{FF2B5EF4-FFF2-40B4-BE49-F238E27FC236}">
                <a16:creationId xmlns:a16="http://schemas.microsoft.com/office/drawing/2014/main" id="{6E2D0EDB-480E-416D-934A-4F3D17C176E0}"/>
              </a:ext>
            </a:extLst>
          </p:cNvPr>
          <p:cNvSpPr txBox="1">
            <a:spLocks noGrp="1"/>
          </p:cNvSpPr>
          <p:nvPr>
            <p:ph type="ctrTitle"/>
          </p:nvPr>
        </p:nvSpPr>
        <p:spPr>
          <a:xfrm>
            <a:off x="1507068" y="2404533"/>
            <a:ext cx="7766931" cy="1646304"/>
          </a:xfrm>
        </p:spPr>
        <p:txBody>
          <a:bodyPr anchor="b">
            <a:noAutofit/>
          </a:bodyPr>
          <a:lstStyle>
            <a:lvl1pPr algn="r">
              <a:defRPr sz="5400"/>
            </a:lvl1pPr>
          </a:lstStyle>
          <a:p>
            <a:pPr lvl="0"/>
            <a:r>
              <a:rPr lang="cs-CZ"/>
              <a:t>Kliknutím lze upravit styl.</a:t>
            </a:r>
            <a:endParaRPr lang="en-US"/>
          </a:p>
        </p:txBody>
      </p:sp>
      <p:sp>
        <p:nvSpPr>
          <p:cNvPr id="14" name="Subtitle 2">
            <a:extLst>
              <a:ext uri="{FF2B5EF4-FFF2-40B4-BE49-F238E27FC236}">
                <a16:creationId xmlns:a16="http://schemas.microsoft.com/office/drawing/2014/main" id="{354B69F5-FF98-49AB-A0E3-BA5FB0583EC3}"/>
              </a:ext>
            </a:extLst>
          </p:cNvPr>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cs-CZ"/>
              <a:t>Kliknutím můžete upravit styl předlohy.</a:t>
            </a:r>
            <a:endParaRPr lang="en-US"/>
          </a:p>
        </p:txBody>
      </p:sp>
      <p:sp>
        <p:nvSpPr>
          <p:cNvPr id="15" name="Date Placeholder 3">
            <a:extLst>
              <a:ext uri="{FF2B5EF4-FFF2-40B4-BE49-F238E27FC236}">
                <a16:creationId xmlns:a16="http://schemas.microsoft.com/office/drawing/2014/main" id="{822D875D-49E4-403C-AB8C-A860D28C8082}"/>
              </a:ext>
            </a:extLst>
          </p:cNvPr>
          <p:cNvSpPr txBox="1">
            <a:spLocks noGrp="1"/>
          </p:cNvSpPr>
          <p:nvPr>
            <p:ph type="dt" sz="half" idx="7"/>
          </p:nvPr>
        </p:nvSpPr>
        <p:spPr/>
        <p:txBody>
          <a:bodyPr/>
          <a:lstStyle>
            <a:lvl1pPr>
              <a:defRPr/>
            </a:lvl1pPr>
          </a:lstStyle>
          <a:p>
            <a:pPr lvl="0"/>
            <a:fld id="{CDC0740B-862A-4DA6-9CC9-139A0AEF09C2}" type="datetime1">
              <a:rPr lang="cs-CZ"/>
              <a:pPr lvl="0"/>
              <a:t>12.03.2024</a:t>
            </a:fld>
            <a:endParaRPr lang="cs-CZ"/>
          </a:p>
        </p:txBody>
      </p:sp>
      <p:sp>
        <p:nvSpPr>
          <p:cNvPr id="16" name="Footer Placeholder 4">
            <a:extLst>
              <a:ext uri="{FF2B5EF4-FFF2-40B4-BE49-F238E27FC236}">
                <a16:creationId xmlns:a16="http://schemas.microsoft.com/office/drawing/2014/main" id="{6C2056E8-FF37-439D-A1D9-5EB79415D8CA}"/>
              </a:ext>
            </a:extLst>
          </p:cNvPr>
          <p:cNvSpPr txBox="1">
            <a:spLocks noGrp="1"/>
          </p:cNvSpPr>
          <p:nvPr>
            <p:ph type="ftr" sz="quarter" idx="9"/>
          </p:nvPr>
        </p:nvSpPr>
        <p:spPr/>
        <p:txBody>
          <a:bodyPr/>
          <a:lstStyle>
            <a:lvl1pPr>
              <a:defRPr/>
            </a:lvl1pPr>
          </a:lstStyle>
          <a:p>
            <a:pPr lvl="0"/>
            <a:endParaRPr lang="cs-CZ"/>
          </a:p>
        </p:txBody>
      </p:sp>
      <p:sp>
        <p:nvSpPr>
          <p:cNvPr id="17" name="Slide Number Placeholder 5">
            <a:extLst>
              <a:ext uri="{FF2B5EF4-FFF2-40B4-BE49-F238E27FC236}">
                <a16:creationId xmlns:a16="http://schemas.microsoft.com/office/drawing/2014/main" id="{E7BE15FB-398F-4DF0-A1FC-A092D03F288B}"/>
              </a:ext>
            </a:extLst>
          </p:cNvPr>
          <p:cNvSpPr txBox="1">
            <a:spLocks noGrp="1"/>
          </p:cNvSpPr>
          <p:nvPr>
            <p:ph type="sldNum" sz="quarter" idx="8"/>
          </p:nvPr>
        </p:nvSpPr>
        <p:spPr/>
        <p:txBody>
          <a:bodyPr/>
          <a:lstStyle>
            <a:lvl1pPr>
              <a:defRPr/>
            </a:lvl1pPr>
          </a:lstStyle>
          <a:p>
            <a:pPr lvl="0"/>
            <a:fld id="{A2001B15-48C7-4A81-9890-A7C146457DA8}" type="slidenum">
              <a:t>‹#›</a:t>
            </a:fld>
            <a:endParaRPr lang="cs-CZ"/>
          </a:p>
        </p:txBody>
      </p:sp>
    </p:spTree>
    <p:extLst>
      <p:ext uri="{BB962C8B-B14F-4D97-AF65-F5344CB8AC3E}">
        <p14:creationId xmlns:p14="http://schemas.microsoft.com/office/powerpoint/2010/main" val="206662564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B86B-AE46-4791-8269-49C6BF31FBDD}"/>
              </a:ext>
            </a:extLst>
          </p:cNvPr>
          <p:cNvSpPr txBox="1">
            <a:spLocks noGrp="1"/>
          </p:cNvSpPr>
          <p:nvPr>
            <p:ph type="title"/>
          </p:nvPr>
        </p:nvSpPr>
        <p:spPr>
          <a:xfrm>
            <a:off x="677332" y="609603"/>
            <a:ext cx="8596667" cy="3403597"/>
          </a:xfrm>
        </p:spPr>
        <p:txBody>
          <a:bodyPr anchor="ctr"/>
          <a:lstStyle>
            <a:lvl1pPr>
              <a:defRPr sz="4400"/>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19138D45-136A-40A0-9871-5014541428D0}"/>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8E0E6651-E2DD-4B1B-A929-4C1CB4B6BB63}"/>
              </a:ext>
            </a:extLst>
          </p:cNvPr>
          <p:cNvSpPr txBox="1">
            <a:spLocks noGrp="1"/>
          </p:cNvSpPr>
          <p:nvPr>
            <p:ph type="dt" sz="half" idx="7"/>
          </p:nvPr>
        </p:nvSpPr>
        <p:spPr/>
        <p:txBody>
          <a:bodyPr/>
          <a:lstStyle>
            <a:lvl1pPr>
              <a:defRPr/>
            </a:lvl1pPr>
          </a:lstStyle>
          <a:p>
            <a:pPr lvl="0"/>
            <a:fld id="{31CC481A-8770-4633-A25B-5A99B40D0810}" type="datetime1">
              <a:rPr lang="cs-CZ"/>
              <a:pPr lvl="0"/>
              <a:t>12.03.2024</a:t>
            </a:fld>
            <a:endParaRPr lang="cs-CZ"/>
          </a:p>
        </p:txBody>
      </p:sp>
      <p:sp>
        <p:nvSpPr>
          <p:cNvPr id="5" name="Footer Placeholder 4">
            <a:extLst>
              <a:ext uri="{FF2B5EF4-FFF2-40B4-BE49-F238E27FC236}">
                <a16:creationId xmlns:a16="http://schemas.microsoft.com/office/drawing/2014/main" id="{93322524-951B-4212-BF6A-E2680F9B18B2}"/>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FC26395E-2C67-422A-8F2C-49D63E0812F1}"/>
              </a:ext>
            </a:extLst>
          </p:cNvPr>
          <p:cNvSpPr txBox="1">
            <a:spLocks noGrp="1"/>
          </p:cNvSpPr>
          <p:nvPr>
            <p:ph type="sldNum" sz="quarter" idx="8"/>
          </p:nvPr>
        </p:nvSpPr>
        <p:spPr/>
        <p:txBody>
          <a:bodyPr/>
          <a:lstStyle>
            <a:lvl1pPr>
              <a:defRPr/>
            </a:lvl1pPr>
          </a:lstStyle>
          <a:p>
            <a:pPr lvl="0"/>
            <a:fld id="{AA23F649-DCA6-4B6F-BC34-1E1F84672114}" type="slidenum">
              <a:t>‹#›</a:t>
            </a:fld>
            <a:endParaRPr lang="cs-CZ"/>
          </a:p>
        </p:txBody>
      </p:sp>
    </p:spTree>
    <p:extLst>
      <p:ext uri="{BB962C8B-B14F-4D97-AF65-F5344CB8AC3E}">
        <p14:creationId xmlns:p14="http://schemas.microsoft.com/office/powerpoint/2010/main" val="151188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BCE7-8E49-4618-ABBD-3FD530C00701}"/>
              </a:ext>
            </a:extLst>
          </p:cNvPr>
          <p:cNvSpPr txBox="1">
            <a:spLocks noGrp="1"/>
          </p:cNvSpPr>
          <p:nvPr>
            <p:ph type="title"/>
          </p:nvPr>
        </p:nvSpPr>
        <p:spPr>
          <a:xfrm>
            <a:off x="931334" y="609603"/>
            <a:ext cx="8094131" cy="3022604"/>
          </a:xfrm>
        </p:spPr>
        <p:txBody>
          <a:bodyPr anchor="ctr"/>
          <a:lstStyle>
            <a:lvl1pPr>
              <a:defRPr sz="4400"/>
            </a:lvl1pPr>
          </a:lstStyle>
          <a:p>
            <a:pPr lvl="0"/>
            <a:r>
              <a:rPr lang="cs-CZ"/>
              <a:t>Kliknutím lze upravit styl.</a:t>
            </a:r>
            <a:endParaRPr lang="en-US"/>
          </a:p>
        </p:txBody>
      </p:sp>
      <p:sp>
        <p:nvSpPr>
          <p:cNvPr id="3" name="Text Placeholder 9">
            <a:extLst>
              <a:ext uri="{FF2B5EF4-FFF2-40B4-BE49-F238E27FC236}">
                <a16:creationId xmlns:a16="http://schemas.microsoft.com/office/drawing/2014/main" id="{A2450BD8-3B1D-4E30-934A-BC445C6B5D3D}"/>
              </a:ext>
            </a:extLst>
          </p:cNvPr>
          <p:cNvSpPr txBox="1">
            <a:spLocks noGrp="1"/>
          </p:cNvSpPr>
          <p:nvPr>
            <p:ph type="body" idx="4294967295"/>
          </p:nvPr>
        </p:nvSpPr>
        <p:spPr>
          <a:xfrm>
            <a:off x="1366141" y="3632197"/>
            <a:ext cx="7224528" cy="381003"/>
          </a:xfrm>
        </p:spPr>
        <p:txBody>
          <a:bodyPr anchor="ctr">
            <a:noAutofit/>
          </a:bodyPr>
          <a:lstStyle>
            <a:lvl1pPr marL="0" indent="0">
              <a:buNone/>
              <a:defRPr sz="1600">
                <a:solidFill>
                  <a:srgbClr val="7F7F7F"/>
                </a:solidFill>
              </a:defRPr>
            </a:lvl1pPr>
          </a:lstStyle>
          <a:p>
            <a:pPr lvl="0"/>
            <a:r>
              <a:rPr lang="cs-CZ"/>
              <a:t>Po kliknutí můžete upravovat styly textu v předloze.</a:t>
            </a:r>
          </a:p>
        </p:txBody>
      </p:sp>
      <p:sp>
        <p:nvSpPr>
          <p:cNvPr id="4" name="Text Placeholder 2">
            <a:extLst>
              <a:ext uri="{FF2B5EF4-FFF2-40B4-BE49-F238E27FC236}">
                <a16:creationId xmlns:a16="http://schemas.microsoft.com/office/drawing/2014/main" id="{E4DD2714-A9FC-409B-9885-A64BC2988D21}"/>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488055C5-7B1A-4D49-A283-205BA7E2FD07}"/>
              </a:ext>
            </a:extLst>
          </p:cNvPr>
          <p:cNvSpPr txBox="1">
            <a:spLocks noGrp="1"/>
          </p:cNvSpPr>
          <p:nvPr>
            <p:ph type="dt" sz="half" idx="7"/>
          </p:nvPr>
        </p:nvSpPr>
        <p:spPr/>
        <p:txBody>
          <a:bodyPr/>
          <a:lstStyle>
            <a:lvl1pPr>
              <a:defRPr/>
            </a:lvl1pPr>
          </a:lstStyle>
          <a:p>
            <a:pPr lvl="0"/>
            <a:fld id="{7FBC3B62-9D7B-43E4-BFAD-F446866ACF2A}" type="datetime1">
              <a:rPr lang="cs-CZ"/>
              <a:pPr lvl="0"/>
              <a:t>12.03.2024</a:t>
            </a:fld>
            <a:endParaRPr lang="cs-CZ"/>
          </a:p>
        </p:txBody>
      </p:sp>
      <p:sp>
        <p:nvSpPr>
          <p:cNvPr id="6" name="Footer Placeholder 4">
            <a:extLst>
              <a:ext uri="{FF2B5EF4-FFF2-40B4-BE49-F238E27FC236}">
                <a16:creationId xmlns:a16="http://schemas.microsoft.com/office/drawing/2014/main" id="{8BB34F79-5AF5-4C74-95B5-4C0A33BE1CFF}"/>
              </a:ext>
            </a:extLst>
          </p:cNvPr>
          <p:cNvSpPr txBox="1">
            <a:spLocks noGrp="1"/>
          </p:cNvSpPr>
          <p:nvPr>
            <p:ph type="ftr" sz="quarter" idx="9"/>
          </p:nvPr>
        </p:nvSpPr>
        <p:spPr/>
        <p:txBody>
          <a:bodyPr/>
          <a:lstStyle>
            <a:lvl1pPr>
              <a:defRPr/>
            </a:lvl1pPr>
          </a:lstStyle>
          <a:p>
            <a:pPr lvl="0"/>
            <a:endParaRPr lang="cs-CZ"/>
          </a:p>
        </p:txBody>
      </p:sp>
      <p:sp>
        <p:nvSpPr>
          <p:cNvPr id="7" name="Slide Number Placeholder 5">
            <a:extLst>
              <a:ext uri="{FF2B5EF4-FFF2-40B4-BE49-F238E27FC236}">
                <a16:creationId xmlns:a16="http://schemas.microsoft.com/office/drawing/2014/main" id="{297E8099-B2B9-42AE-B839-3F6F9D35A770}"/>
              </a:ext>
            </a:extLst>
          </p:cNvPr>
          <p:cNvSpPr txBox="1">
            <a:spLocks noGrp="1"/>
          </p:cNvSpPr>
          <p:nvPr>
            <p:ph type="sldNum" sz="quarter" idx="8"/>
          </p:nvPr>
        </p:nvSpPr>
        <p:spPr/>
        <p:txBody>
          <a:bodyPr/>
          <a:lstStyle>
            <a:lvl1pPr>
              <a:defRPr/>
            </a:lvl1pPr>
          </a:lstStyle>
          <a:p>
            <a:pPr lvl="0"/>
            <a:fld id="{B7995EDB-9EB2-4DC8-BF95-3CA46E37C5F1}" type="slidenum">
              <a:t>‹#›</a:t>
            </a:fld>
            <a:endParaRPr lang="cs-CZ"/>
          </a:p>
        </p:txBody>
      </p:sp>
      <p:sp>
        <p:nvSpPr>
          <p:cNvPr id="8" name="TextBox 19">
            <a:extLst>
              <a:ext uri="{FF2B5EF4-FFF2-40B4-BE49-F238E27FC236}">
                <a16:creationId xmlns:a16="http://schemas.microsoft.com/office/drawing/2014/main" id="{02470232-005F-4A1C-81A3-6B5FC468D259}"/>
              </a:ext>
            </a:extLst>
          </p:cNvPr>
          <p:cNvSpPr txBox="1"/>
          <p:nvPr/>
        </p:nvSpPr>
        <p:spPr>
          <a:xfrm>
            <a:off x="541873" y="79037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1">
            <a:extLst>
              <a:ext uri="{FF2B5EF4-FFF2-40B4-BE49-F238E27FC236}">
                <a16:creationId xmlns:a16="http://schemas.microsoft.com/office/drawing/2014/main" id="{CB8BCAAE-6245-4B65-BB94-AE67C7297CAD}"/>
              </a:ext>
            </a:extLst>
          </p:cNvPr>
          <p:cNvSpPr txBox="1"/>
          <p:nvPr/>
        </p:nvSpPr>
        <p:spPr>
          <a:xfrm>
            <a:off x="8893015" y="288655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endParaRPr lang="en-US" sz="1800" b="0" i="0" u="none" strike="noStrike" kern="1200" cap="none" spc="0" baseline="0">
              <a:solidFill>
                <a:srgbClr val="C0E474"/>
              </a:solidFill>
              <a:uFillTx/>
              <a:latin typeface="Arial"/>
            </a:endParaRPr>
          </a:p>
        </p:txBody>
      </p:sp>
    </p:spTree>
    <p:extLst>
      <p:ext uri="{BB962C8B-B14F-4D97-AF65-F5344CB8AC3E}">
        <p14:creationId xmlns:p14="http://schemas.microsoft.com/office/powerpoint/2010/main" val="227661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F6E6-D84F-4F89-8500-51809F8CD4FD}"/>
              </a:ext>
            </a:extLst>
          </p:cNvPr>
          <p:cNvSpPr txBox="1">
            <a:spLocks noGrp="1"/>
          </p:cNvSpPr>
          <p:nvPr>
            <p:ph type="title"/>
          </p:nvPr>
        </p:nvSpPr>
        <p:spPr>
          <a:xfrm>
            <a:off x="677332" y="1931990"/>
            <a:ext cx="8596667" cy="2595460"/>
          </a:xfrm>
        </p:spPr>
        <p:txBody>
          <a:bodyPr anchor="b"/>
          <a:lstStyle>
            <a:lvl1pPr>
              <a:defRPr sz="4400"/>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F34D1DA3-6E1D-4F05-96FA-C5A2170A7197}"/>
              </a:ext>
            </a:extLst>
          </p:cNvPr>
          <p:cNvSpPr txBox="1">
            <a:spLocks noGrp="1"/>
          </p:cNvSpPr>
          <p:nvPr>
            <p:ph type="body" idx="4294967295"/>
          </p:nvPr>
        </p:nvSpPr>
        <p:spPr>
          <a:xfrm>
            <a:off x="677332" y="4527450"/>
            <a:ext cx="8596667" cy="1513917"/>
          </a:xfrm>
        </p:spPr>
        <p:txBody>
          <a:bodyPr/>
          <a:lstStyle>
            <a:lvl1pPr marL="0" indent="0">
              <a:buNone/>
              <a:defRPr/>
            </a:lvl1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60604909-8FFF-44D7-B2E0-5E368FCAA27B}"/>
              </a:ext>
            </a:extLst>
          </p:cNvPr>
          <p:cNvSpPr txBox="1">
            <a:spLocks noGrp="1"/>
          </p:cNvSpPr>
          <p:nvPr>
            <p:ph type="dt" sz="half" idx="7"/>
          </p:nvPr>
        </p:nvSpPr>
        <p:spPr/>
        <p:txBody>
          <a:bodyPr/>
          <a:lstStyle>
            <a:lvl1pPr>
              <a:defRPr/>
            </a:lvl1pPr>
          </a:lstStyle>
          <a:p>
            <a:pPr lvl="0"/>
            <a:fld id="{2FB2A451-E744-4D74-8CCC-A79D2CBE7272}" type="datetime1">
              <a:rPr lang="cs-CZ"/>
              <a:pPr lvl="0"/>
              <a:t>12.03.2024</a:t>
            </a:fld>
            <a:endParaRPr lang="cs-CZ"/>
          </a:p>
        </p:txBody>
      </p:sp>
      <p:sp>
        <p:nvSpPr>
          <p:cNvPr id="5" name="Footer Placeholder 4">
            <a:extLst>
              <a:ext uri="{FF2B5EF4-FFF2-40B4-BE49-F238E27FC236}">
                <a16:creationId xmlns:a16="http://schemas.microsoft.com/office/drawing/2014/main" id="{66512711-1744-4102-833B-0CAC4ACF9952}"/>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7864D7AA-2DF9-4B7E-A544-95B83F50C5ED}"/>
              </a:ext>
            </a:extLst>
          </p:cNvPr>
          <p:cNvSpPr txBox="1">
            <a:spLocks noGrp="1"/>
          </p:cNvSpPr>
          <p:nvPr>
            <p:ph type="sldNum" sz="quarter" idx="8"/>
          </p:nvPr>
        </p:nvSpPr>
        <p:spPr/>
        <p:txBody>
          <a:bodyPr/>
          <a:lstStyle>
            <a:lvl1pPr>
              <a:defRPr/>
            </a:lvl1pPr>
          </a:lstStyle>
          <a:p>
            <a:pPr lvl="0"/>
            <a:fld id="{1EE62B6D-BA46-4562-B6E0-1BF7BBDF50CD}" type="slidenum">
              <a:t>‹#›</a:t>
            </a:fld>
            <a:endParaRPr lang="cs-CZ"/>
          </a:p>
        </p:txBody>
      </p:sp>
    </p:spTree>
    <p:extLst>
      <p:ext uri="{BB962C8B-B14F-4D97-AF65-F5344CB8AC3E}">
        <p14:creationId xmlns:p14="http://schemas.microsoft.com/office/powerpoint/2010/main" val="2855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A99C-1A9A-4A0C-90C0-CEA31C0D3AFF}"/>
              </a:ext>
            </a:extLst>
          </p:cNvPr>
          <p:cNvSpPr txBox="1">
            <a:spLocks noGrp="1"/>
          </p:cNvSpPr>
          <p:nvPr>
            <p:ph type="title"/>
          </p:nvPr>
        </p:nvSpPr>
        <p:spPr>
          <a:xfrm>
            <a:off x="931334" y="609603"/>
            <a:ext cx="8094131" cy="3022604"/>
          </a:xfrm>
        </p:spPr>
        <p:txBody>
          <a:bodyPr anchor="ctr"/>
          <a:lstStyle>
            <a:lvl1pPr>
              <a:defRPr sz="4400"/>
            </a:lvl1pPr>
          </a:lstStyle>
          <a:p>
            <a:pPr lvl="0"/>
            <a:r>
              <a:rPr lang="cs-CZ"/>
              <a:t>Kliknutím lze upravit styl.</a:t>
            </a:r>
            <a:endParaRPr lang="en-US"/>
          </a:p>
        </p:txBody>
      </p:sp>
      <p:sp>
        <p:nvSpPr>
          <p:cNvPr id="3" name="Text Placeholder 9">
            <a:extLst>
              <a:ext uri="{FF2B5EF4-FFF2-40B4-BE49-F238E27FC236}">
                <a16:creationId xmlns:a16="http://schemas.microsoft.com/office/drawing/2014/main" id="{024F7FBF-DFA0-4997-8CA7-C99E529F82AE}"/>
              </a:ext>
            </a:extLst>
          </p:cNvPr>
          <p:cNvSpPr txBox="1">
            <a:spLocks noGrp="1"/>
          </p:cNvSpPr>
          <p:nvPr>
            <p:ph type="body" idx="4294967295"/>
          </p:nvPr>
        </p:nvSpPr>
        <p:spPr>
          <a:xfrm>
            <a:off x="677332" y="4013201"/>
            <a:ext cx="8596667" cy="514249"/>
          </a:xfrm>
        </p:spPr>
        <p:txBody>
          <a:bodyPr anchor="b">
            <a:noAutofit/>
          </a:bodyPr>
          <a:lstStyle>
            <a:lvl1pPr marL="0" indent="0">
              <a:buNone/>
              <a:defRPr sz="2400"/>
            </a:lvl1pPr>
          </a:lstStyle>
          <a:p>
            <a:pPr lvl="0"/>
            <a:r>
              <a:rPr lang="cs-CZ"/>
              <a:t>Po kliknutí můžete upravovat styly textu v předloze.</a:t>
            </a:r>
          </a:p>
        </p:txBody>
      </p:sp>
      <p:sp>
        <p:nvSpPr>
          <p:cNvPr id="4" name="Text Placeholder 2">
            <a:extLst>
              <a:ext uri="{FF2B5EF4-FFF2-40B4-BE49-F238E27FC236}">
                <a16:creationId xmlns:a16="http://schemas.microsoft.com/office/drawing/2014/main" id="{C7F1ED10-0A7A-43C7-8EBB-08110B3CC819}"/>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5E885B69-8EB1-4734-9921-AC8DDDA664D3}"/>
              </a:ext>
            </a:extLst>
          </p:cNvPr>
          <p:cNvSpPr txBox="1">
            <a:spLocks noGrp="1"/>
          </p:cNvSpPr>
          <p:nvPr>
            <p:ph type="dt" sz="half" idx="7"/>
          </p:nvPr>
        </p:nvSpPr>
        <p:spPr/>
        <p:txBody>
          <a:bodyPr/>
          <a:lstStyle>
            <a:lvl1pPr>
              <a:defRPr/>
            </a:lvl1pPr>
          </a:lstStyle>
          <a:p>
            <a:pPr lvl="0"/>
            <a:fld id="{5B914BDF-087B-48F8-BB09-D5A6EF4D7C49}" type="datetime1">
              <a:rPr lang="cs-CZ"/>
              <a:pPr lvl="0"/>
              <a:t>12.03.2024</a:t>
            </a:fld>
            <a:endParaRPr lang="cs-CZ"/>
          </a:p>
        </p:txBody>
      </p:sp>
      <p:sp>
        <p:nvSpPr>
          <p:cNvPr id="6" name="Footer Placeholder 4">
            <a:extLst>
              <a:ext uri="{FF2B5EF4-FFF2-40B4-BE49-F238E27FC236}">
                <a16:creationId xmlns:a16="http://schemas.microsoft.com/office/drawing/2014/main" id="{9445A46C-B405-455B-A82E-9689E6209154}"/>
              </a:ext>
            </a:extLst>
          </p:cNvPr>
          <p:cNvSpPr txBox="1">
            <a:spLocks noGrp="1"/>
          </p:cNvSpPr>
          <p:nvPr>
            <p:ph type="ftr" sz="quarter" idx="9"/>
          </p:nvPr>
        </p:nvSpPr>
        <p:spPr/>
        <p:txBody>
          <a:bodyPr/>
          <a:lstStyle>
            <a:lvl1pPr>
              <a:defRPr/>
            </a:lvl1pPr>
          </a:lstStyle>
          <a:p>
            <a:pPr lvl="0"/>
            <a:endParaRPr lang="cs-CZ"/>
          </a:p>
        </p:txBody>
      </p:sp>
      <p:sp>
        <p:nvSpPr>
          <p:cNvPr id="7" name="Slide Number Placeholder 5">
            <a:extLst>
              <a:ext uri="{FF2B5EF4-FFF2-40B4-BE49-F238E27FC236}">
                <a16:creationId xmlns:a16="http://schemas.microsoft.com/office/drawing/2014/main" id="{01CF6CA3-A886-48B0-8695-5DEAE5A72EBB}"/>
              </a:ext>
            </a:extLst>
          </p:cNvPr>
          <p:cNvSpPr txBox="1">
            <a:spLocks noGrp="1"/>
          </p:cNvSpPr>
          <p:nvPr>
            <p:ph type="sldNum" sz="quarter" idx="8"/>
          </p:nvPr>
        </p:nvSpPr>
        <p:spPr/>
        <p:txBody>
          <a:bodyPr/>
          <a:lstStyle>
            <a:lvl1pPr>
              <a:defRPr/>
            </a:lvl1pPr>
          </a:lstStyle>
          <a:p>
            <a:pPr lvl="0"/>
            <a:fld id="{9383C27C-A54C-40F0-8BEA-2F38FDDFBCAD}" type="slidenum">
              <a:t>‹#›</a:t>
            </a:fld>
            <a:endParaRPr lang="cs-CZ"/>
          </a:p>
        </p:txBody>
      </p:sp>
      <p:sp>
        <p:nvSpPr>
          <p:cNvPr id="8" name="TextBox 23">
            <a:extLst>
              <a:ext uri="{FF2B5EF4-FFF2-40B4-BE49-F238E27FC236}">
                <a16:creationId xmlns:a16="http://schemas.microsoft.com/office/drawing/2014/main" id="{EA5E93AE-28D1-49EE-961D-F4B736E91C5C}"/>
              </a:ext>
            </a:extLst>
          </p:cNvPr>
          <p:cNvSpPr txBox="1"/>
          <p:nvPr/>
        </p:nvSpPr>
        <p:spPr>
          <a:xfrm>
            <a:off x="541873" y="79037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4">
            <a:extLst>
              <a:ext uri="{FF2B5EF4-FFF2-40B4-BE49-F238E27FC236}">
                <a16:creationId xmlns:a16="http://schemas.microsoft.com/office/drawing/2014/main" id="{D203E186-1C11-4D40-82F5-86B6F747E073}"/>
              </a:ext>
            </a:extLst>
          </p:cNvPr>
          <p:cNvSpPr txBox="1"/>
          <p:nvPr/>
        </p:nvSpPr>
        <p:spPr>
          <a:xfrm>
            <a:off x="8893015" y="288655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Tree>
    <p:extLst>
      <p:ext uri="{BB962C8B-B14F-4D97-AF65-F5344CB8AC3E}">
        <p14:creationId xmlns:p14="http://schemas.microsoft.com/office/powerpoint/2010/main" val="4004448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D21A-6764-477B-B4C8-F7FB60B53653}"/>
              </a:ext>
            </a:extLst>
          </p:cNvPr>
          <p:cNvSpPr txBox="1">
            <a:spLocks noGrp="1"/>
          </p:cNvSpPr>
          <p:nvPr>
            <p:ph type="title"/>
          </p:nvPr>
        </p:nvSpPr>
        <p:spPr>
          <a:xfrm>
            <a:off x="685800" y="609603"/>
            <a:ext cx="8588200" cy="3022604"/>
          </a:xfrm>
        </p:spPr>
        <p:txBody>
          <a:bodyPr anchor="ctr"/>
          <a:lstStyle>
            <a:lvl1pPr>
              <a:defRPr sz="4400"/>
            </a:lvl1pPr>
          </a:lstStyle>
          <a:p>
            <a:pPr lvl="0"/>
            <a:r>
              <a:rPr lang="cs-CZ"/>
              <a:t>Kliknutím lze upravit styl.</a:t>
            </a:r>
            <a:endParaRPr lang="en-US"/>
          </a:p>
        </p:txBody>
      </p:sp>
      <p:sp>
        <p:nvSpPr>
          <p:cNvPr id="3" name="Text Placeholder 9">
            <a:extLst>
              <a:ext uri="{FF2B5EF4-FFF2-40B4-BE49-F238E27FC236}">
                <a16:creationId xmlns:a16="http://schemas.microsoft.com/office/drawing/2014/main" id="{4AD2512A-AF0F-45AE-978F-1BF4D8627EF5}"/>
              </a:ext>
            </a:extLst>
          </p:cNvPr>
          <p:cNvSpPr txBox="1">
            <a:spLocks noGrp="1"/>
          </p:cNvSpPr>
          <p:nvPr>
            <p:ph type="body" idx="4294967295"/>
          </p:nvPr>
        </p:nvSpPr>
        <p:spPr>
          <a:xfrm>
            <a:off x="677332" y="4013201"/>
            <a:ext cx="8596667" cy="514249"/>
          </a:xfrm>
        </p:spPr>
        <p:txBody>
          <a:bodyPr anchor="b">
            <a:noAutofit/>
          </a:bodyPr>
          <a:lstStyle>
            <a:lvl1pPr marL="0" indent="0">
              <a:buNone/>
              <a:defRPr sz="2400">
                <a:solidFill>
                  <a:srgbClr val="90C226"/>
                </a:solidFill>
              </a:defRPr>
            </a:lvl1pPr>
          </a:lstStyle>
          <a:p>
            <a:pPr lvl="0"/>
            <a:r>
              <a:rPr lang="cs-CZ"/>
              <a:t>Po kliknutí můžete upravovat styly textu v předloze.</a:t>
            </a:r>
          </a:p>
        </p:txBody>
      </p:sp>
      <p:sp>
        <p:nvSpPr>
          <p:cNvPr id="4" name="Text Placeholder 2">
            <a:extLst>
              <a:ext uri="{FF2B5EF4-FFF2-40B4-BE49-F238E27FC236}">
                <a16:creationId xmlns:a16="http://schemas.microsoft.com/office/drawing/2014/main" id="{69BB06E0-EB44-4EC7-99A1-3EEB2DCF0335}"/>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32EC61A2-0E4E-452D-91F6-8459216CEDC3}"/>
              </a:ext>
            </a:extLst>
          </p:cNvPr>
          <p:cNvSpPr txBox="1">
            <a:spLocks noGrp="1"/>
          </p:cNvSpPr>
          <p:nvPr>
            <p:ph type="dt" sz="half" idx="7"/>
          </p:nvPr>
        </p:nvSpPr>
        <p:spPr/>
        <p:txBody>
          <a:bodyPr/>
          <a:lstStyle>
            <a:lvl1pPr>
              <a:defRPr/>
            </a:lvl1pPr>
          </a:lstStyle>
          <a:p>
            <a:pPr lvl="0"/>
            <a:fld id="{A082781E-AB48-4B59-8865-02EEE94BEBAF}" type="datetime1">
              <a:rPr lang="cs-CZ"/>
              <a:pPr lvl="0"/>
              <a:t>12.03.2024</a:t>
            </a:fld>
            <a:endParaRPr lang="cs-CZ"/>
          </a:p>
        </p:txBody>
      </p:sp>
      <p:sp>
        <p:nvSpPr>
          <p:cNvPr id="6" name="Footer Placeholder 4">
            <a:extLst>
              <a:ext uri="{FF2B5EF4-FFF2-40B4-BE49-F238E27FC236}">
                <a16:creationId xmlns:a16="http://schemas.microsoft.com/office/drawing/2014/main" id="{4DD6D9F0-FD7E-4C0A-A09F-39A8D7FA2E35}"/>
              </a:ext>
            </a:extLst>
          </p:cNvPr>
          <p:cNvSpPr txBox="1">
            <a:spLocks noGrp="1"/>
          </p:cNvSpPr>
          <p:nvPr>
            <p:ph type="ftr" sz="quarter" idx="9"/>
          </p:nvPr>
        </p:nvSpPr>
        <p:spPr/>
        <p:txBody>
          <a:bodyPr/>
          <a:lstStyle>
            <a:lvl1pPr>
              <a:defRPr/>
            </a:lvl1pPr>
          </a:lstStyle>
          <a:p>
            <a:pPr lvl="0"/>
            <a:endParaRPr lang="cs-CZ"/>
          </a:p>
        </p:txBody>
      </p:sp>
      <p:sp>
        <p:nvSpPr>
          <p:cNvPr id="7" name="Slide Number Placeholder 5">
            <a:extLst>
              <a:ext uri="{FF2B5EF4-FFF2-40B4-BE49-F238E27FC236}">
                <a16:creationId xmlns:a16="http://schemas.microsoft.com/office/drawing/2014/main" id="{E77C08D7-4859-4A90-9991-5371EB67F408}"/>
              </a:ext>
            </a:extLst>
          </p:cNvPr>
          <p:cNvSpPr txBox="1">
            <a:spLocks noGrp="1"/>
          </p:cNvSpPr>
          <p:nvPr>
            <p:ph type="sldNum" sz="quarter" idx="8"/>
          </p:nvPr>
        </p:nvSpPr>
        <p:spPr/>
        <p:txBody>
          <a:bodyPr/>
          <a:lstStyle>
            <a:lvl1pPr>
              <a:defRPr/>
            </a:lvl1pPr>
          </a:lstStyle>
          <a:p>
            <a:pPr lvl="0"/>
            <a:fld id="{A14E3501-D299-4965-9124-BF5DDA47B1E4}" type="slidenum">
              <a:t>‹#›</a:t>
            </a:fld>
            <a:endParaRPr lang="cs-CZ"/>
          </a:p>
        </p:txBody>
      </p:sp>
    </p:spTree>
    <p:extLst>
      <p:ext uri="{BB962C8B-B14F-4D97-AF65-F5344CB8AC3E}">
        <p14:creationId xmlns:p14="http://schemas.microsoft.com/office/powerpoint/2010/main" val="463541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F1F4-7A9E-406F-A89C-465D053AF6F7}"/>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Vertical Text Placeholder 2">
            <a:extLst>
              <a:ext uri="{FF2B5EF4-FFF2-40B4-BE49-F238E27FC236}">
                <a16:creationId xmlns:a16="http://schemas.microsoft.com/office/drawing/2014/main" id="{4BEB9C53-4E15-4DD7-A97D-73B0867DBAA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4E65FCBD-6B38-4347-9955-262794A4C821}"/>
              </a:ext>
            </a:extLst>
          </p:cNvPr>
          <p:cNvSpPr txBox="1">
            <a:spLocks noGrp="1"/>
          </p:cNvSpPr>
          <p:nvPr>
            <p:ph type="dt" sz="half" idx="7"/>
          </p:nvPr>
        </p:nvSpPr>
        <p:spPr/>
        <p:txBody>
          <a:bodyPr/>
          <a:lstStyle>
            <a:lvl1pPr>
              <a:defRPr/>
            </a:lvl1pPr>
          </a:lstStyle>
          <a:p>
            <a:pPr lvl="0"/>
            <a:fld id="{AFC9FE9C-7B91-4D42-8BDB-428997DD0807}" type="datetime1">
              <a:rPr lang="cs-CZ"/>
              <a:pPr lvl="0"/>
              <a:t>12.03.2024</a:t>
            </a:fld>
            <a:endParaRPr lang="cs-CZ"/>
          </a:p>
        </p:txBody>
      </p:sp>
      <p:sp>
        <p:nvSpPr>
          <p:cNvPr id="5" name="Footer Placeholder 4">
            <a:extLst>
              <a:ext uri="{FF2B5EF4-FFF2-40B4-BE49-F238E27FC236}">
                <a16:creationId xmlns:a16="http://schemas.microsoft.com/office/drawing/2014/main" id="{CDBE091A-C242-4E58-84E7-806D2839EA2D}"/>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32A8B02E-F6EF-4782-B001-CDCECD3E2940}"/>
              </a:ext>
            </a:extLst>
          </p:cNvPr>
          <p:cNvSpPr txBox="1">
            <a:spLocks noGrp="1"/>
          </p:cNvSpPr>
          <p:nvPr>
            <p:ph type="sldNum" sz="quarter" idx="8"/>
          </p:nvPr>
        </p:nvSpPr>
        <p:spPr/>
        <p:txBody>
          <a:bodyPr/>
          <a:lstStyle>
            <a:lvl1pPr>
              <a:defRPr/>
            </a:lvl1pPr>
          </a:lstStyle>
          <a:p>
            <a:pPr lvl="0"/>
            <a:fld id="{0E3339CF-A417-4606-9379-140C1DF21A64}" type="slidenum">
              <a:t>‹#›</a:t>
            </a:fld>
            <a:endParaRPr lang="cs-CZ"/>
          </a:p>
        </p:txBody>
      </p:sp>
    </p:spTree>
    <p:extLst>
      <p:ext uri="{BB962C8B-B14F-4D97-AF65-F5344CB8AC3E}">
        <p14:creationId xmlns:p14="http://schemas.microsoft.com/office/powerpoint/2010/main" val="225503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DF9007-13E7-4EC3-8279-BA023048CB05}"/>
              </a:ext>
            </a:extLst>
          </p:cNvPr>
          <p:cNvSpPr txBox="1">
            <a:spLocks noGrp="1"/>
          </p:cNvSpPr>
          <p:nvPr>
            <p:ph type="title" orient="vert"/>
          </p:nvPr>
        </p:nvSpPr>
        <p:spPr>
          <a:xfrm>
            <a:off x="7967670" y="609603"/>
            <a:ext cx="1304739" cy="5251454"/>
          </a:xfrm>
        </p:spPr>
        <p:txBody>
          <a:bodyPr vert="eaVert" anchor="ctr"/>
          <a:lstStyle>
            <a:lvl1pPr>
              <a:defRPr/>
            </a:lvl1pPr>
          </a:lstStyle>
          <a:p>
            <a:pPr lvl="0"/>
            <a:r>
              <a:rPr lang="cs-CZ"/>
              <a:t>Kliknutím lze upravit styl.</a:t>
            </a:r>
            <a:endParaRPr lang="en-US"/>
          </a:p>
        </p:txBody>
      </p:sp>
      <p:sp>
        <p:nvSpPr>
          <p:cNvPr id="3" name="Vertical Text Placeholder 2">
            <a:extLst>
              <a:ext uri="{FF2B5EF4-FFF2-40B4-BE49-F238E27FC236}">
                <a16:creationId xmlns:a16="http://schemas.microsoft.com/office/drawing/2014/main" id="{788B92D9-7729-45DE-9CE3-C332B553CF08}"/>
              </a:ext>
            </a:extLst>
          </p:cNvPr>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406D16F4-AE96-4AFA-96C2-A4E38CC27F20}"/>
              </a:ext>
            </a:extLst>
          </p:cNvPr>
          <p:cNvSpPr txBox="1">
            <a:spLocks noGrp="1"/>
          </p:cNvSpPr>
          <p:nvPr>
            <p:ph type="dt" sz="half" idx="7"/>
          </p:nvPr>
        </p:nvSpPr>
        <p:spPr/>
        <p:txBody>
          <a:bodyPr/>
          <a:lstStyle>
            <a:lvl1pPr>
              <a:defRPr/>
            </a:lvl1pPr>
          </a:lstStyle>
          <a:p>
            <a:pPr lvl="0"/>
            <a:fld id="{CEF20F77-4967-4A5C-A242-15F034B01FC4}" type="datetime1">
              <a:rPr lang="cs-CZ"/>
              <a:pPr lvl="0"/>
              <a:t>12.03.2024</a:t>
            </a:fld>
            <a:endParaRPr lang="cs-CZ"/>
          </a:p>
        </p:txBody>
      </p:sp>
      <p:sp>
        <p:nvSpPr>
          <p:cNvPr id="5" name="Footer Placeholder 4">
            <a:extLst>
              <a:ext uri="{FF2B5EF4-FFF2-40B4-BE49-F238E27FC236}">
                <a16:creationId xmlns:a16="http://schemas.microsoft.com/office/drawing/2014/main" id="{38C179E0-9009-4BA3-84A7-767E355AC068}"/>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55520F3B-29D1-4CC9-815F-7E0E5D4DA797}"/>
              </a:ext>
            </a:extLst>
          </p:cNvPr>
          <p:cNvSpPr txBox="1">
            <a:spLocks noGrp="1"/>
          </p:cNvSpPr>
          <p:nvPr>
            <p:ph type="sldNum" sz="quarter" idx="8"/>
          </p:nvPr>
        </p:nvSpPr>
        <p:spPr/>
        <p:txBody>
          <a:bodyPr/>
          <a:lstStyle>
            <a:lvl1pPr>
              <a:defRPr/>
            </a:lvl1pPr>
          </a:lstStyle>
          <a:p>
            <a:pPr lvl="0"/>
            <a:fld id="{6C5E858C-A61B-4A86-BE5F-D44A147B4EA9}" type="slidenum">
              <a:t>‹#›</a:t>
            </a:fld>
            <a:endParaRPr lang="cs-CZ"/>
          </a:p>
        </p:txBody>
      </p:sp>
    </p:spTree>
    <p:extLst>
      <p:ext uri="{BB962C8B-B14F-4D97-AF65-F5344CB8AC3E}">
        <p14:creationId xmlns:p14="http://schemas.microsoft.com/office/powerpoint/2010/main" val="403433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1506-7E34-4913-AD7B-FE3D8C180B93}"/>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Content Placeholder 2">
            <a:extLst>
              <a:ext uri="{FF2B5EF4-FFF2-40B4-BE49-F238E27FC236}">
                <a16:creationId xmlns:a16="http://schemas.microsoft.com/office/drawing/2014/main" id="{016538F1-DF1E-40C3-981B-447469CBC26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5457B533-D2CB-46E4-A4C1-2DD3B0344BAF}"/>
              </a:ext>
            </a:extLst>
          </p:cNvPr>
          <p:cNvSpPr txBox="1">
            <a:spLocks noGrp="1"/>
          </p:cNvSpPr>
          <p:nvPr>
            <p:ph type="dt" sz="half" idx="7"/>
          </p:nvPr>
        </p:nvSpPr>
        <p:spPr/>
        <p:txBody>
          <a:bodyPr/>
          <a:lstStyle>
            <a:lvl1pPr>
              <a:defRPr/>
            </a:lvl1pPr>
          </a:lstStyle>
          <a:p>
            <a:pPr lvl="0"/>
            <a:fld id="{8128E652-518F-4CCC-96B3-A83608B77BE2}" type="datetime1">
              <a:rPr lang="cs-CZ"/>
              <a:pPr lvl="0"/>
              <a:t>12.03.2024</a:t>
            </a:fld>
            <a:endParaRPr lang="cs-CZ"/>
          </a:p>
        </p:txBody>
      </p:sp>
      <p:sp>
        <p:nvSpPr>
          <p:cNvPr id="5" name="Footer Placeholder 4">
            <a:extLst>
              <a:ext uri="{FF2B5EF4-FFF2-40B4-BE49-F238E27FC236}">
                <a16:creationId xmlns:a16="http://schemas.microsoft.com/office/drawing/2014/main" id="{182E048E-61B3-4FD8-BD2A-4D0ADCBA2B56}"/>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FF3717AC-0E06-41F7-A377-A9A8F586BB96}"/>
              </a:ext>
            </a:extLst>
          </p:cNvPr>
          <p:cNvSpPr txBox="1">
            <a:spLocks noGrp="1"/>
          </p:cNvSpPr>
          <p:nvPr>
            <p:ph type="sldNum" sz="quarter" idx="8"/>
          </p:nvPr>
        </p:nvSpPr>
        <p:spPr/>
        <p:txBody>
          <a:bodyPr/>
          <a:lstStyle>
            <a:lvl1pPr>
              <a:defRPr/>
            </a:lvl1pPr>
          </a:lstStyle>
          <a:p>
            <a:pPr lvl="0"/>
            <a:fld id="{8DE6665D-E13B-469D-B814-814AD61E1D8B}" type="slidenum">
              <a:t>‹#›</a:t>
            </a:fld>
            <a:endParaRPr lang="cs-CZ"/>
          </a:p>
        </p:txBody>
      </p:sp>
    </p:spTree>
    <p:extLst>
      <p:ext uri="{BB962C8B-B14F-4D97-AF65-F5344CB8AC3E}">
        <p14:creationId xmlns:p14="http://schemas.microsoft.com/office/powerpoint/2010/main" val="20303794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6961-C188-433B-B100-EC1E5FC59457}"/>
              </a:ext>
            </a:extLst>
          </p:cNvPr>
          <p:cNvSpPr txBox="1">
            <a:spLocks noGrp="1"/>
          </p:cNvSpPr>
          <p:nvPr>
            <p:ph type="title"/>
          </p:nvPr>
        </p:nvSpPr>
        <p:spPr>
          <a:xfrm>
            <a:off x="677332" y="2700863"/>
            <a:ext cx="8596667" cy="1826578"/>
          </a:xfrm>
        </p:spPr>
        <p:txBody>
          <a:bodyPr anchor="b"/>
          <a:lstStyle>
            <a:lvl1pPr>
              <a:defRPr sz="4000"/>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1860C326-7565-45CD-98E9-E6DB170003F2}"/>
              </a:ext>
            </a:extLst>
          </p:cNvPr>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1B70602A-C4C0-4FB6-991F-B7BB141E4490}"/>
              </a:ext>
            </a:extLst>
          </p:cNvPr>
          <p:cNvSpPr txBox="1">
            <a:spLocks noGrp="1"/>
          </p:cNvSpPr>
          <p:nvPr>
            <p:ph type="dt" sz="half" idx="7"/>
          </p:nvPr>
        </p:nvSpPr>
        <p:spPr/>
        <p:txBody>
          <a:bodyPr/>
          <a:lstStyle>
            <a:lvl1pPr>
              <a:defRPr/>
            </a:lvl1pPr>
          </a:lstStyle>
          <a:p>
            <a:pPr lvl="0"/>
            <a:fld id="{CC2EB890-FD7B-4FB4-95FC-ECE3E0311663}" type="datetime1">
              <a:rPr lang="cs-CZ"/>
              <a:pPr lvl="0"/>
              <a:t>12.03.2024</a:t>
            </a:fld>
            <a:endParaRPr lang="cs-CZ"/>
          </a:p>
        </p:txBody>
      </p:sp>
      <p:sp>
        <p:nvSpPr>
          <p:cNvPr id="5" name="Footer Placeholder 4">
            <a:extLst>
              <a:ext uri="{FF2B5EF4-FFF2-40B4-BE49-F238E27FC236}">
                <a16:creationId xmlns:a16="http://schemas.microsoft.com/office/drawing/2014/main" id="{9A713021-90CD-46AA-96FB-09B027899797}"/>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254917CB-2CD2-4E61-ACDF-2F4FF637DDB0}"/>
              </a:ext>
            </a:extLst>
          </p:cNvPr>
          <p:cNvSpPr txBox="1">
            <a:spLocks noGrp="1"/>
          </p:cNvSpPr>
          <p:nvPr>
            <p:ph type="sldNum" sz="quarter" idx="8"/>
          </p:nvPr>
        </p:nvSpPr>
        <p:spPr/>
        <p:txBody>
          <a:bodyPr/>
          <a:lstStyle>
            <a:lvl1pPr>
              <a:defRPr/>
            </a:lvl1pPr>
          </a:lstStyle>
          <a:p>
            <a:pPr lvl="0"/>
            <a:fld id="{CE7542D9-D0B9-476B-85D8-8FEEC35CF563}" type="slidenum">
              <a:t>‹#›</a:t>
            </a:fld>
            <a:endParaRPr lang="cs-CZ"/>
          </a:p>
        </p:txBody>
      </p:sp>
    </p:spTree>
    <p:extLst>
      <p:ext uri="{BB962C8B-B14F-4D97-AF65-F5344CB8AC3E}">
        <p14:creationId xmlns:p14="http://schemas.microsoft.com/office/powerpoint/2010/main" val="191521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D70B-15B9-42DF-B0AF-0715A7B358ED}"/>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Content Placeholder 2">
            <a:extLst>
              <a:ext uri="{FF2B5EF4-FFF2-40B4-BE49-F238E27FC236}">
                <a16:creationId xmlns:a16="http://schemas.microsoft.com/office/drawing/2014/main" id="{38548097-7A01-4D3A-891B-1C444C731FDF}"/>
              </a:ext>
            </a:extLst>
          </p:cNvPr>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a:extLst>
              <a:ext uri="{FF2B5EF4-FFF2-40B4-BE49-F238E27FC236}">
                <a16:creationId xmlns:a16="http://schemas.microsoft.com/office/drawing/2014/main" id="{C305CA59-1753-4773-93DA-BF811D678E7D}"/>
              </a:ext>
            </a:extLst>
          </p:cNvPr>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a:extLst>
              <a:ext uri="{FF2B5EF4-FFF2-40B4-BE49-F238E27FC236}">
                <a16:creationId xmlns:a16="http://schemas.microsoft.com/office/drawing/2014/main" id="{8164395C-05BC-45DC-95DC-6C105D85DECE}"/>
              </a:ext>
            </a:extLst>
          </p:cNvPr>
          <p:cNvSpPr txBox="1">
            <a:spLocks noGrp="1"/>
          </p:cNvSpPr>
          <p:nvPr>
            <p:ph type="dt" sz="half" idx="7"/>
          </p:nvPr>
        </p:nvSpPr>
        <p:spPr/>
        <p:txBody>
          <a:bodyPr/>
          <a:lstStyle>
            <a:lvl1pPr>
              <a:defRPr/>
            </a:lvl1pPr>
          </a:lstStyle>
          <a:p>
            <a:pPr lvl="0"/>
            <a:fld id="{9486A4D3-2F92-4528-BF57-B68DB2276014}" type="datetime1">
              <a:rPr lang="cs-CZ"/>
              <a:pPr lvl="0"/>
              <a:t>12.03.2024</a:t>
            </a:fld>
            <a:endParaRPr lang="cs-CZ"/>
          </a:p>
        </p:txBody>
      </p:sp>
      <p:sp>
        <p:nvSpPr>
          <p:cNvPr id="6" name="Footer Placeholder 5">
            <a:extLst>
              <a:ext uri="{FF2B5EF4-FFF2-40B4-BE49-F238E27FC236}">
                <a16:creationId xmlns:a16="http://schemas.microsoft.com/office/drawing/2014/main" id="{6E384509-9450-4E42-9694-514BF46AEF47}"/>
              </a:ext>
            </a:extLst>
          </p:cNvPr>
          <p:cNvSpPr txBox="1">
            <a:spLocks noGrp="1"/>
          </p:cNvSpPr>
          <p:nvPr>
            <p:ph type="ftr" sz="quarter" idx="9"/>
          </p:nvPr>
        </p:nvSpPr>
        <p:spPr/>
        <p:txBody>
          <a:bodyPr/>
          <a:lstStyle>
            <a:lvl1pPr>
              <a:defRPr/>
            </a:lvl1pPr>
          </a:lstStyle>
          <a:p>
            <a:pPr lvl="0"/>
            <a:endParaRPr lang="cs-CZ"/>
          </a:p>
        </p:txBody>
      </p:sp>
      <p:sp>
        <p:nvSpPr>
          <p:cNvPr id="7" name="Slide Number Placeholder 6">
            <a:extLst>
              <a:ext uri="{FF2B5EF4-FFF2-40B4-BE49-F238E27FC236}">
                <a16:creationId xmlns:a16="http://schemas.microsoft.com/office/drawing/2014/main" id="{2B02F6D4-7BEB-469B-9CA6-EDDA39F2FF1E}"/>
              </a:ext>
            </a:extLst>
          </p:cNvPr>
          <p:cNvSpPr txBox="1">
            <a:spLocks noGrp="1"/>
          </p:cNvSpPr>
          <p:nvPr>
            <p:ph type="sldNum" sz="quarter" idx="8"/>
          </p:nvPr>
        </p:nvSpPr>
        <p:spPr/>
        <p:txBody>
          <a:bodyPr/>
          <a:lstStyle>
            <a:lvl1pPr>
              <a:defRPr/>
            </a:lvl1pPr>
          </a:lstStyle>
          <a:p>
            <a:pPr lvl="0"/>
            <a:fld id="{EB07FC8E-6B48-4353-BDB6-EEC4FA20B716}" type="slidenum">
              <a:t>‹#›</a:t>
            </a:fld>
            <a:endParaRPr lang="cs-CZ"/>
          </a:p>
        </p:txBody>
      </p:sp>
    </p:spTree>
    <p:extLst>
      <p:ext uri="{BB962C8B-B14F-4D97-AF65-F5344CB8AC3E}">
        <p14:creationId xmlns:p14="http://schemas.microsoft.com/office/powerpoint/2010/main" val="119925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DE99-7241-4A29-971E-B2347B2C69E9}"/>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DFB1AA79-437C-4E96-8E7F-6F3115BF6313}"/>
              </a:ext>
            </a:extLst>
          </p:cNvPr>
          <p:cNvSpPr txBox="1">
            <a:spLocks noGrp="1"/>
          </p:cNvSpPr>
          <p:nvPr>
            <p:ph type="body" idx="1"/>
          </p:nvPr>
        </p:nvSpPr>
        <p:spPr>
          <a:xfrm>
            <a:off x="675741" y="2160983"/>
            <a:ext cx="4185620" cy="576264"/>
          </a:xfrm>
        </p:spPr>
        <p:txBody>
          <a:bodyPr anchor="b">
            <a:noAutofit/>
          </a:bodyPr>
          <a:lstStyle>
            <a:lvl1pPr marL="0" indent="0">
              <a:buNone/>
              <a:defRPr sz="2400"/>
            </a:lvl1pPr>
          </a:lstStyle>
          <a:p>
            <a:pPr lvl="0"/>
            <a:r>
              <a:rPr lang="cs-CZ"/>
              <a:t>Po kliknutí můžete upravovat styly textu v předloze.</a:t>
            </a:r>
          </a:p>
        </p:txBody>
      </p:sp>
      <p:sp>
        <p:nvSpPr>
          <p:cNvPr id="4" name="Content Placeholder 3">
            <a:extLst>
              <a:ext uri="{FF2B5EF4-FFF2-40B4-BE49-F238E27FC236}">
                <a16:creationId xmlns:a16="http://schemas.microsoft.com/office/drawing/2014/main" id="{4E6F7FC3-2EBE-479A-8D39-7722FF7FE4BC}"/>
              </a:ext>
            </a:extLst>
          </p:cNvPr>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a:extLst>
              <a:ext uri="{FF2B5EF4-FFF2-40B4-BE49-F238E27FC236}">
                <a16:creationId xmlns:a16="http://schemas.microsoft.com/office/drawing/2014/main" id="{8A9FC205-E9AE-4C11-A471-8F885913F912}"/>
              </a:ext>
            </a:extLst>
          </p:cNvPr>
          <p:cNvSpPr txBox="1">
            <a:spLocks noGrp="1"/>
          </p:cNvSpPr>
          <p:nvPr>
            <p:ph type="body" idx="3"/>
          </p:nvPr>
        </p:nvSpPr>
        <p:spPr>
          <a:xfrm>
            <a:off x="5088379" y="2160983"/>
            <a:ext cx="4185620" cy="576264"/>
          </a:xfrm>
        </p:spPr>
        <p:txBody>
          <a:bodyPr anchor="b">
            <a:noAutofit/>
          </a:bodyPr>
          <a:lstStyle>
            <a:lvl1pPr marL="0" indent="0">
              <a:buNone/>
              <a:defRPr sz="2400"/>
            </a:lvl1pPr>
          </a:lstStyle>
          <a:p>
            <a:pPr lvl="0"/>
            <a:r>
              <a:rPr lang="cs-CZ"/>
              <a:t>Po kliknutí můžete upravovat styly textu v předloze.</a:t>
            </a:r>
          </a:p>
        </p:txBody>
      </p:sp>
      <p:sp>
        <p:nvSpPr>
          <p:cNvPr id="6" name="Content Placeholder 5">
            <a:extLst>
              <a:ext uri="{FF2B5EF4-FFF2-40B4-BE49-F238E27FC236}">
                <a16:creationId xmlns:a16="http://schemas.microsoft.com/office/drawing/2014/main" id="{384226FD-4390-4118-80B9-8EE2AC97A230}"/>
              </a:ext>
            </a:extLst>
          </p:cNvPr>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a:extLst>
              <a:ext uri="{FF2B5EF4-FFF2-40B4-BE49-F238E27FC236}">
                <a16:creationId xmlns:a16="http://schemas.microsoft.com/office/drawing/2014/main" id="{064DADA1-B673-4C5B-9E38-F5332DA5F173}"/>
              </a:ext>
            </a:extLst>
          </p:cNvPr>
          <p:cNvSpPr txBox="1">
            <a:spLocks noGrp="1"/>
          </p:cNvSpPr>
          <p:nvPr>
            <p:ph type="dt" sz="half" idx="7"/>
          </p:nvPr>
        </p:nvSpPr>
        <p:spPr/>
        <p:txBody>
          <a:bodyPr/>
          <a:lstStyle>
            <a:lvl1pPr>
              <a:defRPr/>
            </a:lvl1pPr>
          </a:lstStyle>
          <a:p>
            <a:pPr lvl="0"/>
            <a:fld id="{E15B7DC6-4004-45A9-BBF2-027D42C67F78}" type="datetime1">
              <a:rPr lang="cs-CZ"/>
              <a:pPr lvl="0"/>
              <a:t>12.03.2024</a:t>
            </a:fld>
            <a:endParaRPr lang="cs-CZ"/>
          </a:p>
        </p:txBody>
      </p:sp>
      <p:sp>
        <p:nvSpPr>
          <p:cNvPr id="8" name="Footer Placeholder 7">
            <a:extLst>
              <a:ext uri="{FF2B5EF4-FFF2-40B4-BE49-F238E27FC236}">
                <a16:creationId xmlns:a16="http://schemas.microsoft.com/office/drawing/2014/main" id="{21BE4633-9678-4609-AE81-897A06C5F0C8}"/>
              </a:ext>
            </a:extLst>
          </p:cNvPr>
          <p:cNvSpPr txBox="1">
            <a:spLocks noGrp="1"/>
          </p:cNvSpPr>
          <p:nvPr>
            <p:ph type="ftr" sz="quarter" idx="9"/>
          </p:nvPr>
        </p:nvSpPr>
        <p:spPr/>
        <p:txBody>
          <a:bodyPr/>
          <a:lstStyle>
            <a:lvl1pPr>
              <a:defRPr/>
            </a:lvl1pPr>
          </a:lstStyle>
          <a:p>
            <a:pPr lvl="0"/>
            <a:endParaRPr lang="cs-CZ"/>
          </a:p>
        </p:txBody>
      </p:sp>
      <p:sp>
        <p:nvSpPr>
          <p:cNvPr id="9" name="Slide Number Placeholder 8">
            <a:extLst>
              <a:ext uri="{FF2B5EF4-FFF2-40B4-BE49-F238E27FC236}">
                <a16:creationId xmlns:a16="http://schemas.microsoft.com/office/drawing/2014/main" id="{0EA85B01-41CE-4A77-ABF8-19E8E64BA8BA}"/>
              </a:ext>
            </a:extLst>
          </p:cNvPr>
          <p:cNvSpPr txBox="1">
            <a:spLocks noGrp="1"/>
          </p:cNvSpPr>
          <p:nvPr>
            <p:ph type="sldNum" sz="quarter" idx="8"/>
          </p:nvPr>
        </p:nvSpPr>
        <p:spPr/>
        <p:txBody>
          <a:bodyPr/>
          <a:lstStyle>
            <a:lvl1pPr>
              <a:defRPr/>
            </a:lvl1pPr>
          </a:lstStyle>
          <a:p>
            <a:pPr lvl="0"/>
            <a:fld id="{6FB8822A-CE1E-489F-A9CC-765AE325CD2D}" type="slidenum">
              <a:t>‹#›</a:t>
            </a:fld>
            <a:endParaRPr lang="cs-CZ"/>
          </a:p>
        </p:txBody>
      </p:sp>
    </p:spTree>
    <p:extLst>
      <p:ext uri="{BB962C8B-B14F-4D97-AF65-F5344CB8AC3E}">
        <p14:creationId xmlns:p14="http://schemas.microsoft.com/office/powerpoint/2010/main" val="420003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A64C-BDFC-4EC8-9599-6EEAC99D5977}"/>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Date Placeholder 2">
            <a:extLst>
              <a:ext uri="{FF2B5EF4-FFF2-40B4-BE49-F238E27FC236}">
                <a16:creationId xmlns:a16="http://schemas.microsoft.com/office/drawing/2014/main" id="{07DBFBEB-A50F-4FBA-8ED8-C4613EC06E4B}"/>
              </a:ext>
            </a:extLst>
          </p:cNvPr>
          <p:cNvSpPr txBox="1">
            <a:spLocks noGrp="1"/>
          </p:cNvSpPr>
          <p:nvPr>
            <p:ph type="dt" sz="half" idx="7"/>
          </p:nvPr>
        </p:nvSpPr>
        <p:spPr/>
        <p:txBody>
          <a:bodyPr/>
          <a:lstStyle>
            <a:lvl1pPr>
              <a:defRPr/>
            </a:lvl1pPr>
          </a:lstStyle>
          <a:p>
            <a:pPr lvl="0"/>
            <a:fld id="{FEFBEECB-0AB2-4FC8-AD48-CD6CF2342314}" type="datetime1">
              <a:rPr lang="cs-CZ"/>
              <a:pPr lvl="0"/>
              <a:t>12.03.2024</a:t>
            </a:fld>
            <a:endParaRPr lang="cs-CZ"/>
          </a:p>
        </p:txBody>
      </p:sp>
      <p:sp>
        <p:nvSpPr>
          <p:cNvPr id="4" name="Footer Placeholder 3">
            <a:extLst>
              <a:ext uri="{FF2B5EF4-FFF2-40B4-BE49-F238E27FC236}">
                <a16:creationId xmlns:a16="http://schemas.microsoft.com/office/drawing/2014/main" id="{58B49992-6061-42A7-8EB6-28982DEC6551}"/>
              </a:ext>
            </a:extLst>
          </p:cNvPr>
          <p:cNvSpPr txBox="1">
            <a:spLocks noGrp="1"/>
          </p:cNvSpPr>
          <p:nvPr>
            <p:ph type="ftr" sz="quarter" idx="9"/>
          </p:nvPr>
        </p:nvSpPr>
        <p:spPr/>
        <p:txBody>
          <a:bodyPr/>
          <a:lstStyle>
            <a:lvl1pPr>
              <a:defRPr/>
            </a:lvl1pPr>
          </a:lstStyle>
          <a:p>
            <a:pPr lvl="0"/>
            <a:endParaRPr lang="cs-CZ"/>
          </a:p>
        </p:txBody>
      </p:sp>
      <p:sp>
        <p:nvSpPr>
          <p:cNvPr id="5" name="Slide Number Placeholder 4">
            <a:extLst>
              <a:ext uri="{FF2B5EF4-FFF2-40B4-BE49-F238E27FC236}">
                <a16:creationId xmlns:a16="http://schemas.microsoft.com/office/drawing/2014/main" id="{B8F9C708-70F5-4F6C-96A3-7FB8037FA1F9}"/>
              </a:ext>
            </a:extLst>
          </p:cNvPr>
          <p:cNvSpPr txBox="1">
            <a:spLocks noGrp="1"/>
          </p:cNvSpPr>
          <p:nvPr>
            <p:ph type="sldNum" sz="quarter" idx="8"/>
          </p:nvPr>
        </p:nvSpPr>
        <p:spPr/>
        <p:txBody>
          <a:bodyPr/>
          <a:lstStyle>
            <a:lvl1pPr>
              <a:defRPr/>
            </a:lvl1pPr>
          </a:lstStyle>
          <a:p>
            <a:pPr lvl="0"/>
            <a:fld id="{2FC99F7F-B15A-4FD5-A1B1-656B4D6C1BED}" type="slidenum">
              <a:t>‹#›</a:t>
            </a:fld>
            <a:endParaRPr lang="cs-CZ"/>
          </a:p>
        </p:txBody>
      </p:sp>
    </p:spTree>
    <p:extLst>
      <p:ext uri="{BB962C8B-B14F-4D97-AF65-F5344CB8AC3E}">
        <p14:creationId xmlns:p14="http://schemas.microsoft.com/office/powerpoint/2010/main" val="208365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B9B64-DD33-4D40-9A9B-6D7009986421}"/>
              </a:ext>
            </a:extLst>
          </p:cNvPr>
          <p:cNvSpPr txBox="1">
            <a:spLocks noGrp="1"/>
          </p:cNvSpPr>
          <p:nvPr>
            <p:ph type="dt" sz="half" idx="7"/>
          </p:nvPr>
        </p:nvSpPr>
        <p:spPr/>
        <p:txBody>
          <a:bodyPr/>
          <a:lstStyle>
            <a:lvl1pPr>
              <a:defRPr/>
            </a:lvl1pPr>
          </a:lstStyle>
          <a:p>
            <a:pPr lvl="0"/>
            <a:fld id="{EC44636A-E7F1-4DDD-9E81-FF49ED4B1ECF}" type="datetime1">
              <a:rPr lang="cs-CZ"/>
              <a:pPr lvl="0"/>
              <a:t>12.03.2024</a:t>
            </a:fld>
            <a:endParaRPr lang="cs-CZ"/>
          </a:p>
        </p:txBody>
      </p:sp>
      <p:sp>
        <p:nvSpPr>
          <p:cNvPr id="3" name="Footer Placeholder 2">
            <a:extLst>
              <a:ext uri="{FF2B5EF4-FFF2-40B4-BE49-F238E27FC236}">
                <a16:creationId xmlns:a16="http://schemas.microsoft.com/office/drawing/2014/main" id="{54C73FAE-7AE6-4F48-8461-BF303329FE22}"/>
              </a:ext>
            </a:extLst>
          </p:cNvPr>
          <p:cNvSpPr txBox="1">
            <a:spLocks noGrp="1"/>
          </p:cNvSpPr>
          <p:nvPr>
            <p:ph type="ftr" sz="quarter" idx="9"/>
          </p:nvPr>
        </p:nvSpPr>
        <p:spPr/>
        <p:txBody>
          <a:bodyPr/>
          <a:lstStyle>
            <a:lvl1pPr>
              <a:defRPr/>
            </a:lvl1pPr>
          </a:lstStyle>
          <a:p>
            <a:pPr lvl="0"/>
            <a:endParaRPr lang="cs-CZ"/>
          </a:p>
        </p:txBody>
      </p:sp>
      <p:sp>
        <p:nvSpPr>
          <p:cNvPr id="4" name="Slide Number Placeholder 3">
            <a:extLst>
              <a:ext uri="{FF2B5EF4-FFF2-40B4-BE49-F238E27FC236}">
                <a16:creationId xmlns:a16="http://schemas.microsoft.com/office/drawing/2014/main" id="{5DD04772-89EF-4DE4-BCDA-A0C324485197}"/>
              </a:ext>
            </a:extLst>
          </p:cNvPr>
          <p:cNvSpPr txBox="1">
            <a:spLocks noGrp="1"/>
          </p:cNvSpPr>
          <p:nvPr>
            <p:ph type="sldNum" sz="quarter" idx="8"/>
          </p:nvPr>
        </p:nvSpPr>
        <p:spPr/>
        <p:txBody>
          <a:bodyPr/>
          <a:lstStyle>
            <a:lvl1pPr>
              <a:defRPr/>
            </a:lvl1pPr>
          </a:lstStyle>
          <a:p>
            <a:pPr lvl="0"/>
            <a:fld id="{01EB578E-5258-46E2-9BFF-379A8B73E853}" type="slidenum">
              <a:t>‹#›</a:t>
            </a:fld>
            <a:endParaRPr lang="cs-CZ"/>
          </a:p>
        </p:txBody>
      </p:sp>
    </p:spTree>
    <p:extLst>
      <p:ext uri="{BB962C8B-B14F-4D97-AF65-F5344CB8AC3E}">
        <p14:creationId xmlns:p14="http://schemas.microsoft.com/office/powerpoint/2010/main" val="182181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85A7-A5F1-439C-812B-1FC270DF8A6B}"/>
              </a:ext>
            </a:extLst>
          </p:cNvPr>
          <p:cNvSpPr txBox="1">
            <a:spLocks noGrp="1"/>
          </p:cNvSpPr>
          <p:nvPr>
            <p:ph type="title"/>
          </p:nvPr>
        </p:nvSpPr>
        <p:spPr>
          <a:xfrm>
            <a:off x="677332" y="1498601"/>
            <a:ext cx="3854525" cy="1278468"/>
          </a:xfrm>
        </p:spPr>
        <p:txBody>
          <a:bodyPr anchor="b"/>
          <a:lstStyle>
            <a:lvl1pPr>
              <a:defRPr sz="2000"/>
            </a:lvl1pPr>
          </a:lstStyle>
          <a:p>
            <a:pPr lvl="0"/>
            <a:r>
              <a:rPr lang="cs-CZ"/>
              <a:t>Kliknutím lze upravit styl.</a:t>
            </a:r>
            <a:endParaRPr lang="en-US"/>
          </a:p>
        </p:txBody>
      </p:sp>
      <p:sp>
        <p:nvSpPr>
          <p:cNvPr id="3" name="Content Placeholder 2">
            <a:extLst>
              <a:ext uri="{FF2B5EF4-FFF2-40B4-BE49-F238E27FC236}">
                <a16:creationId xmlns:a16="http://schemas.microsoft.com/office/drawing/2014/main" id="{9F784CBF-EE4C-4C2E-B2E1-51FEFE10C7AF}"/>
              </a:ext>
            </a:extLst>
          </p:cNvPr>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a:extLst>
              <a:ext uri="{FF2B5EF4-FFF2-40B4-BE49-F238E27FC236}">
                <a16:creationId xmlns:a16="http://schemas.microsoft.com/office/drawing/2014/main" id="{BA0F6012-590D-414C-ACD1-0CAFEAAD4B36}"/>
              </a:ext>
            </a:extLst>
          </p:cNvPr>
          <p:cNvSpPr txBox="1">
            <a:spLocks noGrp="1"/>
          </p:cNvSpPr>
          <p:nvPr>
            <p:ph type="body" idx="2"/>
          </p:nvPr>
        </p:nvSpPr>
        <p:spPr>
          <a:xfrm>
            <a:off x="677332" y="2777069"/>
            <a:ext cx="3854525" cy="2584451"/>
          </a:xfrm>
        </p:spPr>
        <p:txBody>
          <a:bodyPr/>
          <a:lstStyle>
            <a:lvl1pPr marL="0" indent="0">
              <a:buNone/>
              <a:defRPr sz="1400"/>
            </a:lvl1pPr>
          </a:lstStyle>
          <a:p>
            <a:pPr lvl="0"/>
            <a:r>
              <a:rPr lang="cs-CZ"/>
              <a:t>Po kliknutí můžete upravovat styly textu v předloze.</a:t>
            </a:r>
          </a:p>
        </p:txBody>
      </p:sp>
      <p:sp>
        <p:nvSpPr>
          <p:cNvPr id="5" name="Date Placeholder 4">
            <a:extLst>
              <a:ext uri="{FF2B5EF4-FFF2-40B4-BE49-F238E27FC236}">
                <a16:creationId xmlns:a16="http://schemas.microsoft.com/office/drawing/2014/main" id="{FAC73047-C35D-4BAB-85FE-E417BC129972}"/>
              </a:ext>
            </a:extLst>
          </p:cNvPr>
          <p:cNvSpPr txBox="1">
            <a:spLocks noGrp="1"/>
          </p:cNvSpPr>
          <p:nvPr>
            <p:ph type="dt" sz="half" idx="7"/>
          </p:nvPr>
        </p:nvSpPr>
        <p:spPr/>
        <p:txBody>
          <a:bodyPr/>
          <a:lstStyle>
            <a:lvl1pPr>
              <a:defRPr/>
            </a:lvl1pPr>
          </a:lstStyle>
          <a:p>
            <a:pPr lvl="0"/>
            <a:fld id="{16F94F62-B2C2-4B86-8BF9-81728F182B62}" type="datetime1">
              <a:rPr lang="cs-CZ"/>
              <a:pPr lvl="0"/>
              <a:t>12.03.2024</a:t>
            </a:fld>
            <a:endParaRPr lang="cs-CZ"/>
          </a:p>
        </p:txBody>
      </p:sp>
      <p:sp>
        <p:nvSpPr>
          <p:cNvPr id="6" name="Footer Placeholder 5">
            <a:extLst>
              <a:ext uri="{FF2B5EF4-FFF2-40B4-BE49-F238E27FC236}">
                <a16:creationId xmlns:a16="http://schemas.microsoft.com/office/drawing/2014/main" id="{8252AA3A-50EF-46AA-BEBE-3577918BC0D7}"/>
              </a:ext>
            </a:extLst>
          </p:cNvPr>
          <p:cNvSpPr txBox="1">
            <a:spLocks noGrp="1"/>
          </p:cNvSpPr>
          <p:nvPr>
            <p:ph type="ftr" sz="quarter" idx="9"/>
          </p:nvPr>
        </p:nvSpPr>
        <p:spPr/>
        <p:txBody>
          <a:bodyPr/>
          <a:lstStyle>
            <a:lvl1pPr>
              <a:defRPr/>
            </a:lvl1pPr>
          </a:lstStyle>
          <a:p>
            <a:pPr lvl="0"/>
            <a:endParaRPr lang="cs-CZ"/>
          </a:p>
        </p:txBody>
      </p:sp>
      <p:sp>
        <p:nvSpPr>
          <p:cNvPr id="7" name="Slide Number Placeholder 6">
            <a:extLst>
              <a:ext uri="{FF2B5EF4-FFF2-40B4-BE49-F238E27FC236}">
                <a16:creationId xmlns:a16="http://schemas.microsoft.com/office/drawing/2014/main" id="{9E72D8FE-5EB4-44A8-B1D4-B7BCB3F88EAF}"/>
              </a:ext>
            </a:extLst>
          </p:cNvPr>
          <p:cNvSpPr txBox="1">
            <a:spLocks noGrp="1"/>
          </p:cNvSpPr>
          <p:nvPr>
            <p:ph type="sldNum" sz="quarter" idx="8"/>
          </p:nvPr>
        </p:nvSpPr>
        <p:spPr/>
        <p:txBody>
          <a:bodyPr/>
          <a:lstStyle>
            <a:lvl1pPr>
              <a:defRPr/>
            </a:lvl1pPr>
          </a:lstStyle>
          <a:p>
            <a:pPr lvl="0"/>
            <a:fld id="{948904E7-837E-476B-8296-164D35646739}" type="slidenum">
              <a:t>‹#›</a:t>
            </a:fld>
            <a:endParaRPr lang="cs-CZ"/>
          </a:p>
        </p:txBody>
      </p:sp>
    </p:spTree>
    <p:extLst>
      <p:ext uri="{BB962C8B-B14F-4D97-AF65-F5344CB8AC3E}">
        <p14:creationId xmlns:p14="http://schemas.microsoft.com/office/powerpoint/2010/main" val="360344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CF48-C6E7-4E17-8B9F-033761C788BA}"/>
              </a:ext>
            </a:extLst>
          </p:cNvPr>
          <p:cNvSpPr txBox="1">
            <a:spLocks noGrp="1"/>
          </p:cNvSpPr>
          <p:nvPr>
            <p:ph type="title"/>
          </p:nvPr>
        </p:nvSpPr>
        <p:spPr>
          <a:xfrm>
            <a:off x="677332" y="4800600"/>
            <a:ext cx="8596667" cy="566735"/>
          </a:xfrm>
        </p:spPr>
        <p:txBody>
          <a:bodyPr anchor="b"/>
          <a:lstStyle>
            <a:lvl1pPr>
              <a:defRPr sz="2400"/>
            </a:lvl1pPr>
          </a:lstStyle>
          <a:p>
            <a:pPr lvl="0"/>
            <a:r>
              <a:rPr lang="cs-CZ"/>
              <a:t>Kliknutím lze upravit styl.</a:t>
            </a:r>
            <a:endParaRPr lang="en-US"/>
          </a:p>
        </p:txBody>
      </p:sp>
      <p:sp>
        <p:nvSpPr>
          <p:cNvPr id="3" name="Picture Placeholder 2">
            <a:extLst>
              <a:ext uri="{FF2B5EF4-FFF2-40B4-BE49-F238E27FC236}">
                <a16:creationId xmlns:a16="http://schemas.microsoft.com/office/drawing/2014/main" id="{1750E297-C6EA-471B-90FC-35E2F9959C69}"/>
              </a:ext>
            </a:extLst>
          </p:cNvPr>
          <p:cNvSpPr txBox="1">
            <a:spLocks noGrp="1"/>
          </p:cNvSpPr>
          <p:nvPr>
            <p:ph type="pic" idx="1"/>
          </p:nvPr>
        </p:nvSpPr>
        <p:spPr>
          <a:xfrm>
            <a:off x="677332" y="609603"/>
            <a:ext cx="8596667" cy="3845719"/>
          </a:xfrm>
        </p:spPr>
        <p:txBody>
          <a:bodyPr anchorCtr="1"/>
          <a:lstStyle>
            <a:lvl1pPr marL="0" indent="0" algn="ctr">
              <a:buNone/>
              <a:defRPr sz="1600"/>
            </a:lvl1pPr>
          </a:lstStyle>
          <a:p>
            <a:pPr lvl="0"/>
            <a:r>
              <a:rPr lang="cs-CZ"/>
              <a:t>Kliknutím na ikonu přidáte obrázek.</a:t>
            </a:r>
            <a:endParaRPr lang="en-US"/>
          </a:p>
        </p:txBody>
      </p:sp>
      <p:sp>
        <p:nvSpPr>
          <p:cNvPr id="4" name="Text Placeholder 3">
            <a:extLst>
              <a:ext uri="{FF2B5EF4-FFF2-40B4-BE49-F238E27FC236}">
                <a16:creationId xmlns:a16="http://schemas.microsoft.com/office/drawing/2014/main" id="{2CCEEE15-E4B3-4CB5-8434-4A635824A680}"/>
              </a:ext>
            </a:extLst>
          </p:cNvPr>
          <p:cNvSpPr txBox="1">
            <a:spLocks noGrp="1"/>
          </p:cNvSpPr>
          <p:nvPr>
            <p:ph type="body" idx="2"/>
          </p:nvPr>
        </p:nvSpPr>
        <p:spPr>
          <a:xfrm>
            <a:off x="677332" y="5367335"/>
            <a:ext cx="8596667" cy="674022"/>
          </a:xfrm>
        </p:spPr>
        <p:txBody>
          <a:bodyPr/>
          <a:lstStyle>
            <a:lvl1pPr marL="0" indent="0">
              <a:buNone/>
              <a:defRPr sz="1200"/>
            </a:lvl1pPr>
          </a:lstStyle>
          <a:p>
            <a:pPr lvl="0"/>
            <a:r>
              <a:rPr lang="cs-CZ"/>
              <a:t>Po kliknutí můžete upravovat styly textu v předloze.</a:t>
            </a:r>
          </a:p>
        </p:txBody>
      </p:sp>
      <p:sp>
        <p:nvSpPr>
          <p:cNvPr id="5" name="Date Placeholder 4">
            <a:extLst>
              <a:ext uri="{FF2B5EF4-FFF2-40B4-BE49-F238E27FC236}">
                <a16:creationId xmlns:a16="http://schemas.microsoft.com/office/drawing/2014/main" id="{2C0757AD-8EEA-4C30-87EF-33F2A79840AF}"/>
              </a:ext>
            </a:extLst>
          </p:cNvPr>
          <p:cNvSpPr txBox="1">
            <a:spLocks noGrp="1"/>
          </p:cNvSpPr>
          <p:nvPr>
            <p:ph type="dt" sz="half" idx="7"/>
          </p:nvPr>
        </p:nvSpPr>
        <p:spPr/>
        <p:txBody>
          <a:bodyPr/>
          <a:lstStyle>
            <a:lvl1pPr>
              <a:defRPr/>
            </a:lvl1pPr>
          </a:lstStyle>
          <a:p>
            <a:pPr lvl="0"/>
            <a:fld id="{D879E67F-0591-4D19-8D34-0B8882ADBAB8}" type="datetime1">
              <a:rPr lang="cs-CZ"/>
              <a:pPr lvl="0"/>
              <a:t>12.03.2024</a:t>
            </a:fld>
            <a:endParaRPr lang="cs-CZ"/>
          </a:p>
        </p:txBody>
      </p:sp>
      <p:sp>
        <p:nvSpPr>
          <p:cNvPr id="6" name="Footer Placeholder 5">
            <a:extLst>
              <a:ext uri="{FF2B5EF4-FFF2-40B4-BE49-F238E27FC236}">
                <a16:creationId xmlns:a16="http://schemas.microsoft.com/office/drawing/2014/main" id="{9B49E15C-734C-4717-BDFA-6465361549AB}"/>
              </a:ext>
            </a:extLst>
          </p:cNvPr>
          <p:cNvSpPr txBox="1">
            <a:spLocks noGrp="1"/>
          </p:cNvSpPr>
          <p:nvPr>
            <p:ph type="ftr" sz="quarter" idx="9"/>
          </p:nvPr>
        </p:nvSpPr>
        <p:spPr/>
        <p:txBody>
          <a:bodyPr/>
          <a:lstStyle>
            <a:lvl1pPr>
              <a:defRPr/>
            </a:lvl1pPr>
          </a:lstStyle>
          <a:p>
            <a:pPr lvl="0"/>
            <a:endParaRPr lang="cs-CZ"/>
          </a:p>
        </p:txBody>
      </p:sp>
      <p:sp>
        <p:nvSpPr>
          <p:cNvPr id="7" name="Slide Number Placeholder 6">
            <a:extLst>
              <a:ext uri="{FF2B5EF4-FFF2-40B4-BE49-F238E27FC236}">
                <a16:creationId xmlns:a16="http://schemas.microsoft.com/office/drawing/2014/main" id="{818D059B-A460-4ADE-8A3F-CA4871ED8237}"/>
              </a:ext>
            </a:extLst>
          </p:cNvPr>
          <p:cNvSpPr txBox="1">
            <a:spLocks noGrp="1"/>
          </p:cNvSpPr>
          <p:nvPr>
            <p:ph type="sldNum" sz="quarter" idx="8"/>
          </p:nvPr>
        </p:nvSpPr>
        <p:spPr/>
        <p:txBody>
          <a:bodyPr/>
          <a:lstStyle>
            <a:lvl1pPr>
              <a:defRPr/>
            </a:lvl1pPr>
          </a:lstStyle>
          <a:p>
            <a:pPr lvl="0"/>
            <a:fld id="{1FEE0456-B7F8-4350-A3FA-0CAE20DB9347}" type="slidenum">
              <a:t>‹#›</a:t>
            </a:fld>
            <a:endParaRPr lang="cs-CZ"/>
          </a:p>
        </p:txBody>
      </p:sp>
    </p:spTree>
    <p:extLst>
      <p:ext uri="{BB962C8B-B14F-4D97-AF65-F5344CB8AC3E}">
        <p14:creationId xmlns:p14="http://schemas.microsoft.com/office/powerpoint/2010/main" val="160596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20DDF5ED-4A7F-4E95-AC06-86BDF486B403}"/>
              </a:ext>
            </a:extLst>
          </p:cNvPr>
          <p:cNvGrpSpPr/>
          <p:nvPr/>
        </p:nvGrpSpPr>
        <p:grpSpPr>
          <a:xfrm>
            <a:off x="0" y="-8467"/>
            <a:ext cx="12192005" cy="6866467"/>
            <a:chOff x="0" y="-8467"/>
            <a:chExt cx="12192005" cy="6866467"/>
          </a:xfrm>
        </p:grpSpPr>
        <p:cxnSp>
          <p:nvCxnSpPr>
            <p:cNvPr id="3" name="Straight Connector 19">
              <a:extLst>
                <a:ext uri="{FF2B5EF4-FFF2-40B4-BE49-F238E27FC236}">
                  <a16:creationId xmlns:a16="http://schemas.microsoft.com/office/drawing/2014/main" id="{8AB6884D-1782-4862-94AB-02F78B7B0A82}"/>
                </a:ext>
              </a:extLst>
            </p:cNvPr>
            <p:cNvCxnSpPr/>
            <p:nvPr/>
          </p:nvCxnSpPr>
          <p:spPr>
            <a:xfrm>
              <a:off x="9371008" y="0"/>
              <a:ext cx="1219207" cy="6858000"/>
            </a:xfrm>
            <a:prstGeom prst="straightConnector1">
              <a:avLst/>
            </a:prstGeom>
            <a:noFill/>
            <a:ln w="9528" cap="rnd">
              <a:solidFill>
                <a:srgbClr val="BFBFBF"/>
              </a:solidFill>
              <a:prstDash val="solid"/>
            </a:ln>
          </p:spPr>
        </p:cxnSp>
        <p:cxnSp>
          <p:nvCxnSpPr>
            <p:cNvPr id="4" name="Straight Connector 20">
              <a:extLst>
                <a:ext uri="{FF2B5EF4-FFF2-40B4-BE49-F238E27FC236}">
                  <a16:creationId xmlns:a16="http://schemas.microsoft.com/office/drawing/2014/main" id="{57C55B00-75CA-4010-8B57-B369E9210616}"/>
                </a:ext>
              </a:extLst>
            </p:cNvPr>
            <p:cNvCxnSpPr/>
            <p:nvPr/>
          </p:nvCxnSpPr>
          <p:spPr>
            <a:xfrm flipH="1">
              <a:off x="7425266" y="3681410"/>
              <a:ext cx="4763557" cy="3176590"/>
            </a:xfrm>
            <a:prstGeom prst="straightConnector1">
              <a:avLst/>
            </a:prstGeom>
            <a:noFill/>
            <a:ln w="9528" cap="rnd">
              <a:solidFill>
                <a:srgbClr val="D9D9D9"/>
              </a:solidFill>
              <a:prstDash val="solid"/>
            </a:ln>
          </p:spPr>
        </p:cxnSp>
        <p:sp>
          <p:nvSpPr>
            <p:cNvPr id="5" name="Rectangle 23">
              <a:extLst>
                <a:ext uri="{FF2B5EF4-FFF2-40B4-BE49-F238E27FC236}">
                  <a16:creationId xmlns:a16="http://schemas.microsoft.com/office/drawing/2014/main" id="{B1766F64-4AD3-4C5E-9584-342DDD81677C}"/>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val f2"/>
                <a:gd name="f9" fmla="val f3"/>
                <a:gd name="f10" fmla="val f4"/>
                <a:gd name="f11" fmla="+- f10 0 f8"/>
                <a:gd name="f12" fmla="+- f9 0 f8"/>
                <a:gd name="f13" fmla="*/ f12 1 3007349"/>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007349" h="6866467">
                  <a:moveTo>
                    <a:pt x="f5" y="f2"/>
                  </a:moveTo>
                  <a:lnTo>
                    <a:pt x="f3" y="f2"/>
                  </a:lnTo>
                  <a:lnTo>
                    <a:pt x="f3" y="f4"/>
                  </a:lnTo>
                  <a:lnTo>
                    <a:pt x="f2" y="f4"/>
                  </a:lnTo>
                  <a:lnTo>
                    <a:pt x="f5" y="f2"/>
                  </a:lnTo>
                  <a:close/>
                </a:path>
              </a:pathLst>
            </a:custGeom>
            <a:solidFill>
              <a:srgbClr val="90C226">
                <a:alpha val="30000"/>
              </a:srgbClr>
            </a:solidFill>
            <a:ln cap="rnd">
              <a:noFill/>
              <a:prstDash val="solid"/>
            </a:ln>
          </p:spPr>
          <p:txBody>
            <a:bodyPr lIns="0" tIns="0" rIns="0" bIns="0"/>
            <a:lstStyle/>
            <a:p>
              <a:endParaRPr lang="cs-CZ"/>
            </a:p>
          </p:txBody>
        </p:sp>
        <p:sp>
          <p:nvSpPr>
            <p:cNvPr id="6" name="Rectangle 25">
              <a:extLst>
                <a:ext uri="{FF2B5EF4-FFF2-40B4-BE49-F238E27FC236}">
                  <a16:creationId xmlns:a16="http://schemas.microsoft.com/office/drawing/2014/main" id="{1FE82512-175C-47A9-A9CE-19408CFC06D7}"/>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val f2"/>
                <a:gd name="f9" fmla="val f3"/>
                <a:gd name="f10" fmla="val f4"/>
                <a:gd name="f11" fmla="+- f10 0 f8"/>
                <a:gd name="f12" fmla="+- f9 0 f8"/>
                <a:gd name="f13" fmla="*/ f12 1 2573311"/>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573311" h="6866467">
                  <a:moveTo>
                    <a:pt x="f2" y="f2"/>
                  </a:moveTo>
                  <a:lnTo>
                    <a:pt x="f3" y="f2"/>
                  </a:lnTo>
                  <a:lnTo>
                    <a:pt x="f3" y="f4"/>
                  </a:lnTo>
                  <a:lnTo>
                    <a:pt x="f5" y="f4"/>
                  </a:lnTo>
                  <a:lnTo>
                    <a:pt x="f2" y="f2"/>
                  </a:lnTo>
                  <a:close/>
                </a:path>
              </a:pathLst>
            </a:custGeom>
            <a:solidFill>
              <a:srgbClr val="90C226">
                <a:alpha val="20000"/>
              </a:srgbClr>
            </a:solidFill>
            <a:ln cap="rnd">
              <a:noFill/>
              <a:prstDash val="solid"/>
            </a:ln>
          </p:spPr>
          <p:txBody>
            <a:bodyPr lIns="0" tIns="0" rIns="0" bIns="0"/>
            <a:lstStyle/>
            <a:p>
              <a:endParaRPr lang="cs-CZ"/>
            </a:p>
          </p:txBody>
        </p:sp>
        <p:sp>
          <p:nvSpPr>
            <p:cNvPr id="7" name="Isosceles Triangle 23">
              <a:extLst>
                <a:ext uri="{FF2B5EF4-FFF2-40B4-BE49-F238E27FC236}">
                  <a16:creationId xmlns:a16="http://schemas.microsoft.com/office/drawing/2014/main" id="{1C2A787D-E1A9-4FC2-A557-8104B9EFE9B8}"/>
                </a:ext>
              </a:extLst>
            </p:cNvPr>
            <p:cNvSpPr/>
            <p:nvPr/>
          </p:nvSpPr>
          <p:spPr>
            <a:xfrm>
              <a:off x="8932334" y="3047996"/>
              <a:ext cx="3259671" cy="3810003"/>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54A021">
                <a:alpha val="72000"/>
              </a:srgbClr>
            </a:solidFill>
            <a:ln cap="rnd">
              <a:noFill/>
              <a:prstDash val="solid"/>
            </a:ln>
          </p:spPr>
          <p:txBody>
            <a:bodyPr lIns="0" tIns="0" rIns="0" bIns="0"/>
            <a:lstStyle/>
            <a:p>
              <a:endParaRPr lang="cs-CZ"/>
            </a:p>
          </p:txBody>
        </p:sp>
        <p:sp>
          <p:nvSpPr>
            <p:cNvPr id="8" name="Rectangle 27">
              <a:extLst>
                <a:ext uri="{FF2B5EF4-FFF2-40B4-BE49-F238E27FC236}">
                  <a16:creationId xmlns:a16="http://schemas.microsoft.com/office/drawing/2014/main" id="{6348128A-C9A0-488C-906E-DAF8A9C3930A}"/>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val f2"/>
                <a:gd name="f9" fmla="val f3"/>
                <a:gd name="f10" fmla="val f4"/>
                <a:gd name="f11" fmla="+- f10 0 f8"/>
                <a:gd name="f12" fmla="+- f9 0 f8"/>
                <a:gd name="f13" fmla="*/ f12 1 2858013"/>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858013" h="6866467">
                  <a:moveTo>
                    <a:pt x="f2" y="f2"/>
                  </a:moveTo>
                  <a:lnTo>
                    <a:pt x="f3" y="f2"/>
                  </a:lnTo>
                  <a:lnTo>
                    <a:pt x="f3" y="f4"/>
                  </a:lnTo>
                  <a:lnTo>
                    <a:pt x="f5" y="f4"/>
                  </a:lnTo>
                  <a:lnTo>
                    <a:pt x="f2" y="f2"/>
                  </a:lnTo>
                  <a:close/>
                </a:path>
              </a:pathLst>
            </a:custGeom>
            <a:solidFill>
              <a:srgbClr val="3F7819">
                <a:alpha val="70000"/>
              </a:srgbClr>
            </a:solidFill>
            <a:ln cap="rnd">
              <a:noFill/>
              <a:prstDash val="solid"/>
            </a:ln>
          </p:spPr>
          <p:txBody>
            <a:bodyPr lIns="0" tIns="0" rIns="0" bIns="0"/>
            <a:lstStyle/>
            <a:p>
              <a:endParaRPr lang="cs-CZ"/>
            </a:p>
          </p:txBody>
        </p:sp>
        <p:sp>
          <p:nvSpPr>
            <p:cNvPr id="9" name="Rectangle 28">
              <a:extLst>
                <a:ext uri="{FF2B5EF4-FFF2-40B4-BE49-F238E27FC236}">
                  <a16:creationId xmlns:a16="http://schemas.microsoft.com/office/drawing/2014/main" id="{9AC75192-CCC2-47B4-A227-C4BCEF69549C}"/>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val f2"/>
                <a:gd name="f9" fmla="val f3"/>
                <a:gd name="f10" fmla="val f4"/>
                <a:gd name="f11" fmla="+- f10 0 f8"/>
                <a:gd name="f12" fmla="+- f9 0 f8"/>
                <a:gd name="f13" fmla="*/ f12 1 1290094"/>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90094" h="6858000">
                  <a:moveTo>
                    <a:pt x="f5" y="f2"/>
                  </a:moveTo>
                  <a:lnTo>
                    <a:pt x="f3" y="f2"/>
                  </a:lnTo>
                  <a:lnTo>
                    <a:pt x="f3" y="f4"/>
                  </a:lnTo>
                  <a:lnTo>
                    <a:pt x="f2" y="f4"/>
                  </a:lnTo>
                  <a:lnTo>
                    <a:pt x="f5" y="f2"/>
                  </a:lnTo>
                  <a:close/>
                </a:path>
              </a:pathLst>
            </a:custGeom>
            <a:solidFill>
              <a:srgbClr val="C0E474">
                <a:alpha val="70000"/>
              </a:srgbClr>
            </a:solidFill>
            <a:ln cap="rnd">
              <a:noFill/>
              <a:prstDash val="solid"/>
            </a:ln>
          </p:spPr>
          <p:txBody>
            <a:bodyPr lIns="0" tIns="0" rIns="0" bIns="0"/>
            <a:lstStyle/>
            <a:p>
              <a:endParaRPr lang="cs-CZ"/>
            </a:p>
          </p:txBody>
        </p:sp>
        <p:sp>
          <p:nvSpPr>
            <p:cNvPr id="10" name="Rectangle 29">
              <a:extLst>
                <a:ext uri="{FF2B5EF4-FFF2-40B4-BE49-F238E27FC236}">
                  <a16:creationId xmlns:a16="http://schemas.microsoft.com/office/drawing/2014/main" id="{A00370DB-CC64-4E6C-B3BE-E61E9559AD65}"/>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val f2"/>
                <a:gd name="f9" fmla="val f3"/>
                <a:gd name="f10" fmla="val f4"/>
                <a:gd name="f11" fmla="+- f10 0 f8"/>
                <a:gd name="f12" fmla="+- f9 0 f8"/>
                <a:gd name="f13" fmla="*/ f12 1 1249825"/>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49825" h="6858000">
                  <a:moveTo>
                    <a:pt x="f2" y="f2"/>
                  </a:moveTo>
                  <a:lnTo>
                    <a:pt x="f3" y="f2"/>
                  </a:lnTo>
                  <a:lnTo>
                    <a:pt x="f3" y="f4"/>
                  </a:lnTo>
                  <a:lnTo>
                    <a:pt x="f5" y="f4"/>
                  </a:lnTo>
                  <a:lnTo>
                    <a:pt x="f2" y="f2"/>
                  </a:lnTo>
                  <a:close/>
                </a:path>
              </a:pathLst>
            </a:custGeom>
            <a:solidFill>
              <a:srgbClr val="90C226">
                <a:alpha val="65000"/>
              </a:srgbClr>
            </a:solidFill>
            <a:ln cap="rnd">
              <a:noFill/>
              <a:prstDash val="solid"/>
            </a:ln>
          </p:spPr>
          <p:txBody>
            <a:bodyPr lIns="0" tIns="0" rIns="0" bIns="0"/>
            <a:lstStyle/>
            <a:p>
              <a:endParaRPr lang="cs-CZ"/>
            </a:p>
          </p:txBody>
        </p:sp>
        <p:sp>
          <p:nvSpPr>
            <p:cNvPr id="11" name="Isosceles Triangle 27">
              <a:extLst>
                <a:ext uri="{FF2B5EF4-FFF2-40B4-BE49-F238E27FC236}">
                  <a16:creationId xmlns:a16="http://schemas.microsoft.com/office/drawing/2014/main" id="{06C403B5-7E64-4FFF-9106-98F8277CA9C1}"/>
                </a:ext>
              </a:extLst>
            </p:cNvPr>
            <p:cNvSpPr/>
            <p:nvPr/>
          </p:nvSpPr>
          <p:spPr>
            <a:xfrm>
              <a:off x="10371664" y="3589870"/>
              <a:ext cx="1817159" cy="3268129"/>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0000"/>
              </a:srgbClr>
            </a:solidFill>
            <a:ln cap="rnd">
              <a:noFill/>
              <a:prstDash val="solid"/>
            </a:ln>
          </p:spPr>
          <p:txBody>
            <a:bodyPr lIns="0" tIns="0" rIns="0" bIns="0"/>
            <a:lstStyle/>
            <a:p>
              <a:endParaRPr lang="cs-CZ"/>
            </a:p>
          </p:txBody>
        </p:sp>
        <p:sp>
          <p:nvSpPr>
            <p:cNvPr id="12" name="Isosceles Triangle 28">
              <a:extLst>
                <a:ext uri="{FF2B5EF4-FFF2-40B4-BE49-F238E27FC236}">
                  <a16:creationId xmlns:a16="http://schemas.microsoft.com/office/drawing/2014/main" id="{43D0632C-0834-4CA6-895A-6299A3D66BBF}"/>
                </a:ext>
              </a:extLst>
            </p:cNvPr>
            <p:cNvSpPr/>
            <p:nvPr/>
          </p:nvSpPr>
          <p:spPr>
            <a:xfrm>
              <a:off x="0" y="4013201"/>
              <a:ext cx="448732" cy="2844798"/>
            </a:xfrm>
            <a:custGeom>
              <a:avLst>
                <a:gd name="f8" fmla="val 0"/>
              </a:avLst>
              <a:gdLst>
                <a:gd name="f1" fmla="val 10800000"/>
                <a:gd name="f2" fmla="val 5400000"/>
                <a:gd name="f3" fmla="val 180"/>
                <a:gd name="f4" fmla="val w"/>
                <a:gd name="f5" fmla="val h"/>
                <a:gd name="f6" fmla="val ss"/>
                <a:gd name="f7" fmla="val 0"/>
                <a:gd name="f8" fmla="val 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5000"/>
              </a:srgbClr>
            </a:solidFill>
            <a:ln cap="rnd">
              <a:noFill/>
              <a:prstDash val="solid"/>
            </a:ln>
          </p:spPr>
          <p:txBody>
            <a:bodyPr lIns="0" tIns="0" rIns="0" bIns="0"/>
            <a:lstStyle/>
            <a:p>
              <a:endParaRPr lang="cs-CZ"/>
            </a:p>
          </p:txBody>
        </p:sp>
      </p:grpSp>
      <p:sp>
        <p:nvSpPr>
          <p:cNvPr id="13" name="Title Placeholder 1">
            <a:extLst>
              <a:ext uri="{FF2B5EF4-FFF2-40B4-BE49-F238E27FC236}">
                <a16:creationId xmlns:a16="http://schemas.microsoft.com/office/drawing/2014/main" id="{8B3B8B07-EA39-4633-B78D-878C6ADB3A8D}"/>
              </a:ext>
            </a:extLst>
          </p:cNvPr>
          <p:cNvSpPr txBox="1">
            <a:spLocks noGrp="1"/>
          </p:cNvSpPr>
          <p:nvPr>
            <p:ph type="title"/>
          </p:nvPr>
        </p:nvSpPr>
        <p:spPr>
          <a:xfrm>
            <a:off x="677332" y="609603"/>
            <a:ext cx="8596667" cy="1320795"/>
          </a:xfrm>
          <a:prstGeom prst="rect">
            <a:avLst/>
          </a:prstGeom>
          <a:noFill/>
          <a:ln>
            <a:noFill/>
          </a:ln>
        </p:spPr>
        <p:txBody>
          <a:bodyPr vert="horz" wrap="square" lIns="91440" tIns="45720" rIns="91440" bIns="45720" anchor="t" anchorCtr="0" compatLnSpc="1">
            <a:normAutofit/>
          </a:bodyPr>
          <a:lstStyle/>
          <a:p>
            <a:pPr lvl="0"/>
            <a:r>
              <a:rPr lang="cs-CZ"/>
              <a:t>Kliknutím lze upravit styl.</a:t>
            </a:r>
            <a:endParaRPr lang="en-US"/>
          </a:p>
        </p:txBody>
      </p:sp>
      <p:sp>
        <p:nvSpPr>
          <p:cNvPr id="14" name="Text Placeholder 2">
            <a:extLst>
              <a:ext uri="{FF2B5EF4-FFF2-40B4-BE49-F238E27FC236}">
                <a16:creationId xmlns:a16="http://schemas.microsoft.com/office/drawing/2014/main" id="{8E766040-6DDD-4B0D-9FB1-C2613CF1AF33}"/>
              </a:ext>
            </a:extLst>
          </p:cNvPr>
          <p:cNvSpPr txBox="1">
            <a:spLocks noGrp="1"/>
          </p:cNvSpPr>
          <p:nvPr>
            <p:ph type="body" idx="1"/>
          </p:nvPr>
        </p:nvSpPr>
        <p:spPr>
          <a:xfrm>
            <a:off x="677332" y="2160590"/>
            <a:ext cx="8596667" cy="3880768"/>
          </a:xfrm>
          <a:prstGeom prst="rect">
            <a:avLst/>
          </a:prstGeom>
          <a:noFill/>
          <a:ln>
            <a:noFill/>
          </a:ln>
        </p:spPr>
        <p:txBody>
          <a:bodyPr vert="horz" wrap="square" lIns="91440" tIns="45720" rIns="91440" bIns="45720" anchor="t" anchorCtr="0" compatLnSpc="1">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5" name="Date Placeholder 3">
            <a:extLst>
              <a:ext uri="{FF2B5EF4-FFF2-40B4-BE49-F238E27FC236}">
                <a16:creationId xmlns:a16="http://schemas.microsoft.com/office/drawing/2014/main" id="{3F0BBC99-620C-45DA-91AE-10A77B0CF3A9}"/>
              </a:ext>
            </a:extLst>
          </p:cNvPr>
          <p:cNvSpPr txBox="1">
            <a:spLocks noGrp="1"/>
          </p:cNvSpPr>
          <p:nvPr>
            <p:ph type="dt" sz="half" idx="2"/>
          </p:nvPr>
        </p:nvSpPr>
        <p:spPr>
          <a:xfrm>
            <a:off x="7205133" y="6041358"/>
            <a:ext cx="9119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cs-CZ" sz="900" b="0" i="0" u="none" strike="noStrike" kern="1200" cap="none" spc="0" baseline="0">
                <a:solidFill>
                  <a:srgbClr val="898989"/>
                </a:solidFill>
                <a:uFillTx/>
                <a:latin typeface="Trebuchet MS"/>
              </a:defRPr>
            </a:lvl1pPr>
          </a:lstStyle>
          <a:p>
            <a:pPr lvl="0"/>
            <a:fld id="{E885FCEE-2A25-421A-9430-91B64EACABEC}" type="datetime1">
              <a:rPr lang="cs-CZ"/>
              <a:pPr lvl="0"/>
              <a:t>12.03.2024</a:t>
            </a:fld>
            <a:endParaRPr lang="cs-CZ"/>
          </a:p>
        </p:txBody>
      </p:sp>
      <p:sp>
        <p:nvSpPr>
          <p:cNvPr id="16" name="Footer Placeholder 4">
            <a:extLst>
              <a:ext uri="{FF2B5EF4-FFF2-40B4-BE49-F238E27FC236}">
                <a16:creationId xmlns:a16="http://schemas.microsoft.com/office/drawing/2014/main" id="{F5A1EF32-85BA-4AE3-8DD8-9DE7D55DC4CC}"/>
              </a:ext>
            </a:extLst>
          </p:cNvPr>
          <p:cNvSpPr txBox="1">
            <a:spLocks noGrp="1"/>
          </p:cNvSpPr>
          <p:nvPr>
            <p:ph type="ftr" sz="quarter" idx="3"/>
          </p:nvPr>
        </p:nvSpPr>
        <p:spPr>
          <a:xfrm>
            <a:off x="677332" y="6041358"/>
            <a:ext cx="6297609"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cs-CZ" sz="900" b="0" i="0" u="none" strike="noStrike" kern="1200" cap="none" spc="0" baseline="0">
                <a:solidFill>
                  <a:srgbClr val="898989"/>
                </a:solidFill>
                <a:uFillTx/>
                <a:latin typeface="Trebuchet MS"/>
              </a:defRPr>
            </a:lvl1pPr>
          </a:lstStyle>
          <a:p>
            <a:pPr lvl="0"/>
            <a:endParaRPr lang="cs-CZ"/>
          </a:p>
        </p:txBody>
      </p:sp>
      <p:sp>
        <p:nvSpPr>
          <p:cNvPr id="17" name="Slide Number Placeholder 5">
            <a:extLst>
              <a:ext uri="{FF2B5EF4-FFF2-40B4-BE49-F238E27FC236}">
                <a16:creationId xmlns:a16="http://schemas.microsoft.com/office/drawing/2014/main" id="{4DAC4185-2F1A-4765-9DFB-03338F62B12E}"/>
              </a:ext>
            </a:extLst>
          </p:cNvPr>
          <p:cNvSpPr txBox="1">
            <a:spLocks noGrp="1"/>
          </p:cNvSpPr>
          <p:nvPr>
            <p:ph type="sldNum" sz="quarter" idx="4"/>
          </p:nvPr>
        </p:nvSpPr>
        <p:spPr>
          <a:xfrm>
            <a:off x="8590659" y="6041358"/>
            <a:ext cx="6833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cs-CZ" sz="900" b="0" i="0" u="none" strike="noStrike" kern="1200" cap="none" spc="0" baseline="0">
                <a:solidFill>
                  <a:srgbClr val="90C226"/>
                </a:solidFill>
                <a:uFillTx/>
                <a:latin typeface="Trebuchet MS"/>
              </a:defRPr>
            </a:lvl1pPr>
          </a:lstStyle>
          <a:p>
            <a:pPr lvl="0"/>
            <a:fld id="{11E98197-3FBF-49AE-8403-0576CEB12F5F}" type="slidenum">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cs-CZ" sz="3600" b="0" i="0" u="none" strike="noStrike" kern="1200" cap="none" spc="0" baseline="0">
          <a:solidFill>
            <a:srgbClr val="90C226"/>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90C226"/>
        </a:buClr>
        <a:buSzPct val="80000"/>
        <a:buFont typeface="Wingdings 3"/>
        <a:buChar char=""/>
        <a:tabLst/>
        <a:defRPr lang="cs-CZ"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90C226"/>
        </a:buClr>
        <a:buSzPct val="80000"/>
        <a:buFont typeface="Wingdings 3"/>
        <a:buChar char=""/>
        <a:tabLst/>
        <a:defRPr lang="cs-CZ"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com/playlist?list=PLTYzSYF3EX3BNIVJkMpCE3vUDmUGvhEcy" TargetMode="External"/><Relationship Id="rId2" Type="http://schemas.openxmlformats.org/officeDocument/2006/relationships/hyperlink" Target="https://www.ksi.mff.cuni.cz/~peska/vyuka/ndbi021/2023/"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hongliangjie.com/publications/recsys2014.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researchgate.net/publication/305495313_IPIget_The_Component_for_Collecting_Implicit_User_Preference_Indicator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link.springer.com/article/10.1007/s13740-016-0061-8"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ksi.mff.cuni.cz/~peska/wims13.pdf" TargetMode="External"/><Relationship Id="rId2" Type="http://schemas.openxmlformats.org/officeDocument/2006/relationships/hyperlink" Target="https://www.researchgate.net/publication/283526661_How_to_interpret_implicit_user_feedback"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www.ksi.mff.cuni.cz/~peska/wims13.pdf" TargetMode="External"/><Relationship Id="rId2" Type="http://schemas.openxmlformats.org/officeDocument/2006/relationships/hyperlink" Target="https://www.researchgate.net/publication/283526661_How_to_interpret_implicit_user_feedback"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hongliangjie.com/publications/recsys2014.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18.png"/><Relationship Id="rId7" Type="http://schemas.openxmlformats.org/officeDocument/2006/relationships/image" Target="../media/image70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560.png"/><Relationship Id="rId10" Type="http://schemas.openxmlformats.org/officeDocument/2006/relationships/comments" Target="../comments/comment2.xml"/><Relationship Id="rId4" Type="http://schemas.openxmlformats.org/officeDocument/2006/relationships/hyperlink" Target="https://dl.gi.de/handle/20.500.12116/916" TargetMode="External"/><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dl.acm.org/doi/10.1145/2479787.247980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link.springer.com/content/pdf/10.1007%2F978-3-642-02247-0_47.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l.acm.org/doi/pdf/10.1145/2556195.2556220"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rxiv.org/pdf/2006.04153.pdf" TargetMode="Externa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hyperlink" Target="https://link.springer.com/article/10.1007/s13740-016-0061-8" TargetMode="External"/><Relationship Id="rId2" Type="http://schemas.openxmlformats.org/officeDocument/2006/relationships/hyperlink" Target="https://link.springer.com/article/10.1007/s11257-021-09311-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link.springer.com/article/10.1007/s13740-016-0061-8"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l.acm.org/doi/pdf/10.1145/2959100.295915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dl.acm.org/doi/10.1007/s11257-015-9157-3" TargetMode="External"/><Relationship Id="rId2" Type="http://schemas.openxmlformats.org/officeDocument/2006/relationships/hyperlink" Target="https://dl.acm.org/doi/abs/10.1145/3109859.3109905"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ieeexplore.ieee.org/abstract/document/8813018"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sciencedirect.com/science/article/pii/S0957417418306456" TargetMode="External"/><Relationship Id="rId1" Type="http://schemas.openxmlformats.org/officeDocument/2006/relationships/slideLayout" Target="../slideLayouts/slideLayout2.xml"/><Relationship Id="rId5" Type="http://schemas.openxmlformats.org/officeDocument/2006/relationships/hyperlink" Target="https://doi.org/10.1007/s11063-017-9605-7" TargetMode="Externa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hyperlink" Target="https://link.springer.com/chapter/10.1007/978-3-319-46135-9_4" TargetMode="External"/><Relationship Id="rId2" Type="http://schemas.openxmlformats.org/officeDocument/2006/relationships/hyperlink" Target="https://dl.acm.org/doi/abs/10.1145/3109859.310990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s://ieeexplore.ieee.org/abstract/document/881301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towardsdatascience.com/light-on-math-machine-learning-intuitive-guide-to-latent-dirichlet-allocation-437c81220158" TargetMode="External"/><Relationship Id="rId7" Type="http://schemas.openxmlformats.org/officeDocument/2006/relationships/image" Target="../media/image35.jpeg"/><Relationship Id="rId2" Type="http://schemas.openxmlformats.org/officeDocument/2006/relationships/hyperlink" Target="https://en.wikipedia.org/wiki/Latent_Dirichlet_allocation" TargetMode="External"/><Relationship Id="rId1" Type="http://schemas.openxmlformats.org/officeDocument/2006/relationships/slideLayout" Target="../slideLayouts/slideLayout2.xml"/><Relationship Id="rId6" Type="http://schemas.openxmlformats.org/officeDocument/2006/relationships/hyperlink" Target="https://en.wikipedia.org/wiki/Kullback%E2%80%93Leibler_divergence" TargetMode="External"/><Relationship Id="rId5" Type="http://schemas.openxmlformats.org/officeDocument/2006/relationships/hyperlink" Target="https://en.wikipedia.org/wiki/Variational_Bayesian_methods" TargetMode="External"/><Relationship Id="rId4" Type="http://schemas.openxmlformats.org/officeDocument/2006/relationships/hyperlink" Target="https://en.wikipedia.org/wiki/Expectation%E2%80%93maximization_algorithm"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hyperlink" Target="https://towardsdatascience.com/light-on-math-machine-learning-intuitive-guide-to-latent-dirichlet-allocation-437c81220158" TargetMode="External"/><Relationship Id="rId7" Type="http://schemas.openxmlformats.org/officeDocument/2006/relationships/image" Target="../media/image35.jpeg"/><Relationship Id="rId2" Type="http://schemas.openxmlformats.org/officeDocument/2006/relationships/hyperlink" Target="https://en.wikipedia.org/wiki/Latent_Dirichlet_allocation" TargetMode="External"/><Relationship Id="rId1" Type="http://schemas.openxmlformats.org/officeDocument/2006/relationships/slideLayout" Target="../slideLayouts/slideLayout2.xml"/><Relationship Id="rId6" Type="http://schemas.openxmlformats.org/officeDocument/2006/relationships/hyperlink" Target="https://en.wikipedia.org/wiki/Kullback%E2%80%93Leibler_divergence" TargetMode="External"/><Relationship Id="rId5" Type="http://schemas.openxmlformats.org/officeDocument/2006/relationships/hyperlink" Target="https://en.wikipedia.org/wiki/Variational_Bayesian_methods" TargetMode="External"/><Relationship Id="rId4" Type="http://schemas.openxmlformats.org/officeDocument/2006/relationships/hyperlink" Target="https://en.wikipedia.org/wiki/Expectation%E2%80%93maximization_algorith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en.wikipedia.org/wiki/Dirichlet_distribut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medium.com/data-folks-indonesia/recent-works-in-topic-modeling-56c38da8dfc4" TargetMode="External"/><Relationship Id="rId2" Type="http://schemas.openxmlformats.org/officeDocument/2006/relationships/hyperlink" Target="https://arxiv.org/pdf/2103.0049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hyperlink" Target="https://dl.acm.org/doi/pdf/10.1145/3412841.3442065"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hyperlink" Target="http://ceur-ws.org/Vol-2068/exss8.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hyperlink" Target="https://dl.acm.org/doi/pdf/10.1145/3320435.3320457" TargetMode="Externa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link.springer.com/chapter/10.1007/978-3-540-30192-9_58"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proceedings.mlr.press/v157/puthiya-parambath21a.html" TargetMode="External"/><Relationship Id="rId2" Type="http://schemas.openxmlformats.org/officeDocument/2006/relationships/hyperlink" Target="https://link.springer.com/chapter/10.1007/978-3-030-72240-1_54" TargetMode="External"/><Relationship Id="rId1" Type="http://schemas.openxmlformats.org/officeDocument/2006/relationships/slideLayout" Target="../slideLayouts/slideLayout2.xml"/><Relationship Id="rId4" Type="http://schemas.openxmlformats.org/officeDocument/2006/relationships/hyperlink" Target="https://dl.acm.org/doi/10.1145/3269206.327180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dl.acm.org/doi/10.5555/3367471.3367627" TargetMode="External"/><Relationship Id="rId2" Type="http://schemas.openxmlformats.org/officeDocument/2006/relationships/hyperlink" Target="https://dspace.cuni.cz/handle/20.500.11956/121242"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dl.acm.org/doi/10.5555/3367471.3367627"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dspace.cuni.cz/handle/20.500.11956/30703" TargetMode="External"/><Relationship Id="rId2" Type="http://schemas.openxmlformats.org/officeDocument/2006/relationships/hyperlink" Target="https://dl.acm.org/doi/pdf/10.1145/3425603" TargetMode="Externa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en.wikipedia.org/wiki/Information_gain_in_decision_tree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hongliangjie.com/publications/recsys2014.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researchgate.net/publication/305495313_IPIget_The_Component_for_Collecting_Implicit_User_Preference_Indicato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B24C58-DF87-49B4-B107-68CBE6432341}"/>
              </a:ext>
            </a:extLst>
          </p:cNvPr>
          <p:cNvSpPr txBox="1">
            <a:spLocks noGrp="1"/>
          </p:cNvSpPr>
          <p:nvPr>
            <p:ph type="ctrTitle"/>
          </p:nvPr>
        </p:nvSpPr>
        <p:spPr/>
        <p:txBody>
          <a:bodyPr/>
          <a:lstStyle/>
          <a:p>
            <a:pPr lvl="0"/>
            <a:r>
              <a:rPr lang="cs-CZ" dirty="0"/>
              <a:t>NDBI021, </a:t>
            </a:r>
            <a:r>
              <a:rPr lang="cs-CZ" dirty="0" err="1"/>
              <a:t>Lecture</a:t>
            </a:r>
            <a:r>
              <a:rPr lang="cs-CZ" dirty="0"/>
              <a:t> 4</a:t>
            </a:r>
          </a:p>
        </p:txBody>
      </p:sp>
      <p:sp>
        <p:nvSpPr>
          <p:cNvPr id="3" name="Podnadpis 2">
            <a:extLst>
              <a:ext uri="{FF2B5EF4-FFF2-40B4-BE49-F238E27FC236}">
                <a16:creationId xmlns:a16="http://schemas.microsoft.com/office/drawing/2014/main" id="{76D25FE9-1794-4F26-B8FC-4C9B940B98E5}"/>
              </a:ext>
            </a:extLst>
          </p:cNvPr>
          <p:cNvSpPr txBox="1">
            <a:spLocks noGrp="1"/>
          </p:cNvSpPr>
          <p:nvPr>
            <p:ph type="subTitle" idx="1"/>
          </p:nvPr>
        </p:nvSpPr>
        <p:spPr>
          <a:xfrm>
            <a:off x="1507068" y="4050828"/>
            <a:ext cx="7766931" cy="1772456"/>
          </a:xfrm>
        </p:spPr>
        <p:txBody>
          <a:bodyPr>
            <a:normAutofit fontScale="92500" lnSpcReduction="10000"/>
          </a:bodyPr>
          <a:lstStyle/>
          <a:p>
            <a:pPr lvl="0"/>
            <a:r>
              <a:rPr lang="cs-CZ" dirty="0"/>
              <a:t>User preferences and advanced recommending methods, 2/1 ZK+Z, </a:t>
            </a:r>
          </a:p>
          <a:p>
            <a:pPr lvl="0"/>
            <a:r>
              <a:rPr lang="cs-CZ" dirty="0"/>
              <a:t>Tue 14:00 – 15:30 S11</a:t>
            </a:r>
          </a:p>
          <a:p>
            <a:pPr lvl="0"/>
            <a:r>
              <a:rPr lang="cs-CZ" dirty="0"/>
              <a:t>Tue 15:30 – 17:10 S11 (odd weeks)</a:t>
            </a:r>
          </a:p>
          <a:p>
            <a:pPr lvl="0"/>
            <a:r>
              <a:rPr lang="cs-CZ" i="1" dirty="0" smtClean="0">
                <a:hlinkClick r:id="rId2"/>
              </a:rPr>
              <a:t>https</a:t>
            </a:r>
            <a:r>
              <a:rPr lang="cs-CZ" i="1" dirty="0">
                <a:hlinkClick r:id="rId2"/>
              </a:rPr>
              <a:t>://www.ksi.mff.cuni.cz/~</a:t>
            </a:r>
            <a:r>
              <a:rPr lang="cs-CZ" i="1" dirty="0" smtClean="0">
                <a:hlinkClick r:id="rId2"/>
              </a:rPr>
              <a:t>peska/vyuka/ndbi021/</a:t>
            </a:r>
            <a:endParaRPr lang="cs-CZ" i="1" dirty="0"/>
          </a:p>
          <a:p>
            <a:pPr lvl="0"/>
            <a:r>
              <a:rPr lang="cs-CZ" i="1" dirty="0">
                <a:hlinkClick r:id="rId3"/>
              </a:rPr>
              <a:t>https://youtube.com/playlist?list=PLTYzSYF3EX3BNIVJkMpCE3vUDmUGvhEcy</a:t>
            </a:r>
            <a:r>
              <a:rPr lang="cs-CZ" i="1" dirty="0"/>
              <a:t> </a:t>
            </a:r>
          </a:p>
        </p:txBody>
      </p:sp>
      <p:pic>
        <p:nvPicPr>
          <p:cNvPr id="4" name="Picture 2"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920" y="6112375"/>
            <a:ext cx="1837650" cy="602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izuální styl MFF UK | Matematicko-fyzikální fakult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500"/>
          <a:stretch/>
        </p:blipFill>
        <p:spPr bwMode="auto">
          <a:xfrm>
            <a:off x="0" y="5965234"/>
            <a:ext cx="2477477" cy="892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02091" y="6345793"/>
            <a:ext cx="2215350" cy="369332"/>
          </a:xfrm>
          <a:prstGeom prst="rect">
            <a:avLst/>
          </a:prstGeom>
          <a:noFill/>
        </p:spPr>
        <p:txBody>
          <a:bodyPr wrap="none" rtlCol="0">
            <a:spAutoFit/>
          </a:bodyPr>
          <a:lstStyle/>
          <a:p>
            <a:r>
              <a:rPr lang="cs-CZ" dirty="0"/>
              <a:t>https://ksi.mff.cuni.cz</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solidFill>
                  <a:srgbClr val="333333"/>
                </a:solidFill>
                <a:latin typeface="Arial" pitchFamily="34"/>
              </a:rPr>
              <a:t>What</a:t>
            </a:r>
            <a:r>
              <a:rPr lang="cs-CZ" dirty="0">
                <a:solidFill>
                  <a:srgbClr val="333333"/>
                </a:solidFill>
                <a:latin typeface="Arial" pitchFamily="34"/>
              </a:rPr>
              <a:t> to </a:t>
            </a:r>
            <a:r>
              <a:rPr lang="cs-CZ" dirty="0" err="1">
                <a:solidFill>
                  <a:srgbClr val="333333"/>
                </a:solidFill>
                <a:latin typeface="Arial" pitchFamily="34"/>
              </a:rPr>
              <a:t>Collect</a:t>
            </a:r>
            <a:r>
              <a:rPr lang="cs-CZ" dirty="0">
                <a:solidFill>
                  <a:srgbClr val="333333"/>
                </a:solidFill>
                <a:latin typeface="Arial" pitchFamily="34"/>
              </a:rPr>
              <a:t> as </a:t>
            </a:r>
            <a:r>
              <a:rPr lang="cs-CZ" dirty="0" err="1">
                <a:solidFill>
                  <a:srgbClr val="333333"/>
                </a:solidFill>
                <a:latin typeface="Arial" pitchFamily="34"/>
              </a:rPr>
              <a:t>Implicit</a:t>
            </a:r>
            <a:r>
              <a:rPr lang="cs-CZ" dirty="0">
                <a:solidFill>
                  <a:srgbClr val="333333"/>
                </a:solidFill>
                <a:latin typeface="Arial" pitchFamily="34"/>
              </a:rPr>
              <a:t> feedback</a:t>
            </a:r>
            <a:br>
              <a:rPr lang="cs-CZ" dirty="0">
                <a:solidFill>
                  <a:srgbClr val="333333"/>
                </a:solidFill>
                <a:latin typeface="Arial" pitchFamily="34"/>
              </a:rPr>
            </a:br>
            <a:endParaRPr lang="en-US" dirty="0"/>
          </a:p>
        </p:txBody>
      </p:sp>
      <p:sp>
        <p:nvSpPr>
          <p:cNvPr id="3" name="Content Placeholder 2"/>
          <p:cNvSpPr>
            <a:spLocks noGrp="1"/>
          </p:cNvSpPr>
          <p:nvPr>
            <p:ph idx="1"/>
          </p:nvPr>
        </p:nvSpPr>
        <p:spPr/>
        <p:txBody>
          <a:bodyPr/>
          <a:lstStyle/>
          <a:p>
            <a:pPr marL="0" indent="0">
              <a:lnSpc>
                <a:spcPct val="90000"/>
              </a:lnSpc>
              <a:buNone/>
            </a:pPr>
            <a:r>
              <a:rPr lang="cs-CZ" b="1" dirty="0"/>
              <a:t>Not very </a:t>
            </a:r>
            <a:r>
              <a:rPr lang="cs-CZ" b="1" dirty="0" err="1"/>
              <a:t>explored</a:t>
            </a:r>
            <a:r>
              <a:rPr lang="cs-CZ" b="1" dirty="0"/>
              <a:t> area</a:t>
            </a:r>
          </a:p>
          <a:p>
            <a:pPr>
              <a:lnSpc>
                <a:spcPct val="90000"/>
              </a:lnSpc>
            </a:pPr>
            <a:r>
              <a:rPr lang="cs-CZ" sz="1600" dirty="0" err="1"/>
              <a:t>Domain</a:t>
            </a:r>
            <a:r>
              <a:rPr lang="cs-CZ" sz="1600" dirty="0"/>
              <a:t> dependence (</a:t>
            </a:r>
            <a:r>
              <a:rPr lang="cs-CZ" sz="1600" dirty="0" err="1"/>
              <a:t>how</a:t>
            </a:r>
            <a:r>
              <a:rPr lang="cs-CZ" sz="1600" dirty="0"/>
              <a:t> </a:t>
            </a:r>
            <a:r>
              <a:rPr lang="cs-CZ" sz="1600" dirty="0" err="1"/>
              <a:t>surprising</a:t>
            </a:r>
            <a:r>
              <a:rPr lang="cs-CZ" sz="1600" dirty="0">
                <a:sym typeface="Wingdings" panose="05000000000000000000" pitchFamily="2" charset="2"/>
              </a:rPr>
              <a:t>)</a:t>
            </a:r>
          </a:p>
          <a:p>
            <a:pPr>
              <a:lnSpc>
                <a:spcPct val="90000"/>
              </a:lnSpc>
            </a:pPr>
            <a:r>
              <a:rPr lang="cs-CZ" sz="1600" dirty="0" err="1">
                <a:sym typeface="Wingdings" panose="05000000000000000000" pitchFamily="2" charset="2"/>
              </a:rPr>
              <a:t>Mostly</a:t>
            </a:r>
            <a:r>
              <a:rPr lang="cs-CZ" sz="1600" dirty="0">
                <a:sym typeface="Wingdings" panose="05000000000000000000" pitchFamily="2" charset="2"/>
              </a:rPr>
              <a:t>, </a:t>
            </a:r>
            <a:r>
              <a:rPr lang="cs-CZ" sz="1600" dirty="0" err="1">
                <a:sym typeface="Wingdings" panose="05000000000000000000" pitchFamily="2" charset="2"/>
              </a:rPr>
              <a:t>academic</a:t>
            </a:r>
            <a:r>
              <a:rPr lang="cs-CZ" sz="1600" dirty="0">
                <a:sym typeface="Wingdings" panose="05000000000000000000" pitchFamily="2" charset="2"/>
              </a:rPr>
              <a:t> </a:t>
            </a:r>
            <a:r>
              <a:rPr lang="cs-CZ" sz="1600" dirty="0" err="1">
                <a:sym typeface="Wingdings" panose="05000000000000000000" pitchFamily="2" charset="2"/>
              </a:rPr>
              <a:t>researchers</a:t>
            </a:r>
            <a:r>
              <a:rPr lang="cs-CZ" sz="1600" dirty="0">
                <a:sym typeface="Wingdings" panose="05000000000000000000" pitchFamily="2" charset="2"/>
              </a:rPr>
              <a:t> </a:t>
            </a:r>
            <a:r>
              <a:rPr lang="cs-CZ" sz="1600" dirty="0" err="1">
                <a:sym typeface="Wingdings" panose="05000000000000000000" pitchFamily="2" charset="2"/>
              </a:rPr>
              <a:t>work</a:t>
            </a:r>
            <a:r>
              <a:rPr lang="cs-CZ" sz="1600" dirty="0">
                <a:sym typeface="Wingdings" panose="05000000000000000000" pitchFamily="2" charset="2"/>
              </a:rPr>
              <a:t> </a:t>
            </a:r>
            <a:r>
              <a:rPr lang="cs-CZ" sz="1600" dirty="0" err="1">
                <a:sym typeface="Wingdings" panose="05000000000000000000" pitchFamily="2" charset="2"/>
              </a:rPr>
              <a:t>with</a:t>
            </a:r>
            <a:r>
              <a:rPr lang="cs-CZ" sz="1600" dirty="0">
                <a:sym typeface="Wingdings" panose="05000000000000000000" pitchFamily="2" charset="2"/>
              </a:rPr>
              <a:t> </a:t>
            </a:r>
            <a:r>
              <a:rPr lang="cs-CZ" sz="1600" dirty="0" err="1">
                <a:sym typeface="Wingdings" panose="05000000000000000000" pitchFamily="2" charset="2"/>
              </a:rPr>
              <a:t>pre-collected</a:t>
            </a:r>
            <a:r>
              <a:rPr lang="cs-CZ" sz="1600" dirty="0">
                <a:sym typeface="Wingdings" panose="05000000000000000000" pitchFamily="2" charset="2"/>
              </a:rPr>
              <a:t> </a:t>
            </a:r>
            <a:r>
              <a:rPr lang="cs-CZ" sz="1600" dirty="0" err="1">
                <a:sym typeface="Wingdings" panose="05000000000000000000" pitchFamily="2" charset="2"/>
              </a:rPr>
              <a:t>datasets</a:t>
            </a:r>
            <a:endParaRPr lang="cs-CZ" sz="1600" dirty="0">
              <a:sym typeface="Wingdings" panose="05000000000000000000" pitchFamily="2" charset="2"/>
            </a:endParaRPr>
          </a:p>
          <a:p>
            <a:pPr lvl="1">
              <a:lnSpc>
                <a:spcPct val="90000"/>
              </a:lnSpc>
            </a:pPr>
            <a:r>
              <a:rPr lang="cs-CZ" sz="1400" dirty="0" err="1">
                <a:sym typeface="Wingdings" panose="05000000000000000000" pitchFamily="2" charset="2"/>
              </a:rPr>
              <a:t>The</a:t>
            </a:r>
            <a:r>
              <a:rPr lang="cs-CZ" sz="1400" dirty="0">
                <a:sym typeface="Wingdings" panose="05000000000000000000" pitchFamily="2" charset="2"/>
              </a:rPr>
              <a:t> </a:t>
            </a:r>
            <a:r>
              <a:rPr lang="cs-CZ" sz="1400" dirty="0" err="1">
                <a:sym typeface="Wingdings" panose="05000000000000000000" pitchFamily="2" charset="2"/>
              </a:rPr>
              <a:t>decision</a:t>
            </a:r>
            <a:r>
              <a:rPr lang="cs-CZ" sz="1400" dirty="0">
                <a:sym typeface="Wingdings" panose="05000000000000000000" pitchFamily="2" charset="2"/>
              </a:rPr>
              <a:t> on </a:t>
            </a:r>
            <a:r>
              <a:rPr lang="cs-CZ" sz="1400" dirty="0" err="1">
                <a:sym typeface="Wingdings" panose="05000000000000000000" pitchFamily="2" charset="2"/>
              </a:rPr>
              <a:t>what</a:t>
            </a:r>
            <a:r>
              <a:rPr lang="cs-CZ" sz="1400" dirty="0">
                <a:sym typeface="Wingdings" panose="05000000000000000000" pitchFamily="2" charset="2"/>
              </a:rPr>
              <a:t> to </a:t>
            </a:r>
            <a:r>
              <a:rPr lang="cs-CZ" sz="1400" dirty="0" err="1">
                <a:sym typeface="Wingdings" panose="05000000000000000000" pitchFamily="2" charset="2"/>
              </a:rPr>
              <a:t>collect</a:t>
            </a:r>
            <a:r>
              <a:rPr lang="cs-CZ" sz="1400" dirty="0">
                <a:sym typeface="Wingdings" panose="05000000000000000000" pitchFamily="2" charset="2"/>
              </a:rPr>
              <a:t> </a:t>
            </a:r>
            <a:r>
              <a:rPr lang="cs-CZ" sz="1400" dirty="0" err="1">
                <a:sym typeface="Wingdings" panose="05000000000000000000" pitchFamily="2" charset="2"/>
              </a:rPr>
              <a:t>was</a:t>
            </a:r>
            <a:r>
              <a:rPr lang="cs-CZ" sz="1400" dirty="0">
                <a:sym typeface="Wingdings" panose="05000000000000000000" pitchFamily="2" charset="2"/>
              </a:rPr>
              <a:t> </a:t>
            </a:r>
            <a:r>
              <a:rPr lang="cs-CZ" sz="1400" dirty="0" err="1">
                <a:sym typeface="Wingdings" panose="05000000000000000000" pitchFamily="2" charset="2"/>
              </a:rPr>
              <a:t>already</a:t>
            </a:r>
            <a:r>
              <a:rPr lang="cs-CZ" sz="1400" dirty="0">
                <a:sym typeface="Wingdings" panose="05000000000000000000" pitchFamily="2" charset="2"/>
              </a:rPr>
              <a:t> done</a:t>
            </a:r>
          </a:p>
          <a:p>
            <a:pPr>
              <a:lnSpc>
                <a:spcPct val="90000"/>
              </a:lnSpc>
            </a:pPr>
            <a:r>
              <a:rPr lang="cs-CZ" sz="1600" dirty="0">
                <a:sym typeface="Wingdings" panose="05000000000000000000" pitchFamily="2" charset="2"/>
              </a:rPr>
              <a:t>Not many </a:t>
            </a:r>
            <a:r>
              <a:rPr lang="cs-CZ" sz="1600" dirty="0" err="1">
                <a:sym typeface="Wingdings" panose="05000000000000000000" pitchFamily="2" charset="2"/>
              </a:rPr>
              <a:t>known</a:t>
            </a:r>
            <a:r>
              <a:rPr lang="cs-CZ" sz="1600" dirty="0">
                <a:sym typeface="Wingdings" panose="05000000000000000000" pitchFamily="2" charset="2"/>
              </a:rPr>
              <a:t> </a:t>
            </a:r>
            <a:r>
              <a:rPr lang="cs-CZ" sz="1600" dirty="0" err="1">
                <a:sym typeface="Wingdings" panose="05000000000000000000" pitchFamily="2" charset="2"/>
              </a:rPr>
              <a:t>industry</a:t>
            </a:r>
            <a:r>
              <a:rPr lang="cs-CZ" sz="1600" dirty="0">
                <a:sym typeface="Wingdings" panose="05000000000000000000" pitchFamily="2" charset="2"/>
              </a:rPr>
              <a:t> </a:t>
            </a:r>
            <a:r>
              <a:rPr lang="cs-CZ" sz="1600" dirty="0" err="1">
                <a:sym typeface="Wingdings" panose="05000000000000000000" pitchFamily="2" charset="2"/>
              </a:rPr>
              <a:t>papers</a:t>
            </a:r>
            <a:r>
              <a:rPr lang="cs-CZ" sz="1600" dirty="0">
                <a:sym typeface="Wingdings" panose="05000000000000000000" pitchFamily="2" charset="2"/>
              </a:rPr>
              <a:t> </a:t>
            </a:r>
            <a:r>
              <a:rPr lang="cs-CZ" sz="1600" dirty="0" err="1">
                <a:sym typeface="Wingdings" panose="05000000000000000000" pitchFamily="2" charset="2"/>
              </a:rPr>
              <a:t>with</a:t>
            </a:r>
            <a:r>
              <a:rPr lang="cs-CZ" sz="1600" dirty="0">
                <a:sym typeface="Wingdings" panose="05000000000000000000" pitchFamily="2" charset="2"/>
              </a:rPr>
              <a:t> </a:t>
            </a:r>
            <a:r>
              <a:rPr lang="cs-CZ" sz="1600" dirty="0" err="1">
                <a:sym typeface="Wingdings" panose="05000000000000000000" pitchFamily="2" charset="2"/>
              </a:rPr>
              <a:t>details</a:t>
            </a:r>
            <a:r>
              <a:rPr lang="cs-CZ" sz="1600" dirty="0">
                <a:sym typeface="Wingdings" panose="05000000000000000000" pitchFamily="2" charset="2"/>
              </a:rPr>
              <a:t> on </a:t>
            </a:r>
            <a:r>
              <a:rPr lang="cs-CZ" sz="1600" dirty="0" err="1">
                <a:sym typeface="Wingdings" panose="05000000000000000000" pitchFamily="2" charset="2"/>
              </a:rPr>
              <a:t>implicit</a:t>
            </a:r>
            <a:r>
              <a:rPr lang="cs-CZ" sz="1600" dirty="0">
                <a:sym typeface="Wingdings" panose="05000000000000000000" pitchFamily="2" charset="2"/>
              </a:rPr>
              <a:t> feedback </a:t>
            </a:r>
            <a:r>
              <a:rPr lang="cs-CZ" sz="1600" dirty="0" err="1">
                <a:sym typeface="Wingdings" panose="05000000000000000000" pitchFamily="2" charset="2"/>
              </a:rPr>
              <a:t>collection</a:t>
            </a:r>
            <a:endParaRPr lang="cs-CZ" sz="1600" dirty="0"/>
          </a:p>
          <a:p>
            <a:pPr marL="0" indent="0">
              <a:lnSpc>
                <a:spcPct val="90000"/>
              </a:lnSpc>
              <a:buNone/>
            </a:pPr>
            <a:endParaRPr lang="cs-CZ" sz="1600" dirty="0"/>
          </a:p>
          <a:p>
            <a:pPr marL="0" indent="0">
              <a:lnSpc>
                <a:spcPct val="90000"/>
              </a:lnSpc>
              <a:buNone/>
            </a:pPr>
            <a:r>
              <a:rPr lang="cs-CZ" sz="1600" dirty="0" err="1"/>
              <a:t>However</a:t>
            </a:r>
            <a:r>
              <a:rPr lang="cs-CZ" sz="1600" dirty="0"/>
              <a:t>…</a:t>
            </a:r>
          </a:p>
        </p:txBody>
      </p:sp>
    </p:spTree>
    <p:extLst>
      <p:ext uri="{BB962C8B-B14F-4D97-AF65-F5344CB8AC3E}">
        <p14:creationId xmlns:p14="http://schemas.microsoft.com/office/powerpoint/2010/main" val="2229835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solidFill>
                  <a:srgbClr val="333333"/>
                </a:solidFill>
                <a:latin typeface="Arial" pitchFamily="34"/>
              </a:rPr>
              <a:t>What</a:t>
            </a:r>
            <a:r>
              <a:rPr lang="cs-CZ" dirty="0">
                <a:solidFill>
                  <a:srgbClr val="333333"/>
                </a:solidFill>
                <a:latin typeface="Arial" pitchFamily="34"/>
              </a:rPr>
              <a:t> to </a:t>
            </a:r>
            <a:r>
              <a:rPr lang="cs-CZ" dirty="0" err="1">
                <a:solidFill>
                  <a:srgbClr val="333333"/>
                </a:solidFill>
                <a:latin typeface="Arial" pitchFamily="34"/>
              </a:rPr>
              <a:t>Collect</a:t>
            </a:r>
            <a:r>
              <a:rPr lang="cs-CZ" dirty="0">
                <a:solidFill>
                  <a:srgbClr val="333333"/>
                </a:solidFill>
                <a:latin typeface="Arial" pitchFamily="34"/>
              </a:rPr>
              <a:t> as </a:t>
            </a:r>
            <a:r>
              <a:rPr lang="cs-CZ" dirty="0" err="1">
                <a:solidFill>
                  <a:srgbClr val="333333"/>
                </a:solidFill>
                <a:latin typeface="Arial" pitchFamily="34"/>
              </a:rPr>
              <a:t>Implicit</a:t>
            </a:r>
            <a:r>
              <a:rPr lang="cs-CZ" dirty="0">
                <a:solidFill>
                  <a:srgbClr val="333333"/>
                </a:solidFill>
                <a:latin typeface="Arial" pitchFamily="34"/>
              </a:rPr>
              <a:t> feedback</a:t>
            </a:r>
            <a:br>
              <a:rPr lang="cs-CZ" dirty="0">
                <a:solidFill>
                  <a:srgbClr val="333333"/>
                </a:solidFill>
                <a:latin typeface="Arial" pitchFamily="34"/>
              </a:rPr>
            </a:br>
            <a:endParaRPr lang="en-US" dirty="0"/>
          </a:p>
        </p:txBody>
      </p:sp>
      <p:sp>
        <p:nvSpPr>
          <p:cNvPr id="3" name="Content Placeholder 2"/>
          <p:cNvSpPr>
            <a:spLocks noGrp="1"/>
          </p:cNvSpPr>
          <p:nvPr>
            <p:ph idx="1"/>
          </p:nvPr>
        </p:nvSpPr>
        <p:spPr/>
        <p:txBody>
          <a:bodyPr>
            <a:normAutofit/>
          </a:bodyPr>
          <a:lstStyle/>
          <a:p>
            <a:pPr marL="0" indent="0">
              <a:lnSpc>
                <a:spcPct val="90000"/>
              </a:lnSpc>
              <a:buNone/>
            </a:pPr>
            <a:r>
              <a:rPr lang="cs-CZ" b="1" dirty="0"/>
              <a:t>Not very </a:t>
            </a:r>
            <a:r>
              <a:rPr lang="cs-CZ" b="1" dirty="0" err="1"/>
              <a:t>explored</a:t>
            </a:r>
            <a:r>
              <a:rPr lang="cs-CZ" b="1" dirty="0"/>
              <a:t> area</a:t>
            </a:r>
            <a:endParaRPr lang="cs-CZ" sz="1600" dirty="0"/>
          </a:p>
          <a:p>
            <a:pPr marL="0" indent="0">
              <a:lnSpc>
                <a:spcPct val="90000"/>
              </a:lnSpc>
              <a:buNone/>
            </a:pPr>
            <a:r>
              <a:rPr lang="cs-CZ" sz="1600" dirty="0" err="1"/>
              <a:t>However</a:t>
            </a:r>
            <a:r>
              <a:rPr lang="cs-CZ" sz="1600" dirty="0"/>
              <a:t>… </a:t>
            </a:r>
            <a:r>
              <a:rPr lang="cs-CZ" sz="1600" dirty="0" err="1"/>
              <a:t>common</a:t>
            </a:r>
            <a:r>
              <a:rPr lang="cs-CZ" sz="1600" dirty="0"/>
              <a:t> </a:t>
            </a:r>
            <a:r>
              <a:rPr lang="cs-CZ" sz="1600" dirty="0" err="1"/>
              <a:t>identifiers</a:t>
            </a:r>
            <a:r>
              <a:rPr lang="cs-CZ" sz="1600" dirty="0"/>
              <a:t>:</a:t>
            </a:r>
          </a:p>
          <a:p>
            <a:pPr>
              <a:lnSpc>
                <a:spcPct val="90000"/>
              </a:lnSpc>
            </a:pPr>
            <a:r>
              <a:rPr lang="cs-CZ" sz="1600" dirty="0"/>
              <a:t>(</a:t>
            </a:r>
            <a:r>
              <a:rPr lang="cs-CZ" sz="1600" dirty="0" err="1"/>
              <a:t>count</a:t>
            </a:r>
            <a:r>
              <a:rPr lang="cs-CZ" sz="1600" dirty="0"/>
              <a:t> </a:t>
            </a:r>
            <a:r>
              <a:rPr lang="cs-CZ" sz="1600" dirty="0" err="1"/>
              <a:t>of</a:t>
            </a:r>
            <a:r>
              <a:rPr lang="cs-CZ" sz="1600" dirty="0"/>
              <a:t>) </a:t>
            </a:r>
            <a:r>
              <a:rPr lang="cs-CZ" sz="1600" dirty="0" err="1"/>
              <a:t>page</a:t>
            </a:r>
            <a:r>
              <a:rPr lang="cs-CZ" sz="1600" dirty="0"/>
              <a:t> </a:t>
            </a:r>
            <a:r>
              <a:rPr lang="cs-CZ" sz="1600" dirty="0" err="1"/>
              <a:t>visits</a:t>
            </a:r>
            <a:r>
              <a:rPr lang="cs-CZ" sz="1600" dirty="0"/>
              <a:t> =&gt; </a:t>
            </a:r>
            <a:r>
              <a:rPr lang="cs-CZ" sz="1600" dirty="0" err="1"/>
              <a:t>object</a:t>
            </a:r>
            <a:r>
              <a:rPr lang="cs-CZ" sz="1600" dirty="0"/>
              <a:t> </a:t>
            </a:r>
            <a:r>
              <a:rPr lang="cs-CZ" sz="1600" dirty="0" err="1"/>
              <a:t>visits</a:t>
            </a:r>
            <a:endParaRPr lang="cs-CZ" sz="1600" dirty="0"/>
          </a:p>
          <a:p>
            <a:pPr>
              <a:lnSpc>
                <a:spcPct val="90000"/>
              </a:lnSpc>
            </a:pPr>
            <a:r>
              <a:rPr lang="cs-CZ" sz="1600" dirty="0"/>
              <a:t>Time on </a:t>
            </a:r>
            <a:r>
              <a:rPr lang="cs-CZ" sz="1600" dirty="0" err="1"/>
              <a:t>page</a:t>
            </a:r>
            <a:r>
              <a:rPr lang="cs-CZ" sz="1600" dirty="0"/>
              <a:t> / </a:t>
            </a:r>
            <a:r>
              <a:rPr lang="cs-CZ" sz="1600" dirty="0" err="1"/>
              <a:t>dwell</a:t>
            </a:r>
            <a:r>
              <a:rPr lang="cs-CZ" sz="1600" dirty="0"/>
              <a:t> </a:t>
            </a:r>
            <a:r>
              <a:rPr lang="cs-CZ" sz="1600" dirty="0" err="1"/>
              <a:t>time</a:t>
            </a:r>
            <a:endParaRPr lang="cs-CZ" sz="1600" dirty="0"/>
          </a:p>
          <a:p>
            <a:pPr lvl="1">
              <a:lnSpc>
                <a:spcPct val="90000"/>
              </a:lnSpc>
            </a:pPr>
            <a:r>
              <a:rPr lang="cs-CZ" sz="1400" dirty="0" err="1"/>
              <a:t>Beware</a:t>
            </a:r>
            <a:r>
              <a:rPr lang="cs-CZ" sz="1400" dirty="0"/>
              <a:t> to </a:t>
            </a:r>
            <a:r>
              <a:rPr lang="cs-CZ" sz="1400" dirty="0" err="1"/>
              <a:t>count</a:t>
            </a:r>
            <a:r>
              <a:rPr lang="cs-CZ" sz="1400" dirty="0"/>
              <a:t> </a:t>
            </a:r>
            <a:r>
              <a:rPr lang="cs-CZ" sz="1400" dirty="0" err="1"/>
              <a:t>only</a:t>
            </a:r>
            <a:r>
              <a:rPr lang="cs-CZ" sz="1400" dirty="0"/>
              <a:t> </a:t>
            </a:r>
            <a:r>
              <a:rPr lang="cs-CZ" sz="1400" dirty="0" err="1"/>
              <a:t>while</a:t>
            </a:r>
            <a:r>
              <a:rPr lang="cs-CZ" sz="1400" dirty="0"/>
              <a:t> </a:t>
            </a:r>
            <a:r>
              <a:rPr lang="cs-CZ" sz="1400" dirty="0" err="1"/>
              <a:t>focus</a:t>
            </a:r>
            <a:r>
              <a:rPr lang="cs-CZ" sz="1400" dirty="0"/>
              <a:t> </a:t>
            </a:r>
            <a:r>
              <a:rPr lang="cs-CZ" sz="1400" dirty="0" err="1"/>
              <a:t>is</a:t>
            </a:r>
            <a:r>
              <a:rPr lang="cs-CZ" sz="1400" dirty="0"/>
              <a:t> on </a:t>
            </a:r>
            <a:r>
              <a:rPr lang="cs-CZ" sz="1400" dirty="0" err="1"/>
              <a:t>the</a:t>
            </a:r>
            <a:r>
              <a:rPr lang="cs-CZ" sz="1400" dirty="0"/>
              <a:t> </a:t>
            </a:r>
            <a:r>
              <a:rPr lang="cs-CZ" sz="1400" dirty="0" err="1"/>
              <a:t>page</a:t>
            </a:r>
            <a:r>
              <a:rPr lang="cs-CZ" sz="1400" dirty="0"/>
              <a:t> (</a:t>
            </a:r>
            <a:r>
              <a:rPr lang="en-US" sz="1400" dirty="0">
                <a:hlinkClick r:id="rId2"/>
              </a:rPr>
              <a:t>http://www.hongliangjie.com/publications/recsys2014.pdf</a:t>
            </a:r>
            <a:r>
              <a:rPr lang="cs-CZ" sz="1400" dirty="0"/>
              <a:t>)</a:t>
            </a:r>
          </a:p>
          <a:p>
            <a:pPr>
              <a:lnSpc>
                <a:spcPct val="90000"/>
              </a:lnSpc>
            </a:pPr>
            <a:r>
              <a:rPr lang="cs-CZ" sz="1600" dirty="0" err="1"/>
              <a:t>Objects</a:t>
            </a:r>
            <a:r>
              <a:rPr lang="cs-CZ" sz="1600" dirty="0"/>
              <a:t> </a:t>
            </a:r>
            <a:r>
              <a:rPr lang="cs-CZ" sz="1600" dirty="0" err="1"/>
              <a:t>consumption</a:t>
            </a:r>
            <a:r>
              <a:rPr lang="cs-CZ" sz="1600" dirty="0"/>
              <a:t> </a:t>
            </a:r>
            <a:r>
              <a:rPr lang="cs-CZ" sz="1600" dirty="0" err="1"/>
              <a:t>statistics</a:t>
            </a:r>
            <a:r>
              <a:rPr lang="cs-CZ" sz="1600" dirty="0"/>
              <a:t> (</a:t>
            </a:r>
            <a:r>
              <a:rPr lang="cs-CZ" sz="1600" dirty="0" err="1"/>
              <a:t>playcounts</a:t>
            </a:r>
            <a:r>
              <a:rPr lang="cs-CZ" sz="1600" dirty="0"/>
              <a:t>, </a:t>
            </a:r>
            <a:r>
              <a:rPr lang="cs-CZ" sz="1600" dirty="0" err="1"/>
              <a:t>viewtime</a:t>
            </a:r>
            <a:r>
              <a:rPr lang="cs-CZ" sz="1600" dirty="0"/>
              <a:t>, </a:t>
            </a:r>
            <a:r>
              <a:rPr lang="cs-CZ" sz="1600" dirty="0" err="1"/>
              <a:t>purchase</a:t>
            </a:r>
            <a:r>
              <a:rPr lang="cs-CZ" sz="1600" dirty="0"/>
              <a:t>, </a:t>
            </a:r>
            <a:r>
              <a:rPr lang="cs-CZ" sz="1600" dirty="0" err="1"/>
              <a:t>store</a:t>
            </a:r>
            <a:r>
              <a:rPr lang="cs-CZ" sz="1600" dirty="0"/>
              <a:t> in basket,…)</a:t>
            </a:r>
          </a:p>
          <a:p>
            <a:pPr>
              <a:lnSpc>
                <a:spcPct val="90000"/>
              </a:lnSpc>
            </a:pPr>
            <a:endParaRPr lang="cs-CZ" sz="1600" dirty="0"/>
          </a:p>
          <a:p>
            <a:pPr>
              <a:lnSpc>
                <a:spcPct val="90000"/>
              </a:lnSpc>
            </a:pPr>
            <a:r>
              <a:rPr lang="cs-CZ" sz="1600" b="1" dirty="0"/>
              <a:t>!!! </a:t>
            </a:r>
            <a:r>
              <a:rPr lang="cs-CZ" sz="1600" b="1" dirty="0" err="1"/>
              <a:t>Impressions</a:t>
            </a:r>
            <a:r>
              <a:rPr lang="cs-CZ" sz="1600" b="1" dirty="0"/>
              <a:t> !!! </a:t>
            </a:r>
            <a:r>
              <a:rPr lang="cs-CZ" sz="1600" dirty="0"/>
              <a:t>(</a:t>
            </a:r>
            <a:r>
              <a:rPr lang="cs-CZ" sz="1600" dirty="0" err="1"/>
              <a:t>what</a:t>
            </a:r>
            <a:r>
              <a:rPr lang="cs-CZ" sz="1600" dirty="0"/>
              <a:t> </a:t>
            </a:r>
            <a:r>
              <a:rPr lang="cs-CZ" sz="1600" dirty="0" err="1"/>
              <a:t>was</a:t>
            </a:r>
            <a:r>
              <a:rPr lang="cs-CZ" sz="1600" dirty="0"/>
              <a:t> </a:t>
            </a:r>
            <a:r>
              <a:rPr lang="cs-CZ" sz="1600" dirty="0" err="1"/>
              <a:t>shown</a:t>
            </a:r>
            <a:r>
              <a:rPr lang="cs-CZ" sz="1600" dirty="0"/>
              <a:t> to </a:t>
            </a:r>
            <a:r>
              <a:rPr lang="cs-CZ" sz="1600" dirty="0" err="1"/>
              <a:t>the</a:t>
            </a:r>
            <a:r>
              <a:rPr lang="cs-CZ" sz="1600" dirty="0"/>
              <a:t> user)</a:t>
            </a:r>
          </a:p>
          <a:p>
            <a:pPr lvl="1">
              <a:lnSpc>
                <a:spcPct val="90000"/>
              </a:lnSpc>
            </a:pPr>
            <a:r>
              <a:rPr lang="cs-CZ" sz="1400" dirty="0" err="1"/>
              <a:t>Contextual</a:t>
            </a:r>
            <a:r>
              <a:rPr lang="cs-CZ" sz="1400" dirty="0"/>
              <a:t> </a:t>
            </a:r>
            <a:r>
              <a:rPr lang="cs-CZ" sz="1400" dirty="0" err="1"/>
              <a:t>impressions</a:t>
            </a:r>
            <a:endParaRPr lang="cs-CZ" sz="1400" dirty="0"/>
          </a:p>
          <a:p>
            <a:pPr lvl="1">
              <a:lnSpc>
                <a:spcPct val="90000"/>
              </a:lnSpc>
            </a:pPr>
            <a:r>
              <a:rPr lang="cs-CZ" sz="1400" dirty="0" err="1"/>
              <a:t>Estimate</a:t>
            </a:r>
            <a:r>
              <a:rPr lang="cs-CZ" sz="1400" dirty="0"/>
              <a:t> </a:t>
            </a:r>
            <a:r>
              <a:rPr lang="cs-CZ" sz="1400" dirty="0" err="1"/>
              <a:t>what</a:t>
            </a:r>
            <a:r>
              <a:rPr lang="cs-CZ" sz="1400" dirty="0"/>
              <a:t> </a:t>
            </a:r>
            <a:r>
              <a:rPr lang="cs-CZ" sz="1400" dirty="0" err="1"/>
              <a:t>was</a:t>
            </a:r>
            <a:r>
              <a:rPr lang="cs-CZ" sz="1400" dirty="0"/>
              <a:t> </a:t>
            </a:r>
            <a:r>
              <a:rPr lang="cs-CZ" sz="1400" dirty="0" err="1"/>
              <a:t>actually</a:t>
            </a:r>
            <a:r>
              <a:rPr lang="cs-CZ" sz="1400" dirty="0"/>
              <a:t> </a:t>
            </a:r>
            <a:r>
              <a:rPr lang="cs-CZ" sz="1400" dirty="0" err="1"/>
              <a:t>perceived</a:t>
            </a:r>
            <a:r>
              <a:rPr lang="cs-CZ" sz="1400" dirty="0"/>
              <a:t> by </a:t>
            </a:r>
            <a:r>
              <a:rPr lang="cs-CZ" sz="1400" dirty="0" err="1"/>
              <a:t>the</a:t>
            </a:r>
            <a:r>
              <a:rPr lang="cs-CZ" sz="1400" dirty="0"/>
              <a:t> user</a:t>
            </a:r>
          </a:p>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spTree>
    <p:extLst>
      <p:ext uri="{BB962C8B-B14F-4D97-AF65-F5344CB8AC3E}">
        <p14:creationId xmlns:p14="http://schemas.microsoft.com/office/powerpoint/2010/main" val="126370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solidFill>
                  <a:srgbClr val="333333"/>
                </a:solidFill>
                <a:latin typeface="Arial" pitchFamily="34"/>
              </a:rPr>
              <a:t>What</a:t>
            </a:r>
            <a:r>
              <a:rPr lang="cs-CZ" dirty="0">
                <a:solidFill>
                  <a:srgbClr val="333333"/>
                </a:solidFill>
                <a:latin typeface="Arial" pitchFamily="34"/>
              </a:rPr>
              <a:t> to </a:t>
            </a:r>
            <a:r>
              <a:rPr lang="cs-CZ" dirty="0" err="1">
                <a:solidFill>
                  <a:srgbClr val="333333"/>
                </a:solidFill>
                <a:latin typeface="Arial" pitchFamily="34"/>
              </a:rPr>
              <a:t>Collect</a:t>
            </a:r>
            <a:r>
              <a:rPr lang="cs-CZ" dirty="0">
                <a:solidFill>
                  <a:srgbClr val="333333"/>
                </a:solidFill>
                <a:latin typeface="Arial" pitchFamily="34"/>
              </a:rPr>
              <a:t> as </a:t>
            </a:r>
            <a:r>
              <a:rPr lang="cs-CZ" dirty="0" err="1">
                <a:solidFill>
                  <a:srgbClr val="333333"/>
                </a:solidFill>
                <a:latin typeface="Arial" pitchFamily="34"/>
              </a:rPr>
              <a:t>Implicit</a:t>
            </a:r>
            <a:r>
              <a:rPr lang="cs-CZ" dirty="0">
                <a:solidFill>
                  <a:srgbClr val="333333"/>
                </a:solidFill>
                <a:latin typeface="Arial" pitchFamily="34"/>
              </a:rPr>
              <a:t> feedback</a:t>
            </a:r>
            <a:br>
              <a:rPr lang="cs-CZ" dirty="0">
                <a:solidFill>
                  <a:srgbClr val="333333"/>
                </a:solidFill>
                <a:latin typeface="Arial" pitchFamily="34"/>
              </a:rPr>
            </a:br>
            <a:endParaRPr lang="en-US" dirty="0"/>
          </a:p>
        </p:txBody>
      </p:sp>
      <p:sp>
        <p:nvSpPr>
          <p:cNvPr id="3" name="Content Placeholder 2"/>
          <p:cNvSpPr>
            <a:spLocks noGrp="1"/>
          </p:cNvSpPr>
          <p:nvPr>
            <p:ph idx="1"/>
          </p:nvPr>
        </p:nvSpPr>
        <p:spPr>
          <a:xfrm>
            <a:off x="677332" y="1399592"/>
            <a:ext cx="8596667" cy="4641766"/>
          </a:xfrm>
        </p:spPr>
        <p:txBody>
          <a:bodyPr>
            <a:normAutofit/>
          </a:bodyPr>
          <a:lstStyle/>
          <a:p>
            <a:pPr marL="0" indent="0">
              <a:lnSpc>
                <a:spcPct val="90000"/>
              </a:lnSpc>
              <a:buNone/>
            </a:pPr>
            <a:r>
              <a:rPr lang="en-US" i="1" dirty="0">
                <a:solidFill>
                  <a:schemeClr val="bg1">
                    <a:lumMod val="50000"/>
                  </a:schemeClr>
                </a:solidFill>
              </a:rPr>
              <a:t>Pe</a:t>
            </a:r>
            <a:r>
              <a:rPr lang="cs-CZ" i="1" dirty="0">
                <a:solidFill>
                  <a:schemeClr val="bg1">
                    <a:lumMod val="50000"/>
                  </a:schemeClr>
                </a:solidFill>
              </a:rPr>
              <a:t>s</a:t>
            </a:r>
            <a:r>
              <a:rPr lang="en-US" i="1" dirty="0">
                <a:solidFill>
                  <a:schemeClr val="bg1">
                    <a:lumMod val="50000"/>
                  </a:schemeClr>
                </a:solidFill>
              </a:rPr>
              <a:t>ka</a:t>
            </a:r>
            <a:r>
              <a:rPr lang="cs-CZ" i="1" dirty="0">
                <a:solidFill>
                  <a:schemeClr val="bg1">
                    <a:lumMod val="50000"/>
                  </a:schemeClr>
                </a:solidFill>
              </a:rPr>
              <a:t>,</a:t>
            </a:r>
            <a:r>
              <a:rPr lang="en-US" i="1" dirty="0">
                <a:solidFill>
                  <a:schemeClr val="bg1">
                    <a:lumMod val="50000"/>
                  </a:schemeClr>
                </a:solidFill>
              </a:rPr>
              <a:t> </a:t>
            </a:r>
            <a:r>
              <a:rPr lang="en-US" i="1" dirty="0" err="1">
                <a:solidFill>
                  <a:schemeClr val="bg1">
                    <a:lumMod val="50000"/>
                  </a:schemeClr>
                </a:solidFill>
              </a:rPr>
              <a:t>IPIget</a:t>
            </a:r>
            <a:r>
              <a:rPr lang="en-US" i="1" dirty="0">
                <a:solidFill>
                  <a:schemeClr val="bg1">
                    <a:lumMod val="50000"/>
                  </a:schemeClr>
                </a:solidFill>
              </a:rPr>
              <a:t>: The Component for Collecting Implicit User Preference Indicators</a:t>
            </a:r>
            <a:r>
              <a:rPr lang="cs-CZ" i="1" dirty="0">
                <a:solidFill>
                  <a:schemeClr val="bg1">
                    <a:lumMod val="50000"/>
                  </a:schemeClr>
                </a:solidFill>
              </a:rPr>
              <a:t/>
            </a:r>
            <a:br>
              <a:rPr lang="cs-CZ" i="1" dirty="0">
                <a:solidFill>
                  <a:schemeClr val="bg1">
                    <a:lumMod val="50000"/>
                  </a:schemeClr>
                </a:solidFill>
              </a:rPr>
            </a:br>
            <a:r>
              <a:rPr lang="cs-CZ" sz="1100" i="1" dirty="0">
                <a:solidFill>
                  <a:schemeClr val="bg1">
                    <a:lumMod val="50000"/>
                  </a:schemeClr>
                </a:solidFill>
                <a:hlinkClick r:id="rId2"/>
              </a:rPr>
              <a:t>https://www.researchgate.net/publication/305495313_IPIget_The_Component_for_Collecting_Implicit_User_Preference_Indicators</a:t>
            </a:r>
            <a:r>
              <a:rPr lang="cs-CZ" sz="1100" i="1" dirty="0">
                <a:solidFill>
                  <a:schemeClr val="bg1">
                    <a:lumMod val="50000"/>
                  </a:schemeClr>
                </a:solidFill>
              </a:rPr>
              <a:t> </a:t>
            </a:r>
            <a:endParaRPr lang="en-US" sz="1600" dirty="0"/>
          </a:p>
          <a:p>
            <a:pPr>
              <a:lnSpc>
                <a:spcPct val="90000"/>
              </a:lnSpc>
            </a:pPr>
            <a:r>
              <a:rPr lang="cs-CZ" sz="1600" dirty="0" err="1"/>
              <a:t>Main</a:t>
            </a:r>
            <a:r>
              <a:rPr lang="cs-CZ" sz="1600" dirty="0"/>
              <a:t> </a:t>
            </a:r>
            <a:r>
              <a:rPr lang="cs-CZ" sz="1600" dirty="0" err="1"/>
              <a:t>target</a:t>
            </a:r>
            <a:r>
              <a:rPr lang="cs-CZ" sz="1600" dirty="0"/>
              <a:t>: </a:t>
            </a:r>
            <a:r>
              <a:rPr lang="cs-CZ" sz="1600" dirty="0" err="1"/>
              <a:t>small</a:t>
            </a:r>
            <a:r>
              <a:rPr lang="cs-CZ" sz="1600" dirty="0"/>
              <a:t> e-</a:t>
            </a:r>
            <a:r>
              <a:rPr lang="cs-CZ" sz="1600" dirty="0" err="1"/>
              <a:t>commerce</a:t>
            </a:r>
            <a:r>
              <a:rPr lang="cs-CZ" sz="1600" dirty="0"/>
              <a:t> </a:t>
            </a:r>
            <a:r>
              <a:rPr lang="cs-CZ" sz="1600" dirty="0" err="1"/>
              <a:t>vendors</a:t>
            </a:r>
            <a:endParaRPr lang="cs-CZ" sz="1600" dirty="0"/>
          </a:p>
          <a:p>
            <a:pPr lvl="1">
              <a:lnSpc>
                <a:spcPct val="90000"/>
              </a:lnSpc>
            </a:pPr>
            <a:r>
              <a:rPr lang="cs-CZ" sz="1400" dirty="0" err="1"/>
              <a:t>Previously</a:t>
            </a:r>
            <a:r>
              <a:rPr lang="cs-CZ" sz="1400" dirty="0"/>
              <a:t> </a:t>
            </a:r>
            <a:r>
              <a:rPr lang="cs-CZ" sz="1400" dirty="0" err="1"/>
              <a:t>mentioned</a:t>
            </a:r>
            <a:r>
              <a:rPr lang="cs-CZ" sz="1400" dirty="0"/>
              <a:t> </a:t>
            </a:r>
            <a:r>
              <a:rPr lang="cs-CZ" sz="1400" dirty="0" err="1"/>
              <a:t>events</a:t>
            </a:r>
            <a:endParaRPr lang="cs-CZ" sz="1400" dirty="0"/>
          </a:p>
          <a:p>
            <a:pPr lvl="1">
              <a:lnSpc>
                <a:spcPct val="90000"/>
              </a:lnSpc>
            </a:pPr>
            <a:r>
              <a:rPr lang="cs-CZ" sz="1400" dirty="0" err="1"/>
              <a:t>Other</a:t>
            </a:r>
            <a:r>
              <a:rPr lang="cs-CZ" sz="1400" dirty="0"/>
              <a:t> </a:t>
            </a:r>
            <a:r>
              <a:rPr lang="cs-CZ" sz="1400" dirty="0" err="1"/>
              <a:t>aggregated</a:t>
            </a:r>
            <a:r>
              <a:rPr lang="cs-CZ" sz="1400" dirty="0"/>
              <a:t> </a:t>
            </a:r>
            <a:r>
              <a:rPr lang="cs-CZ" sz="1400" dirty="0" err="1"/>
              <a:t>events</a:t>
            </a:r>
            <a:r>
              <a:rPr lang="cs-CZ" sz="1400" dirty="0"/>
              <a:t>: </a:t>
            </a:r>
            <a:r>
              <a:rPr lang="cs-CZ" sz="1400" dirty="0" err="1"/>
              <a:t>print</a:t>
            </a:r>
            <a:r>
              <a:rPr lang="cs-CZ" sz="1400" dirty="0"/>
              <a:t>, </a:t>
            </a:r>
            <a:r>
              <a:rPr lang="cs-CZ" sz="1400" dirty="0" err="1"/>
              <a:t>search</a:t>
            </a:r>
            <a:r>
              <a:rPr lang="cs-CZ" sz="1400" dirty="0"/>
              <a:t>, copy, text </a:t>
            </a:r>
            <a:r>
              <a:rPr lang="cs-CZ" sz="1400" dirty="0" err="1"/>
              <a:t>selection</a:t>
            </a:r>
            <a:r>
              <a:rPr lang="cs-CZ" sz="1400" dirty="0"/>
              <a:t> (not much </a:t>
            </a:r>
            <a:r>
              <a:rPr lang="cs-CZ" sz="1400" dirty="0" err="1"/>
              <a:t>usable</a:t>
            </a:r>
            <a:r>
              <a:rPr lang="cs-CZ" sz="1400" dirty="0"/>
              <a:t>)</a:t>
            </a:r>
          </a:p>
          <a:p>
            <a:pPr lvl="2">
              <a:lnSpc>
                <a:spcPct val="90000"/>
              </a:lnSpc>
            </a:pPr>
            <a:r>
              <a:rPr lang="cs-CZ" sz="1200" dirty="0"/>
              <a:t>Non-</a:t>
            </a:r>
            <a:r>
              <a:rPr lang="cs-CZ" sz="1200" dirty="0" err="1"/>
              <a:t>numeric</a:t>
            </a:r>
            <a:r>
              <a:rPr lang="cs-CZ" sz="1200" dirty="0"/>
              <a:t> data (</a:t>
            </a:r>
            <a:r>
              <a:rPr lang="cs-CZ" sz="1200" dirty="0" err="1"/>
              <a:t>searched</a:t>
            </a:r>
            <a:r>
              <a:rPr lang="cs-CZ" sz="1200" dirty="0"/>
              <a:t> text, </a:t>
            </a:r>
            <a:r>
              <a:rPr lang="cs-CZ" sz="1200" dirty="0" err="1"/>
              <a:t>selected</a:t>
            </a:r>
            <a:r>
              <a:rPr lang="cs-CZ" sz="1200" dirty="0"/>
              <a:t> text,…)</a:t>
            </a:r>
          </a:p>
          <a:p>
            <a:pPr lvl="1">
              <a:lnSpc>
                <a:spcPct val="90000"/>
              </a:lnSpc>
            </a:pPr>
            <a:r>
              <a:rPr lang="cs-CZ" sz="1400" dirty="0" err="1"/>
              <a:t>Context</a:t>
            </a:r>
            <a:r>
              <a:rPr lang="cs-CZ" sz="1400" dirty="0"/>
              <a:t> </a:t>
            </a:r>
            <a:r>
              <a:rPr lang="cs-CZ" sz="1400" dirty="0" err="1"/>
              <a:t>of</a:t>
            </a:r>
            <a:r>
              <a:rPr lang="cs-CZ" sz="1400" dirty="0"/>
              <a:t> </a:t>
            </a:r>
            <a:r>
              <a:rPr lang="cs-CZ" sz="1400" dirty="0" err="1"/>
              <a:t>events</a:t>
            </a:r>
            <a:endParaRPr lang="cs-CZ" sz="1400" dirty="0"/>
          </a:p>
          <a:p>
            <a:pPr lvl="2">
              <a:lnSpc>
                <a:spcPct val="90000"/>
              </a:lnSpc>
            </a:pPr>
            <a:r>
              <a:rPr lang="cs-CZ" sz="1200" dirty="0" err="1"/>
              <a:t>Scrolling</a:t>
            </a:r>
            <a:r>
              <a:rPr lang="cs-CZ" sz="1200" dirty="0"/>
              <a:t> to </a:t>
            </a:r>
            <a:r>
              <a:rPr lang="cs-CZ" sz="1200" dirty="0" err="1"/>
              <a:t>coordinates</a:t>
            </a:r>
            <a:endParaRPr lang="cs-CZ" sz="1200" dirty="0"/>
          </a:p>
          <a:p>
            <a:pPr lvl="2">
              <a:lnSpc>
                <a:spcPct val="90000"/>
              </a:lnSpc>
            </a:pPr>
            <a:r>
              <a:rPr lang="cs-CZ" sz="1200" dirty="0"/>
              <a:t>Mouse </a:t>
            </a:r>
            <a:r>
              <a:rPr lang="cs-CZ" sz="1200" dirty="0" err="1"/>
              <a:t>position</a:t>
            </a:r>
            <a:r>
              <a:rPr lang="cs-CZ" sz="1200" dirty="0"/>
              <a:t> </a:t>
            </a:r>
            <a:r>
              <a:rPr lang="cs-CZ" sz="1200" dirty="0" err="1"/>
              <a:t>sampling</a:t>
            </a:r>
            <a:endParaRPr lang="cs-CZ" sz="1200" dirty="0"/>
          </a:p>
          <a:p>
            <a:pPr lvl="2">
              <a:lnSpc>
                <a:spcPct val="90000"/>
              </a:lnSpc>
            </a:pPr>
            <a:r>
              <a:rPr lang="cs-CZ" sz="1200" dirty="0"/>
              <a:t>Mouse </a:t>
            </a:r>
            <a:r>
              <a:rPr lang="cs-CZ" sz="1200" dirty="0" err="1"/>
              <a:t>over</a:t>
            </a:r>
            <a:r>
              <a:rPr lang="cs-CZ" sz="1200" dirty="0"/>
              <a:t> </a:t>
            </a:r>
            <a:r>
              <a:rPr lang="cs-CZ" sz="1200" dirty="0" err="1"/>
              <a:t>pre-defined</a:t>
            </a:r>
            <a:r>
              <a:rPr lang="cs-CZ" sz="1200" dirty="0"/>
              <a:t> </a:t>
            </a:r>
            <a:r>
              <a:rPr lang="cs-CZ" sz="1200" dirty="0" err="1"/>
              <a:t>elements</a:t>
            </a:r>
            <a:endParaRPr lang="cs-CZ" sz="1200" dirty="0"/>
          </a:p>
          <a:p>
            <a:pPr lvl="1">
              <a:lnSpc>
                <a:spcPct val="90000"/>
              </a:lnSpc>
            </a:pPr>
            <a:r>
              <a:rPr lang="cs-CZ" sz="1400" dirty="0"/>
              <a:t>Basic </a:t>
            </a:r>
            <a:r>
              <a:rPr lang="cs-CZ" sz="1400" dirty="0" err="1"/>
              <a:t>page</a:t>
            </a:r>
            <a:r>
              <a:rPr lang="cs-CZ" sz="1400" dirty="0"/>
              <a:t> </a:t>
            </a:r>
            <a:r>
              <a:rPr lang="cs-CZ" sz="1400" dirty="0" err="1"/>
              <a:t>statistics</a:t>
            </a:r>
            <a:endParaRPr lang="cs-CZ" sz="1400" dirty="0"/>
          </a:p>
          <a:p>
            <a:pPr lvl="2">
              <a:lnSpc>
                <a:spcPct val="90000"/>
              </a:lnSpc>
            </a:pPr>
            <a:r>
              <a:rPr lang="cs-CZ" sz="1200" dirty="0" err="1"/>
              <a:t>Volume</a:t>
            </a:r>
            <a:r>
              <a:rPr lang="cs-CZ" sz="1200" dirty="0"/>
              <a:t> </a:t>
            </a:r>
            <a:r>
              <a:rPr lang="cs-CZ" sz="1200" dirty="0" err="1"/>
              <a:t>of</a:t>
            </a:r>
            <a:r>
              <a:rPr lang="cs-CZ" sz="1200" dirty="0"/>
              <a:t> text, </a:t>
            </a:r>
            <a:r>
              <a:rPr lang="cs-CZ" sz="1200" dirty="0" err="1"/>
              <a:t>images</a:t>
            </a:r>
            <a:r>
              <a:rPr lang="cs-CZ" sz="1200" dirty="0"/>
              <a:t>, </a:t>
            </a:r>
            <a:r>
              <a:rPr lang="cs-CZ" sz="1200" dirty="0" err="1"/>
              <a:t>links</a:t>
            </a:r>
            <a:r>
              <a:rPr lang="cs-CZ" sz="1200" dirty="0"/>
              <a:t> </a:t>
            </a:r>
          </a:p>
          <a:p>
            <a:pPr lvl="2">
              <a:lnSpc>
                <a:spcPct val="90000"/>
              </a:lnSpc>
            </a:pPr>
            <a:r>
              <a:rPr lang="cs-CZ" sz="1200" dirty="0" err="1"/>
              <a:t>page</a:t>
            </a:r>
            <a:r>
              <a:rPr lang="cs-CZ" sz="1200" dirty="0"/>
              <a:t> </a:t>
            </a:r>
            <a:r>
              <a:rPr lang="cs-CZ" sz="1200" dirty="0" err="1"/>
              <a:t>dimensions</a:t>
            </a:r>
            <a:r>
              <a:rPr lang="cs-CZ" sz="1200" dirty="0"/>
              <a:t>, </a:t>
            </a:r>
            <a:r>
              <a:rPr lang="cs-CZ" sz="1200" dirty="0" err="1"/>
              <a:t>window</a:t>
            </a:r>
            <a:r>
              <a:rPr lang="cs-CZ" sz="1200" dirty="0"/>
              <a:t> </a:t>
            </a:r>
            <a:r>
              <a:rPr lang="cs-CZ" sz="1200" dirty="0" err="1"/>
              <a:t>dimensions</a:t>
            </a:r>
            <a:endParaRPr lang="cs-CZ" sz="1200" dirty="0"/>
          </a:p>
          <a:p>
            <a:pPr lvl="2">
              <a:lnSpc>
                <a:spcPct val="90000"/>
              </a:lnSpc>
            </a:pPr>
            <a:r>
              <a:rPr lang="cs-CZ" sz="1200" dirty="0" err="1"/>
              <a:t>position</a:t>
            </a:r>
            <a:r>
              <a:rPr lang="cs-CZ" sz="1200" dirty="0"/>
              <a:t> </a:t>
            </a:r>
            <a:r>
              <a:rPr lang="cs-CZ" sz="1200" dirty="0" err="1"/>
              <a:t>of</a:t>
            </a:r>
            <a:r>
              <a:rPr lang="cs-CZ" sz="1200" dirty="0"/>
              <a:t> </a:t>
            </a:r>
            <a:r>
              <a:rPr lang="cs-CZ" sz="1200" dirty="0" err="1"/>
              <a:t>elements</a:t>
            </a:r>
            <a:endParaRPr lang="cs-CZ" sz="1200" dirty="0"/>
          </a:p>
          <a:p>
            <a:pPr lvl="2">
              <a:lnSpc>
                <a:spcPct val="90000"/>
              </a:lnSpc>
            </a:pPr>
            <a:r>
              <a:rPr lang="cs-CZ" sz="1200" dirty="0" err="1"/>
              <a:t>Page</a:t>
            </a:r>
            <a:r>
              <a:rPr lang="cs-CZ" sz="1200" dirty="0"/>
              <a:t> </a:t>
            </a:r>
            <a:r>
              <a:rPr lang="cs-CZ" sz="1200" dirty="0" err="1"/>
              <a:t>params</a:t>
            </a:r>
            <a:r>
              <a:rPr lang="cs-CZ" sz="1200" dirty="0"/>
              <a:t> (</a:t>
            </a:r>
            <a:r>
              <a:rPr lang="cs-CZ" sz="1200" dirty="0" err="1"/>
              <a:t>e.g</a:t>
            </a:r>
            <a:r>
              <a:rPr lang="cs-CZ" sz="1200" dirty="0"/>
              <a:t>. </a:t>
            </a:r>
            <a:r>
              <a:rPr lang="cs-CZ" sz="1200" dirty="0" err="1"/>
              <a:t>Catalogue</a:t>
            </a:r>
            <a:r>
              <a:rPr lang="cs-CZ" sz="1200" dirty="0"/>
              <a:t> -&gt; </a:t>
            </a:r>
            <a:r>
              <a:rPr lang="cs-CZ" sz="1200" dirty="0" err="1"/>
              <a:t>menswear</a:t>
            </a:r>
            <a:r>
              <a:rPr lang="cs-CZ" sz="1200" dirty="0"/>
              <a:t> -&gt; </a:t>
            </a:r>
            <a:r>
              <a:rPr lang="cs-CZ" sz="1200" dirty="0" err="1"/>
              <a:t>Trousers</a:t>
            </a:r>
            <a:r>
              <a:rPr lang="cs-CZ" sz="1200" dirty="0"/>
              <a:t>…)</a:t>
            </a:r>
          </a:p>
          <a:p>
            <a:pPr lvl="1">
              <a:lnSpc>
                <a:spcPct val="90000"/>
              </a:lnSpc>
            </a:pPr>
            <a:endParaRPr lang="cs-CZ" sz="1400" dirty="0"/>
          </a:p>
          <a:p>
            <a:pPr marL="0" indent="0">
              <a:lnSpc>
                <a:spcPct val="90000"/>
              </a:lnSpc>
              <a:buNone/>
            </a:pPr>
            <a:endParaRPr lang="cs-CZ" sz="1600" dirty="0"/>
          </a:p>
          <a:p>
            <a:pPr marL="0" indent="0">
              <a:lnSpc>
                <a:spcPct val="90000"/>
              </a:lnSpc>
              <a:buNone/>
            </a:pPr>
            <a:endParaRPr lang="cs-CZ" sz="1600" dirty="0"/>
          </a:p>
        </p:txBody>
      </p:sp>
      <p:pic>
        <p:nvPicPr>
          <p:cNvPr id="5" name="Obrázek 4">
            <a:extLst>
              <a:ext uri="{FF2B5EF4-FFF2-40B4-BE49-F238E27FC236}">
                <a16:creationId xmlns:a16="http://schemas.microsoft.com/office/drawing/2014/main" id="{349CA46B-4986-4A89-96B9-2F6DFB8FE823}"/>
              </a:ext>
            </a:extLst>
          </p:cNvPr>
          <p:cNvPicPr>
            <a:picLocks noChangeAspect="1"/>
          </p:cNvPicPr>
          <p:nvPr/>
        </p:nvPicPr>
        <p:blipFill>
          <a:blip r:embed="rId3"/>
          <a:stretch>
            <a:fillRect/>
          </a:stretch>
        </p:blipFill>
        <p:spPr>
          <a:xfrm>
            <a:off x="6096000" y="5638800"/>
            <a:ext cx="6096000" cy="1219200"/>
          </a:xfrm>
          <a:prstGeom prst="rect">
            <a:avLst/>
          </a:prstGeom>
        </p:spPr>
      </p:pic>
      <p:pic>
        <p:nvPicPr>
          <p:cNvPr id="7" name="Obrázek 6">
            <a:extLst>
              <a:ext uri="{FF2B5EF4-FFF2-40B4-BE49-F238E27FC236}">
                <a16:creationId xmlns:a16="http://schemas.microsoft.com/office/drawing/2014/main" id="{F15CB0C0-6D14-496F-A909-B23D1C50A3C8}"/>
              </a:ext>
            </a:extLst>
          </p:cNvPr>
          <p:cNvPicPr>
            <a:picLocks noChangeAspect="1"/>
          </p:cNvPicPr>
          <p:nvPr/>
        </p:nvPicPr>
        <p:blipFill>
          <a:blip r:embed="rId4"/>
          <a:stretch>
            <a:fillRect/>
          </a:stretch>
        </p:blipFill>
        <p:spPr>
          <a:xfrm>
            <a:off x="9314617" y="0"/>
            <a:ext cx="2877383" cy="5638800"/>
          </a:xfrm>
          <a:prstGeom prst="rect">
            <a:avLst/>
          </a:prstGeom>
        </p:spPr>
      </p:pic>
    </p:spTree>
    <p:extLst>
      <p:ext uri="{BB962C8B-B14F-4D97-AF65-F5344CB8AC3E}">
        <p14:creationId xmlns:p14="http://schemas.microsoft.com/office/powerpoint/2010/main" val="408224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ím 10"/>
          <p:cNvSpPr>
            <a:spLocks noGrp="1"/>
          </p:cNvSpPr>
          <p:nvPr>
            <p:ph type="title"/>
          </p:nvPr>
        </p:nvSpPr>
        <p:spPr/>
        <p:txBody>
          <a:bodyPr/>
          <a:lstStyle/>
          <a:p>
            <a:r>
              <a:rPr lang="cs-CZ" sz="4000" dirty="0" err="1">
                <a:solidFill>
                  <a:srgbClr val="333333"/>
                </a:solidFill>
                <a:latin typeface="Arial" pitchFamily="34"/>
              </a:rPr>
              <a:t>What</a:t>
            </a:r>
            <a:r>
              <a:rPr lang="cs-CZ" sz="4000" dirty="0">
                <a:solidFill>
                  <a:srgbClr val="333333"/>
                </a:solidFill>
                <a:latin typeface="Arial" pitchFamily="34"/>
              </a:rPr>
              <a:t> to </a:t>
            </a:r>
            <a:r>
              <a:rPr lang="cs-CZ" sz="4000" dirty="0" err="1">
                <a:solidFill>
                  <a:srgbClr val="333333"/>
                </a:solidFill>
                <a:latin typeface="Arial" pitchFamily="34"/>
              </a:rPr>
              <a:t>Collect</a:t>
            </a:r>
            <a:r>
              <a:rPr lang="cs-CZ" sz="4000" dirty="0">
                <a:solidFill>
                  <a:srgbClr val="333333"/>
                </a:solidFill>
                <a:latin typeface="Arial" pitchFamily="34"/>
              </a:rPr>
              <a:t> as </a:t>
            </a:r>
            <a:r>
              <a:rPr lang="cs-CZ" sz="4000" dirty="0" err="1">
                <a:solidFill>
                  <a:srgbClr val="333333"/>
                </a:solidFill>
                <a:latin typeface="Arial" pitchFamily="34"/>
              </a:rPr>
              <a:t>Implicit</a:t>
            </a:r>
            <a:r>
              <a:rPr lang="cs-CZ" sz="4000" dirty="0">
                <a:solidFill>
                  <a:srgbClr val="333333"/>
                </a:solidFill>
                <a:latin typeface="Arial" pitchFamily="34"/>
              </a:rPr>
              <a:t> feedback</a:t>
            </a:r>
            <a:br>
              <a:rPr lang="cs-CZ" sz="4000" dirty="0">
                <a:solidFill>
                  <a:srgbClr val="333333"/>
                </a:solidFill>
                <a:latin typeface="Arial" pitchFamily="34"/>
              </a:rPr>
            </a:br>
            <a:endParaRPr lang="hu-HU" dirty="0"/>
          </a:p>
        </p:txBody>
      </p:sp>
      <p:sp>
        <p:nvSpPr>
          <p:cNvPr id="13" name="Tartalom helye 12"/>
          <p:cNvSpPr>
            <a:spLocks noGrp="1"/>
          </p:cNvSpPr>
          <p:nvPr>
            <p:ph sz="half" idx="2"/>
          </p:nvPr>
        </p:nvSpPr>
        <p:spPr>
          <a:xfrm>
            <a:off x="677332" y="1876135"/>
            <a:ext cx="9451116" cy="4250029"/>
          </a:xfrm>
        </p:spPr>
        <p:txBody>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sz="1200" dirty="0"/>
          </a:p>
          <a:p>
            <a:endParaRPr lang="cs-CZ" sz="1200" dirty="0"/>
          </a:p>
        </p:txBody>
      </p:sp>
      <p:sp>
        <p:nvSpPr>
          <p:cNvPr id="6" name="Date Placeholder 5"/>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sp>
        <p:nvSpPr>
          <p:cNvPr id="4098" name="Zástupný symbol pro zápatí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a:t>Peska, Vojtas: Towards Complex User Feedback and Presentation Context in Recommender Systems</a:t>
            </a:r>
            <a:endParaRPr lang="en-GB" altLang="en-US" dirty="0">
              <a:latin typeface="Arial" charset="0"/>
            </a:endParaRPr>
          </a:p>
        </p:txBody>
      </p:sp>
      <p:sp>
        <p:nvSpPr>
          <p:cNvPr id="4099" name="Zástupný symbol pro číslo snímku 5"/>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07B0957-0EE7-4B4B-9E52-1A0ECA4F619A}" type="slidenum">
              <a:rPr lang="en-GB" altLang="en-US" smtClean="0"/>
              <a:pPr>
                <a:defRPr/>
              </a:pPr>
              <a:t>13</a:t>
            </a:fld>
            <a:endParaRPr lang="en-GB" altLang="en-US" dirty="0">
              <a:latin typeface="Arial" charset="0"/>
            </a:endParaRPr>
          </a:p>
        </p:txBody>
      </p:sp>
      <p:sp>
        <p:nvSpPr>
          <p:cNvPr id="4100" name="Rectangle 2"/>
          <p:cNvSpPr>
            <a:spLocks noChangeArrowheads="1"/>
          </p:cNvSpPr>
          <p:nvPr/>
        </p:nvSpPr>
        <p:spPr bwMode="auto">
          <a:xfrm>
            <a:off x="1981200" y="122238"/>
            <a:ext cx="7543800" cy="1295400"/>
          </a:xfrm>
          <a:prstGeom prst="rect">
            <a:avLst/>
          </a:prstGeom>
          <a:noFill/>
          <a:ln w="9525">
            <a:noFill/>
            <a:miter lim="800000"/>
            <a:headEnd/>
            <a:tailEnd/>
          </a:ln>
        </p:spPr>
        <p:txBody>
          <a:bodyPr anchor="b"/>
          <a:lstStyle/>
          <a:p>
            <a:endParaRPr lang="en-US" sz="3200" b="1" dirty="0">
              <a:solidFill>
                <a:schemeClr val="tx2"/>
              </a:solidFill>
            </a:endParaRPr>
          </a:p>
        </p:txBody>
      </p:sp>
      <p:pic>
        <p:nvPicPr>
          <p:cNvPr id="12" name="Obrázek 11"/>
          <p:cNvPicPr/>
          <p:nvPr/>
        </p:nvPicPr>
        <p:blipFill rotWithShape="1">
          <a:blip r:embed="rId3" cstate="print">
            <a:extLst>
              <a:ext uri="{28A0092B-C50C-407E-A947-70E740481C1C}">
                <a14:useLocalDpi xmlns:a14="http://schemas.microsoft.com/office/drawing/2010/main" val="0"/>
              </a:ext>
            </a:extLst>
          </a:blip>
          <a:srcRect l="37395"/>
          <a:stretch/>
        </p:blipFill>
        <p:spPr>
          <a:xfrm>
            <a:off x="1747256" y="1425381"/>
            <a:ext cx="8011688" cy="4180279"/>
          </a:xfrm>
          <a:prstGeom prst="rect">
            <a:avLst/>
          </a:prstGeom>
        </p:spPr>
      </p:pic>
    </p:spTree>
    <p:extLst>
      <p:ext uri="{BB962C8B-B14F-4D97-AF65-F5344CB8AC3E}">
        <p14:creationId xmlns:p14="http://schemas.microsoft.com/office/powerpoint/2010/main" val="19310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ím 10"/>
          <p:cNvSpPr>
            <a:spLocks noGrp="1"/>
          </p:cNvSpPr>
          <p:nvPr>
            <p:ph type="title"/>
          </p:nvPr>
        </p:nvSpPr>
        <p:spPr/>
        <p:txBody>
          <a:bodyPr/>
          <a:lstStyle/>
          <a:p>
            <a:r>
              <a:rPr lang="cs-CZ" sz="4000" dirty="0" err="1">
                <a:solidFill>
                  <a:srgbClr val="333333"/>
                </a:solidFill>
                <a:latin typeface="Arial" pitchFamily="34"/>
              </a:rPr>
              <a:t>What</a:t>
            </a:r>
            <a:r>
              <a:rPr lang="cs-CZ" sz="4000" dirty="0">
                <a:solidFill>
                  <a:srgbClr val="333333"/>
                </a:solidFill>
                <a:latin typeface="Arial" pitchFamily="34"/>
              </a:rPr>
              <a:t> to </a:t>
            </a:r>
            <a:r>
              <a:rPr lang="cs-CZ" sz="4000" dirty="0" err="1">
                <a:solidFill>
                  <a:srgbClr val="333333"/>
                </a:solidFill>
                <a:latin typeface="Arial" pitchFamily="34"/>
              </a:rPr>
              <a:t>Collect</a:t>
            </a:r>
            <a:r>
              <a:rPr lang="cs-CZ" sz="4000" dirty="0">
                <a:solidFill>
                  <a:srgbClr val="333333"/>
                </a:solidFill>
                <a:latin typeface="Arial" pitchFamily="34"/>
              </a:rPr>
              <a:t> as </a:t>
            </a:r>
            <a:r>
              <a:rPr lang="cs-CZ" sz="4000" dirty="0" err="1">
                <a:solidFill>
                  <a:srgbClr val="333333"/>
                </a:solidFill>
                <a:latin typeface="Arial" pitchFamily="34"/>
              </a:rPr>
              <a:t>Implicit</a:t>
            </a:r>
            <a:r>
              <a:rPr lang="cs-CZ" sz="4000" dirty="0">
                <a:solidFill>
                  <a:srgbClr val="333333"/>
                </a:solidFill>
                <a:latin typeface="Arial" pitchFamily="34"/>
              </a:rPr>
              <a:t> feedback</a:t>
            </a:r>
            <a:br>
              <a:rPr lang="cs-CZ" sz="4000" dirty="0">
                <a:solidFill>
                  <a:srgbClr val="333333"/>
                </a:solidFill>
                <a:latin typeface="Arial" pitchFamily="34"/>
              </a:rPr>
            </a:br>
            <a:endParaRPr lang="hu-HU" dirty="0"/>
          </a:p>
        </p:txBody>
      </p:sp>
      <p:sp>
        <p:nvSpPr>
          <p:cNvPr id="13" name="Tartalom helye 12"/>
          <p:cNvSpPr>
            <a:spLocks noGrp="1"/>
          </p:cNvSpPr>
          <p:nvPr>
            <p:ph sz="half" idx="2"/>
          </p:nvPr>
        </p:nvSpPr>
        <p:spPr>
          <a:xfrm>
            <a:off x="4739950" y="1623527"/>
            <a:ext cx="6634066" cy="4502637"/>
          </a:xfrm>
        </p:spPr>
        <p:txBody>
          <a:bodyPr>
            <a:normAutofit/>
          </a:bodyPr>
          <a:lstStyle/>
          <a:p>
            <a:r>
              <a:rPr lang="cs-CZ" sz="1600" dirty="0" err="1">
                <a:solidFill>
                  <a:schemeClr val="tx1"/>
                </a:solidFill>
              </a:rPr>
              <a:t>Collect</a:t>
            </a:r>
            <a:r>
              <a:rPr lang="cs-CZ" sz="1600" dirty="0">
                <a:solidFill>
                  <a:schemeClr val="tx1"/>
                </a:solidFill>
              </a:rPr>
              <a:t> </a:t>
            </a:r>
            <a:r>
              <a:rPr lang="cs-CZ" sz="1600" dirty="0" err="1">
                <a:solidFill>
                  <a:schemeClr val="tx1"/>
                </a:solidFill>
              </a:rPr>
              <a:t>visible</a:t>
            </a:r>
            <a:r>
              <a:rPr lang="cs-CZ" sz="1600" dirty="0">
                <a:solidFill>
                  <a:schemeClr val="tx1"/>
                </a:solidFill>
              </a:rPr>
              <a:t> area </a:t>
            </a:r>
            <a:r>
              <a:rPr lang="cs-CZ" sz="1600" dirty="0" err="1">
                <a:solidFill>
                  <a:schemeClr val="tx1"/>
                </a:solidFill>
              </a:rPr>
              <a:t>through</a:t>
            </a:r>
            <a:r>
              <a:rPr lang="cs-CZ" sz="1600" dirty="0">
                <a:solidFill>
                  <a:schemeClr val="tx1"/>
                </a:solidFill>
              </a:rPr>
              <a:t> </a:t>
            </a:r>
            <a:r>
              <a:rPr lang="cs-CZ" sz="1600" dirty="0" err="1">
                <a:solidFill>
                  <a:schemeClr val="tx1"/>
                </a:solidFill>
              </a:rPr>
              <a:t>time</a:t>
            </a:r>
            <a:r>
              <a:rPr lang="cs-CZ" sz="1600" dirty="0">
                <a:solidFill>
                  <a:schemeClr val="tx1"/>
                </a:solidFill>
              </a:rPr>
              <a:t> (</a:t>
            </a:r>
            <a:r>
              <a:rPr lang="cs-CZ" sz="1600" dirty="0" err="1">
                <a:solidFill>
                  <a:schemeClr val="tx1"/>
                </a:solidFill>
              </a:rPr>
              <a:t>scrolling</a:t>
            </a:r>
            <a:r>
              <a:rPr lang="cs-CZ" sz="1600" dirty="0">
                <a:solidFill>
                  <a:schemeClr val="tx1"/>
                </a:solidFill>
              </a:rPr>
              <a:t> </a:t>
            </a:r>
            <a:r>
              <a:rPr lang="cs-CZ" sz="1600" dirty="0" err="1">
                <a:solidFill>
                  <a:schemeClr val="tx1"/>
                </a:solidFill>
              </a:rPr>
              <a:t>position</a:t>
            </a:r>
            <a:r>
              <a:rPr lang="cs-CZ" sz="1600" dirty="0">
                <a:solidFill>
                  <a:schemeClr val="tx1"/>
                </a:solidFill>
              </a:rPr>
              <a:t> + </a:t>
            </a:r>
            <a:r>
              <a:rPr lang="cs-CZ" sz="1600" dirty="0" err="1">
                <a:solidFill>
                  <a:schemeClr val="tx1"/>
                </a:solidFill>
              </a:rPr>
              <a:t>window</a:t>
            </a:r>
            <a:r>
              <a:rPr lang="cs-CZ" sz="1600" dirty="0">
                <a:solidFill>
                  <a:schemeClr val="tx1"/>
                </a:solidFill>
              </a:rPr>
              <a:t> </a:t>
            </a:r>
            <a:r>
              <a:rPr lang="cs-CZ" sz="1600" dirty="0" err="1">
                <a:solidFill>
                  <a:schemeClr val="tx1"/>
                </a:solidFill>
              </a:rPr>
              <a:t>dimensions</a:t>
            </a:r>
            <a:r>
              <a:rPr lang="cs-CZ" sz="1600" dirty="0">
                <a:solidFill>
                  <a:schemeClr val="tx1"/>
                </a:solidFill>
              </a:rPr>
              <a:t>)</a:t>
            </a:r>
          </a:p>
          <a:p>
            <a:r>
              <a:rPr lang="cs-CZ" sz="1600" dirty="0">
                <a:solidFill>
                  <a:schemeClr val="tx1"/>
                </a:solidFill>
              </a:rPr>
              <a:t>Store areas </a:t>
            </a:r>
            <a:r>
              <a:rPr lang="cs-CZ" sz="1600" dirty="0" smtClean="0">
                <a:solidFill>
                  <a:schemeClr val="tx1"/>
                </a:solidFill>
              </a:rPr>
              <a:t>where interesting page segments are located</a:t>
            </a:r>
            <a:endParaRPr lang="cs-CZ" sz="1600" dirty="0">
              <a:solidFill>
                <a:schemeClr val="tx1"/>
              </a:solidFill>
            </a:endParaRPr>
          </a:p>
          <a:p>
            <a:pPr lvl="1"/>
            <a:r>
              <a:rPr lang="cs-CZ" sz="1400" dirty="0" err="1">
                <a:solidFill>
                  <a:schemeClr val="tx1"/>
                </a:solidFill>
              </a:rPr>
              <a:t>Items</a:t>
            </a:r>
            <a:r>
              <a:rPr lang="cs-CZ" sz="1400" dirty="0">
                <a:solidFill>
                  <a:schemeClr val="tx1"/>
                </a:solidFill>
              </a:rPr>
              <a:t> in </a:t>
            </a:r>
            <a:r>
              <a:rPr lang="cs-CZ" sz="1400" dirty="0" err="1">
                <a:solidFill>
                  <a:schemeClr val="tx1"/>
                </a:solidFill>
              </a:rPr>
              <a:t>category</a:t>
            </a:r>
            <a:r>
              <a:rPr lang="cs-CZ" sz="1400" dirty="0">
                <a:solidFill>
                  <a:schemeClr val="tx1"/>
                </a:solidFill>
              </a:rPr>
              <a:t> </a:t>
            </a:r>
            <a:r>
              <a:rPr lang="cs-CZ" sz="1400" dirty="0" err="1">
                <a:solidFill>
                  <a:schemeClr val="tx1"/>
                </a:solidFill>
              </a:rPr>
              <a:t>page</a:t>
            </a:r>
            <a:endParaRPr lang="cs-CZ" sz="1400" dirty="0">
              <a:solidFill>
                <a:schemeClr val="tx1"/>
              </a:solidFill>
            </a:endParaRPr>
          </a:p>
          <a:p>
            <a:pPr lvl="1"/>
            <a:r>
              <a:rPr lang="cs-CZ" sz="1400" dirty="0" err="1">
                <a:solidFill>
                  <a:schemeClr val="tx1"/>
                </a:solidFill>
              </a:rPr>
              <a:t>Areas</a:t>
            </a:r>
            <a:r>
              <a:rPr lang="cs-CZ" sz="1400" dirty="0">
                <a:solidFill>
                  <a:schemeClr val="tx1"/>
                </a:solidFill>
              </a:rPr>
              <a:t> </a:t>
            </a:r>
            <a:r>
              <a:rPr lang="cs-CZ" sz="1400" dirty="0" err="1">
                <a:solidFill>
                  <a:schemeClr val="tx1"/>
                </a:solidFill>
              </a:rPr>
              <a:t>focused</a:t>
            </a:r>
            <a:r>
              <a:rPr lang="cs-CZ" sz="1400" dirty="0">
                <a:solidFill>
                  <a:schemeClr val="tx1"/>
                </a:solidFill>
              </a:rPr>
              <a:t> on </a:t>
            </a:r>
            <a:r>
              <a:rPr lang="cs-CZ" sz="1400" dirty="0" err="1">
                <a:solidFill>
                  <a:schemeClr val="tx1"/>
                </a:solidFill>
              </a:rPr>
              <a:t>item</a:t>
            </a:r>
            <a:r>
              <a:rPr lang="en-US" sz="1400" dirty="0">
                <a:solidFill>
                  <a:schemeClr val="tx1"/>
                </a:solidFill>
              </a:rPr>
              <a:t>’s </a:t>
            </a:r>
            <a:r>
              <a:rPr lang="cs-CZ" sz="1400" dirty="0">
                <a:solidFill>
                  <a:schemeClr val="tx1"/>
                </a:solidFill>
              </a:rPr>
              <a:t> </a:t>
            </a:r>
            <a:r>
              <a:rPr lang="cs-CZ" sz="1400" dirty="0" err="1">
                <a:solidFill>
                  <a:schemeClr val="tx1"/>
                </a:solidFill>
              </a:rPr>
              <a:t>features</a:t>
            </a:r>
            <a:endParaRPr lang="cs-CZ" sz="1400" dirty="0">
              <a:solidFill>
                <a:schemeClr val="tx1"/>
              </a:solidFill>
            </a:endParaRPr>
          </a:p>
          <a:p>
            <a:r>
              <a:rPr lang="cs-CZ" sz="1600" dirty="0" err="1">
                <a:solidFill>
                  <a:schemeClr val="tx1"/>
                </a:solidFill>
              </a:rPr>
              <a:t>Calculate</a:t>
            </a:r>
            <a:r>
              <a:rPr lang="cs-CZ" sz="1600" dirty="0">
                <a:solidFill>
                  <a:schemeClr val="tx1"/>
                </a:solidFill>
              </a:rPr>
              <a:t> </a:t>
            </a:r>
            <a:r>
              <a:rPr lang="cs-CZ" sz="1600" dirty="0" err="1">
                <a:solidFill>
                  <a:schemeClr val="tx1"/>
                </a:solidFill>
              </a:rPr>
              <a:t>visibility</a:t>
            </a:r>
            <a:r>
              <a:rPr lang="cs-CZ" sz="1600" dirty="0">
                <a:solidFill>
                  <a:schemeClr val="tx1"/>
                </a:solidFill>
              </a:rPr>
              <a:t> =&gt; </a:t>
            </a:r>
            <a:r>
              <a:rPr lang="cs-CZ" sz="1600" dirty="0" err="1">
                <a:solidFill>
                  <a:schemeClr val="tx1"/>
                </a:solidFill>
              </a:rPr>
              <a:t>noticeability</a:t>
            </a:r>
            <a:r>
              <a:rPr lang="cs-CZ" sz="1600" dirty="0">
                <a:solidFill>
                  <a:schemeClr val="tx1"/>
                </a:solidFill>
              </a:rPr>
              <a:t> </a:t>
            </a:r>
            <a:r>
              <a:rPr lang="cs-CZ" sz="1600" dirty="0" err="1">
                <a:solidFill>
                  <a:schemeClr val="tx1"/>
                </a:solidFill>
              </a:rPr>
              <a:t>of</a:t>
            </a:r>
            <a:r>
              <a:rPr lang="cs-CZ" sz="1600" dirty="0">
                <a:solidFill>
                  <a:schemeClr val="tx1"/>
                </a:solidFill>
              </a:rPr>
              <a:t> </a:t>
            </a:r>
            <a:r>
              <a:rPr lang="cs-CZ" sz="1600" dirty="0" err="1">
                <a:solidFill>
                  <a:schemeClr val="tx1"/>
                </a:solidFill>
              </a:rPr>
              <a:t>individual</a:t>
            </a:r>
            <a:r>
              <a:rPr lang="cs-CZ" sz="1600" dirty="0">
                <a:solidFill>
                  <a:schemeClr val="tx1"/>
                </a:solidFill>
              </a:rPr>
              <a:t> </a:t>
            </a:r>
            <a:r>
              <a:rPr lang="cs-CZ" sz="1600" dirty="0" err="1">
                <a:solidFill>
                  <a:schemeClr val="tx1"/>
                </a:solidFill>
              </a:rPr>
              <a:t>components</a:t>
            </a:r>
            <a:endParaRPr lang="cs-CZ" sz="1600" dirty="0">
              <a:solidFill>
                <a:schemeClr val="tx1"/>
              </a:solidFill>
            </a:endParaRPr>
          </a:p>
          <a:p>
            <a:endParaRPr lang="cs-CZ" sz="1600" dirty="0">
              <a:solidFill>
                <a:schemeClr val="tx1"/>
              </a:solidFill>
            </a:endParaRPr>
          </a:p>
          <a:p>
            <a:r>
              <a:rPr lang="cs-CZ" sz="1600" dirty="0" err="1">
                <a:solidFill>
                  <a:schemeClr val="tx1"/>
                </a:solidFill>
              </a:rPr>
              <a:t>If</a:t>
            </a:r>
            <a:r>
              <a:rPr lang="cs-CZ" sz="1600" dirty="0">
                <a:solidFill>
                  <a:schemeClr val="tx1"/>
                </a:solidFill>
              </a:rPr>
              <a:t> </a:t>
            </a:r>
            <a:r>
              <a:rPr lang="cs-CZ" sz="1600" dirty="0" err="1">
                <a:solidFill>
                  <a:schemeClr val="tx1"/>
                </a:solidFill>
              </a:rPr>
              <a:t>the</a:t>
            </a:r>
            <a:r>
              <a:rPr lang="cs-CZ" sz="1600" dirty="0">
                <a:solidFill>
                  <a:schemeClr val="tx1"/>
                </a:solidFill>
              </a:rPr>
              <a:t> </a:t>
            </a:r>
            <a:r>
              <a:rPr lang="cs-CZ" sz="1600" dirty="0" err="1">
                <a:solidFill>
                  <a:schemeClr val="tx1"/>
                </a:solidFill>
              </a:rPr>
              <a:t>item</a:t>
            </a:r>
            <a:r>
              <a:rPr lang="cs-CZ" sz="1600" dirty="0">
                <a:solidFill>
                  <a:schemeClr val="tx1"/>
                </a:solidFill>
              </a:rPr>
              <a:t> </a:t>
            </a:r>
            <a:r>
              <a:rPr lang="cs-CZ" sz="1600" dirty="0" err="1">
                <a:solidFill>
                  <a:schemeClr val="tx1"/>
                </a:solidFill>
              </a:rPr>
              <a:t>is</a:t>
            </a:r>
            <a:r>
              <a:rPr lang="cs-CZ" sz="1600" dirty="0">
                <a:solidFill>
                  <a:schemeClr val="tx1"/>
                </a:solidFill>
              </a:rPr>
              <a:t> </a:t>
            </a:r>
            <a:r>
              <a:rPr lang="cs-CZ" sz="1600" dirty="0" err="1">
                <a:solidFill>
                  <a:schemeClr val="tx1"/>
                </a:solidFill>
              </a:rPr>
              <a:t>clicked</a:t>
            </a:r>
            <a:r>
              <a:rPr lang="cs-CZ" sz="1600" dirty="0">
                <a:solidFill>
                  <a:schemeClr val="tx1"/>
                </a:solidFill>
              </a:rPr>
              <a:t>, </a:t>
            </a:r>
            <a:r>
              <a:rPr lang="cs-CZ" sz="1600" dirty="0" err="1">
                <a:solidFill>
                  <a:schemeClr val="tx1"/>
                </a:solidFill>
              </a:rPr>
              <a:t>it</a:t>
            </a:r>
            <a:r>
              <a:rPr lang="cs-CZ" sz="1600" dirty="0">
                <a:solidFill>
                  <a:schemeClr val="tx1"/>
                </a:solidFill>
              </a:rPr>
              <a:t> </a:t>
            </a:r>
            <a:r>
              <a:rPr lang="cs-CZ" sz="1600" dirty="0" err="1">
                <a:solidFill>
                  <a:schemeClr val="tx1"/>
                </a:solidFill>
              </a:rPr>
              <a:t>should</a:t>
            </a:r>
            <a:r>
              <a:rPr lang="cs-CZ" sz="1600" dirty="0">
                <a:solidFill>
                  <a:schemeClr val="tx1"/>
                </a:solidFill>
              </a:rPr>
              <a:t> </a:t>
            </a:r>
            <a:r>
              <a:rPr lang="cs-CZ" sz="1600" dirty="0" err="1">
                <a:solidFill>
                  <a:schemeClr val="tx1"/>
                </a:solidFill>
              </a:rPr>
              <a:t>be</a:t>
            </a:r>
            <a:r>
              <a:rPr lang="cs-CZ" sz="1600" dirty="0">
                <a:solidFill>
                  <a:schemeClr val="tx1"/>
                </a:solidFill>
              </a:rPr>
              <a:t> more </a:t>
            </a:r>
            <a:r>
              <a:rPr lang="cs-CZ" sz="1600" dirty="0" err="1">
                <a:solidFill>
                  <a:schemeClr val="tx1"/>
                </a:solidFill>
              </a:rPr>
              <a:t>preferred</a:t>
            </a:r>
            <a:r>
              <a:rPr lang="cs-CZ" sz="1600" dirty="0">
                <a:solidFill>
                  <a:schemeClr val="tx1"/>
                </a:solidFill>
              </a:rPr>
              <a:t> </a:t>
            </a:r>
            <a:r>
              <a:rPr lang="cs-CZ" sz="1600" dirty="0" err="1">
                <a:solidFill>
                  <a:schemeClr val="tx1"/>
                </a:solidFill>
              </a:rPr>
              <a:t>than</a:t>
            </a:r>
            <a:r>
              <a:rPr lang="cs-CZ" sz="1600" dirty="0">
                <a:solidFill>
                  <a:schemeClr val="tx1"/>
                </a:solidFill>
              </a:rPr>
              <a:t> not-</a:t>
            </a:r>
            <a:r>
              <a:rPr lang="cs-CZ" sz="1600" dirty="0" err="1">
                <a:solidFill>
                  <a:schemeClr val="tx1"/>
                </a:solidFill>
              </a:rPr>
              <a:t>clicked</a:t>
            </a:r>
            <a:r>
              <a:rPr lang="cs-CZ" sz="1600" dirty="0">
                <a:solidFill>
                  <a:schemeClr val="tx1"/>
                </a:solidFill>
              </a:rPr>
              <a:t> </a:t>
            </a:r>
            <a:r>
              <a:rPr lang="cs-CZ" sz="1600" dirty="0" err="1">
                <a:solidFill>
                  <a:schemeClr val="tx1"/>
                </a:solidFill>
              </a:rPr>
              <a:t>ones</a:t>
            </a:r>
            <a:r>
              <a:rPr lang="cs-CZ" sz="1600" dirty="0">
                <a:solidFill>
                  <a:schemeClr val="tx1"/>
                </a:solidFill>
              </a:rPr>
              <a:t> </a:t>
            </a:r>
            <a:r>
              <a:rPr lang="cs-CZ" sz="1600" dirty="0" err="1">
                <a:solidFill>
                  <a:schemeClr val="tx1"/>
                </a:solidFill>
              </a:rPr>
              <a:t>with</a:t>
            </a:r>
            <a:r>
              <a:rPr lang="cs-CZ" sz="1600" dirty="0">
                <a:solidFill>
                  <a:schemeClr val="tx1"/>
                </a:solidFill>
              </a:rPr>
              <a:t> </a:t>
            </a:r>
            <a:r>
              <a:rPr lang="cs-CZ" sz="1600" dirty="0" err="1">
                <a:solidFill>
                  <a:schemeClr val="tx1"/>
                </a:solidFill>
              </a:rPr>
              <a:t>high-enough</a:t>
            </a:r>
            <a:r>
              <a:rPr lang="cs-CZ" sz="1600" dirty="0">
                <a:solidFill>
                  <a:schemeClr val="tx1"/>
                </a:solidFill>
              </a:rPr>
              <a:t> </a:t>
            </a:r>
            <a:r>
              <a:rPr lang="cs-CZ" sz="1600" dirty="0" err="1">
                <a:solidFill>
                  <a:schemeClr val="tx1"/>
                </a:solidFill>
              </a:rPr>
              <a:t>noticeability</a:t>
            </a:r>
            <a:endParaRPr lang="cs-CZ" sz="1600" dirty="0">
              <a:solidFill>
                <a:schemeClr val="tx1"/>
              </a:solidFill>
            </a:endParaRPr>
          </a:p>
          <a:p>
            <a:endParaRPr lang="cs-CZ" sz="1600" dirty="0">
              <a:solidFill>
                <a:schemeClr val="tx1"/>
              </a:solidFill>
            </a:endParaRPr>
          </a:p>
          <a:p>
            <a:pPr marL="0" indent="0">
              <a:buNone/>
            </a:pPr>
            <a:r>
              <a:rPr lang="hu-HU" sz="1600" dirty="0">
                <a:solidFill>
                  <a:schemeClr val="tx1"/>
                </a:solidFill>
                <a:hlinkClick r:id="rId3"/>
              </a:rPr>
              <a:t>https://link.springer.com/article/10.1007/s13740-016-0061-8</a:t>
            </a:r>
            <a:r>
              <a:rPr lang="cs-CZ" sz="1600" dirty="0">
                <a:solidFill>
                  <a:schemeClr val="tx1"/>
                </a:solidFill>
              </a:rPr>
              <a:t> </a:t>
            </a:r>
            <a:endParaRPr lang="hu-HU" sz="1600" dirty="0">
              <a:solidFill>
                <a:schemeClr val="tx1"/>
              </a:solidFill>
            </a:endParaRPr>
          </a:p>
        </p:txBody>
      </p:sp>
      <p:sp>
        <p:nvSpPr>
          <p:cNvPr id="6" name="Date Placeholder 5"/>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sp>
        <p:nvSpPr>
          <p:cNvPr id="4098" name="Zástupný symbol pro zápatí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a:t>Peska, Vojtas: Towards Complex User Feedback and Presentation Context in Recommender Systems</a:t>
            </a:r>
            <a:endParaRPr lang="en-GB" altLang="en-US" dirty="0">
              <a:latin typeface="Arial" charset="0"/>
            </a:endParaRPr>
          </a:p>
        </p:txBody>
      </p:sp>
      <p:sp>
        <p:nvSpPr>
          <p:cNvPr id="4099" name="Zástupný symbol pro číslo snímku 5"/>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07B0957-0EE7-4B4B-9E52-1A0ECA4F619A}" type="slidenum">
              <a:rPr lang="en-GB" altLang="en-US" smtClean="0"/>
              <a:pPr>
                <a:defRPr/>
              </a:pPr>
              <a:t>14</a:t>
            </a:fld>
            <a:endParaRPr lang="en-GB" altLang="en-US" dirty="0">
              <a:latin typeface="Arial" charset="0"/>
            </a:endParaRPr>
          </a:p>
        </p:txBody>
      </p:sp>
      <p:sp>
        <p:nvSpPr>
          <p:cNvPr id="4100" name="Rectangle 2"/>
          <p:cNvSpPr>
            <a:spLocks noChangeArrowheads="1"/>
          </p:cNvSpPr>
          <p:nvPr/>
        </p:nvSpPr>
        <p:spPr bwMode="auto">
          <a:xfrm>
            <a:off x="1981200" y="122238"/>
            <a:ext cx="7543800" cy="1295400"/>
          </a:xfrm>
          <a:prstGeom prst="rect">
            <a:avLst/>
          </a:prstGeom>
          <a:noFill/>
          <a:ln w="9525">
            <a:noFill/>
            <a:miter lim="800000"/>
            <a:headEnd/>
            <a:tailEnd/>
          </a:ln>
        </p:spPr>
        <p:txBody>
          <a:bodyPr anchor="b"/>
          <a:lstStyle/>
          <a:p>
            <a:endParaRPr lang="en-US" sz="3200" b="1" dirty="0">
              <a:solidFill>
                <a:schemeClr val="tx2"/>
              </a:solidFill>
            </a:endParaRPr>
          </a:p>
        </p:txBody>
      </p:sp>
      <p:pic>
        <p:nvPicPr>
          <p:cNvPr id="9" name="obrázek 104">
            <a:extLst>
              <a:ext uri="{FF2B5EF4-FFF2-40B4-BE49-F238E27FC236}">
                <a16:creationId xmlns:a16="http://schemas.microsoft.com/office/drawing/2014/main" id="{774311B7-999F-47F7-B2A9-091D296E3869}"/>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677332" y="1539874"/>
            <a:ext cx="3934063" cy="36724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776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3"/>
            <a:ext cx="8839892" cy="1320795"/>
          </a:xfrm>
        </p:spPr>
        <p:txBody>
          <a:bodyPr/>
          <a:lstStyle/>
          <a:p>
            <a:r>
              <a:rPr lang="cs-CZ" dirty="0">
                <a:solidFill>
                  <a:srgbClr val="333333"/>
                </a:solidFill>
                <a:latin typeface="Arial" pitchFamily="34"/>
              </a:rPr>
              <a:t>How to interpret </a:t>
            </a:r>
            <a:r>
              <a:rPr lang="cs-CZ" dirty="0" err="1">
                <a:solidFill>
                  <a:srgbClr val="333333"/>
                </a:solidFill>
                <a:latin typeface="Arial" pitchFamily="34"/>
              </a:rPr>
              <a:t>numeric</a:t>
            </a:r>
            <a:r>
              <a:rPr lang="cs-CZ" dirty="0">
                <a:solidFill>
                  <a:srgbClr val="333333"/>
                </a:solidFill>
                <a:latin typeface="Arial" pitchFamily="34"/>
              </a:rPr>
              <a:t> </a:t>
            </a:r>
            <a:r>
              <a:rPr lang="cs-CZ" dirty="0" err="1">
                <a:solidFill>
                  <a:srgbClr val="333333"/>
                </a:solidFill>
                <a:latin typeface="Arial" pitchFamily="34"/>
              </a:rPr>
              <a:t>implicit</a:t>
            </a:r>
            <a:r>
              <a:rPr lang="cs-CZ" dirty="0">
                <a:solidFill>
                  <a:srgbClr val="333333"/>
                </a:solidFill>
                <a:latin typeface="Arial" pitchFamily="34"/>
              </a:rPr>
              <a:t> feedback</a:t>
            </a:r>
            <a:endParaRPr lang="en-US" dirty="0"/>
          </a:p>
        </p:txBody>
      </p:sp>
      <p:sp>
        <p:nvSpPr>
          <p:cNvPr id="3" name="Content Placeholder 2"/>
          <p:cNvSpPr>
            <a:spLocks noGrp="1"/>
          </p:cNvSpPr>
          <p:nvPr>
            <p:ph idx="1"/>
          </p:nvPr>
        </p:nvSpPr>
        <p:spPr>
          <a:xfrm>
            <a:off x="677332" y="1558212"/>
            <a:ext cx="8596667" cy="4483146"/>
          </a:xfrm>
        </p:spPr>
        <p:txBody>
          <a:bodyPr>
            <a:normAutofit/>
          </a:bodyPr>
          <a:lstStyle/>
          <a:p>
            <a:r>
              <a:rPr lang="cs-CZ" dirty="0" err="1">
                <a:latin typeface="+mn-lt"/>
              </a:rPr>
              <a:t>Tailored</a:t>
            </a:r>
            <a:r>
              <a:rPr lang="cs-CZ" dirty="0">
                <a:latin typeface="+mn-lt"/>
              </a:rPr>
              <a:t> RS </a:t>
            </a:r>
            <a:r>
              <a:rPr lang="cs-CZ" dirty="0" err="1">
                <a:latin typeface="+mn-lt"/>
              </a:rPr>
              <a:t>algorithms</a:t>
            </a:r>
            <a:r>
              <a:rPr lang="cs-CZ" dirty="0">
                <a:latin typeface="+mn-lt"/>
              </a:rPr>
              <a:t> to (</a:t>
            </a:r>
            <a:r>
              <a:rPr lang="cs-CZ" dirty="0" err="1">
                <a:latin typeface="+mn-lt"/>
              </a:rPr>
              <a:t>mostly</a:t>
            </a:r>
            <a:r>
              <a:rPr lang="cs-CZ" dirty="0">
                <a:latin typeface="+mn-lt"/>
              </a:rPr>
              <a:t>) </a:t>
            </a:r>
            <a:r>
              <a:rPr lang="cs-CZ" dirty="0" err="1">
                <a:latin typeface="+mn-lt"/>
              </a:rPr>
              <a:t>binary</a:t>
            </a:r>
            <a:r>
              <a:rPr lang="cs-CZ" dirty="0">
                <a:latin typeface="+mn-lt"/>
              </a:rPr>
              <a:t>/</a:t>
            </a:r>
            <a:r>
              <a:rPr lang="cs-CZ" dirty="0" err="1">
                <a:latin typeface="+mn-lt"/>
              </a:rPr>
              <a:t>unary</a:t>
            </a:r>
            <a:r>
              <a:rPr lang="cs-CZ" dirty="0">
                <a:latin typeface="+mn-lt"/>
              </a:rPr>
              <a:t> feedback</a:t>
            </a:r>
            <a:endParaRPr lang="cs-CZ" dirty="0">
              <a:solidFill>
                <a:srgbClr val="92D050"/>
              </a:solidFill>
              <a:latin typeface="+mn-lt"/>
            </a:endParaRPr>
          </a:p>
          <a:p>
            <a:pPr lvl="1"/>
            <a:r>
              <a:rPr lang="cs-CZ" dirty="0">
                <a:latin typeface="+mn-lt"/>
              </a:rPr>
              <a:t>BPR-MF</a:t>
            </a:r>
          </a:p>
          <a:p>
            <a:pPr lvl="1"/>
            <a:r>
              <a:rPr lang="cs-CZ" dirty="0">
                <a:latin typeface="+mn-lt"/>
              </a:rPr>
              <a:t>EASE</a:t>
            </a:r>
          </a:p>
          <a:p>
            <a:pPr lvl="1"/>
            <a:r>
              <a:rPr lang="cs-CZ" dirty="0">
                <a:latin typeface="+mn-lt"/>
              </a:rPr>
              <a:t>…</a:t>
            </a:r>
          </a:p>
          <a:p>
            <a:pPr lvl="1"/>
            <a:r>
              <a:rPr lang="cs-CZ" b="1" i="1" dirty="0">
                <a:solidFill>
                  <a:srgbClr val="FF0000"/>
                </a:solidFill>
                <a:latin typeface="+mn-lt"/>
              </a:rPr>
              <a:t>Downside: we might be loosing </a:t>
            </a:r>
            <a:r>
              <a:rPr lang="cs-CZ" b="1" i="1" dirty="0" smtClean="0">
                <a:solidFill>
                  <a:srgbClr val="FF0000"/>
                </a:solidFill>
                <a:latin typeface="+mn-lt"/>
              </a:rPr>
              <a:t>too much by relying on coarse-grained information</a:t>
            </a:r>
            <a:endParaRPr lang="cs-CZ" b="1" i="1" dirty="0">
              <a:solidFill>
                <a:srgbClr val="FF0000"/>
              </a:solidFill>
              <a:latin typeface="+mn-lt"/>
            </a:endParaRPr>
          </a:p>
          <a:p>
            <a:pPr marL="457200" lvl="1" indent="0">
              <a:buNone/>
            </a:pPr>
            <a:endParaRPr lang="cs-CZ" b="1" i="1" dirty="0">
              <a:solidFill>
                <a:srgbClr val="FF0000"/>
              </a:solidFill>
              <a:latin typeface="+mn-lt"/>
            </a:endParaRPr>
          </a:p>
          <a:p>
            <a:pPr>
              <a:lnSpc>
                <a:spcPct val="90000"/>
              </a:lnSpc>
            </a:pPr>
            <a:r>
              <a:rPr lang="cs-CZ" dirty="0">
                <a:latin typeface="+mn-lt"/>
              </a:rPr>
              <a:t>Apply some pre-processing and then use RS tailored for </a:t>
            </a:r>
            <a:r>
              <a:rPr lang="cs-CZ" dirty="0" smtClean="0">
                <a:latin typeface="+mn-lt"/>
              </a:rPr>
              <a:t>explicit/multi-valued </a:t>
            </a:r>
            <a:r>
              <a:rPr lang="cs-CZ" dirty="0">
                <a:latin typeface="+mn-lt"/>
              </a:rPr>
              <a:t>feedback</a:t>
            </a:r>
          </a:p>
          <a:p>
            <a:pPr lvl="1">
              <a:lnSpc>
                <a:spcPct val="90000"/>
              </a:lnSpc>
            </a:pPr>
            <a:r>
              <a:rPr lang="cs-CZ" dirty="0" err="1">
                <a:latin typeface="+mn-lt"/>
              </a:rPr>
              <a:t>Historically</a:t>
            </a:r>
            <a:r>
              <a:rPr lang="cs-CZ" dirty="0">
                <a:latin typeface="+mn-lt"/>
              </a:rPr>
              <a:t>, </a:t>
            </a:r>
            <a:r>
              <a:rPr lang="cs-CZ" dirty="0" err="1">
                <a:latin typeface="+mn-lt"/>
              </a:rPr>
              <a:t>better</a:t>
            </a:r>
            <a:r>
              <a:rPr lang="cs-CZ" dirty="0">
                <a:latin typeface="+mn-lt"/>
              </a:rPr>
              <a:t> </a:t>
            </a:r>
            <a:r>
              <a:rPr lang="cs-CZ" dirty="0" err="1">
                <a:latin typeface="+mn-lt"/>
              </a:rPr>
              <a:t>coverage</a:t>
            </a:r>
            <a:endParaRPr lang="cs-CZ" dirty="0">
              <a:latin typeface="+mn-lt"/>
            </a:endParaRPr>
          </a:p>
          <a:p>
            <a:pPr lvl="1">
              <a:lnSpc>
                <a:spcPct val="90000"/>
              </a:lnSpc>
            </a:pPr>
            <a:r>
              <a:rPr lang="cs-CZ" b="1" i="1" dirty="0" err="1">
                <a:latin typeface="+mn-lt"/>
              </a:rPr>
              <a:t>Tailored</a:t>
            </a:r>
            <a:r>
              <a:rPr lang="cs-CZ" b="1" i="1" dirty="0">
                <a:latin typeface="+mn-lt"/>
              </a:rPr>
              <a:t> to fine-</a:t>
            </a:r>
            <a:r>
              <a:rPr lang="cs-CZ" b="1" i="1" dirty="0" err="1">
                <a:latin typeface="+mn-lt"/>
              </a:rPr>
              <a:t>grained</a:t>
            </a:r>
            <a:r>
              <a:rPr lang="cs-CZ" b="1" i="1" dirty="0">
                <a:latin typeface="+mn-lt"/>
              </a:rPr>
              <a:t> </a:t>
            </a:r>
            <a:r>
              <a:rPr lang="cs-CZ" b="1" i="1" dirty="0" err="1">
                <a:latin typeface="+mn-lt"/>
              </a:rPr>
              <a:t>preferences</a:t>
            </a:r>
            <a:endParaRPr lang="cs-CZ" b="1" i="1" dirty="0">
              <a:latin typeface="+mn-lt"/>
            </a:endParaRPr>
          </a:p>
          <a:p>
            <a:pPr>
              <a:lnSpc>
                <a:spcPct val="90000"/>
              </a:lnSpc>
            </a:pPr>
            <a:endParaRPr lang="cs-CZ" sz="1600" dirty="0"/>
          </a:p>
          <a:p>
            <a:pPr>
              <a:lnSpc>
                <a:spcPct val="90000"/>
              </a:lnSpc>
            </a:pPr>
            <a:endParaRPr lang="cs-CZ" sz="1600" dirty="0"/>
          </a:p>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spTree>
    <p:extLst>
      <p:ext uri="{BB962C8B-B14F-4D97-AF65-F5344CB8AC3E}">
        <p14:creationId xmlns:p14="http://schemas.microsoft.com/office/powerpoint/2010/main" val="3292191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46C3F-BDF8-FC01-8363-67EC94E19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20251-05AD-3065-BEEA-26C635A47FF2}"/>
              </a:ext>
            </a:extLst>
          </p:cNvPr>
          <p:cNvSpPr>
            <a:spLocks noGrp="1"/>
          </p:cNvSpPr>
          <p:nvPr>
            <p:ph type="title"/>
          </p:nvPr>
        </p:nvSpPr>
        <p:spPr>
          <a:xfrm>
            <a:off x="677332" y="609603"/>
            <a:ext cx="8839892" cy="1320795"/>
          </a:xfrm>
        </p:spPr>
        <p:txBody>
          <a:bodyPr/>
          <a:lstStyle/>
          <a:p>
            <a:r>
              <a:rPr lang="cs-CZ" dirty="0">
                <a:solidFill>
                  <a:srgbClr val="333333"/>
                </a:solidFill>
                <a:latin typeface="Arial" pitchFamily="34"/>
              </a:rPr>
              <a:t>How to interpret </a:t>
            </a:r>
            <a:r>
              <a:rPr lang="cs-CZ" dirty="0" err="1">
                <a:solidFill>
                  <a:srgbClr val="333333"/>
                </a:solidFill>
                <a:latin typeface="Arial" pitchFamily="34"/>
              </a:rPr>
              <a:t>numeric</a:t>
            </a:r>
            <a:r>
              <a:rPr lang="cs-CZ" dirty="0">
                <a:solidFill>
                  <a:srgbClr val="333333"/>
                </a:solidFill>
                <a:latin typeface="Arial" pitchFamily="34"/>
              </a:rPr>
              <a:t> </a:t>
            </a:r>
            <a:r>
              <a:rPr lang="cs-CZ" dirty="0" err="1">
                <a:solidFill>
                  <a:srgbClr val="333333"/>
                </a:solidFill>
                <a:latin typeface="Arial" pitchFamily="34"/>
              </a:rPr>
              <a:t>implicit</a:t>
            </a:r>
            <a:r>
              <a:rPr lang="cs-CZ" dirty="0">
                <a:solidFill>
                  <a:srgbClr val="333333"/>
                </a:solidFill>
                <a:latin typeface="Arial" pitchFamily="34"/>
              </a:rPr>
              <a:t> feedback</a:t>
            </a:r>
            <a:endParaRPr lang="en-US" dirty="0"/>
          </a:p>
        </p:txBody>
      </p:sp>
      <p:sp>
        <p:nvSpPr>
          <p:cNvPr id="3" name="Content Placeholder 2">
            <a:extLst>
              <a:ext uri="{FF2B5EF4-FFF2-40B4-BE49-F238E27FC236}">
                <a16:creationId xmlns:a16="http://schemas.microsoft.com/office/drawing/2014/main" id="{6E90A133-B40F-F044-FD30-0E23CC21CC80}"/>
              </a:ext>
            </a:extLst>
          </p:cNvPr>
          <p:cNvSpPr>
            <a:spLocks noGrp="1"/>
          </p:cNvSpPr>
          <p:nvPr>
            <p:ph idx="1"/>
          </p:nvPr>
        </p:nvSpPr>
        <p:spPr>
          <a:xfrm>
            <a:off x="677332" y="1558212"/>
            <a:ext cx="9063434" cy="4483146"/>
          </a:xfrm>
        </p:spPr>
        <p:txBody>
          <a:bodyPr>
            <a:normAutofit/>
          </a:bodyPr>
          <a:lstStyle/>
          <a:p>
            <a:r>
              <a:rPr lang="cs-CZ" dirty="0" err="1"/>
              <a:t>Get</a:t>
            </a:r>
            <a:r>
              <a:rPr lang="cs-CZ" dirty="0"/>
              <a:t> </a:t>
            </a:r>
            <a:r>
              <a:rPr lang="cs-CZ" dirty="0" err="1"/>
              <a:t>graded</a:t>
            </a:r>
            <a:r>
              <a:rPr lang="cs-CZ" dirty="0"/>
              <a:t> „rating-</a:t>
            </a:r>
            <a:r>
              <a:rPr lang="cs-CZ" dirty="0" err="1"/>
              <a:t>like</a:t>
            </a:r>
            <a:r>
              <a:rPr lang="cs-CZ" dirty="0"/>
              <a:t>“ output </a:t>
            </a:r>
            <a:r>
              <a:rPr lang="cs-CZ" dirty="0" err="1"/>
              <a:t>from</a:t>
            </a:r>
            <a:r>
              <a:rPr lang="cs-CZ" dirty="0"/>
              <a:t> </a:t>
            </a:r>
            <a:r>
              <a:rPr lang="cs-CZ" dirty="0" err="1"/>
              <a:t>the</a:t>
            </a:r>
            <a:r>
              <a:rPr lang="cs-CZ" dirty="0"/>
              <a:t> </a:t>
            </a:r>
            <a:r>
              <a:rPr lang="cs-CZ" dirty="0" err="1"/>
              <a:t>combination</a:t>
            </a:r>
            <a:r>
              <a:rPr lang="cs-CZ" dirty="0"/>
              <a:t> </a:t>
            </a:r>
            <a:r>
              <a:rPr lang="cs-CZ" dirty="0" err="1"/>
              <a:t>of</a:t>
            </a:r>
            <a:r>
              <a:rPr lang="cs-CZ" dirty="0"/>
              <a:t> </a:t>
            </a:r>
            <a:r>
              <a:rPr lang="cs-CZ" dirty="0" err="1"/>
              <a:t>multiple</a:t>
            </a:r>
            <a:r>
              <a:rPr lang="cs-CZ" dirty="0"/>
              <a:t> feedback </a:t>
            </a:r>
            <a:r>
              <a:rPr lang="cs-CZ" dirty="0" err="1"/>
              <a:t>types</a:t>
            </a:r>
            <a:endParaRPr lang="cs-CZ" dirty="0">
              <a:solidFill>
                <a:srgbClr val="92D050"/>
              </a:solidFill>
            </a:endParaRPr>
          </a:p>
          <a:p>
            <a:pPr lvl="1"/>
            <a:r>
              <a:rPr lang="cs-CZ" dirty="0"/>
              <a:t>Rating-</a:t>
            </a:r>
            <a:r>
              <a:rPr lang="cs-CZ" dirty="0" err="1"/>
              <a:t>based</a:t>
            </a:r>
            <a:r>
              <a:rPr lang="cs-CZ" dirty="0"/>
              <a:t> </a:t>
            </a:r>
            <a:r>
              <a:rPr lang="cs-CZ" dirty="0" err="1"/>
              <a:t>recommender</a:t>
            </a:r>
            <a:r>
              <a:rPr lang="cs-CZ" dirty="0"/>
              <a:t> </a:t>
            </a:r>
            <a:r>
              <a:rPr lang="cs-CZ" dirty="0" err="1"/>
              <a:t>systems</a:t>
            </a:r>
            <a:r>
              <a:rPr lang="cs-CZ" dirty="0"/>
              <a:t> </a:t>
            </a:r>
            <a:r>
              <a:rPr lang="cs-CZ" dirty="0" err="1"/>
              <a:t>can</a:t>
            </a:r>
            <a:r>
              <a:rPr lang="cs-CZ" dirty="0"/>
              <a:t> </a:t>
            </a:r>
            <a:r>
              <a:rPr lang="cs-CZ" dirty="0" err="1"/>
              <a:t>be</a:t>
            </a:r>
            <a:r>
              <a:rPr lang="cs-CZ" dirty="0"/>
              <a:t> </a:t>
            </a:r>
            <a:r>
              <a:rPr lang="cs-CZ" dirty="0" err="1"/>
              <a:t>used</a:t>
            </a:r>
            <a:r>
              <a:rPr lang="cs-CZ" dirty="0"/>
              <a:t> </a:t>
            </a:r>
            <a:r>
              <a:rPr lang="cs-CZ" dirty="0" err="1"/>
              <a:t>afterwards</a:t>
            </a:r>
            <a:endParaRPr lang="cs-CZ"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r>
              <a:rPr lang="cs-CZ" sz="1600" dirty="0" err="1"/>
              <a:t>The</a:t>
            </a:r>
            <a:r>
              <a:rPr lang="cs-CZ" sz="1600" dirty="0"/>
              <a:t> more </a:t>
            </a:r>
            <a:r>
              <a:rPr lang="cs-CZ" sz="1600" dirty="0" err="1"/>
              <a:t>the</a:t>
            </a:r>
            <a:r>
              <a:rPr lang="cs-CZ" sz="1600" dirty="0"/>
              <a:t> </a:t>
            </a:r>
            <a:r>
              <a:rPr lang="cs-CZ" sz="1600" dirty="0" err="1"/>
              <a:t>better</a:t>
            </a:r>
            <a:r>
              <a:rPr lang="cs-CZ" sz="1600" dirty="0"/>
              <a:t> </a:t>
            </a:r>
            <a:r>
              <a:rPr lang="cs-CZ" sz="1600" dirty="0" err="1"/>
              <a:t>hypothesis</a:t>
            </a:r>
            <a:endParaRPr lang="cs-CZ" sz="1600" dirty="0"/>
          </a:p>
          <a:p>
            <a:pPr lvl="1">
              <a:lnSpc>
                <a:spcPct val="90000"/>
              </a:lnSpc>
            </a:pPr>
            <a:r>
              <a:rPr lang="cs-CZ" sz="1400" dirty="0" err="1"/>
              <a:t>Normalize</a:t>
            </a:r>
            <a:r>
              <a:rPr lang="cs-CZ" sz="1400" dirty="0"/>
              <a:t> data (Time on </a:t>
            </a:r>
            <a:r>
              <a:rPr lang="cs-CZ" sz="1400" dirty="0" err="1"/>
              <a:t>page</a:t>
            </a:r>
            <a:r>
              <a:rPr lang="cs-CZ" sz="1400" dirty="0"/>
              <a:t> vs. </a:t>
            </a:r>
            <a:r>
              <a:rPr lang="cs-CZ" sz="1400" dirty="0" err="1"/>
              <a:t>Scrolling</a:t>
            </a:r>
            <a:r>
              <a:rPr lang="cs-CZ" sz="1400" dirty="0"/>
              <a:t> distance vs. Vol. </a:t>
            </a:r>
            <a:r>
              <a:rPr lang="cs-CZ" sz="1400" dirty="0" smtClean="0"/>
              <a:t>of </a:t>
            </a:r>
            <a:r>
              <a:rPr lang="cs-CZ" sz="1400" dirty="0"/>
              <a:t>visits)</a:t>
            </a:r>
          </a:p>
          <a:p>
            <a:pPr lvl="1">
              <a:lnSpc>
                <a:spcPct val="90000"/>
              </a:lnSpc>
            </a:pPr>
            <a:r>
              <a:rPr lang="cs-CZ" sz="1400" dirty="0"/>
              <a:t>(</a:t>
            </a:r>
            <a:r>
              <a:rPr lang="cs-CZ" sz="1400" dirty="0" err="1"/>
              <a:t>shifted</a:t>
            </a:r>
            <a:r>
              <a:rPr lang="cs-CZ" sz="1400" dirty="0"/>
              <a:t>) </a:t>
            </a:r>
            <a:r>
              <a:rPr lang="cs-CZ" sz="1400" dirty="0" err="1"/>
              <a:t>standardization</a:t>
            </a:r>
            <a:r>
              <a:rPr lang="cs-CZ" sz="1400" dirty="0"/>
              <a:t>, </a:t>
            </a:r>
            <a:r>
              <a:rPr lang="cs-CZ" sz="1400" dirty="0" err="1"/>
              <a:t>cummulative</a:t>
            </a:r>
            <a:r>
              <a:rPr lang="cs-CZ" sz="1400" dirty="0"/>
              <a:t> </a:t>
            </a:r>
            <a:r>
              <a:rPr lang="cs-CZ" sz="1400" dirty="0" err="1"/>
              <a:t>distribution</a:t>
            </a:r>
            <a:r>
              <a:rPr lang="cs-CZ" sz="1400" dirty="0"/>
              <a:t> </a:t>
            </a:r>
            <a:r>
              <a:rPr lang="cs-CZ" sz="1400" dirty="0" err="1"/>
              <a:t>function</a:t>
            </a:r>
            <a:r>
              <a:rPr lang="cs-CZ" sz="1400" dirty="0"/>
              <a:t>, log </a:t>
            </a:r>
            <a:r>
              <a:rPr lang="cs-CZ" sz="1400" dirty="0" err="1"/>
              <a:t>transformation</a:t>
            </a:r>
            <a:endParaRPr lang="cs-CZ" sz="1400" dirty="0"/>
          </a:p>
          <a:p>
            <a:pPr lvl="2">
              <a:lnSpc>
                <a:spcPct val="90000"/>
              </a:lnSpc>
            </a:pPr>
            <a:r>
              <a:rPr lang="cs-CZ" sz="1200" dirty="0"/>
              <a:t>Make a hypothesis about what particular values mean and then confirm it via user </a:t>
            </a:r>
            <a:r>
              <a:rPr lang="cs-CZ" sz="1200" dirty="0" smtClean="0"/>
              <a:t>study (or guess blindly...)</a:t>
            </a:r>
            <a:endParaRPr lang="cs-CZ" sz="1200" dirty="0"/>
          </a:p>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grpSp>
        <p:nvGrpSpPr>
          <p:cNvPr id="4" name="Csoportba foglalás 53">
            <a:extLst>
              <a:ext uri="{FF2B5EF4-FFF2-40B4-BE49-F238E27FC236}">
                <a16:creationId xmlns:a16="http://schemas.microsoft.com/office/drawing/2014/main" id="{54C6F9BC-0675-1948-42E1-D2E9CC503543}"/>
              </a:ext>
            </a:extLst>
          </p:cNvPr>
          <p:cNvGrpSpPr/>
          <p:nvPr/>
        </p:nvGrpSpPr>
        <p:grpSpPr>
          <a:xfrm>
            <a:off x="677332" y="2614422"/>
            <a:ext cx="3988436" cy="1629156"/>
            <a:chOff x="2934227" y="2375908"/>
            <a:chExt cx="3988436" cy="1629156"/>
          </a:xfrm>
        </p:grpSpPr>
        <p:pic>
          <p:nvPicPr>
            <p:cNvPr id="5" name="Picture 4" descr="Výsledek obrázku pro spreadsheet icon">
              <a:extLst>
                <a:ext uri="{FF2B5EF4-FFF2-40B4-BE49-F238E27FC236}">
                  <a16:creationId xmlns:a16="http://schemas.microsoft.com/office/drawing/2014/main" id="{0675940E-A196-245B-D4C9-98DF291ED22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ýsledek obrázku pro spreadsheet icon">
              <a:extLst>
                <a:ext uri="{FF2B5EF4-FFF2-40B4-BE49-F238E27FC236}">
                  <a16:creationId xmlns:a16="http://schemas.microsoft.com/office/drawing/2014/main" id="{4B4E359C-EA19-506C-D33C-621EB85C134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27">
              <a:extLst>
                <a:ext uri="{FF2B5EF4-FFF2-40B4-BE49-F238E27FC236}">
                  <a16:creationId xmlns:a16="http://schemas.microsoft.com/office/drawing/2014/main" id="{0AF7C1D6-1C91-FA7C-436A-830F66CEC202}"/>
                </a:ext>
              </a:extLst>
            </p:cNvPr>
            <p:cNvPicPr>
              <a:picLocks noChangeAspect="1"/>
            </p:cNvPicPr>
            <p:nvPr/>
          </p:nvPicPr>
          <p:blipFill rotWithShape="1">
            <a:blip r:embed="rId3" cstate="print"/>
            <a:srcRect l="783" t="8001" r="74805" b="50000"/>
            <a:stretch/>
          </p:blipFill>
          <p:spPr>
            <a:xfrm>
              <a:off x="2934227" y="2922704"/>
              <a:ext cx="629661" cy="609349"/>
            </a:xfrm>
            <a:prstGeom prst="rect">
              <a:avLst/>
            </a:prstGeom>
          </p:spPr>
        </p:pic>
        <p:cxnSp>
          <p:nvCxnSpPr>
            <p:cNvPr id="8" name="Szögletes összekötő 29">
              <a:extLst>
                <a:ext uri="{FF2B5EF4-FFF2-40B4-BE49-F238E27FC236}">
                  <a16:creationId xmlns:a16="http://schemas.microsoft.com/office/drawing/2014/main" id="{C26EA483-92E8-1C73-1434-7800A8BBDE9E}"/>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9" name="Szögletes összekötő 34">
              <a:extLst>
                <a:ext uri="{FF2B5EF4-FFF2-40B4-BE49-F238E27FC236}">
                  <a16:creationId xmlns:a16="http://schemas.microsoft.com/office/drawing/2014/main" id="{9853A2B8-2FB4-35BD-2130-F77F55EEBFE4}"/>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Lekerekített téglalap 33">
              <a:extLst>
                <a:ext uri="{FF2B5EF4-FFF2-40B4-BE49-F238E27FC236}">
                  <a16:creationId xmlns:a16="http://schemas.microsoft.com/office/drawing/2014/main" id="{4682DAA5-AC95-7814-C1A3-87E2BD659C3A}"/>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a:solidFill>
                    <a:schemeClr val="tx1"/>
                  </a:solidFill>
                </a:rPr>
                <a:t>Dwell time: 10s</a:t>
              </a:r>
            </a:p>
            <a:p>
              <a:r>
                <a:rPr lang="cs-CZ" sz="1200" dirty="0">
                  <a:solidFill>
                    <a:schemeClr val="tx1"/>
                  </a:solidFill>
                </a:rPr>
                <a:t>Scrolling: 100px</a:t>
              </a:r>
            </a:p>
            <a:p>
              <a:r>
                <a:rPr lang="cs-CZ" sz="1200" dirty="0">
                  <a:solidFill>
                    <a:schemeClr val="tx1"/>
                  </a:solidFill>
                </a:rPr>
                <a:t>Mouse movement:250px</a:t>
              </a:r>
              <a:endParaRPr lang="hu-HU" sz="1200" dirty="0">
                <a:solidFill>
                  <a:schemeClr val="tx1"/>
                </a:solidFill>
              </a:endParaRPr>
            </a:p>
          </p:txBody>
        </p:sp>
        <p:sp>
          <p:nvSpPr>
            <p:cNvPr id="11" name="Lekerekített téglalap 46">
              <a:extLst>
                <a:ext uri="{FF2B5EF4-FFF2-40B4-BE49-F238E27FC236}">
                  <a16:creationId xmlns:a16="http://schemas.microsoft.com/office/drawing/2014/main" id="{2E6837B5-182E-0020-00BC-B307A0347CD3}"/>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a:solidFill>
                    <a:schemeClr val="tx1"/>
                  </a:solidFill>
                </a:rPr>
                <a:t>Dwell time: 100s</a:t>
              </a:r>
            </a:p>
            <a:p>
              <a:r>
                <a:rPr lang="cs-CZ" sz="1200" dirty="0">
                  <a:solidFill>
                    <a:schemeClr val="tx1"/>
                  </a:solidFill>
                </a:rPr>
                <a:t>Scrolling: 200px</a:t>
              </a:r>
            </a:p>
            <a:p>
              <a:r>
                <a:rPr lang="cs-CZ" sz="1200" dirty="0">
                  <a:solidFill>
                    <a:schemeClr val="tx1"/>
                  </a:solidFill>
                </a:rPr>
                <a:t>Mouse movement:450px</a:t>
              </a:r>
              <a:endParaRPr lang="hu-HU" sz="1200" dirty="0">
                <a:solidFill>
                  <a:schemeClr val="tx1"/>
                </a:solidFill>
              </a:endParaRPr>
            </a:p>
          </p:txBody>
        </p:sp>
      </p:grpSp>
      <p:grpSp>
        <p:nvGrpSpPr>
          <p:cNvPr id="12" name="Csoportba foglalás 4096">
            <a:extLst>
              <a:ext uri="{FF2B5EF4-FFF2-40B4-BE49-F238E27FC236}">
                <a16:creationId xmlns:a16="http://schemas.microsoft.com/office/drawing/2014/main" id="{7CA263B8-867B-F9ED-192C-3F5E0E29760B}"/>
              </a:ext>
            </a:extLst>
          </p:cNvPr>
          <p:cNvGrpSpPr/>
          <p:nvPr/>
        </p:nvGrpSpPr>
        <p:grpSpPr>
          <a:xfrm>
            <a:off x="5913797" y="2648097"/>
            <a:ext cx="3194995" cy="1583091"/>
            <a:chOff x="4838560" y="2605886"/>
            <a:chExt cx="3194995" cy="1583091"/>
          </a:xfrm>
        </p:grpSpPr>
        <p:pic>
          <p:nvPicPr>
            <p:cNvPr id="13" name="Picture 4" descr="Výsledek obrázku pro spreadsheet icon">
              <a:extLst>
                <a:ext uri="{FF2B5EF4-FFF2-40B4-BE49-F238E27FC236}">
                  <a16:creationId xmlns:a16="http://schemas.microsoft.com/office/drawing/2014/main" id="{37E12901-9B83-EF09-4CFC-58A7D861A98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7411083" y="2605886"/>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Výsledek obrázku pro spreadsheet icon">
              <a:extLst>
                <a:ext uri="{FF2B5EF4-FFF2-40B4-BE49-F238E27FC236}">
                  <a16:creationId xmlns:a16="http://schemas.microsoft.com/office/drawing/2014/main" id="{F91B0542-302E-C7EC-32F4-00DCB9A0189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7411084" y="3517581"/>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15" name="Kép 60">
              <a:extLst>
                <a:ext uri="{FF2B5EF4-FFF2-40B4-BE49-F238E27FC236}">
                  <a16:creationId xmlns:a16="http://schemas.microsoft.com/office/drawing/2014/main" id="{4167A73C-0E4A-E4BF-94BB-A5B7AF5BD98D}"/>
                </a:ext>
              </a:extLst>
            </p:cNvPr>
            <p:cNvPicPr>
              <a:picLocks noChangeAspect="1"/>
            </p:cNvPicPr>
            <p:nvPr/>
          </p:nvPicPr>
          <p:blipFill rotWithShape="1">
            <a:blip r:embed="rId3" cstate="print"/>
            <a:srcRect l="783" t="8001" r="74805" b="50000"/>
            <a:stretch/>
          </p:blipFill>
          <p:spPr>
            <a:xfrm>
              <a:off x="4838560" y="3106352"/>
              <a:ext cx="629661" cy="609349"/>
            </a:xfrm>
            <a:prstGeom prst="rect">
              <a:avLst/>
            </a:prstGeom>
          </p:spPr>
        </p:pic>
        <p:cxnSp>
          <p:nvCxnSpPr>
            <p:cNvPr id="16" name="Szögletes összekötő 61">
              <a:extLst>
                <a:ext uri="{FF2B5EF4-FFF2-40B4-BE49-F238E27FC236}">
                  <a16:creationId xmlns:a16="http://schemas.microsoft.com/office/drawing/2014/main" id="{BE7231B3-D8FB-3D35-D066-2F9007AFA140}"/>
                </a:ext>
              </a:extLst>
            </p:cNvPr>
            <p:cNvCxnSpPr/>
            <p:nvPr/>
          </p:nvCxnSpPr>
          <p:spPr>
            <a:xfrm flipV="1">
              <a:off x="5468221" y="2895190"/>
              <a:ext cx="1912091" cy="381828"/>
            </a:xfrm>
            <a:prstGeom prst="bentConnector3">
              <a:avLst>
                <a:gd name="adj1" fmla="val 18119"/>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7" name="Szögletes összekötő 62">
              <a:extLst>
                <a:ext uri="{FF2B5EF4-FFF2-40B4-BE49-F238E27FC236}">
                  <a16:creationId xmlns:a16="http://schemas.microsoft.com/office/drawing/2014/main" id="{044E5C90-7650-1E89-89B9-6DB54C27997F}"/>
                </a:ext>
              </a:extLst>
            </p:cNvPr>
            <p:cNvCxnSpPr/>
            <p:nvPr/>
          </p:nvCxnSpPr>
          <p:spPr>
            <a:xfrm>
              <a:off x="5468221" y="3540640"/>
              <a:ext cx="1912091" cy="293380"/>
            </a:xfrm>
            <a:prstGeom prst="bentConnector3">
              <a:avLst>
                <a:gd name="adj1" fmla="val 1762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8" name="Lekerekített téglalap 63">
              <a:extLst>
                <a:ext uri="{FF2B5EF4-FFF2-40B4-BE49-F238E27FC236}">
                  <a16:creationId xmlns:a16="http://schemas.microsoft.com/office/drawing/2014/main" id="{3D2BE4AC-2B33-98A6-27DD-9C0976D87734}"/>
                </a:ext>
              </a:extLst>
            </p:cNvPr>
            <p:cNvSpPr/>
            <p:nvPr/>
          </p:nvSpPr>
          <p:spPr>
            <a:xfrm>
              <a:off x="5964638" y="2708920"/>
              <a:ext cx="1155638" cy="38444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0.2</a:t>
              </a:r>
              <a:endParaRPr lang="hu-HU" sz="1400" dirty="0">
                <a:solidFill>
                  <a:schemeClr val="tx1"/>
                </a:solidFill>
              </a:endParaRPr>
            </a:p>
          </p:txBody>
        </p:sp>
        <p:sp>
          <p:nvSpPr>
            <p:cNvPr id="19" name="Lekerekített téglalap 64">
              <a:extLst>
                <a:ext uri="{FF2B5EF4-FFF2-40B4-BE49-F238E27FC236}">
                  <a16:creationId xmlns:a16="http://schemas.microsoft.com/office/drawing/2014/main" id="{36C9AA58-A9D5-7432-60AD-05049545876B}"/>
                </a:ext>
              </a:extLst>
            </p:cNvPr>
            <p:cNvSpPr/>
            <p:nvPr/>
          </p:nvSpPr>
          <p:spPr>
            <a:xfrm>
              <a:off x="5964638" y="3645024"/>
              <a:ext cx="1155638" cy="360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0.8</a:t>
              </a:r>
              <a:endParaRPr lang="hu-HU" sz="1400" dirty="0">
                <a:solidFill>
                  <a:schemeClr val="tx1"/>
                </a:solidFill>
              </a:endParaRPr>
            </a:p>
          </p:txBody>
        </p:sp>
      </p:grpSp>
      <p:sp>
        <p:nvSpPr>
          <p:cNvPr id="20" name="Jobbra nyíl 4100">
            <a:extLst>
              <a:ext uri="{FF2B5EF4-FFF2-40B4-BE49-F238E27FC236}">
                <a16:creationId xmlns:a16="http://schemas.microsoft.com/office/drawing/2014/main" id="{DBC17493-9291-6A38-CAE1-576287CF1B1E}"/>
              </a:ext>
            </a:extLst>
          </p:cNvPr>
          <p:cNvSpPr/>
          <p:nvPr/>
        </p:nvSpPr>
        <p:spPr>
          <a:xfrm>
            <a:off x="4946160" y="3025435"/>
            <a:ext cx="707601" cy="901564"/>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25107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3"/>
            <a:ext cx="8839892" cy="1320795"/>
          </a:xfrm>
        </p:spPr>
        <p:txBody>
          <a:bodyPr/>
          <a:lstStyle/>
          <a:p>
            <a:r>
              <a:rPr lang="cs-CZ" dirty="0">
                <a:solidFill>
                  <a:srgbClr val="333333"/>
                </a:solidFill>
                <a:latin typeface="Arial" pitchFamily="34"/>
              </a:rPr>
              <a:t>How to interpret </a:t>
            </a:r>
            <a:r>
              <a:rPr lang="cs-CZ" dirty="0" err="1">
                <a:solidFill>
                  <a:srgbClr val="333333"/>
                </a:solidFill>
                <a:latin typeface="Arial" pitchFamily="34"/>
              </a:rPr>
              <a:t>numeric</a:t>
            </a:r>
            <a:r>
              <a:rPr lang="cs-CZ" dirty="0">
                <a:solidFill>
                  <a:srgbClr val="333333"/>
                </a:solidFill>
                <a:latin typeface="Arial" pitchFamily="34"/>
              </a:rPr>
              <a:t> </a:t>
            </a:r>
            <a:r>
              <a:rPr lang="cs-CZ" dirty="0" err="1">
                <a:solidFill>
                  <a:srgbClr val="333333"/>
                </a:solidFill>
                <a:latin typeface="Arial" pitchFamily="34"/>
              </a:rPr>
              <a:t>implicit</a:t>
            </a:r>
            <a:r>
              <a:rPr lang="cs-CZ" dirty="0">
                <a:solidFill>
                  <a:srgbClr val="333333"/>
                </a:solidFill>
                <a:latin typeface="Arial" pitchFamily="34"/>
              </a:rPr>
              <a:t> feedback</a:t>
            </a:r>
            <a:endParaRPr lang="en-US" dirty="0"/>
          </a:p>
        </p:txBody>
      </p:sp>
      <p:sp>
        <p:nvSpPr>
          <p:cNvPr id="3" name="Content Placeholder 2"/>
          <p:cNvSpPr>
            <a:spLocks noGrp="1"/>
          </p:cNvSpPr>
          <p:nvPr>
            <p:ph idx="1"/>
          </p:nvPr>
        </p:nvSpPr>
        <p:spPr>
          <a:xfrm>
            <a:off x="677332" y="1558211"/>
            <a:ext cx="9297092" cy="5085185"/>
          </a:xfrm>
        </p:spPr>
        <p:txBody>
          <a:bodyPr>
            <a:normAutofit/>
          </a:bodyPr>
          <a:lstStyle/>
          <a:p>
            <a:r>
              <a:rPr lang="cs-CZ" dirty="0" err="1"/>
              <a:t>Combine</a:t>
            </a:r>
            <a:r>
              <a:rPr lang="cs-CZ" dirty="0"/>
              <a:t> </a:t>
            </a:r>
            <a:r>
              <a:rPr lang="cs-CZ" dirty="0" err="1"/>
              <a:t>all</a:t>
            </a:r>
            <a:r>
              <a:rPr lang="cs-CZ" dirty="0"/>
              <a:t> </a:t>
            </a:r>
            <a:r>
              <a:rPr lang="cs-CZ" dirty="0" err="1">
                <a:solidFill>
                  <a:srgbClr val="92D050"/>
                </a:solidFill>
              </a:rPr>
              <a:t>implicit</a:t>
            </a:r>
            <a:r>
              <a:rPr lang="cs-CZ" dirty="0">
                <a:solidFill>
                  <a:srgbClr val="92D050"/>
                </a:solidFill>
              </a:rPr>
              <a:t> feedback </a:t>
            </a:r>
            <a:r>
              <a:rPr lang="cs-CZ" dirty="0" err="1"/>
              <a:t>features</a:t>
            </a:r>
            <a:r>
              <a:rPr lang="cs-CZ" dirty="0"/>
              <a:t> to </a:t>
            </a:r>
            <a:r>
              <a:rPr lang="cs-CZ" dirty="0" err="1">
                <a:solidFill>
                  <a:srgbClr val="92D050"/>
                </a:solidFill>
              </a:rPr>
              <a:t>estimated</a:t>
            </a:r>
            <a:r>
              <a:rPr lang="cs-CZ" dirty="0">
                <a:solidFill>
                  <a:srgbClr val="92D050"/>
                </a:solidFill>
              </a:rPr>
              <a:t> user rating</a:t>
            </a:r>
          </a:p>
          <a:p>
            <a:pPr lvl="1"/>
            <a:r>
              <a:rPr lang="cs-CZ" dirty="0"/>
              <a:t>Standard </a:t>
            </a:r>
            <a:r>
              <a:rPr lang="cs-CZ" dirty="0" err="1"/>
              <a:t>recommender</a:t>
            </a:r>
            <a:r>
              <a:rPr lang="cs-CZ" dirty="0"/>
              <a:t> </a:t>
            </a:r>
            <a:r>
              <a:rPr lang="cs-CZ" dirty="0" err="1"/>
              <a:t>systems</a:t>
            </a:r>
            <a:r>
              <a:rPr lang="cs-CZ" dirty="0"/>
              <a:t> </a:t>
            </a:r>
            <a:r>
              <a:rPr lang="cs-CZ" dirty="0" err="1"/>
              <a:t>can</a:t>
            </a:r>
            <a:r>
              <a:rPr lang="cs-CZ" dirty="0"/>
              <a:t> </a:t>
            </a:r>
            <a:r>
              <a:rPr lang="cs-CZ" dirty="0" err="1"/>
              <a:t>be</a:t>
            </a:r>
            <a:r>
              <a:rPr lang="cs-CZ" dirty="0"/>
              <a:t> </a:t>
            </a:r>
            <a:r>
              <a:rPr lang="cs-CZ" dirty="0" err="1"/>
              <a:t>used</a:t>
            </a:r>
            <a:r>
              <a:rPr lang="cs-CZ" dirty="0"/>
              <a:t> </a:t>
            </a:r>
            <a:r>
              <a:rPr lang="cs-CZ" dirty="0" err="1"/>
              <a:t>afterwards</a:t>
            </a:r>
            <a:endParaRPr lang="cs-CZ"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r>
              <a:rPr lang="cs-CZ" sz="1600" dirty="0"/>
              <a:t>Use feedback </a:t>
            </a:r>
            <a:r>
              <a:rPr lang="cs-CZ" sz="1600" dirty="0" err="1"/>
              <a:t>linked</a:t>
            </a:r>
            <a:r>
              <a:rPr lang="cs-CZ" sz="1600" dirty="0"/>
              <a:t> </a:t>
            </a:r>
            <a:r>
              <a:rPr lang="cs-CZ" sz="1600" dirty="0" err="1"/>
              <a:t>with</a:t>
            </a:r>
            <a:r>
              <a:rPr lang="cs-CZ" sz="1600" dirty="0"/>
              <a:t> positive/negative preference</a:t>
            </a:r>
          </a:p>
          <a:p>
            <a:pPr lvl="1">
              <a:lnSpc>
                <a:spcPct val="90000"/>
              </a:lnSpc>
            </a:pPr>
            <a:r>
              <a:rPr lang="cs-CZ" sz="1400" dirty="0" err="1"/>
              <a:t>Ratings</a:t>
            </a:r>
            <a:r>
              <a:rPr lang="cs-CZ" sz="1400" dirty="0"/>
              <a:t>, </a:t>
            </a:r>
            <a:r>
              <a:rPr lang="cs-CZ" sz="1400" dirty="0" err="1"/>
              <a:t>purchases</a:t>
            </a:r>
            <a:endParaRPr lang="cs-CZ" sz="1400" dirty="0"/>
          </a:p>
          <a:p>
            <a:pPr lvl="1">
              <a:lnSpc>
                <a:spcPct val="90000"/>
              </a:lnSpc>
            </a:pPr>
            <a:r>
              <a:rPr lang="cs-CZ" sz="1400" dirty="0" err="1"/>
              <a:t>Train</a:t>
            </a:r>
            <a:r>
              <a:rPr lang="cs-CZ" sz="1400" dirty="0"/>
              <a:t> ML </a:t>
            </a:r>
            <a:r>
              <a:rPr lang="cs-CZ" sz="1400" dirty="0" err="1"/>
              <a:t>predictor</a:t>
            </a:r>
            <a:r>
              <a:rPr lang="cs-CZ" sz="1400" dirty="0"/>
              <a:t> to </a:t>
            </a:r>
            <a:r>
              <a:rPr lang="cs-CZ" sz="1400" dirty="0" err="1"/>
              <a:t>predict</a:t>
            </a:r>
            <a:r>
              <a:rPr lang="cs-CZ" sz="1400" dirty="0"/>
              <a:t> </a:t>
            </a:r>
            <a:r>
              <a:rPr lang="cs-CZ" sz="1400" dirty="0" err="1"/>
              <a:t>this</a:t>
            </a:r>
            <a:r>
              <a:rPr lang="cs-CZ" sz="1400" dirty="0"/>
              <a:t> </a:t>
            </a:r>
            <a:r>
              <a:rPr lang="cs-CZ" sz="1400" dirty="0" err="1"/>
              <a:t>based</a:t>
            </a:r>
            <a:r>
              <a:rPr lang="cs-CZ" sz="1400" dirty="0"/>
              <a:t> on </a:t>
            </a:r>
            <a:r>
              <a:rPr lang="cs-CZ" sz="1400" dirty="0" err="1"/>
              <a:t>other</a:t>
            </a:r>
            <a:r>
              <a:rPr lang="cs-CZ" sz="1400" dirty="0"/>
              <a:t> </a:t>
            </a:r>
            <a:r>
              <a:rPr lang="cs-CZ" sz="1400" dirty="0" err="1"/>
              <a:t>implicit</a:t>
            </a:r>
            <a:r>
              <a:rPr lang="cs-CZ" sz="1400" dirty="0"/>
              <a:t> feedback </a:t>
            </a:r>
            <a:r>
              <a:rPr lang="cs-CZ" sz="1400" dirty="0" err="1"/>
              <a:t>features</a:t>
            </a:r>
            <a:endParaRPr lang="cs-CZ" sz="1400" dirty="0"/>
          </a:p>
          <a:p>
            <a:pPr lvl="2">
              <a:lnSpc>
                <a:spcPct val="90000"/>
              </a:lnSpc>
            </a:pPr>
            <a:r>
              <a:rPr lang="cs-CZ" sz="1200" dirty="0" err="1"/>
              <a:t>Note</a:t>
            </a:r>
            <a:r>
              <a:rPr lang="cs-CZ" sz="1200" dirty="0"/>
              <a:t> </a:t>
            </a:r>
            <a:r>
              <a:rPr lang="cs-CZ" sz="1200" dirty="0" err="1"/>
              <a:t>that</a:t>
            </a:r>
            <a:r>
              <a:rPr lang="cs-CZ" sz="1200" dirty="0"/>
              <a:t> positive preference </a:t>
            </a:r>
            <a:r>
              <a:rPr lang="cs-CZ" sz="1200" dirty="0" err="1"/>
              <a:t>indicators</a:t>
            </a:r>
            <a:r>
              <a:rPr lang="cs-CZ" sz="1200" dirty="0"/>
              <a:t> are </a:t>
            </a:r>
            <a:r>
              <a:rPr lang="cs-CZ" sz="1200" dirty="0" err="1"/>
              <a:t>usually</a:t>
            </a:r>
            <a:r>
              <a:rPr lang="cs-CZ" sz="1200" dirty="0"/>
              <a:t> very </a:t>
            </a:r>
            <a:r>
              <a:rPr lang="cs-CZ" sz="1200" dirty="0" err="1"/>
              <a:t>sparse</a:t>
            </a:r>
            <a:r>
              <a:rPr lang="cs-CZ" sz="1200" dirty="0"/>
              <a:t> =&gt; </a:t>
            </a:r>
            <a:r>
              <a:rPr lang="cs-CZ" sz="1200" dirty="0" err="1"/>
              <a:t>bootstrap</a:t>
            </a:r>
            <a:r>
              <a:rPr lang="cs-CZ" sz="1200" dirty="0"/>
              <a:t> / </a:t>
            </a:r>
            <a:r>
              <a:rPr lang="cs-CZ" sz="1200" dirty="0" err="1"/>
              <a:t>stratified</a:t>
            </a:r>
            <a:r>
              <a:rPr lang="cs-CZ" sz="1200" dirty="0"/>
              <a:t> </a:t>
            </a:r>
            <a:r>
              <a:rPr lang="cs-CZ" sz="1200" dirty="0" err="1"/>
              <a:t>sampling</a:t>
            </a:r>
            <a:r>
              <a:rPr lang="cs-CZ" sz="1200" dirty="0"/>
              <a:t> / </a:t>
            </a:r>
            <a:r>
              <a:rPr lang="cs-CZ" sz="1200" dirty="0" err="1"/>
              <a:t>weighting</a:t>
            </a:r>
            <a:endParaRPr lang="cs-CZ" sz="1200" dirty="0"/>
          </a:p>
          <a:p>
            <a:pPr lvl="1">
              <a:lnSpc>
                <a:spcPct val="90000"/>
              </a:lnSpc>
            </a:pPr>
            <a:r>
              <a:rPr lang="cs-CZ" sz="1400" dirty="0"/>
              <a:t>Make </a:t>
            </a:r>
            <a:r>
              <a:rPr lang="cs-CZ" sz="1400" dirty="0" err="1"/>
              <a:t>individual</a:t>
            </a:r>
            <a:r>
              <a:rPr lang="cs-CZ" sz="1400" dirty="0"/>
              <a:t> preference </a:t>
            </a:r>
            <a:r>
              <a:rPr lang="cs-CZ" sz="1400" dirty="0" err="1"/>
              <a:t>estimators</a:t>
            </a:r>
            <a:r>
              <a:rPr lang="cs-CZ" sz="1400" dirty="0"/>
              <a:t> per feedback type &amp;</a:t>
            </a:r>
            <a:br>
              <a:rPr lang="cs-CZ" sz="1400" dirty="0"/>
            </a:br>
            <a:r>
              <a:rPr lang="cs-CZ" sz="1400" dirty="0"/>
              <a:t> </a:t>
            </a:r>
            <a:r>
              <a:rPr lang="cs-CZ" sz="1400" dirty="0" err="1"/>
              <a:t>their</a:t>
            </a:r>
            <a:r>
              <a:rPr lang="cs-CZ" sz="1400" dirty="0"/>
              <a:t> </a:t>
            </a:r>
            <a:r>
              <a:rPr lang="cs-CZ" sz="1400" dirty="0" err="1"/>
              <a:t>aggregator</a:t>
            </a:r>
            <a:r>
              <a:rPr lang="cs-CZ" sz="1400" dirty="0"/>
              <a:t> (</a:t>
            </a:r>
            <a:r>
              <a:rPr lang="cs-CZ" sz="1400" dirty="0" err="1"/>
              <a:t>wAVG</a:t>
            </a:r>
            <a:r>
              <a:rPr lang="cs-CZ" sz="1400" dirty="0"/>
              <a:t>, fuzzy </a:t>
            </a:r>
            <a:r>
              <a:rPr lang="cs-CZ" sz="1400" dirty="0" err="1"/>
              <a:t>logic</a:t>
            </a:r>
            <a:r>
              <a:rPr lang="cs-CZ" sz="1400" dirty="0"/>
              <a:t>,…)</a:t>
            </a:r>
          </a:p>
          <a:p>
            <a:pPr lvl="2">
              <a:lnSpc>
                <a:spcPct val="90000"/>
              </a:lnSpc>
            </a:pPr>
            <a:r>
              <a:rPr lang="cs-CZ" sz="1200" dirty="0"/>
              <a:t>In case </a:t>
            </a:r>
            <a:r>
              <a:rPr lang="cs-CZ" sz="1200" dirty="0" err="1"/>
              <a:t>of</a:t>
            </a:r>
            <a:r>
              <a:rPr lang="cs-CZ" sz="1200" dirty="0"/>
              <a:t> </a:t>
            </a:r>
            <a:r>
              <a:rPr lang="cs-CZ" sz="1200" dirty="0" err="1"/>
              <a:t>insufficient</a:t>
            </a:r>
            <a:r>
              <a:rPr lang="cs-CZ" sz="1200" dirty="0"/>
              <a:t> data </a:t>
            </a:r>
            <a:r>
              <a:rPr lang="cs-CZ" sz="1200" dirty="0" err="1"/>
              <a:t>or</a:t>
            </a:r>
            <a:r>
              <a:rPr lang="cs-CZ" sz="1200" dirty="0"/>
              <a:t> </a:t>
            </a:r>
            <a:r>
              <a:rPr lang="cs-CZ" sz="1200" dirty="0" err="1"/>
              <a:t>specific</a:t>
            </a:r>
            <a:r>
              <a:rPr lang="cs-CZ" sz="1200" dirty="0"/>
              <a:t> model in mind</a:t>
            </a:r>
          </a:p>
          <a:p>
            <a:pPr marL="0" indent="0">
              <a:lnSpc>
                <a:spcPct val="90000"/>
              </a:lnSpc>
              <a:buNone/>
            </a:pPr>
            <a:r>
              <a:rPr lang="cs-CZ" sz="1000" dirty="0">
                <a:hlinkClick r:id="rId2"/>
              </a:rPr>
              <a:t>https://www.researchgate.net/</a:t>
            </a:r>
            <a:r>
              <a:rPr lang="cs-CZ" sz="1000" dirty="0" err="1">
                <a:hlinkClick r:id="rId2"/>
              </a:rPr>
              <a:t>publication</a:t>
            </a:r>
            <a:r>
              <a:rPr lang="cs-CZ" sz="1000" dirty="0">
                <a:hlinkClick r:id="rId2"/>
              </a:rPr>
              <a:t>/283526661_How_to_interpret_implicit_user_feedback</a:t>
            </a:r>
            <a:r>
              <a:rPr lang="cs-CZ" sz="1000" dirty="0"/>
              <a:t>, </a:t>
            </a:r>
            <a:br>
              <a:rPr lang="cs-CZ" sz="1000" dirty="0"/>
            </a:br>
            <a:r>
              <a:rPr lang="cs-CZ" sz="1000" dirty="0">
                <a:hlinkClick r:id="rId3"/>
              </a:rPr>
              <a:t>https://www.ksi.mff.cuni.cz/~peska/wims13.pdf</a:t>
            </a:r>
            <a:r>
              <a:rPr lang="cs-CZ" sz="1000" dirty="0"/>
              <a:t>  </a:t>
            </a:r>
          </a:p>
          <a:p>
            <a:pPr marL="0" indent="0">
              <a:lnSpc>
                <a:spcPct val="90000"/>
              </a:lnSpc>
              <a:buNone/>
            </a:pPr>
            <a:endParaRPr lang="cs-CZ" sz="1600" dirty="0"/>
          </a:p>
          <a:p>
            <a:pPr marL="0" indent="0">
              <a:lnSpc>
                <a:spcPct val="90000"/>
              </a:lnSpc>
              <a:buNone/>
            </a:pPr>
            <a:endParaRPr lang="cs-CZ" sz="1600" dirty="0"/>
          </a:p>
        </p:txBody>
      </p:sp>
      <p:grpSp>
        <p:nvGrpSpPr>
          <p:cNvPr id="26" name="Skupina 25">
            <a:extLst>
              <a:ext uri="{FF2B5EF4-FFF2-40B4-BE49-F238E27FC236}">
                <a16:creationId xmlns:a16="http://schemas.microsoft.com/office/drawing/2014/main" id="{AB9957F2-27B7-4742-B490-FBDAB451FCC8}"/>
              </a:ext>
            </a:extLst>
          </p:cNvPr>
          <p:cNvGrpSpPr/>
          <p:nvPr/>
        </p:nvGrpSpPr>
        <p:grpSpPr>
          <a:xfrm>
            <a:off x="677332" y="2614422"/>
            <a:ext cx="5416727" cy="1320795"/>
            <a:chOff x="677332" y="2614422"/>
            <a:chExt cx="5866126" cy="1629156"/>
          </a:xfrm>
        </p:grpSpPr>
        <p:grpSp>
          <p:nvGrpSpPr>
            <p:cNvPr id="4" name="Csoportba foglalás 53">
              <a:extLst>
                <a:ext uri="{FF2B5EF4-FFF2-40B4-BE49-F238E27FC236}">
                  <a16:creationId xmlns:a16="http://schemas.microsoft.com/office/drawing/2014/main" id="{EC287AEA-7601-46CC-BC65-A74258A68A7F}"/>
                </a:ext>
              </a:extLst>
            </p:cNvPr>
            <p:cNvGrpSpPr/>
            <p:nvPr/>
          </p:nvGrpSpPr>
          <p:grpSpPr>
            <a:xfrm>
              <a:off x="677332" y="2614422"/>
              <a:ext cx="3988436" cy="1629156"/>
              <a:chOff x="2934227" y="2375908"/>
              <a:chExt cx="3988436" cy="1629156"/>
            </a:xfrm>
          </p:grpSpPr>
          <p:pic>
            <p:nvPicPr>
              <p:cNvPr id="5" name="Picture 4" descr="Výsledek obrázku pro spreadsheet icon">
                <a:extLst>
                  <a:ext uri="{FF2B5EF4-FFF2-40B4-BE49-F238E27FC236}">
                    <a16:creationId xmlns:a16="http://schemas.microsoft.com/office/drawing/2014/main" id="{EB237540-BBE7-4A53-94BA-1D8AF9C1FC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ýsledek obrázku pro spreadsheet icon">
                <a:extLst>
                  <a:ext uri="{FF2B5EF4-FFF2-40B4-BE49-F238E27FC236}">
                    <a16:creationId xmlns:a16="http://schemas.microsoft.com/office/drawing/2014/main" id="{6099123C-A972-4B0D-A596-4EC8D2A9953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27">
                <a:extLst>
                  <a:ext uri="{FF2B5EF4-FFF2-40B4-BE49-F238E27FC236}">
                    <a16:creationId xmlns:a16="http://schemas.microsoft.com/office/drawing/2014/main" id="{E7D2C564-D138-4E4B-90B7-E59375ECDB05}"/>
                  </a:ext>
                </a:extLst>
              </p:cNvPr>
              <p:cNvPicPr>
                <a:picLocks noChangeAspect="1"/>
              </p:cNvPicPr>
              <p:nvPr/>
            </p:nvPicPr>
            <p:blipFill rotWithShape="1">
              <a:blip r:embed="rId5" cstate="print"/>
              <a:srcRect l="783" t="8001" r="74805" b="50000"/>
              <a:stretch/>
            </p:blipFill>
            <p:spPr>
              <a:xfrm>
                <a:off x="2934227" y="2922704"/>
                <a:ext cx="629661" cy="609349"/>
              </a:xfrm>
              <a:prstGeom prst="rect">
                <a:avLst/>
              </a:prstGeom>
            </p:spPr>
          </p:pic>
          <p:cxnSp>
            <p:nvCxnSpPr>
              <p:cNvPr id="8" name="Szögletes összekötő 29">
                <a:extLst>
                  <a:ext uri="{FF2B5EF4-FFF2-40B4-BE49-F238E27FC236}">
                    <a16:creationId xmlns:a16="http://schemas.microsoft.com/office/drawing/2014/main" id="{8AB550FA-EA3A-411F-B447-1A58B1BE7F3C}"/>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9" name="Szögletes összekötő 34">
                <a:extLst>
                  <a:ext uri="{FF2B5EF4-FFF2-40B4-BE49-F238E27FC236}">
                    <a16:creationId xmlns:a16="http://schemas.microsoft.com/office/drawing/2014/main" id="{F86745DC-B332-4C7B-B775-BC089698209C}"/>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Lekerekített téglalap 33">
                <a:extLst>
                  <a:ext uri="{FF2B5EF4-FFF2-40B4-BE49-F238E27FC236}">
                    <a16:creationId xmlns:a16="http://schemas.microsoft.com/office/drawing/2014/main" id="{0C29F5E5-CD93-47DA-A1E7-504115DEC723}"/>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Stream </a:t>
                </a:r>
                <a:r>
                  <a:rPr lang="cs-CZ" sz="1100" dirty="0" err="1">
                    <a:solidFill>
                      <a:schemeClr val="tx1"/>
                    </a:solidFill>
                  </a:rPr>
                  <a:t>of</a:t>
                </a:r>
                <a:r>
                  <a:rPr lang="cs-CZ" sz="1100" dirty="0">
                    <a:solidFill>
                      <a:schemeClr val="tx1"/>
                    </a:solidFill>
                  </a:rPr>
                  <a:t> JS </a:t>
                </a:r>
                <a:r>
                  <a:rPr lang="cs-CZ" sz="1100" dirty="0" err="1">
                    <a:solidFill>
                      <a:schemeClr val="tx1"/>
                    </a:solidFill>
                  </a:rPr>
                  <a:t>events</a:t>
                </a:r>
                <a:r>
                  <a:rPr lang="cs-CZ" sz="1100" dirty="0">
                    <a:solidFill>
                      <a:schemeClr val="tx1"/>
                    </a:solidFill>
                  </a:rPr>
                  <a:t>: </a:t>
                </a:r>
                <a:r>
                  <a:rPr lang="cs-CZ" sz="1100" dirty="0" err="1">
                    <a:solidFill>
                      <a:schemeClr val="tx1"/>
                    </a:solidFill>
                  </a:rPr>
                  <a:t>mouse</a:t>
                </a:r>
                <a:r>
                  <a:rPr lang="cs-CZ" sz="1100" dirty="0">
                    <a:solidFill>
                      <a:schemeClr val="tx1"/>
                    </a:solidFill>
                  </a:rPr>
                  <a:t> </a:t>
                </a:r>
                <a:r>
                  <a:rPr lang="cs-CZ" sz="1100" dirty="0" err="1">
                    <a:solidFill>
                      <a:schemeClr val="tx1"/>
                    </a:solidFill>
                  </a:rPr>
                  <a:t>motion</a:t>
                </a:r>
                <a:r>
                  <a:rPr lang="cs-CZ" sz="1100" dirty="0">
                    <a:solidFill>
                      <a:schemeClr val="tx1"/>
                    </a:solidFill>
                  </a:rPr>
                  <a:t>, </a:t>
                </a:r>
                <a:r>
                  <a:rPr lang="cs-CZ" sz="1100" dirty="0" err="1">
                    <a:solidFill>
                      <a:schemeClr val="tx1"/>
                    </a:solidFill>
                  </a:rPr>
                  <a:t>keyboard</a:t>
                </a:r>
                <a:r>
                  <a:rPr lang="cs-CZ" sz="1100" dirty="0">
                    <a:solidFill>
                      <a:schemeClr val="tx1"/>
                    </a:solidFill>
                  </a:rPr>
                  <a:t>, </a:t>
                </a:r>
                <a:r>
                  <a:rPr lang="cs-CZ" sz="1100" dirty="0" err="1">
                    <a:solidFill>
                      <a:schemeClr val="tx1"/>
                    </a:solidFill>
                  </a:rPr>
                  <a:t>scroll</a:t>
                </a:r>
                <a:endParaRPr lang="hu-HU" sz="1100" dirty="0">
                  <a:solidFill>
                    <a:schemeClr val="tx1"/>
                  </a:solidFill>
                </a:endParaRPr>
              </a:p>
            </p:txBody>
          </p:sp>
          <p:sp>
            <p:nvSpPr>
              <p:cNvPr id="11" name="Lekerekített téglalap 46">
                <a:extLst>
                  <a:ext uri="{FF2B5EF4-FFF2-40B4-BE49-F238E27FC236}">
                    <a16:creationId xmlns:a16="http://schemas.microsoft.com/office/drawing/2014/main" id="{5C53DED6-BF41-4DBE-8364-84FBB5C8D45C}"/>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Stream </a:t>
                </a:r>
                <a:r>
                  <a:rPr lang="cs-CZ" sz="1100" dirty="0" err="1">
                    <a:solidFill>
                      <a:schemeClr val="tx1"/>
                    </a:solidFill>
                  </a:rPr>
                  <a:t>of</a:t>
                </a:r>
                <a:r>
                  <a:rPr lang="cs-CZ" sz="1100" dirty="0">
                    <a:solidFill>
                      <a:schemeClr val="tx1"/>
                    </a:solidFill>
                  </a:rPr>
                  <a:t> JS </a:t>
                </a:r>
                <a:r>
                  <a:rPr lang="cs-CZ" sz="1100" dirty="0" err="1">
                    <a:solidFill>
                      <a:schemeClr val="tx1"/>
                    </a:solidFill>
                  </a:rPr>
                  <a:t>events</a:t>
                </a:r>
                <a:r>
                  <a:rPr lang="cs-CZ" sz="1100" dirty="0">
                    <a:solidFill>
                      <a:schemeClr val="tx1"/>
                    </a:solidFill>
                  </a:rPr>
                  <a:t>: </a:t>
                </a:r>
                <a:r>
                  <a:rPr lang="cs-CZ" sz="1100" dirty="0" err="1">
                    <a:solidFill>
                      <a:schemeClr val="tx1"/>
                    </a:solidFill>
                  </a:rPr>
                  <a:t>mouse</a:t>
                </a:r>
                <a:r>
                  <a:rPr lang="cs-CZ" sz="1100" dirty="0">
                    <a:solidFill>
                      <a:schemeClr val="tx1"/>
                    </a:solidFill>
                  </a:rPr>
                  <a:t> </a:t>
                </a:r>
                <a:r>
                  <a:rPr lang="cs-CZ" sz="1100" dirty="0" err="1">
                    <a:solidFill>
                      <a:schemeClr val="tx1"/>
                    </a:solidFill>
                  </a:rPr>
                  <a:t>motion</a:t>
                </a:r>
                <a:r>
                  <a:rPr lang="cs-CZ" sz="1100" dirty="0">
                    <a:solidFill>
                      <a:schemeClr val="tx1"/>
                    </a:solidFill>
                  </a:rPr>
                  <a:t>, </a:t>
                </a:r>
                <a:r>
                  <a:rPr lang="cs-CZ" sz="1100" dirty="0" err="1">
                    <a:solidFill>
                      <a:schemeClr val="tx1"/>
                    </a:solidFill>
                  </a:rPr>
                  <a:t>keyboard</a:t>
                </a:r>
                <a:r>
                  <a:rPr lang="cs-CZ" sz="1100" dirty="0">
                    <a:solidFill>
                      <a:schemeClr val="tx1"/>
                    </a:solidFill>
                  </a:rPr>
                  <a:t>, </a:t>
                </a:r>
                <a:r>
                  <a:rPr lang="cs-CZ" sz="1100" dirty="0" err="1">
                    <a:solidFill>
                      <a:schemeClr val="tx1"/>
                    </a:solidFill>
                  </a:rPr>
                  <a:t>scroll</a:t>
                </a:r>
                <a:endParaRPr lang="hu-HU" sz="1100" dirty="0">
                  <a:solidFill>
                    <a:schemeClr val="tx1"/>
                  </a:solidFill>
                </a:endParaRPr>
              </a:p>
            </p:txBody>
          </p:sp>
        </p:grpSp>
        <p:pic>
          <p:nvPicPr>
            <p:cNvPr id="15" name="Kép 60">
              <a:extLst>
                <a:ext uri="{FF2B5EF4-FFF2-40B4-BE49-F238E27FC236}">
                  <a16:creationId xmlns:a16="http://schemas.microsoft.com/office/drawing/2014/main" id="{A9E37C73-A9F0-4687-8939-DFE46C4499F1}"/>
                </a:ext>
              </a:extLst>
            </p:cNvPr>
            <p:cNvPicPr>
              <a:picLocks noChangeAspect="1"/>
            </p:cNvPicPr>
            <p:nvPr/>
          </p:nvPicPr>
          <p:blipFill rotWithShape="1">
            <a:blip r:embed="rId5" cstate="print"/>
            <a:srcRect l="783" t="8001" r="74805" b="50000"/>
            <a:stretch/>
          </p:blipFill>
          <p:spPr>
            <a:xfrm>
              <a:off x="5913797" y="3148563"/>
              <a:ext cx="629661" cy="609350"/>
            </a:xfrm>
            <a:prstGeom prst="rect">
              <a:avLst/>
            </a:prstGeom>
          </p:spPr>
        </p:pic>
        <p:sp>
          <p:nvSpPr>
            <p:cNvPr id="20" name="Jobbra nyíl 4100">
              <a:extLst>
                <a:ext uri="{FF2B5EF4-FFF2-40B4-BE49-F238E27FC236}">
                  <a16:creationId xmlns:a16="http://schemas.microsoft.com/office/drawing/2014/main" id="{D6602665-F154-4221-9C4E-1236FE2F7C01}"/>
                </a:ext>
              </a:extLst>
            </p:cNvPr>
            <p:cNvSpPr/>
            <p:nvPr/>
          </p:nvSpPr>
          <p:spPr>
            <a:xfrm>
              <a:off x="4946160" y="3025435"/>
              <a:ext cx="707601" cy="901564"/>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25" name="Obrázek 24">
            <a:extLst>
              <a:ext uri="{FF2B5EF4-FFF2-40B4-BE49-F238E27FC236}">
                <a16:creationId xmlns:a16="http://schemas.microsoft.com/office/drawing/2014/main" id="{94C9CF27-3B57-455A-88B1-C4945440FB06}"/>
              </a:ext>
            </a:extLst>
          </p:cNvPr>
          <p:cNvPicPr>
            <a:picLocks noChangeAspect="1"/>
          </p:cNvPicPr>
          <p:nvPr/>
        </p:nvPicPr>
        <p:blipFill>
          <a:blip r:embed="rId6"/>
          <a:stretch>
            <a:fillRect/>
          </a:stretch>
        </p:blipFill>
        <p:spPr>
          <a:xfrm>
            <a:off x="6571466" y="5375630"/>
            <a:ext cx="5620534" cy="1581371"/>
          </a:xfrm>
          <a:prstGeom prst="rect">
            <a:avLst/>
          </a:prstGeom>
        </p:spPr>
      </p:pic>
      <p:grpSp>
        <p:nvGrpSpPr>
          <p:cNvPr id="24" name="Csoportba foglalás 4096">
            <a:extLst>
              <a:ext uri="{FF2B5EF4-FFF2-40B4-BE49-F238E27FC236}">
                <a16:creationId xmlns:a16="http://schemas.microsoft.com/office/drawing/2014/main" id="{7CA263B8-867B-F9ED-192C-3F5E0E29760B}"/>
              </a:ext>
            </a:extLst>
          </p:cNvPr>
          <p:cNvGrpSpPr/>
          <p:nvPr/>
        </p:nvGrpSpPr>
        <p:grpSpPr>
          <a:xfrm>
            <a:off x="5460662" y="2502924"/>
            <a:ext cx="3194995" cy="1583091"/>
            <a:chOff x="4838560" y="2605886"/>
            <a:chExt cx="3194995" cy="1583091"/>
          </a:xfrm>
        </p:grpSpPr>
        <p:pic>
          <p:nvPicPr>
            <p:cNvPr id="28" name="Picture 4" descr="Výsledek obrázku pro spreadsheet icon">
              <a:extLst>
                <a:ext uri="{FF2B5EF4-FFF2-40B4-BE49-F238E27FC236}">
                  <a16:creationId xmlns:a16="http://schemas.microsoft.com/office/drawing/2014/main" id="{37E12901-9B83-EF09-4CFC-58A7D861A98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87"/>
            <a:stretch/>
          </p:blipFill>
          <p:spPr bwMode="auto">
            <a:xfrm>
              <a:off x="7411083" y="2605886"/>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Výsledek obrázku pro spreadsheet icon">
              <a:extLst>
                <a:ext uri="{FF2B5EF4-FFF2-40B4-BE49-F238E27FC236}">
                  <a16:creationId xmlns:a16="http://schemas.microsoft.com/office/drawing/2014/main" id="{F91B0542-302E-C7EC-32F4-00DCB9A0189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87"/>
            <a:stretch/>
          </p:blipFill>
          <p:spPr bwMode="auto">
            <a:xfrm>
              <a:off x="7411084" y="3517581"/>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30" name="Kép 60">
              <a:extLst>
                <a:ext uri="{FF2B5EF4-FFF2-40B4-BE49-F238E27FC236}">
                  <a16:creationId xmlns:a16="http://schemas.microsoft.com/office/drawing/2014/main" id="{4167A73C-0E4A-E4BF-94BB-A5B7AF5BD98D}"/>
                </a:ext>
              </a:extLst>
            </p:cNvPr>
            <p:cNvPicPr>
              <a:picLocks noChangeAspect="1"/>
            </p:cNvPicPr>
            <p:nvPr/>
          </p:nvPicPr>
          <p:blipFill rotWithShape="1">
            <a:blip r:embed="rId5" cstate="print"/>
            <a:srcRect l="783" t="8001" r="74805" b="50000"/>
            <a:stretch/>
          </p:blipFill>
          <p:spPr>
            <a:xfrm>
              <a:off x="4838560" y="3106352"/>
              <a:ext cx="629661" cy="609349"/>
            </a:xfrm>
            <a:prstGeom prst="rect">
              <a:avLst/>
            </a:prstGeom>
          </p:spPr>
        </p:pic>
        <p:cxnSp>
          <p:nvCxnSpPr>
            <p:cNvPr id="31" name="Szögletes összekötő 61">
              <a:extLst>
                <a:ext uri="{FF2B5EF4-FFF2-40B4-BE49-F238E27FC236}">
                  <a16:creationId xmlns:a16="http://schemas.microsoft.com/office/drawing/2014/main" id="{BE7231B3-D8FB-3D35-D066-2F9007AFA140}"/>
                </a:ext>
              </a:extLst>
            </p:cNvPr>
            <p:cNvCxnSpPr/>
            <p:nvPr/>
          </p:nvCxnSpPr>
          <p:spPr>
            <a:xfrm flipV="1">
              <a:off x="5468221" y="2895190"/>
              <a:ext cx="1912091" cy="381828"/>
            </a:xfrm>
            <a:prstGeom prst="bentConnector3">
              <a:avLst>
                <a:gd name="adj1" fmla="val 18119"/>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2" name="Szögletes összekötő 62">
              <a:extLst>
                <a:ext uri="{FF2B5EF4-FFF2-40B4-BE49-F238E27FC236}">
                  <a16:creationId xmlns:a16="http://schemas.microsoft.com/office/drawing/2014/main" id="{044E5C90-7650-1E89-89B9-6DB54C27997F}"/>
                </a:ext>
              </a:extLst>
            </p:cNvPr>
            <p:cNvCxnSpPr/>
            <p:nvPr/>
          </p:nvCxnSpPr>
          <p:spPr>
            <a:xfrm>
              <a:off x="5468221" y="3540640"/>
              <a:ext cx="1912091" cy="293380"/>
            </a:xfrm>
            <a:prstGeom prst="bentConnector3">
              <a:avLst>
                <a:gd name="adj1" fmla="val 1762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33" name="Lekerekített téglalap 63">
              <a:extLst>
                <a:ext uri="{FF2B5EF4-FFF2-40B4-BE49-F238E27FC236}">
                  <a16:creationId xmlns:a16="http://schemas.microsoft.com/office/drawing/2014/main" id="{3D2BE4AC-2B33-98A6-27DD-9C0976D87734}"/>
                </a:ext>
              </a:extLst>
            </p:cNvPr>
            <p:cNvSpPr/>
            <p:nvPr/>
          </p:nvSpPr>
          <p:spPr>
            <a:xfrm>
              <a:off x="5964638" y="2708920"/>
              <a:ext cx="1155638" cy="38444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0.2</a:t>
              </a:r>
              <a:endParaRPr lang="hu-HU" sz="1400" dirty="0">
                <a:solidFill>
                  <a:schemeClr val="tx1"/>
                </a:solidFill>
              </a:endParaRPr>
            </a:p>
          </p:txBody>
        </p:sp>
        <p:sp>
          <p:nvSpPr>
            <p:cNvPr id="34" name="Lekerekített téglalap 64">
              <a:extLst>
                <a:ext uri="{FF2B5EF4-FFF2-40B4-BE49-F238E27FC236}">
                  <a16:creationId xmlns:a16="http://schemas.microsoft.com/office/drawing/2014/main" id="{36C9AA58-A9D5-7432-60AD-05049545876B}"/>
                </a:ext>
              </a:extLst>
            </p:cNvPr>
            <p:cNvSpPr/>
            <p:nvPr/>
          </p:nvSpPr>
          <p:spPr>
            <a:xfrm>
              <a:off x="5964638" y="3645024"/>
              <a:ext cx="1155638" cy="360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0.8</a:t>
              </a:r>
              <a:endParaRPr lang="hu-HU" sz="1400" dirty="0">
                <a:solidFill>
                  <a:schemeClr val="tx1"/>
                </a:solidFill>
              </a:endParaRPr>
            </a:p>
          </p:txBody>
        </p:sp>
      </p:grpSp>
    </p:spTree>
    <p:extLst>
      <p:ext uri="{BB962C8B-B14F-4D97-AF65-F5344CB8AC3E}">
        <p14:creationId xmlns:p14="http://schemas.microsoft.com/office/powerpoint/2010/main" val="346603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D7D66-0A5F-FF3A-6E76-FC993DC93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E49E0-5DCE-6060-70EB-98FC31934BAC}"/>
              </a:ext>
            </a:extLst>
          </p:cNvPr>
          <p:cNvSpPr>
            <a:spLocks noGrp="1"/>
          </p:cNvSpPr>
          <p:nvPr>
            <p:ph type="title"/>
          </p:nvPr>
        </p:nvSpPr>
        <p:spPr>
          <a:xfrm>
            <a:off x="677332" y="609603"/>
            <a:ext cx="8839892" cy="1320795"/>
          </a:xfrm>
        </p:spPr>
        <p:txBody>
          <a:bodyPr/>
          <a:lstStyle/>
          <a:p>
            <a:r>
              <a:rPr lang="cs-CZ" dirty="0">
                <a:solidFill>
                  <a:srgbClr val="333333"/>
                </a:solidFill>
                <a:latin typeface="Arial" pitchFamily="34"/>
              </a:rPr>
              <a:t>How to interpret </a:t>
            </a:r>
            <a:r>
              <a:rPr lang="cs-CZ" dirty="0" err="1">
                <a:solidFill>
                  <a:srgbClr val="333333"/>
                </a:solidFill>
                <a:latin typeface="Arial" pitchFamily="34"/>
              </a:rPr>
              <a:t>numeric</a:t>
            </a:r>
            <a:r>
              <a:rPr lang="cs-CZ" dirty="0">
                <a:solidFill>
                  <a:srgbClr val="333333"/>
                </a:solidFill>
                <a:latin typeface="Arial" pitchFamily="34"/>
              </a:rPr>
              <a:t> </a:t>
            </a:r>
            <a:r>
              <a:rPr lang="cs-CZ" dirty="0" err="1">
                <a:solidFill>
                  <a:srgbClr val="333333"/>
                </a:solidFill>
                <a:latin typeface="Arial" pitchFamily="34"/>
              </a:rPr>
              <a:t>implicit</a:t>
            </a:r>
            <a:r>
              <a:rPr lang="cs-CZ" dirty="0">
                <a:solidFill>
                  <a:srgbClr val="333333"/>
                </a:solidFill>
                <a:latin typeface="Arial" pitchFamily="34"/>
              </a:rPr>
              <a:t> feedback</a:t>
            </a:r>
            <a:endParaRPr lang="en-US" dirty="0"/>
          </a:p>
        </p:txBody>
      </p:sp>
      <p:sp>
        <p:nvSpPr>
          <p:cNvPr id="3" name="Content Placeholder 2">
            <a:extLst>
              <a:ext uri="{FF2B5EF4-FFF2-40B4-BE49-F238E27FC236}">
                <a16:creationId xmlns:a16="http://schemas.microsoft.com/office/drawing/2014/main" id="{EF7F4BD2-9E73-4B43-7F75-0741BF797F4D}"/>
              </a:ext>
            </a:extLst>
          </p:cNvPr>
          <p:cNvSpPr>
            <a:spLocks noGrp="1"/>
          </p:cNvSpPr>
          <p:nvPr>
            <p:ph idx="1"/>
          </p:nvPr>
        </p:nvSpPr>
        <p:spPr>
          <a:xfrm>
            <a:off x="677332" y="1558211"/>
            <a:ext cx="9297092" cy="5085185"/>
          </a:xfrm>
        </p:spPr>
        <p:txBody>
          <a:bodyPr>
            <a:normAutofit/>
          </a:bodyPr>
          <a:lstStyle/>
          <a:p>
            <a:r>
              <a:rPr lang="cs-CZ" dirty="0" err="1"/>
              <a:t>Combine</a:t>
            </a:r>
            <a:r>
              <a:rPr lang="cs-CZ" dirty="0"/>
              <a:t> </a:t>
            </a:r>
            <a:r>
              <a:rPr lang="cs-CZ" dirty="0" err="1"/>
              <a:t>all</a:t>
            </a:r>
            <a:r>
              <a:rPr lang="cs-CZ" dirty="0"/>
              <a:t> </a:t>
            </a:r>
            <a:r>
              <a:rPr lang="cs-CZ" dirty="0" err="1">
                <a:solidFill>
                  <a:srgbClr val="92D050"/>
                </a:solidFill>
              </a:rPr>
              <a:t>implicit</a:t>
            </a:r>
            <a:r>
              <a:rPr lang="cs-CZ" dirty="0">
                <a:solidFill>
                  <a:srgbClr val="92D050"/>
                </a:solidFill>
              </a:rPr>
              <a:t> feedback </a:t>
            </a:r>
            <a:r>
              <a:rPr lang="cs-CZ" dirty="0" err="1"/>
              <a:t>features</a:t>
            </a:r>
            <a:r>
              <a:rPr lang="cs-CZ" dirty="0"/>
              <a:t> to </a:t>
            </a:r>
            <a:r>
              <a:rPr lang="cs-CZ" dirty="0" err="1">
                <a:solidFill>
                  <a:srgbClr val="92D050"/>
                </a:solidFill>
              </a:rPr>
              <a:t>estimated</a:t>
            </a:r>
            <a:r>
              <a:rPr lang="cs-CZ" dirty="0">
                <a:solidFill>
                  <a:srgbClr val="92D050"/>
                </a:solidFill>
              </a:rPr>
              <a:t> user rating</a:t>
            </a:r>
          </a:p>
          <a:p>
            <a:pPr lvl="1"/>
            <a:r>
              <a:rPr lang="cs-CZ" dirty="0"/>
              <a:t>Standard </a:t>
            </a:r>
            <a:r>
              <a:rPr lang="cs-CZ" dirty="0" err="1"/>
              <a:t>recommender</a:t>
            </a:r>
            <a:r>
              <a:rPr lang="cs-CZ" dirty="0"/>
              <a:t> </a:t>
            </a:r>
            <a:r>
              <a:rPr lang="cs-CZ" dirty="0" err="1"/>
              <a:t>systems</a:t>
            </a:r>
            <a:r>
              <a:rPr lang="cs-CZ" dirty="0"/>
              <a:t> </a:t>
            </a:r>
            <a:r>
              <a:rPr lang="cs-CZ" dirty="0" err="1"/>
              <a:t>can</a:t>
            </a:r>
            <a:r>
              <a:rPr lang="cs-CZ" dirty="0"/>
              <a:t> </a:t>
            </a:r>
            <a:r>
              <a:rPr lang="cs-CZ" dirty="0" err="1"/>
              <a:t>be</a:t>
            </a:r>
            <a:r>
              <a:rPr lang="cs-CZ" dirty="0"/>
              <a:t> </a:t>
            </a:r>
            <a:r>
              <a:rPr lang="cs-CZ" dirty="0" err="1"/>
              <a:t>used</a:t>
            </a:r>
            <a:r>
              <a:rPr lang="cs-CZ" dirty="0"/>
              <a:t> </a:t>
            </a:r>
            <a:r>
              <a:rPr lang="cs-CZ" dirty="0" err="1"/>
              <a:t>afterwards</a:t>
            </a:r>
            <a:endParaRPr lang="cs-CZ"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r>
              <a:rPr lang="cs-CZ" sz="1600" dirty="0"/>
              <a:t>Use feedback </a:t>
            </a:r>
            <a:r>
              <a:rPr lang="cs-CZ" sz="1600" dirty="0" err="1"/>
              <a:t>linked</a:t>
            </a:r>
            <a:r>
              <a:rPr lang="cs-CZ" sz="1600" dirty="0"/>
              <a:t> </a:t>
            </a:r>
            <a:r>
              <a:rPr lang="cs-CZ" sz="1600" dirty="0" err="1"/>
              <a:t>with</a:t>
            </a:r>
            <a:r>
              <a:rPr lang="cs-CZ" sz="1600" dirty="0"/>
              <a:t> positive/negative preference</a:t>
            </a:r>
          </a:p>
          <a:p>
            <a:pPr lvl="1">
              <a:lnSpc>
                <a:spcPct val="90000"/>
              </a:lnSpc>
            </a:pPr>
            <a:r>
              <a:rPr lang="cs-CZ" sz="1400" dirty="0" err="1"/>
              <a:t>Ratings</a:t>
            </a:r>
            <a:r>
              <a:rPr lang="cs-CZ" sz="1400" dirty="0"/>
              <a:t>, </a:t>
            </a:r>
            <a:r>
              <a:rPr lang="cs-CZ" sz="1400" dirty="0" err="1"/>
              <a:t>purchases</a:t>
            </a:r>
            <a:endParaRPr lang="cs-CZ" sz="1400" dirty="0"/>
          </a:p>
          <a:p>
            <a:pPr lvl="1">
              <a:lnSpc>
                <a:spcPct val="90000"/>
              </a:lnSpc>
            </a:pPr>
            <a:r>
              <a:rPr lang="cs-CZ" sz="1400" dirty="0" err="1"/>
              <a:t>Train</a:t>
            </a:r>
            <a:r>
              <a:rPr lang="cs-CZ" sz="1400" dirty="0"/>
              <a:t> ML </a:t>
            </a:r>
            <a:r>
              <a:rPr lang="cs-CZ" sz="1400" dirty="0" err="1"/>
              <a:t>predictor</a:t>
            </a:r>
            <a:r>
              <a:rPr lang="cs-CZ" sz="1400" dirty="0"/>
              <a:t> to </a:t>
            </a:r>
            <a:r>
              <a:rPr lang="cs-CZ" sz="1400" dirty="0" err="1"/>
              <a:t>predict</a:t>
            </a:r>
            <a:r>
              <a:rPr lang="cs-CZ" sz="1400" dirty="0"/>
              <a:t> </a:t>
            </a:r>
            <a:r>
              <a:rPr lang="cs-CZ" sz="1400" dirty="0" err="1"/>
              <a:t>this</a:t>
            </a:r>
            <a:r>
              <a:rPr lang="cs-CZ" sz="1400" dirty="0"/>
              <a:t> </a:t>
            </a:r>
            <a:r>
              <a:rPr lang="cs-CZ" sz="1400" dirty="0" err="1"/>
              <a:t>based</a:t>
            </a:r>
            <a:r>
              <a:rPr lang="cs-CZ" sz="1400" dirty="0"/>
              <a:t> on </a:t>
            </a:r>
            <a:r>
              <a:rPr lang="cs-CZ" sz="1400" dirty="0" err="1"/>
              <a:t>other</a:t>
            </a:r>
            <a:r>
              <a:rPr lang="cs-CZ" sz="1400" dirty="0"/>
              <a:t> </a:t>
            </a:r>
            <a:r>
              <a:rPr lang="cs-CZ" sz="1400" dirty="0" err="1"/>
              <a:t>implicit</a:t>
            </a:r>
            <a:r>
              <a:rPr lang="cs-CZ" sz="1400" dirty="0"/>
              <a:t> feedback </a:t>
            </a:r>
            <a:r>
              <a:rPr lang="cs-CZ" sz="1400" dirty="0" err="1"/>
              <a:t>features</a:t>
            </a:r>
            <a:endParaRPr lang="cs-CZ" sz="1400" dirty="0"/>
          </a:p>
          <a:p>
            <a:pPr lvl="2">
              <a:lnSpc>
                <a:spcPct val="90000"/>
              </a:lnSpc>
            </a:pPr>
            <a:r>
              <a:rPr lang="cs-CZ" sz="1200" dirty="0" err="1"/>
              <a:t>Note</a:t>
            </a:r>
            <a:r>
              <a:rPr lang="cs-CZ" sz="1200" dirty="0"/>
              <a:t> </a:t>
            </a:r>
            <a:r>
              <a:rPr lang="cs-CZ" sz="1200" dirty="0" err="1"/>
              <a:t>that</a:t>
            </a:r>
            <a:r>
              <a:rPr lang="cs-CZ" sz="1200" dirty="0"/>
              <a:t> positive preference </a:t>
            </a:r>
            <a:r>
              <a:rPr lang="cs-CZ" sz="1200" dirty="0" err="1"/>
              <a:t>indicators</a:t>
            </a:r>
            <a:r>
              <a:rPr lang="cs-CZ" sz="1200" dirty="0"/>
              <a:t> are </a:t>
            </a:r>
            <a:r>
              <a:rPr lang="cs-CZ" sz="1200" dirty="0" err="1"/>
              <a:t>usually</a:t>
            </a:r>
            <a:r>
              <a:rPr lang="cs-CZ" sz="1200" dirty="0"/>
              <a:t> very </a:t>
            </a:r>
            <a:r>
              <a:rPr lang="cs-CZ" sz="1200" dirty="0" err="1"/>
              <a:t>sparse</a:t>
            </a:r>
            <a:r>
              <a:rPr lang="cs-CZ" sz="1200" dirty="0"/>
              <a:t> =&gt; </a:t>
            </a:r>
            <a:r>
              <a:rPr lang="cs-CZ" sz="1200" dirty="0" err="1"/>
              <a:t>bootstrap</a:t>
            </a:r>
            <a:r>
              <a:rPr lang="cs-CZ" sz="1200" dirty="0"/>
              <a:t> / </a:t>
            </a:r>
            <a:r>
              <a:rPr lang="cs-CZ" sz="1200" dirty="0" err="1"/>
              <a:t>stratified</a:t>
            </a:r>
            <a:r>
              <a:rPr lang="cs-CZ" sz="1200" dirty="0"/>
              <a:t> </a:t>
            </a:r>
            <a:r>
              <a:rPr lang="cs-CZ" sz="1200" dirty="0" err="1"/>
              <a:t>sampling</a:t>
            </a:r>
            <a:r>
              <a:rPr lang="cs-CZ" sz="1200" dirty="0"/>
              <a:t> / </a:t>
            </a:r>
            <a:r>
              <a:rPr lang="cs-CZ" sz="1200" dirty="0" err="1"/>
              <a:t>weighting</a:t>
            </a:r>
            <a:endParaRPr lang="cs-CZ" sz="1200" dirty="0"/>
          </a:p>
          <a:p>
            <a:pPr lvl="1">
              <a:lnSpc>
                <a:spcPct val="90000"/>
              </a:lnSpc>
            </a:pPr>
            <a:r>
              <a:rPr lang="cs-CZ" sz="1400" dirty="0"/>
              <a:t>Make </a:t>
            </a:r>
            <a:r>
              <a:rPr lang="cs-CZ" sz="1400" dirty="0" err="1"/>
              <a:t>individual</a:t>
            </a:r>
            <a:r>
              <a:rPr lang="cs-CZ" sz="1400" dirty="0"/>
              <a:t> preference </a:t>
            </a:r>
            <a:r>
              <a:rPr lang="cs-CZ" sz="1400" dirty="0" err="1"/>
              <a:t>estimators</a:t>
            </a:r>
            <a:r>
              <a:rPr lang="cs-CZ" sz="1400" dirty="0"/>
              <a:t> per feedback type &amp;</a:t>
            </a:r>
            <a:br>
              <a:rPr lang="cs-CZ" sz="1400" dirty="0"/>
            </a:br>
            <a:r>
              <a:rPr lang="cs-CZ" sz="1400" dirty="0"/>
              <a:t> </a:t>
            </a:r>
            <a:r>
              <a:rPr lang="cs-CZ" sz="1400" dirty="0" err="1"/>
              <a:t>their</a:t>
            </a:r>
            <a:r>
              <a:rPr lang="cs-CZ" sz="1400" dirty="0"/>
              <a:t> </a:t>
            </a:r>
            <a:r>
              <a:rPr lang="cs-CZ" sz="1400" dirty="0" err="1"/>
              <a:t>aggregator</a:t>
            </a:r>
            <a:r>
              <a:rPr lang="cs-CZ" sz="1400" dirty="0"/>
              <a:t> (</a:t>
            </a:r>
            <a:r>
              <a:rPr lang="cs-CZ" sz="1400" dirty="0" err="1"/>
              <a:t>wAVG</a:t>
            </a:r>
            <a:r>
              <a:rPr lang="cs-CZ" sz="1400" dirty="0"/>
              <a:t>, fuzzy </a:t>
            </a:r>
            <a:r>
              <a:rPr lang="cs-CZ" sz="1400" dirty="0" err="1"/>
              <a:t>logic</a:t>
            </a:r>
            <a:r>
              <a:rPr lang="cs-CZ" sz="1400" dirty="0"/>
              <a:t>,…)</a:t>
            </a:r>
          </a:p>
          <a:p>
            <a:pPr lvl="2">
              <a:lnSpc>
                <a:spcPct val="90000"/>
              </a:lnSpc>
            </a:pPr>
            <a:r>
              <a:rPr lang="cs-CZ" sz="1200" dirty="0"/>
              <a:t>In case </a:t>
            </a:r>
            <a:r>
              <a:rPr lang="cs-CZ" sz="1200" dirty="0" err="1"/>
              <a:t>of</a:t>
            </a:r>
            <a:r>
              <a:rPr lang="cs-CZ" sz="1200" dirty="0"/>
              <a:t> </a:t>
            </a:r>
            <a:r>
              <a:rPr lang="cs-CZ" sz="1200" dirty="0" err="1"/>
              <a:t>insufficient</a:t>
            </a:r>
            <a:r>
              <a:rPr lang="cs-CZ" sz="1200" dirty="0"/>
              <a:t> data </a:t>
            </a:r>
            <a:r>
              <a:rPr lang="cs-CZ" sz="1200" dirty="0" err="1"/>
              <a:t>or</a:t>
            </a:r>
            <a:r>
              <a:rPr lang="cs-CZ" sz="1200" dirty="0"/>
              <a:t> </a:t>
            </a:r>
            <a:r>
              <a:rPr lang="cs-CZ" sz="1200" dirty="0" err="1"/>
              <a:t>specific</a:t>
            </a:r>
            <a:r>
              <a:rPr lang="cs-CZ" sz="1200" dirty="0"/>
              <a:t> model in mind</a:t>
            </a:r>
          </a:p>
          <a:p>
            <a:pPr marL="0" indent="0">
              <a:lnSpc>
                <a:spcPct val="90000"/>
              </a:lnSpc>
              <a:buNone/>
            </a:pPr>
            <a:r>
              <a:rPr lang="cs-CZ" sz="1000" dirty="0">
                <a:hlinkClick r:id="rId2"/>
              </a:rPr>
              <a:t>https://www.researchgate.net/</a:t>
            </a:r>
            <a:r>
              <a:rPr lang="cs-CZ" sz="1000" dirty="0" err="1">
                <a:hlinkClick r:id="rId2"/>
              </a:rPr>
              <a:t>publication</a:t>
            </a:r>
            <a:r>
              <a:rPr lang="cs-CZ" sz="1000" dirty="0">
                <a:hlinkClick r:id="rId2"/>
              </a:rPr>
              <a:t>/283526661_How_to_interpret_implicit_user_feedback</a:t>
            </a:r>
            <a:r>
              <a:rPr lang="cs-CZ" sz="1000" dirty="0"/>
              <a:t>, </a:t>
            </a:r>
            <a:br>
              <a:rPr lang="cs-CZ" sz="1000" dirty="0"/>
            </a:br>
            <a:r>
              <a:rPr lang="cs-CZ" sz="1000" dirty="0">
                <a:hlinkClick r:id="rId3"/>
              </a:rPr>
              <a:t>https://www.ksi.mff.cuni.cz/~peska/wims13.pdf</a:t>
            </a:r>
            <a:r>
              <a:rPr lang="cs-CZ" sz="1000" dirty="0"/>
              <a:t>  </a:t>
            </a:r>
          </a:p>
          <a:p>
            <a:pPr marL="0" indent="0">
              <a:lnSpc>
                <a:spcPct val="90000"/>
              </a:lnSpc>
              <a:buNone/>
            </a:pPr>
            <a:endParaRPr lang="cs-CZ" sz="1600" dirty="0"/>
          </a:p>
          <a:p>
            <a:pPr marL="0" indent="0">
              <a:lnSpc>
                <a:spcPct val="90000"/>
              </a:lnSpc>
              <a:buNone/>
            </a:pPr>
            <a:endParaRPr lang="cs-CZ" sz="1600" dirty="0"/>
          </a:p>
        </p:txBody>
      </p:sp>
      <p:grpSp>
        <p:nvGrpSpPr>
          <p:cNvPr id="27" name="Skupina 26">
            <a:extLst>
              <a:ext uri="{FF2B5EF4-FFF2-40B4-BE49-F238E27FC236}">
                <a16:creationId xmlns:a16="http://schemas.microsoft.com/office/drawing/2014/main" id="{8FDACCFA-C1E4-8CF2-8C65-B6DBBBB72AFA}"/>
              </a:ext>
            </a:extLst>
          </p:cNvPr>
          <p:cNvGrpSpPr/>
          <p:nvPr/>
        </p:nvGrpSpPr>
        <p:grpSpPr>
          <a:xfrm>
            <a:off x="677332" y="2614422"/>
            <a:ext cx="7785533" cy="1320795"/>
            <a:chOff x="677332" y="2614422"/>
            <a:chExt cx="8431460" cy="1629156"/>
          </a:xfrm>
        </p:grpSpPr>
        <p:grpSp>
          <p:nvGrpSpPr>
            <p:cNvPr id="26" name="Skupina 25">
              <a:extLst>
                <a:ext uri="{FF2B5EF4-FFF2-40B4-BE49-F238E27FC236}">
                  <a16:creationId xmlns:a16="http://schemas.microsoft.com/office/drawing/2014/main" id="{AD4703E4-5494-2B3F-D001-F0E11D1174E5}"/>
                </a:ext>
              </a:extLst>
            </p:cNvPr>
            <p:cNvGrpSpPr/>
            <p:nvPr/>
          </p:nvGrpSpPr>
          <p:grpSpPr>
            <a:xfrm>
              <a:off x="677332" y="2614422"/>
              <a:ext cx="8431460" cy="1629156"/>
              <a:chOff x="677332" y="2614422"/>
              <a:chExt cx="8431460" cy="1629156"/>
            </a:xfrm>
          </p:grpSpPr>
          <p:grpSp>
            <p:nvGrpSpPr>
              <p:cNvPr id="4" name="Csoportba foglalás 53">
                <a:extLst>
                  <a:ext uri="{FF2B5EF4-FFF2-40B4-BE49-F238E27FC236}">
                    <a16:creationId xmlns:a16="http://schemas.microsoft.com/office/drawing/2014/main" id="{03AE0932-378B-0C4F-8670-CBB6050DDF5B}"/>
                  </a:ext>
                </a:extLst>
              </p:cNvPr>
              <p:cNvGrpSpPr/>
              <p:nvPr/>
            </p:nvGrpSpPr>
            <p:grpSpPr>
              <a:xfrm>
                <a:off x="677332" y="2614422"/>
                <a:ext cx="3988436" cy="1629156"/>
                <a:chOff x="2934227" y="2375908"/>
                <a:chExt cx="3988436" cy="1629156"/>
              </a:xfrm>
            </p:grpSpPr>
            <p:pic>
              <p:nvPicPr>
                <p:cNvPr id="5" name="Picture 4" descr="Výsledek obrázku pro spreadsheet icon">
                  <a:extLst>
                    <a:ext uri="{FF2B5EF4-FFF2-40B4-BE49-F238E27FC236}">
                      <a16:creationId xmlns:a16="http://schemas.microsoft.com/office/drawing/2014/main" id="{5F6C814C-B5EC-9210-20D0-3EB1710B740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ýsledek obrázku pro spreadsheet icon">
                  <a:extLst>
                    <a:ext uri="{FF2B5EF4-FFF2-40B4-BE49-F238E27FC236}">
                      <a16:creationId xmlns:a16="http://schemas.microsoft.com/office/drawing/2014/main" id="{EA91813F-2667-D0CC-C4EE-C9A4AC1AC0C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27">
                  <a:extLst>
                    <a:ext uri="{FF2B5EF4-FFF2-40B4-BE49-F238E27FC236}">
                      <a16:creationId xmlns:a16="http://schemas.microsoft.com/office/drawing/2014/main" id="{8CDB1296-889A-CCB6-84BB-AC4A4BCD5DD5}"/>
                    </a:ext>
                  </a:extLst>
                </p:cNvPr>
                <p:cNvPicPr>
                  <a:picLocks noChangeAspect="1"/>
                </p:cNvPicPr>
                <p:nvPr/>
              </p:nvPicPr>
              <p:blipFill rotWithShape="1">
                <a:blip r:embed="rId5" cstate="print"/>
                <a:srcRect l="783" t="8001" r="74805" b="50000"/>
                <a:stretch/>
              </p:blipFill>
              <p:spPr>
                <a:xfrm>
                  <a:off x="2934227" y="2922704"/>
                  <a:ext cx="629661" cy="609349"/>
                </a:xfrm>
                <a:prstGeom prst="rect">
                  <a:avLst/>
                </a:prstGeom>
              </p:spPr>
            </p:pic>
            <p:cxnSp>
              <p:nvCxnSpPr>
                <p:cNvPr id="8" name="Szögletes összekötő 29">
                  <a:extLst>
                    <a:ext uri="{FF2B5EF4-FFF2-40B4-BE49-F238E27FC236}">
                      <a16:creationId xmlns:a16="http://schemas.microsoft.com/office/drawing/2014/main" id="{2C538C4E-0E4F-DA66-3113-2B5BFB5C6983}"/>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9" name="Szögletes összekötő 34">
                  <a:extLst>
                    <a:ext uri="{FF2B5EF4-FFF2-40B4-BE49-F238E27FC236}">
                      <a16:creationId xmlns:a16="http://schemas.microsoft.com/office/drawing/2014/main" id="{6F840FF1-AB41-77DE-FE43-D9651B1DE056}"/>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Lekerekített téglalap 33">
                  <a:extLst>
                    <a:ext uri="{FF2B5EF4-FFF2-40B4-BE49-F238E27FC236}">
                      <a16:creationId xmlns:a16="http://schemas.microsoft.com/office/drawing/2014/main" id="{B59F4EFD-A0A7-01D9-19ED-5AEEED6EEF99}"/>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Stream </a:t>
                  </a:r>
                  <a:r>
                    <a:rPr lang="cs-CZ" sz="1100" dirty="0" err="1">
                      <a:solidFill>
                        <a:schemeClr val="tx1"/>
                      </a:solidFill>
                    </a:rPr>
                    <a:t>of</a:t>
                  </a:r>
                  <a:r>
                    <a:rPr lang="cs-CZ" sz="1100" dirty="0">
                      <a:solidFill>
                        <a:schemeClr val="tx1"/>
                      </a:solidFill>
                    </a:rPr>
                    <a:t> JS </a:t>
                  </a:r>
                  <a:r>
                    <a:rPr lang="cs-CZ" sz="1100" dirty="0" err="1">
                      <a:solidFill>
                        <a:schemeClr val="tx1"/>
                      </a:solidFill>
                    </a:rPr>
                    <a:t>events</a:t>
                  </a:r>
                  <a:r>
                    <a:rPr lang="cs-CZ" sz="1100" dirty="0">
                      <a:solidFill>
                        <a:schemeClr val="tx1"/>
                      </a:solidFill>
                    </a:rPr>
                    <a:t>: </a:t>
                  </a:r>
                  <a:r>
                    <a:rPr lang="cs-CZ" sz="1100" dirty="0" err="1">
                      <a:solidFill>
                        <a:schemeClr val="tx1"/>
                      </a:solidFill>
                    </a:rPr>
                    <a:t>mouse</a:t>
                  </a:r>
                  <a:r>
                    <a:rPr lang="cs-CZ" sz="1100" dirty="0">
                      <a:solidFill>
                        <a:schemeClr val="tx1"/>
                      </a:solidFill>
                    </a:rPr>
                    <a:t> </a:t>
                  </a:r>
                  <a:r>
                    <a:rPr lang="cs-CZ" sz="1100" dirty="0" err="1">
                      <a:solidFill>
                        <a:schemeClr val="tx1"/>
                      </a:solidFill>
                    </a:rPr>
                    <a:t>motion</a:t>
                  </a:r>
                  <a:r>
                    <a:rPr lang="cs-CZ" sz="1100" dirty="0">
                      <a:solidFill>
                        <a:schemeClr val="tx1"/>
                      </a:solidFill>
                    </a:rPr>
                    <a:t>, </a:t>
                  </a:r>
                  <a:r>
                    <a:rPr lang="cs-CZ" sz="1100" dirty="0" err="1">
                      <a:solidFill>
                        <a:schemeClr val="tx1"/>
                      </a:solidFill>
                    </a:rPr>
                    <a:t>keyboard</a:t>
                  </a:r>
                  <a:r>
                    <a:rPr lang="cs-CZ" sz="1100" dirty="0">
                      <a:solidFill>
                        <a:schemeClr val="tx1"/>
                      </a:solidFill>
                    </a:rPr>
                    <a:t>, </a:t>
                  </a:r>
                  <a:r>
                    <a:rPr lang="cs-CZ" sz="1100" dirty="0" err="1">
                      <a:solidFill>
                        <a:schemeClr val="tx1"/>
                      </a:solidFill>
                    </a:rPr>
                    <a:t>scroll</a:t>
                  </a:r>
                  <a:endParaRPr lang="hu-HU" sz="1100" dirty="0">
                    <a:solidFill>
                      <a:schemeClr val="tx1"/>
                    </a:solidFill>
                  </a:endParaRPr>
                </a:p>
              </p:txBody>
            </p:sp>
            <p:sp>
              <p:nvSpPr>
                <p:cNvPr id="11" name="Lekerekített téglalap 46">
                  <a:extLst>
                    <a:ext uri="{FF2B5EF4-FFF2-40B4-BE49-F238E27FC236}">
                      <a16:creationId xmlns:a16="http://schemas.microsoft.com/office/drawing/2014/main" id="{D19F90B1-0E59-6FA0-4007-05777CB5C9FA}"/>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Stream </a:t>
                  </a:r>
                  <a:r>
                    <a:rPr lang="cs-CZ" sz="1100" dirty="0" err="1">
                      <a:solidFill>
                        <a:schemeClr val="tx1"/>
                      </a:solidFill>
                    </a:rPr>
                    <a:t>of</a:t>
                  </a:r>
                  <a:r>
                    <a:rPr lang="cs-CZ" sz="1100" dirty="0">
                      <a:solidFill>
                        <a:schemeClr val="tx1"/>
                      </a:solidFill>
                    </a:rPr>
                    <a:t> JS </a:t>
                  </a:r>
                  <a:r>
                    <a:rPr lang="cs-CZ" sz="1100" dirty="0" err="1">
                      <a:solidFill>
                        <a:schemeClr val="tx1"/>
                      </a:solidFill>
                    </a:rPr>
                    <a:t>events</a:t>
                  </a:r>
                  <a:r>
                    <a:rPr lang="cs-CZ" sz="1100" dirty="0">
                      <a:solidFill>
                        <a:schemeClr val="tx1"/>
                      </a:solidFill>
                    </a:rPr>
                    <a:t>: </a:t>
                  </a:r>
                  <a:r>
                    <a:rPr lang="cs-CZ" sz="1100" dirty="0" err="1">
                      <a:solidFill>
                        <a:schemeClr val="tx1"/>
                      </a:solidFill>
                    </a:rPr>
                    <a:t>mouse</a:t>
                  </a:r>
                  <a:r>
                    <a:rPr lang="cs-CZ" sz="1100" dirty="0">
                      <a:solidFill>
                        <a:schemeClr val="tx1"/>
                      </a:solidFill>
                    </a:rPr>
                    <a:t> </a:t>
                  </a:r>
                  <a:r>
                    <a:rPr lang="cs-CZ" sz="1100" dirty="0" err="1">
                      <a:solidFill>
                        <a:schemeClr val="tx1"/>
                      </a:solidFill>
                    </a:rPr>
                    <a:t>motion</a:t>
                  </a:r>
                  <a:r>
                    <a:rPr lang="cs-CZ" sz="1100" dirty="0">
                      <a:solidFill>
                        <a:schemeClr val="tx1"/>
                      </a:solidFill>
                    </a:rPr>
                    <a:t>, </a:t>
                  </a:r>
                  <a:r>
                    <a:rPr lang="cs-CZ" sz="1100" dirty="0" err="1">
                      <a:solidFill>
                        <a:schemeClr val="tx1"/>
                      </a:solidFill>
                    </a:rPr>
                    <a:t>keyboard</a:t>
                  </a:r>
                  <a:r>
                    <a:rPr lang="cs-CZ" sz="1100" dirty="0">
                      <a:solidFill>
                        <a:schemeClr val="tx1"/>
                      </a:solidFill>
                    </a:rPr>
                    <a:t>, </a:t>
                  </a:r>
                  <a:r>
                    <a:rPr lang="cs-CZ" sz="1100" dirty="0" err="1">
                      <a:solidFill>
                        <a:schemeClr val="tx1"/>
                      </a:solidFill>
                    </a:rPr>
                    <a:t>scroll</a:t>
                  </a:r>
                  <a:endParaRPr lang="hu-HU" sz="1100" dirty="0">
                    <a:solidFill>
                      <a:schemeClr val="tx1"/>
                    </a:solidFill>
                  </a:endParaRPr>
                </a:p>
              </p:txBody>
            </p:sp>
          </p:grpSp>
          <p:grpSp>
            <p:nvGrpSpPr>
              <p:cNvPr id="12" name="Csoportba foglalás 4096">
                <a:extLst>
                  <a:ext uri="{FF2B5EF4-FFF2-40B4-BE49-F238E27FC236}">
                    <a16:creationId xmlns:a16="http://schemas.microsoft.com/office/drawing/2014/main" id="{8B2D8AF6-033D-FFA6-E6A4-5193A34A147B}"/>
                  </a:ext>
                </a:extLst>
              </p:cNvPr>
              <p:cNvGrpSpPr/>
              <p:nvPr/>
            </p:nvGrpSpPr>
            <p:grpSpPr>
              <a:xfrm>
                <a:off x="5913797" y="2648097"/>
                <a:ext cx="3194995" cy="1583091"/>
                <a:chOff x="4838560" y="2605886"/>
                <a:chExt cx="3194995" cy="1583091"/>
              </a:xfrm>
            </p:grpSpPr>
            <p:pic>
              <p:nvPicPr>
                <p:cNvPr id="13" name="Picture 4" descr="Výsledek obrázku pro spreadsheet icon">
                  <a:extLst>
                    <a:ext uri="{FF2B5EF4-FFF2-40B4-BE49-F238E27FC236}">
                      <a16:creationId xmlns:a16="http://schemas.microsoft.com/office/drawing/2014/main" id="{CD75D9F4-3CED-1F4E-FEA4-9D6F2C358F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87"/>
                <a:stretch/>
              </p:blipFill>
              <p:spPr bwMode="auto">
                <a:xfrm>
                  <a:off x="7411083" y="2605886"/>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Výsledek obrázku pro spreadsheet icon">
                  <a:extLst>
                    <a:ext uri="{FF2B5EF4-FFF2-40B4-BE49-F238E27FC236}">
                      <a16:creationId xmlns:a16="http://schemas.microsoft.com/office/drawing/2014/main" id="{CE9DF939-82FE-9031-C4FD-268834C89FB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87"/>
                <a:stretch/>
              </p:blipFill>
              <p:spPr bwMode="auto">
                <a:xfrm>
                  <a:off x="7411084" y="3517581"/>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15" name="Kép 60">
                  <a:extLst>
                    <a:ext uri="{FF2B5EF4-FFF2-40B4-BE49-F238E27FC236}">
                      <a16:creationId xmlns:a16="http://schemas.microsoft.com/office/drawing/2014/main" id="{D908C60D-ACE6-64C3-A207-50D794B38997}"/>
                    </a:ext>
                  </a:extLst>
                </p:cNvPr>
                <p:cNvPicPr>
                  <a:picLocks noChangeAspect="1"/>
                </p:cNvPicPr>
                <p:nvPr/>
              </p:nvPicPr>
              <p:blipFill rotWithShape="1">
                <a:blip r:embed="rId5" cstate="print"/>
                <a:srcRect l="783" t="8001" r="74805" b="50000"/>
                <a:stretch/>
              </p:blipFill>
              <p:spPr>
                <a:xfrm>
                  <a:off x="4838560" y="3106352"/>
                  <a:ext cx="629661" cy="609349"/>
                </a:xfrm>
                <a:prstGeom prst="rect">
                  <a:avLst/>
                </a:prstGeom>
              </p:spPr>
            </p:pic>
            <p:cxnSp>
              <p:nvCxnSpPr>
                <p:cNvPr id="16" name="Szögletes összekötő 61">
                  <a:extLst>
                    <a:ext uri="{FF2B5EF4-FFF2-40B4-BE49-F238E27FC236}">
                      <a16:creationId xmlns:a16="http://schemas.microsoft.com/office/drawing/2014/main" id="{7836D37D-5B48-929C-06D5-F52AA232ADB0}"/>
                    </a:ext>
                  </a:extLst>
                </p:cNvPr>
                <p:cNvCxnSpPr/>
                <p:nvPr/>
              </p:nvCxnSpPr>
              <p:spPr>
                <a:xfrm flipV="1">
                  <a:off x="5468221" y="2895190"/>
                  <a:ext cx="1912091" cy="381828"/>
                </a:xfrm>
                <a:prstGeom prst="bentConnector3">
                  <a:avLst>
                    <a:gd name="adj1" fmla="val 11775"/>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7" name="Szögletes összekötő 62">
                  <a:extLst>
                    <a:ext uri="{FF2B5EF4-FFF2-40B4-BE49-F238E27FC236}">
                      <a16:creationId xmlns:a16="http://schemas.microsoft.com/office/drawing/2014/main" id="{AB720CB2-81B1-15F2-6E99-9A112757CA2C}"/>
                    </a:ext>
                  </a:extLst>
                </p:cNvPr>
                <p:cNvCxnSpPr/>
                <p:nvPr/>
              </p:nvCxnSpPr>
              <p:spPr>
                <a:xfrm>
                  <a:off x="5468221" y="3540640"/>
                  <a:ext cx="1912091" cy="293380"/>
                </a:xfrm>
                <a:prstGeom prst="bentConnector3">
                  <a:avLst>
                    <a:gd name="adj1" fmla="val 11277"/>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8" name="Lekerekített téglalap 63">
                  <a:extLst>
                    <a:ext uri="{FF2B5EF4-FFF2-40B4-BE49-F238E27FC236}">
                      <a16:creationId xmlns:a16="http://schemas.microsoft.com/office/drawing/2014/main" id="{B9FCB7BC-3EA1-2A4B-4CBD-7A8DCAC3FF9D}"/>
                    </a:ext>
                  </a:extLst>
                </p:cNvPr>
                <p:cNvSpPr/>
                <p:nvPr/>
              </p:nvSpPr>
              <p:spPr>
                <a:xfrm>
                  <a:off x="5761779" y="2631568"/>
                  <a:ext cx="1467920" cy="4618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err="1">
                      <a:solidFill>
                        <a:schemeClr val="tx1"/>
                      </a:solidFill>
                    </a:rPr>
                    <a:t>Active</a:t>
                  </a:r>
                  <a:r>
                    <a:rPr lang="cs-CZ" sz="1200" dirty="0">
                      <a:solidFill>
                        <a:schemeClr val="tx1"/>
                      </a:solidFill>
                    </a:rPr>
                    <a:t> </a:t>
                  </a:r>
                  <a:r>
                    <a:rPr lang="cs-CZ" sz="1200" dirty="0" err="1">
                      <a:solidFill>
                        <a:schemeClr val="tx1"/>
                      </a:solidFill>
                    </a:rPr>
                    <a:t>time</a:t>
                  </a:r>
                  <a:r>
                    <a:rPr lang="cs-CZ" sz="1200" dirty="0">
                      <a:solidFill>
                        <a:schemeClr val="tx1"/>
                      </a:solidFill>
                    </a:rPr>
                    <a:t>: 50s</a:t>
                  </a:r>
                  <a:endParaRPr lang="hu-HU" sz="1200" dirty="0">
                    <a:solidFill>
                      <a:schemeClr val="tx1"/>
                    </a:solidFill>
                  </a:endParaRPr>
                </a:p>
              </p:txBody>
            </p:sp>
          </p:grpSp>
          <p:sp>
            <p:nvSpPr>
              <p:cNvPr id="20" name="Jobbra nyíl 4100">
                <a:extLst>
                  <a:ext uri="{FF2B5EF4-FFF2-40B4-BE49-F238E27FC236}">
                    <a16:creationId xmlns:a16="http://schemas.microsoft.com/office/drawing/2014/main" id="{1518873C-5DF3-7906-C4CC-FA05DEE7C840}"/>
                  </a:ext>
                </a:extLst>
              </p:cNvPr>
              <p:cNvSpPr/>
              <p:nvPr/>
            </p:nvSpPr>
            <p:spPr>
              <a:xfrm>
                <a:off x="4946160" y="3025435"/>
                <a:ext cx="707601" cy="901564"/>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21" name="Lekerekített téglalap 63">
              <a:extLst>
                <a:ext uri="{FF2B5EF4-FFF2-40B4-BE49-F238E27FC236}">
                  <a16:creationId xmlns:a16="http://schemas.microsoft.com/office/drawing/2014/main" id="{045DB0EF-F895-D0B5-25CC-D0788DD90DFF}"/>
                </a:ext>
              </a:extLst>
            </p:cNvPr>
            <p:cNvSpPr/>
            <p:nvPr/>
          </p:nvSpPr>
          <p:spPr>
            <a:xfrm>
              <a:off x="6875858" y="3604941"/>
              <a:ext cx="1429078" cy="4618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err="1">
                  <a:solidFill>
                    <a:schemeClr val="tx1"/>
                  </a:solidFill>
                </a:rPr>
                <a:t>Active</a:t>
              </a:r>
              <a:r>
                <a:rPr lang="cs-CZ" sz="1200" dirty="0">
                  <a:solidFill>
                    <a:schemeClr val="tx1"/>
                  </a:solidFill>
                </a:rPr>
                <a:t> </a:t>
              </a:r>
              <a:r>
                <a:rPr lang="cs-CZ" sz="1200" dirty="0" err="1">
                  <a:solidFill>
                    <a:schemeClr val="tx1"/>
                  </a:solidFill>
                </a:rPr>
                <a:t>time</a:t>
              </a:r>
              <a:r>
                <a:rPr lang="cs-CZ" sz="1200" dirty="0">
                  <a:solidFill>
                    <a:schemeClr val="tx1"/>
                  </a:solidFill>
                </a:rPr>
                <a:t>: 20s</a:t>
              </a:r>
              <a:endParaRPr lang="hu-HU" sz="1200" dirty="0">
                <a:solidFill>
                  <a:schemeClr val="tx1"/>
                </a:solidFill>
              </a:endParaRPr>
            </a:p>
          </p:txBody>
        </p:sp>
      </p:grpSp>
      <p:pic>
        <p:nvPicPr>
          <p:cNvPr id="25" name="Obrázek 24">
            <a:extLst>
              <a:ext uri="{FF2B5EF4-FFF2-40B4-BE49-F238E27FC236}">
                <a16:creationId xmlns:a16="http://schemas.microsoft.com/office/drawing/2014/main" id="{238ABF80-725A-215D-D1FC-227A4E292D85}"/>
              </a:ext>
            </a:extLst>
          </p:cNvPr>
          <p:cNvPicPr>
            <a:picLocks noChangeAspect="1"/>
          </p:cNvPicPr>
          <p:nvPr/>
        </p:nvPicPr>
        <p:blipFill>
          <a:blip r:embed="rId6"/>
          <a:stretch>
            <a:fillRect/>
          </a:stretch>
        </p:blipFill>
        <p:spPr>
          <a:xfrm>
            <a:off x="6571466" y="5375630"/>
            <a:ext cx="5620534" cy="1581371"/>
          </a:xfrm>
          <a:prstGeom prst="rect">
            <a:avLst/>
          </a:prstGeom>
        </p:spPr>
      </p:pic>
      <p:sp>
        <p:nvSpPr>
          <p:cNvPr id="19" name="TextovéPole 18">
            <a:extLst>
              <a:ext uri="{FF2B5EF4-FFF2-40B4-BE49-F238E27FC236}">
                <a16:creationId xmlns:a16="http://schemas.microsoft.com/office/drawing/2014/main" id="{9DA63CB5-8837-6D6C-6DDC-C31EB03A296F}"/>
              </a:ext>
            </a:extLst>
          </p:cNvPr>
          <p:cNvSpPr txBox="1"/>
          <p:nvPr/>
        </p:nvSpPr>
        <p:spPr>
          <a:xfrm rot="20332784">
            <a:off x="57016" y="2909143"/>
            <a:ext cx="12077986" cy="1015663"/>
          </a:xfrm>
          <a:prstGeom prst="rect">
            <a:avLst/>
          </a:prstGeom>
          <a:solidFill>
            <a:schemeClr val="bg1"/>
          </a:solidFill>
          <a:ln>
            <a:solidFill>
              <a:schemeClr val="bg1">
                <a:lumMod val="95000"/>
              </a:schemeClr>
            </a:solidFill>
          </a:ln>
        </p:spPr>
        <p:txBody>
          <a:bodyPr wrap="none" rtlCol="0">
            <a:spAutoFit/>
          </a:bodyPr>
          <a:lstStyle/>
          <a:p>
            <a:r>
              <a:rPr lang="cs-CZ" sz="6000" b="1" i="1" cap="small" dirty="0">
                <a:solidFill>
                  <a:srgbClr val="FF0000"/>
                </a:solidFill>
              </a:rPr>
              <a:t>Are </a:t>
            </a:r>
            <a:r>
              <a:rPr lang="cs-CZ" sz="6000" b="1" i="1" cap="small" dirty="0" err="1">
                <a:solidFill>
                  <a:srgbClr val="FF0000"/>
                </a:solidFill>
              </a:rPr>
              <a:t>we</a:t>
            </a:r>
            <a:r>
              <a:rPr lang="cs-CZ" sz="6000" b="1" i="1" cap="small" dirty="0">
                <a:solidFill>
                  <a:srgbClr val="FF0000"/>
                </a:solidFill>
              </a:rPr>
              <a:t> </a:t>
            </a:r>
            <a:r>
              <a:rPr lang="cs-CZ" sz="6000" b="1" i="1" cap="small" dirty="0" err="1">
                <a:solidFill>
                  <a:srgbClr val="FF0000"/>
                </a:solidFill>
              </a:rPr>
              <a:t>over-complicating</a:t>
            </a:r>
            <a:r>
              <a:rPr lang="cs-CZ" sz="6000" b="1" i="1" cap="small" dirty="0">
                <a:solidFill>
                  <a:srgbClr val="FF0000"/>
                </a:solidFill>
              </a:rPr>
              <a:t> </a:t>
            </a:r>
            <a:r>
              <a:rPr lang="cs-CZ" sz="6000" b="1" i="1" cap="small" dirty="0" err="1">
                <a:solidFill>
                  <a:srgbClr val="FF0000"/>
                </a:solidFill>
              </a:rPr>
              <a:t>things</a:t>
            </a:r>
            <a:r>
              <a:rPr lang="cs-CZ" sz="6000" b="1" i="1" cap="small" dirty="0">
                <a:solidFill>
                  <a:srgbClr val="FF0000"/>
                </a:solidFill>
              </a:rPr>
              <a:t> a bit?</a:t>
            </a:r>
          </a:p>
        </p:txBody>
      </p:sp>
    </p:spTree>
    <p:extLst>
      <p:ext uri="{BB962C8B-B14F-4D97-AF65-F5344CB8AC3E}">
        <p14:creationId xmlns:p14="http://schemas.microsoft.com/office/powerpoint/2010/main" val="307733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3"/>
            <a:ext cx="8839892" cy="1320795"/>
          </a:xfrm>
        </p:spPr>
        <p:txBody>
          <a:bodyPr/>
          <a:lstStyle/>
          <a:p>
            <a:r>
              <a:rPr lang="cs-CZ" dirty="0">
                <a:solidFill>
                  <a:srgbClr val="333333"/>
                </a:solidFill>
                <a:latin typeface="Arial" pitchFamily="34"/>
              </a:rPr>
              <a:t>How to interpret </a:t>
            </a:r>
            <a:r>
              <a:rPr lang="cs-CZ" dirty="0" err="1">
                <a:solidFill>
                  <a:srgbClr val="333333"/>
                </a:solidFill>
                <a:latin typeface="Arial" pitchFamily="34"/>
              </a:rPr>
              <a:t>numeric</a:t>
            </a:r>
            <a:r>
              <a:rPr lang="cs-CZ" dirty="0">
                <a:solidFill>
                  <a:srgbClr val="333333"/>
                </a:solidFill>
                <a:latin typeface="Arial" pitchFamily="34"/>
              </a:rPr>
              <a:t> </a:t>
            </a:r>
            <a:r>
              <a:rPr lang="cs-CZ" dirty="0" err="1">
                <a:solidFill>
                  <a:srgbClr val="333333"/>
                </a:solidFill>
                <a:latin typeface="Arial" pitchFamily="34"/>
              </a:rPr>
              <a:t>implicit</a:t>
            </a:r>
            <a:r>
              <a:rPr lang="cs-CZ" dirty="0">
                <a:solidFill>
                  <a:srgbClr val="333333"/>
                </a:solidFill>
                <a:latin typeface="Arial" pitchFamily="34"/>
              </a:rPr>
              <a:t> feedback</a:t>
            </a:r>
            <a:endParaRPr lang="en-US" dirty="0"/>
          </a:p>
        </p:txBody>
      </p:sp>
      <p:sp>
        <p:nvSpPr>
          <p:cNvPr id="3" name="Content Placeholder 2"/>
          <p:cNvSpPr>
            <a:spLocks noGrp="1"/>
          </p:cNvSpPr>
          <p:nvPr>
            <p:ph idx="1"/>
          </p:nvPr>
        </p:nvSpPr>
        <p:spPr>
          <a:xfrm>
            <a:off x="677332" y="1558212"/>
            <a:ext cx="9297092" cy="4483146"/>
          </a:xfrm>
        </p:spPr>
        <p:txBody>
          <a:bodyPr>
            <a:normAutofit/>
          </a:bodyPr>
          <a:lstStyle/>
          <a:p>
            <a:r>
              <a:rPr lang="cs-CZ" dirty="0" err="1"/>
              <a:t>Construct</a:t>
            </a:r>
            <a:r>
              <a:rPr lang="cs-CZ" dirty="0"/>
              <a:t> single (</a:t>
            </a:r>
            <a:r>
              <a:rPr lang="cs-CZ" dirty="0" err="1"/>
              <a:t>complex</a:t>
            </a:r>
            <a:r>
              <a:rPr lang="cs-CZ" dirty="0"/>
              <a:t>) </a:t>
            </a:r>
            <a:r>
              <a:rPr lang="cs-CZ" dirty="0" err="1">
                <a:solidFill>
                  <a:srgbClr val="92D050"/>
                </a:solidFill>
              </a:rPr>
              <a:t>implicit</a:t>
            </a:r>
            <a:r>
              <a:rPr lang="cs-CZ" dirty="0">
                <a:solidFill>
                  <a:srgbClr val="92D050"/>
                </a:solidFill>
              </a:rPr>
              <a:t> feedback </a:t>
            </a:r>
            <a:r>
              <a:rPr lang="cs-CZ" dirty="0" err="1"/>
              <a:t>based</a:t>
            </a:r>
            <a:r>
              <a:rPr lang="cs-CZ" dirty="0"/>
              <a:t> </a:t>
            </a:r>
            <a:r>
              <a:rPr lang="cs-CZ" dirty="0" err="1"/>
              <a:t>proxy</a:t>
            </a:r>
            <a:r>
              <a:rPr lang="cs-CZ" dirty="0"/>
              <a:t> </a:t>
            </a:r>
            <a:r>
              <a:rPr lang="cs-CZ" dirty="0" err="1"/>
              <a:t>for</a:t>
            </a:r>
            <a:r>
              <a:rPr lang="cs-CZ" dirty="0"/>
              <a:t> user preference</a:t>
            </a:r>
            <a:endParaRPr lang="cs-CZ" dirty="0">
              <a:solidFill>
                <a:srgbClr val="92D050"/>
              </a:solidFill>
            </a:endParaRPr>
          </a:p>
          <a:p>
            <a:pPr lvl="1"/>
            <a:r>
              <a:rPr lang="cs-CZ" dirty="0"/>
              <a:t>Standard </a:t>
            </a:r>
            <a:r>
              <a:rPr lang="cs-CZ" dirty="0" err="1"/>
              <a:t>recommender</a:t>
            </a:r>
            <a:r>
              <a:rPr lang="cs-CZ" dirty="0"/>
              <a:t> </a:t>
            </a:r>
            <a:r>
              <a:rPr lang="cs-CZ" dirty="0" err="1"/>
              <a:t>systems</a:t>
            </a:r>
            <a:r>
              <a:rPr lang="cs-CZ" dirty="0"/>
              <a:t> </a:t>
            </a:r>
            <a:r>
              <a:rPr lang="cs-CZ" dirty="0" err="1"/>
              <a:t>can</a:t>
            </a:r>
            <a:r>
              <a:rPr lang="cs-CZ" dirty="0"/>
              <a:t> </a:t>
            </a:r>
            <a:r>
              <a:rPr lang="cs-CZ" dirty="0" err="1"/>
              <a:t>be</a:t>
            </a:r>
            <a:r>
              <a:rPr lang="cs-CZ" dirty="0"/>
              <a:t> </a:t>
            </a:r>
            <a:r>
              <a:rPr lang="cs-CZ" dirty="0" err="1"/>
              <a:t>used</a:t>
            </a:r>
            <a:r>
              <a:rPr lang="cs-CZ" dirty="0"/>
              <a:t> </a:t>
            </a:r>
            <a:r>
              <a:rPr lang="cs-CZ" dirty="0" err="1"/>
              <a:t>afterwards</a:t>
            </a:r>
            <a:endParaRPr lang="cs-CZ"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marL="0" indent="0">
              <a:lnSpc>
                <a:spcPct val="90000"/>
              </a:lnSpc>
              <a:buNone/>
            </a:pPr>
            <a:endParaRPr lang="cs-CZ" sz="1600" dirty="0"/>
          </a:p>
          <a:p>
            <a:pPr>
              <a:lnSpc>
                <a:spcPct val="90000"/>
              </a:lnSpc>
            </a:pPr>
            <a:r>
              <a:rPr lang="cs-CZ" sz="1600" dirty="0" err="1"/>
              <a:t>Active</a:t>
            </a:r>
            <a:r>
              <a:rPr lang="cs-CZ" sz="1600" dirty="0"/>
              <a:t> </a:t>
            </a:r>
            <a:r>
              <a:rPr lang="cs-CZ" sz="1600" dirty="0" err="1"/>
              <a:t>dwell</a:t>
            </a:r>
            <a:r>
              <a:rPr lang="cs-CZ" sz="1600" dirty="0"/>
              <a:t> </a:t>
            </a:r>
            <a:r>
              <a:rPr lang="cs-CZ" sz="1600" dirty="0" err="1"/>
              <a:t>time</a:t>
            </a:r>
            <a:r>
              <a:rPr lang="cs-CZ" sz="1600" dirty="0"/>
              <a:t> </a:t>
            </a:r>
            <a:r>
              <a:rPr lang="cs-CZ" sz="1600" i="1" dirty="0">
                <a:solidFill>
                  <a:schemeClr val="bg1">
                    <a:lumMod val="50000"/>
                  </a:schemeClr>
                </a:solidFill>
              </a:rPr>
              <a:t>[not </a:t>
            </a:r>
            <a:r>
              <a:rPr lang="cs-CZ" sz="1600" i="1" dirty="0" err="1">
                <a:solidFill>
                  <a:schemeClr val="bg1">
                    <a:lumMod val="50000"/>
                  </a:schemeClr>
                </a:solidFill>
              </a:rPr>
              <a:t>confirmed</a:t>
            </a:r>
            <a:r>
              <a:rPr lang="cs-CZ" sz="1600" i="1" dirty="0">
                <a:solidFill>
                  <a:schemeClr val="bg1">
                    <a:lumMod val="50000"/>
                  </a:schemeClr>
                </a:solidFill>
              </a:rPr>
              <a:t> by </a:t>
            </a:r>
            <a:r>
              <a:rPr lang="cs-CZ" sz="1600" i="1" dirty="0" err="1">
                <a:solidFill>
                  <a:schemeClr val="bg1">
                    <a:lumMod val="50000"/>
                  </a:schemeClr>
                </a:solidFill>
              </a:rPr>
              <a:t>literature</a:t>
            </a:r>
            <a:r>
              <a:rPr lang="cs-CZ" sz="1600" i="1" dirty="0">
                <a:solidFill>
                  <a:schemeClr val="bg1">
                    <a:lumMod val="50000"/>
                  </a:schemeClr>
                </a:solidFill>
              </a:rPr>
              <a:t> to </a:t>
            </a:r>
            <a:r>
              <a:rPr lang="cs-CZ" sz="1600" i="1" dirty="0" err="1">
                <a:solidFill>
                  <a:schemeClr val="bg1">
                    <a:lumMod val="50000"/>
                  </a:schemeClr>
                </a:solidFill>
              </a:rPr>
              <a:t>the</a:t>
            </a:r>
            <a:r>
              <a:rPr lang="cs-CZ" sz="1600" i="1" dirty="0">
                <a:solidFill>
                  <a:schemeClr val="bg1">
                    <a:lumMod val="50000"/>
                  </a:schemeClr>
                </a:solidFill>
              </a:rPr>
              <a:t> </a:t>
            </a:r>
            <a:r>
              <a:rPr lang="cs-CZ" sz="1600" i="1" dirty="0" err="1">
                <a:solidFill>
                  <a:schemeClr val="bg1">
                    <a:lumMod val="50000"/>
                  </a:schemeClr>
                </a:solidFill>
              </a:rPr>
              <a:t>best</a:t>
            </a:r>
            <a:r>
              <a:rPr lang="cs-CZ" sz="1600" i="1" dirty="0">
                <a:solidFill>
                  <a:schemeClr val="bg1">
                    <a:lumMod val="50000"/>
                  </a:schemeClr>
                </a:solidFill>
              </a:rPr>
              <a:t> </a:t>
            </a:r>
            <a:r>
              <a:rPr lang="cs-CZ" sz="1600" i="1" dirty="0" err="1">
                <a:solidFill>
                  <a:schemeClr val="bg1">
                    <a:lumMod val="50000"/>
                  </a:schemeClr>
                </a:solidFill>
              </a:rPr>
              <a:t>of</a:t>
            </a:r>
            <a:r>
              <a:rPr lang="cs-CZ" sz="1600" i="1" dirty="0">
                <a:solidFill>
                  <a:schemeClr val="bg1">
                    <a:lumMod val="50000"/>
                  </a:schemeClr>
                </a:solidFill>
              </a:rPr>
              <a:t> my </a:t>
            </a:r>
            <a:r>
              <a:rPr lang="cs-CZ" sz="1600" i="1" dirty="0" err="1">
                <a:solidFill>
                  <a:schemeClr val="bg1">
                    <a:lumMod val="50000"/>
                  </a:schemeClr>
                </a:solidFill>
              </a:rPr>
              <a:t>knowledge</a:t>
            </a:r>
            <a:r>
              <a:rPr lang="cs-CZ" sz="1600" i="1" dirty="0">
                <a:solidFill>
                  <a:schemeClr val="bg1">
                    <a:lumMod val="50000"/>
                  </a:schemeClr>
                </a:solidFill>
              </a:rPr>
              <a:t>]</a:t>
            </a:r>
          </a:p>
          <a:p>
            <a:pPr lvl="1">
              <a:lnSpc>
                <a:spcPct val="90000"/>
              </a:lnSpc>
            </a:pPr>
            <a:r>
              <a:rPr lang="cs-CZ" sz="1400" dirty="0"/>
              <a:t>Time </a:t>
            </a:r>
            <a:r>
              <a:rPr lang="cs-CZ" sz="1400" dirty="0" err="1"/>
              <a:t>spent</a:t>
            </a:r>
            <a:r>
              <a:rPr lang="cs-CZ" sz="1400" dirty="0"/>
              <a:t> on </a:t>
            </a:r>
            <a:r>
              <a:rPr lang="cs-CZ" sz="1400" dirty="0" err="1"/>
              <a:t>page</a:t>
            </a:r>
            <a:endParaRPr lang="cs-CZ" sz="1400" dirty="0"/>
          </a:p>
          <a:p>
            <a:pPr lvl="1">
              <a:lnSpc>
                <a:spcPct val="90000"/>
              </a:lnSpc>
            </a:pPr>
            <a:r>
              <a:rPr lang="cs-CZ" sz="1400" dirty="0"/>
              <a:t>But </a:t>
            </a:r>
            <a:r>
              <a:rPr lang="cs-CZ" sz="1400" dirty="0" err="1"/>
              <a:t>counted</a:t>
            </a:r>
            <a:r>
              <a:rPr lang="cs-CZ" sz="1400" dirty="0"/>
              <a:t> </a:t>
            </a:r>
            <a:r>
              <a:rPr lang="cs-CZ" sz="1400" dirty="0" err="1"/>
              <a:t>only</a:t>
            </a:r>
            <a:r>
              <a:rPr lang="cs-CZ" sz="1400" dirty="0"/>
              <a:t> </a:t>
            </a:r>
            <a:r>
              <a:rPr lang="cs-CZ" sz="1400" dirty="0" err="1"/>
              <a:t>if</a:t>
            </a:r>
            <a:r>
              <a:rPr lang="cs-CZ" sz="1400" dirty="0"/>
              <a:t> </a:t>
            </a:r>
            <a:r>
              <a:rPr lang="cs-CZ" sz="1400" dirty="0" err="1"/>
              <a:t>some</a:t>
            </a:r>
            <a:r>
              <a:rPr lang="cs-CZ" sz="1400" dirty="0"/>
              <a:t> </a:t>
            </a:r>
            <a:r>
              <a:rPr lang="cs-CZ" sz="1400" dirty="0" err="1"/>
              <a:t>other</a:t>
            </a:r>
            <a:r>
              <a:rPr lang="cs-CZ" sz="1400" dirty="0"/>
              <a:t> </a:t>
            </a:r>
            <a:r>
              <a:rPr lang="cs-CZ" sz="1400" dirty="0" err="1"/>
              <a:t>events</a:t>
            </a:r>
            <a:r>
              <a:rPr lang="cs-CZ" sz="1400" dirty="0"/>
              <a:t> are </a:t>
            </a:r>
            <a:r>
              <a:rPr lang="cs-CZ" sz="1400" dirty="0" err="1"/>
              <a:t>detected</a:t>
            </a:r>
            <a:r>
              <a:rPr lang="cs-CZ" sz="1400" dirty="0"/>
              <a:t> in </a:t>
            </a:r>
            <a:r>
              <a:rPr lang="cs-CZ" sz="1400" dirty="0" err="1"/>
              <a:t>close</a:t>
            </a:r>
            <a:r>
              <a:rPr lang="cs-CZ" sz="1400" dirty="0"/>
              <a:t> </a:t>
            </a:r>
            <a:r>
              <a:rPr lang="cs-CZ" sz="1400" dirty="0" err="1"/>
              <a:t>temporal</a:t>
            </a:r>
            <a:r>
              <a:rPr lang="cs-CZ" sz="1400" dirty="0"/>
              <a:t> </a:t>
            </a:r>
            <a:r>
              <a:rPr lang="cs-CZ" sz="1400" dirty="0" err="1"/>
              <a:t>proximity</a:t>
            </a:r>
            <a:r>
              <a:rPr lang="cs-CZ" sz="1400" dirty="0"/>
              <a:t> =&gt; user </a:t>
            </a:r>
            <a:r>
              <a:rPr lang="cs-CZ" sz="1400" dirty="0" err="1"/>
              <a:t>is</a:t>
            </a:r>
            <a:r>
              <a:rPr lang="cs-CZ" sz="1400" dirty="0"/>
              <a:t> </a:t>
            </a:r>
            <a:r>
              <a:rPr lang="cs-CZ" sz="1400" dirty="0" err="1"/>
              <a:t>active</a:t>
            </a:r>
            <a:endParaRPr lang="cs-CZ" sz="1400" dirty="0"/>
          </a:p>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grpSp>
        <p:nvGrpSpPr>
          <p:cNvPr id="21" name="Skupina 26">
            <a:extLst>
              <a:ext uri="{FF2B5EF4-FFF2-40B4-BE49-F238E27FC236}">
                <a16:creationId xmlns:a16="http://schemas.microsoft.com/office/drawing/2014/main" id="{F557B161-6CB3-4FA1-A529-6DF446CC342F}"/>
              </a:ext>
            </a:extLst>
          </p:cNvPr>
          <p:cNvGrpSpPr/>
          <p:nvPr/>
        </p:nvGrpSpPr>
        <p:grpSpPr>
          <a:xfrm>
            <a:off x="677332" y="2565909"/>
            <a:ext cx="7785533" cy="1320795"/>
            <a:chOff x="677332" y="2614422"/>
            <a:chExt cx="8431460" cy="1629156"/>
          </a:xfrm>
        </p:grpSpPr>
        <p:grpSp>
          <p:nvGrpSpPr>
            <p:cNvPr id="22" name="Skupina 25">
              <a:extLst>
                <a:ext uri="{FF2B5EF4-FFF2-40B4-BE49-F238E27FC236}">
                  <a16:creationId xmlns:a16="http://schemas.microsoft.com/office/drawing/2014/main" id="{AB9957F2-27B7-4742-B490-FBDAB451FCC8}"/>
                </a:ext>
              </a:extLst>
            </p:cNvPr>
            <p:cNvGrpSpPr/>
            <p:nvPr/>
          </p:nvGrpSpPr>
          <p:grpSpPr>
            <a:xfrm>
              <a:off x="677332" y="2614422"/>
              <a:ext cx="8431460" cy="1629156"/>
              <a:chOff x="677332" y="2614422"/>
              <a:chExt cx="8431460" cy="1629156"/>
            </a:xfrm>
          </p:grpSpPr>
          <p:grpSp>
            <p:nvGrpSpPr>
              <p:cNvPr id="24" name="Csoportba foglalás 53">
                <a:extLst>
                  <a:ext uri="{FF2B5EF4-FFF2-40B4-BE49-F238E27FC236}">
                    <a16:creationId xmlns:a16="http://schemas.microsoft.com/office/drawing/2014/main" id="{EC287AEA-7601-46CC-BC65-A74258A68A7F}"/>
                  </a:ext>
                </a:extLst>
              </p:cNvPr>
              <p:cNvGrpSpPr/>
              <p:nvPr/>
            </p:nvGrpSpPr>
            <p:grpSpPr>
              <a:xfrm>
                <a:off x="677332" y="2614422"/>
                <a:ext cx="3988436" cy="1629156"/>
                <a:chOff x="2934227" y="2375908"/>
                <a:chExt cx="3988436" cy="1629156"/>
              </a:xfrm>
            </p:grpSpPr>
            <p:pic>
              <p:nvPicPr>
                <p:cNvPr id="33" name="Picture 32" descr="Výsledek obrázku pro spreadsheet icon">
                  <a:extLst>
                    <a:ext uri="{FF2B5EF4-FFF2-40B4-BE49-F238E27FC236}">
                      <a16:creationId xmlns:a16="http://schemas.microsoft.com/office/drawing/2014/main" id="{EB237540-BBE7-4A53-94BA-1D8AF9C1FC6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Výsledek obrázku pro spreadsheet icon">
                  <a:extLst>
                    <a:ext uri="{FF2B5EF4-FFF2-40B4-BE49-F238E27FC236}">
                      <a16:creationId xmlns:a16="http://schemas.microsoft.com/office/drawing/2014/main" id="{6099123C-A972-4B0D-A596-4EC8D2A9953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35" name="Kép 27">
                  <a:extLst>
                    <a:ext uri="{FF2B5EF4-FFF2-40B4-BE49-F238E27FC236}">
                      <a16:creationId xmlns:a16="http://schemas.microsoft.com/office/drawing/2014/main" id="{E7D2C564-D138-4E4B-90B7-E59375ECDB05}"/>
                    </a:ext>
                  </a:extLst>
                </p:cNvPr>
                <p:cNvPicPr>
                  <a:picLocks noChangeAspect="1"/>
                </p:cNvPicPr>
                <p:nvPr/>
              </p:nvPicPr>
              <p:blipFill rotWithShape="1">
                <a:blip r:embed="rId3" cstate="print"/>
                <a:srcRect l="783" t="8001" r="74805" b="50000"/>
                <a:stretch/>
              </p:blipFill>
              <p:spPr>
                <a:xfrm>
                  <a:off x="2934227" y="2922704"/>
                  <a:ext cx="629661" cy="609349"/>
                </a:xfrm>
                <a:prstGeom prst="rect">
                  <a:avLst/>
                </a:prstGeom>
              </p:spPr>
            </p:pic>
            <p:cxnSp>
              <p:nvCxnSpPr>
                <p:cNvPr id="36" name="Szögletes összekötő 29">
                  <a:extLst>
                    <a:ext uri="{FF2B5EF4-FFF2-40B4-BE49-F238E27FC236}">
                      <a16:creationId xmlns:a16="http://schemas.microsoft.com/office/drawing/2014/main" id="{8AB550FA-EA3A-411F-B447-1A58B1BE7F3C}"/>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7" name="Szögletes összekötő 34">
                  <a:extLst>
                    <a:ext uri="{FF2B5EF4-FFF2-40B4-BE49-F238E27FC236}">
                      <a16:creationId xmlns:a16="http://schemas.microsoft.com/office/drawing/2014/main" id="{F86745DC-B332-4C7B-B775-BC089698209C}"/>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38" name="Lekerekített téglalap 33">
                  <a:extLst>
                    <a:ext uri="{FF2B5EF4-FFF2-40B4-BE49-F238E27FC236}">
                      <a16:creationId xmlns:a16="http://schemas.microsoft.com/office/drawing/2014/main" id="{0C29F5E5-CD93-47DA-A1E7-504115DEC723}"/>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Stream </a:t>
                  </a:r>
                  <a:r>
                    <a:rPr lang="cs-CZ" sz="1100" dirty="0" err="1">
                      <a:solidFill>
                        <a:schemeClr val="tx1"/>
                      </a:solidFill>
                    </a:rPr>
                    <a:t>of</a:t>
                  </a:r>
                  <a:r>
                    <a:rPr lang="cs-CZ" sz="1100" dirty="0">
                      <a:solidFill>
                        <a:schemeClr val="tx1"/>
                      </a:solidFill>
                    </a:rPr>
                    <a:t> JS </a:t>
                  </a:r>
                  <a:r>
                    <a:rPr lang="cs-CZ" sz="1100" dirty="0" err="1">
                      <a:solidFill>
                        <a:schemeClr val="tx1"/>
                      </a:solidFill>
                    </a:rPr>
                    <a:t>events</a:t>
                  </a:r>
                  <a:r>
                    <a:rPr lang="cs-CZ" sz="1100" dirty="0">
                      <a:solidFill>
                        <a:schemeClr val="tx1"/>
                      </a:solidFill>
                    </a:rPr>
                    <a:t>: </a:t>
                  </a:r>
                  <a:r>
                    <a:rPr lang="cs-CZ" sz="1100" dirty="0" err="1">
                      <a:solidFill>
                        <a:schemeClr val="tx1"/>
                      </a:solidFill>
                    </a:rPr>
                    <a:t>mouse</a:t>
                  </a:r>
                  <a:r>
                    <a:rPr lang="cs-CZ" sz="1100" dirty="0">
                      <a:solidFill>
                        <a:schemeClr val="tx1"/>
                      </a:solidFill>
                    </a:rPr>
                    <a:t> </a:t>
                  </a:r>
                  <a:r>
                    <a:rPr lang="cs-CZ" sz="1100" dirty="0" err="1">
                      <a:solidFill>
                        <a:schemeClr val="tx1"/>
                      </a:solidFill>
                    </a:rPr>
                    <a:t>motion</a:t>
                  </a:r>
                  <a:r>
                    <a:rPr lang="cs-CZ" sz="1100" dirty="0">
                      <a:solidFill>
                        <a:schemeClr val="tx1"/>
                      </a:solidFill>
                    </a:rPr>
                    <a:t>, </a:t>
                  </a:r>
                  <a:r>
                    <a:rPr lang="cs-CZ" sz="1100" dirty="0" err="1">
                      <a:solidFill>
                        <a:schemeClr val="tx1"/>
                      </a:solidFill>
                    </a:rPr>
                    <a:t>keyboard</a:t>
                  </a:r>
                  <a:r>
                    <a:rPr lang="cs-CZ" sz="1100" dirty="0">
                      <a:solidFill>
                        <a:schemeClr val="tx1"/>
                      </a:solidFill>
                    </a:rPr>
                    <a:t>, </a:t>
                  </a:r>
                  <a:r>
                    <a:rPr lang="cs-CZ" sz="1100" dirty="0" err="1">
                      <a:solidFill>
                        <a:schemeClr val="tx1"/>
                      </a:solidFill>
                    </a:rPr>
                    <a:t>scroll</a:t>
                  </a:r>
                  <a:endParaRPr lang="hu-HU" sz="1100" dirty="0">
                    <a:solidFill>
                      <a:schemeClr val="tx1"/>
                    </a:solidFill>
                  </a:endParaRPr>
                </a:p>
              </p:txBody>
            </p:sp>
            <p:sp>
              <p:nvSpPr>
                <p:cNvPr id="39" name="Lekerekített téglalap 46">
                  <a:extLst>
                    <a:ext uri="{FF2B5EF4-FFF2-40B4-BE49-F238E27FC236}">
                      <a16:creationId xmlns:a16="http://schemas.microsoft.com/office/drawing/2014/main" id="{5C53DED6-BF41-4DBE-8364-84FBB5C8D45C}"/>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Stream </a:t>
                  </a:r>
                  <a:r>
                    <a:rPr lang="cs-CZ" sz="1100" dirty="0" err="1">
                      <a:solidFill>
                        <a:schemeClr val="tx1"/>
                      </a:solidFill>
                    </a:rPr>
                    <a:t>of</a:t>
                  </a:r>
                  <a:r>
                    <a:rPr lang="cs-CZ" sz="1100" dirty="0">
                      <a:solidFill>
                        <a:schemeClr val="tx1"/>
                      </a:solidFill>
                    </a:rPr>
                    <a:t> JS </a:t>
                  </a:r>
                  <a:r>
                    <a:rPr lang="cs-CZ" sz="1100" dirty="0" err="1">
                      <a:solidFill>
                        <a:schemeClr val="tx1"/>
                      </a:solidFill>
                    </a:rPr>
                    <a:t>events</a:t>
                  </a:r>
                  <a:r>
                    <a:rPr lang="cs-CZ" sz="1100" dirty="0">
                      <a:solidFill>
                        <a:schemeClr val="tx1"/>
                      </a:solidFill>
                    </a:rPr>
                    <a:t>: </a:t>
                  </a:r>
                  <a:r>
                    <a:rPr lang="cs-CZ" sz="1100" dirty="0" err="1">
                      <a:solidFill>
                        <a:schemeClr val="tx1"/>
                      </a:solidFill>
                    </a:rPr>
                    <a:t>mouse</a:t>
                  </a:r>
                  <a:r>
                    <a:rPr lang="cs-CZ" sz="1100" dirty="0">
                      <a:solidFill>
                        <a:schemeClr val="tx1"/>
                      </a:solidFill>
                    </a:rPr>
                    <a:t> </a:t>
                  </a:r>
                  <a:r>
                    <a:rPr lang="cs-CZ" sz="1100" dirty="0" err="1">
                      <a:solidFill>
                        <a:schemeClr val="tx1"/>
                      </a:solidFill>
                    </a:rPr>
                    <a:t>motion</a:t>
                  </a:r>
                  <a:r>
                    <a:rPr lang="cs-CZ" sz="1100" dirty="0">
                      <a:solidFill>
                        <a:schemeClr val="tx1"/>
                      </a:solidFill>
                    </a:rPr>
                    <a:t>, </a:t>
                  </a:r>
                  <a:r>
                    <a:rPr lang="cs-CZ" sz="1100" dirty="0" err="1">
                      <a:solidFill>
                        <a:schemeClr val="tx1"/>
                      </a:solidFill>
                    </a:rPr>
                    <a:t>keyboard</a:t>
                  </a:r>
                  <a:r>
                    <a:rPr lang="cs-CZ" sz="1100" dirty="0">
                      <a:solidFill>
                        <a:schemeClr val="tx1"/>
                      </a:solidFill>
                    </a:rPr>
                    <a:t>, </a:t>
                  </a:r>
                  <a:r>
                    <a:rPr lang="cs-CZ" sz="1100" dirty="0" err="1">
                      <a:solidFill>
                        <a:schemeClr val="tx1"/>
                      </a:solidFill>
                    </a:rPr>
                    <a:t>scroll</a:t>
                  </a:r>
                  <a:endParaRPr lang="hu-HU" sz="1100" dirty="0">
                    <a:solidFill>
                      <a:schemeClr val="tx1"/>
                    </a:solidFill>
                  </a:endParaRPr>
                </a:p>
              </p:txBody>
            </p:sp>
          </p:grpSp>
          <p:grpSp>
            <p:nvGrpSpPr>
              <p:cNvPr id="25" name="Csoportba foglalás 4096">
                <a:extLst>
                  <a:ext uri="{FF2B5EF4-FFF2-40B4-BE49-F238E27FC236}">
                    <a16:creationId xmlns:a16="http://schemas.microsoft.com/office/drawing/2014/main" id="{238701F2-E1FD-4D18-AF92-9EC96DD23271}"/>
                  </a:ext>
                </a:extLst>
              </p:cNvPr>
              <p:cNvGrpSpPr/>
              <p:nvPr/>
            </p:nvGrpSpPr>
            <p:grpSpPr>
              <a:xfrm>
                <a:off x="5913797" y="2648097"/>
                <a:ext cx="3194995" cy="1583091"/>
                <a:chOff x="4838560" y="2605886"/>
                <a:chExt cx="3194995" cy="1583091"/>
              </a:xfrm>
            </p:grpSpPr>
            <p:pic>
              <p:nvPicPr>
                <p:cNvPr id="27" name="Picture 4" descr="Výsledek obrázku pro spreadsheet icon">
                  <a:extLst>
                    <a:ext uri="{FF2B5EF4-FFF2-40B4-BE49-F238E27FC236}">
                      <a16:creationId xmlns:a16="http://schemas.microsoft.com/office/drawing/2014/main" id="{8458003C-363B-43AE-AD3F-A8D803807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7411083" y="2605886"/>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Výsledek obrázku pro spreadsheet icon">
                  <a:extLst>
                    <a:ext uri="{FF2B5EF4-FFF2-40B4-BE49-F238E27FC236}">
                      <a16:creationId xmlns:a16="http://schemas.microsoft.com/office/drawing/2014/main" id="{6175C772-DC29-4D4D-9667-CE6A63C72F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7411084" y="3517581"/>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29" name="Kép 60">
                  <a:extLst>
                    <a:ext uri="{FF2B5EF4-FFF2-40B4-BE49-F238E27FC236}">
                      <a16:creationId xmlns:a16="http://schemas.microsoft.com/office/drawing/2014/main" id="{A9E37C73-A9F0-4687-8939-DFE46C4499F1}"/>
                    </a:ext>
                  </a:extLst>
                </p:cNvPr>
                <p:cNvPicPr>
                  <a:picLocks noChangeAspect="1"/>
                </p:cNvPicPr>
                <p:nvPr/>
              </p:nvPicPr>
              <p:blipFill rotWithShape="1">
                <a:blip r:embed="rId3" cstate="print"/>
                <a:srcRect l="783" t="8001" r="74805" b="50000"/>
                <a:stretch/>
              </p:blipFill>
              <p:spPr>
                <a:xfrm>
                  <a:off x="4838560" y="3106352"/>
                  <a:ext cx="629661" cy="609349"/>
                </a:xfrm>
                <a:prstGeom prst="rect">
                  <a:avLst/>
                </a:prstGeom>
              </p:spPr>
            </p:pic>
            <p:cxnSp>
              <p:nvCxnSpPr>
                <p:cNvPr id="30" name="Szögletes összekötő 61">
                  <a:extLst>
                    <a:ext uri="{FF2B5EF4-FFF2-40B4-BE49-F238E27FC236}">
                      <a16:creationId xmlns:a16="http://schemas.microsoft.com/office/drawing/2014/main" id="{F1E66166-36DA-41BA-A5EA-C9BB6316539C}"/>
                    </a:ext>
                  </a:extLst>
                </p:cNvPr>
                <p:cNvCxnSpPr/>
                <p:nvPr/>
              </p:nvCxnSpPr>
              <p:spPr>
                <a:xfrm flipV="1">
                  <a:off x="5468221" y="2895190"/>
                  <a:ext cx="1912091" cy="381828"/>
                </a:xfrm>
                <a:prstGeom prst="bentConnector3">
                  <a:avLst>
                    <a:gd name="adj1" fmla="val 11775"/>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1" name="Szögletes összekötő 62">
                  <a:extLst>
                    <a:ext uri="{FF2B5EF4-FFF2-40B4-BE49-F238E27FC236}">
                      <a16:creationId xmlns:a16="http://schemas.microsoft.com/office/drawing/2014/main" id="{202EDE02-DCA0-4595-8696-E929612A5F3D}"/>
                    </a:ext>
                  </a:extLst>
                </p:cNvPr>
                <p:cNvCxnSpPr/>
                <p:nvPr/>
              </p:nvCxnSpPr>
              <p:spPr>
                <a:xfrm>
                  <a:off x="5468221" y="3540640"/>
                  <a:ext cx="1912091" cy="293380"/>
                </a:xfrm>
                <a:prstGeom prst="bentConnector3">
                  <a:avLst>
                    <a:gd name="adj1" fmla="val 11277"/>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32" name="Lekerekített téglalap 63">
                  <a:extLst>
                    <a:ext uri="{FF2B5EF4-FFF2-40B4-BE49-F238E27FC236}">
                      <a16:creationId xmlns:a16="http://schemas.microsoft.com/office/drawing/2014/main" id="{6332CA59-30F5-4C94-A3F1-077E4985C069}"/>
                    </a:ext>
                  </a:extLst>
                </p:cNvPr>
                <p:cNvSpPr/>
                <p:nvPr/>
              </p:nvSpPr>
              <p:spPr>
                <a:xfrm>
                  <a:off x="5761779" y="2631568"/>
                  <a:ext cx="1467920" cy="4618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err="1">
                      <a:solidFill>
                        <a:schemeClr val="tx1"/>
                      </a:solidFill>
                    </a:rPr>
                    <a:t>Active</a:t>
                  </a:r>
                  <a:r>
                    <a:rPr lang="cs-CZ" sz="1200" dirty="0">
                      <a:solidFill>
                        <a:schemeClr val="tx1"/>
                      </a:solidFill>
                    </a:rPr>
                    <a:t> </a:t>
                  </a:r>
                  <a:r>
                    <a:rPr lang="cs-CZ" sz="1200" dirty="0" err="1">
                      <a:solidFill>
                        <a:schemeClr val="tx1"/>
                      </a:solidFill>
                    </a:rPr>
                    <a:t>time</a:t>
                  </a:r>
                  <a:r>
                    <a:rPr lang="cs-CZ" sz="1200" dirty="0">
                      <a:solidFill>
                        <a:schemeClr val="tx1"/>
                      </a:solidFill>
                    </a:rPr>
                    <a:t>: 50s</a:t>
                  </a:r>
                  <a:endParaRPr lang="hu-HU" sz="1200" dirty="0">
                    <a:solidFill>
                      <a:schemeClr val="tx1"/>
                    </a:solidFill>
                  </a:endParaRPr>
                </a:p>
              </p:txBody>
            </p:sp>
          </p:grpSp>
          <p:sp>
            <p:nvSpPr>
              <p:cNvPr id="26" name="Jobbra nyíl 4100">
                <a:extLst>
                  <a:ext uri="{FF2B5EF4-FFF2-40B4-BE49-F238E27FC236}">
                    <a16:creationId xmlns:a16="http://schemas.microsoft.com/office/drawing/2014/main" id="{D6602665-F154-4221-9C4E-1236FE2F7C01}"/>
                  </a:ext>
                </a:extLst>
              </p:cNvPr>
              <p:cNvSpPr/>
              <p:nvPr/>
            </p:nvSpPr>
            <p:spPr>
              <a:xfrm>
                <a:off x="4946160" y="3025435"/>
                <a:ext cx="707601" cy="901564"/>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23" name="Lekerekített téglalap 63">
              <a:extLst>
                <a:ext uri="{FF2B5EF4-FFF2-40B4-BE49-F238E27FC236}">
                  <a16:creationId xmlns:a16="http://schemas.microsoft.com/office/drawing/2014/main" id="{E2960272-90CD-43EE-AF4B-70888EE7DA46}"/>
                </a:ext>
              </a:extLst>
            </p:cNvPr>
            <p:cNvSpPr/>
            <p:nvPr/>
          </p:nvSpPr>
          <p:spPr>
            <a:xfrm>
              <a:off x="6875858" y="3604941"/>
              <a:ext cx="1429078" cy="4618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err="1">
                  <a:solidFill>
                    <a:schemeClr val="tx1"/>
                  </a:solidFill>
                </a:rPr>
                <a:t>Active</a:t>
              </a:r>
              <a:r>
                <a:rPr lang="cs-CZ" sz="1200" dirty="0">
                  <a:solidFill>
                    <a:schemeClr val="tx1"/>
                  </a:solidFill>
                </a:rPr>
                <a:t> </a:t>
              </a:r>
              <a:r>
                <a:rPr lang="cs-CZ" sz="1200" dirty="0" err="1">
                  <a:solidFill>
                    <a:schemeClr val="tx1"/>
                  </a:solidFill>
                </a:rPr>
                <a:t>time</a:t>
              </a:r>
              <a:r>
                <a:rPr lang="cs-CZ" sz="1200" dirty="0">
                  <a:solidFill>
                    <a:schemeClr val="tx1"/>
                  </a:solidFill>
                </a:rPr>
                <a:t>: 20s</a:t>
              </a:r>
              <a:endParaRPr lang="hu-HU" sz="1200" dirty="0">
                <a:solidFill>
                  <a:schemeClr val="tx1"/>
                </a:solidFill>
              </a:endParaRPr>
            </a:p>
          </p:txBody>
        </p:sp>
      </p:grpSp>
    </p:spTree>
    <p:extLst>
      <p:ext uri="{BB962C8B-B14F-4D97-AF65-F5344CB8AC3E}">
        <p14:creationId xmlns:p14="http://schemas.microsoft.com/office/powerpoint/2010/main" val="26913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95322-6013-4404-9F55-6DA73A5D739C}"/>
              </a:ext>
            </a:extLst>
          </p:cNvPr>
          <p:cNvSpPr txBox="1">
            <a:spLocks noGrp="1"/>
          </p:cNvSpPr>
          <p:nvPr>
            <p:ph type="title"/>
          </p:nvPr>
        </p:nvSpPr>
        <p:spPr/>
        <p:txBody>
          <a:bodyPr/>
          <a:lstStyle/>
          <a:p>
            <a:pPr lvl="0"/>
            <a:r>
              <a:rPr lang="cs-CZ" dirty="0" err="1"/>
              <a:t>Today</a:t>
            </a:r>
            <a:r>
              <a:rPr lang="en-US" dirty="0"/>
              <a:t>’s</a:t>
            </a:r>
            <a:r>
              <a:rPr lang="cs-CZ" dirty="0"/>
              <a:t> </a:t>
            </a:r>
            <a:r>
              <a:rPr lang="cs-CZ" dirty="0" err="1"/>
              <a:t>content</a:t>
            </a:r>
            <a:endParaRPr lang="cs-CZ" dirty="0"/>
          </a:p>
        </p:txBody>
      </p:sp>
      <p:sp>
        <p:nvSpPr>
          <p:cNvPr id="3" name="Zástupný obsah 2">
            <a:extLst>
              <a:ext uri="{FF2B5EF4-FFF2-40B4-BE49-F238E27FC236}">
                <a16:creationId xmlns:a16="http://schemas.microsoft.com/office/drawing/2014/main" id="{F4620EF1-1236-487F-9D67-CE96F7079B1E}"/>
              </a:ext>
            </a:extLst>
          </p:cNvPr>
          <p:cNvSpPr txBox="1">
            <a:spLocks noGrp="1"/>
          </p:cNvSpPr>
          <p:nvPr>
            <p:ph idx="1"/>
          </p:nvPr>
        </p:nvSpPr>
        <p:spPr>
          <a:xfrm>
            <a:off x="677332" y="2160590"/>
            <a:ext cx="8978731" cy="3880768"/>
          </a:xfrm>
        </p:spPr>
        <p:txBody>
          <a:bodyPr/>
          <a:lstStyle/>
          <a:p>
            <a:pPr lvl="0"/>
            <a:r>
              <a:rPr lang="cs-CZ" dirty="0" err="1">
                <a:solidFill>
                  <a:srgbClr val="333333"/>
                </a:solidFill>
                <a:latin typeface="Tahoma" pitchFamily="34"/>
              </a:rPr>
              <a:t>Recap</a:t>
            </a:r>
            <a:endParaRPr lang="cs-CZ" dirty="0">
              <a:solidFill>
                <a:srgbClr val="333333"/>
              </a:solidFill>
              <a:latin typeface="Tahoma" pitchFamily="34"/>
            </a:endParaRPr>
          </a:p>
          <a:p>
            <a:pPr marL="0" lvl="0" indent="0">
              <a:buNone/>
            </a:pPr>
            <a:endParaRPr lang="en-US" dirty="0">
              <a:solidFill>
                <a:srgbClr val="333333"/>
              </a:solidFill>
              <a:latin typeface="Arial" pitchFamily="34"/>
            </a:endParaRPr>
          </a:p>
          <a:p>
            <a:pPr lvl="0"/>
            <a:r>
              <a:rPr lang="cs-CZ" dirty="0">
                <a:solidFill>
                  <a:srgbClr val="333333"/>
                </a:solidFill>
                <a:latin typeface="Arial" pitchFamily="34"/>
              </a:rPr>
              <a:t>User feedback</a:t>
            </a:r>
          </a:p>
          <a:p>
            <a:pPr lvl="1"/>
            <a:r>
              <a:rPr lang="cs-CZ" i="1" dirty="0">
                <a:solidFill>
                  <a:schemeClr val="bg1">
                    <a:lumMod val="85000"/>
                  </a:schemeClr>
                </a:solidFill>
                <a:latin typeface="Arial" pitchFamily="34"/>
              </a:rPr>
              <a:t>Intro</a:t>
            </a:r>
          </a:p>
          <a:p>
            <a:pPr lvl="1"/>
            <a:r>
              <a:rPr lang="cs-CZ" i="1" dirty="0">
                <a:solidFill>
                  <a:schemeClr val="bg1">
                    <a:lumMod val="85000"/>
                  </a:schemeClr>
                </a:solidFill>
                <a:latin typeface="Arial" pitchFamily="34"/>
              </a:rPr>
              <a:t>Preference </a:t>
            </a:r>
            <a:r>
              <a:rPr lang="cs-CZ" i="1" dirty="0" err="1">
                <a:solidFill>
                  <a:schemeClr val="bg1">
                    <a:lumMod val="85000"/>
                  </a:schemeClr>
                </a:solidFill>
                <a:latin typeface="Arial" pitchFamily="34"/>
              </a:rPr>
              <a:t>Elicitation</a:t>
            </a:r>
            <a:endParaRPr lang="cs-CZ" i="1" dirty="0">
              <a:solidFill>
                <a:schemeClr val="bg1">
                  <a:lumMod val="85000"/>
                </a:schemeClr>
              </a:solidFill>
              <a:latin typeface="Arial" pitchFamily="34"/>
            </a:endParaRPr>
          </a:p>
          <a:p>
            <a:pPr lvl="1"/>
            <a:r>
              <a:rPr lang="cs-CZ" i="1" dirty="0">
                <a:solidFill>
                  <a:schemeClr val="bg1">
                    <a:lumMod val="85000"/>
                  </a:schemeClr>
                </a:solidFill>
                <a:latin typeface="Arial" pitchFamily="34"/>
              </a:rPr>
              <a:t>Explicit Feedback</a:t>
            </a:r>
          </a:p>
          <a:p>
            <a:pPr lvl="1"/>
            <a:r>
              <a:rPr lang="cs-CZ" dirty="0" err="1">
                <a:solidFill>
                  <a:schemeClr val="tx1"/>
                </a:solidFill>
                <a:latin typeface="Arial" pitchFamily="34"/>
              </a:rPr>
              <a:t>Implicit</a:t>
            </a:r>
            <a:r>
              <a:rPr lang="cs-CZ" dirty="0">
                <a:solidFill>
                  <a:schemeClr val="tx1"/>
                </a:solidFill>
                <a:latin typeface="Arial" pitchFamily="34"/>
              </a:rPr>
              <a:t> Feedback</a:t>
            </a:r>
          </a:p>
          <a:p>
            <a:pPr lvl="1"/>
            <a:r>
              <a:rPr lang="cs-CZ" dirty="0">
                <a:solidFill>
                  <a:schemeClr val="tx1"/>
                </a:solidFill>
                <a:latin typeface="Arial" pitchFamily="34"/>
              </a:rPr>
              <a:t>Non-</a:t>
            </a:r>
            <a:r>
              <a:rPr lang="cs-CZ" dirty="0" err="1">
                <a:solidFill>
                  <a:schemeClr val="tx1"/>
                </a:solidFill>
                <a:latin typeface="Arial" pitchFamily="34"/>
              </a:rPr>
              <a:t>numeric</a:t>
            </a:r>
            <a:r>
              <a:rPr lang="cs-CZ" dirty="0">
                <a:solidFill>
                  <a:schemeClr val="tx1"/>
                </a:solidFill>
                <a:latin typeface="Arial" pitchFamily="34"/>
              </a:rPr>
              <a:t> Feedback</a:t>
            </a:r>
          </a:p>
          <a:p>
            <a:pPr marL="457200" lvl="1" indent="0">
              <a:buNone/>
            </a:pPr>
            <a:endParaRPr lang="cs-CZ" dirty="0"/>
          </a:p>
        </p:txBody>
      </p:sp>
    </p:spTree>
    <p:extLst>
      <p:ext uri="{BB962C8B-B14F-4D97-AF65-F5344CB8AC3E}">
        <p14:creationId xmlns:p14="http://schemas.microsoft.com/office/powerpoint/2010/main" val="894987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3"/>
            <a:ext cx="8839892" cy="1320795"/>
          </a:xfrm>
        </p:spPr>
        <p:txBody>
          <a:bodyPr/>
          <a:lstStyle/>
          <a:p>
            <a:r>
              <a:rPr lang="cs-CZ" dirty="0">
                <a:solidFill>
                  <a:srgbClr val="333333"/>
                </a:solidFill>
                <a:latin typeface="Arial" pitchFamily="34"/>
              </a:rPr>
              <a:t>How to interpret </a:t>
            </a:r>
            <a:r>
              <a:rPr lang="cs-CZ" dirty="0" err="1">
                <a:solidFill>
                  <a:srgbClr val="333333"/>
                </a:solidFill>
                <a:latin typeface="Arial" pitchFamily="34"/>
              </a:rPr>
              <a:t>numeric</a:t>
            </a:r>
            <a:r>
              <a:rPr lang="cs-CZ" dirty="0">
                <a:solidFill>
                  <a:srgbClr val="333333"/>
                </a:solidFill>
                <a:latin typeface="Arial" pitchFamily="34"/>
              </a:rPr>
              <a:t> </a:t>
            </a:r>
            <a:r>
              <a:rPr lang="cs-CZ" dirty="0" err="1">
                <a:solidFill>
                  <a:srgbClr val="333333"/>
                </a:solidFill>
                <a:latin typeface="Arial" pitchFamily="34"/>
              </a:rPr>
              <a:t>implicit</a:t>
            </a:r>
            <a:r>
              <a:rPr lang="cs-CZ" dirty="0">
                <a:solidFill>
                  <a:srgbClr val="333333"/>
                </a:solidFill>
                <a:latin typeface="Arial" pitchFamily="34"/>
              </a:rPr>
              <a:t> feedback</a:t>
            </a:r>
            <a:endParaRPr lang="en-US" dirty="0"/>
          </a:p>
        </p:txBody>
      </p:sp>
      <p:sp>
        <p:nvSpPr>
          <p:cNvPr id="3" name="Content Placeholder 2"/>
          <p:cNvSpPr>
            <a:spLocks noGrp="1"/>
          </p:cNvSpPr>
          <p:nvPr>
            <p:ph idx="1"/>
          </p:nvPr>
        </p:nvSpPr>
        <p:spPr>
          <a:xfrm>
            <a:off x="677332" y="1558212"/>
            <a:ext cx="9297092" cy="4483146"/>
          </a:xfrm>
        </p:spPr>
        <p:txBody>
          <a:bodyPr>
            <a:normAutofit/>
          </a:bodyPr>
          <a:lstStyle/>
          <a:p>
            <a:r>
              <a:rPr lang="cs-CZ" dirty="0" err="1"/>
              <a:t>Construct</a:t>
            </a:r>
            <a:r>
              <a:rPr lang="cs-CZ" dirty="0"/>
              <a:t> single (</a:t>
            </a:r>
            <a:r>
              <a:rPr lang="cs-CZ" dirty="0" err="1"/>
              <a:t>complex</a:t>
            </a:r>
            <a:r>
              <a:rPr lang="cs-CZ" dirty="0"/>
              <a:t>) </a:t>
            </a:r>
            <a:r>
              <a:rPr lang="cs-CZ" dirty="0" err="1">
                <a:solidFill>
                  <a:srgbClr val="92D050"/>
                </a:solidFill>
              </a:rPr>
              <a:t>implicit</a:t>
            </a:r>
            <a:r>
              <a:rPr lang="cs-CZ" dirty="0">
                <a:solidFill>
                  <a:srgbClr val="92D050"/>
                </a:solidFill>
              </a:rPr>
              <a:t> feedback </a:t>
            </a:r>
            <a:r>
              <a:rPr lang="cs-CZ" dirty="0" err="1"/>
              <a:t>based</a:t>
            </a:r>
            <a:r>
              <a:rPr lang="cs-CZ" dirty="0"/>
              <a:t> </a:t>
            </a:r>
            <a:r>
              <a:rPr lang="cs-CZ" dirty="0" err="1"/>
              <a:t>proxy</a:t>
            </a:r>
            <a:r>
              <a:rPr lang="cs-CZ" dirty="0"/>
              <a:t> </a:t>
            </a:r>
            <a:r>
              <a:rPr lang="cs-CZ" dirty="0" err="1"/>
              <a:t>for</a:t>
            </a:r>
            <a:r>
              <a:rPr lang="cs-CZ" dirty="0"/>
              <a:t> user preference</a:t>
            </a:r>
            <a:endParaRPr lang="cs-CZ" dirty="0">
              <a:solidFill>
                <a:srgbClr val="92D050"/>
              </a:solidFill>
            </a:endParaRPr>
          </a:p>
          <a:p>
            <a:pPr lvl="1"/>
            <a:r>
              <a:rPr lang="cs-CZ" dirty="0"/>
              <a:t>Standard </a:t>
            </a:r>
            <a:r>
              <a:rPr lang="cs-CZ" dirty="0" err="1"/>
              <a:t>recommender</a:t>
            </a:r>
            <a:r>
              <a:rPr lang="cs-CZ" dirty="0"/>
              <a:t> </a:t>
            </a:r>
            <a:r>
              <a:rPr lang="cs-CZ" dirty="0" err="1"/>
              <a:t>systems</a:t>
            </a:r>
            <a:r>
              <a:rPr lang="cs-CZ" dirty="0"/>
              <a:t> </a:t>
            </a:r>
            <a:r>
              <a:rPr lang="cs-CZ" dirty="0" err="1"/>
              <a:t>can</a:t>
            </a:r>
            <a:r>
              <a:rPr lang="cs-CZ" dirty="0"/>
              <a:t> </a:t>
            </a:r>
            <a:r>
              <a:rPr lang="cs-CZ" dirty="0" err="1"/>
              <a:t>be</a:t>
            </a:r>
            <a:r>
              <a:rPr lang="cs-CZ" dirty="0"/>
              <a:t> </a:t>
            </a:r>
            <a:r>
              <a:rPr lang="cs-CZ" dirty="0" err="1"/>
              <a:t>used</a:t>
            </a:r>
            <a:r>
              <a:rPr lang="cs-CZ" dirty="0"/>
              <a:t> </a:t>
            </a:r>
            <a:r>
              <a:rPr lang="cs-CZ" dirty="0" err="1"/>
              <a:t>afterwards</a:t>
            </a:r>
            <a:endParaRPr lang="cs-CZ"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marL="0" indent="0">
              <a:lnSpc>
                <a:spcPct val="90000"/>
              </a:lnSpc>
              <a:buNone/>
            </a:pPr>
            <a:endParaRPr lang="cs-CZ" sz="1600" dirty="0"/>
          </a:p>
          <a:p>
            <a:pPr>
              <a:lnSpc>
                <a:spcPct val="90000"/>
              </a:lnSpc>
            </a:pPr>
            <a:r>
              <a:rPr lang="cs-CZ" sz="1600" dirty="0" err="1"/>
              <a:t>Active</a:t>
            </a:r>
            <a:r>
              <a:rPr lang="cs-CZ" sz="1600" dirty="0"/>
              <a:t> </a:t>
            </a:r>
            <a:r>
              <a:rPr lang="cs-CZ" sz="1600" dirty="0" err="1"/>
              <a:t>dwell</a:t>
            </a:r>
            <a:r>
              <a:rPr lang="cs-CZ" sz="1600" dirty="0"/>
              <a:t> </a:t>
            </a:r>
            <a:r>
              <a:rPr lang="cs-CZ" sz="1600" dirty="0" err="1"/>
              <a:t>time</a:t>
            </a:r>
            <a:r>
              <a:rPr lang="cs-CZ" sz="1600" dirty="0"/>
              <a:t> </a:t>
            </a:r>
            <a:r>
              <a:rPr lang="cs-CZ" sz="1600" i="1" dirty="0">
                <a:solidFill>
                  <a:schemeClr val="bg1">
                    <a:lumMod val="50000"/>
                  </a:schemeClr>
                </a:solidFill>
              </a:rPr>
              <a:t>[not </a:t>
            </a:r>
            <a:r>
              <a:rPr lang="cs-CZ" sz="1600" i="1" dirty="0" err="1">
                <a:solidFill>
                  <a:schemeClr val="bg1">
                    <a:lumMod val="50000"/>
                  </a:schemeClr>
                </a:solidFill>
              </a:rPr>
              <a:t>confirmed</a:t>
            </a:r>
            <a:r>
              <a:rPr lang="cs-CZ" sz="1600" i="1" dirty="0">
                <a:solidFill>
                  <a:schemeClr val="bg1">
                    <a:lumMod val="50000"/>
                  </a:schemeClr>
                </a:solidFill>
              </a:rPr>
              <a:t> by </a:t>
            </a:r>
            <a:r>
              <a:rPr lang="cs-CZ" sz="1600" i="1" dirty="0" err="1">
                <a:solidFill>
                  <a:schemeClr val="bg1">
                    <a:lumMod val="50000"/>
                  </a:schemeClr>
                </a:solidFill>
              </a:rPr>
              <a:t>literature</a:t>
            </a:r>
            <a:r>
              <a:rPr lang="cs-CZ" sz="1600" i="1" dirty="0">
                <a:solidFill>
                  <a:schemeClr val="bg1">
                    <a:lumMod val="50000"/>
                  </a:schemeClr>
                </a:solidFill>
              </a:rPr>
              <a:t>]</a:t>
            </a:r>
          </a:p>
          <a:p>
            <a:pPr lvl="1">
              <a:lnSpc>
                <a:spcPct val="90000"/>
              </a:lnSpc>
            </a:pPr>
            <a:r>
              <a:rPr lang="cs-CZ" sz="1400" dirty="0"/>
              <a:t>Time </a:t>
            </a:r>
            <a:r>
              <a:rPr lang="cs-CZ" sz="1400" dirty="0" err="1"/>
              <a:t>spent</a:t>
            </a:r>
            <a:r>
              <a:rPr lang="cs-CZ" sz="1400" dirty="0"/>
              <a:t> on </a:t>
            </a:r>
            <a:r>
              <a:rPr lang="cs-CZ" sz="1400" dirty="0" err="1"/>
              <a:t>page</a:t>
            </a:r>
            <a:endParaRPr lang="cs-CZ" sz="1400" dirty="0"/>
          </a:p>
          <a:p>
            <a:pPr lvl="1">
              <a:lnSpc>
                <a:spcPct val="90000"/>
              </a:lnSpc>
            </a:pPr>
            <a:r>
              <a:rPr lang="cs-CZ" sz="1400" dirty="0"/>
              <a:t>But </a:t>
            </a:r>
            <a:r>
              <a:rPr lang="cs-CZ" sz="1400" dirty="0" err="1"/>
              <a:t>counted</a:t>
            </a:r>
            <a:r>
              <a:rPr lang="cs-CZ" sz="1400" dirty="0"/>
              <a:t> </a:t>
            </a:r>
            <a:r>
              <a:rPr lang="cs-CZ" sz="1400" dirty="0" err="1"/>
              <a:t>only</a:t>
            </a:r>
            <a:r>
              <a:rPr lang="cs-CZ" sz="1400" dirty="0"/>
              <a:t> </a:t>
            </a:r>
            <a:r>
              <a:rPr lang="cs-CZ" sz="1400" dirty="0" err="1"/>
              <a:t>if</a:t>
            </a:r>
            <a:r>
              <a:rPr lang="cs-CZ" sz="1400" dirty="0"/>
              <a:t> </a:t>
            </a:r>
            <a:r>
              <a:rPr lang="cs-CZ" sz="1400" dirty="0" err="1"/>
              <a:t>some</a:t>
            </a:r>
            <a:r>
              <a:rPr lang="cs-CZ" sz="1400" dirty="0"/>
              <a:t> </a:t>
            </a:r>
            <a:r>
              <a:rPr lang="cs-CZ" sz="1400" dirty="0" err="1"/>
              <a:t>other</a:t>
            </a:r>
            <a:r>
              <a:rPr lang="cs-CZ" sz="1400" dirty="0"/>
              <a:t> </a:t>
            </a:r>
            <a:r>
              <a:rPr lang="cs-CZ" sz="1400" dirty="0" err="1"/>
              <a:t>events</a:t>
            </a:r>
            <a:r>
              <a:rPr lang="cs-CZ" sz="1400" dirty="0"/>
              <a:t> are </a:t>
            </a:r>
            <a:r>
              <a:rPr lang="cs-CZ" sz="1400" dirty="0" err="1"/>
              <a:t>detected</a:t>
            </a:r>
            <a:r>
              <a:rPr lang="cs-CZ" sz="1400" dirty="0"/>
              <a:t> in </a:t>
            </a:r>
            <a:r>
              <a:rPr lang="cs-CZ" sz="1400" dirty="0" err="1"/>
              <a:t>close</a:t>
            </a:r>
            <a:r>
              <a:rPr lang="cs-CZ" sz="1400" dirty="0"/>
              <a:t> </a:t>
            </a:r>
            <a:r>
              <a:rPr lang="cs-CZ" sz="1400" dirty="0" err="1"/>
              <a:t>temporal</a:t>
            </a:r>
            <a:r>
              <a:rPr lang="cs-CZ" sz="1400" dirty="0"/>
              <a:t> </a:t>
            </a:r>
            <a:r>
              <a:rPr lang="cs-CZ" sz="1400" dirty="0" err="1"/>
              <a:t>proximity</a:t>
            </a:r>
            <a:r>
              <a:rPr lang="cs-CZ" sz="1400" dirty="0"/>
              <a:t> =&gt; user </a:t>
            </a:r>
            <a:r>
              <a:rPr lang="cs-CZ" sz="1400" dirty="0" err="1"/>
              <a:t>is</a:t>
            </a:r>
            <a:r>
              <a:rPr lang="cs-CZ" sz="1400" dirty="0"/>
              <a:t> </a:t>
            </a:r>
            <a:r>
              <a:rPr lang="cs-CZ" sz="1400" dirty="0" err="1"/>
              <a:t>active</a:t>
            </a:r>
            <a:endParaRPr lang="cs-CZ" sz="1400" dirty="0"/>
          </a:p>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grpSp>
        <p:nvGrpSpPr>
          <p:cNvPr id="4" name="Csoportba foglalás 53">
            <a:extLst>
              <a:ext uri="{FF2B5EF4-FFF2-40B4-BE49-F238E27FC236}">
                <a16:creationId xmlns:a16="http://schemas.microsoft.com/office/drawing/2014/main" id="{EC287AEA-7601-46CC-BC65-A74258A68A7F}"/>
              </a:ext>
            </a:extLst>
          </p:cNvPr>
          <p:cNvGrpSpPr/>
          <p:nvPr/>
        </p:nvGrpSpPr>
        <p:grpSpPr>
          <a:xfrm>
            <a:off x="677332" y="2614422"/>
            <a:ext cx="3988436" cy="1629156"/>
            <a:chOff x="2934227" y="2375908"/>
            <a:chExt cx="3988436" cy="1629156"/>
          </a:xfrm>
        </p:grpSpPr>
        <p:pic>
          <p:nvPicPr>
            <p:cNvPr id="5" name="Picture 4" descr="Výsledek obrázku pro spreadsheet icon">
              <a:extLst>
                <a:ext uri="{FF2B5EF4-FFF2-40B4-BE49-F238E27FC236}">
                  <a16:creationId xmlns:a16="http://schemas.microsoft.com/office/drawing/2014/main" id="{EB237540-BBE7-4A53-94BA-1D8AF9C1FC6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ýsledek obrázku pro spreadsheet icon">
              <a:extLst>
                <a:ext uri="{FF2B5EF4-FFF2-40B4-BE49-F238E27FC236}">
                  <a16:creationId xmlns:a16="http://schemas.microsoft.com/office/drawing/2014/main" id="{6099123C-A972-4B0D-A596-4EC8D2A9953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27">
              <a:extLst>
                <a:ext uri="{FF2B5EF4-FFF2-40B4-BE49-F238E27FC236}">
                  <a16:creationId xmlns:a16="http://schemas.microsoft.com/office/drawing/2014/main" id="{E7D2C564-D138-4E4B-90B7-E59375ECDB05}"/>
                </a:ext>
              </a:extLst>
            </p:cNvPr>
            <p:cNvPicPr>
              <a:picLocks noChangeAspect="1"/>
            </p:cNvPicPr>
            <p:nvPr/>
          </p:nvPicPr>
          <p:blipFill rotWithShape="1">
            <a:blip r:embed="rId3" cstate="print"/>
            <a:srcRect l="783" t="8001" r="74805" b="50000"/>
            <a:stretch/>
          </p:blipFill>
          <p:spPr>
            <a:xfrm>
              <a:off x="2934227" y="2922704"/>
              <a:ext cx="629661" cy="609349"/>
            </a:xfrm>
            <a:prstGeom prst="rect">
              <a:avLst/>
            </a:prstGeom>
          </p:spPr>
        </p:pic>
        <p:cxnSp>
          <p:nvCxnSpPr>
            <p:cNvPr id="8" name="Szögletes összekötő 29">
              <a:extLst>
                <a:ext uri="{FF2B5EF4-FFF2-40B4-BE49-F238E27FC236}">
                  <a16:creationId xmlns:a16="http://schemas.microsoft.com/office/drawing/2014/main" id="{8AB550FA-EA3A-411F-B447-1A58B1BE7F3C}"/>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9" name="Szögletes összekötő 34">
              <a:extLst>
                <a:ext uri="{FF2B5EF4-FFF2-40B4-BE49-F238E27FC236}">
                  <a16:creationId xmlns:a16="http://schemas.microsoft.com/office/drawing/2014/main" id="{F86745DC-B332-4C7B-B775-BC089698209C}"/>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Lekerekített téglalap 33">
              <a:extLst>
                <a:ext uri="{FF2B5EF4-FFF2-40B4-BE49-F238E27FC236}">
                  <a16:creationId xmlns:a16="http://schemas.microsoft.com/office/drawing/2014/main" id="{0C29F5E5-CD93-47DA-A1E7-504115DEC723}"/>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a:solidFill>
                    <a:schemeClr val="tx1"/>
                  </a:solidFill>
                </a:rPr>
                <a:t>Dwell time: 10s</a:t>
              </a:r>
            </a:p>
            <a:p>
              <a:r>
                <a:rPr lang="cs-CZ" sz="1200" dirty="0">
                  <a:solidFill>
                    <a:schemeClr val="tx1"/>
                  </a:solidFill>
                </a:rPr>
                <a:t>Scrolling: 100px</a:t>
              </a:r>
            </a:p>
            <a:p>
              <a:r>
                <a:rPr lang="cs-CZ" sz="1200" dirty="0">
                  <a:solidFill>
                    <a:schemeClr val="tx1"/>
                  </a:solidFill>
                </a:rPr>
                <a:t>Mouse movement:250px</a:t>
              </a:r>
              <a:endParaRPr lang="hu-HU" sz="1200" dirty="0">
                <a:solidFill>
                  <a:schemeClr val="tx1"/>
                </a:solidFill>
              </a:endParaRPr>
            </a:p>
          </p:txBody>
        </p:sp>
        <p:sp>
          <p:nvSpPr>
            <p:cNvPr id="11" name="Lekerekített téglalap 46">
              <a:extLst>
                <a:ext uri="{FF2B5EF4-FFF2-40B4-BE49-F238E27FC236}">
                  <a16:creationId xmlns:a16="http://schemas.microsoft.com/office/drawing/2014/main" id="{5C53DED6-BF41-4DBE-8364-84FBB5C8D45C}"/>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a:solidFill>
                    <a:schemeClr val="tx1"/>
                  </a:solidFill>
                </a:rPr>
                <a:t>Dwell time: 100s</a:t>
              </a:r>
            </a:p>
            <a:p>
              <a:r>
                <a:rPr lang="cs-CZ" sz="1200" dirty="0">
                  <a:solidFill>
                    <a:schemeClr val="tx1"/>
                  </a:solidFill>
                </a:rPr>
                <a:t>Scrolling: 200px</a:t>
              </a:r>
            </a:p>
            <a:p>
              <a:r>
                <a:rPr lang="cs-CZ" sz="1200" dirty="0">
                  <a:solidFill>
                    <a:schemeClr val="tx1"/>
                  </a:solidFill>
                </a:rPr>
                <a:t>Mouse movement:450px</a:t>
              </a:r>
              <a:endParaRPr lang="hu-HU" sz="1200" dirty="0">
                <a:solidFill>
                  <a:schemeClr val="tx1"/>
                </a:solidFill>
              </a:endParaRPr>
            </a:p>
          </p:txBody>
        </p:sp>
      </p:grpSp>
      <p:grpSp>
        <p:nvGrpSpPr>
          <p:cNvPr id="12" name="Csoportba foglalás 4096">
            <a:extLst>
              <a:ext uri="{FF2B5EF4-FFF2-40B4-BE49-F238E27FC236}">
                <a16:creationId xmlns:a16="http://schemas.microsoft.com/office/drawing/2014/main" id="{238701F2-E1FD-4D18-AF92-9EC96DD23271}"/>
              </a:ext>
            </a:extLst>
          </p:cNvPr>
          <p:cNvGrpSpPr/>
          <p:nvPr/>
        </p:nvGrpSpPr>
        <p:grpSpPr>
          <a:xfrm>
            <a:off x="5913797" y="2648097"/>
            <a:ext cx="3194995" cy="1583091"/>
            <a:chOff x="4838560" y="2605886"/>
            <a:chExt cx="3194995" cy="1583091"/>
          </a:xfrm>
        </p:grpSpPr>
        <p:pic>
          <p:nvPicPr>
            <p:cNvPr id="13" name="Picture 4" descr="Výsledek obrázku pro spreadsheet icon">
              <a:extLst>
                <a:ext uri="{FF2B5EF4-FFF2-40B4-BE49-F238E27FC236}">
                  <a16:creationId xmlns:a16="http://schemas.microsoft.com/office/drawing/2014/main" id="{8458003C-363B-43AE-AD3F-A8D803807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7411083" y="2605886"/>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Výsledek obrázku pro spreadsheet icon">
              <a:extLst>
                <a:ext uri="{FF2B5EF4-FFF2-40B4-BE49-F238E27FC236}">
                  <a16:creationId xmlns:a16="http://schemas.microsoft.com/office/drawing/2014/main" id="{6175C772-DC29-4D4D-9667-CE6A63C72F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7411084" y="3517581"/>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15" name="Kép 60">
              <a:extLst>
                <a:ext uri="{FF2B5EF4-FFF2-40B4-BE49-F238E27FC236}">
                  <a16:creationId xmlns:a16="http://schemas.microsoft.com/office/drawing/2014/main" id="{A9E37C73-A9F0-4687-8939-DFE46C4499F1}"/>
                </a:ext>
              </a:extLst>
            </p:cNvPr>
            <p:cNvPicPr>
              <a:picLocks noChangeAspect="1"/>
            </p:cNvPicPr>
            <p:nvPr/>
          </p:nvPicPr>
          <p:blipFill rotWithShape="1">
            <a:blip r:embed="rId3" cstate="print"/>
            <a:srcRect l="783" t="8001" r="74805" b="50000"/>
            <a:stretch/>
          </p:blipFill>
          <p:spPr>
            <a:xfrm>
              <a:off x="4838560" y="3106352"/>
              <a:ext cx="629661" cy="609349"/>
            </a:xfrm>
            <a:prstGeom prst="rect">
              <a:avLst/>
            </a:prstGeom>
          </p:spPr>
        </p:pic>
        <p:cxnSp>
          <p:nvCxnSpPr>
            <p:cNvPr id="16" name="Szögletes összekötő 61">
              <a:extLst>
                <a:ext uri="{FF2B5EF4-FFF2-40B4-BE49-F238E27FC236}">
                  <a16:creationId xmlns:a16="http://schemas.microsoft.com/office/drawing/2014/main" id="{F1E66166-36DA-41BA-A5EA-C9BB6316539C}"/>
                </a:ext>
              </a:extLst>
            </p:cNvPr>
            <p:cNvCxnSpPr/>
            <p:nvPr/>
          </p:nvCxnSpPr>
          <p:spPr>
            <a:xfrm flipV="1">
              <a:off x="5468221" y="2895190"/>
              <a:ext cx="1912091" cy="381828"/>
            </a:xfrm>
            <a:prstGeom prst="bentConnector3">
              <a:avLst>
                <a:gd name="adj1" fmla="val 18119"/>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7" name="Szögletes összekötő 62">
              <a:extLst>
                <a:ext uri="{FF2B5EF4-FFF2-40B4-BE49-F238E27FC236}">
                  <a16:creationId xmlns:a16="http://schemas.microsoft.com/office/drawing/2014/main" id="{202EDE02-DCA0-4595-8696-E929612A5F3D}"/>
                </a:ext>
              </a:extLst>
            </p:cNvPr>
            <p:cNvCxnSpPr/>
            <p:nvPr/>
          </p:nvCxnSpPr>
          <p:spPr>
            <a:xfrm>
              <a:off x="5468221" y="3540640"/>
              <a:ext cx="1912091" cy="293380"/>
            </a:xfrm>
            <a:prstGeom prst="bentConnector3">
              <a:avLst>
                <a:gd name="adj1" fmla="val 1762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8" name="Lekerekített téglalap 63">
              <a:extLst>
                <a:ext uri="{FF2B5EF4-FFF2-40B4-BE49-F238E27FC236}">
                  <a16:creationId xmlns:a16="http://schemas.microsoft.com/office/drawing/2014/main" id="{6332CA59-30F5-4C94-A3F1-077E4985C069}"/>
                </a:ext>
              </a:extLst>
            </p:cNvPr>
            <p:cNvSpPr/>
            <p:nvPr/>
          </p:nvSpPr>
          <p:spPr>
            <a:xfrm>
              <a:off x="5964638" y="2708920"/>
              <a:ext cx="1155638" cy="38444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0.2</a:t>
              </a:r>
              <a:endParaRPr lang="hu-HU" sz="1400" dirty="0">
                <a:solidFill>
                  <a:schemeClr val="tx1"/>
                </a:solidFill>
              </a:endParaRPr>
            </a:p>
          </p:txBody>
        </p:sp>
        <p:sp>
          <p:nvSpPr>
            <p:cNvPr id="19" name="Lekerekített téglalap 64">
              <a:extLst>
                <a:ext uri="{FF2B5EF4-FFF2-40B4-BE49-F238E27FC236}">
                  <a16:creationId xmlns:a16="http://schemas.microsoft.com/office/drawing/2014/main" id="{F2D45351-0F72-4BDA-B475-DF8AD914BA49}"/>
                </a:ext>
              </a:extLst>
            </p:cNvPr>
            <p:cNvSpPr/>
            <p:nvPr/>
          </p:nvSpPr>
          <p:spPr>
            <a:xfrm>
              <a:off x="5964638" y="3645024"/>
              <a:ext cx="1155638" cy="360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0.8</a:t>
              </a:r>
              <a:endParaRPr lang="hu-HU" sz="1400" dirty="0">
                <a:solidFill>
                  <a:schemeClr val="tx1"/>
                </a:solidFill>
              </a:endParaRPr>
            </a:p>
          </p:txBody>
        </p:sp>
      </p:grpSp>
      <p:sp>
        <p:nvSpPr>
          <p:cNvPr id="20" name="Jobbra nyíl 4100">
            <a:extLst>
              <a:ext uri="{FF2B5EF4-FFF2-40B4-BE49-F238E27FC236}">
                <a16:creationId xmlns:a16="http://schemas.microsoft.com/office/drawing/2014/main" id="{D6602665-F154-4221-9C4E-1236FE2F7C01}"/>
              </a:ext>
            </a:extLst>
          </p:cNvPr>
          <p:cNvSpPr/>
          <p:nvPr/>
        </p:nvSpPr>
        <p:spPr>
          <a:xfrm>
            <a:off x="4946160" y="3025435"/>
            <a:ext cx="707601" cy="901564"/>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TextovéPole 20">
            <a:extLst>
              <a:ext uri="{FF2B5EF4-FFF2-40B4-BE49-F238E27FC236}">
                <a16:creationId xmlns:a16="http://schemas.microsoft.com/office/drawing/2014/main" id="{B74F17ED-DD89-4502-96CB-2BF2C2DF7941}"/>
              </a:ext>
            </a:extLst>
          </p:cNvPr>
          <p:cNvSpPr txBox="1"/>
          <p:nvPr/>
        </p:nvSpPr>
        <p:spPr>
          <a:xfrm rot="20503516">
            <a:off x="256689" y="2859968"/>
            <a:ext cx="10084768" cy="1200329"/>
          </a:xfrm>
          <a:prstGeom prst="rect">
            <a:avLst/>
          </a:prstGeom>
          <a:solidFill>
            <a:schemeClr val="bg1"/>
          </a:solidFill>
          <a:ln w="15875">
            <a:solidFill>
              <a:schemeClr val="bg1">
                <a:lumMod val="65000"/>
              </a:schemeClr>
            </a:solidFill>
          </a:ln>
        </p:spPr>
        <p:txBody>
          <a:bodyPr wrap="square" rtlCol="0">
            <a:spAutoFit/>
          </a:bodyPr>
          <a:lstStyle/>
          <a:p>
            <a:pPr algn="ctr"/>
            <a:r>
              <a:rPr lang="cs-CZ" sz="7200" b="1" i="1" dirty="0" err="1">
                <a:solidFill>
                  <a:srgbClr val="FF0000"/>
                </a:solidFill>
              </a:rPr>
              <a:t>Is</a:t>
            </a:r>
            <a:r>
              <a:rPr lang="cs-CZ" sz="7200" b="1" i="1" dirty="0">
                <a:solidFill>
                  <a:srgbClr val="FF0000"/>
                </a:solidFill>
              </a:rPr>
              <a:t> </a:t>
            </a:r>
            <a:r>
              <a:rPr lang="cs-CZ" sz="7200" b="1" i="1" dirty="0" err="1">
                <a:solidFill>
                  <a:srgbClr val="FF0000"/>
                </a:solidFill>
              </a:rPr>
              <a:t>that</a:t>
            </a:r>
            <a:r>
              <a:rPr lang="cs-CZ" sz="7200" b="1" i="1" dirty="0">
                <a:solidFill>
                  <a:srgbClr val="FF0000"/>
                </a:solidFill>
              </a:rPr>
              <a:t> </a:t>
            </a:r>
            <a:r>
              <a:rPr lang="cs-CZ" sz="7200" b="1" i="1" dirty="0" err="1">
                <a:solidFill>
                  <a:srgbClr val="FF0000"/>
                </a:solidFill>
              </a:rPr>
              <a:t>all</a:t>
            </a:r>
            <a:r>
              <a:rPr lang="cs-CZ" sz="7200" b="1" i="1" dirty="0">
                <a:solidFill>
                  <a:srgbClr val="FF0000"/>
                </a:solidFill>
              </a:rPr>
              <a:t> </a:t>
            </a:r>
            <a:r>
              <a:rPr lang="cs-CZ" sz="7200" b="1" i="1" dirty="0" err="1">
                <a:solidFill>
                  <a:srgbClr val="FF0000"/>
                </a:solidFill>
              </a:rPr>
              <a:t>we</a:t>
            </a:r>
            <a:r>
              <a:rPr lang="cs-CZ" sz="7200" b="1" i="1" dirty="0">
                <a:solidFill>
                  <a:srgbClr val="FF0000"/>
                </a:solidFill>
              </a:rPr>
              <a:t> </a:t>
            </a:r>
            <a:r>
              <a:rPr lang="cs-CZ" sz="7200" b="1" i="1" dirty="0" err="1">
                <a:solidFill>
                  <a:srgbClr val="FF0000"/>
                </a:solidFill>
              </a:rPr>
              <a:t>can</a:t>
            </a:r>
            <a:r>
              <a:rPr lang="cs-CZ" sz="7200" b="1" i="1" dirty="0">
                <a:solidFill>
                  <a:srgbClr val="FF0000"/>
                </a:solidFill>
              </a:rPr>
              <a:t> do?</a:t>
            </a:r>
          </a:p>
        </p:txBody>
      </p:sp>
    </p:spTree>
    <p:extLst>
      <p:ext uri="{BB962C8B-B14F-4D97-AF65-F5344CB8AC3E}">
        <p14:creationId xmlns:p14="http://schemas.microsoft.com/office/powerpoint/2010/main" val="2613124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ím 10"/>
          <p:cNvSpPr>
            <a:spLocks noGrp="1"/>
          </p:cNvSpPr>
          <p:nvPr>
            <p:ph type="title"/>
          </p:nvPr>
        </p:nvSpPr>
        <p:spPr>
          <a:xfrm>
            <a:off x="677332" y="609603"/>
            <a:ext cx="10101158" cy="1320795"/>
          </a:xfrm>
        </p:spPr>
        <p:txBody>
          <a:bodyPr/>
          <a:lstStyle/>
          <a:p>
            <a:r>
              <a:rPr lang="cs-CZ" sz="4000" dirty="0">
                <a:solidFill>
                  <a:srgbClr val="333333"/>
                </a:solidFill>
                <a:latin typeface="Arial" pitchFamily="34"/>
              </a:rPr>
              <a:t>How to interpret </a:t>
            </a:r>
            <a:r>
              <a:rPr lang="cs-CZ" sz="4000" dirty="0" err="1">
                <a:solidFill>
                  <a:srgbClr val="333333"/>
                </a:solidFill>
                <a:latin typeface="Arial" pitchFamily="34"/>
              </a:rPr>
              <a:t>numeric</a:t>
            </a:r>
            <a:r>
              <a:rPr lang="cs-CZ" sz="4000" dirty="0">
                <a:solidFill>
                  <a:srgbClr val="333333"/>
                </a:solidFill>
                <a:latin typeface="Arial" pitchFamily="34"/>
              </a:rPr>
              <a:t> </a:t>
            </a:r>
            <a:r>
              <a:rPr lang="cs-CZ" sz="4000" dirty="0" err="1">
                <a:solidFill>
                  <a:srgbClr val="333333"/>
                </a:solidFill>
                <a:latin typeface="Arial" pitchFamily="34"/>
              </a:rPr>
              <a:t>implicit</a:t>
            </a:r>
            <a:r>
              <a:rPr lang="cs-CZ" sz="4000" dirty="0">
                <a:solidFill>
                  <a:srgbClr val="333333"/>
                </a:solidFill>
                <a:latin typeface="Arial" pitchFamily="34"/>
              </a:rPr>
              <a:t> feedback</a:t>
            </a:r>
            <a:endParaRPr lang="hu-HU" dirty="0"/>
          </a:p>
        </p:txBody>
      </p:sp>
      <p:sp>
        <p:nvSpPr>
          <p:cNvPr id="17" name="Tartalom helye 16"/>
          <p:cNvSpPr>
            <a:spLocks noGrp="1"/>
          </p:cNvSpPr>
          <p:nvPr>
            <p:ph sz="quarter" idx="4"/>
          </p:nvPr>
        </p:nvSpPr>
        <p:spPr>
          <a:xfrm>
            <a:off x="811530" y="1628801"/>
            <a:ext cx="9399271" cy="4497363"/>
          </a:xfrm>
        </p:spPr>
        <p:txBody>
          <a:bodyPr/>
          <a:lstStyle/>
          <a:p>
            <a:pPr marL="0" indent="0" algn="ctr">
              <a:buNone/>
            </a:pPr>
            <a:r>
              <a:rPr lang="cs-CZ" sz="3600" i="1" dirty="0" err="1">
                <a:solidFill>
                  <a:srgbClr val="FF9900"/>
                </a:solidFill>
              </a:rPr>
              <a:t>Is</a:t>
            </a:r>
            <a:r>
              <a:rPr lang="cs-CZ" sz="3600" i="1" dirty="0">
                <a:solidFill>
                  <a:srgbClr val="FF9900"/>
                </a:solidFill>
              </a:rPr>
              <a:t> </a:t>
            </a:r>
            <a:r>
              <a:rPr lang="cs-CZ" sz="3600" i="1" dirty="0" err="1">
                <a:solidFill>
                  <a:srgbClr val="FF9900"/>
                </a:solidFill>
              </a:rPr>
              <a:t>that</a:t>
            </a:r>
            <a:r>
              <a:rPr lang="cs-CZ" sz="3600" i="1" dirty="0">
                <a:solidFill>
                  <a:srgbClr val="FF9900"/>
                </a:solidFill>
              </a:rPr>
              <a:t> </a:t>
            </a:r>
            <a:r>
              <a:rPr lang="cs-CZ" sz="3600" i="1" dirty="0" err="1">
                <a:solidFill>
                  <a:srgbClr val="FF9900"/>
                </a:solidFill>
              </a:rPr>
              <a:t>all</a:t>
            </a:r>
            <a:r>
              <a:rPr lang="cs-CZ" sz="3600" i="1" dirty="0">
                <a:solidFill>
                  <a:srgbClr val="FF9900"/>
                </a:solidFill>
              </a:rPr>
              <a:t> </a:t>
            </a:r>
            <a:r>
              <a:rPr lang="cs-CZ" sz="3600" i="1" dirty="0" err="1">
                <a:solidFill>
                  <a:srgbClr val="FF9900"/>
                </a:solidFill>
              </a:rPr>
              <a:t>we</a:t>
            </a:r>
            <a:r>
              <a:rPr lang="cs-CZ" sz="3600" i="1" dirty="0">
                <a:solidFill>
                  <a:srgbClr val="FF9900"/>
                </a:solidFill>
              </a:rPr>
              <a:t> </a:t>
            </a:r>
            <a:r>
              <a:rPr lang="cs-CZ" sz="3600" i="1" dirty="0" err="1">
                <a:solidFill>
                  <a:srgbClr val="FF9900"/>
                </a:solidFill>
              </a:rPr>
              <a:t>can</a:t>
            </a:r>
            <a:r>
              <a:rPr lang="cs-CZ" sz="3600" i="1" dirty="0">
                <a:solidFill>
                  <a:srgbClr val="FF9900"/>
                </a:solidFill>
              </a:rPr>
              <a:t> do?</a:t>
            </a:r>
          </a:p>
          <a:p>
            <a:r>
              <a:rPr lang="cs-CZ" sz="2400" dirty="0">
                <a:solidFill>
                  <a:schemeClr val="tx1">
                    <a:lumMod val="95000"/>
                    <a:lumOff val="5000"/>
                  </a:schemeClr>
                </a:solidFill>
              </a:rPr>
              <a:t>Negative </a:t>
            </a:r>
            <a:r>
              <a:rPr lang="cs-CZ" sz="2400" dirty="0" err="1">
                <a:solidFill>
                  <a:schemeClr val="tx1">
                    <a:lumMod val="95000"/>
                    <a:lumOff val="5000"/>
                  </a:schemeClr>
                </a:solidFill>
              </a:rPr>
              <a:t>Implicit</a:t>
            </a:r>
            <a:r>
              <a:rPr lang="cs-CZ" sz="2400" dirty="0">
                <a:solidFill>
                  <a:schemeClr val="tx1">
                    <a:lumMod val="95000"/>
                    <a:lumOff val="5000"/>
                  </a:schemeClr>
                </a:solidFill>
              </a:rPr>
              <a:t> Feedback</a:t>
            </a:r>
          </a:p>
          <a:p>
            <a:pPr lvl="1"/>
            <a:r>
              <a:rPr lang="cs-CZ" dirty="0" err="1">
                <a:solidFill>
                  <a:schemeClr val="tx1">
                    <a:lumMod val="95000"/>
                    <a:lumOff val="5000"/>
                  </a:schemeClr>
                </a:solidFill>
              </a:rPr>
              <a:t>Low</a:t>
            </a:r>
            <a:r>
              <a:rPr lang="cs-CZ" dirty="0">
                <a:solidFill>
                  <a:schemeClr val="tx1">
                    <a:lumMod val="95000"/>
                    <a:lumOff val="5000"/>
                  </a:schemeClr>
                </a:solidFill>
              </a:rPr>
              <a:t> </a:t>
            </a:r>
            <a:r>
              <a:rPr lang="cs-CZ" dirty="0" err="1">
                <a:solidFill>
                  <a:schemeClr val="tx1">
                    <a:lumMod val="95000"/>
                    <a:lumOff val="5000"/>
                  </a:schemeClr>
                </a:solidFill>
              </a:rPr>
              <a:t>values</a:t>
            </a:r>
            <a:r>
              <a:rPr lang="cs-CZ" dirty="0">
                <a:solidFill>
                  <a:schemeClr val="tx1">
                    <a:lumMod val="95000"/>
                    <a:lumOff val="5000"/>
                  </a:schemeClr>
                </a:solidFill>
              </a:rPr>
              <a:t> </a:t>
            </a:r>
            <a:r>
              <a:rPr lang="cs-CZ" dirty="0" err="1">
                <a:solidFill>
                  <a:schemeClr val="tx1">
                    <a:lumMod val="95000"/>
                    <a:lumOff val="5000"/>
                  </a:schemeClr>
                </a:solidFill>
              </a:rPr>
              <a:t>of</a:t>
            </a:r>
            <a:r>
              <a:rPr lang="cs-CZ" dirty="0">
                <a:solidFill>
                  <a:schemeClr val="tx1">
                    <a:lumMod val="95000"/>
                    <a:lumOff val="5000"/>
                  </a:schemeClr>
                </a:solidFill>
              </a:rPr>
              <a:t> feedback </a:t>
            </a:r>
            <a:r>
              <a:rPr lang="cs-CZ" dirty="0" err="1">
                <a:solidFill>
                  <a:schemeClr val="tx1">
                    <a:lumMod val="95000"/>
                    <a:lumOff val="5000"/>
                  </a:schemeClr>
                </a:solidFill>
              </a:rPr>
              <a:t>features</a:t>
            </a:r>
            <a:r>
              <a:rPr lang="cs-CZ" dirty="0">
                <a:solidFill>
                  <a:schemeClr val="tx1">
                    <a:lumMod val="95000"/>
                    <a:lumOff val="5000"/>
                  </a:schemeClr>
                </a:solidFill>
              </a:rPr>
              <a:t> on </a:t>
            </a:r>
            <a:r>
              <a:rPr lang="cs-CZ" dirty="0" err="1">
                <a:solidFill>
                  <a:schemeClr val="tx1">
                    <a:lumMod val="95000"/>
                    <a:lumOff val="5000"/>
                  </a:schemeClr>
                </a:solidFill>
              </a:rPr>
              <a:t>particular</a:t>
            </a:r>
            <a:r>
              <a:rPr lang="cs-CZ" dirty="0">
                <a:solidFill>
                  <a:schemeClr val="tx1">
                    <a:lumMod val="95000"/>
                    <a:lumOff val="5000"/>
                  </a:schemeClr>
                </a:solidFill>
              </a:rPr>
              <a:t> </a:t>
            </a:r>
            <a:r>
              <a:rPr lang="cs-CZ" dirty="0" err="1">
                <a:solidFill>
                  <a:schemeClr val="tx1">
                    <a:lumMod val="95000"/>
                    <a:lumOff val="5000"/>
                  </a:schemeClr>
                </a:solidFill>
              </a:rPr>
              <a:t>object</a:t>
            </a:r>
            <a:endParaRPr lang="cs-CZ" dirty="0">
              <a:solidFill>
                <a:schemeClr val="tx1">
                  <a:lumMod val="95000"/>
                  <a:lumOff val="5000"/>
                </a:schemeClr>
              </a:solidFill>
            </a:endParaRPr>
          </a:p>
          <a:p>
            <a:pPr lvl="1"/>
            <a:r>
              <a:rPr lang="cs-CZ" dirty="0" err="1">
                <a:solidFill>
                  <a:schemeClr val="tx1">
                    <a:lumMod val="95000"/>
                    <a:lumOff val="5000"/>
                  </a:schemeClr>
                </a:solidFill>
              </a:rPr>
              <a:t>Implicit</a:t>
            </a:r>
            <a:r>
              <a:rPr lang="cs-CZ" dirty="0">
                <a:solidFill>
                  <a:schemeClr val="tx1">
                    <a:lumMod val="95000"/>
                    <a:lumOff val="5000"/>
                  </a:schemeClr>
                </a:solidFill>
              </a:rPr>
              <a:t> feedback on </a:t>
            </a:r>
            <a:r>
              <a:rPr lang="cs-CZ" dirty="0" err="1">
                <a:solidFill>
                  <a:schemeClr val="tx1">
                    <a:lumMod val="95000"/>
                    <a:lumOff val="5000"/>
                  </a:schemeClr>
                </a:solidFill>
              </a:rPr>
              <a:t>object</a:t>
            </a:r>
            <a:r>
              <a:rPr lang="en-US" dirty="0">
                <a:solidFill>
                  <a:schemeClr val="tx1">
                    <a:lumMod val="95000"/>
                    <a:lumOff val="5000"/>
                  </a:schemeClr>
                </a:solidFill>
              </a:rPr>
              <a:t>’s categories</a:t>
            </a:r>
          </a:p>
          <a:p>
            <a:endParaRPr lang="en-US" dirty="0">
              <a:solidFill>
                <a:schemeClr val="tx1">
                  <a:lumMod val="95000"/>
                  <a:lumOff val="5000"/>
                </a:schemeClr>
              </a:solidFill>
            </a:endParaRPr>
          </a:p>
          <a:p>
            <a:r>
              <a:rPr lang="en-US" sz="2400" dirty="0">
                <a:solidFill>
                  <a:schemeClr val="tx1">
                    <a:lumMod val="95000"/>
                    <a:lumOff val="5000"/>
                  </a:schemeClr>
                </a:solidFill>
              </a:rPr>
              <a:t>Context of User Feedback</a:t>
            </a:r>
            <a:endParaRPr lang="cs-CZ" sz="2400" dirty="0">
              <a:solidFill>
                <a:schemeClr val="tx1">
                  <a:lumMod val="95000"/>
                  <a:lumOff val="5000"/>
                </a:schemeClr>
              </a:solidFill>
            </a:endParaRPr>
          </a:p>
          <a:p>
            <a:pPr marL="0" indent="0">
              <a:buNone/>
            </a:pPr>
            <a:endParaRPr lang="cs-CZ" sz="1400" i="1" dirty="0">
              <a:solidFill>
                <a:srgbClr val="FF9900"/>
              </a:solidFill>
            </a:endParaRPr>
          </a:p>
          <a:p>
            <a:endParaRPr lang="cs-CZ" sz="2800" i="1" dirty="0">
              <a:solidFill>
                <a:srgbClr val="FF9900"/>
              </a:solidFill>
            </a:endParaRPr>
          </a:p>
        </p:txBody>
      </p:sp>
      <p:sp>
        <p:nvSpPr>
          <p:cNvPr id="6" name="Date Placeholder 5"/>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sp>
        <p:nvSpPr>
          <p:cNvPr id="4098" name="Zástupný symbol pro zápatí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a:t>Peska, Vojtas: Towards Complex User Feedback and Presentation Context in Recommender Systems</a:t>
            </a:r>
            <a:endParaRPr lang="en-GB" altLang="en-US" dirty="0">
              <a:latin typeface="Arial" charset="0"/>
            </a:endParaRPr>
          </a:p>
        </p:txBody>
      </p:sp>
      <p:sp>
        <p:nvSpPr>
          <p:cNvPr id="4099" name="Zástupný symbol pro číslo snímku 5"/>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07B0957-0EE7-4B4B-9E52-1A0ECA4F619A}" type="slidenum">
              <a:rPr lang="en-GB" altLang="en-US" smtClean="0"/>
              <a:pPr>
                <a:defRPr/>
              </a:pPr>
              <a:t>21</a:t>
            </a:fld>
            <a:endParaRPr lang="en-GB" altLang="en-US">
              <a:latin typeface="Arial" charset="0"/>
            </a:endParaRPr>
          </a:p>
        </p:txBody>
      </p:sp>
      <p:sp>
        <p:nvSpPr>
          <p:cNvPr id="4100" name="Rectangle 2"/>
          <p:cNvSpPr>
            <a:spLocks noChangeArrowheads="1"/>
          </p:cNvSpPr>
          <p:nvPr/>
        </p:nvSpPr>
        <p:spPr bwMode="auto">
          <a:xfrm>
            <a:off x="1981200" y="122238"/>
            <a:ext cx="7543800" cy="1295400"/>
          </a:xfrm>
          <a:prstGeom prst="rect">
            <a:avLst/>
          </a:prstGeom>
          <a:noFill/>
          <a:ln w="9525">
            <a:noFill/>
            <a:miter lim="800000"/>
            <a:headEnd/>
            <a:tailEnd/>
          </a:ln>
        </p:spPr>
        <p:txBody>
          <a:bodyPr anchor="b"/>
          <a:lstStyle/>
          <a:p>
            <a:endParaRPr lang="en-US" sz="3200" b="1" dirty="0">
              <a:solidFill>
                <a:schemeClr val="tx2"/>
              </a:solidFill>
            </a:endParaRPr>
          </a:p>
        </p:txBody>
      </p:sp>
    </p:spTree>
    <p:extLst>
      <p:ext uri="{BB962C8B-B14F-4D97-AF65-F5344CB8AC3E}">
        <p14:creationId xmlns:p14="http://schemas.microsoft.com/office/powerpoint/2010/main" val="1675747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en-US" sz="3600" dirty="0"/>
              <a:t>Context of user feedback</a:t>
            </a:r>
            <a:endParaRPr lang="en-US" dirty="0"/>
          </a:p>
        </p:txBody>
      </p:sp>
      <p:sp>
        <p:nvSpPr>
          <p:cNvPr id="11" name="Zástupný symbol pro text 10"/>
          <p:cNvSpPr>
            <a:spLocks noGrp="1"/>
          </p:cNvSpPr>
          <p:nvPr>
            <p:ph type="body" idx="1"/>
          </p:nvPr>
        </p:nvSpPr>
        <p:spPr/>
        <p:txBody>
          <a:bodyPr/>
          <a:lstStyle/>
          <a:p>
            <a:endParaRPr lang="en-US"/>
          </a:p>
        </p:txBody>
      </p:sp>
      <p:sp>
        <p:nvSpPr>
          <p:cNvPr id="7" name="Zástupný symbol pro datum 6"/>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a:p>
        </p:txBody>
      </p:sp>
      <p:sp>
        <p:nvSpPr>
          <p:cNvPr id="8" name="Zástupný symbol pro zápatí 7"/>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ltLang="en-US"/>
              <a:t>Peska, Vojtas: Towards Complex User Feedback and Presentation Context in Recommender Systems</a:t>
            </a:r>
            <a:endParaRPr lang="en-GB" altLang="en-US"/>
          </a:p>
        </p:txBody>
      </p:sp>
      <p:sp>
        <p:nvSpPr>
          <p:cNvPr id="9" name="Zástupný symbol pro číslo snímku 8"/>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DF7ED5B-E987-4949-AEA9-420F79658262}" type="slidenum">
              <a:rPr lang="en-GB" altLang="en-US" smtClean="0"/>
              <a:pPr>
                <a:defRPr/>
              </a:pPr>
              <a:t>22</a:t>
            </a:fld>
            <a:endParaRPr lang="en-GB" altLang="en-US"/>
          </a:p>
        </p:txBody>
      </p:sp>
    </p:spTree>
    <p:extLst>
      <p:ext uri="{BB962C8B-B14F-4D97-AF65-F5344CB8AC3E}">
        <p14:creationId xmlns:p14="http://schemas.microsoft.com/office/powerpoint/2010/main" val="2097884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ím 10"/>
          <p:cNvSpPr>
            <a:spLocks noGrp="1"/>
          </p:cNvSpPr>
          <p:nvPr>
            <p:ph type="title"/>
          </p:nvPr>
        </p:nvSpPr>
        <p:spPr>
          <a:xfrm>
            <a:off x="677332" y="609603"/>
            <a:ext cx="10489778" cy="1320795"/>
          </a:xfrm>
        </p:spPr>
        <p:txBody>
          <a:bodyPr/>
          <a:lstStyle/>
          <a:p>
            <a:r>
              <a:rPr lang="cs-CZ" sz="4000" dirty="0">
                <a:solidFill>
                  <a:srgbClr val="333333"/>
                </a:solidFill>
                <a:latin typeface="Arial" pitchFamily="34"/>
              </a:rPr>
              <a:t>How to interpret </a:t>
            </a:r>
            <a:r>
              <a:rPr lang="cs-CZ" sz="4000" dirty="0" err="1">
                <a:solidFill>
                  <a:srgbClr val="333333"/>
                </a:solidFill>
                <a:latin typeface="Arial" pitchFamily="34"/>
              </a:rPr>
              <a:t>numeric</a:t>
            </a:r>
            <a:r>
              <a:rPr lang="cs-CZ" sz="4000" dirty="0">
                <a:solidFill>
                  <a:srgbClr val="333333"/>
                </a:solidFill>
                <a:latin typeface="Arial" pitchFamily="34"/>
              </a:rPr>
              <a:t> </a:t>
            </a:r>
            <a:r>
              <a:rPr lang="cs-CZ" sz="4000" dirty="0" err="1">
                <a:solidFill>
                  <a:srgbClr val="333333"/>
                </a:solidFill>
                <a:latin typeface="Arial" pitchFamily="34"/>
              </a:rPr>
              <a:t>implicit</a:t>
            </a:r>
            <a:r>
              <a:rPr lang="cs-CZ" sz="4000" dirty="0">
                <a:solidFill>
                  <a:srgbClr val="333333"/>
                </a:solidFill>
                <a:latin typeface="Arial" pitchFamily="34"/>
              </a:rPr>
              <a:t> feedback</a:t>
            </a:r>
            <a:endParaRPr lang="hu-HU" dirty="0"/>
          </a:p>
        </p:txBody>
      </p:sp>
      <p:sp>
        <p:nvSpPr>
          <p:cNvPr id="17" name="Tartalom helye 16"/>
          <p:cNvSpPr>
            <a:spLocks noGrp="1"/>
          </p:cNvSpPr>
          <p:nvPr>
            <p:ph sz="quarter" idx="4"/>
          </p:nvPr>
        </p:nvSpPr>
        <p:spPr>
          <a:xfrm>
            <a:off x="834390" y="1628801"/>
            <a:ext cx="9376411" cy="4497363"/>
          </a:xfrm>
        </p:spPr>
        <p:txBody>
          <a:bodyPr/>
          <a:lstStyle/>
          <a:p>
            <a:r>
              <a:rPr lang="cs-CZ" dirty="0" err="1"/>
              <a:t>Pages</a:t>
            </a:r>
            <a:r>
              <a:rPr lang="cs-CZ" dirty="0"/>
              <a:t> may substantially vary in length, amount of content etc.</a:t>
            </a:r>
          </a:p>
          <a:p>
            <a:pPr lvl="1"/>
            <a:r>
              <a:rPr lang="cs-CZ" sz="1400" dirty="0"/>
              <a:t>This could affect perceived implicit feedback features</a:t>
            </a:r>
          </a:p>
          <a:p>
            <a:pPr lvl="1"/>
            <a:r>
              <a:rPr lang="cs-CZ" sz="1400" dirty="0"/>
              <a:t>Leveraging context could </a:t>
            </a:r>
            <a:r>
              <a:rPr lang="cs-CZ" sz="1400" dirty="0" err="1"/>
              <a:t>be</a:t>
            </a:r>
            <a:r>
              <a:rPr lang="cs-CZ" sz="1400" dirty="0"/>
              <a:t> </a:t>
            </a:r>
            <a:r>
              <a:rPr lang="cs-CZ" sz="1400" dirty="0" err="1"/>
              <a:t>important</a:t>
            </a:r>
            <a:endParaRPr lang="cs-CZ" sz="1400" dirty="0"/>
          </a:p>
          <a:p>
            <a:r>
              <a:rPr lang="cs-CZ" sz="1600" dirty="0" err="1"/>
              <a:t>Consumption</a:t>
            </a:r>
            <a:r>
              <a:rPr lang="cs-CZ" sz="1600" dirty="0"/>
              <a:t> </a:t>
            </a:r>
            <a:r>
              <a:rPr lang="cs-CZ" sz="1600" dirty="0" err="1"/>
              <a:t>statistics</a:t>
            </a:r>
            <a:r>
              <a:rPr lang="cs-CZ" sz="1600" dirty="0"/>
              <a:t> </a:t>
            </a:r>
            <a:r>
              <a:rPr lang="cs-CZ" sz="1600" dirty="0" err="1"/>
              <a:t>may</a:t>
            </a:r>
            <a:r>
              <a:rPr lang="cs-CZ" sz="1600" dirty="0"/>
              <a:t> </a:t>
            </a:r>
            <a:r>
              <a:rPr lang="cs-CZ" sz="1600" dirty="0" err="1"/>
              <a:t>significantly</a:t>
            </a:r>
            <a:r>
              <a:rPr lang="cs-CZ" sz="1600" dirty="0"/>
              <a:t> vary </a:t>
            </a:r>
            <a:r>
              <a:rPr lang="cs-CZ" sz="1600" dirty="0" err="1"/>
              <a:t>for</a:t>
            </a:r>
            <a:r>
              <a:rPr lang="cs-CZ" sz="1600" dirty="0"/>
              <a:t> </a:t>
            </a:r>
            <a:r>
              <a:rPr lang="cs-CZ" sz="1600" dirty="0" err="1"/>
              <a:t>different</a:t>
            </a:r>
            <a:r>
              <a:rPr lang="cs-CZ" sz="1600" dirty="0"/>
              <a:t> </a:t>
            </a:r>
            <a:r>
              <a:rPr lang="cs-CZ" sz="1600" dirty="0" err="1"/>
              <a:t>device</a:t>
            </a:r>
            <a:r>
              <a:rPr lang="cs-CZ" sz="1600" dirty="0"/>
              <a:t> </a:t>
            </a:r>
            <a:r>
              <a:rPr lang="cs-CZ" sz="1600" dirty="0" err="1"/>
              <a:t>types</a:t>
            </a:r>
            <a:endParaRPr lang="cs-CZ" sz="1600" dirty="0"/>
          </a:p>
          <a:p>
            <a:pPr lvl="1"/>
            <a:r>
              <a:rPr lang="cs-CZ" sz="1400" dirty="0"/>
              <a:t>(</a:t>
            </a:r>
            <a:r>
              <a:rPr lang="en-US" sz="1400" dirty="0">
                <a:hlinkClick r:id="rId3"/>
              </a:rPr>
              <a:t>http://www.hongliangjie.com/publications/recsys2014.pdf</a:t>
            </a:r>
            <a:r>
              <a:rPr lang="cs-CZ" sz="1400" dirty="0"/>
              <a:t>)</a:t>
            </a:r>
          </a:p>
          <a:p>
            <a:pPr lvl="1"/>
            <a:endParaRPr lang="hu-HU" sz="1400" dirty="0"/>
          </a:p>
        </p:txBody>
      </p:sp>
      <p:sp>
        <p:nvSpPr>
          <p:cNvPr id="6" name="Date Placeholder 5"/>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sp>
        <p:nvSpPr>
          <p:cNvPr id="4098" name="Zástupný symbol pro zápatí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a:t>Peska, Vojtas: Towards Complex User Feedback and Presentation Context in Recommender Systems</a:t>
            </a:r>
            <a:endParaRPr lang="en-GB" altLang="en-US" dirty="0">
              <a:latin typeface="Arial" charset="0"/>
            </a:endParaRPr>
          </a:p>
        </p:txBody>
      </p:sp>
      <p:sp>
        <p:nvSpPr>
          <p:cNvPr id="4099" name="Zástupný symbol pro číslo snímku 5"/>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07B0957-0EE7-4B4B-9E52-1A0ECA4F619A}" type="slidenum">
              <a:rPr lang="en-GB" altLang="en-US" smtClean="0"/>
              <a:pPr>
                <a:defRPr/>
              </a:pPr>
              <a:t>23</a:t>
            </a:fld>
            <a:endParaRPr lang="en-GB" altLang="en-US">
              <a:latin typeface="Arial" charset="0"/>
            </a:endParaRPr>
          </a:p>
        </p:txBody>
      </p:sp>
      <p:sp>
        <p:nvSpPr>
          <p:cNvPr id="4100" name="Rectangle 2"/>
          <p:cNvSpPr>
            <a:spLocks noChangeArrowheads="1"/>
          </p:cNvSpPr>
          <p:nvPr/>
        </p:nvSpPr>
        <p:spPr bwMode="auto">
          <a:xfrm>
            <a:off x="1981200" y="122238"/>
            <a:ext cx="7543800" cy="1295400"/>
          </a:xfrm>
          <a:prstGeom prst="rect">
            <a:avLst/>
          </a:prstGeom>
          <a:noFill/>
          <a:ln w="9525">
            <a:noFill/>
            <a:miter lim="800000"/>
            <a:headEnd/>
            <a:tailEnd/>
          </a:ln>
        </p:spPr>
        <p:txBody>
          <a:bodyPr anchor="b"/>
          <a:lstStyle/>
          <a:p>
            <a:endParaRPr lang="en-US" sz="3200" b="1" dirty="0">
              <a:solidFill>
                <a:schemeClr val="tx2"/>
              </a:solidFill>
            </a:endParaRPr>
          </a:p>
        </p:txBody>
      </p:sp>
      <p:pic>
        <p:nvPicPr>
          <p:cNvPr id="5" name="Obrázek 4">
            <a:extLst>
              <a:ext uri="{FF2B5EF4-FFF2-40B4-BE49-F238E27FC236}">
                <a16:creationId xmlns:a16="http://schemas.microsoft.com/office/drawing/2014/main" id="{BEA51A83-D285-4A8D-86E4-9C78498ACA5E}"/>
              </a:ext>
            </a:extLst>
          </p:cNvPr>
          <p:cNvPicPr>
            <a:picLocks noChangeAspect="1"/>
          </p:cNvPicPr>
          <p:nvPr/>
        </p:nvPicPr>
        <p:blipFill>
          <a:blip r:embed="rId4"/>
          <a:stretch>
            <a:fillRect/>
          </a:stretch>
        </p:blipFill>
        <p:spPr>
          <a:xfrm>
            <a:off x="457200" y="3405235"/>
            <a:ext cx="8417073" cy="3452765"/>
          </a:xfrm>
          <a:prstGeom prst="rect">
            <a:avLst/>
          </a:prstGeom>
        </p:spPr>
      </p:pic>
    </p:spTree>
    <p:extLst>
      <p:ext uri="{BB962C8B-B14F-4D97-AF65-F5344CB8AC3E}">
        <p14:creationId xmlns:p14="http://schemas.microsoft.com/office/powerpoint/2010/main" val="607360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zápatí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a:t>Peska, Vojtas: Towards Complex User Feedback and Presentation Context in Recommender Systems</a:t>
            </a:r>
            <a:endParaRPr lang="en-GB" altLang="en-US" dirty="0">
              <a:latin typeface="Arial" charset="0"/>
            </a:endParaRPr>
          </a:p>
        </p:txBody>
      </p:sp>
      <p:sp>
        <p:nvSpPr>
          <p:cNvPr id="4099" name="Zástupný symbol pro číslo snímku 5"/>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358D729-4E8C-463E-980F-3F838ACB8E24}" type="slidenum">
              <a:rPr lang="en-GB" altLang="en-US" smtClean="0"/>
              <a:pPr>
                <a:defRPr/>
              </a:pPr>
              <a:t>24</a:t>
            </a:fld>
            <a:endParaRPr lang="en-GB" altLang="en-US">
              <a:latin typeface="Arial" charset="0"/>
            </a:endParaRPr>
          </a:p>
        </p:txBody>
      </p:sp>
      <p:sp>
        <p:nvSpPr>
          <p:cNvPr id="6" name="Date Placeholder 5"/>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grpSp>
        <p:nvGrpSpPr>
          <p:cNvPr id="3" name="Skupina 2">
            <a:extLst>
              <a:ext uri="{FF2B5EF4-FFF2-40B4-BE49-F238E27FC236}">
                <a16:creationId xmlns:a16="http://schemas.microsoft.com/office/drawing/2014/main" id="{7D4A3D3C-BFC6-467F-A337-94D8F011CA93}"/>
              </a:ext>
            </a:extLst>
          </p:cNvPr>
          <p:cNvGrpSpPr/>
          <p:nvPr/>
        </p:nvGrpSpPr>
        <p:grpSpPr>
          <a:xfrm>
            <a:off x="8063329" y="1570599"/>
            <a:ext cx="2825181" cy="2518799"/>
            <a:chOff x="7761053" y="2560739"/>
            <a:chExt cx="2825181" cy="2518799"/>
          </a:xfrm>
        </p:grpSpPr>
        <p:pic>
          <p:nvPicPr>
            <p:cNvPr id="23" name="Obrázek 1"/>
            <p:cNvPicPr>
              <a:picLocks noChangeAspect="1"/>
            </p:cNvPicPr>
            <p:nvPr/>
          </p:nvPicPr>
          <p:blipFill rotWithShape="1">
            <a:blip r:embed="rId3" cstate="print"/>
            <a:srcRect l="16409" t="5478" r="17853" b="25323"/>
            <a:stretch/>
          </p:blipFill>
          <p:spPr>
            <a:xfrm>
              <a:off x="7824192" y="2636912"/>
              <a:ext cx="1368152" cy="1080120"/>
            </a:xfrm>
            <a:prstGeom prst="rect">
              <a:avLst/>
            </a:prstGeom>
          </p:spPr>
        </p:pic>
        <p:pic>
          <p:nvPicPr>
            <p:cNvPr id="28" name="Obrázek 2"/>
            <p:cNvPicPr>
              <a:picLocks noChangeAspect="1"/>
            </p:cNvPicPr>
            <p:nvPr/>
          </p:nvPicPr>
          <p:blipFill rotWithShape="1">
            <a:blip r:embed="rId4" cstate="print"/>
            <a:srcRect l="16925" t="5419" r="17415" b="7126"/>
            <a:stretch/>
          </p:blipFill>
          <p:spPr>
            <a:xfrm>
              <a:off x="9264353" y="2617868"/>
              <a:ext cx="1244198" cy="1208696"/>
            </a:xfrm>
            <a:prstGeom prst="rect">
              <a:avLst/>
            </a:prstGeom>
          </p:spPr>
        </p:pic>
        <p:pic>
          <p:nvPicPr>
            <p:cNvPr id="29" name="Obrázek 3"/>
            <p:cNvPicPr>
              <a:picLocks noChangeAspect="1"/>
            </p:cNvPicPr>
            <p:nvPr/>
          </p:nvPicPr>
          <p:blipFill rotWithShape="1">
            <a:blip r:embed="rId5" cstate="print"/>
            <a:srcRect l="16397" t="5460" r="17453" b="7234"/>
            <a:stretch/>
          </p:blipFill>
          <p:spPr>
            <a:xfrm>
              <a:off x="9257210" y="3777732"/>
              <a:ext cx="1249511" cy="1229796"/>
            </a:xfrm>
            <a:prstGeom prst="rect">
              <a:avLst/>
            </a:prstGeom>
          </p:spPr>
        </p:pic>
        <p:sp>
          <p:nvSpPr>
            <p:cNvPr id="30" name="Téglalap 1"/>
            <p:cNvSpPr/>
            <p:nvPr/>
          </p:nvSpPr>
          <p:spPr>
            <a:xfrm>
              <a:off x="7833061" y="2632747"/>
              <a:ext cx="1359283"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hu-HU" sz="2400" dirty="0">
                  <a:effectLst>
                    <a:outerShdw blurRad="50800" dist="38100" dir="8100000" algn="tr" rotWithShape="0">
                      <a:prstClr val="black">
                        <a:alpha val="40000"/>
                      </a:prstClr>
                    </a:outerShdw>
                  </a:effectLst>
                </a:rPr>
                <a:t>A</a:t>
              </a:r>
            </a:p>
          </p:txBody>
        </p:sp>
        <p:sp>
          <p:nvSpPr>
            <p:cNvPr id="31" name="Téglalap 6"/>
            <p:cNvSpPr/>
            <p:nvPr/>
          </p:nvSpPr>
          <p:spPr>
            <a:xfrm>
              <a:off x="9264351" y="2632748"/>
              <a:ext cx="1242370" cy="23747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hu-HU" sz="2400" dirty="0">
                  <a:effectLst>
                    <a:outerShdw blurRad="50800" dist="38100" dir="8100000" algn="tr" rotWithShape="0">
                      <a:prstClr val="black">
                        <a:alpha val="40000"/>
                      </a:prstClr>
                    </a:outerShdw>
                  </a:effectLst>
                </a:rPr>
                <a:t>B</a:t>
              </a:r>
            </a:p>
          </p:txBody>
        </p:sp>
        <p:sp>
          <p:nvSpPr>
            <p:cNvPr id="32" name="Téglalap 2"/>
            <p:cNvSpPr/>
            <p:nvPr/>
          </p:nvSpPr>
          <p:spPr>
            <a:xfrm>
              <a:off x="7761053" y="2560739"/>
              <a:ext cx="2818657" cy="119381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hu-HU"/>
            </a:p>
          </p:txBody>
        </p:sp>
        <p:sp>
          <p:nvSpPr>
            <p:cNvPr id="33" name="Téglalap 2"/>
            <p:cNvSpPr/>
            <p:nvPr/>
          </p:nvSpPr>
          <p:spPr>
            <a:xfrm>
              <a:off x="7767577" y="3760325"/>
              <a:ext cx="2818657" cy="1319213"/>
            </a:xfrm>
            <a:prstGeom prst="rect">
              <a:avLst/>
            </a:prstGeom>
            <a:solidFill>
              <a:schemeClr val="bg1">
                <a:alpha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hu-HU"/>
            </a:p>
          </p:txBody>
        </p:sp>
      </p:grpSp>
      <p:sp>
        <p:nvSpPr>
          <p:cNvPr id="4101" name="Rectangle 16"/>
          <p:cNvSpPr>
            <a:spLocks noGrp="1" noChangeArrowheads="1"/>
          </p:cNvSpPr>
          <p:nvPr>
            <p:ph type="body" idx="1"/>
          </p:nvPr>
        </p:nvSpPr>
        <p:spPr>
          <a:xfrm>
            <a:off x="856527" y="1420640"/>
            <a:ext cx="9354273" cy="4691830"/>
          </a:xfrm>
          <a:noFill/>
        </p:spPr>
        <p:txBody>
          <a:bodyPr/>
          <a:lstStyle/>
          <a:p>
            <a:pPr marL="571500" indent="-571500"/>
            <a:r>
              <a:rPr lang="cs-CZ" sz="2000" dirty="0">
                <a:solidFill>
                  <a:schemeClr val="tx1">
                    <a:lumMod val="95000"/>
                    <a:lumOff val="5000"/>
                  </a:schemeClr>
                </a:solidFill>
              </a:rPr>
              <a:t>Context of the user</a:t>
            </a:r>
          </a:p>
          <a:p>
            <a:pPr marL="920750" lvl="1" indent="-571500"/>
            <a:r>
              <a:rPr lang="cs-CZ" dirty="0">
                <a:solidFill>
                  <a:schemeClr val="tx1">
                    <a:lumMod val="95000"/>
                    <a:lumOff val="5000"/>
                  </a:schemeClr>
                </a:solidFill>
              </a:rPr>
              <a:t>Location, Mood, Seasonality...</a:t>
            </a:r>
          </a:p>
          <a:p>
            <a:pPr marL="920750" lvl="1" indent="-571500"/>
            <a:r>
              <a:rPr lang="cs-CZ" i="1" dirty="0">
                <a:solidFill>
                  <a:schemeClr val="bg1">
                    <a:lumMod val="50000"/>
                  </a:schemeClr>
                </a:solidFill>
              </a:rPr>
              <a:t>Can affect user preference</a:t>
            </a:r>
          </a:p>
          <a:p>
            <a:pPr marL="920750" lvl="1" indent="-571500"/>
            <a:r>
              <a:rPr lang="cs-CZ" i="1" dirty="0">
                <a:solidFill>
                  <a:schemeClr val="bg1">
                    <a:lumMod val="50000"/>
                  </a:schemeClr>
                </a:solidFill>
              </a:rPr>
              <a:t>Out of scope of </a:t>
            </a:r>
            <a:r>
              <a:rPr lang="cs-CZ" i="1" dirty="0" err="1">
                <a:solidFill>
                  <a:schemeClr val="bg1">
                    <a:lumMod val="50000"/>
                  </a:schemeClr>
                </a:solidFill>
              </a:rPr>
              <a:t>this</a:t>
            </a:r>
            <a:r>
              <a:rPr lang="cs-CZ" i="1" dirty="0">
                <a:solidFill>
                  <a:schemeClr val="bg1">
                    <a:lumMod val="50000"/>
                  </a:schemeClr>
                </a:solidFill>
              </a:rPr>
              <a:t> </a:t>
            </a:r>
            <a:r>
              <a:rPr lang="cs-CZ" i="1" dirty="0" err="1">
                <a:solidFill>
                  <a:schemeClr val="bg1">
                    <a:lumMod val="50000"/>
                  </a:schemeClr>
                </a:solidFill>
              </a:rPr>
              <a:t>paper</a:t>
            </a:r>
            <a:r>
              <a:rPr lang="cs-CZ" i="1" dirty="0">
                <a:solidFill>
                  <a:schemeClr val="bg1">
                    <a:lumMod val="50000"/>
                  </a:schemeClr>
                </a:solidFill>
              </a:rPr>
              <a:t> (and </a:t>
            </a:r>
            <a:r>
              <a:rPr lang="cs-CZ" i="1" dirty="0" err="1">
                <a:solidFill>
                  <a:schemeClr val="bg1">
                    <a:lumMod val="50000"/>
                  </a:schemeClr>
                </a:solidFill>
              </a:rPr>
              <a:t>this</a:t>
            </a:r>
            <a:r>
              <a:rPr lang="cs-CZ" i="1" dirty="0">
                <a:solidFill>
                  <a:schemeClr val="bg1">
                    <a:lumMod val="50000"/>
                  </a:schemeClr>
                </a:solidFill>
              </a:rPr>
              <a:t> </a:t>
            </a:r>
            <a:r>
              <a:rPr lang="cs-CZ" i="1" dirty="0" err="1">
                <a:solidFill>
                  <a:schemeClr val="bg1">
                    <a:lumMod val="50000"/>
                  </a:schemeClr>
                </a:solidFill>
              </a:rPr>
              <a:t>lecture</a:t>
            </a:r>
            <a:r>
              <a:rPr lang="cs-CZ" i="1" dirty="0">
                <a:solidFill>
                  <a:schemeClr val="bg1">
                    <a:lumMod val="50000"/>
                  </a:schemeClr>
                </a:solidFill>
                <a:sym typeface="Wingdings" panose="05000000000000000000" pitchFamily="2" charset="2"/>
              </a:rPr>
              <a:t>)</a:t>
            </a:r>
            <a:endParaRPr lang="cs-CZ" i="1" dirty="0">
              <a:solidFill>
                <a:schemeClr val="bg1">
                  <a:lumMod val="50000"/>
                </a:schemeClr>
              </a:solidFill>
            </a:endParaRPr>
          </a:p>
          <a:p>
            <a:pPr marL="571500" indent="-571500"/>
            <a:r>
              <a:rPr lang="cs-CZ" sz="2000" dirty="0">
                <a:solidFill>
                  <a:schemeClr val="tx1">
                    <a:lumMod val="95000"/>
                    <a:lumOff val="5000"/>
                  </a:schemeClr>
                </a:solidFill>
              </a:rPr>
              <a:t>Context of device and page</a:t>
            </a:r>
            <a:endParaRPr lang="cs-CZ" sz="1600" dirty="0">
              <a:solidFill>
                <a:schemeClr val="tx1">
                  <a:lumMod val="95000"/>
                  <a:lumOff val="5000"/>
                </a:schemeClr>
              </a:solidFill>
            </a:endParaRPr>
          </a:p>
          <a:p>
            <a:pPr marL="920750" lvl="1" indent="-571500"/>
            <a:r>
              <a:rPr lang="cs-CZ" dirty="0">
                <a:solidFill>
                  <a:schemeClr val="tx1">
                    <a:lumMod val="95000"/>
                    <a:lumOff val="5000"/>
                  </a:schemeClr>
                </a:solidFill>
              </a:rPr>
              <a:t>Page and browser dimensions</a:t>
            </a:r>
          </a:p>
          <a:p>
            <a:pPr marL="920750" lvl="1" indent="-571500"/>
            <a:r>
              <a:rPr lang="cs-CZ" dirty="0">
                <a:solidFill>
                  <a:schemeClr val="tx1">
                    <a:lumMod val="95000"/>
                    <a:lumOff val="5000"/>
                  </a:schemeClr>
                </a:solidFill>
              </a:rPr>
              <a:t>Page complexity (amount of text, links, images,...)</a:t>
            </a:r>
          </a:p>
          <a:p>
            <a:pPr marL="920750" lvl="1" indent="-571500"/>
            <a:r>
              <a:rPr lang="cs-CZ" dirty="0">
                <a:solidFill>
                  <a:schemeClr val="tx1">
                    <a:lumMod val="95000"/>
                    <a:lumOff val="5000"/>
                  </a:schemeClr>
                </a:solidFill>
              </a:rPr>
              <a:t>Device type</a:t>
            </a:r>
          </a:p>
          <a:p>
            <a:pPr marL="920750" lvl="1" indent="-571500"/>
            <a:r>
              <a:rPr lang="cs-CZ" dirty="0">
                <a:solidFill>
                  <a:schemeClr val="tx1">
                    <a:lumMod val="95000"/>
                    <a:lumOff val="5000"/>
                  </a:schemeClr>
                </a:solidFill>
              </a:rPr>
              <a:t>Datetime</a:t>
            </a:r>
          </a:p>
          <a:p>
            <a:pPr marL="920750" lvl="1" indent="-571500"/>
            <a:r>
              <a:rPr lang="cs-CZ" i="1" dirty="0">
                <a:solidFill>
                  <a:srgbClr val="99CC00"/>
                </a:solidFill>
              </a:rPr>
              <a:t>Can affect percieved values of the user feedback</a:t>
            </a:r>
          </a:p>
          <a:p>
            <a:pPr marL="349250" lvl="1" indent="0">
              <a:buNone/>
            </a:pPr>
            <a:endParaRPr lang="en-US" b="1" dirty="0">
              <a:solidFill>
                <a:srgbClr val="FF0000"/>
              </a:solidFill>
            </a:endParaRPr>
          </a:p>
        </p:txBody>
      </p:sp>
      <p:grpSp>
        <p:nvGrpSpPr>
          <p:cNvPr id="4" name="Skupina 3">
            <a:extLst>
              <a:ext uri="{FF2B5EF4-FFF2-40B4-BE49-F238E27FC236}">
                <a16:creationId xmlns:a16="http://schemas.microsoft.com/office/drawing/2014/main" id="{08767D9B-45C3-4CF2-B9BD-99020A793716}"/>
              </a:ext>
            </a:extLst>
          </p:cNvPr>
          <p:cNvGrpSpPr/>
          <p:nvPr/>
        </p:nvGrpSpPr>
        <p:grpSpPr>
          <a:xfrm>
            <a:off x="1981200" y="5239696"/>
            <a:ext cx="8429849" cy="1022733"/>
            <a:chOff x="1698599" y="5089738"/>
            <a:chExt cx="8429849" cy="1022733"/>
          </a:xfrm>
        </p:grpSpPr>
        <p:pic>
          <p:nvPicPr>
            <p:cNvPr id="5" name="Kép 4"/>
            <p:cNvPicPr>
              <a:picLocks noChangeAspect="1"/>
            </p:cNvPicPr>
            <p:nvPr/>
          </p:nvPicPr>
          <p:blipFill rotWithShape="1">
            <a:blip r:embed="rId6" cstate="print"/>
            <a:srcRect l="25982" t="22700" r="52362" b="65400"/>
            <a:stretch/>
          </p:blipFill>
          <p:spPr>
            <a:xfrm>
              <a:off x="1989184" y="5377259"/>
              <a:ext cx="2378625" cy="735211"/>
            </a:xfrm>
            <a:prstGeom prst="rect">
              <a:avLst/>
            </a:prstGeom>
          </p:spPr>
        </p:pic>
        <p:pic>
          <p:nvPicPr>
            <p:cNvPr id="34" name="Kép 33"/>
            <p:cNvPicPr>
              <a:picLocks noChangeAspect="1"/>
            </p:cNvPicPr>
            <p:nvPr/>
          </p:nvPicPr>
          <p:blipFill rotWithShape="1">
            <a:blip r:embed="rId6" cstate="print"/>
            <a:srcRect l="26142" t="35928" r="40997" b="52172"/>
            <a:stretch/>
          </p:blipFill>
          <p:spPr>
            <a:xfrm>
              <a:off x="6258630" y="5377259"/>
              <a:ext cx="3609399" cy="735211"/>
            </a:xfrm>
            <a:prstGeom prst="rect">
              <a:avLst/>
            </a:prstGeom>
          </p:spPr>
        </p:pic>
        <p:sp>
          <p:nvSpPr>
            <p:cNvPr id="11" name="Téglalap 10"/>
            <p:cNvSpPr/>
            <p:nvPr/>
          </p:nvSpPr>
          <p:spPr>
            <a:xfrm>
              <a:off x="1981201" y="5362708"/>
              <a:ext cx="3883383" cy="749763"/>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6240016" y="5362707"/>
              <a:ext cx="3888432" cy="749763"/>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p:cNvSpPr/>
            <p:nvPr/>
          </p:nvSpPr>
          <p:spPr>
            <a:xfrm>
              <a:off x="5998359" y="5105566"/>
              <a:ext cx="550238" cy="568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Kör 35"/>
            <p:cNvSpPr/>
            <p:nvPr/>
          </p:nvSpPr>
          <p:spPr>
            <a:xfrm>
              <a:off x="5990879" y="5130311"/>
              <a:ext cx="535917" cy="521533"/>
            </a:xfrm>
            <a:prstGeom prst="pie">
              <a:avLst>
                <a:gd name="adj1" fmla="val 16299085"/>
                <a:gd name="adj2" fmla="val 18458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5" name="Szalagív 14"/>
            <p:cNvSpPr/>
            <p:nvPr/>
          </p:nvSpPr>
          <p:spPr>
            <a:xfrm>
              <a:off x="6020160" y="5137759"/>
              <a:ext cx="506636" cy="506636"/>
            </a:xfrm>
            <a:prstGeom prst="blockArc">
              <a:avLst>
                <a:gd name="adj1" fmla="val 1974340"/>
                <a:gd name="adj2" fmla="val 15215946"/>
                <a:gd name="adj3" fmla="val 0"/>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0" name="Ellipszis 19"/>
            <p:cNvSpPr/>
            <p:nvPr/>
          </p:nvSpPr>
          <p:spPr>
            <a:xfrm>
              <a:off x="6251800" y="5089738"/>
              <a:ext cx="55141" cy="53340"/>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Háromszög 21"/>
            <p:cNvSpPr/>
            <p:nvPr/>
          </p:nvSpPr>
          <p:spPr>
            <a:xfrm rot="7200000">
              <a:off x="6322251" y="5333131"/>
              <a:ext cx="55141" cy="218424"/>
            </a:xfrm>
            <a:prstGeom prst="triangl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 name="Csoportba foglalás 1"/>
            <p:cNvGrpSpPr/>
            <p:nvPr/>
          </p:nvGrpSpPr>
          <p:grpSpPr>
            <a:xfrm>
              <a:off x="1698599" y="5119108"/>
              <a:ext cx="569064" cy="573197"/>
              <a:chOff x="174599" y="5119107"/>
              <a:chExt cx="569064" cy="573197"/>
            </a:xfrm>
          </p:grpSpPr>
          <p:sp>
            <p:nvSpPr>
              <p:cNvPr id="37" name="Ellipszis 36"/>
              <p:cNvSpPr/>
              <p:nvPr/>
            </p:nvSpPr>
            <p:spPr>
              <a:xfrm>
                <a:off x="193425" y="5124105"/>
                <a:ext cx="550238" cy="568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Kör 41"/>
              <p:cNvSpPr/>
              <p:nvPr/>
            </p:nvSpPr>
            <p:spPr>
              <a:xfrm>
                <a:off x="174599" y="5159679"/>
                <a:ext cx="535917" cy="521533"/>
              </a:xfrm>
              <a:prstGeom prst="pie">
                <a:avLst>
                  <a:gd name="adj1" fmla="val 16299085"/>
                  <a:gd name="adj2" fmla="val 186035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43" name="Szalagív 42"/>
              <p:cNvSpPr/>
              <p:nvPr/>
            </p:nvSpPr>
            <p:spPr>
              <a:xfrm>
                <a:off x="203881" y="5167128"/>
                <a:ext cx="506636" cy="506636"/>
              </a:xfrm>
              <a:prstGeom prst="blockArc">
                <a:avLst>
                  <a:gd name="adj1" fmla="val 18645291"/>
                  <a:gd name="adj2" fmla="val 15215946"/>
                  <a:gd name="adj3" fmla="val 0"/>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44" name="Ellipszis 43"/>
              <p:cNvSpPr/>
              <p:nvPr/>
            </p:nvSpPr>
            <p:spPr>
              <a:xfrm>
                <a:off x="435520" y="5119107"/>
                <a:ext cx="55141" cy="53340"/>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Háromszög 44"/>
              <p:cNvSpPr/>
              <p:nvPr/>
            </p:nvSpPr>
            <p:spPr>
              <a:xfrm rot="2400000">
                <a:off x="485112" y="5226763"/>
                <a:ext cx="55141" cy="218424"/>
              </a:xfrm>
              <a:prstGeom prst="triangl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sp>
        <p:nvSpPr>
          <p:cNvPr id="38" name="Cím 10">
            <a:extLst>
              <a:ext uri="{FF2B5EF4-FFF2-40B4-BE49-F238E27FC236}">
                <a16:creationId xmlns:a16="http://schemas.microsoft.com/office/drawing/2014/main" id="{D47779E7-C1B0-40D8-B6F2-6B7CECE6D1EF}"/>
              </a:ext>
            </a:extLst>
          </p:cNvPr>
          <p:cNvSpPr>
            <a:spLocks noGrp="1"/>
          </p:cNvSpPr>
          <p:nvPr>
            <p:ph type="title"/>
          </p:nvPr>
        </p:nvSpPr>
        <p:spPr>
          <a:xfrm>
            <a:off x="677332" y="609603"/>
            <a:ext cx="10489778" cy="1320795"/>
          </a:xfrm>
        </p:spPr>
        <p:txBody>
          <a:bodyPr/>
          <a:lstStyle/>
          <a:p>
            <a:r>
              <a:rPr lang="cs-CZ" sz="4000" dirty="0">
                <a:solidFill>
                  <a:srgbClr val="333333"/>
                </a:solidFill>
                <a:latin typeface="Arial" pitchFamily="34"/>
              </a:rPr>
              <a:t>How to interpret </a:t>
            </a:r>
            <a:r>
              <a:rPr lang="cs-CZ" sz="4000" dirty="0" err="1">
                <a:solidFill>
                  <a:srgbClr val="333333"/>
                </a:solidFill>
                <a:latin typeface="Arial" pitchFamily="34"/>
              </a:rPr>
              <a:t>numeric</a:t>
            </a:r>
            <a:r>
              <a:rPr lang="cs-CZ" sz="4000" dirty="0">
                <a:solidFill>
                  <a:srgbClr val="333333"/>
                </a:solidFill>
                <a:latin typeface="Arial" pitchFamily="34"/>
              </a:rPr>
              <a:t> </a:t>
            </a:r>
            <a:r>
              <a:rPr lang="cs-CZ" sz="4000" dirty="0" err="1">
                <a:solidFill>
                  <a:srgbClr val="333333"/>
                </a:solidFill>
                <a:latin typeface="Arial" pitchFamily="34"/>
              </a:rPr>
              <a:t>implicit</a:t>
            </a:r>
            <a:r>
              <a:rPr lang="cs-CZ" sz="4000" dirty="0">
                <a:solidFill>
                  <a:srgbClr val="333333"/>
                </a:solidFill>
                <a:latin typeface="Arial" pitchFamily="34"/>
              </a:rPr>
              <a:t> feedback</a:t>
            </a:r>
            <a:endParaRPr lang="hu-HU" dirty="0"/>
          </a:p>
        </p:txBody>
      </p:sp>
    </p:spTree>
    <p:extLst>
      <p:ext uri="{BB962C8B-B14F-4D97-AF65-F5344CB8AC3E}">
        <p14:creationId xmlns:p14="http://schemas.microsoft.com/office/powerpoint/2010/main" val="272149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zápatí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a:t>Peska, Vojtas: Towards Complex User Feedback and Presentation Context in Recommender Systems</a:t>
            </a:r>
            <a:endParaRPr lang="en-GB" altLang="en-US">
              <a:latin typeface="Arial" charset="0"/>
            </a:endParaRPr>
          </a:p>
        </p:txBody>
      </p:sp>
      <p:sp>
        <p:nvSpPr>
          <p:cNvPr id="5123" name="Zástupný symbol pro číslo snímku 5"/>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358D729-4E8C-463E-980F-3F838ACB8E24}" type="slidenum">
              <a:rPr lang="en-GB" altLang="en-US" smtClean="0"/>
              <a:pPr>
                <a:defRPr/>
              </a:pPr>
              <a:t>25</a:t>
            </a:fld>
            <a:endParaRPr lang="en-GB" altLang="en-US">
              <a:latin typeface="Arial" charset="0"/>
            </a:endParaRPr>
          </a:p>
        </p:txBody>
      </p:sp>
      <p:sp>
        <p:nvSpPr>
          <p:cNvPr id="5125" name="Rectangle 3"/>
          <p:cNvSpPr>
            <a:spLocks noGrp="1" noChangeArrowheads="1"/>
          </p:cNvSpPr>
          <p:nvPr>
            <p:ph type="body" idx="1"/>
          </p:nvPr>
        </p:nvSpPr>
        <p:spPr>
          <a:xfrm>
            <a:off x="677333" y="1719263"/>
            <a:ext cx="9533468" cy="4411662"/>
          </a:xfrm>
          <a:noFill/>
        </p:spPr>
        <p:txBody>
          <a:bodyPr>
            <a:normAutofit/>
          </a:bodyPr>
          <a:lstStyle/>
          <a:p>
            <a:pPr marL="571500" indent="-571500"/>
            <a:r>
              <a:rPr lang="cs-CZ" dirty="0" err="1"/>
              <a:t>IPIget</a:t>
            </a:r>
            <a:r>
              <a:rPr lang="cs-CZ" dirty="0"/>
              <a:t> </a:t>
            </a:r>
            <a:r>
              <a:rPr lang="cs-CZ" dirty="0" err="1"/>
              <a:t>component</a:t>
            </a:r>
            <a:r>
              <a:rPr lang="cs-CZ" dirty="0"/>
              <a:t> </a:t>
            </a:r>
            <a:r>
              <a:rPr lang="cs-CZ" dirty="0" err="1"/>
              <a:t>for</a:t>
            </a:r>
            <a:r>
              <a:rPr lang="cs-CZ" dirty="0"/>
              <a:t> </a:t>
            </a:r>
            <a:r>
              <a:rPr lang="cs-CZ" dirty="0" err="1"/>
              <a:t>collecting</a:t>
            </a:r>
            <a:r>
              <a:rPr lang="cs-CZ" dirty="0"/>
              <a:t> user </a:t>
            </a:r>
            <a:r>
              <a:rPr lang="cs-CZ" dirty="0" err="1"/>
              <a:t>behavior</a:t>
            </a:r>
            <a:endParaRPr lang="cs-CZ"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400" i="1" dirty="0"/>
          </a:p>
          <a:p>
            <a:pPr marL="839788" lvl="1" indent="-495300"/>
            <a:endParaRPr lang="cs-CZ" sz="2000" dirty="0"/>
          </a:p>
        </p:txBody>
      </p:sp>
      <p:sp>
        <p:nvSpPr>
          <p:cNvPr id="7" name="Date Placeholder 6"/>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mc:AlternateContent xmlns:mc="http://schemas.openxmlformats.org/markup-compatibility/2006" xmlns:a14="http://schemas.microsoft.com/office/drawing/2010/main">
        <mc:Choice Requires="a14">
          <p:graphicFrame>
            <p:nvGraphicFramePr>
              <p:cNvPr id="9" name="Tabulka 11"/>
              <p:cNvGraphicFramePr>
                <a:graphicFrameLocks noGrp="1"/>
              </p:cNvGraphicFramePr>
              <p:nvPr/>
            </p:nvGraphicFramePr>
            <p:xfrm>
              <a:off x="5685657" y="2407319"/>
              <a:ext cx="3613398" cy="2232284"/>
            </p:xfrm>
            <a:graphic>
              <a:graphicData uri="http://schemas.openxmlformats.org/drawingml/2006/table">
                <a:tbl>
                  <a:tblPr/>
                  <a:tblGrid>
                    <a:gridCol w="387085">
                      <a:extLst>
                        <a:ext uri="{9D8B030D-6E8A-4147-A177-3AD203B41FA5}">
                          <a16:colId xmlns:a16="http://schemas.microsoft.com/office/drawing/2014/main" val="20000"/>
                        </a:ext>
                      </a:extLst>
                    </a:gridCol>
                    <a:gridCol w="3226313">
                      <a:extLst>
                        <a:ext uri="{9D8B030D-6E8A-4147-A177-3AD203B41FA5}">
                          <a16:colId xmlns:a16="http://schemas.microsoft.com/office/drawing/2014/main" val="20001"/>
                        </a:ext>
                      </a:extLst>
                    </a:gridCol>
                  </a:tblGrid>
                  <a:tr h="328100">
                    <a:tc gridSpan="2">
                      <a:txBody>
                        <a:bodyPr/>
                        <a:lstStyle/>
                        <a:p>
                          <a:pPr algn="ctr">
                            <a:spcAft>
                              <a:spcPts val="0"/>
                            </a:spcAft>
                          </a:pPr>
                          <a:r>
                            <a:rPr lang="en-US" sz="1600" b="1" dirty="0">
                              <a:solidFill>
                                <a:srgbClr val="FFFFFF"/>
                              </a:solidFill>
                              <a:latin typeface="+mn-lt"/>
                              <a:ea typeface="Times New Roman"/>
                            </a:rPr>
                            <a:t>Context</a:t>
                          </a:r>
                          <a:r>
                            <a:rPr lang="cs-CZ" sz="1600" b="1" dirty="0">
                              <a:solidFill>
                                <a:srgbClr val="FFFFFF"/>
                              </a:solidFill>
                              <a:latin typeface="+mn-lt"/>
                              <a:ea typeface="Times New Roman"/>
                            </a:rPr>
                            <a:t>ual features</a:t>
                          </a:r>
                          <a:endParaRPr lang="cs-CZ" sz="1800" dirty="0">
                            <a:latin typeface="+mn-lt"/>
                            <a:ea typeface="Times New Roman"/>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pPr>
                            <a:spcAft>
                              <a:spcPts val="0"/>
                            </a:spcAft>
                          </a:pPr>
                          <a:endParaRPr lang="cs-CZ" sz="1400" dirty="0">
                            <a:latin typeface="+mn-lt"/>
                            <a:ea typeface="Times New Roman"/>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88000">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b="1"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𝒄</m:t>
                                    </m:r>
                                  </m:e>
                                  <m:sub>
                                    <m:r>
                                      <a:rPr lang="en-US" sz="1400" b="1" i="1">
                                        <a:effectLst/>
                                        <a:latin typeface="Cambria Math" panose="02040503050406030204" pitchFamily="18" charset="0"/>
                                        <a:ea typeface="Times New Roman" panose="02020603050405020304" pitchFamily="18" charset="0"/>
                                      </a:rPr>
                                      <m:t>𝟏</m:t>
                                    </m:r>
                                  </m:sub>
                                </m:sSub>
                              </m:oMath>
                            </m:oMathPara>
                          </a14:m>
                          <a:endParaRPr lang="hu-HU" sz="1400" b="1"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hangingPunct="0">
                            <a:lnSpc>
                              <a:spcPts val="1200"/>
                            </a:lnSpc>
                            <a:spcAft>
                              <a:spcPts val="0"/>
                            </a:spcAft>
                          </a:pPr>
                          <a:r>
                            <a:rPr lang="en-US" sz="1400" b="0" dirty="0">
                              <a:effectLst/>
                              <a:latin typeface="+mj-lt"/>
                              <a:ea typeface="Times New Roman" panose="02020603050405020304" pitchFamily="18" charset="0"/>
                            </a:rPr>
                            <a:t>Number of links</a:t>
                          </a:r>
                          <a:endParaRPr lang="hu-HU" sz="1400" b="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376092">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𝒄</m:t>
                                    </m:r>
                                  </m:e>
                                  <m:sub>
                                    <m:r>
                                      <a:rPr lang="en-US" sz="1400" b="1" i="1">
                                        <a:effectLst/>
                                        <a:latin typeface="Cambria Math" panose="02040503050406030204" pitchFamily="18" charset="0"/>
                                        <a:ea typeface="Times New Roman" panose="02020603050405020304" pitchFamily="18" charset="0"/>
                                      </a:rPr>
                                      <m:t>𝟐</m:t>
                                    </m:r>
                                  </m:sub>
                                </m:sSub>
                              </m:oMath>
                            </m:oMathPara>
                          </a14:m>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hangingPunct="0">
                            <a:lnSpc>
                              <a:spcPts val="1200"/>
                            </a:lnSpc>
                            <a:spcAft>
                              <a:spcPts val="0"/>
                            </a:spcAft>
                          </a:pPr>
                          <a:r>
                            <a:rPr lang="en-US" sz="1400">
                              <a:effectLst/>
                              <a:latin typeface="+mj-lt"/>
                              <a:ea typeface="Times New Roman" panose="02020603050405020304" pitchFamily="18" charset="0"/>
                            </a:rPr>
                            <a:t>Number of images</a:t>
                          </a:r>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r h="376092">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𝒄</m:t>
                                    </m:r>
                                  </m:e>
                                  <m:sub>
                                    <m:r>
                                      <a:rPr lang="en-US" sz="1400" b="1" i="1">
                                        <a:effectLst/>
                                        <a:latin typeface="Cambria Math" panose="02040503050406030204" pitchFamily="18" charset="0"/>
                                        <a:ea typeface="Times New Roman" panose="02020603050405020304" pitchFamily="18" charset="0"/>
                                      </a:rPr>
                                      <m:t>𝟑</m:t>
                                    </m:r>
                                  </m:sub>
                                </m:sSub>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Text size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288000">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𝒄</m:t>
                                    </m:r>
                                  </m:e>
                                  <m:sub>
                                    <m:r>
                                      <a:rPr lang="en-US" sz="1400" b="1" i="1">
                                        <a:effectLst/>
                                        <a:latin typeface="Cambria Math" panose="02040503050406030204" pitchFamily="18" charset="0"/>
                                        <a:ea typeface="Times New Roman" panose="02020603050405020304" pitchFamily="18" charset="0"/>
                                      </a:rPr>
                                      <m:t>𝟒</m:t>
                                    </m:r>
                                  </m:sub>
                                </m:sSub>
                              </m:oMath>
                            </m:oMathPara>
                          </a14:m>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Page dimensions</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4"/>
                      </a:ext>
                    </a:extLst>
                  </a:tr>
                  <a:tr h="288000">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𝒄</m:t>
                                    </m:r>
                                  </m:e>
                                  <m:sub>
                                    <m:r>
                                      <a:rPr lang="en-US" sz="1400" b="1" i="1">
                                        <a:effectLst/>
                                        <a:latin typeface="Cambria Math" panose="02040503050406030204" pitchFamily="18" charset="0"/>
                                        <a:ea typeface="Times New Roman" panose="02020603050405020304" pitchFamily="18" charset="0"/>
                                      </a:rPr>
                                      <m:t>𝟓</m:t>
                                    </m:r>
                                  </m:sub>
                                </m:sSub>
                              </m:oMath>
                            </m:oMathPara>
                          </a14:m>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Visible area ratio</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r h="288000">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𝒄</m:t>
                                    </m:r>
                                  </m:e>
                                  <m:sub>
                                    <m:r>
                                      <a:rPr lang="en-US" sz="1400" b="1" i="1">
                                        <a:effectLst/>
                                        <a:latin typeface="Cambria Math" panose="02040503050406030204" pitchFamily="18" charset="0"/>
                                        <a:ea typeface="Times New Roman" panose="02020603050405020304" pitchFamily="18" charset="0"/>
                                      </a:rPr>
                                      <m:t>𝟔</m:t>
                                    </m:r>
                                  </m:sub>
                                </m:sSub>
                              </m:oMath>
                            </m:oMathPara>
                          </a14:m>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Hand-held device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9" name="Tabulka 11"/>
              <p:cNvGraphicFramePr>
                <a:graphicFrameLocks noGrp="1"/>
              </p:cNvGraphicFramePr>
              <p:nvPr>
                <p:extLst>
                  <p:ext uri="{D42A27DB-BD31-4B8C-83A1-F6EECF244321}">
                    <p14:modId xmlns:p14="http://schemas.microsoft.com/office/powerpoint/2010/main" val="899595680"/>
                  </p:ext>
                </p:extLst>
              </p:nvPr>
            </p:nvGraphicFramePr>
            <p:xfrm>
              <a:off x="5685657" y="2407319"/>
              <a:ext cx="3613398" cy="2232284"/>
            </p:xfrm>
            <a:graphic>
              <a:graphicData uri="http://schemas.openxmlformats.org/drawingml/2006/table">
                <a:tbl>
                  <a:tblPr/>
                  <a:tblGrid>
                    <a:gridCol w="387085">
                      <a:extLst>
                        <a:ext uri="{9D8B030D-6E8A-4147-A177-3AD203B41FA5}">
                          <a16:colId xmlns:a16="http://schemas.microsoft.com/office/drawing/2014/main" val="20000"/>
                        </a:ext>
                      </a:extLst>
                    </a:gridCol>
                    <a:gridCol w="3226313">
                      <a:extLst>
                        <a:ext uri="{9D8B030D-6E8A-4147-A177-3AD203B41FA5}">
                          <a16:colId xmlns:a16="http://schemas.microsoft.com/office/drawing/2014/main" val="20001"/>
                        </a:ext>
                      </a:extLst>
                    </a:gridCol>
                  </a:tblGrid>
                  <a:tr h="328100">
                    <a:tc gridSpan="2">
                      <a:txBody>
                        <a:bodyPr/>
                        <a:lstStyle/>
                        <a:p>
                          <a:pPr algn="ctr">
                            <a:spcAft>
                              <a:spcPts val="0"/>
                            </a:spcAft>
                          </a:pPr>
                          <a:r>
                            <a:rPr lang="en-US" sz="1600" b="1" dirty="0">
                              <a:solidFill>
                                <a:srgbClr val="FFFFFF"/>
                              </a:solidFill>
                              <a:latin typeface="+mn-lt"/>
                              <a:ea typeface="Times New Roman"/>
                            </a:rPr>
                            <a:t>Context</a:t>
                          </a:r>
                          <a:r>
                            <a:rPr lang="cs-CZ" sz="1600" b="1" dirty="0">
                              <a:solidFill>
                                <a:srgbClr val="FFFFFF"/>
                              </a:solidFill>
                              <a:latin typeface="+mn-lt"/>
                              <a:ea typeface="Times New Roman"/>
                            </a:rPr>
                            <a:t>ual features</a:t>
                          </a:r>
                          <a:endParaRPr lang="cs-CZ" sz="1800" dirty="0">
                            <a:latin typeface="+mn-lt"/>
                            <a:ea typeface="Times New Roman"/>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pPr>
                            <a:spcAft>
                              <a:spcPts val="0"/>
                            </a:spcAft>
                          </a:pPr>
                          <a:endParaRPr lang="cs-CZ" sz="1400" dirty="0">
                            <a:latin typeface="+mn-lt"/>
                            <a:ea typeface="Times New Roman"/>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88000">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2"/>
                          <a:stretch>
                            <a:fillRect l="-1563" t="-118750" r="-831250" b="-568750"/>
                          </a:stretch>
                        </a:blipFill>
                      </a:tcPr>
                    </a:tc>
                    <a:tc>
                      <a:txBody>
                        <a:bodyPr/>
                        <a:lstStyle/>
                        <a:p>
                          <a:pPr algn="l" hangingPunct="0">
                            <a:lnSpc>
                              <a:spcPts val="1200"/>
                            </a:lnSpc>
                            <a:spcAft>
                              <a:spcPts val="0"/>
                            </a:spcAft>
                          </a:pPr>
                          <a:r>
                            <a:rPr lang="en-US" sz="1400" b="0" dirty="0">
                              <a:effectLst/>
                              <a:latin typeface="+mj-lt"/>
                              <a:ea typeface="Times New Roman" panose="02020603050405020304" pitchFamily="18" charset="0"/>
                            </a:rPr>
                            <a:t>Number of links</a:t>
                          </a:r>
                          <a:endParaRPr lang="hu-HU" sz="1400" b="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376092">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2"/>
                          <a:stretch>
                            <a:fillRect l="-1563" t="-169355" r="-831250" b="-340323"/>
                          </a:stretch>
                        </a:blipFill>
                      </a:tcPr>
                    </a:tc>
                    <a:tc>
                      <a:txBody>
                        <a:bodyPr/>
                        <a:lstStyle/>
                        <a:p>
                          <a:pPr algn="l" hangingPunct="0">
                            <a:lnSpc>
                              <a:spcPts val="1200"/>
                            </a:lnSpc>
                            <a:spcAft>
                              <a:spcPts val="0"/>
                            </a:spcAft>
                          </a:pPr>
                          <a:r>
                            <a:rPr lang="en-US" sz="1400">
                              <a:effectLst/>
                              <a:latin typeface="+mj-lt"/>
                              <a:ea typeface="Times New Roman" panose="02020603050405020304" pitchFamily="18" charset="0"/>
                            </a:rPr>
                            <a:t>Number of images</a:t>
                          </a:r>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r h="376092">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2"/>
                          <a:stretch>
                            <a:fillRect l="-1563" t="-269355" r="-831250" b="-240323"/>
                          </a:stretch>
                        </a:blipFill>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Text size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288000">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2"/>
                          <a:stretch>
                            <a:fillRect l="-1563" t="-487234" r="-831250" b="-217021"/>
                          </a:stretch>
                        </a:blipFill>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Page dimensions</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4"/>
                      </a:ext>
                    </a:extLst>
                  </a:tr>
                  <a:tr h="288000">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2"/>
                          <a:stretch>
                            <a:fillRect l="-1563" t="-575000" r="-831250" b="-112500"/>
                          </a:stretch>
                        </a:blipFill>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Visible area ratio</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r h="288000">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2"/>
                          <a:stretch>
                            <a:fillRect l="-1563" t="-689362" r="-831250" b="-14894"/>
                          </a:stretch>
                        </a:blipFill>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Hand-held device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ulka 8"/>
              <p:cNvGraphicFramePr>
                <a:graphicFrameLocks noGrp="1"/>
              </p:cNvGraphicFramePr>
              <p:nvPr/>
            </p:nvGraphicFramePr>
            <p:xfrm>
              <a:off x="1293168" y="2407319"/>
              <a:ext cx="3744416" cy="2520284"/>
            </p:xfrm>
            <a:graphic>
              <a:graphicData uri="http://schemas.openxmlformats.org/drawingml/2006/table">
                <a:tbl>
                  <a:tblPr/>
                  <a:tblGrid>
                    <a:gridCol w="402915">
                      <a:extLst>
                        <a:ext uri="{9D8B030D-6E8A-4147-A177-3AD203B41FA5}">
                          <a16:colId xmlns:a16="http://schemas.microsoft.com/office/drawing/2014/main" val="20000"/>
                        </a:ext>
                      </a:extLst>
                    </a:gridCol>
                    <a:gridCol w="3341501">
                      <a:extLst>
                        <a:ext uri="{9D8B030D-6E8A-4147-A177-3AD203B41FA5}">
                          <a16:colId xmlns:a16="http://schemas.microsoft.com/office/drawing/2014/main" val="20001"/>
                        </a:ext>
                      </a:extLst>
                    </a:gridCol>
                  </a:tblGrid>
                  <a:tr h="301088">
                    <a:tc gridSpan="2">
                      <a:txBody>
                        <a:bodyPr/>
                        <a:lstStyle/>
                        <a:p>
                          <a:pPr algn="ctr">
                            <a:spcAft>
                              <a:spcPts val="0"/>
                            </a:spcAft>
                          </a:pPr>
                          <a:r>
                            <a:rPr lang="cs-CZ" sz="1600" b="1" dirty="0">
                              <a:solidFill>
                                <a:srgbClr val="FFFFFF"/>
                              </a:solidFill>
                              <a:latin typeface="+mn-lt"/>
                              <a:ea typeface="Times New Roman"/>
                            </a:rPr>
                            <a:t>Implicit Feedback</a:t>
                          </a:r>
                          <a:r>
                            <a:rPr lang="cs-CZ" sz="1600" b="1" baseline="0" dirty="0">
                              <a:solidFill>
                                <a:srgbClr val="FFFFFF"/>
                              </a:solidFill>
                              <a:latin typeface="+mn-lt"/>
                              <a:ea typeface="Times New Roman"/>
                            </a:rPr>
                            <a:t> Features</a:t>
                          </a:r>
                          <a:endParaRPr lang="cs-CZ" sz="1600" dirty="0">
                            <a:latin typeface="+mn-lt"/>
                            <a:ea typeface="Times New Roman"/>
                          </a:endParaRPr>
                        </a:p>
                      </a:txBody>
                      <a:tcPr marL="36952" marR="36952" marT="0" marB="0" anchor="ctr">
                        <a:lnL w="12700" cap="flat" cmpd="sng" algn="ctr">
                          <a:solidFill>
                            <a:srgbClr val="5B9B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pPr>
                            <a:spcAft>
                              <a:spcPts val="0"/>
                            </a:spcAft>
                          </a:pPr>
                          <a:endParaRPr lang="cs-CZ" sz="1100" dirty="0">
                            <a:latin typeface="+mn-lt"/>
                            <a:ea typeface="Times New Roman"/>
                          </a:endParaRPr>
                        </a:p>
                      </a:txBody>
                      <a:tcPr marL="36952" marR="36952"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301088">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𝒇</m:t>
                                    </m:r>
                                  </m:e>
                                  <m:sub>
                                    <m:r>
                                      <a:rPr lang="en-US" sz="1400" b="1" i="1">
                                        <a:effectLst/>
                                        <a:latin typeface="Cambria Math" panose="02040503050406030204" pitchFamily="18" charset="0"/>
                                        <a:ea typeface="Times New Roman" panose="02020603050405020304" pitchFamily="18" charset="0"/>
                                      </a:rPr>
                                      <m:t>𝟏</m:t>
                                    </m:r>
                                  </m:sub>
                                </m:sSub>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hangingPunct="0">
                            <a:lnSpc>
                              <a:spcPts val="1200"/>
                            </a:lnSpc>
                            <a:spcAft>
                              <a:spcPts val="0"/>
                            </a:spcAft>
                          </a:pPr>
                          <a:r>
                            <a:rPr lang="en-US" sz="1400" b="0" dirty="0">
                              <a:effectLst/>
                              <a:latin typeface="+mj-lt"/>
                              <a:ea typeface="Times New Roman" panose="02020603050405020304" pitchFamily="18" charset="0"/>
                            </a:rPr>
                            <a:t>View Count</a:t>
                          </a:r>
                          <a:endParaRPr lang="hu-HU" sz="1400" b="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1"/>
                      </a:ext>
                    </a:extLst>
                  </a:tr>
                  <a:tr h="301088">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𝒇</m:t>
                                    </m:r>
                                  </m:e>
                                  <m:sub>
                                    <m:r>
                                      <a:rPr lang="en-US" sz="1400" b="1" i="1">
                                        <a:effectLst/>
                                        <a:latin typeface="Cambria Math" panose="02040503050406030204" pitchFamily="18" charset="0"/>
                                        <a:ea typeface="Times New Roman" panose="02020603050405020304" pitchFamily="18" charset="0"/>
                                      </a:rPr>
                                      <m:t>𝟐</m:t>
                                    </m:r>
                                  </m:sub>
                                </m:sSub>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hangingPunct="0">
                            <a:lnSpc>
                              <a:spcPts val="1200"/>
                            </a:lnSpc>
                            <a:spcAft>
                              <a:spcPts val="0"/>
                            </a:spcAft>
                          </a:pPr>
                          <a:r>
                            <a:rPr lang="en-US" sz="1400">
                              <a:effectLst/>
                              <a:latin typeface="+mj-lt"/>
                              <a:ea typeface="Times New Roman" panose="02020603050405020304" pitchFamily="18" charset="0"/>
                            </a:rPr>
                            <a:t>Dwell Time</a:t>
                          </a:r>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2"/>
                      </a:ext>
                    </a:extLst>
                  </a:tr>
                  <a:tr h="352526">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smtClean="0">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𝒇</m:t>
                                    </m:r>
                                  </m:e>
                                  <m:sub>
                                    <m:r>
                                      <a:rPr lang="en-US" sz="1400" b="1" i="1">
                                        <a:effectLst/>
                                        <a:latin typeface="Cambria Math" panose="02040503050406030204" pitchFamily="18" charset="0"/>
                                        <a:ea typeface="Times New Roman" panose="02020603050405020304" pitchFamily="18" charset="0"/>
                                      </a:rPr>
                                      <m:t>𝟑</m:t>
                                    </m:r>
                                    <m:r>
                                      <a:rPr lang="cs-CZ" sz="1400" b="1" i="1" smtClean="0">
                                        <a:effectLst/>
                                        <a:latin typeface="Cambria Math" panose="02040503050406030204" pitchFamily="18" charset="0"/>
                                        <a:ea typeface="Times New Roman" panose="02020603050405020304" pitchFamily="18" charset="0"/>
                                      </a:rPr>
                                      <m:t>,</m:t>
                                    </m:r>
                                    <m:r>
                                      <a:rPr lang="cs-CZ" sz="1400" b="1" i="1" smtClean="0">
                                        <a:effectLst/>
                                        <a:latin typeface="Cambria Math" panose="02040503050406030204" pitchFamily="18" charset="0"/>
                                        <a:ea typeface="Times New Roman" panose="02020603050405020304" pitchFamily="18" charset="0"/>
                                      </a:rPr>
                                      <m:t>𝟒</m:t>
                                    </m:r>
                                  </m:sub>
                                </m:sSub>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Mouse Distance</a:t>
                          </a:r>
                          <a:r>
                            <a:rPr lang="cs-CZ" sz="1400" dirty="0">
                              <a:effectLst/>
                              <a:latin typeface="+mj-lt"/>
                              <a:ea typeface="Times New Roman" panose="02020603050405020304" pitchFamily="18" charset="0"/>
                            </a:rPr>
                            <a:t> and </a:t>
                          </a:r>
                          <a:r>
                            <a:rPr lang="cs-CZ" sz="1400" dirty="0" err="1">
                              <a:effectLst/>
                              <a:latin typeface="+mj-lt"/>
                              <a:ea typeface="Times New Roman" panose="02020603050405020304" pitchFamily="18" charset="0"/>
                            </a:rPr>
                            <a:t>Time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3"/>
                      </a:ext>
                    </a:extLst>
                  </a:tr>
                  <a:tr h="301088">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smtClean="0">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𝒇</m:t>
                                    </m:r>
                                  </m:e>
                                  <m:sub>
                                    <m:r>
                                      <a:rPr lang="cs-CZ" sz="1400" b="1" i="1" smtClean="0">
                                        <a:effectLst/>
                                        <a:latin typeface="Cambria Math" panose="02040503050406030204" pitchFamily="18" charset="0"/>
                                        <a:ea typeface="Times New Roman" panose="02020603050405020304" pitchFamily="18" charset="0"/>
                                      </a:rPr>
                                      <m:t>𝟓</m:t>
                                    </m:r>
                                    <m:r>
                                      <a:rPr lang="cs-CZ" sz="1400" b="1" i="1" smtClean="0">
                                        <a:effectLst/>
                                        <a:latin typeface="Cambria Math" panose="02040503050406030204" pitchFamily="18" charset="0"/>
                                        <a:ea typeface="Times New Roman" panose="02020603050405020304" pitchFamily="18" charset="0"/>
                                      </a:rPr>
                                      <m:t>,</m:t>
                                    </m:r>
                                    <m:r>
                                      <a:rPr lang="cs-CZ" sz="1400" b="1" i="1" smtClean="0">
                                        <a:effectLst/>
                                        <a:latin typeface="Cambria Math" panose="02040503050406030204" pitchFamily="18" charset="0"/>
                                        <a:ea typeface="Times New Roman" panose="02020603050405020304" pitchFamily="18" charset="0"/>
                                      </a:rPr>
                                      <m:t>𝟔</m:t>
                                    </m:r>
                                  </m:sub>
                                </m:sSub>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hangingPunct="0">
                            <a:lnSpc>
                              <a:spcPts val="1200"/>
                            </a:lnSpc>
                            <a:spcAft>
                              <a:spcPts val="0"/>
                            </a:spcAft>
                          </a:pPr>
                          <a:r>
                            <a:rPr lang="en-US" sz="1400" kern="1200" dirty="0">
                              <a:solidFill>
                                <a:schemeClr val="tx1"/>
                              </a:solidFill>
                              <a:effectLst/>
                              <a:latin typeface="+mn-lt"/>
                              <a:ea typeface="Times New Roman" panose="02020603050405020304" pitchFamily="18" charset="0"/>
                              <a:cs typeface="+mn-cs"/>
                            </a:rPr>
                            <a:t>Scroll</a:t>
                          </a:r>
                          <a:r>
                            <a:rPr lang="cs-CZ" sz="1400" kern="1200" dirty="0" err="1">
                              <a:solidFill>
                                <a:schemeClr val="tx1"/>
                              </a:solidFill>
                              <a:effectLst/>
                              <a:latin typeface="+mn-lt"/>
                              <a:ea typeface="Times New Roman" panose="02020603050405020304" pitchFamily="18" charset="0"/>
                              <a:cs typeface="+mn-cs"/>
                            </a:rPr>
                            <a:t>ed</a:t>
                          </a:r>
                          <a:r>
                            <a:rPr lang="en-US" sz="1400" kern="1200" dirty="0">
                              <a:solidFill>
                                <a:schemeClr val="tx1"/>
                              </a:solidFill>
                              <a:effectLst/>
                              <a:latin typeface="+mn-lt"/>
                              <a:ea typeface="Times New Roman" panose="02020603050405020304" pitchFamily="18" charset="0"/>
                              <a:cs typeface="+mn-cs"/>
                            </a:rPr>
                            <a:t> Distance</a:t>
                          </a:r>
                          <a:r>
                            <a:rPr lang="cs-CZ" sz="1400" kern="1200" dirty="0">
                              <a:solidFill>
                                <a:schemeClr val="tx1"/>
                              </a:solidFill>
                              <a:effectLst/>
                              <a:latin typeface="+mn-lt"/>
                              <a:ea typeface="Times New Roman" panose="02020603050405020304" pitchFamily="18" charset="0"/>
                              <a:cs typeface="+mn-cs"/>
                            </a:rPr>
                            <a:t> and </a:t>
                          </a:r>
                          <a:r>
                            <a:rPr lang="cs-CZ" sz="1400" kern="1200" dirty="0" err="1">
                              <a:solidFill>
                                <a:schemeClr val="tx1"/>
                              </a:solidFill>
                              <a:effectLst/>
                              <a:latin typeface="+mn-lt"/>
                              <a:ea typeface="Times New Roman" panose="02020603050405020304" pitchFamily="18" charset="0"/>
                              <a:cs typeface="+mn-cs"/>
                            </a:rPr>
                            <a:t>Time</a:t>
                          </a:r>
                          <a:endParaRPr lang="hu-HU" sz="1400" kern="1200" dirty="0">
                            <a:solidFill>
                              <a:schemeClr val="tx1"/>
                            </a:solidFill>
                            <a:effectLst/>
                            <a:latin typeface="+mn-lt"/>
                            <a:ea typeface="Times New Roman" panose="02020603050405020304" pitchFamily="18" charset="0"/>
                            <a:cs typeface="+mn-cs"/>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4"/>
                      </a:ext>
                    </a:extLst>
                  </a:tr>
                  <a:tr h="301088">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smtClean="0">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𝒇</m:t>
                                    </m:r>
                                  </m:e>
                                  <m:sub>
                                    <m:r>
                                      <a:rPr lang="cs-CZ" sz="1400" b="1" i="1" smtClean="0">
                                        <a:effectLst/>
                                        <a:latin typeface="Cambria Math" panose="02040503050406030204" pitchFamily="18" charset="0"/>
                                        <a:ea typeface="Times New Roman" panose="02020603050405020304" pitchFamily="18" charset="0"/>
                                      </a:rPr>
                                      <m:t>𝟕</m:t>
                                    </m:r>
                                  </m:sub>
                                </m:sSub>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hangingPunct="0">
                            <a:lnSpc>
                              <a:spcPts val="1200"/>
                            </a:lnSpc>
                            <a:spcAft>
                              <a:spcPts val="0"/>
                            </a:spcAft>
                          </a:pPr>
                          <a:r>
                            <a:rPr lang="cs-CZ" sz="1400" dirty="0" err="1">
                              <a:effectLst/>
                              <a:latin typeface="+mj-lt"/>
                              <a:ea typeface="Times New Roman" panose="02020603050405020304" pitchFamily="18" charset="0"/>
                            </a:rPr>
                            <a:t>Clicks</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count</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5"/>
                      </a:ext>
                    </a:extLst>
                  </a:tr>
                  <a:tr h="414896">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smtClean="0">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𝒇</m:t>
                                    </m:r>
                                  </m:e>
                                  <m:sub>
                                    <m:r>
                                      <a:rPr lang="cs-CZ" sz="1400" b="1" i="1" smtClean="0">
                                        <a:effectLst/>
                                        <a:latin typeface="Cambria Math" panose="02040503050406030204" pitchFamily="18" charset="0"/>
                                        <a:ea typeface="Times New Roman" panose="02020603050405020304" pitchFamily="18" charset="0"/>
                                      </a:rPr>
                                      <m:t>𝟖</m:t>
                                    </m:r>
                                  </m:sub>
                                </m:sSub>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hangingPunct="0">
                            <a:lnSpc>
                              <a:spcPts val="1200"/>
                            </a:lnSpc>
                            <a:spcAft>
                              <a:spcPts val="0"/>
                            </a:spcAft>
                          </a:pPr>
                          <a:r>
                            <a:rPr lang="cs-CZ" sz="1400" dirty="0">
                              <a:effectLst/>
                              <a:latin typeface="+mj-lt"/>
                              <a:ea typeface="Times New Roman" panose="02020603050405020304" pitchFamily="18" charset="0"/>
                            </a:rPr>
                            <a:t>Hit </a:t>
                          </a:r>
                          <a:r>
                            <a:rPr lang="cs-CZ" sz="1400" dirty="0" err="1">
                              <a:effectLst/>
                              <a:latin typeface="+mj-lt"/>
                              <a:ea typeface="Times New Roman" panose="02020603050405020304" pitchFamily="18" charset="0"/>
                            </a:rPr>
                            <a:t>bottom</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of</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the</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page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6"/>
                      </a:ext>
                    </a:extLst>
                  </a:tr>
                  <a:tr h="247422">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r>
                                  <a:rPr lang="en-US" sz="1400" b="1" i="1">
                                    <a:effectLst/>
                                    <a:latin typeface="Cambria Math" panose="02040503050406030204" pitchFamily="18" charset="0"/>
                                    <a:ea typeface="Times New Roman" panose="02020603050405020304" pitchFamily="18" charset="0"/>
                                  </a:rPr>
                                  <m:t>𝒓</m:t>
                                </m:r>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hangingPunct="0">
                            <a:lnSpc>
                              <a:spcPts val="1200"/>
                            </a:lnSpc>
                            <a:spcAft>
                              <a:spcPts val="0"/>
                            </a:spcAft>
                          </a:pPr>
                          <a:r>
                            <a:rPr lang="en-US" sz="1400" b="1" dirty="0">
                              <a:effectLst/>
                              <a:latin typeface="+mj-lt"/>
                              <a:ea typeface="Times New Roman" panose="02020603050405020304" pitchFamily="18" charset="0"/>
                            </a:rPr>
                            <a:t>Purchase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10" name="Tabulka 8"/>
              <p:cNvGraphicFramePr>
                <a:graphicFrameLocks noGrp="1"/>
              </p:cNvGraphicFramePr>
              <p:nvPr>
                <p:extLst>
                  <p:ext uri="{D42A27DB-BD31-4B8C-83A1-F6EECF244321}">
                    <p14:modId xmlns:p14="http://schemas.microsoft.com/office/powerpoint/2010/main" val="2718779442"/>
                  </p:ext>
                </p:extLst>
              </p:nvPr>
            </p:nvGraphicFramePr>
            <p:xfrm>
              <a:off x="1293168" y="2407319"/>
              <a:ext cx="3744416" cy="2520284"/>
            </p:xfrm>
            <a:graphic>
              <a:graphicData uri="http://schemas.openxmlformats.org/drawingml/2006/table">
                <a:tbl>
                  <a:tblPr/>
                  <a:tblGrid>
                    <a:gridCol w="402915">
                      <a:extLst>
                        <a:ext uri="{9D8B030D-6E8A-4147-A177-3AD203B41FA5}">
                          <a16:colId xmlns:a16="http://schemas.microsoft.com/office/drawing/2014/main" val="20000"/>
                        </a:ext>
                      </a:extLst>
                    </a:gridCol>
                    <a:gridCol w="3341501">
                      <a:extLst>
                        <a:ext uri="{9D8B030D-6E8A-4147-A177-3AD203B41FA5}">
                          <a16:colId xmlns:a16="http://schemas.microsoft.com/office/drawing/2014/main" val="20001"/>
                        </a:ext>
                      </a:extLst>
                    </a:gridCol>
                  </a:tblGrid>
                  <a:tr h="301088">
                    <a:tc gridSpan="2">
                      <a:txBody>
                        <a:bodyPr/>
                        <a:lstStyle/>
                        <a:p>
                          <a:pPr algn="ctr">
                            <a:spcAft>
                              <a:spcPts val="0"/>
                            </a:spcAft>
                          </a:pPr>
                          <a:r>
                            <a:rPr lang="cs-CZ" sz="1600" b="1" dirty="0">
                              <a:solidFill>
                                <a:srgbClr val="FFFFFF"/>
                              </a:solidFill>
                              <a:latin typeface="+mn-lt"/>
                              <a:ea typeface="Times New Roman"/>
                            </a:rPr>
                            <a:t>Implicit Feedback</a:t>
                          </a:r>
                          <a:r>
                            <a:rPr lang="cs-CZ" sz="1600" b="1" baseline="0" dirty="0">
                              <a:solidFill>
                                <a:srgbClr val="FFFFFF"/>
                              </a:solidFill>
                              <a:latin typeface="+mn-lt"/>
                              <a:ea typeface="Times New Roman"/>
                            </a:rPr>
                            <a:t> Features</a:t>
                          </a:r>
                          <a:endParaRPr lang="cs-CZ" sz="1600" dirty="0">
                            <a:latin typeface="+mn-lt"/>
                            <a:ea typeface="Times New Roman"/>
                          </a:endParaRPr>
                        </a:p>
                      </a:txBody>
                      <a:tcPr marL="36952" marR="36952" marT="0" marB="0" anchor="ctr">
                        <a:lnL w="12700" cap="flat" cmpd="sng" algn="ctr">
                          <a:solidFill>
                            <a:srgbClr val="5B9B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pPr>
                            <a:spcAft>
                              <a:spcPts val="0"/>
                            </a:spcAft>
                          </a:pPr>
                          <a:endParaRPr lang="cs-CZ" sz="1100" dirty="0">
                            <a:latin typeface="+mn-lt"/>
                            <a:ea typeface="Times New Roman"/>
                          </a:endParaRPr>
                        </a:p>
                      </a:txBody>
                      <a:tcPr marL="36952" marR="36952"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301088">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3"/>
                          <a:stretch>
                            <a:fillRect l="-1515" t="-112245" r="-834848" b="-667347"/>
                          </a:stretch>
                        </a:blipFill>
                      </a:tcPr>
                    </a:tc>
                    <a:tc>
                      <a:txBody>
                        <a:bodyPr/>
                        <a:lstStyle/>
                        <a:p>
                          <a:pPr algn="l" hangingPunct="0">
                            <a:lnSpc>
                              <a:spcPts val="1200"/>
                            </a:lnSpc>
                            <a:spcAft>
                              <a:spcPts val="0"/>
                            </a:spcAft>
                          </a:pPr>
                          <a:r>
                            <a:rPr lang="en-US" sz="1400" b="0" dirty="0">
                              <a:effectLst/>
                              <a:latin typeface="+mj-lt"/>
                              <a:ea typeface="Times New Roman" panose="02020603050405020304" pitchFamily="18" charset="0"/>
                            </a:rPr>
                            <a:t>View Count</a:t>
                          </a:r>
                          <a:endParaRPr lang="hu-HU" sz="1400" b="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1"/>
                      </a:ext>
                    </a:extLst>
                  </a:tr>
                  <a:tr h="301088">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3"/>
                          <a:stretch>
                            <a:fillRect l="-1515" t="-208000" r="-834848" b="-554000"/>
                          </a:stretch>
                        </a:blipFill>
                      </a:tcPr>
                    </a:tc>
                    <a:tc>
                      <a:txBody>
                        <a:bodyPr/>
                        <a:lstStyle/>
                        <a:p>
                          <a:pPr algn="l" hangingPunct="0">
                            <a:lnSpc>
                              <a:spcPts val="1200"/>
                            </a:lnSpc>
                            <a:spcAft>
                              <a:spcPts val="0"/>
                            </a:spcAft>
                          </a:pPr>
                          <a:r>
                            <a:rPr lang="en-US" sz="1400">
                              <a:effectLst/>
                              <a:latin typeface="+mj-lt"/>
                              <a:ea typeface="Times New Roman" panose="02020603050405020304" pitchFamily="18" charset="0"/>
                            </a:rPr>
                            <a:t>Dwell Time</a:t>
                          </a:r>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2"/>
                      </a:ext>
                    </a:extLst>
                  </a:tr>
                  <a:tr h="352526">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3"/>
                          <a:stretch>
                            <a:fillRect l="-1515" t="-265517" r="-834848" b="-377586"/>
                          </a:stretch>
                        </a:blipFill>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Mouse Distance</a:t>
                          </a:r>
                          <a:r>
                            <a:rPr lang="cs-CZ" sz="1400" dirty="0">
                              <a:effectLst/>
                              <a:latin typeface="+mj-lt"/>
                              <a:ea typeface="Times New Roman" panose="02020603050405020304" pitchFamily="18" charset="0"/>
                            </a:rPr>
                            <a:t> and </a:t>
                          </a:r>
                          <a:r>
                            <a:rPr lang="cs-CZ" sz="1400" dirty="0" err="1">
                              <a:effectLst/>
                              <a:latin typeface="+mj-lt"/>
                              <a:ea typeface="Times New Roman" panose="02020603050405020304" pitchFamily="18" charset="0"/>
                            </a:rPr>
                            <a:t>Time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3"/>
                      </a:ext>
                    </a:extLst>
                  </a:tr>
                  <a:tr h="301088">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3"/>
                          <a:stretch>
                            <a:fillRect l="-1515" t="-432653" r="-834848" b="-346939"/>
                          </a:stretch>
                        </a:blipFill>
                      </a:tcPr>
                    </a:tc>
                    <a:tc>
                      <a:txBody>
                        <a:bodyPr/>
                        <a:lstStyle/>
                        <a:p>
                          <a:pPr algn="l" hangingPunct="0">
                            <a:lnSpc>
                              <a:spcPts val="1200"/>
                            </a:lnSpc>
                            <a:spcAft>
                              <a:spcPts val="0"/>
                            </a:spcAft>
                          </a:pPr>
                          <a:r>
                            <a:rPr lang="en-US" sz="1400" kern="1200" dirty="0">
                              <a:solidFill>
                                <a:schemeClr val="tx1"/>
                              </a:solidFill>
                              <a:effectLst/>
                              <a:latin typeface="+mn-lt"/>
                              <a:ea typeface="Times New Roman" panose="02020603050405020304" pitchFamily="18" charset="0"/>
                              <a:cs typeface="+mn-cs"/>
                            </a:rPr>
                            <a:t>Scroll</a:t>
                          </a:r>
                          <a:r>
                            <a:rPr lang="cs-CZ" sz="1400" kern="1200" dirty="0" err="1">
                              <a:solidFill>
                                <a:schemeClr val="tx1"/>
                              </a:solidFill>
                              <a:effectLst/>
                              <a:latin typeface="+mn-lt"/>
                              <a:ea typeface="Times New Roman" panose="02020603050405020304" pitchFamily="18" charset="0"/>
                              <a:cs typeface="+mn-cs"/>
                            </a:rPr>
                            <a:t>ed</a:t>
                          </a:r>
                          <a:r>
                            <a:rPr lang="en-US" sz="1400" kern="1200" dirty="0">
                              <a:solidFill>
                                <a:schemeClr val="tx1"/>
                              </a:solidFill>
                              <a:effectLst/>
                              <a:latin typeface="+mn-lt"/>
                              <a:ea typeface="Times New Roman" panose="02020603050405020304" pitchFamily="18" charset="0"/>
                              <a:cs typeface="+mn-cs"/>
                            </a:rPr>
                            <a:t> Distance</a:t>
                          </a:r>
                          <a:r>
                            <a:rPr lang="cs-CZ" sz="1400" kern="1200" dirty="0">
                              <a:solidFill>
                                <a:schemeClr val="tx1"/>
                              </a:solidFill>
                              <a:effectLst/>
                              <a:latin typeface="+mn-lt"/>
                              <a:ea typeface="Times New Roman" panose="02020603050405020304" pitchFamily="18" charset="0"/>
                              <a:cs typeface="+mn-cs"/>
                            </a:rPr>
                            <a:t> and </a:t>
                          </a:r>
                          <a:r>
                            <a:rPr lang="cs-CZ" sz="1400" kern="1200" dirty="0" err="1">
                              <a:solidFill>
                                <a:schemeClr val="tx1"/>
                              </a:solidFill>
                              <a:effectLst/>
                              <a:latin typeface="+mn-lt"/>
                              <a:ea typeface="Times New Roman" panose="02020603050405020304" pitchFamily="18" charset="0"/>
                              <a:cs typeface="+mn-cs"/>
                            </a:rPr>
                            <a:t>Time</a:t>
                          </a:r>
                          <a:endParaRPr lang="hu-HU" sz="1400" kern="1200" dirty="0">
                            <a:solidFill>
                              <a:schemeClr val="tx1"/>
                            </a:solidFill>
                            <a:effectLst/>
                            <a:latin typeface="+mn-lt"/>
                            <a:ea typeface="Times New Roman" panose="02020603050405020304" pitchFamily="18" charset="0"/>
                            <a:cs typeface="+mn-cs"/>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4"/>
                      </a:ext>
                    </a:extLst>
                  </a:tr>
                  <a:tr h="301088">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3"/>
                          <a:stretch>
                            <a:fillRect l="-1515" t="-522000" r="-834848" b="-240000"/>
                          </a:stretch>
                        </a:blipFill>
                      </a:tcPr>
                    </a:tc>
                    <a:tc>
                      <a:txBody>
                        <a:bodyPr/>
                        <a:lstStyle/>
                        <a:p>
                          <a:pPr algn="l" hangingPunct="0">
                            <a:lnSpc>
                              <a:spcPts val="1200"/>
                            </a:lnSpc>
                            <a:spcAft>
                              <a:spcPts val="0"/>
                            </a:spcAft>
                          </a:pPr>
                          <a:r>
                            <a:rPr lang="cs-CZ" sz="1400" dirty="0" err="1">
                              <a:effectLst/>
                              <a:latin typeface="+mj-lt"/>
                              <a:ea typeface="Times New Roman" panose="02020603050405020304" pitchFamily="18" charset="0"/>
                            </a:rPr>
                            <a:t>Clicks</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count</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5"/>
                      </a:ext>
                    </a:extLst>
                  </a:tr>
                  <a:tr h="414896">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3"/>
                          <a:stretch>
                            <a:fillRect l="-1515" t="-457353" r="-834848" b="-76471"/>
                          </a:stretch>
                        </a:blipFill>
                      </a:tcPr>
                    </a:tc>
                    <a:tc>
                      <a:txBody>
                        <a:bodyPr/>
                        <a:lstStyle/>
                        <a:p>
                          <a:pPr algn="l" hangingPunct="0">
                            <a:lnSpc>
                              <a:spcPts val="1200"/>
                            </a:lnSpc>
                            <a:spcAft>
                              <a:spcPts val="0"/>
                            </a:spcAft>
                          </a:pPr>
                          <a:r>
                            <a:rPr lang="cs-CZ" sz="1400" dirty="0">
                              <a:effectLst/>
                              <a:latin typeface="+mj-lt"/>
                              <a:ea typeface="Times New Roman" panose="02020603050405020304" pitchFamily="18" charset="0"/>
                            </a:rPr>
                            <a:t>Hit </a:t>
                          </a:r>
                          <a:r>
                            <a:rPr lang="cs-CZ" sz="1400" dirty="0" err="1">
                              <a:effectLst/>
                              <a:latin typeface="+mj-lt"/>
                              <a:ea typeface="Times New Roman" panose="02020603050405020304" pitchFamily="18" charset="0"/>
                            </a:rPr>
                            <a:t>bottom</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of</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the</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page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6"/>
                      </a:ext>
                    </a:extLst>
                  </a:tr>
                  <a:tr h="247422">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3"/>
                          <a:stretch>
                            <a:fillRect l="-1515" t="-924390" r="-834848" b="-26829"/>
                          </a:stretch>
                        </a:blipFill>
                      </a:tcPr>
                    </a:tc>
                    <a:tc>
                      <a:txBody>
                        <a:bodyPr/>
                        <a:lstStyle/>
                        <a:p>
                          <a:pPr algn="l" hangingPunct="0">
                            <a:lnSpc>
                              <a:spcPts val="1200"/>
                            </a:lnSpc>
                            <a:spcAft>
                              <a:spcPts val="0"/>
                            </a:spcAft>
                          </a:pPr>
                          <a:r>
                            <a:rPr lang="en-US" sz="1400" b="1" dirty="0">
                              <a:effectLst/>
                              <a:latin typeface="+mj-lt"/>
                              <a:ea typeface="Times New Roman" panose="02020603050405020304" pitchFamily="18" charset="0"/>
                            </a:rPr>
                            <a:t>Purchase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Fallback>
      </mc:AlternateContent>
      <p:sp>
        <p:nvSpPr>
          <p:cNvPr id="11" name="Cím 10">
            <a:extLst>
              <a:ext uri="{FF2B5EF4-FFF2-40B4-BE49-F238E27FC236}">
                <a16:creationId xmlns:a16="http://schemas.microsoft.com/office/drawing/2014/main" id="{B0503F91-963A-42F1-A771-D364AA35C54E}"/>
              </a:ext>
            </a:extLst>
          </p:cNvPr>
          <p:cNvSpPr>
            <a:spLocks noGrp="1"/>
          </p:cNvSpPr>
          <p:nvPr>
            <p:ph type="title"/>
          </p:nvPr>
        </p:nvSpPr>
        <p:spPr>
          <a:xfrm>
            <a:off x="677332" y="609603"/>
            <a:ext cx="10489778" cy="1320795"/>
          </a:xfrm>
        </p:spPr>
        <p:txBody>
          <a:bodyPr/>
          <a:lstStyle/>
          <a:p>
            <a:r>
              <a:rPr lang="cs-CZ" sz="4000" dirty="0">
                <a:solidFill>
                  <a:srgbClr val="333333"/>
                </a:solidFill>
                <a:latin typeface="Arial" pitchFamily="34"/>
              </a:rPr>
              <a:t>How to interpret </a:t>
            </a:r>
            <a:r>
              <a:rPr lang="cs-CZ" sz="4000" dirty="0" err="1">
                <a:solidFill>
                  <a:srgbClr val="333333"/>
                </a:solidFill>
                <a:latin typeface="Arial" pitchFamily="34"/>
              </a:rPr>
              <a:t>numeric</a:t>
            </a:r>
            <a:r>
              <a:rPr lang="cs-CZ" sz="4000" dirty="0">
                <a:solidFill>
                  <a:srgbClr val="333333"/>
                </a:solidFill>
                <a:latin typeface="Arial" pitchFamily="34"/>
              </a:rPr>
              <a:t> </a:t>
            </a:r>
            <a:r>
              <a:rPr lang="cs-CZ" sz="4000" dirty="0" err="1">
                <a:solidFill>
                  <a:srgbClr val="333333"/>
                </a:solidFill>
                <a:latin typeface="Arial" pitchFamily="34"/>
              </a:rPr>
              <a:t>implicit</a:t>
            </a:r>
            <a:r>
              <a:rPr lang="cs-CZ" sz="4000" dirty="0">
                <a:solidFill>
                  <a:srgbClr val="333333"/>
                </a:solidFill>
                <a:latin typeface="Arial" pitchFamily="34"/>
              </a:rPr>
              <a:t> feedback</a:t>
            </a:r>
            <a:endParaRPr lang="hu-H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 name="Tartalom helye 12"/>
              <p:cNvSpPr>
                <a:spLocks noGrp="1"/>
              </p:cNvSpPr>
              <p:nvPr>
                <p:ph sz="half" idx="2"/>
              </p:nvPr>
            </p:nvSpPr>
            <p:spPr>
              <a:xfrm>
                <a:off x="788669" y="2330416"/>
                <a:ext cx="9686825" cy="3422415"/>
              </a:xfrm>
            </p:spPr>
            <p:txBody>
              <a:bodyPr>
                <a:normAutofit fontScale="92500" lnSpcReduction="10000"/>
              </a:bodyPr>
              <a:lstStyle/>
              <a:p>
                <a:pPr marL="571500" indent="-571500"/>
                <a:r>
                  <a:rPr lang="cs-CZ" sz="1600" dirty="0" err="1"/>
                  <a:t>Several</a:t>
                </a:r>
                <a:r>
                  <a:rPr lang="cs-CZ" sz="1600" dirty="0"/>
                  <a:t> </a:t>
                </a:r>
                <a:r>
                  <a:rPr lang="cs-CZ" sz="1600" dirty="0" err="1"/>
                  <a:t>imlicit</a:t>
                </a:r>
                <a:r>
                  <a:rPr lang="cs-CZ" sz="1600" dirty="0"/>
                  <a:t> feedback and </a:t>
                </a:r>
                <a:r>
                  <a:rPr lang="cs-CZ" sz="1600" dirty="0" err="1"/>
                  <a:t>contextual</a:t>
                </a:r>
                <a:r>
                  <a:rPr lang="cs-CZ" sz="1600" dirty="0"/>
                  <a:t> </a:t>
                </a:r>
                <a:r>
                  <a:rPr lang="cs-CZ" sz="1600" dirty="0" err="1"/>
                  <a:t>features</a:t>
                </a:r>
                <a:r>
                  <a:rPr lang="cs-CZ" sz="1600" dirty="0"/>
                  <a:t> are </a:t>
                </a:r>
                <a:r>
                  <a:rPr lang="cs-CZ" sz="1600" dirty="0" err="1"/>
                  <a:t>collected</a:t>
                </a:r>
                <a:r>
                  <a:rPr lang="cs-CZ" sz="1600" dirty="0"/>
                  <a:t>:</a:t>
                </a:r>
              </a:p>
              <a:p>
                <a:pPr marL="0" indent="0">
                  <a:buNone/>
                </a:pPr>
                <a:endParaRPr lang="hu-HU" sz="1600" dirty="0"/>
              </a:p>
              <a:p>
                <a:pPr marL="571500" indent="-571500"/>
                <a:r>
                  <a:rPr lang="hu-HU" dirty="0">
                    <a:solidFill>
                      <a:srgbClr val="097115"/>
                    </a:solidFill>
                  </a:rPr>
                  <a:t>Learn estimated rating </a:t>
                </a:r>
                <a14:m>
                  <m:oMath xmlns:m="http://schemas.openxmlformats.org/officeDocument/2006/math">
                    <m:sSub>
                      <m:sSubPr>
                        <m:ctrlPr>
                          <a:rPr lang="cs-CZ" i="1">
                            <a:solidFill>
                              <a:srgbClr val="097115"/>
                            </a:solidFill>
                            <a:latin typeface="Cambria Math" panose="02040503050406030204" pitchFamily="18" charset="0"/>
                          </a:rPr>
                        </m:ctrlPr>
                      </m:sSubPr>
                      <m:e>
                        <m:acc>
                          <m:accPr>
                            <m:chr m:val="̅"/>
                            <m:ctrlPr>
                              <a:rPr lang="cs-CZ" i="1">
                                <a:solidFill>
                                  <a:srgbClr val="097115"/>
                                </a:solidFill>
                                <a:latin typeface="Cambria Math" panose="02040503050406030204" pitchFamily="18" charset="0"/>
                              </a:rPr>
                            </m:ctrlPr>
                          </m:accPr>
                          <m:e>
                            <m:r>
                              <a:rPr lang="cs-CZ" i="1">
                                <a:solidFill>
                                  <a:srgbClr val="097115"/>
                                </a:solidFill>
                                <a:latin typeface="Cambria Math" panose="02040503050406030204" pitchFamily="18" charset="0"/>
                              </a:rPr>
                              <m:t>𝑟</m:t>
                            </m:r>
                          </m:e>
                        </m:acc>
                      </m:e>
                      <m:sub>
                        <m:r>
                          <a:rPr lang="cs-CZ" i="1">
                            <a:solidFill>
                              <a:srgbClr val="097115"/>
                            </a:solidFill>
                            <a:latin typeface="Cambria Math" panose="02040503050406030204" pitchFamily="18" charset="0"/>
                          </a:rPr>
                          <m:t>𝑢</m:t>
                        </m:r>
                        <m:r>
                          <a:rPr lang="cs-CZ" i="1">
                            <a:solidFill>
                              <a:srgbClr val="097115"/>
                            </a:solidFill>
                            <a:latin typeface="Cambria Math" panose="02040503050406030204" pitchFamily="18" charset="0"/>
                          </a:rPr>
                          <m:t>,</m:t>
                        </m:r>
                        <m:r>
                          <a:rPr lang="cs-CZ" i="1">
                            <a:solidFill>
                              <a:srgbClr val="097115"/>
                            </a:solidFill>
                            <a:latin typeface="Cambria Math" panose="02040503050406030204" pitchFamily="18" charset="0"/>
                          </a:rPr>
                          <m:t>𝑜</m:t>
                        </m:r>
                      </m:sub>
                    </m:sSub>
                  </m:oMath>
                </a14:m>
                <a:r>
                  <a:rPr lang="hu-HU" dirty="0">
                    <a:solidFill>
                      <a:srgbClr val="097115"/>
                    </a:solidFill>
                  </a:rPr>
                  <a:t> for visited objects based on feedback and context</a:t>
                </a:r>
              </a:p>
              <a:p>
                <a:pPr marL="920750" lvl="1" indent="-571500"/>
                <a:r>
                  <a:rPr lang="hu-HU" sz="1400" dirty="0">
                    <a:solidFill>
                      <a:srgbClr val="097115"/>
                    </a:solidFill>
                  </a:rPr>
                  <a:t> </a:t>
                </a:r>
              </a:p>
              <a:p>
                <a:pPr marL="920750" lvl="1" indent="-571500"/>
                <a:r>
                  <a:rPr lang="hu-HU" sz="1400" dirty="0">
                    <a:solidFill>
                      <a:srgbClr val="097115"/>
                    </a:solidFill>
                  </a:rPr>
                  <a:t>„The more the better” heuristics (STD, CDF)</a:t>
                </a:r>
              </a:p>
              <a:p>
                <a:pPr marL="920750" lvl="1" indent="-571500"/>
                <a:r>
                  <a:rPr lang="hu-HU" sz="1400" dirty="0">
                    <a:solidFill>
                      <a:srgbClr val="097115"/>
                    </a:solidFill>
                  </a:rPr>
                  <a:t>Machine learning approach (dec. trees, lasso regression, ada boost)</a:t>
                </a:r>
              </a:p>
              <a:p>
                <a:pPr marL="571500" indent="-571500"/>
                <a:r>
                  <a:rPr lang="hu-HU" dirty="0">
                    <a:solidFill>
                      <a:srgbClr val="097115"/>
                    </a:solidFill>
                  </a:rPr>
                  <a:t>Incorporate context</a:t>
                </a:r>
              </a:p>
              <a:p>
                <a:pPr marL="920750" lvl="1" indent="-571500"/>
                <a:r>
                  <a:rPr lang="hu-HU" sz="1400" dirty="0">
                    <a:solidFill>
                      <a:srgbClr val="097115"/>
                    </a:solidFill>
                  </a:rPr>
                  <a:t>As further feedback features (pass it on to the ML algorithm)</a:t>
                </a:r>
              </a:p>
              <a:p>
                <a:pPr marL="920750" lvl="1" indent="-571500"/>
                <a:r>
                  <a:rPr lang="hu-HU" sz="1400" dirty="0">
                    <a:solidFill>
                      <a:srgbClr val="097115"/>
                    </a:solidFill>
                  </a:rPr>
                  <a:t>As baseline predictors (what is the average feedback for </a:t>
                </a:r>
                <a:r>
                  <a:rPr lang="hu-HU" sz="1400" dirty="0" smtClean="0">
                    <a:solidFill>
                      <a:srgbClr val="097115"/>
                    </a:solidFill>
                  </a:rPr>
                  <a:t>this</a:t>
                </a:r>
                <a:br>
                  <a:rPr lang="hu-HU" sz="1400" dirty="0" smtClean="0">
                    <a:solidFill>
                      <a:srgbClr val="097115"/>
                    </a:solidFill>
                  </a:rPr>
                </a:br>
                <a:r>
                  <a:rPr lang="hu-HU" sz="1400" dirty="0" smtClean="0">
                    <a:solidFill>
                      <a:srgbClr val="097115"/>
                    </a:solidFill>
                  </a:rPr>
                  <a:t> </a:t>
                </a:r>
                <a:r>
                  <a:rPr lang="hu-HU" sz="1400" dirty="0">
                    <a:solidFill>
                      <a:srgbClr val="097115"/>
                    </a:solidFill>
                  </a:rPr>
                  <a:t>context value?), re-scale actual values</a:t>
                </a:r>
              </a:p>
              <a:p>
                <a:pPr marL="571500" indent="-571500"/>
                <a:r>
                  <a:rPr lang="hu-HU" sz="1600" dirty="0"/>
                  <a:t>Learn rating on all objects as in traditional recommenders</a:t>
                </a:r>
              </a:p>
            </p:txBody>
          </p:sp>
        </mc:Choice>
        <mc:Fallback>
          <p:sp>
            <p:nvSpPr>
              <p:cNvPr id="21" name="Tartalom helye 12"/>
              <p:cNvSpPr>
                <a:spLocks noGrp="1" noRot="1" noChangeAspect="1" noMove="1" noResize="1" noEditPoints="1" noAdjustHandles="1" noChangeArrowheads="1" noChangeShapeType="1" noTextEdit="1"/>
              </p:cNvSpPr>
              <p:nvPr>
                <p:ph sz="half" idx="2"/>
              </p:nvPr>
            </p:nvSpPr>
            <p:spPr>
              <a:xfrm>
                <a:off x="788669" y="2330416"/>
                <a:ext cx="9686825" cy="3422415"/>
              </a:xfrm>
              <a:blipFill>
                <a:blip r:embed="rId3"/>
                <a:stretch>
                  <a:fillRect l="-63" t="-890" b="-1246"/>
                </a:stretch>
              </a:blipFill>
            </p:spPr>
            <p:txBody>
              <a:bodyPr/>
              <a:lstStyle/>
              <a:p>
                <a:r>
                  <a:rPr lang="en-US">
                    <a:noFill/>
                  </a:rPr>
                  <a:t> </a:t>
                </a:r>
              </a:p>
            </p:txBody>
          </p:sp>
        </mc:Fallback>
      </mc:AlternateContent>
      <p:sp>
        <p:nvSpPr>
          <p:cNvPr id="15" name="Szöveg helye 14"/>
          <p:cNvSpPr>
            <a:spLocks noGrp="1"/>
          </p:cNvSpPr>
          <p:nvPr>
            <p:ph type="body" sz="quarter" idx="3"/>
          </p:nvPr>
        </p:nvSpPr>
        <p:spPr>
          <a:xfrm>
            <a:off x="788670" y="1535114"/>
            <a:ext cx="9422130" cy="669751"/>
          </a:xfrm>
        </p:spPr>
        <p:txBody>
          <a:bodyPr/>
          <a:lstStyle/>
          <a:p>
            <a:r>
              <a:rPr lang="en-US" sz="2000" dirty="0">
                <a:solidFill>
                  <a:schemeClr val="tx1">
                    <a:lumMod val="95000"/>
                    <a:lumOff val="5000"/>
                  </a:schemeClr>
                </a:solidFill>
              </a:rPr>
              <a:t>Using the Context of User Feedback in </a:t>
            </a:r>
            <a:r>
              <a:rPr lang="en-US" sz="2000" dirty="0" smtClean="0">
                <a:solidFill>
                  <a:schemeClr val="tx1">
                    <a:lumMod val="95000"/>
                    <a:lumOff val="5000"/>
                  </a:schemeClr>
                </a:solidFill>
              </a:rPr>
              <a:t>Recommender</a:t>
            </a:r>
            <a:r>
              <a:rPr lang="cs-CZ" sz="2000" dirty="0" smtClean="0">
                <a:solidFill>
                  <a:schemeClr val="tx1">
                    <a:lumMod val="95000"/>
                    <a:lumOff val="5000"/>
                  </a:schemeClr>
                </a:solidFill>
              </a:rPr>
              <a:t> </a:t>
            </a:r>
            <a:r>
              <a:rPr lang="en-US" sz="2000" dirty="0" smtClean="0">
                <a:solidFill>
                  <a:schemeClr val="tx1">
                    <a:lumMod val="95000"/>
                    <a:lumOff val="5000"/>
                  </a:schemeClr>
                </a:solidFill>
              </a:rPr>
              <a:t>Systems</a:t>
            </a:r>
            <a:endParaRPr lang="cs-CZ" sz="2000" dirty="0" smtClean="0">
              <a:solidFill>
                <a:schemeClr val="tx1">
                  <a:lumMod val="95000"/>
                  <a:lumOff val="5000"/>
                </a:schemeClr>
              </a:solidFill>
            </a:endParaRPr>
          </a:p>
          <a:p>
            <a:pPr algn="r"/>
            <a:r>
              <a:rPr lang="cs-CZ" sz="1000" dirty="0">
                <a:hlinkClick r:id="rId4"/>
              </a:rPr>
              <a:t>https://</a:t>
            </a:r>
            <a:r>
              <a:rPr lang="cs-CZ" sz="1000" dirty="0" smtClean="0">
                <a:hlinkClick r:id="rId4"/>
              </a:rPr>
              <a:t>arxiv.org/pdf/1612.04978.pdf</a:t>
            </a:r>
            <a:endParaRPr lang="hu-HU" sz="1000" dirty="0"/>
          </a:p>
        </p:txBody>
      </p:sp>
      <p:sp>
        <p:nvSpPr>
          <p:cNvPr id="6" name="Date Placeholder 5"/>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sp>
        <p:nvSpPr>
          <p:cNvPr id="4098" name="Zástupný symbol pro zápatí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dirty="0"/>
              <a:t>Peska, </a:t>
            </a:r>
            <a:r>
              <a:rPr lang="en-US" altLang="en-US" dirty="0" err="1"/>
              <a:t>Vojtas</a:t>
            </a:r>
            <a:r>
              <a:rPr lang="en-US" altLang="en-US" dirty="0"/>
              <a:t>: Towards Complex User Feedback and Presentation Context in Recommender Systems</a:t>
            </a:r>
            <a:endParaRPr lang="en-GB" altLang="en-US" dirty="0">
              <a:latin typeface="Arial" charset="0"/>
            </a:endParaRPr>
          </a:p>
        </p:txBody>
      </p:sp>
      <p:sp>
        <p:nvSpPr>
          <p:cNvPr id="4099" name="Zástupný symbol pro číslo snímku 5"/>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07B0957-0EE7-4B4B-9E52-1A0ECA4F619A}" type="slidenum">
              <a:rPr lang="en-GB" altLang="en-US" smtClean="0"/>
              <a:pPr>
                <a:defRPr/>
              </a:pPr>
              <a:t>26</a:t>
            </a:fld>
            <a:endParaRPr lang="en-GB" altLang="en-US" dirty="0">
              <a:latin typeface="Arial" charset="0"/>
            </a:endParaRPr>
          </a:p>
        </p:txBody>
      </p:sp>
      <p:sp>
        <p:nvSpPr>
          <p:cNvPr id="4100" name="Rectangle 2"/>
          <p:cNvSpPr>
            <a:spLocks noChangeArrowheads="1"/>
          </p:cNvSpPr>
          <p:nvPr/>
        </p:nvSpPr>
        <p:spPr bwMode="auto">
          <a:xfrm>
            <a:off x="1981200" y="122238"/>
            <a:ext cx="7543800" cy="1295400"/>
          </a:xfrm>
          <a:prstGeom prst="rect">
            <a:avLst/>
          </a:prstGeom>
          <a:noFill/>
          <a:ln w="9525">
            <a:noFill/>
            <a:miter lim="800000"/>
            <a:headEnd/>
            <a:tailEnd/>
          </a:ln>
        </p:spPr>
        <p:txBody>
          <a:bodyPr anchor="b"/>
          <a:lstStyle/>
          <a:p>
            <a:endParaRPr lang="en-US" sz="3200" b="1" dirty="0">
              <a:solidFill>
                <a:schemeClr val="tx2"/>
              </a:solidFill>
            </a:endParaRPr>
          </a:p>
        </p:txBody>
      </p:sp>
      <mc:AlternateContent xmlns:mc="http://schemas.openxmlformats.org/markup-compatibility/2006" xmlns:a14="http://schemas.microsoft.com/office/drawing/2010/main">
        <mc:Choice Requires="a14">
          <p:sp>
            <p:nvSpPr>
              <p:cNvPr id="7" name="Téglalap 6"/>
              <p:cNvSpPr/>
              <p:nvPr/>
            </p:nvSpPr>
            <p:spPr>
              <a:xfrm>
                <a:off x="1398271" y="2631440"/>
                <a:ext cx="1862113"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i="1">
                              <a:latin typeface="Cambria Math" panose="02040503050406030204" pitchFamily="18" charset="0"/>
                            </a:rPr>
                          </m:ctrlPr>
                        </m:dPr>
                        <m:e>
                          <m:r>
                            <a:rPr lang="hu-HU">
                              <a:latin typeface="Cambria Math" panose="02040503050406030204" pitchFamily="18" charset="0"/>
                            </a:rPr>
                            <m:t> </m:t>
                          </m:r>
                          <m:sSub>
                            <m:sSubPr>
                              <m:ctrlPr>
                                <a:rPr lang="cs-CZ" i="1">
                                  <a:latin typeface="Cambria Math" panose="02040503050406030204" pitchFamily="18" charset="0"/>
                                </a:rPr>
                              </m:ctrlPr>
                            </m:sSubPr>
                            <m:e>
                              <m:r>
                                <a:rPr lang="hu-HU" i="1">
                                  <a:latin typeface="Cambria Math" panose="02040503050406030204" pitchFamily="18" charset="0"/>
                                </a:rPr>
                                <m:t>𝐹</m:t>
                              </m:r>
                            </m:e>
                            <m:sub>
                              <m:r>
                                <a:rPr lang="cs-CZ" i="1">
                                  <a:latin typeface="Cambria Math" panose="02040503050406030204" pitchFamily="18" charset="0"/>
                                </a:rPr>
                                <m:t>𝑢</m:t>
                              </m:r>
                              <m:r>
                                <a:rPr lang="cs-CZ" i="1">
                                  <a:latin typeface="Cambria Math" panose="02040503050406030204" pitchFamily="18" charset="0"/>
                                </a:rPr>
                                <m:t>,</m:t>
                              </m:r>
                              <m:r>
                                <a:rPr lang="cs-CZ" i="1">
                                  <a:latin typeface="Cambria Math" panose="02040503050406030204" pitchFamily="18" charset="0"/>
                                </a:rPr>
                                <m:t>𝑜</m:t>
                              </m:r>
                            </m:sub>
                          </m:sSub>
                          <m:r>
                            <a:rPr lang="hu-HU">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𝑓</m:t>
                              </m:r>
                            </m:e>
                            <m:sub>
                              <m:r>
                                <a:rPr lang="hu-HU">
                                  <a:latin typeface="Cambria Math" panose="02040503050406030204" pitchFamily="18" charset="0"/>
                                </a:rPr>
                                <m:t>1</m:t>
                              </m:r>
                            </m:sub>
                          </m:sSub>
                          <m:r>
                            <a:rPr lang="hu-HU">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𝑓</m:t>
                              </m:r>
                            </m:e>
                            <m:sub>
                              <m:r>
                                <a:rPr lang="hu-HU" i="1">
                                  <a:latin typeface="Cambria Math" panose="02040503050406030204" pitchFamily="18" charset="0"/>
                                </a:rPr>
                                <m:t>𝑖</m:t>
                              </m:r>
                            </m:sub>
                          </m:sSub>
                        </m:e>
                      </m:d>
                    </m:oMath>
                  </m:oMathPara>
                </a14:m>
                <a:endParaRPr lang="hu-HU" dirty="0"/>
              </a:p>
            </p:txBody>
          </p:sp>
        </mc:Choice>
        <mc:Fallback xmlns="">
          <p:sp>
            <p:nvSpPr>
              <p:cNvPr id="7" name="Téglalap 6"/>
              <p:cNvSpPr>
                <a:spLocks noRot="1" noChangeAspect="1" noMove="1" noResize="1" noEditPoints="1" noAdjustHandles="1" noChangeArrowheads="1" noChangeShapeType="1" noTextEdit="1"/>
              </p:cNvSpPr>
              <p:nvPr/>
            </p:nvSpPr>
            <p:spPr>
              <a:xfrm>
                <a:off x="1398271" y="2631440"/>
                <a:ext cx="1862113" cy="404983"/>
              </a:xfrm>
              <a:prstGeom prst="rect">
                <a:avLst/>
              </a:prstGeom>
              <a:blipFill>
                <a:blip r:embed="rId5"/>
                <a:stretch>
                  <a:fillRect t="-156061" r="-29412" b="-233333"/>
                </a:stretch>
              </a:blipFill>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6" name="Téglalap 15"/>
              <p:cNvSpPr/>
              <p:nvPr/>
            </p:nvSpPr>
            <p:spPr>
              <a:xfrm>
                <a:off x="1342126" y="5698679"/>
                <a:ext cx="1907317" cy="386581"/>
              </a:xfrm>
              <a:prstGeom prst="rect">
                <a:avLst/>
              </a:prstGeom>
            </p:spPr>
            <p:txBody>
              <a:bodyPr wrap="none">
                <a:spAutoFit/>
              </a:bodyPr>
              <a:lstStyle/>
              <a:p>
                <a14:m>
                  <m:oMath xmlns:m="http://schemas.openxmlformats.org/officeDocument/2006/math">
                    <m:sSub>
                      <m:sSubPr>
                        <m:ctrlPr>
                          <a:rPr lang="hu-HU" i="1">
                            <a:latin typeface="Cambria Math" panose="02040503050406030204" pitchFamily="18" charset="0"/>
                          </a:rPr>
                        </m:ctrlPr>
                      </m:sSubPr>
                      <m:e>
                        <m:sSub>
                          <m:sSubPr>
                            <m:ctrlPr>
                              <a:rPr lang="hu-HU" i="1">
                                <a:latin typeface="Cambria Math" panose="02040503050406030204" pitchFamily="18" charset="0"/>
                              </a:rPr>
                            </m:ctrlPr>
                          </m:sSubPr>
                          <m:e>
                            <m:r>
                              <a:rPr lang="hu-HU">
                                <a:latin typeface="Cambria Math" panose="02040503050406030204" pitchFamily="18" charset="0"/>
                              </a:rPr>
                              <m:t> </m:t>
                            </m:r>
                            <m:acc>
                              <m:accPr>
                                <m:chr m:val="̅"/>
                                <m:ctrlPr>
                                  <a:rPr lang="hu-HU" i="1">
                                    <a:latin typeface="Cambria Math" panose="02040503050406030204" pitchFamily="18" charset="0"/>
                                  </a:rPr>
                                </m:ctrlPr>
                              </m:accPr>
                              <m:e>
                                <m:r>
                                  <a:rPr lang="cs-CZ" i="1">
                                    <a:latin typeface="Cambria Math" panose="02040503050406030204" pitchFamily="18" charset="0"/>
                                  </a:rPr>
                                  <m:t>𝑅</m:t>
                                </m:r>
                              </m:e>
                            </m:acc>
                          </m:e>
                          <m:sub>
                            <m:r>
                              <a:rPr lang="hu-HU" i="1">
                                <a:latin typeface="Cambria Math" panose="02040503050406030204" pitchFamily="18" charset="0"/>
                              </a:rPr>
                              <m:t>𝑢</m:t>
                            </m:r>
                          </m:sub>
                        </m:sSub>
                        <m:r>
                          <a:rPr lang="hu-HU" i="1">
                            <a:latin typeface="Cambria Math" panose="02040503050406030204" pitchFamily="18" charset="0"/>
                            <a:ea typeface="Cambria Math" panose="02040503050406030204" pitchFamily="18" charset="0"/>
                          </a:rPr>
                          <m:t>→</m:t>
                        </m:r>
                        <m:acc>
                          <m:accPr>
                            <m:chr m:val="̂"/>
                            <m:ctrlPr>
                              <a:rPr lang="hu-HU" i="1">
                                <a:latin typeface="Cambria Math" panose="02040503050406030204" pitchFamily="18" charset="0"/>
                              </a:rPr>
                            </m:ctrlPr>
                          </m:accPr>
                          <m:e>
                            <m:r>
                              <a:rPr lang="hu-HU" i="1">
                                <a:latin typeface="Cambria Math" panose="02040503050406030204" pitchFamily="18" charset="0"/>
                              </a:rPr>
                              <m:t>𝑟</m:t>
                            </m:r>
                          </m:e>
                        </m:acc>
                      </m:e>
                      <m:sub>
                        <m:r>
                          <a:rPr lang="hu-HU" i="1">
                            <a:latin typeface="Cambria Math" panose="02040503050406030204" pitchFamily="18" charset="0"/>
                          </a:rPr>
                          <m:t>𝑢</m:t>
                        </m:r>
                        <m:r>
                          <a:rPr lang="hu-HU">
                            <a:latin typeface="Cambria Math" panose="02040503050406030204" pitchFamily="18" charset="0"/>
                          </a:rPr>
                          <m:t>,</m:t>
                        </m:r>
                        <m:r>
                          <a:rPr lang="hu-HU" i="1">
                            <a:latin typeface="Cambria Math" panose="02040503050406030204" pitchFamily="18" charset="0"/>
                          </a:rPr>
                          <m:t>𝑜</m:t>
                        </m:r>
                        <m:r>
                          <a:rPr lang="hu-HU">
                            <a:latin typeface="Cambria Math" panose="02040503050406030204" pitchFamily="18" charset="0"/>
                          </a:rPr>
                          <m:t>′</m:t>
                        </m:r>
                      </m:sub>
                    </m:sSub>
                  </m:oMath>
                </a14:m>
                <a:r>
                  <a:rPr lang="hu-HU" dirty="0"/>
                  <a:t> </a:t>
                </a:r>
                <a14:m>
                  <m:oMath xmlns:m="http://schemas.openxmlformats.org/officeDocument/2006/math">
                    <m:r>
                      <a:rPr lang="hu-HU">
                        <a:latin typeface="Cambria Math" panose="02040503050406030204" pitchFamily="18" charset="0"/>
                      </a:rPr>
                      <m:t>:</m:t>
                    </m:r>
                    <m:sSup>
                      <m:sSupPr>
                        <m:ctrlPr>
                          <a:rPr lang="hu-HU" i="1">
                            <a:latin typeface="Cambria Math" panose="02040503050406030204" pitchFamily="18" charset="0"/>
                          </a:rPr>
                        </m:ctrlPr>
                      </m:sSupPr>
                      <m:e>
                        <m:r>
                          <a:rPr lang="hu-HU">
                            <a:latin typeface="Cambria Math" panose="02040503050406030204" pitchFamily="18" charset="0"/>
                          </a:rPr>
                          <m:t> </m:t>
                        </m:r>
                        <m:r>
                          <a:rPr lang="hu-HU" i="1">
                            <a:latin typeface="Cambria Math" panose="02040503050406030204" pitchFamily="18" charset="0"/>
                          </a:rPr>
                          <m:t>𝑜</m:t>
                        </m:r>
                      </m:e>
                      <m:sup>
                        <m:r>
                          <a:rPr lang="hu-HU">
                            <a:latin typeface="Cambria Math" panose="02040503050406030204" pitchFamily="18" charset="0"/>
                          </a:rPr>
                          <m:t>′</m:t>
                        </m:r>
                      </m:sup>
                    </m:sSup>
                    <m:r>
                      <a:rPr lang="hu-HU">
                        <a:latin typeface="Cambria Math" panose="02040503050406030204" pitchFamily="18" charset="0"/>
                      </a:rPr>
                      <m:t>∈</m:t>
                    </m:r>
                    <m:r>
                      <a:rPr lang="hu-HU" b="1" i="1">
                        <a:latin typeface="Cambria Math" panose="02040503050406030204" pitchFamily="18" charset="0"/>
                      </a:rPr>
                      <m:t>𝑶</m:t>
                    </m:r>
                  </m:oMath>
                </a14:m>
                <a:endParaRPr lang="hu-HU" dirty="0"/>
              </a:p>
            </p:txBody>
          </p:sp>
        </mc:Choice>
        <mc:Fallback>
          <p:sp>
            <p:nvSpPr>
              <p:cNvPr id="16" name="Téglalap 15"/>
              <p:cNvSpPr>
                <a:spLocks noRot="1" noChangeAspect="1" noMove="1" noResize="1" noEditPoints="1" noAdjustHandles="1" noChangeArrowheads="1" noChangeShapeType="1" noTextEdit="1"/>
              </p:cNvSpPr>
              <p:nvPr/>
            </p:nvSpPr>
            <p:spPr>
              <a:xfrm>
                <a:off x="1342126" y="5698679"/>
                <a:ext cx="1907317" cy="386581"/>
              </a:xfrm>
              <a:prstGeom prst="rect">
                <a:avLst/>
              </a:prstGeom>
              <a:blipFill>
                <a:blip r:embed="rId6"/>
                <a:stretch>
                  <a:fillRect t="-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églalap 18"/>
              <p:cNvSpPr/>
              <p:nvPr/>
            </p:nvSpPr>
            <p:spPr>
              <a:xfrm>
                <a:off x="3152146" y="2616860"/>
                <a:ext cx="1908278" cy="411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i="1">
                              <a:latin typeface="Cambria Math" panose="02040503050406030204" pitchFamily="18" charset="0"/>
                            </a:rPr>
                          </m:ctrlPr>
                        </m:dPr>
                        <m:e>
                          <m:r>
                            <a:rPr lang="hu-HU">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𝐶</m:t>
                              </m:r>
                            </m:e>
                            <m:sub>
                              <m:r>
                                <a:rPr lang="cs-CZ" i="1">
                                  <a:latin typeface="Cambria Math" panose="02040503050406030204" pitchFamily="18" charset="0"/>
                                </a:rPr>
                                <m:t>𝑢</m:t>
                              </m:r>
                              <m:r>
                                <a:rPr lang="cs-CZ" i="1">
                                  <a:latin typeface="Cambria Math" panose="02040503050406030204" pitchFamily="18" charset="0"/>
                                </a:rPr>
                                <m:t>,</m:t>
                              </m:r>
                              <m:r>
                                <a:rPr lang="cs-CZ" i="1">
                                  <a:latin typeface="Cambria Math" panose="02040503050406030204" pitchFamily="18" charset="0"/>
                                </a:rPr>
                                <m:t>𝑜</m:t>
                              </m:r>
                            </m:sub>
                          </m:sSub>
                          <m:r>
                            <a:rPr lang="hu-HU">
                              <a:latin typeface="Cambria Math" panose="02040503050406030204" pitchFamily="18" charset="0"/>
                            </a:rPr>
                            <m:t>=[</m:t>
                          </m:r>
                          <m:sSub>
                            <m:sSubPr>
                              <m:ctrlPr>
                                <a:rPr lang="hu-HU" i="1">
                                  <a:latin typeface="Cambria Math" panose="02040503050406030204" pitchFamily="18" charset="0"/>
                                </a:rPr>
                              </m:ctrlPr>
                            </m:sSubPr>
                            <m:e>
                              <m:r>
                                <a:rPr lang="cs-CZ" i="1">
                                  <a:latin typeface="Cambria Math" panose="02040503050406030204" pitchFamily="18" charset="0"/>
                                </a:rPr>
                                <m:t>𝑐</m:t>
                              </m:r>
                            </m:e>
                            <m:sub>
                              <m:r>
                                <a:rPr lang="hu-HU">
                                  <a:latin typeface="Cambria Math" panose="02040503050406030204" pitchFamily="18" charset="0"/>
                                </a:rPr>
                                <m:t>1</m:t>
                              </m:r>
                            </m:sub>
                          </m:sSub>
                          <m:r>
                            <a:rPr lang="hu-HU">
                              <a:latin typeface="Cambria Math" panose="02040503050406030204" pitchFamily="18" charset="0"/>
                            </a:rPr>
                            <m:t>,…,</m:t>
                          </m:r>
                          <m:sSub>
                            <m:sSubPr>
                              <m:ctrlPr>
                                <a:rPr lang="hu-HU" i="1">
                                  <a:latin typeface="Cambria Math" panose="02040503050406030204" pitchFamily="18" charset="0"/>
                                </a:rPr>
                              </m:ctrlPr>
                            </m:sSubPr>
                            <m:e>
                              <m:r>
                                <a:rPr lang="cs-CZ" i="1">
                                  <a:latin typeface="Cambria Math" panose="02040503050406030204" pitchFamily="18" charset="0"/>
                                </a:rPr>
                                <m:t>𝑐</m:t>
                              </m:r>
                            </m:e>
                            <m:sub>
                              <m:r>
                                <a:rPr lang="cs-CZ" i="1">
                                  <a:latin typeface="Cambria Math" panose="02040503050406030204" pitchFamily="18" charset="0"/>
                                </a:rPr>
                                <m:t>𝑗</m:t>
                              </m:r>
                            </m:sub>
                          </m:sSub>
                        </m:e>
                      </m:d>
                    </m:oMath>
                  </m:oMathPara>
                </a14:m>
                <a:endParaRPr lang="hu-HU" dirty="0"/>
              </a:p>
            </p:txBody>
          </p:sp>
        </mc:Choice>
        <mc:Fallback xmlns="">
          <p:sp>
            <p:nvSpPr>
              <p:cNvPr id="19" name="Téglalap 18"/>
              <p:cNvSpPr>
                <a:spLocks noRot="1" noChangeAspect="1" noMove="1" noResize="1" noEditPoints="1" noAdjustHandles="1" noChangeArrowheads="1" noChangeShapeType="1" noTextEdit="1"/>
              </p:cNvSpPr>
              <p:nvPr/>
            </p:nvSpPr>
            <p:spPr>
              <a:xfrm>
                <a:off x="3152146" y="2616860"/>
                <a:ext cx="1908278" cy="411395"/>
              </a:xfrm>
              <a:prstGeom prst="rect">
                <a:avLst/>
              </a:prstGeom>
              <a:blipFill>
                <a:blip r:embed="rId7"/>
                <a:stretch>
                  <a:fillRect t="-151471" r="-29073" b="-22352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Téglalap 19"/>
              <p:cNvSpPr/>
              <p:nvPr/>
            </p:nvSpPr>
            <p:spPr>
              <a:xfrm>
                <a:off x="1609312" y="3314699"/>
                <a:ext cx="2359813"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hu-HU" i="1">
                              <a:latin typeface="Cambria Math" panose="02040503050406030204" pitchFamily="18" charset="0"/>
                            </a:rPr>
                            <m:t>𝐹</m:t>
                          </m:r>
                        </m:e>
                        <m:sub>
                          <m:r>
                            <a:rPr lang="cs-CZ" i="1">
                              <a:latin typeface="Cambria Math" panose="02040503050406030204" pitchFamily="18" charset="0"/>
                            </a:rPr>
                            <m:t>𝑢</m:t>
                          </m:r>
                          <m:r>
                            <a:rPr lang="cs-CZ" i="1">
                              <a:latin typeface="Cambria Math" panose="02040503050406030204" pitchFamily="18" charset="0"/>
                            </a:rPr>
                            <m:t>,</m:t>
                          </m:r>
                          <m:r>
                            <a:rPr lang="cs-CZ" i="1">
                              <a:latin typeface="Cambria Math" panose="02040503050406030204" pitchFamily="18" charset="0"/>
                            </a:rPr>
                            <m:t>𝑜</m:t>
                          </m:r>
                        </m:sub>
                      </m:sSub>
                      <m:r>
                        <a:rPr lang="cs-CZ" i="1">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𝐶</m:t>
                          </m:r>
                        </m:e>
                        <m:sub>
                          <m:r>
                            <a:rPr lang="cs-CZ" i="1">
                              <a:latin typeface="Cambria Math" panose="02040503050406030204" pitchFamily="18" charset="0"/>
                            </a:rPr>
                            <m:t>𝑢</m:t>
                          </m:r>
                          <m:r>
                            <a:rPr lang="cs-CZ" i="1">
                              <a:latin typeface="Cambria Math" panose="02040503050406030204" pitchFamily="18" charset="0"/>
                            </a:rPr>
                            <m:t>,</m:t>
                          </m:r>
                          <m:r>
                            <a:rPr lang="cs-CZ" i="1">
                              <a:latin typeface="Cambria Math" panose="02040503050406030204" pitchFamily="18" charset="0"/>
                            </a:rPr>
                            <m:t>𝑜</m:t>
                          </m:r>
                        </m:sub>
                      </m:sSub>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rPr>
                                <m:t>𝑟</m:t>
                              </m:r>
                            </m:e>
                          </m:acc>
                        </m:e>
                        <m:sub>
                          <m:r>
                            <a:rPr lang="cs-CZ" i="1">
                              <a:latin typeface="Cambria Math" panose="02040503050406030204" pitchFamily="18" charset="0"/>
                            </a:rPr>
                            <m:t>𝑢</m:t>
                          </m:r>
                          <m:r>
                            <a:rPr lang="cs-CZ" i="1">
                              <a:latin typeface="Cambria Math" panose="02040503050406030204" pitchFamily="18" charset="0"/>
                            </a:rPr>
                            <m:t>,</m:t>
                          </m:r>
                          <m:r>
                            <a:rPr lang="cs-CZ" i="1">
                              <a:latin typeface="Cambria Math" panose="02040503050406030204" pitchFamily="18" charset="0"/>
                            </a:rPr>
                            <m:t>𝑜</m:t>
                          </m:r>
                        </m:sub>
                      </m:sSub>
                      <m:r>
                        <a:rPr lang="cs-CZ" i="1">
                          <a:latin typeface="Cambria Math" panose="02040503050406030204" pitchFamily="18" charset="0"/>
                        </a:rPr>
                        <m:t>:</m:t>
                      </m:r>
                      <m:r>
                        <a:rPr lang="cs-CZ" i="1">
                          <a:latin typeface="Cambria Math" panose="02040503050406030204" pitchFamily="18" charset="0"/>
                        </a:rPr>
                        <m:t>𝑜</m:t>
                      </m:r>
                      <m:r>
                        <a:rPr lang="cs-CZ" i="1">
                          <a:latin typeface="Cambria Math" panose="02040503050406030204" pitchFamily="18" charset="0"/>
                          <a:ea typeface="Cambria Math" panose="02040503050406030204" pitchFamily="18" charset="0"/>
                        </a:rPr>
                        <m:t>∈</m:t>
                      </m:r>
                      <m:r>
                        <a:rPr lang="cs-CZ" b="1" i="1">
                          <a:latin typeface="Cambria Math" panose="02040503050406030204" pitchFamily="18" charset="0"/>
                          <a:ea typeface="Cambria Math" panose="02040503050406030204" pitchFamily="18" charset="0"/>
                        </a:rPr>
                        <m:t>𝑺</m:t>
                      </m:r>
                    </m:oMath>
                  </m:oMathPara>
                </a14:m>
                <a:endParaRPr lang="hu-HU" dirty="0"/>
              </a:p>
            </p:txBody>
          </p:sp>
        </mc:Choice>
        <mc:Fallback xmlns="">
          <p:sp>
            <p:nvSpPr>
              <p:cNvPr id="20" name="Téglalap 19"/>
              <p:cNvSpPr>
                <a:spLocks noRot="1" noChangeAspect="1" noMove="1" noResize="1" noEditPoints="1" noAdjustHandles="1" noChangeArrowheads="1" noChangeShapeType="1" noTextEdit="1"/>
              </p:cNvSpPr>
              <p:nvPr/>
            </p:nvSpPr>
            <p:spPr>
              <a:xfrm>
                <a:off x="1609312" y="3314699"/>
                <a:ext cx="2359813" cy="381515"/>
              </a:xfrm>
              <a:prstGeom prst="rect">
                <a:avLst/>
              </a:prstGeom>
              <a:blipFill>
                <a:blip r:embed="rId8"/>
                <a:stretch>
                  <a:fillRect/>
                </a:stretch>
              </a:blipFill>
            </p:spPr>
            <p:txBody>
              <a:bodyPr/>
              <a:lstStyle/>
              <a:p>
                <a:r>
                  <a:rPr lang="cs-CZ">
                    <a:noFill/>
                  </a:rPr>
                  <a:t> </a:t>
                </a:r>
              </a:p>
            </p:txBody>
          </p:sp>
        </mc:Fallback>
      </mc:AlternateContent>
      <p:sp>
        <p:nvSpPr>
          <p:cNvPr id="23" name="Cím 10">
            <a:extLst>
              <a:ext uri="{FF2B5EF4-FFF2-40B4-BE49-F238E27FC236}">
                <a16:creationId xmlns:a16="http://schemas.microsoft.com/office/drawing/2014/main" id="{A3D129E0-5686-4A67-8B58-4BD1B5A2E828}"/>
              </a:ext>
            </a:extLst>
          </p:cNvPr>
          <p:cNvSpPr>
            <a:spLocks noGrp="1"/>
          </p:cNvSpPr>
          <p:nvPr>
            <p:ph type="title"/>
          </p:nvPr>
        </p:nvSpPr>
        <p:spPr>
          <a:xfrm>
            <a:off x="677332" y="609603"/>
            <a:ext cx="10489778" cy="1320795"/>
          </a:xfrm>
        </p:spPr>
        <p:txBody>
          <a:bodyPr/>
          <a:lstStyle/>
          <a:p>
            <a:r>
              <a:rPr lang="cs-CZ" sz="4000" dirty="0">
                <a:solidFill>
                  <a:srgbClr val="333333"/>
                </a:solidFill>
                <a:latin typeface="Arial" pitchFamily="34"/>
              </a:rPr>
              <a:t>How to interpret </a:t>
            </a:r>
            <a:r>
              <a:rPr lang="cs-CZ" sz="4000" dirty="0" err="1">
                <a:solidFill>
                  <a:srgbClr val="333333"/>
                </a:solidFill>
                <a:latin typeface="Arial" pitchFamily="34"/>
              </a:rPr>
              <a:t>numeric</a:t>
            </a:r>
            <a:r>
              <a:rPr lang="cs-CZ" sz="4000" dirty="0">
                <a:solidFill>
                  <a:srgbClr val="333333"/>
                </a:solidFill>
                <a:latin typeface="Arial" pitchFamily="34"/>
              </a:rPr>
              <a:t> </a:t>
            </a:r>
            <a:r>
              <a:rPr lang="cs-CZ" sz="4000" dirty="0" err="1">
                <a:solidFill>
                  <a:srgbClr val="333333"/>
                </a:solidFill>
                <a:latin typeface="Arial" pitchFamily="34"/>
              </a:rPr>
              <a:t>implicit</a:t>
            </a:r>
            <a:r>
              <a:rPr lang="cs-CZ" sz="4000" dirty="0">
                <a:solidFill>
                  <a:srgbClr val="333333"/>
                </a:solidFill>
                <a:latin typeface="Arial" pitchFamily="34"/>
              </a:rPr>
              <a:t> feedback</a:t>
            </a:r>
            <a:endParaRPr lang="hu-HU" dirty="0"/>
          </a:p>
        </p:txBody>
      </p:sp>
      <p:pic>
        <p:nvPicPr>
          <p:cNvPr id="2" name="Picture 1"/>
          <p:cNvPicPr>
            <a:picLocks noChangeAspect="1"/>
          </p:cNvPicPr>
          <p:nvPr/>
        </p:nvPicPr>
        <p:blipFill>
          <a:blip r:embed="rId9"/>
          <a:stretch>
            <a:fillRect/>
          </a:stretch>
        </p:blipFill>
        <p:spPr>
          <a:xfrm>
            <a:off x="6522801" y="4339389"/>
            <a:ext cx="5669199" cy="2518611"/>
          </a:xfrm>
          <a:prstGeom prst="rect">
            <a:avLst/>
          </a:prstGeom>
        </p:spPr>
      </p:pic>
    </p:spTree>
    <p:extLst>
      <p:ext uri="{BB962C8B-B14F-4D97-AF65-F5344CB8AC3E}">
        <p14:creationId xmlns:p14="http://schemas.microsoft.com/office/powerpoint/2010/main" val="2367782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600" dirty="0"/>
              <a:t>Negative preference </a:t>
            </a:r>
            <a:r>
              <a:rPr lang="cs-CZ" sz="3600" dirty="0" err="1"/>
              <a:t>from</a:t>
            </a:r>
            <a:r>
              <a:rPr lang="cs-CZ" sz="3600" dirty="0"/>
              <a:t> </a:t>
            </a:r>
            <a:r>
              <a:rPr lang="cs-CZ" sz="3600" dirty="0" err="1"/>
              <a:t>implicit</a:t>
            </a:r>
            <a:r>
              <a:rPr lang="cs-CZ" sz="3600" dirty="0"/>
              <a:t> feedback</a:t>
            </a:r>
            <a:endParaRPr lang="en-US" dirty="0"/>
          </a:p>
        </p:txBody>
      </p:sp>
      <p:sp>
        <p:nvSpPr>
          <p:cNvPr id="11" name="Zástupný symbol pro text 10"/>
          <p:cNvSpPr>
            <a:spLocks noGrp="1"/>
          </p:cNvSpPr>
          <p:nvPr>
            <p:ph type="body" idx="1"/>
          </p:nvPr>
        </p:nvSpPr>
        <p:spPr/>
        <p:txBody>
          <a:bodyPr/>
          <a:lstStyle/>
          <a:p>
            <a:r>
              <a:rPr lang="cs-CZ" dirty="0" err="1"/>
              <a:t>Can</a:t>
            </a:r>
            <a:r>
              <a:rPr lang="cs-CZ" dirty="0"/>
              <a:t> my </a:t>
            </a:r>
            <a:r>
              <a:rPr lang="cs-CZ" dirty="0" err="1"/>
              <a:t>consumption</a:t>
            </a:r>
            <a:r>
              <a:rPr lang="cs-CZ" dirty="0"/>
              <a:t> </a:t>
            </a:r>
            <a:r>
              <a:rPr lang="cs-CZ" dirty="0" err="1"/>
              <a:t>say</a:t>
            </a:r>
            <a:r>
              <a:rPr lang="cs-CZ" dirty="0"/>
              <a:t> I </a:t>
            </a:r>
            <a:r>
              <a:rPr lang="cs-CZ" dirty="0" err="1"/>
              <a:t>dont</a:t>
            </a:r>
            <a:r>
              <a:rPr lang="cs-CZ" dirty="0"/>
              <a:t> </a:t>
            </a:r>
            <a:r>
              <a:rPr lang="cs-CZ" dirty="0" err="1"/>
              <a:t>like</a:t>
            </a:r>
            <a:r>
              <a:rPr lang="cs-CZ" dirty="0"/>
              <a:t> </a:t>
            </a:r>
            <a:r>
              <a:rPr lang="cs-CZ" dirty="0" err="1"/>
              <a:t>it</a:t>
            </a:r>
            <a:r>
              <a:rPr lang="cs-CZ" dirty="0"/>
              <a:t>?</a:t>
            </a:r>
            <a:endParaRPr lang="en-US" dirty="0"/>
          </a:p>
        </p:txBody>
      </p:sp>
      <p:sp>
        <p:nvSpPr>
          <p:cNvPr id="7" name="Zástupný symbol pro datum 6"/>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a:p>
        </p:txBody>
      </p:sp>
      <p:sp>
        <p:nvSpPr>
          <p:cNvPr id="8" name="Zástupný symbol pro zápatí 7"/>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ltLang="en-US"/>
              <a:t>Peska, Vojtas: Towards Complex User Feedback and Presentation Context in Recommender Systems</a:t>
            </a:r>
            <a:endParaRPr lang="en-GB" altLang="en-US"/>
          </a:p>
        </p:txBody>
      </p:sp>
      <p:sp>
        <p:nvSpPr>
          <p:cNvPr id="9" name="Zástupný symbol pro číslo snímku 8"/>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DF7ED5B-E987-4949-AEA9-420F79658262}" type="slidenum">
              <a:rPr lang="en-GB" altLang="en-US" smtClean="0"/>
              <a:pPr>
                <a:defRPr/>
              </a:pPr>
              <a:t>27</a:t>
            </a:fld>
            <a:endParaRPr lang="en-GB" altLang="en-US"/>
          </a:p>
        </p:txBody>
      </p:sp>
    </p:spTree>
    <p:extLst>
      <p:ext uri="{BB962C8B-B14F-4D97-AF65-F5344CB8AC3E}">
        <p14:creationId xmlns:p14="http://schemas.microsoft.com/office/powerpoint/2010/main" val="433355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3"/>
            <a:ext cx="9209618" cy="1320795"/>
          </a:xfrm>
        </p:spPr>
        <p:txBody>
          <a:bodyPr>
            <a:normAutofit/>
          </a:bodyPr>
          <a:lstStyle/>
          <a:p>
            <a:r>
              <a:rPr lang="en-US" dirty="0">
                <a:solidFill>
                  <a:srgbClr val="333333"/>
                </a:solidFill>
                <a:latin typeface="Arial" pitchFamily="34"/>
              </a:rPr>
              <a:t>Negative preference from implicit feedback</a:t>
            </a:r>
            <a:endParaRPr lang="en-US" dirty="0"/>
          </a:p>
        </p:txBody>
      </p:sp>
      <p:sp>
        <p:nvSpPr>
          <p:cNvPr id="3" name="Content Placeholder 2"/>
          <p:cNvSpPr>
            <a:spLocks noGrp="1"/>
          </p:cNvSpPr>
          <p:nvPr>
            <p:ph idx="1"/>
          </p:nvPr>
        </p:nvSpPr>
        <p:spPr>
          <a:xfrm>
            <a:off x="677332" y="1558212"/>
            <a:ext cx="9297092" cy="4483146"/>
          </a:xfrm>
        </p:spPr>
        <p:txBody>
          <a:bodyPr>
            <a:normAutofit/>
          </a:bodyPr>
          <a:lstStyle/>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sp>
        <p:nvSpPr>
          <p:cNvPr id="22" name="Content Placeholder 2">
            <a:extLst>
              <a:ext uri="{FF2B5EF4-FFF2-40B4-BE49-F238E27FC236}">
                <a16:creationId xmlns:a16="http://schemas.microsoft.com/office/drawing/2014/main" id="{C1AA867E-B365-4BED-9373-C7AEDACE812C}"/>
              </a:ext>
            </a:extLst>
          </p:cNvPr>
          <p:cNvSpPr txBox="1">
            <a:spLocks/>
          </p:cNvSpPr>
          <p:nvPr/>
        </p:nvSpPr>
        <p:spPr>
          <a:xfrm>
            <a:off x="677332" y="2160590"/>
            <a:ext cx="8981018" cy="3880768"/>
          </a:xfrm>
          <a:prstGeom prst="rect">
            <a:avLst/>
          </a:prstGeom>
          <a:noFill/>
          <a:ln>
            <a:noFill/>
          </a:ln>
        </p:spPr>
        <p:txBody>
          <a:bodyPr vert="horz" wrap="square" lIns="91440" tIns="45720" rIns="91440" bIns="45720" anchor="t" anchorCtr="0" compatLnSpc="1">
            <a:normAutofit fontScale="92500" lnSpcReduction="10000"/>
          </a:bodyPr>
          <a:lstStyle>
            <a:lvl1pPr marL="342900" marR="0" lvl="0" indent="-342900" algn="l" defTabSz="457200" rtl="0" fontAlgn="auto" hangingPunct="1">
              <a:lnSpc>
                <a:spcPct val="100000"/>
              </a:lnSpc>
              <a:spcBef>
                <a:spcPts val="1000"/>
              </a:spcBef>
              <a:spcAft>
                <a:spcPts val="0"/>
              </a:spcAft>
              <a:buClr>
                <a:srgbClr val="90C226"/>
              </a:buClr>
              <a:buSzPct val="80000"/>
              <a:buFont typeface="Wingdings 3"/>
              <a:buChar char=""/>
              <a:tabLst/>
              <a:defRPr lang="cs-CZ"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90C226"/>
              </a:buClr>
              <a:buSzPct val="80000"/>
              <a:buFont typeface="Wingdings 3"/>
              <a:buChar char=""/>
              <a:tabLst/>
              <a:defRPr lang="cs-CZ"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Wingdings 3"/>
              <a:buNone/>
            </a:pPr>
            <a:r>
              <a:rPr lang="cs-CZ" b="1" dirty="0" err="1"/>
              <a:t>Object</a:t>
            </a:r>
            <a:r>
              <a:rPr lang="cs-CZ" b="1" dirty="0"/>
              <a:t> detail level</a:t>
            </a:r>
            <a:endParaRPr lang="en-US" b="1" dirty="0"/>
          </a:p>
          <a:p>
            <a:pPr>
              <a:lnSpc>
                <a:spcPct val="90000"/>
              </a:lnSpc>
            </a:pPr>
            <a:r>
              <a:rPr lang="cs-CZ" sz="1600" dirty="0" err="1"/>
              <a:t>If</a:t>
            </a:r>
            <a:r>
              <a:rPr lang="cs-CZ" sz="1600" dirty="0"/>
              <a:t> more </a:t>
            </a:r>
            <a:r>
              <a:rPr lang="cs-CZ" sz="1600" dirty="0" err="1"/>
              <a:t>is</a:t>
            </a:r>
            <a:r>
              <a:rPr lang="cs-CZ" sz="1600" dirty="0"/>
              <a:t> </a:t>
            </a:r>
            <a:r>
              <a:rPr lang="cs-CZ" sz="1600" dirty="0" err="1"/>
              <a:t>better</a:t>
            </a:r>
            <a:r>
              <a:rPr lang="cs-CZ" sz="1600" dirty="0"/>
              <a:t>… „not-</a:t>
            </a:r>
            <a:r>
              <a:rPr lang="cs-CZ" sz="1600" dirty="0" err="1"/>
              <a:t>enough</a:t>
            </a:r>
            <a:r>
              <a:rPr lang="cs-CZ" sz="1600" dirty="0"/>
              <a:t>“ </a:t>
            </a:r>
            <a:r>
              <a:rPr lang="cs-CZ" sz="1600" dirty="0" err="1"/>
              <a:t>might</a:t>
            </a:r>
            <a:r>
              <a:rPr lang="cs-CZ" sz="1600" dirty="0"/>
              <a:t> </a:t>
            </a:r>
            <a:r>
              <a:rPr lang="cs-CZ" sz="1600" dirty="0" err="1"/>
              <a:t>mean</a:t>
            </a:r>
            <a:r>
              <a:rPr lang="cs-CZ" sz="1600" dirty="0"/>
              <a:t> I do not </a:t>
            </a:r>
            <a:r>
              <a:rPr lang="cs-CZ" sz="1600" dirty="0" err="1"/>
              <a:t>like</a:t>
            </a:r>
            <a:r>
              <a:rPr lang="cs-CZ" sz="1600" dirty="0"/>
              <a:t> </a:t>
            </a:r>
            <a:r>
              <a:rPr lang="cs-CZ" sz="1600" dirty="0" err="1"/>
              <a:t>it</a:t>
            </a:r>
            <a:r>
              <a:rPr lang="cs-CZ" sz="1600" dirty="0"/>
              <a:t>?</a:t>
            </a:r>
          </a:p>
          <a:p>
            <a:pPr lvl="1">
              <a:lnSpc>
                <a:spcPct val="90000"/>
              </a:lnSpc>
            </a:pPr>
            <a:r>
              <a:rPr lang="cs-CZ" sz="1400" dirty="0"/>
              <a:t>Where is the borderline</a:t>
            </a:r>
            <a:r>
              <a:rPr lang="en-US" sz="1400" dirty="0"/>
              <a:t>?</a:t>
            </a:r>
            <a:endParaRPr lang="cs-CZ" sz="1400" dirty="0"/>
          </a:p>
          <a:p>
            <a:pPr lvl="1">
              <a:lnSpc>
                <a:spcPct val="90000"/>
              </a:lnSpc>
            </a:pPr>
            <a:r>
              <a:rPr lang="en-US" sz="1400" dirty="0">
                <a:hlinkClick r:id="rId2"/>
              </a:rPr>
              <a:t>https://dl.acm.org/doi/10.1145/2479787.2479800</a:t>
            </a:r>
            <a:r>
              <a:rPr lang="cs-CZ" sz="1400" dirty="0"/>
              <a:t> </a:t>
            </a:r>
          </a:p>
          <a:p>
            <a:pPr lvl="2">
              <a:lnSpc>
                <a:spcPct val="90000"/>
              </a:lnSpc>
            </a:pPr>
            <a:r>
              <a:rPr lang="cs-CZ" sz="1200" dirty="0"/>
              <a:t>(below average implies negative – maybe not the best idea)</a:t>
            </a:r>
            <a:endParaRPr lang="en-US" sz="1200" dirty="0"/>
          </a:p>
          <a:p>
            <a:pPr>
              <a:lnSpc>
                <a:spcPct val="90000"/>
              </a:lnSpc>
            </a:pPr>
            <a:r>
              <a:rPr lang="cs-CZ" sz="1600" dirty="0"/>
              <a:t>Google Analytics: bounce rate (leaving the page </a:t>
            </a:r>
            <a:r>
              <a:rPr lang="cs-CZ" sz="1600" dirty="0" smtClean="0"/>
              <a:t>„immediately“ </a:t>
            </a:r>
            <a:r>
              <a:rPr lang="cs-CZ" sz="1600" dirty="0"/>
              <a:t>after openning it)</a:t>
            </a:r>
          </a:p>
          <a:p>
            <a:pPr>
              <a:lnSpc>
                <a:spcPct val="90000"/>
              </a:lnSpc>
            </a:pPr>
            <a:r>
              <a:rPr lang="cs-CZ" dirty="0"/>
              <a:t>But </a:t>
            </a:r>
            <a:r>
              <a:rPr lang="cs-CZ" dirty="0" err="1"/>
              <a:t>why</a:t>
            </a:r>
            <a:r>
              <a:rPr lang="cs-CZ" dirty="0"/>
              <a:t>?</a:t>
            </a:r>
          </a:p>
          <a:p>
            <a:pPr lvl="1">
              <a:lnSpc>
                <a:spcPct val="90000"/>
              </a:lnSpc>
            </a:pPr>
            <a:r>
              <a:rPr lang="cs-CZ" sz="1400" i="1" dirty="0" err="1">
                <a:solidFill>
                  <a:schemeClr val="bg1">
                    <a:lumMod val="65000"/>
                  </a:schemeClr>
                </a:solidFill>
              </a:rPr>
              <a:t>Did</a:t>
            </a:r>
            <a:r>
              <a:rPr lang="cs-CZ" sz="1400" i="1" dirty="0">
                <a:solidFill>
                  <a:schemeClr val="bg1">
                    <a:lumMod val="65000"/>
                  </a:schemeClr>
                </a:solidFill>
              </a:rPr>
              <a:t> I </a:t>
            </a:r>
            <a:r>
              <a:rPr lang="cs-CZ" sz="1400" i="1" dirty="0" err="1">
                <a:solidFill>
                  <a:schemeClr val="bg1">
                    <a:lumMod val="65000"/>
                  </a:schemeClr>
                </a:solidFill>
              </a:rPr>
              <a:t>waited</a:t>
            </a:r>
            <a:r>
              <a:rPr lang="cs-CZ" sz="1400" i="1" dirty="0">
                <a:solidFill>
                  <a:schemeClr val="bg1">
                    <a:lumMod val="65000"/>
                  </a:schemeClr>
                </a:solidFill>
              </a:rPr>
              <a:t> </a:t>
            </a:r>
            <a:r>
              <a:rPr lang="cs-CZ" sz="1400" i="1" dirty="0" err="1">
                <a:solidFill>
                  <a:schemeClr val="bg1">
                    <a:lumMod val="65000"/>
                  </a:schemeClr>
                </a:solidFill>
              </a:rPr>
              <a:t>too</a:t>
            </a:r>
            <a:r>
              <a:rPr lang="cs-CZ" sz="1400" i="1" dirty="0">
                <a:solidFill>
                  <a:schemeClr val="bg1">
                    <a:lumMod val="65000"/>
                  </a:schemeClr>
                </a:solidFill>
              </a:rPr>
              <a:t> long to </a:t>
            </a:r>
            <a:r>
              <a:rPr lang="cs-CZ" sz="1400" i="1" dirty="0" err="1">
                <a:solidFill>
                  <a:schemeClr val="bg1">
                    <a:lumMod val="65000"/>
                  </a:schemeClr>
                </a:solidFill>
              </a:rPr>
              <a:t>load</a:t>
            </a:r>
            <a:r>
              <a:rPr lang="cs-CZ" sz="1400" i="1" dirty="0">
                <a:solidFill>
                  <a:schemeClr val="bg1">
                    <a:lumMod val="65000"/>
                  </a:schemeClr>
                </a:solidFill>
              </a:rPr>
              <a:t> </a:t>
            </a:r>
            <a:r>
              <a:rPr lang="cs-CZ" sz="1400" i="1" dirty="0" err="1">
                <a:solidFill>
                  <a:schemeClr val="bg1">
                    <a:lumMod val="65000"/>
                  </a:schemeClr>
                </a:solidFill>
              </a:rPr>
              <a:t>page</a:t>
            </a:r>
            <a:r>
              <a:rPr lang="cs-CZ" sz="1400" i="1" dirty="0">
                <a:solidFill>
                  <a:schemeClr val="bg1">
                    <a:lumMod val="65000"/>
                  </a:schemeClr>
                </a:solidFill>
              </a:rPr>
              <a:t>?</a:t>
            </a:r>
          </a:p>
          <a:p>
            <a:pPr lvl="1">
              <a:lnSpc>
                <a:spcPct val="90000"/>
              </a:lnSpc>
            </a:pPr>
            <a:r>
              <a:rPr lang="cs-CZ" sz="1400" i="1" dirty="0">
                <a:solidFill>
                  <a:schemeClr val="bg1">
                    <a:lumMod val="65000"/>
                  </a:schemeClr>
                </a:solidFill>
              </a:rPr>
              <a:t>I </a:t>
            </a:r>
            <a:r>
              <a:rPr lang="cs-CZ" sz="1400" i="1" dirty="0" err="1">
                <a:solidFill>
                  <a:schemeClr val="bg1">
                    <a:lumMod val="65000"/>
                  </a:schemeClr>
                </a:solidFill>
              </a:rPr>
              <a:t>clicked</a:t>
            </a:r>
            <a:r>
              <a:rPr lang="cs-CZ" sz="1400" i="1" dirty="0">
                <a:solidFill>
                  <a:schemeClr val="bg1">
                    <a:lumMod val="65000"/>
                  </a:schemeClr>
                </a:solidFill>
              </a:rPr>
              <a:t> on </a:t>
            </a:r>
            <a:r>
              <a:rPr lang="cs-CZ" sz="1400" i="1" dirty="0" err="1">
                <a:solidFill>
                  <a:schemeClr val="bg1">
                    <a:lumMod val="65000"/>
                  </a:schemeClr>
                </a:solidFill>
              </a:rPr>
              <a:t>it</a:t>
            </a:r>
            <a:r>
              <a:rPr lang="cs-CZ" sz="1400" i="1" dirty="0">
                <a:solidFill>
                  <a:schemeClr val="bg1">
                    <a:lumMod val="65000"/>
                  </a:schemeClr>
                </a:solidFill>
              </a:rPr>
              <a:t> </a:t>
            </a:r>
            <a:r>
              <a:rPr lang="cs-CZ" sz="1400" i="1" dirty="0" err="1">
                <a:solidFill>
                  <a:schemeClr val="bg1">
                    <a:lumMod val="65000"/>
                  </a:schemeClr>
                </a:solidFill>
              </a:rPr>
              <a:t>accidentally</a:t>
            </a:r>
            <a:r>
              <a:rPr lang="cs-CZ" sz="1400" i="1" dirty="0">
                <a:solidFill>
                  <a:schemeClr val="bg1">
                    <a:lumMod val="65000"/>
                  </a:schemeClr>
                </a:solidFill>
              </a:rPr>
              <a:t>?</a:t>
            </a:r>
          </a:p>
          <a:p>
            <a:pPr lvl="1">
              <a:lnSpc>
                <a:spcPct val="90000"/>
              </a:lnSpc>
            </a:pPr>
            <a:r>
              <a:rPr lang="cs-CZ" sz="1400" i="1" dirty="0">
                <a:solidFill>
                  <a:schemeClr val="bg1">
                    <a:lumMod val="65000"/>
                  </a:schemeClr>
                </a:solidFill>
              </a:rPr>
              <a:t>I </a:t>
            </a:r>
            <a:r>
              <a:rPr lang="cs-CZ" sz="1400" i="1" dirty="0" err="1">
                <a:solidFill>
                  <a:schemeClr val="bg1">
                    <a:lumMod val="65000"/>
                  </a:schemeClr>
                </a:solidFill>
              </a:rPr>
              <a:t>found</a:t>
            </a:r>
            <a:r>
              <a:rPr lang="cs-CZ" sz="1400" i="1" dirty="0">
                <a:solidFill>
                  <a:schemeClr val="bg1">
                    <a:lumMod val="65000"/>
                  </a:schemeClr>
                </a:solidFill>
              </a:rPr>
              <a:t> </a:t>
            </a:r>
            <a:r>
              <a:rPr lang="cs-CZ" sz="1400" i="1" dirty="0" err="1">
                <a:solidFill>
                  <a:schemeClr val="bg1">
                    <a:lumMod val="65000"/>
                  </a:schemeClr>
                </a:solidFill>
              </a:rPr>
              <a:t>sth</a:t>
            </a:r>
            <a:r>
              <a:rPr lang="cs-CZ" sz="1400" i="1" dirty="0">
                <a:solidFill>
                  <a:schemeClr val="bg1">
                    <a:lumMod val="65000"/>
                  </a:schemeClr>
                </a:solidFill>
              </a:rPr>
              <a:t>. </a:t>
            </a:r>
            <a:r>
              <a:rPr lang="cs-CZ" sz="1400" i="1" dirty="0" err="1">
                <a:solidFill>
                  <a:schemeClr val="bg1">
                    <a:lumMod val="65000"/>
                  </a:schemeClr>
                </a:solidFill>
              </a:rPr>
              <a:t>better</a:t>
            </a:r>
            <a:r>
              <a:rPr lang="cs-CZ" sz="1400" i="1" dirty="0">
                <a:solidFill>
                  <a:schemeClr val="bg1">
                    <a:lumMod val="65000"/>
                  </a:schemeClr>
                </a:solidFill>
              </a:rPr>
              <a:t> in </a:t>
            </a:r>
            <a:r>
              <a:rPr lang="cs-CZ" sz="1400" i="1" dirty="0" err="1">
                <a:solidFill>
                  <a:schemeClr val="bg1">
                    <a:lumMod val="65000"/>
                  </a:schemeClr>
                </a:solidFill>
              </a:rPr>
              <a:t>the</a:t>
            </a:r>
            <a:r>
              <a:rPr lang="cs-CZ" sz="1400" i="1" dirty="0">
                <a:solidFill>
                  <a:schemeClr val="bg1">
                    <a:lumMod val="65000"/>
                  </a:schemeClr>
                </a:solidFill>
              </a:rPr>
              <a:t> </a:t>
            </a:r>
            <a:r>
              <a:rPr lang="cs-CZ" sz="1400" i="1" dirty="0" err="1">
                <a:solidFill>
                  <a:schemeClr val="bg1">
                    <a:lumMod val="65000"/>
                  </a:schemeClr>
                </a:solidFill>
              </a:rPr>
              <a:t>meantime</a:t>
            </a:r>
            <a:r>
              <a:rPr lang="cs-CZ" sz="1400" i="1" dirty="0">
                <a:solidFill>
                  <a:schemeClr val="bg1">
                    <a:lumMod val="65000"/>
                  </a:schemeClr>
                </a:solidFill>
              </a:rPr>
              <a:t>?</a:t>
            </a:r>
          </a:p>
          <a:p>
            <a:pPr lvl="1">
              <a:lnSpc>
                <a:spcPct val="90000"/>
              </a:lnSpc>
            </a:pPr>
            <a:r>
              <a:rPr lang="cs-CZ" sz="1400" dirty="0" err="1"/>
              <a:t>The</a:t>
            </a:r>
            <a:r>
              <a:rPr lang="cs-CZ" sz="1400" dirty="0"/>
              <a:t> </a:t>
            </a:r>
            <a:r>
              <a:rPr lang="cs-CZ" sz="1400" dirty="0" err="1"/>
              <a:t>short</a:t>
            </a:r>
            <a:r>
              <a:rPr lang="cs-CZ" sz="1400" dirty="0"/>
              <a:t> </a:t>
            </a:r>
            <a:r>
              <a:rPr lang="cs-CZ" sz="1400" dirty="0" err="1"/>
              <a:t>description</a:t>
            </a:r>
            <a:r>
              <a:rPr lang="cs-CZ" sz="1400" dirty="0"/>
              <a:t> </a:t>
            </a:r>
            <a:r>
              <a:rPr lang="cs-CZ" sz="1400" dirty="0" err="1"/>
              <a:t>looked</a:t>
            </a:r>
            <a:r>
              <a:rPr lang="cs-CZ" sz="1400" dirty="0"/>
              <a:t> </a:t>
            </a:r>
            <a:r>
              <a:rPr lang="cs-CZ" sz="1400" dirty="0" err="1"/>
              <a:t>good</a:t>
            </a:r>
            <a:r>
              <a:rPr lang="cs-CZ" sz="1400" dirty="0"/>
              <a:t>, but </a:t>
            </a:r>
            <a:r>
              <a:rPr lang="cs-CZ" sz="1400" dirty="0" err="1"/>
              <a:t>it</a:t>
            </a:r>
            <a:r>
              <a:rPr lang="cs-CZ" sz="1400" dirty="0"/>
              <a:t> </a:t>
            </a:r>
            <a:r>
              <a:rPr lang="cs-CZ" sz="1400" dirty="0" err="1"/>
              <a:t>was</a:t>
            </a:r>
            <a:r>
              <a:rPr lang="cs-CZ" sz="1400" dirty="0"/>
              <a:t> </a:t>
            </a:r>
            <a:r>
              <a:rPr lang="cs-CZ" sz="1400" dirty="0" err="1"/>
              <a:t>missleading</a:t>
            </a:r>
            <a:r>
              <a:rPr lang="cs-CZ" sz="1400" dirty="0"/>
              <a:t> / </a:t>
            </a:r>
            <a:r>
              <a:rPr lang="cs-CZ" sz="1400" dirty="0" err="1"/>
              <a:t>did</a:t>
            </a:r>
            <a:r>
              <a:rPr lang="cs-CZ" sz="1400" dirty="0"/>
              <a:t> not </a:t>
            </a:r>
            <a:r>
              <a:rPr lang="cs-CZ" sz="1400" dirty="0" err="1"/>
              <a:t>cover</a:t>
            </a:r>
            <a:r>
              <a:rPr lang="cs-CZ" sz="1400" dirty="0"/>
              <a:t> </a:t>
            </a:r>
            <a:r>
              <a:rPr lang="cs-CZ" sz="1400" dirty="0" err="1"/>
              <a:t>important</a:t>
            </a:r>
            <a:r>
              <a:rPr lang="cs-CZ" sz="1400" dirty="0"/>
              <a:t> </a:t>
            </a:r>
            <a:r>
              <a:rPr lang="cs-CZ" sz="1400" dirty="0" err="1"/>
              <a:t>drawbacks</a:t>
            </a:r>
            <a:endParaRPr lang="cs-CZ" sz="1400" dirty="0"/>
          </a:p>
          <a:p>
            <a:pPr lvl="2">
              <a:lnSpc>
                <a:spcPct val="90000"/>
              </a:lnSpc>
            </a:pPr>
            <a:r>
              <a:rPr lang="cs-CZ" i="1" dirty="0" err="1"/>
              <a:t>Would</a:t>
            </a:r>
            <a:r>
              <a:rPr lang="cs-CZ" i="1" dirty="0"/>
              <a:t> </a:t>
            </a:r>
            <a:r>
              <a:rPr lang="cs-CZ" i="1" dirty="0" err="1"/>
              <a:t>this</a:t>
            </a:r>
            <a:r>
              <a:rPr lang="cs-CZ" i="1" dirty="0"/>
              <a:t> transfer </a:t>
            </a:r>
            <a:r>
              <a:rPr lang="cs-CZ" i="1" dirty="0" err="1"/>
              <a:t>into</a:t>
            </a:r>
            <a:r>
              <a:rPr lang="cs-CZ" i="1" dirty="0"/>
              <a:t> </a:t>
            </a:r>
            <a:r>
              <a:rPr lang="cs-CZ" i="1" dirty="0" err="1"/>
              <a:t>decreased</a:t>
            </a:r>
            <a:r>
              <a:rPr lang="cs-CZ" i="1" dirty="0"/>
              <a:t> feedback </a:t>
            </a:r>
            <a:r>
              <a:rPr lang="cs-CZ" i="1" dirty="0" err="1"/>
              <a:t>values</a:t>
            </a:r>
            <a:r>
              <a:rPr lang="cs-CZ" i="1" dirty="0"/>
              <a:t>?</a:t>
            </a:r>
          </a:p>
          <a:p>
            <a:pPr lvl="2">
              <a:lnSpc>
                <a:spcPct val="90000"/>
              </a:lnSpc>
            </a:pPr>
            <a:r>
              <a:rPr lang="cs-CZ" i="1" dirty="0"/>
              <a:t>Maybe, maybe not (Seznam.cz </a:t>
            </a:r>
            <a:r>
              <a:rPr lang="cs-CZ" i="1" dirty="0" smtClean="0"/>
              <a:t>lecture@NSWI166</a:t>
            </a:r>
            <a:r>
              <a:rPr lang="cs-CZ" i="1" dirty="0"/>
              <a:t>, </a:t>
            </a:r>
            <a:r>
              <a:rPr lang="cs-CZ" i="1" dirty="0" smtClean="0"/>
              <a:t>clickbaits have similar consumption stats)</a:t>
            </a:r>
            <a:endParaRPr lang="en-US" i="1" dirty="0"/>
          </a:p>
        </p:txBody>
      </p:sp>
    </p:spTree>
    <p:extLst>
      <p:ext uri="{BB962C8B-B14F-4D97-AF65-F5344CB8AC3E}">
        <p14:creationId xmlns:p14="http://schemas.microsoft.com/office/powerpoint/2010/main" val="2447702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3"/>
            <a:ext cx="9209618" cy="1320795"/>
          </a:xfrm>
        </p:spPr>
        <p:txBody>
          <a:bodyPr>
            <a:normAutofit/>
          </a:bodyPr>
          <a:lstStyle/>
          <a:p>
            <a:r>
              <a:rPr lang="en-US" dirty="0">
                <a:solidFill>
                  <a:srgbClr val="333333"/>
                </a:solidFill>
                <a:latin typeface="Arial" pitchFamily="34"/>
              </a:rPr>
              <a:t>Negative preference from implicit feedback</a:t>
            </a:r>
            <a:endParaRPr lang="en-US" dirty="0"/>
          </a:p>
        </p:txBody>
      </p:sp>
      <p:sp>
        <p:nvSpPr>
          <p:cNvPr id="3" name="Content Placeholder 2"/>
          <p:cNvSpPr>
            <a:spLocks noGrp="1"/>
          </p:cNvSpPr>
          <p:nvPr>
            <p:ph idx="1"/>
          </p:nvPr>
        </p:nvSpPr>
        <p:spPr>
          <a:xfrm>
            <a:off x="677332" y="1558212"/>
            <a:ext cx="9297092" cy="4483146"/>
          </a:xfrm>
        </p:spPr>
        <p:txBody>
          <a:bodyPr>
            <a:normAutofit/>
          </a:bodyPr>
          <a:lstStyle/>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sp>
        <p:nvSpPr>
          <p:cNvPr id="22" name="Content Placeholder 2">
            <a:extLst>
              <a:ext uri="{FF2B5EF4-FFF2-40B4-BE49-F238E27FC236}">
                <a16:creationId xmlns:a16="http://schemas.microsoft.com/office/drawing/2014/main" id="{C1AA867E-B365-4BED-9373-C7AEDACE812C}"/>
              </a:ext>
            </a:extLst>
          </p:cNvPr>
          <p:cNvSpPr txBox="1">
            <a:spLocks/>
          </p:cNvSpPr>
          <p:nvPr/>
        </p:nvSpPr>
        <p:spPr>
          <a:xfrm>
            <a:off x="677331" y="2160590"/>
            <a:ext cx="9709931" cy="3880768"/>
          </a:xfrm>
          <a:prstGeom prst="rect">
            <a:avLst/>
          </a:prstGeom>
          <a:noFill/>
          <a:ln>
            <a:noFill/>
          </a:ln>
        </p:spPr>
        <p:txBody>
          <a:bodyPr vert="horz" wrap="square" lIns="91440" tIns="45720" rIns="91440" bIns="45720" anchor="t" anchorCtr="0" compatLnSpc="1">
            <a:normAutofit/>
          </a:bodyPr>
          <a:lstStyle>
            <a:lvl1pPr marL="342900" marR="0" lvl="0" indent="-342900" algn="l" defTabSz="457200" rtl="0" fontAlgn="auto" hangingPunct="1">
              <a:lnSpc>
                <a:spcPct val="100000"/>
              </a:lnSpc>
              <a:spcBef>
                <a:spcPts val="1000"/>
              </a:spcBef>
              <a:spcAft>
                <a:spcPts val="0"/>
              </a:spcAft>
              <a:buClr>
                <a:srgbClr val="90C226"/>
              </a:buClr>
              <a:buSzPct val="80000"/>
              <a:buFont typeface="Wingdings 3"/>
              <a:buChar char=""/>
              <a:tabLst/>
              <a:defRPr lang="cs-CZ"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90C226"/>
              </a:buClr>
              <a:buSzPct val="80000"/>
              <a:buFont typeface="Wingdings 3"/>
              <a:buChar char=""/>
              <a:tabLst/>
              <a:defRPr lang="cs-CZ"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Wingdings 3"/>
              <a:buNone/>
            </a:pPr>
            <a:r>
              <a:rPr lang="cs-CZ" b="1" dirty="0"/>
              <a:t>The lack of positive feedback on object detail level</a:t>
            </a:r>
            <a:endParaRPr lang="en-US" b="1" dirty="0"/>
          </a:p>
          <a:p>
            <a:pPr>
              <a:lnSpc>
                <a:spcPct val="90000"/>
              </a:lnSpc>
            </a:pPr>
            <a:r>
              <a:rPr lang="cs-CZ" sz="1600" dirty="0">
                <a:hlinkClick r:id="rId2"/>
              </a:rPr>
              <a:t>https://link.springer.com/content/pdf/10.1007%2F978-3-642-02247-0_47.pdf</a:t>
            </a:r>
            <a:endParaRPr lang="cs-CZ" sz="1400" dirty="0"/>
          </a:p>
          <a:p>
            <a:pPr lvl="1">
              <a:lnSpc>
                <a:spcPct val="90000"/>
              </a:lnSpc>
            </a:pPr>
            <a:r>
              <a:rPr lang="cs-CZ" sz="1400" dirty="0"/>
              <a:t>RecSys for jobs</a:t>
            </a:r>
          </a:p>
          <a:p>
            <a:pPr lvl="2">
              <a:lnSpc>
                <a:spcPct val="90000"/>
              </a:lnSpc>
            </a:pPr>
            <a:r>
              <a:rPr lang="cs-CZ" sz="1200" dirty="0"/>
              <a:t>If the job was openned, but no positive action was recorded (applying /saving for later /...), consider it as negative</a:t>
            </a:r>
            <a:endParaRPr lang="en-US" sz="1200" dirty="0"/>
          </a:p>
          <a:p>
            <a:pPr>
              <a:lnSpc>
                <a:spcPct val="90000"/>
              </a:lnSpc>
            </a:pPr>
            <a:r>
              <a:rPr lang="cs-CZ" sz="1600" dirty="0"/>
              <a:t>Applied to extend user profile similarity (both users disliked similar jobs)</a:t>
            </a:r>
          </a:p>
          <a:p>
            <a:pPr>
              <a:lnSpc>
                <a:spcPct val="90000"/>
              </a:lnSpc>
            </a:pPr>
            <a:r>
              <a:rPr lang="cs-CZ" dirty="0"/>
              <a:t>But do we have the full information?</a:t>
            </a:r>
          </a:p>
          <a:p>
            <a:pPr lvl="1">
              <a:lnSpc>
                <a:spcPct val="90000"/>
              </a:lnSpc>
            </a:pPr>
            <a:r>
              <a:rPr lang="cs-CZ" sz="1400" dirty="0"/>
              <a:t>User could just bookmark the job outside</a:t>
            </a:r>
          </a:p>
          <a:p>
            <a:pPr lvl="1">
              <a:lnSpc>
                <a:spcPct val="90000"/>
              </a:lnSpc>
            </a:pPr>
            <a:r>
              <a:rPr lang="cs-CZ" sz="1400" dirty="0"/>
              <a:t>User could simply leave interesting offers open</a:t>
            </a:r>
          </a:p>
        </p:txBody>
      </p:sp>
    </p:spTree>
    <p:extLst>
      <p:ext uri="{BB962C8B-B14F-4D97-AF65-F5344CB8AC3E}">
        <p14:creationId xmlns:p14="http://schemas.microsoft.com/office/powerpoint/2010/main" val="262458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B3452-4B0B-85E6-A395-8FE20864C0B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2D04BEC-13A5-DF8F-994E-ADA7635CB08E}"/>
              </a:ext>
            </a:extLst>
          </p:cNvPr>
          <p:cNvSpPr>
            <a:spLocks noGrp="1"/>
          </p:cNvSpPr>
          <p:nvPr>
            <p:ph type="title"/>
          </p:nvPr>
        </p:nvSpPr>
        <p:spPr/>
        <p:txBody>
          <a:bodyPr/>
          <a:lstStyle/>
          <a:p>
            <a:r>
              <a:rPr lang="cs-CZ" dirty="0" err="1"/>
              <a:t>Recap</a:t>
            </a:r>
            <a:endParaRPr lang="cs-CZ" dirty="0"/>
          </a:p>
        </p:txBody>
      </p:sp>
    </p:spTree>
    <p:extLst>
      <p:ext uri="{BB962C8B-B14F-4D97-AF65-F5344CB8AC3E}">
        <p14:creationId xmlns:p14="http://schemas.microsoft.com/office/powerpoint/2010/main" val="1703037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1" y="505197"/>
            <a:ext cx="9950563" cy="1320795"/>
          </a:xfrm>
        </p:spPr>
        <p:txBody>
          <a:bodyPr/>
          <a:lstStyle/>
          <a:p>
            <a:r>
              <a:rPr lang="en-US" dirty="0">
                <a:solidFill>
                  <a:srgbClr val="333333"/>
                </a:solidFill>
                <a:latin typeface="Arial" pitchFamily="34"/>
              </a:rPr>
              <a:t>Negative preference from implicit feedback</a:t>
            </a:r>
            <a:endParaRPr lang="en-US" dirty="0"/>
          </a:p>
        </p:txBody>
      </p:sp>
      <p:sp>
        <p:nvSpPr>
          <p:cNvPr id="3" name="Content Placeholder 2"/>
          <p:cNvSpPr>
            <a:spLocks noGrp="1"/>
          </p:cNvSpPr>
          <p:nvPr>
            <p:ph idx="1"/>
          </p:nvPr>
        </p:nvSpPr>
        <p:spPr>
          <a:xfrm>
            <a:off x="677332" y="1522767"/>
            <a:ext cx="9297092" cy="5085185"/>
          </a:xfrm>
        </p:spPr>
        <p:txBody>
          <a:bodyPr>
            <a:normAutofit/>
          </a:bodyPr>
          <a:lstStyle/>
          <a:p>
            <a:r>
              <a:rPr lang="cs-CZ" dirty="0"/>
              <a:t>De-noising binary implicit feedback (SATtisfied /DisSATtisfied click)</a:t>
            </a:r>
            <a:endParaRPr lang="cs-CZ" dirty="0">
              <a:solidFill>
                <a:srgbClr val="92D050"/>
              </a:solidFill>
            </a:endParaRPr>
          </a:p>
          <a:p>
            <a:pPr lvl="1"/>
            <a:r>
              <a:rPr lang="cs-CZ" dirty="0"/>
              <a:t>Static (e.g. only count clicks with &gt;30sec click dwell time)</a:t>
            </a:r>
          </a:p>
          <a:p>
            <a:pPr lvl="1">
              <a:lnSpc>
                <a:spcPct val="90000"/>
              </a:lnSpc>
            </a:pPr>
            <a:r>
              <a:rPr lang="cs-CZ" sz="1400" dirty="0"/>
              <a:t>Context-aware</a:t>
            </a:r>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lvl="1">
              <a:lnSpc>
                <a:spcPct val="90000"/>
              </a:lnSpc>
            </a:pPr>
            <a:r>
              <a:rPr lang="en-US" sz="1400" dirty="0"/>
              <a:t>Modeling Dwell Time to Predict Click-level </a:t>
            </a:r>
            <a:r>
              <a:rPr lang="en-US" sz="1400" dirty="0" smtClean="0"/>
              <a:t>Satisfaction</a:t>
            </a:r>
            <a:endParaRPr lang="cs-CZ" sz="1400" dirty="0" smtClean="0">
              <a:hlinkClick r:id="rId2"/>
            </a:endParaRPr>
          </a:p>
          <a:p>
            <a:pPr lvl="2">
              <a:lnSpc>
                <a:spcPct val="90000"/>
              </a:lnSpc>
            </a:pPr>
            <a:r>
              <a:rPr lang="cs-CZ" sz="1100" dirty="0" smtClean="0">
                <a:hlinkClick r:id="rId2"/>
              </a:rPr>
              <a:t>https</a:t>
            </a:r>
            <a:r>
              <a:rPr lang="cs-CZ" sz="1100" dirty="0">
                <a:hlinkClick r:id="rId2"/>
              </a:rPr>
              <a:t>://dl.acm.org/doi/pdf/10.1145/2556195.2556220</a:t>
            </a:r>
            <a:r>
              <a:rPr lang="cs-CZ" sz="1100" dirty="0"/>
              <a:t> </a:t>
            </a:r>
            <a:endParaRPr lang="cs-CZ" sz="1200" dirty="0"/>
          </a:p>
          <a:p>
            <a:pPr lvl="1">
              <a:lnSpc>
                <a:spcPct val="90000"/>
              </a:lnSpc>
            </a:pPr>
            <a:r>
              <a:rPr lang="cs-CZ" sz="1400" dirty="0"/>
              <a:t>Feedback from search engines, text query</a:t>
            </a:r>
          </a:p>
          <a:p>
            <a:pPr lvl="2">
              <a:lnSpc>
                <a:spcPct val="90000"/>
              </a:lnSpc>
            </a:pPr>
            <a:r>
              <a:rPr lang="cs-CZ" sz="1200" dirty="0"/>
              <a:t>Query topic, query types / page topic, reading difficulty </a:t>
            </a:r>
          </a:p>
          <a:p>
            <a:pPr lvl="1">
              <a:lnSpc>
                <a:spcPct val="90000"/>
              </a:lnSpc>
            </a:pPr>
            <a:r>
              <a:rPr lang="cs-CZ" sz="1400" dirty="0"/>
              <a:t>Use click dwell time, known SAT / DSAT labels</a:t>
            </a:r>
          </a:p>
          <a:p>
            <a:pPr lvl="1">
              <a:lnSpc>
                <a:spcPct val="90000"/>
              </a:lnSpc>
            </a:pPr>
            <a:r>
              <a:rPr lang="cs-CZ" sz="1400" dirty="0"/>
              <a:t>Decision trees: identify relevant context segments [strange]</a:t>
            </a:r>
          </a:p>
          <a:p>
            <a:pPr lvl="2">
              <a:lnSpc>
                <a:spcPct val="90000"/>
              </a:lnSpc>
            </a:pPr>
            <a:r>
              <a:rPr lang="cs-CZ" sz="1200" dirty="0"/>
              <a:t>Fit Gamma distribution for both SAT, DSAT and each segment</a:t>
            </a:r>
          </a:p>
          <a:p>
            <a:pPr lvl="1">
              <a:lnSpc>
                <a:spcPct val="90000"/>
              </a:lnSpc>
            </a:pPr>
            <a:r>
              <a:rPr lang="cs-CZ" sz="1400" dirty="0"/>
              <a:t>Predictor based on actual dwell time and SAT / DSAT params.</a:t>
            </a:r>
          </a:p>
          <a:p>
            <a:pPr marL="0" indent="0">
              <a:lnSpc>
                <a:spcPct val="90000"/>
              </a:lnSpc>
              <a:buNone/>
            </a:pPr>
            <a:endParaRPr lang="cs-CZ" sz="1600" dirty="0"/>
          </a:p>
          <a:p>
            <a:pPr marL="0" indent="0">
              <a:lnSpc>
                <a:spcPct val="90000"/>
              </a:lnSpc>
              <a:buNone/>
            </a:pPr>
            <a:endParaRPr lang="cs-CZ" sz="1600" dirty="0"/>
          </a:p>
        </p:txBody>
      </p:sp>
      <p:grpSp>
        <p:nvGrpSpPr>
          <p:cNvPr id="4" name="Csoportba foglalás 53">
            <a:extLst>
              <a:ext uri="{FF2B5EF4-FFF2-40B4-BE49-F238E27FC236}">
                <a16:creationId xmlns:a16="http://schemas.microsoft.com/office/drawing/2014/main" id="{EC287AEA-7601-46CC-BC65-A74258A68A7F}"/>
              </a:ext>
            </a:extLst>
          </p:cNvPr>
          <p:cNvGrpSpPr/>
          <p:nvPr/>
        </p:nvGrpSpPr>
        <p:grpSpPr>
          <a:xfrm>
            <a:off x="677332" y="2614422"/>
            <a:ext cx="3682885" cy="1320795"/>
            <a:chOff x="2934227" y="2375908"/>
            <a:chExt cx="3988436" cy="1629156"/>
          </a:xfrm>
        </p:grpSpPr>
        <p:pic>
          <p:nvPicPr>
            <p:cNvPr id="5" name="Picture 4" descr="Výsledek obrázku pro spreadsheet icon">
              <a:extLst>
                <a:ext uri="{FF2B5EF4-FFF2-40B4-BE49-F238E27FC236}">
                  <a16:creationId xmlns:a16="http://schemas.microsoft.com/office/drawing/2014/main" id="{EB237540-BBE7-4A53-94BA-1D8AF9C1FC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ýsledek obrázku pro spreadsheet icon">
              <a:extLst>
                <a:ext uri="{FF2B5EF4-FFF2-40B4-BE49-F238E27FC236}">
                  <a16:creationId xmlns:a16="http://schemas.microsoft.com/office/drawing/2014/main" id="{6099123C-A972-4B0D-A596-4EC8D2A9953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27">
              <a:extLst>
                <a:ext uri="{FF2B5EF4-FFF2-40B4-BE49-F238E27FC236}">
                  <a16:creationId xmlns:a16="http://schemas.microsoft.com/office/drawing/2014/main" id="{E7D2C564-D138-4E4B-90B7-E59375ECDB05}"/>
                </a:ext>
              </a:extLst>
            </p:cNvPr>
            <p:cNvPicPr>
              <a:picLocks noChangeAspect="1"/>
            </p:cNvPicPr>
            <p:nvPr/>
          </p:nvPicPr>
          <p:blipFill rotWithShape="1">
            <a:blip r:embed="rId4" cstate="print"/>
            <a:srcRect l="783" t="8001" r="74805" b="50000"/>
            <a:stretch/>
          </p:blipFill>
          <p:spPr>
            <a:xfrm>
              <a:off x="2934227" y="2922704"/>
              <a:ext cx="629661" cy="609349"/>
            </a:xfrm>
            <a:prstGeom prst="rect">
              <a:avLst/>
            </a:prstGeom>
          </p:spPr>
        </p:pic>
        <p:cxnSp>
          <p:nvCxnSpPr>
            <p:cNvPr id="8" name="Szögletes összekötő 29">
              <a:extLst>
                <a:ext uri="{FF2B5EF4-FFF2-40B4-BE49-F238E27FC236}">
                  <a16:creationId xmlns:a16="http://schemas.microsoft.com/office/drawing/2014/main" id="{8AB550FA-EA3A-411F-B447-1A58B1BE7F3C}"/>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9" name="Szögletes összekötő 34">
              <a:extLst>
                <a:ext uri="{FF2B5EF4-FFF2-40B4-BE49-F238E27FC236}">
                  <a16:creationId xmlns:a16="http://schemas.microsoft.com/office/drawing/2014/main" id="{F86745DC-B332-4C7B-B775-BC089698209C}"/>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Lekerekített téglalap 33">
              <a:extLst>
                <a:ext uri="{FF2B5EF4-FFF2-40B4-BE49-F238E27FC236}">
                  <a16:creationId xmlns:a16="http://schemas.microsoft.com/office/drawing/2014/main" id="{0C29F5E5-CD93-47DA-A1E7-504115DEC723}"/>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Dwell time: 40s</a:t>
              </a:r>
            </a:p>
            <a:p>
              <a:r>
                <a:rPr lang="cs-CZ" sz="1100" dirty="0">
                  <a:solidFill>
                    <a:schemeClr val="tx1"/>
                  </a:solidFill>
                </a:rPr>
                <a:t>Page context</a:t>
              </a:r>
              <a:endParaRPr lang="hu-HU" sz="1100" dirty="0">
                <a:solidFill>
                  <a:schemeClr val="tx1"/>
                </a:solidFill>
              </a:endParaRPr>
            </a:p>
          </p:txBody>
        </p:sp>
        <p:sp>
          <p:nvSpPr>
            <p:cNvPr id="11" name="Lekerekített téglalap 46">
              <a:extLst>
                <a:ext uri="{FF2B5EF4-FFF2-40B4-BE49-F238E27FC236}">
                  <a16:creationId xmlns:a16="http://schemas.microsoft.com/office/drawing/2014/main" id="{5C53DED6-BF41-4DBE-8364-84FBB5C8D45C}"/>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Dwell time: 100s</a:t>
              </a:r>
            </a:p>
            <a:p>
              <a:r>
                <a:rPr lang="cs-CZ" sz="1100" dirty="0">
                  <a:solidFill>
                    <a:schemeClr val="tx1"/>
                  </a:solidFill>
                </a:rPr>
                <a:t>Page context</a:t>
              </a:r>
              <a:endParaRPr lang="hu-HU" sz="1100" dirty="0">
                <a:solidFill>
                  <a:schemeClr val="tx1"/>
                </a:solidFill>
              </a:endParaRPr>
            </a:p>
          </p:txBody>
        </p:sp>
      </p:grpSp>
      <p:sp>
        <p:nvSpPr>
          <p:cNvPr id="20" name="Jobbra nyíl 4100">
            <a:extLst>
              <a:ext uri="{FF2B5EF4-FFF2-40B4-BE49-F238E27FC236}">
                <a16:creationId xmlns:a16="http://schemas.microsoft.com/office/drawing/2014/main" id="{D6602665-F154-4221-9C4E-1236FE2F7C01}"/>
              </a:ext>
            </a:extLst>
          </p:cNvPr>
          <p:cNvSpPr/>
          <p:nvPr/>
        </p:nvSpPr>
        <p:spPr>
          <a:xfrm>
            <a:off x="4619129" y="2947640"/>
            <a:ext cx="653392" cy="730919"/>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4" name="Csoportba foglalás 4096">
            <a:extLst>
              <a:ext uri="{FF2B5EF4-FFF2-40B4-BE49-F238E27FC236}">
                <a16:creationId xmlns:a16="http://schemas.microsoft.com/office/drawing/2014/main" id="{238701F2-E1FD-4D18-AF92-9EC96DD23271}"/>
              </a:ext>
            </a:extLst>
          </p:cNvPr>
          <p:cNvGrpSpPr/>
          <p:nvPr/>
        </p:nvGrpSpPr>
        <p:grpSpPr>
          <a:xfrm>
            <a:off x="5531433" y="2614422"/>
            <a:ext cx="3025060" cy="1450938"/>
            <a:chOff x="4838560" y="2605886"/>
            <a:chExt cx="3194995" cy="1583091"/>
          </a:xfrm>
        </p:grpSpPr>
        <p:pic>
          <p:nvPicPr>
            <p:cNvPr id="28" name="Picture 4" descr="Výsledek obrázku pro spreadsheet icon">
              <a:extLst>
                <a:ext uri="{FF2B5EF4-FFF2-40B4-BE49-F238E27FC236}">
                  <a16:creationId xmlns:a16="http://schemas.microsoft.com/office/drawing/2014/main" id="{8458003C-363B-43AE-AD3F-A8D80380778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7411083" y="2605886"/>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Výsledek obrázku pro spreadsheet icon">
              <a:extLst>
                <a:ext uri="{FF2B5EF4-FFF2-40B4-BE49-F238E27FC236}">
                  <a16:creationId xmlns:a16="http://schemas.microsoft.com/office/drawing/2014/main" id="{6175C772-DC29-4D4D-9667-CE6A63C72F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7411084" y="3517581"/>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30" name="Kép 60">
              <a:extLst>
                <a:ext uri="{FF2B5EF4-FFF2-40B4-BE49-F238E27FC236}">
                  <a16:creationId xmlns:a16="http://schemas.microsoft.com/office/drawing/2014/main" id="{A9E37C73-A9F0-4687-8939-DFE46C4499F1}"/>
                </a:ext>
              </a:extLst>
            </p:cNvPr>
            <p:cNvPicPr>
              <a:picLocks noChangeAspect="1"/>
            </p:cNvPicPr>
            <p:nvPr/>
          </p:nvPicPr>
          <p:blipFill rotWithShape="1">
            <a:blip r:embed="rId4" cstate="print"/>
            <a:srcRect l="783" t="8001" r="74805" b="50000"/>
            <a:stretch/>
          </p:blipFill>
          <p:spPr>
            <a:xfrm>
              <a:off x="4838560" y="3106352"/>
              <a:ext cx="629661" cy="609349"/>
            </a:xfrm>
            <a:prstGeom prst="rect">
              <a:avLst/>
            </a:prstGeom>
          </p:spPr>
        </p:pic>
        <p:cxnSp>
          <p:nvCxnSpPr>
            <p:cNvPr id="31" name="Szögletes összekötő 61">
              <a:extLst>
                <a:ext uri="{FF2B5EF4-FFF2-40B4-BE49-F238E27FC236}">
                  <a16:creationId xmlns:a16="http://schemas.microsoft.com/office/drawing/2014/main" id="{F1E66166-36DA-41BA-A5EA-C9BB6316539C}"/>
                </a:ext>
              </a:extLst>
            </p:cNvPr>
            <p:cNvCxnSpPr/>
            <p:nvPr/>
          </p:nvCxnSpPr>
          <p:spPr>
            <a:xfrm flipV="1">
              <a:off x="5468221" y="2895190"/>
              <a:ext cx="1912091" cy="381828"/>
            </a:xfrm>
            <a:prstGeom prst="bentConnector3">
              <a:avLst>
                <a:gd name="adj1" fmla="val 18119"/>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2" name="Szögletes összekötő 62">
              <a:extLst>
                <a:ext uri="{FF2B5EF4-FFF2-40B4-BE49-F238E27FC236}">
                  <a16:creationId xmlns:a16="http://schemas.microsoft.com/office/drawing/2014/main" id="{202EDE02-DCA0-4595-8696-E929612A5F3D}"/>
                </a:ext>
              </a:extLst>
            </p:cNvPr>
            <p:cNvCxnSpPr/>
            <p:nvPr/>
          </p:nvCxnSpPr>
          <p:spPr>
            <a:xfrm>
              <a:off x="5468221" y="3540640"/>
              <a:ext cx="1912091" cy="293380"/>
            </a:xfrm>
            <a:prstGeom prst="bentConnector3">
              <a:avLst>
                <a:gd name="adj1" fmla="val 1762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33" name="Lekerekített téglalap 63">
              <a:extLst>
                <a:ext uri="{FF2B5EF4-FFF2-40B4-BE49-F238E27FC236}">
                  <a16:creationId xmlns:a16="http://schemas.microsoft.com/office/drawing/2014/main" id="{6332CA59-30F5-4C94-A3F1-077E4985C069}"/>
                </a:ext>
              </a:extLst>
            </p:cNvPr>
            <p:cNvSpPr/>
            <p:nvPr/>
          </p:nvSpPr>
          <p:spPr>
            <a:xfrm>
              <a:off x="5964638" y="2708920"/>
              <a:ext cx="1155638" cy="38444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0</a:t>
              </a:r>
              <a:endParaRPr lang="hu-HU" sz="1400" dirty="0">
                <a:solidFill>
                  <a:schemeClr val="tx1"/>
                </a:solidFill>
              </a:endParaRPr>
            </a:p>
          </p:txBody>
        </p:sp>
        <p:sp>
          <p:nvSpPr>
            <p:cNvPr id="34" name="Lekerekített téglalap 64">
              <a:extLst>
                <a:ext uri="{FF2B5EF4-FFF2-40B4-BE49-F238E27FC236}">
                  <a16:creationId xmlns:a16="http://schemas.microsoft.com/office/drawing/2014/main" id="{F2D45351-0F72-4BDA-B475-DF8AD914BA49}"/>
                </a:ext>
              </a:extLst>
            </p:cNvPr>
            <p:cNvSpPr/>
            <p:nvPr/>
          </p:nvSpPr>
          <p:spPr>
            <a:xfrm>
              <a:off x="5964638" y="3645024"/>
              <a:ext cx="1155638" cy="360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1</a:t>
              </a:r>
              <a:endParaRPr lang="hu-HU" sz="1400" dirty="0">
                <a:solidFill>
                  <a:schemeClr val="tx1"/>
                </a:solidFill>
              </a:endParaRPr>
            </a:p>
          </p:txBody>
        </p:sp>
      </p:grpSp>
      <p:pic>
        <p:nvPicPr>
          <p:cNvPr id="1026" name="Picture 2" descr="upload.wikimedia.org/wikipedia/commons/thumb/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7617" y="4065359"/>
            <a:ext cx="3642988" cy="243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660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1" y="609603"/>
            <a:ext cx="10520057" cy="1320795"/>
          </a:xfrm>
        </p:spPr>
        <p:txBody>
          <a:bodyPr/>
          <a:lstStyle/>
          <a:p>
            <a:r>
              <a:rPr lang="en-US" dirty="0">
                <a:solidFill>
                  <a:srgbClr val="333333"/>
                </a:solidFill>
                <a:latin typeface="Arial" pitchFamily="34"/>
              </a:rPr>
              <a:t>Negative preference from implicit feedback</a:t>
            </a:r>
            <a:endParaRPr lang="en-US" dirty="0"/>
          </a:p>
        </p:txBody>
      </p:sp>
      <p:sp>
        <p:nvSpPr>
          <p:cNvPr id="3" name="Content Placeholder 2"/>
          <p:cNvSpPr>
            <a:spLocks noGrp="1"/>
          </p:cNvSpPr>
          <p:nvPr>
            <p:ph idx="1"/>
          </p:nvPr>
        </p:nvSpPr>
        <p:spPr>
          <a:xfrm>
            <a:off x="677332" y="1522767"/>
            <a:ext cx="9297092" cy="5085185"/>
          </a:xfrm>
        </p:spPr>
        <p:txBody>
          <a:bodyPr>
            <a:normAutofit/>
          </a:bodyPr>
          <a:lstStyle/>
          <a:p>
            <a:r>
              <a:rPr lang="cs-CZ" dirty="0"/>
              <a:t>De-noising binary implicit feedback (SATtisfied /DisSATtisfied click)</a:t>
            </a:r>
            <a:endParaRPr lang="cs-CZ" dirty="0">
              <a:solidFill>
                <a:srgbClr val="92D050"/>
              </a:solidFill>
            </a:endParaRPr>
          </a:p>
          <a:p>
            <a:pPr lvl="1">
              <a:lnSpc>
                <a:spcPct val="90000"/>
              </a:lnSpc>
            </a:pPr>
            <a:endParaRPr lang="cs-CZ" sz="1400" dirty="0" smtClean="0"/>
          </a:p>
          <a:p>
            <a:pPr lvl="1">
              <a:lnSpc>
                <a:spcPct val="90000"/>
              </a:lnSpc>
            </a:pPr>
            <a:r>
              <a:rPr lang="cs-CZ" sz="1400" dirty="0" smtClean="0"/>
              <a:t>Context-aware</a:t>
            </a:r>
            <a:endParaRPr lang="cs-CZ" sz="14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lvl="1">
              <a:lnSpc>
                <a:spcPct val="90000"/>
              </a:lnSpc>
            </a:pPr>
            <a:r>
              <a:rPr lang="en-US" sz="1400" dirty="0" err="1"/>
              <a:t>Denoising</a:t>
            </a:r>
            <a:r>
              <a:rPr lang="en-US" sz="1400" dirty="0"/>
              <a:t> Implicit Feedback for </a:t>
            </a:r>
            <a:r>
              <a:rPr lang="en-US" sz="1400" dirty="0" smtClean="0"/>
              <a:t>Recommendation</a:t>
            </a:r>
            <a:r>
              <a:rPr lang="cs-CZ" sz="1400" dirty="0" smtClean="0"/>
              <a:t> </a:t>
            </a:r>
            <a:r>
              <a:rPr lang="cs-CZ" sz="1100" dirty="0" smtClean="0"/>
              <a:t>(</a:t>
            </a:r>
            <a:r>
              <a:rPr lang="cs-CZ" sz="1100" dirty="0" smtClean="0">
                <a:hlinkClick r:id="rId2"/>
              </a:rPr>
              <a:t>https</a:t>
            </a:r>
            <a:r>
              <a:rPr lang="cs-CZ" sz="1100" dirty="0">
                <a:hlinkClick r:id="rId2"/>
              </a:rPr>
              <a:t>://</a:t>
            </a:r>
            <a:r>
              <a:rPr lang="cs-CZ" sz="1100" dirty="0" smtClean="0">
                <a:hlinkClick r:id="rId2"/>
              </a:rPr>
              <a:t>arxiv.org/pdf/2006.04153.pdf</a:t>
            </a:r>
            <a:r>
              <a:rPr lang="cs-CZ" sz="1100" dirty="0" smtClean="0"/>
              <a:t>)</a:t>
            </a:r>
            <a:endParaRPr lang="cs-CZ" sz="1400" dirty="0"/>
          </a:p>
          <a:p>
            <a:pPr lvl="2">
              <a:lnSpc>
                <a:spcPct val="90000"/>
              </a:lnSpc>
            </a:pPr>
            <a:r>
              <a:rPr lang="cs-CZ" sz="1200" i="1" dirty="0"/>
              <a:t>„</a:t>
            </a:r>
            <a:r>
              <a:rPr lang="en-US" sz="1200" b="1" i="1" dirty="0"/>
              <a:t>False-positive interactions are harder to fit in the early stages</a:t>
            </a:r>
            <a:r>
              <a:rPr lang="en-US" sz="1200" i="1" dirty="0"/>
              <a:t>. According to the theory of robust learning easy samples are more likely to be the clean ones and</a:t>
            </a:r>
            <a:r>
              <a:rPr lang="cs-CZ" sz="1200" i="1" dirty="0"/>
              <a:t> </a:t>
            </a:r>
            <a:r>
              <a:rPr lang="en-US" sz="1200" i="1" dirty="0"/>
              <a:t>fitting the hard samples may hurt the </a:t>
            </a:r>
            <a:r>
              <a:rPr lang="en-US" sz="1200" i="1" dirty="0" err="1"/>
              <a:t>generalizati</a:t>
            </a:r>
            <a:r>
              <a:rPr lang="cs-CZ" sz="1200" i="1" dirty="0"/>
              <a:t>on.“</a:t>
            </a:r>
          </a:p>
          <a:p>
            <a:pPr lvl="2">
              <a:lnSpc>
                <a:spcPct val="90000"/>
              </a:lnSpc>
            </a:pPr>
            <a:r>
              <a:rPr lang="cs-CZ" sz="1200" dirty="0"/>
              <a:t>Discard or reduce weight for train interactions with high initial </a:t>
            </a:r>
            <a:r>
              <a:rPr lang="cs-CZ" sz="1200" dirty="0" smtClean="0"/>
              <a:t>loss</a:t>
            </a:r>
          </a:p>
          <a:p>
            <a:pPr lvl="3">
              <a:lnSpc>
                <a:spcPct val="90000"/>
              </a:lnSpc>
            </a:pPr>
            <a:r>
              <a:rPr lang="cs-CZ" sz="1000" dirty="0" smtClean="0"/>
              <a:t>Counter-intuitive, but may work</a:t>
            </a:r>
            <a:r>
              <a:rPr lang="cs-CZ" sz="1000" dirty="0" smtClean="0">
                <a:sym typeface="Wingdings" panose="05000000000000000000" pitchFamily="2" charset="2"/>
              </a:rPr>
              <a:t></a:t>
            </a:r>
            <a:endParaRPr lang="cs-CZ" sz="1000" dirty="0"/>
          </a:p>
          <a:p>
            <a:pPr lvl="1">
              <a:lnSpc>
                <a:spcPct val="90000"/>
              </a:lnSpc>
            </a:pPr>
            <a:r>
              <a:rPr lang="cs-CZ" sz="1400" dirty="0"/>
              <a:t>No need for additional types of feedback with this approach</a:t>
            </a:r>
          </a:p>
          <a:p>
            <a:pPr marL="0" indent="0">
              <a:lnSpc>
                <a:spcPct val="90000"/>
              </a:lnSpc>
              <a:buNone/>
            </a:pPr>
            <a:endParaRPr lang="cs-CZ" sz="1600" dirty="0"/>
          </a:p>
          <a:p>
            <a:pPr marL="0" indent="0">
              <a:lnSpc>
                <a:spcPct val="90000"/>
              </a:lnSpc>
              <a:buNone/>
            </a:pPr>
            <a:endParaRPr lang="cs-CZ" sz="1600" dirty="0"/>
          </a:p>
        </p:txBody>
      </p:sp>
      <p:grpSp>
        <p:nvGrpSpPr>
          <p:cNvPr id="4" name="Csoportba foglalás 53">
            <a:extLst>
              <a:ext uri="{FF2B5EF4-FFF2-40B4-BE49-F238E27FC236}">
                <a16:creationId xmlns:a16="http://schemas.microsoft.com/office/drawing/2014/main" id="{EC287AEA-7601-46CC-BC65-A74258A68A7F}"/>
              </a:ext>
            </a:extLst>
          </p:cNvPr>
          <p:cNvGrpSpPr/>
          <p:nvPr/>
        </p:nvGrpSpPr>
        <p:grpSpPr>
          <a:xfrm>
            <a:off x="677332" y="2614422"/>
            <a:ext cx="3682885" cy="1320795"/>
            <a:chOff x="2934227" y="2375908"/>
            <a:chExt cx="3988436" cy="1629156"/>
          </a:xfrm>
        </p:grpSpPr>
        <p:pic>
          <p:nvPicPr>
            <p:cNvPr id="5" name="Picture 4" descr="Výsledek obrázku pro spreadsheet icon">
              <a:extLst>
                <a:ext uri="{FF2B5EF4-FFF2-40B4-BE49-F238E27FC236}">
                  <a16:creationId xmlns:a16="http://schemas.microsoft.com/office/drawing/2014/main" id="{EB237540-BBE7-4A53-94BA-1D8AF9C1FC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ýsledek obrázku pro spreadsheet icon">
              <a:extLst>
                <a:ext uri="{FF2B5EF4-FFF2-40B4-BE49-F238E27FC236}">
                  <a16:creationId xmlns:a16="http://schemas.microsoft.com/office/drawing/2014/main" id="{6099123C-A972-4B0D-A596-4EC8D2A9953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27">
              <a:extLst>
                <a:ext uri="{FF2B5EF4-FFF2-40B4-BE49-F238E27FC236}">
                  <a16:creationId xmlns:a16="http://schemas.microsoft.com/office/drawing/2014/main" id="{E7D2C564-D138-4E4B-90B7-E59375ECDB05}"/>
                </a:ext>
              </a:extLst>
            </p:cNvPr>
            <p:cNvPicPr>
              <a:picLocks noChangeAspect="1"/>
            </p:cNvPicPr>
            <p:nvPr/>
          </p:nvPicPr>
          <p:blipFill rotWithShape="1">
            <a:blip r:embed="rId4" cstate="print"/>
            <a:srcRect l="783" t="8001" r="74805" b="50000"/>
            <a:stretch/>
          </p:blipFill>
          <p:spPr>
            <a:xfrm>
              <a:off x="2934227" y="2922704"/>
              <a:ext cx="629661" cy="609349"/>
            </a:xfrm>
            <a:prstGeom prst="rect">
              <a:avLst/>
            </a:prstGeom>
          </p:spPr>
        </p:pic>
        <p:cxnSp>
          <p:nvCxnSpPr>
            <p:cNvPr id="8" name="Szögletes összekötő 29">
              <a:extLst>
                <a:ext uri="{FF2B5EF4-FFF2-40B4-BE49-F238E27FC236}">
                  <a16:creationId xmlns:a16="http://schemas.microsoft.com/office/drawing/2014/main" id="{8AB550FA-EA3A-411F-B447-1A58B1BE7F3C}"/>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9" name="Szögletes összekötő 34">
              <a:extLst>
                <a:ext uri="{FF2B5EF4-FFF2-40B4-BE49-F238E27FC236}">
                  <a16:creationId xmlns:a16="http://schemas.microsoft.com/office/drawing/2014/main" id="{F86745DC-B332-4C7B-B775-BC089698209C}"/>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Lekerekített téglalap 33">
              <a:extLst>
                <a:ext uri="{FF2B5EF4-FFF2-40B4-BE49-F238E27FC236}">
                  <a16:creationId xmlns:a16="http://schemas.microsoft.com/office/drawing/2014/main" id="{0C29F5E5-CD93-47DA-A1E7-504115DEC723}"/>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smtClean="0">
                  <a:solidFill>
                    <a:schemeClr val="tx1"/>
                  </a:solidFill>
                </a:rPr>
                <a:t>Visited Item</a:t>
              </a:r>
              <a:endParaRPr lang="hu-HU" sz="1100" dirty="0">
                <a:solidFill>
                  <a:schemeClr val="tx1"/>
                </a:solidFill>
              </a:endParaRPr>
            </a:p>
          </p:txBody>
        </p:sp>
        <p:sp>
          <p:nvSpPr>
            <p:cNvPr id="11" name="Lekerekített téglalap 46">
              <a:extLst>
                <a:ext uri="{FF2B5EF4-FFF2-40B4-BE49-F238E27FC236}">
                  <a16:creationId xmlns:a16="http://schemas.microsoft.com/office/drawing/2014/main" id="{5C53DED6-BF41-4DBE-8364-84FBB5C8D45C}"/>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smtClean="0">
                  <a:solidFill>
                    <a:schemeClr val="tx1"/>
                  </a:solidFill>
                </a:rPr>
                <a:t>Visited Item</a:t>
              </a:r>
              <a:endParaRPr lang="hu-HU" sz="1100" dirty="0">
                <a:solidFill>
                  <a:schemeClr val="tx1"/>
                </a:solidFill>
              </a:endParaRPr>
            </a:p>
          </p:txBody>
        </p:sp>
      </p:grpSp>
      <p:sp>
        <p:nvSpPr>
          <p:cNvPr id="20" name="Jobbra nyíl 4100">
            <a:extLst>
              <a:ext uri="{FF2B5EF4-FFF2-40B4-BE49-F238E27FC236}">
                <a16:creationId xmlns:a16="http://schemas.microsoft.com/office/drawing/2014/main" id="{D6602665-F154-4221-9C4E-1236FE2F7C01}"/>
              </a:ext>
            </a:extLst>
          </p:cNvPr>
          <p:cNvSpPr/>
          <p:nvPr/>
        </p:nvSpPr>
        <p:spPr>
          <a:xfrm>
            <a:off x="4619129" y="2947640"/>
            <a:ext cx="653392" cy="730919"/>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4" name="Csoportba foglalás 4096">
            <a:extLst>
              <a:ext uri="{FF2B5EF4-FFF2-40B4-BE49-F238E27FC236}">
                <a16:creationId xmlns:a16="http://schemas.microsoft.com/office/drawing/2014/main" id="{238701F2-E1FD-4D18-AF92-9EC96DD23271}"/>
              </a:ext>
            </a:extLst>
          </p:cNvPr>
          <p:cNvGrpSpPr/>
          <p:nvPr/>
        </p:nvGrpSpPr>
        <p:grpSpPr>
          <a:xfrm>
            <a:off x="5531433" y="2614422"/>
            <a:ext cx="3025060" cy="1450938"/>
            <a:chOff x="4838560" y="2605886"/>
            <a:chExt cx="3194995" cy="1583091"/>
          </a:xfrm>
        </p:grpSpPr>
        <p:pic>
          <p:nvPicPr>
            <p:cNvPr id="28" name="Picture 4" descr="Výsledek obrázku pro spreadsheet icon">
              <a:extLst>
                <a:ext uri="{FF2B5EF4-FFF2-40B4-BE49-F238E27FC236}">
                  <a16:creationId xmlns:a16="http://schemas.microsoft.com/office/drawing/2014/main" id="{8458003C-363B-43AE-AD3F-A8D80380778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7411083" y="2605886"/>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Výsledek obrázku pro spreadsheet icon">
              <a:extLst>
                <a:ext uri="{FF2B5EF4-FFF2-40B4-BE49-F238E27FC236}">
                  <a16:creationId xmlns:a16="http://schemas.microsoft.com/office/drawing/2014/main" id="{6175C772-DC29-4D4D-9667-CE6A63C72F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7411084" y="3517581"/>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30" name="Kép 60">
              <a:extLst>
                <a:ext uri="{FF2B5EF4-FFF2-40B4-BE49-F238E27FC236}">
                  <a16:creationId xmlns:a16="http://schemas.microsoft.com/office/drawing/2014/main" id="{A9E37C73-A9F0-4687-8939-DFE46C4499F1}"/>
                </a:ext>
              </a:extLst>
            </p:cNvPr>
            <p:cNvPicPr>
              <a:picLocks noChangeAspect="1"/>
            </p:cNvPicPr>
            <p:nvPr/>
          </p:nvPicPr>
          <p:blipFill rotWithShape="1">
            <a:blip r:embed="rId4" cstate="print"/>
            <a:srcRect l="783" t="8001" r="74805" b="50000"/>
            <a:stretch/>
          </p:blipFill>
          <p:spPr>
            <a:xfrm>
              <a:off x="4838560" y="3106352"/>
              <a:ext cx="629661" cy="609349"/>
            </a:xfrm>
            <a:prstGeom prst="rect">
              <a:avLst/>
            </a:prstGeom>
          </p:spPr>
        </p:pic>
        <p:cxnSp>
          <p:nvCxnSpPr>
            <p:cNvPr id="31" name="Szögletes összekötő 61">
              <a:extLst>
                <a:ext uri="{FF2B5EF4-FFF2-40B4-BE49-F238E27FC236}">
                  <a16:creationId xmlns:a16="http://schemas.microsoft.com/office/drawing/2014/main" id="{F1E66166-36DA-41BA-A5EA-C9BB6316539C}"/>
                </a:ext>
              </a:extLst>
            </p:cNvPr>
            <p:cNvCxnSpPr/>
            <p:nvPr/>
          </p:nvCxnSpPr>
          <p:spPr>
            <a:xfrm flipV="1">
              <a:off x="5468221" y="2895190"/>
              <a:ext cx="1912091" cy="381828"/>
            </a:xfrm>
            <a:prstGeom prst="bentConnector3">
              <a:avLst>
                <a:gd name="adj1" fmla="val 18119"/>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2" name="Szögletes összekötő 62">
              <a:extLst>
                <a:ext uri="{FF2B5EF4-FFF2-40B4-BE49-F238E27FC236}">
                  <a16:creationId xmlns:a16="http://schemas.microsoft.com/office/drawing/2014/main" id="{202EDE02-DCA0-4595-8696-E929612A5F3D}"/>
                </a:ext>
              </a:extLst>
            </p:cNvPr>
            <p:cNvCxnSpPr/>
            <p:nvPr/>
          </p:nvCxnSpPr>
          <p:spPr>
            <a:xfrm>
              <a:off x="5468221" y="3540640"/>
              <a:ext cx="1912091" cy="293380"/>
            </a:xfrm>
            <a:prstGeom prst="bentConnector3">
              <a:avLst>
                <a:gd name="adj1" fmla="val 1762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33" name="Lekerekített téglalap 63">
              <a:extLst>
                <a:ext uri="{FF2B5EF4-FFF2-40B4-BE49-F238E27FC236}">
                  <a16:creationId xmlns:a16="http://schemas.microsoft.com/office/drawing/2014/main" id="{6332CA59-30F5-4C94-A3F1-077E4985C069}"/>
                </a:ext>
              </a:extLst>
            </p:cNvPr>
            <p:cNvSpPr/>
            <p:nvPr/>
          </p:nvSpPr>
          <p:spPr>
            <a:xfrm>
              <a:off x="5964638" y="2708920"/>
              <a:ext cx="1155638" cy="38444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0</a:t>
              </a:r>
              <a:endParaRPr lang="hu-HU" sz="1400" dirty="0">
                <a:solidFill>
                  <a:schemeClr val="tx1"/>
                </a:solidFill>
              </a:endParaRPr>
            </a:p>
          </p:txBody>
        </p:sp>
        <p:sp>
          <p:nvSpPr>
            <p:cNvPr id="34" name="Lekerekített téglalap 64">
              <a:extLst>
                <a:ext uri="{FF2B5EF4-FFF2-40B4-BE49-F238E27FC236}">
                  <a16:creationId xmlns:a16="http://schemas.microsoft.com/office/drawing/2014/main" id="{F2D45351-0F72-4BDA-B475-DF8AD914BA49}"/>
                </a:ext>
              </a:extLst>
            </p:cNvPr>
            <p:cNvSpPr/>
            <p:nvPr/>
          </p:nvSpPr>
          <p:spPr>
            <a:xfrm>
              <a:off x="5964638" y="3645024"/>
              <a:ext cx="1155638" cy="360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1</a:t>
              </a:r>
              <a:endParaRPr lang="hu-HU" sz="1400" dirty="0">
                <a:solidFill>
                  <a:schemeClr val="tx1"/>
                </a:solidFill>
              </a:endParaRPr>
            </a:p>
          </p:txBody>
        </p:sp>
      </p:grpSp>
      <p:pic>
        <p:nvPicPr>
          <p:cNvPr id="12" name="Picture 11"/>
          <p:cNvPicPr>
            <a:picLocks noChangeAspect="1"/>
          </p:cNvPicPr>
          <p:nvPr/>
        </p:nvPicPr>
        <p:blipFill>
          <a:blip r:embed="rId5"/>
          <a:stretch>
            <a:fillRect/>
          </a:stretch>
        </p:blipFill>
        <p:spPr>
          <a:xfrm>
            <a:off x="7078668" y="4767336"/>
            <a:ext cx="4615815" cy="2111946"/>
          </a:xfrm>
          <a:prstGeom prst="rect">
            <a:avLst/>
          </a:prstGeom>
        </p:spPr>
      </p:pic>
    </p:spTree>
    <p:extLst>
      <p:ext uri="{BB962C8B-B14F-4D97-AF65-F5344CB8AC3E}">
        <p14:creationId xmlns:p14="http://schemas.microsoft.com/office/powerpoint/2010/main" val="1647454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3"/>
            <a:ext cx="9209618" cy="1320795"/>
          </a:xfrm>
        </p:spPr>
        <p:txBody>
          <a:bodyPr>
            <a:normAutofit/>
          </a:bodyPr>
          <a:lstStyle/>
          <a:p>
            <a:r>
              <a:rPr lang="cs-CZ" dirty="0">
                <a:solidFill>
                  <a:srgbClr val="333333"/>
                </a:solidFill>
                <a:latin typeface="Arial" pitchFamily="34"/>
              </a:rPr>
              <a:t>Neg. Pref. from category-level feedback</a:t>
            </a:r>
            <a:endParaRPr lang="en-US" dirty="0"/>
          </a:p>
        </p:txBody>
      </p:sp>
      <p:sp>
        <p:nvSpPr>
          <p:cNvPr id="3" name="Content Placeholder 2"/>
          <p:cNvSpPr>
            <a:spLocks noGrp="1"/>
          </p:cNvSpPr>
          <p:nvPr>
            <p:ph idx="1"/>
          </p:nvPr>
        </p:nvSpPr>
        <p:spPr>
          <a:xfrm>
            <a:off x="677332" y="1558212"/>
            <a:ext cx="9297092" cy="4483146"/>
          </a:xfrm>
        </p:spPr>
        <p:txBody>
          <a:bodyPr>
            <a:normAutofit/>
          </a:bodyPr>
          <a:lstStyle/>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sp>
        <p:nvSpPr>
          <p:cNvPr id="22" name="Content Placeholder 2">
            <a:extLst>
              <a:ext uri="{FF2B5EF4-FFF2-40B4-BE49-F238E27FC236}">
                <a16:creationId xmlns:a16="http://schemas.microsoft.com/office/drawing/2014/main" id="{C1AA867E-B365-4BED-9373-C7AEDACE812C}"/>
              </a:ext>
            </a:extLst>
          </p:cNvPr>
          <p:cNvSpPr txBox="1">
            <a:spLocks/>
          </p:cNvSpPr>
          <p:nvPr/>
        </p:nvSpPr>
        <p:spPr>
          <a:xfrm>
            <a:off x="677332" y="2160590"/>
            <a:ext cx="8981018" cy="4388800"/>
          </a:xfrm>
          <a:prstGeom prst="rect">
            <a:avLst/>
          </a:prstGeom>
          <a:noFill/>
          <a:ln>
            <a:noFill/>
          </a:ln>
        </p:spPr>
        <p:txBody>
          <a:bodyPr vert="horz" wrap="square" lIns="91440" tIns="45720" rIns="91440" bIns="45720" anchor="t" anchorCtr="0" compatLnSpc="1">
            <a:normAutofit/>
          </a:bodyPr>
          <a:lstStyle>
            <a:lvl1pPr marL="342900" marR="0" lvl="0" indent="-342900" algn="l" defTabSz="457200" rtl="0" fontAlgn="auto" hangingPunct="1">
              <a:lnSpc>
                <a:spcPct val="100000"/>
              </a:lnSpc>
              <a:spcBef>
                <a:spcPts val="1000"/>
              </a:spcBef>
              <a:spcAft>
                <a:spcPts val="0"/>
              </a:spcAft>
              <a:buClr>
                <a:srgbClr val="90C226"/>
              </a:buClr>
              <a:buSzPct val="80000"/>
              <a:buFont typeface="Wingdings 3"/>
              <a:buChar char=""/>
              <a:tabLst/>
              <a:defRPr lang="cs-CZ"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90C226"/>
              </a:buClr>
              <a:buSzPct val="80000"/>
              <a:buFont typeface="Wingdings 3"/>
              <a:buChar char=""/>
              <a:tabLst/>
              <a:defRPr lang="cs-CZ"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Wingdings 3"/>
              <a:buNone/>
            </a:pPr>
            <a:r>
              <a:rPr lang="cs-CZ" b="1" dirty="0"/>
              <a:t>List </a:t>
            </a:r>
            <a:r>
              <a:rPr lang="cs-CZ" b="1" dirty="0" err="1"/>
              <a:t>of</a:t>
            </a:r>
            <a:r>
              <a:rPr lang="cs-CZ" b="1" dirty="0"/>
              <a:t> </a:t>
            </a:r>
            <a:r>
              <a:rPr lang="cs-CZ" b="1" dirty="0" err="1"/>
              <a:t>objects</a:t>
            </a:r>
            <a:r>
              <a:rPr lang="cs-CZ" b="1" dirty="0"/>
              <a:t> (</a:t>
            </a:r>
            <a:r>
              <a:rPr lang="cs-CZ" b="1" dirty="0" err="1"/>
              <a:t>impressions</a:t>
            </a:r>
            <a:r>
              <a:rPr lang="cs-CZ" b="1" dirty="0"/>
              <a:t> </a:t>
            </a:r>
            <a:r>
              <a:rPr lang="cs-CZ" b="1" dirty="0" err="1"/>
              <a:t>needed</a:t>
            </a:r>
            <a:r>
              <a:rPr lang="cs-CZ" b="1" dirty="0"/>
              <a:t>)</a:t>
            </a:r>
            <a:endParaRPr lang="en-US" b="1" dirty="0"/>
          </a:p>
          <a:p>
            <a:pPr>
              <a:lnSpc>
                <a:spcPct val="90000"/>
              </a:lnSpc>
            </a:pPr>
            <a:r>
              <a:rPr lang="cs-CZ" sz="1600" dirty="0"/>
              <a:t>If I (repeatedly) ignore </a:t>
            </a:r>
            <a:r>
              <a:rPr lang="cs-CZ" sz="1600" dirty="0" smtClean="0"/>
              <a:t>an object, </a:t>
            </a:r>
            <a:r>
              <a:rPr lang="cs-CZ" sz="1600" dirty="0"/>
              <a:t>I probably dislike it</a:t>
            </a:r>
          </a:p>
          <a:p>
            <a:pPr lvl="1">
              <a:lnSpc>
                <a:spcPct val="90000"/>
              </a:lnSpc>
            </a:pPr>
            <a:r>
              <a:rPr lang="cs-CZ" sz="1400" dirty="0"/>
              <a:t>How many </a:t>
            </a:r>
            <a:r>
              <a:rPr lang="cs-CZ" sz="1400" dirty="0" err="1"/>
              <a:t>times</a:t>
            </a:r>
            <a:r>
              <a:rPr lang="cs-CZ" sz="1400" dirty="0"/>
              <a:t> do I </a:t>
            </a:r>
            <a:r>
              <a:rPr lang="cs-CZ" sz="1400" dirty="0" err="1"/>
              <a:t>have</a:t>
            </a:r>
            <a:r>
              <a:rPr lang="cs-CZ" sz="1400" dirty="0"/>
              <a:t> to </a:t>
            </a:r>
            <a:r>
              <a:rPr lang="cs-CZ" sz="1400" dirty="0" err="1"/>
              <a:t>ignore</a:t>
            </a:r>
            <a:r>
              <a:rPr lang="cs-CZ" sz="1400" dirty="0"/>
              <a:t> </a:t>
            </a:r>
            <a:r>
              <a:rPr lang="cs-CZ" sz="1400" dirty="0" err="1"/>
              <a:t>it</a:t>
            </a:r>
            <a:r>
              <a:rPr lang="en-US" sz="1400" dirty="0"/>
              <a:t>?</a:t>
            </a:r>
            <a:endParaRPr lang="cs-CZ" sz="1400" dirty="0"/>
          </a:p>
          <a:p>
            <a:pPr lvl="1">
              <a:lnSpc>
                <a:spcPct val="90000"/>
              </a:lnSpc>
            </a:pPr>
            <a:r>
              <a:rPr lang="cs-CZ" sz="1400" dirty="0" err="1"/>
              <a:t>Could</a:t>
            </a:r>
            <a:r>
              <a:rPr lang="cs-CZ" sz="1400" dirty="0"/>
              <a:t> </a:t>
            </a:r>
            <a:r>
              <a:rPr lang="cs-CZ" sz="1400" dirty="0" err="1"/>
              <a:t>it</a:t>
            </a:r>
            <a:r>
              <a:rPr lang="cs-CZ" sz="1400" dirty="0"/>
              <a:t> </a:t>
            </a:r>
            <a:r>
              <a:rPr lang="cs-CZ" sz="1400" dirty="0" err="1"/>
              <a:t>be</a:t>
            </a:r>
            <a:r>
              <a:rPr lang="cs-CZ" sz="1400" dirty="0"/>
              <a:t> </a:t>
            </a:r>
            <a:r>
              <a:rPr lang="cs-CZ" sz="1400" dirty="0" err="1"/>
              <a:t>that</a:t>
            </a:r>
            <a:r>
              <a:rPr lang="cs-CZ" sz="1400" dirty="0"/>
              <a:t> I just </a:t>
            </a:r>
            <a:r>
              <a:rPr lang="cs-CZ" sz="1400" dirty="0" err="1"/>
              <a:t>did</a:t>
            </a:r>
            <a:r>
              <a:rPr lang="cs-CZ" sz="1400" dirty="0"/>
              <a:t> not </a:t>
            </a:r>
            <a:r>
              <a:rPr lang="cs-CZ" sz="1400" dirty="0" err="1"/>
              <a:t>pay</a:t>
            </a:r>
            <a:r>
              <a:rPr lang="cs-CZ" sz="1400" dirty="0"/>
              <a:t> </a:t>
            </a:r>
            <a:r>
              <a:rPr lang="cs-CZ" sz="1400" dirty="0" err="1"/>
              <a:t>attention</a:t>
            </a:r>
            <a:r>
              <a:rPr lang="cs-CZ" sz="1400" dirty="0"/>
              <a:t> </a:t>
            </a:r>
            <a:r>
              <a:rPr lang="cs-CZ" sz="1400" dirty="0" err="1"/>
              <a:t>for</a:t>
            </a:r>
            <a:r>
              <a:rPr lang="cs-CZ" sz="1400" dirty="0"/>
              <a:t> </a:t>
            </a:r>
            <a:r>
              <a:rPr lang="cs-CZ" sz="1400" dirty="0" err="1"/>
              <a:t>this</a:t>
            </a:r>
            <a:r>
              <a:rPr lang="cs-CZ" sz="1400" dirty="0"/>
              <a:t> </a:t>
            </a:r>
            <a:r>
              <a:rPr lang="cs-CZ" sz="1400" dirty="0" err="1"/>
              <a:t>specific</a:t>
            </a:r>
            <a:r>
              <a:rPr lang="cs-CZ" sz="1400" dirty="0"/>
              <a:t> part </a:t>
            </a:r>
            <a:r>
              <a:rPr lang="cs-CZ" sz="1400" dirty="0" err="1"/>
              <a:t>of</a:t>
            </a:r>
            <a:r>
              <a:rPr lang="cs-CZ" sz="1400" dirty="0"/>
              <a:t> </a:t>
            </a:r>
            <a:r>
              <a:rPr lang="cs-CZ" sz="1400" dirty="0" err="1"/>
              <a:t>the</a:t>
            </a:r>
            <a:r>
              <a:rPr lang="cs-CZ" sz="1400" dirty="0"/>
              <a:t> </a:t>
            </a:r>
            <a:r>
              <a:rPr lang="cs-CZ" sz="1400" dirty="0" err="1"/>
              <a:t>page</a:t>
            </a:r>
            <a:r>
              <a:rPr lang="cs-CZ" sz="1400" dirty="0"/>
              <a:t>?</a:t>
            </a:r>
          </a:p>
          <a:p>
            <a:pPr lvl="1">
              <a:lnSpc>
                <a:spcPct val="90000"/>
              </a:lnSpc>
            </a:pPr>
            <a:r>
              <a:rPr lang="cs-CZ" sz="1400" dirty="0" err="1"/>
              <a:t>What</a:t>
            </a:r>
            <a:r>
              <a:rPr lang="cs-CZ" sz="1400" dirty="0"/>
              <a:t> </a:t>
            </a:r>
            <a:r>
              <a:rPr lang="cs-CZ" sz="1400" dirty="0" err="1"/>
              <a:t>is</a:t>
            </a:r>
            <a:r>
              <a:rPr lang="cs-CZ" sz="1400" dirty="0"/>
              <a:t> </a:t>
            </a:r>
            <a:r>
              <a:rPr lang="cs-CZ" sz="1400" dirty="0" err="1"/>
              <a:t>the</a:t>
            </a:r>
            <a:r>
              <a:rPr lang="cs-CZ" sz="1400" dirty="0"/>
              <a:t> </a:t>
            </a:r>
            <a:r>
              <a:rPr lang="cs-CZ" sz="1400" dirty="0" err="1"/>
              <a:t>chance</a:t>
            </a:r>
            <a:r>
              <a:rPr lang="cs-CZ" sz="1400" dirty="0"/>
              <a:t> </a:t>
            </a:r>
            <a:r>
              <a:rPr lang="cs-CZ" sz="1400" dirty="0" err="1"/>
              <a:t>that</a:t>
            </a:r>
            <a:r>
              <a:rPr lang="cs-CZ" sz="1400" dirty="0"/>
              <a:t> I </a:t>
            </a:r>
            <a:r>
              <a:rPr lang="cs-CZ" sz="1400" dirty="0" err="1"/>
              <a:t>changed</a:t>
            </a:r>
            <a:r>
              <a:rPr lang="cs-CZ" sz="1400" dirty="0"/>
              <a:t> my mind?</a:t>
            </a:r>
          </a:p>
          <a:p>
            <a:pPr>
              <a:lnSpc>
                <a:spcPct val="90000"/>
              </a:lnSpc>
            </a:pPr>
            <a:r>
              <a:rPr lang="cs-CZ" sz="1600" dirty="0" err="1"/>
              <a:t>We</a:t>
            </a:r>
            <a:r>
              <a:rPr lang="cs-CZ" sz="1600" dirty="0"/>
              <a:t> </a:t>
            </a:r>
            <a:r>
              <a:rPr lang="cs-CZ" sz="1600" dirty="0" err="1"/>
              <a:t>can</a:t>
            </a:r>
            <a:r>
              <a:rPr lang="cs-CZ" sz="1600" dirty="0"/>
              <a:t> </a:t>
            </a:r>
            <a:r>
              <a:rPr lang="cs-CZ" sz="1600" dirty="0" err="1"/>
              <a:t>consider</a:t>
            </a:r>
            <a:r>
              <a:rPr lang="cs-CZ" sz="1600" dirty="0"/>
              <a:t> </a:t>
            </a:r>
            <a:r>
              <a:rPr lang="cs-CZ" sz="1600" dirty="0" err="1"/>
              <a:t>uniform</a:t>
            </a:r>
            <a:r>
              <a:rPr lang="cs-CZ" sz="1600" dirty="0"/>
              <a:t> </a:t>
            </a:r>
            <a:r>
              <a:rPr lang="cs-CZ" sz="1600" dirty="0" err="1"/>
              <a:t>chance</a:t>
            </a:r>
            <a:r>
              <a:rPr lang="cs-CZ" sz="1600" dirty="0"/>
              <a:t> </a:t>
            </a:r>
            <a:r>
              <a:rPr lang="cs-CZ" sz="1600" dirty="0" err="1"/>
              <a:t>of</a:t>
            </a:r>
            <a:r>
              <a:rPr lang="cs-CZ" sz="1600" dirty="0"/>
              <a:t> </a:t>
            </a:r>
            <a:r>
              <a:rPr lang="cs-CZ" sz="1600" dirty="0" err="1"/>
              <a:t>item</a:t>
            </a:r>
            <a:r>
              <a:rPr lang="cs-CZ" sz="1600" dirty="0"/>
              <a:t> </a:t>
            </a:r>
            <a:r>
              <a:rPr lang="cs-CZ" sz="1600" dirty="0" err="1"/>
              <a:t>being</a:t>
            </a:r>
            <a:r>
              <a:rPr lang="cs-CZ" sz="1600" dirty="0"/>
              <a:t> </a:t>
            </a:r>
            <a:r>
              <a:rPr lang="cs-CZ" sz="1600" dirty="0" err="1"/>
              <a:t>unnoticed</a:t>
            </a:r>
            <a:endParaRPr lang="cs-CZ" sz="1600" dirty="0"/>
          </a:p>
          <a:p>
            <a:pPr>
              <a:lnSpc>
                <a:spcPct val="90000"/>
              </a:lnSpc>
            </a:pPr>
            <a:r>
              <a:rPr lang="cs-CZ" sz="1600" dirty="0" err="1"/>
              <a:t>We</a:t>
            </a:r>
            <a:r>
              <a:rPr lang="cs-CZ" sz="1600" dirty="0"/>
              <a:t> </a:t>
            </a:r>
            <a:r>
              <a:rPr lang="cs-CZ" sz="1600" dirty="0" err="1"/>
              <a:t>can</a:t>
            </a:r>
            <a:r>
              <a:rPr lang="cs-CZ" sz="1600" dirty="0"/>
              <a:t> </a:t>
            </a:r>
            <a:r>
              <a:rPr lang="cs-CZ" sz="1600" dirty="0" err="1"/>
              <a:t>consider</a:t>
            </a:r>
            <a:r>
              <a:rPr lang="cs-CZ" sz="1600" dirty="0"/>
              <a:t> </a:t>
            </a:r>
            <a:r>
              <a:rPr lang="cs-CZ" sz="1600" dirty="0" err="1"/>
              <a:t>fixed</a:t>
            </a:r>
            <a:r>
              <a:rPr lang="cs-CZ" sz="1600" dirty="0"/>
              <a:t> </a:t>
            </a:r>
            <a:r>
              <a:rPr lang="cs-CZ" sz="1600" dirty="0" err="1"/>
              <a:t>chance</a:t>
            </a:r>
            <a:r>
              <a:rPr lang="cs-CZ" sz="1600" dirty="0"/>
              <a:t> </a:t>
            </a:r>
            <a:r>
              <a:rPr lang="cs-CZ" sz="1600" dirty="0" err="1"/>
              <a:t>of</a:t>
            </a:r>
            <a:r>
              <a:rPr lang="cs-CZ" sz="1600" dirty="0"/>
              <a:t> </a:t>
            </a:r>
            <a:r>
              <a:rPr lang="cs-CZ" sz="1600" dirty="0" err="1"/>
              <a:t>being</a:t>
            </a:r>
            <a:r>
              <a:rPr lang="cs-CZ" sz="1600" dirty="0"/>
              <a:t> </a:t>
            </a:r>
            <a:r>
              <a:rPr lang="cs-CZ" sz="1600" dirty="0" err="1"/>
              <a:t>unnoticed</a:t>
            </a:r>
            <a:r>
              <a:rPr lang="cs-CZ" sz="1600" dirty="0"/>
              <a:t> </a:t>
            </a:r>
            <a:r>
              <a:rPr lang="cs-CZ" sz="1600" dirty="0" err="1"/>
              <a:t>for</a:t>
            </a:r>
            <a:r>
              <a:rPr lang="cs-CZ" sz="1600" dirty="0"/>
              <a:t> </a:t>
            </a:r>
            <a:r>
              <a:rPr lang="cs-CZ" sz="1600" dirty="0" err="1"/>
              <a:t>certain</a:t>
            </a:r>
            <a:r>
              <a:rPr lang="cs-CZ" sz="1600" dirty="0"/>
              <a:t> </a:t>
            </a:r>
            <a:r>
              <a:rPr lang="cs-CZ" sz="1600" dirty="0" err="1"/>
              <a:t>position</a:t>
            </a:r>
            <a:endParaRPr lang="cs-CZ" sz="1600" dirty="0"/>
          </a:p>
          <a:p>
            <a:pPr lvl="1">
              <a:lnSpc>
                <a:spcPct val="90000"/>
              </a:lnSpc>
            </a:pPr>
            <a:r>
              <a:rPr lang="cs-CZ" sz="1400" dirty="0">
                <a:hlinkClick r:id="rId2"/>
              </a:rPr>
              <a:t>https://link.springer.com/article/10.1007/s11257-021-09311-w</a:t>
            </a:r>
            <a:r>
              <a:rPr lang="cs-CZ" sz="1400" dirty="0"/>
              <a:t> </a:t>
            </a:r>
          </a:p>
          <a:p>
            <a:pPr>
              <a:lnSpc>
                <a:spcPct val="90000"/>
              </a:lnSpc>
            </a:pPr>
            <a:r>
              <a:rPr lang="cs-CZ" sz="1600" dirty="0" err="1"/>
              <a:t>We</a:t>
            </a:r>
            <a:r>
              <a:rPr lang="cs-CZ" sz="1600" dirty="0"/>
              <a:t> </a:t>
            </a:r>
            <a:r>
              <a:rPr lang="cs-CZ" sz="1600" dirty="0" err="1"/>
              <a:t>can</a:t>
            </a:r>
            <a:r>
              <a:rPr lang="cs-CZ" sz="1600" dirty="0"/>
              <a:t> </a:t>
            </a:r>
            <a:r>
              <a:rPr lang="cs-CZ" sz="1600" dirty="0" err="1"/>
              <a:t>consider</a:t>
            </a:r>
            <a:r>
              <a:rPr lang="cs-CZ" sz="1600" dirty="0"/>
              <a:t> </a:t>
            </a:r>
            <a:r>
              <a:rPr lang="cs-CZ" sz="1600" dirty="0" err="1"/>
              <a:t>that</a:t>
            </a:r>
            <a:r>
              <a:rPr lang="cs-CZ" sz="1600" dirty="0"/>
              <a:t> </a:t>
            </a:r>
            <a:r>
              <a:rPr lang="cs-CZ" sz="1600" dirty="0" err="1"/>
              <a:t>items</a:t>
            </a:r>
            <a:r>
              <a:rPr lang="cs-CZ" sz="1600" dirty="0"/>
              <a:t> are </a:t>
            </a:r>
            <a:r>
              <a:rPr lang="cs-CZ" sz="1600" dirty="0" err="1"/>
              <a:t>evaluated</a:t>
            </a:r>
            <a:r>
              <a:rPr lang="cs-CZ" sz="1600" dirty="0"/>
              <a:t> </a:t>
            </a:r>
            <a:r>
              <a:rPr lang="cs-CZ" sz="1600" dirty="0" err="1"/>
              <a:t>sequentially</a:t>
            </a:r>
            <a:endParaRPr lang="cs-CZ" sz="1600" dirty="0"/>
          </a:p>
          <a:p>
            <a:pPr lvl="1">
              <a:lnSpc>
                <a:spcPct val="90000"/>
              </a:lnSpc>
            </a:pPr>
            <a:r>
              <a:rPr lang="cs-CZ" sz="1400" dirty="0" err="1"/>
              <a:t>If</a:t>
            </a:r>
            <a:r>
              <a:rPr lang="cs-CZ" sz="1400" dirty="0"/>
              <a:t> </a:t>
            </a:r>
            <a:r>
              <a:rPr lang="cs-CZ" sz="1400" dirty="0" err="1"/>
              <a:t>the</a:t>
            </a:r>
            <a:r>
              <a:rPr lang="cs-CZ" sz="1400" dirty="0"/>
              <a:t> </a:t>
            </a:r>
            <a:r>
              <a:rPr lang="cs-CZ" sz="1400" dirty="0" err="1"/>
              <a:t>item</a:t>
            </a:r>
            <a:r>
              <a:rPr lang="cs-CZ" sz="1400" dirty="0"/>
              <a:t> </a:t>
            </a:r>
            <a:r>
              <a:rPr lang="cs-CZ" sz="1400" dirty="0" err="1"/>
              <a:t>below</a:t>
            </a:r>
            <a:r>
              <a:rPr lang="cs-CZ" sz="1400" dirty="0"/>
              <a:t> </a:t>
            </a:r>
            <a:r>
              <a:rPr lang="cs-CZ" sz="1400" dirty="0" err="1"/>
              <a:t>was</a:t>
            </a:r>
            <a:r>
              <a:rPr lang="cs-CZ" sz="1400" dirty="0"/>
              <a:t> </a:t>
            </a:r>
            <a:r>
              <a:rPr lang="cs-CZ" sz="1400" dirty="0" err="1"/>
              <a:t>clicked</a:t>
            </a:r>
            <a:r>
              <a:rPr lang="cs-CZ" sz="1400" dirty="0"/>
              <a:t>, </a:t>
            </a:r>
            <a:r>
              <a:rPr lang="cs-CZ" sz="1400" dirty="0" err="1"/>
              <a:t>this</a:t>
            </a:r>
            <a:r>
              <a:rPr lang="cs-CZ" sz="1400" dirty="0"/>
              <a:t> </a:t>
            </a:r>
            <a:r>
              <a:rPr lang="cs-CZ" sz="1400" dirty="0" err="1"/>
              <a:t>one</a:t>
            </a:r>
            <a:r>
              <a:rPr lang="cs-CZ" sz="1400" dirty="0"/>
              <a:t> </a:t>
            </a:r>
            <a:r>
              <a:rPr lang="cs-CZ" sz="1400" dirty="0" err="1"/>
              <a:t>is</a:t>
            </a:r>
            <a:r>
              <a:rPr lang="cs-CZ" sz="1400" dirty="0"/>
              <a:t> </a:t>
            </a:r>
            <a:r>
              <a:rPr lang="cs-CZ" sz="1400" dirty="0" err="1"/>
              <a:t>probably</a:t>
            </a:r>
            <a:r>
              <a:rPr lang="cs-CZ" sz="1400" dirty="0"/>
              <a:t> </a:t>
            </a:r>
            <a:r>
              <a:rPr lang="cs-CZ" sz="1400" dirty="0" err="1"/>
              <a:t>observed</a:t>
            </a:r>
            <a:r>
              <a:rPr lang="cs-CZ" sz="1400" dirty="0"/>
              <a:t> as </a:t>
            </a:r>
            <a:r>
              <a:rPr lang="cs-CZ" sz="1400" dirty="0" err="1"/>
              <a:t>well</a:t>
            </a:r>
            <a:endParaRPr lang="cs-CZ" sz="1400" dirty="0"/>
          </a:p>
          <a:p>
            <a:pPr lvl="1">
              <a:lnSpc>
                <a:spcPct val="90000"/>
              </a:lnSpc>
            </a:pPr>
            <a:r>
              <a:rPr lang="cs-CZ" sz="1400" dirty="0"/>
              <a:t>TODO: ref [I know there is one, just could not find it]</a:t>
            </a:r>
          </a:p>
          <a:p>
            <a:pPr>
              <a:lnSpc>
                <a:spcPct val="90000"/>
              </a:lnSpc>
            </a:pPr>
            <a:r>
              <a:rPr lang="cs-CZ" sz="1600" dirty="0" err="1"/>
              <a:t>We</a:t>
            </a:r>
            <a:r>
              <a:rPr lang="cs-CZ" sz="1600" dirty="0"/>
              <a:t> </a:t>
            </a:r>
            <a:r>
              <a:rPr lang="cs-CZ" sz="1600" dirty="0" err="1"/>
              <a:t>can</a:t>
            </a:r>
            <a:r>
              <a:rPr lang="cs-CZ" sz="1600" dirty="0"/>
              <a:t> </a:t>
            </a:r>
            <a:r>
              <a:rPr lang="cs-CZ" sz="1600" dirty="0" err="1"/>
              <a:t>have</a:t>
            </a:r>
            <a:r>
              <a:rPr lang="cs-CZ" sz="1600" dirty="0"/>
              <a:t> </a:t>
            </a:r>
            <a:r>
              <a:rPr lang="cs-CZ" sz="1600" dirty="0" err="1"/>
              <a:t>detailed</a:t>
            </a:r>
            <a:r>
              <a:rPr lang="cs-CZ" sz="1600" dirty="0"/>
              <a:t> feedback </a:t>
            </a:r>
            <a:r>
              <a:rPr lang="cs-CZ" sz="1600" dirty="0" err="1"/>
              <a:t>with</a:t>
            </a:r>
            <a:r>
              <a:rPr lang="cs-CZ" sz="1600" dirty="0"/>
              <a:t> </a:t>
            </a:r>
            <a:r>
              <a:rPr lang="cs-CZ" sz="1600" dirty="0" err="1"/>
              <a:t>objects</a:t>
            </a:r>
            <a:r>
              <a:rPr lang="en-US" sz="1600" dirty="0"/>
              <a:t>’</a:t>
            </a:r>
            <a:r>
              <a:rPr lang="cs-CZ" sz="1600" dirty="0"/>
              <a:t> </a:t>
            </a:r>
            <a:r>
              <a:rPr lang="cs-CZ" sz="1600" dirty="0" err="1"/>
              <a:t>visibility</a:t>
            </a:r>
            <a:r>
              <a:rPr lang="cs-CZ" sz="1600" dirty="0"/>
              <a:t> </a:t>
            </a:r>
            <a:r>
              <a:rPr lang="cs-CZ" sz="1600" dirty="0" err="1"/>
              <a:t>information</a:t>
            </a:r>
            <a:endParaRPr lang="cs-CZ" sz="1600" dirty="0"/>
          </a:p>
          <a:p>
            <a:pPr lvl="1">
              <a:lnSpc>
                <a:spcPct val="90000"/>
              </a:lnSpc>
            </a:pPr>
            <a:r>
              <a:rPr lang="hu-HU" sz="1400" dirty="0">
                <a:solidFill>
                  <a:schemeClr val="tx1"/>
                </a:solidFill>
                <a:hlinkClick r:id="rId3"/>
              </a:rPr>
              <a:t>https://link.springer.com/article/10.1007/s13740-016-0061-8</a:t>
            </a:r>
            <a:r>
              <a:rPr lang="cs-CZ" sz="1400" dirty="0">
                <a:solidFill>
                  <a:schemeClr val="tx1"/>
                </a:solidFill>
              </a:rPr>
              <a:t> </a:t>
            </a:r>
            <a:endParaRPr lang="hu-HU" sz="1400" dirty="0">
              <a:solidFill>
                <a:schemeClr val="tx1"/>
              </a:solidFill>
            </a:endParaRPr>
          </a:p>
          <a:p>
            <a:pPr lvl="1">
              <a:lnSpc>
                <a:spcPct val="90000"/>
              </a:lnSpc>
            </a:pPr>
            <a:endParaRPr lang="en-US" sz="1400" dirty="0"/>
          </a:p>
        </p:txBody>
      </p:sp>
    </p:spTree>
    <p:extLst>
      <p:ext uri="{BB962C8B-B14F-4D97-AF65-F5344CB8AC3E}">
        <p14:creationId xmlns:p14="http://schemas.microsoft.com/office/powerpoint/2010/main" val="4082470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216568" y="114217"/>
            <a:ext cx="9246521" cy="1295400"/>
          </a:xfrm>
          <a:prstGeom prst="rect">
            <a:avLst/>
          </a:prstGeom>
          <a:noFill/>
          <a:ln w="9525">
            <a:noFill/>
            <a:miter lim="800000"/>
            <a:headEnd/>
            <a:tailEnd/>
          </a:ln>
        </p:spPr>
        <p:txBody>
          <a:bodyPr anchor="b"/>
          <a:lstStyle/>
          <a:p>
            <a:r>
              <a:rPr lang="cs-CZ" sz="3900" b="1" dirty="0">
                <a:solidFill>
                  <a:schemeClr val="tx2"/>
                </a:solidFill>
              </a:rPr>
              <a:t>If you have detailed implicit feedback...</a:t>
            </a:r>
            <a:endParaRPr lang="en-US" sz="3900" b="1" dirty="0">
              <a:solidFill>
                <a:schemeClr val="tx2"/>
              </a:solidFill>
            </a:endParaRPr>
          </a:p>
        </p:txBody>
      </p:sp>
      <p:sp>
        <p:nvSpPr>
          <p:cNvPr id="5125" name="Rectangle 3"/>
          <p:cNvSpPr>
            <a:spLocks noGrp="1" noChangeArrowheads="1"/>
          </p:cNvSpPr>
          <p:nvPr>
            <p:ph type="body" idx="1"/>
          </p:nvPr>
        </p:nvSpPr>
        <p:spPr>
          <a:xfrm>
            <a:off x="387268" y="1554755"/>
            <a:ext cx="6550261" cy="4411662"/>
          </a:xfrm>
          <a:noFill/>
        </p:spPr>
        <p:txBody>
          <a:bodyPr>
            <a:normAutofit/>
          </a:bodyPr>
          <a:lstStyle/>
          <a:p>
            <a:pPr eaLnBrk="1" hangingPunct="1">
              <a:buFont typeface="Wingdings" panose="05000000000000000000" pitchFamily="2" charset="2"/>
              <a:buChar char=""/>
            </a:pPr>
            <a:r>
              <a:rPr lang="cs-CZ" dirty="0"/>
              <a:t>If user </a:t>
            </a:r>
            <a:r>
              <a:rPr lang="cs-CZ" b="1" i="1" dirty="0"/>
              <a:t>selects</a:t>
            </a:r>
            <a:r>
              <a:rPr lang="cs-CZ" dirty="0"/>
              <a:t> some objects from the list, we take it as an </a:t>
            </a:r>
            <a:r>
              <a:rPr lang="cs-CZ" b="1" i="1" dirty="0"/>
              <a:t>evidence</a:t>
            </a:r>
            <a:r>
              <a:rPr lang="cs-CZ" dirty="0"/>
              <a:t> </a:t>
            </a:r>
            <a:r>
              <a:rPr lang="cs-CZ" b="1" i="1" dirty="0"/>
              <a:t>of</a:t>
            </a:r>
            <a:r>
              <a:rPr lang="cs-CZ" dirty="0"/>
              <a:t> his/her positive </a:t>
            </a:r>
            <a:r>
              <a:rPr lang="cs-CZ" b="1" i="1" dirty="0"/>
              <a:t>preference</a:t>
            </a:r>
            <a:r>
              <a:rPr lang="cs-CZ" dirty="0"/>
              <a:t>.</a:t>
            </a:r>
          </a:p>
          <a:p>
            <a:pPr lvl="1" eaLnBrk="1" hangingPunct="1"/>
            <a:r>
              <a:rPr lang="cs-CZ" dirty="0"/>
              <a:t>User </a:t>
            </a:r>
            <a:r>
              <a:rPr lang="cs-CZ" dirty="0" err="1"/>
              <a:t>prefers</a:t>
            </a:r>
            <a:r>
              <a:rPr lang="cs-CZ" dirty="0"/>
              <a:t> </a:t>
            </a:r>
            <a:r>
              <a:rPr lang="cs-CZ" dirty="0" err="1"/>
              <a:t>selected</a:t>
            </a:r>
            <a:r>
              <a:rPr lang="cs-CZ" dirty="0"/>
              <a:t> </a:t>
            </a:r>
            <a:r>
              <a:rPr lang="cs-CZ" dirty="0" err="1"/>
              <a:t>object</a:t>
            </a:r>
            <a:r>
              <a:rPr lang="cs-CZ" dirty="0"/>
              <a:t>(s) more, </a:t>
            </a:r>
            <a:r>
              <a:rPr lang="cs-CZ" dirty="0" err="1"/>
              <a:t>than</a:t>
            </a:r>
            <a:r>
              <a:rPr lang="cs-CZ" dirty="0"/>
              <a:t> </a:t>
            </a:r>
            <a:r>
              <a:rPr lang="cs-CZ" dirty="0" err="1"/>
              <a:t>other</a:t>
            </a:r>
            <a:r>
              <a:rPr lang="cs-CZ" dirty="0"/>
              <a:t> </a:t>
            </a:r>
            <a:r>
              <a:rPr lang="cs-CZ" dirty="0" err="1"/>
              <a:t>displayed</a:t>
            </a:r>
            <a:r>
              <a:rPr lang="cs-CZ" dirty="0"/>
              <a:t> &amp; </a:t>
            </a:r>
            <a:r>
              <a:rPr lang="cs-CZ" dirty="0" err="1"/>
              <a:t>ignored</a:t>
            </a:r>
            <a:r>
              <a:rPr lang="cs-CZ" dirty="0"/>
              <a:t> </a:t>
            </a:r>
            <a:r>
              <a:rPr lang="cs-CZ" dirty="0" err="1"/>
              <a:t>objects</a:t>
            </a:r>
            <a:endParaRPr lang="cs-CZ" dirty="0"/>
          </a:p>
          <a:p>
            <a:pPr lvl="1" eaLnBrk="1" hangingPunct="1"/>
            <a:r>
              <a:rPr lang="cs-CZ" dirty="0" err="1"/>
              <a:t>We</a:t>
            </a:r>
            <a:r>
              <a:rPr lang="cs-CZ" dirty="0"/>
              <a:t> </a:t>
            </a:r>
            <a:r>
              <a:rPr lang="cs-CZ" dirty="0" err="1"/>
              <a:t>can</a:t>
            </a:r>
            <a:r>
              <a:rPr lang="cs-CZ" dirty="0"/>
              <a:t> </a:t>
            </a:r>
            <a:r>
              <a:rPr lang="cs-CZ" dirty="0" err="1"/>
              <a:t>form</a:t>
            </a:r>
            <a:r>
              <a:rPr lang="cs-CZ" dirty="0"/>
              <a:t> preference relations: </a:t>
            </a:r>
            <a:br>
              <a:rPr lang="cs-CZ" dirty="0"/>
            </a:br>
            <a:r>
              <a:rPr lang="en-US" i="1" dirty="0" err="1"/>
              <a:t>IPR</a:t>
            </a:r>
            <a:r>
              <a:rPr lang="en-US" i="1" baseline="-25000" dirty="0" err="1"/>
              <a:t>rel</a:t>
            </a:r>
            <a:r>
              <a:rPr lang="en-US" dirty="0"/>
              <a:t> </a:t>
            </a:r>
            <a:r>
              <a:rPr lang="cs-CZ" dirty="0"/>
              <a:t>(</a:t>
            </a:r>
            <a:r>
              <a:rPr lang="cs-CZ" i="1" dirty="0" err="1">
                <a:solidFill>
                  <a:srgbClr val="097115"/>
                </a:solidFill>
              </a:rPr>
              <a:t>selected</a:t>
            </a:r>
            <a:r>
              <a:rPr lang="cs-CZ" i="1" dirty="0">
                <a:solidFill>
                  <a:srgbClr val="097115"/>
                </a:solidFill>
              </a:rPr>
              <a:t> </a:t>
            </a:r>
            <a:r>
              <a:rPr lang="cs-CZ" i="1" dirty="0" err="1">
                <a:solidFill>
                  <a:srgbClr val="097115"/>
                </a:solidFill>
              </a:rPr>
              <a:t>obj</a:t>
            </a:r>
            <a:r>
              <a:rPr lang="cs-CZ" i="1" dirty="0">
                <a:solidFill>
                  <a:srgbClr val="097115"/>
                </a:solidFill>
              </a:rPr>
              <a:t>. </a:t>
            </a:r>
            <a:r>
              <a:rPr lang="cs-CZ" i="1" dirty="0"/>
              <a:t>&gt; </a:t>
            </a:r>
            <a:r>
              <a:rPr lang="cs-CZ" i="1" dirty="0" err="1">
                <a:solidFill>
                  <a:srgbClr val="FF0000"/>
                </a:solidFill>
              </a:rPr>
              <a:t>ignored</a:t>
            </a:r>
            <a:r>
              <a:rPr lang="cs-CZ" i="1" dirty="0">
                <a:solidFill>
                  <a:srgbClr val="FF0000"/>
                </a:solidFill>
              </a:rPr>
              <a:t> </a:t>
            </a:r>
            <a:r>
              <a:rPr lang="cs-CZ" i="1" dirty="0" err="1">
                <a:solidFill>
                  <a:srgbClr val="FF0000"/>
                </a:solidFill>
              </a:rPr>
              <a:t>obj</a:t>
            </a:r>
            <a:r>
              <a:rPr lang="cs-CZ" i="1" dirty="0">
                <a:solidFill>
                  <a:srgbClr val="FF0000"/>
                </a:solidFill>
              </a:rPr>
              <a:t>.</a:t>
            </a:r>
            <a:r>
              <a:rPr lang="cs-CZ" i="1" dirty="0"/>
              <a:t>)</a:t>
            </a:r>
          </a:p>
          <a:p>
            <a:pPr lvl="1" eaLnBrk="1" hangingPunct="1"/>
            <a:r>
              <a:rPr lang="cs-CZ" sz="1700" dirty="0"/>
              <a:t>Intensity of the relation based on the level of visibility for both items</a:t>
            </a:r>
          </a:p>
          <a:p>
            <a:pPr lvl="2"/>
            <a:r>
              <a:rPr lang="cs-CZ" sz="1500" dirty="0"/>
              <a:t>Visibility of clicked item considered as sufficient -&gt; if the visibility of ignored was lower, strength of the relation decreases</a:t>
            </a:r>
          </a:p>
          <a:p>
            <a:pPr lvl="1" eaLnBrk="1" hangingPunct="1"/>
            <a:endParaRPr lang="cs-CZ" dirty="0"/>
          </a:p>
          <a:p>
            <a:pPr eaLnBrk="1" hangingPunct="1">
              <a:buFont typeface="Wingdings" panose="05000000000000000000" pitchFamily="2" charset="2"/>
              <a:buChar char="è"/>
            </a:pPr>
            <a:r>
              <a:rPr lang="cs-CZ" dirty="0"/>
              <a:t>In paper, CB extensions for relations (maybe not the best idea)</a:t>
            </a:r>
          </a:p>
          <a:p>
            <a:pPr marL="0" indent="0">
              <a:buNone/>
            </a:pPr>
            <a:endParaRPr lang="cs-CZ" sz="2200" dirty="0"/>
          </a:p>
          <a:p>
            <a:pPr marL="571500" indent="-571500">
              <a:buClr>
                <a:srgbClr val="097115"/>
              </a:buClr>
              <a:buSzPct val="100000"/>
              <a:buFont typeface="Wingdings 3" pitchFamily="18" charset="2"/>
              <a:buChar char=""/>
            </a:pPr>
            <a:endParaRPr lang="cs-CZ" sz="2000" dirty="0"/>
          </a:p>
          <a:p>
            <a:pPr marL="839788" lvl="1" indent="-495300"/>
            <a:endParaRPr lang="cs-CZ" sz="2000" dirty="0"/>
          </a:p>
        </p:txBody>
      </p:sp>
      <p:grpSp>
        <p:nvGrpSpPr>
          <p:cNvPr id="3" name="Skupina 2"/>
          <p:cNvGrpSpPr/>
          <p:nvPr/>
        </p:nvGrpSpPr>
        <p:grpSpPr>
          <a:xfrm>
            <a:off x="7416294" y="1352419"/>
            <a:ext cx="2046795" cy="1468615"/>
            <a:chOff x="6917693" y="1124744"/>
            <a:chExt cx="2046795" cy="1468615"/>
          </a:xfrm>
        </p:grpSpPr>
        <p:pic>
          <p:nvPicPr>
            <p:cNvPr id="8" name="Obrázek 7"/>
            <p:cNvPicPr>
              <a:picLocks noChangeAspect="1"/>
            </p:cNvPicPr>
            <p:nvPr/>
          </p:nvPicPr>
          <p:blipFill>
            <a:blip r:embed="rId2"/>
            <a:stretch>
              <a:fillRect/>
            </a:stretch>
          </p:blipFill>
          <p:spPr>
            <a:xfrm>
              <a:off x="6917693" y="1124744"/>
              <a:ext cx="1947626" cy="1468615"/>
            </a:xfrm>
            <a:prstGeom prst="rect">
              <a:avLst/>
            </a:prstGeom>
          </p:spPr>
        </p:pic>
        <p:sp>
          <p:nvSpPr>
            <p:cNvPr id="2" name="Obdélník 1"/>
            <p:cNvSpPr/>
            <p:nvPr/>
          </p:nvSpPr>
          <p:spPr>
            <a:xfrm>
              <a:off x="8244408" y="1124744"/>
              <a:ext cx="720080" cy="1368152"/>
            </a:xfrm>
            <a:prstGeom prst="rect">
              <a:avLst/>
            </a:prstGeom>
            <a:solidFill>
              <a:schemeClr val="bg1">
                <a:alpha val="5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924042" y="1134193"/>
              <a:ext cx="1320366" cy="1368152"/>
            </a:xfrm>
            <a:prstGeom prst="rect">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0" name="Skupina 9"/>
          <p:cNvGrpSpPr/>
          <p:nvPr/>
        </p:nvGrpSpPr>
        <p:grpSpPr>
          <a:xfrm>
            <a:off x="7380638" y="3025695"/>
            <a:ext cx="2082451" cy="875459"/>
            <a:chOff x="6882037" y="2803970"/>
            <a:chExt cx="2082451" cy="875459"/>
          </a:xfrm>
        </p:grpSpPr>
        <p:pic>
          <p:nvPicPr>
            <p:cNvPr id="12" name="Obrázek 11"/>
            <p:cNvPicPr>
              <a:picLocks noChangeAspect="1"/>
            </p:cNvPicPr>
            <p:nvPr/>
          </p:nvPicPr>
          <p:blipFill rotWithShape="1">
            <a:blip r:embed="rId2"/>
            <a:srcRect t="40389"/>
            <a:stretch/>
          </p:blipFill>
          <p:spPr>
            <a:xfrm>
              <a:off x="6917693" y="2803970"/>
              <a:ext cx="1947626" cy="875459"/>
            </a:xfrm>
            <a:prstGeom prst="rect">
              <a:avLst/>
            </a:prstGeom>
          </p:spPr>
        </p:pic>
        <p:sp>
          <p:nvSpPr>
            <p:cNvPr id="13" name="Obdélník 12"/>
            <p:cNvSpPr/>
            <p:nvPr/>
          </p:nvSpPr>
          <p:spPr>
            <a:xfrm>
              <a:off x="8244408" y="2803970"/>
              <a:ext cx="720080" cy="774996"/>
            </a:xfrm>
            <a:prstGeom prst="rect">
              <a:avLst/>
            </a:prstGeom>
            <a:solidFill>
              <a:schemeClr val="bg1">
                <a:alpha val="5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vál 3"/>
            <p:cNvSpPr/>
            <p:nvPr/>
          </p:nvSpPr>
          <p:spPr>
            <a:xfrm>
              <a:off x="6882037" y="2803970"/>
              <a:ext cx="714299" cy="774996"/>
            </a:xfrm>
            <a:prstGeom prst="ellipse">
              <a:avLst/>
            </a:prstGeom>
            <a:noFill/>
            <a:ln w="41275">
              <a:solidFill>
                <a:srgbClr val="92D05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1" name="Skupina 20"/>
          <p:cNvGrpSpPr/>
          <p:nvPr/>
        </p:nvGrpSpPr>
        <p:grpSpPr>
          <a:xfrm>
            <a:off x="7539461" y="4124446"/>
            <a:ext cx="1772580" cy="875459"/>
            <a:chOff x="6914220" y="3755054"/>
            <a:chExt cx="1772580" cy="875459"/>
          </a:xfrm>
        </p:grpSpPr>
        <p:pic>
          <p:nvPicPr>
            <p:cNvPr id="22" name="Obrázek 21"/>
            <p:cNvPicPr>
              <a:picLocks noChangeAspect="1"/>
            </p:cNvPicPr>
            <p:nvPr/>
          </p:nvPicPr>
          <p:blipFill rotWithShape="1">
            <a:blip r:embed="rId2"/>
            <a:srcRect t="40389" r="64977"/>
            <a:stretch/>
          </p:blipFill>
          <p:spPr>
            <a:xfrm>
              <a:off x="6914220" y="3755054"/>
              <a:ext cx="682116" cy="875459"/>
            </a:xfrm>
            <a:prstGeom prst="rect">
              <a:avLst/>
            </a:prstGeom>
          </p:spPr>
        </p:pic>
        <p:sp>
          <p:nvSpPr>
            <p:cNvPr id="23" name="TextovéPole 22"/>
            <p:cNvSpPr txBox="1"/>
            <p:nvPr/>
          </p:nvSpPr>
          <p:spPr>
            <a:xfrm>
              <a:off x="7690039" y="3889399"/>
              <a:ext cx="338554" cy="461665"/>
            </a:xfrm>
            <a:prstGeom prst="rect">
              <a:avLst/>
            </a:prstGeom>
            <a:noFill/>
          </p:spPr>
          <p:txBody>
            <a:bodyPr wrap="none" rtlCol="0">
              <a:spAutoFit/>
            </a:bodyPr>
            <a:lstStyle/>
            <a:p>
              <a:r>
                <a:rPr lang="cs-CZ" sz="2400" b="1" dirty="0">
                  <a:solidFill>
                    <a:srgbClr val="FF0000"/>
                  </a:solidFill>
                </a:rPr>
                <a:t>&gt;</a:t>
              </a:r>
              <a:endParaRPr lang="cs-CZ" b="1" dirty="0">
                <a:solidFill>
                  <a:srgbClr val="FF0000"/>
                </a:solidFill>
              </a:endParaRPr>
            </a:p>
          </p:txBody>
        </p:sp>
        <p:pic>
          <p:nvPicPr>
            <p:cNvPr id="24" name="Obrázek 23"/>
            <p:cNvPicPr>
              <a:picLocks noChangeAspect="1"/>
            </p:cNvPicPr>
            <p:nvPr/>
          </p:nvPicPr>
          <p:blipFill rotWithShape="1">
            <a:blip r:embed="rId2"/>
            <a:srcRect t="-2463" r="67521" b="63238"/>
            <a:stretch/>
          </p:blipFill>
          <p:spPr>
            <a:xfrm>
              <a:off x="8054241" y="3817197"/>
              <a:ext cx="632559" cy="576063"/>
            </a:xfrm>
            <a:prstGeom prst="rect">
              <a:avLst/>
            </a:prstGeom>
          </p:spPr>
        </p:pic>
      </p:grpSp>
      <p:grpSp>
        <p:nvGrpSpPr>
          <p:cNvPr id="25" name="Skupina 24"/>
          <p:cNvGrpSpPr/>
          <p:nvPr/>
        </p:nvGrpSpPr>
        <p:grpSpPr>
          <a:xfrm>
            <a:off x="7539462" y="5301908"/>
            <a:ext cx="1759593" cy="875459"/>
            <a:chOff x="7069361" y="5097200"/>
            <a:chExt cx="1759593" cy="875459"/>
          </a:xfrm>
        </p:grpSpPr>
        <p:pic>
          <p:nvPicPr>
            <p:cNvPr id="16" name="Obrázek 15"/>
            <p:cNvPicPr>
              <a:picLocks noChangeAspect="1"/>
            </p:cNvPicPr>
            <p:nvPr/>
          </p:nvPicPr>
          <p:blipFill rotWithShape="1">
            <a:blip r:embed="rId2"/>
            <a:srcRect t="40389" r="64977"/>
            <a:stretch/>
          </p:blipFill>
          <p:spPr>
            <a:xfrm>
              <a:off x="7069361" y="5097200"/>
              <a:ext cx="682116" cy="875459"/>
            </a:xfrm>
            <a:prstGeom prst="rect">
              <a:avLst/>
            </a:prstGeom>
          </p:spPr>
        </p:pic>
        <p:sp>
          <p:nvSpPr>
            <p:cNvPr id="5" name="TextovéPole 4"/>
            <p:cNvSpPr txBox="1"/>
            <p:nvPr/>
          </p:nvSpPr>
          <p:spPr>
            <a:xfrm>
              <a:off x="7845180" y="5231545"/>
              <a:ext cx="338554" cy="461665"/>
            </a:xfrm>
            <a:prstGeom prst="rect">
              <a:avLst/>
            </a:prstGeom>
            <a:noFill/>
          </p:spPr>
          <p:txBody>
            <a:bodyPr wrap="none" rtlCol="0">
              <a:spAutoFit/>
            </a:bodyPr>
            <a:lstStyle/>
            <a:p>
              <a:r>
                <a:rPr lang="cs-CZ" sz="2400" b="1" dirty="0">
                  <a:solidFill>
                    <a:srgbClr val="FF0000"/>
                  </a:solidFill>
                </a:rPr>
                <a:t>&gt;</a:t>
              </a:r>
              <a:endParaRPr lang="cs-CZ" b="1" dirty="0">
                <a:solidFill>
                  <a:srgbClr val="FF0000"/>
                </a:solidFill>
              </a:endParaRPr>
            </a:p>
          </p:txBody>
        </p:sp>
        <p:pic>
          <p:nvPicPr>
            <p:cNvPr id="18" name="Obrázek 17"/>
            <p:cNvPicPr>
              <a:picLocks noChangeAspect="1"/>
            </p:cNvPicPr>
            <p:nvPr/>
          </p:nvPicPr>
          <p:blipFill rotWithShape="1">
            <a:blip r:embed="rId2"/>
            <a:srcRect l="66115" t="45904" r="610" b="9968"/>
            <a:stretch/>
          </p:blipFill>
          <p:spPr>
            <a:xfrm>
              <a:off x="8180882" y="5171628"/>
              <a:ext cx="648072" cy="648072"/>
            </a:xfrm>
            <a:prstGeom prst="rect">
              <a:avLst/>
            </a:prstGeom>
          </p:spPr>
        </p:pic>
        <p:cxnSp>
          <p:nvCxnSpPr>
            <p:cNvPr id="17" name="Přímá spojnice 16"/>
            <p:cNvCxnSpPr/>
            <p:nvPr/>
          </p:nvCxnSpPr>
          <p:spPr>
            <a:xfrm flipH="1">
              <a:off x="7891506" y="5373216"/>
              <a:ext cx="195673"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Obdélník 28"/>
          <p:cNvSpPr/>
          <p:nvPr/>
        </p:nvSpPr>
        <p:spPr>
          <a:xfrm>
            <a:off x="8643839" y="5202435"/>
            <a:ext cx="720080" cy="774996"/>
          </a:xfrm>
          <a:prstGeom prst="rect">
            <a:avLst/>
          </a:prstGeom>
          <a:solidFill>
            <a:schemeClr val="bg1">
              <a:alpha val="5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Rectangle 5"/>
          <p:cNvSpPr/>
          <p:nvPr/>
        </p:nvSpPr>
        <p:spPr>
          <a:xfrm>
            <a:off x="96818" y="6390031"/>
            <a:ext cx="5164427" cy="286232"/>
          </a:xfrm>
          <a:prstGeom prst="rect">
            <a:avLst/>
          </a:prstGeom>
        </p:spPr>
        <p:txBody>
          <a:bodyPr wrap="none">
            <a:spAutoFit/>
          </a:bodyPr>
          <a:lstStyle/>
          <a:p>
            <a:pPr lvl="1">
              <a:lnSpc>
                <a:spcPct val="90000"/>
              </a:lnSpc>
            </a:pPr>
            <a:r>
              <a:rPr lang="hu-HU" sz="1400" dirty="0">
                <a:hlinkClick r:id="rId3"/>
              </a:rPr>
              <a:t>https://link.springer.com/article/10.1007/s13740-016-0061-8</a:t>
            </a:r>
            <a:r>
              <a:rPr lang="cs-CZ" sz="1400" dirty="0"/>
              <a:t> </a:t>
            </a:r>
            <a:endParaRPr lang="hu-HU" sz="1400" dirty="0"/>
          </a:p>
        </p:txBody>
      </p:sp>
    </p:spTree>
    <p:extLst>
      <p:ext uri="{BB962C8B-B14F-4D97-AF65-F5344CB8AC3E}">
        <p14:creationId xmlns:p14="http://schemas.microsoft.com/office/powerpoint/2010/main" val="1756587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ím 10"/>
          <p:cNvSpPr>
            <a:spLocks noGrp="1"/>
          </p:cNvSpPr>
          <p:nvPr>
            <p:ph type="title"/>
          </p:nvPr>
        </p:nvSpPr>
        <p:spPr>
          <a:xfrm>
            <a:off x="677331" y="609603"/>
            <a:ext cx="11282057" cy="1320795"/>
          </a:xfrm>
        </p:spPr>
        <p:txBody>
          <a:bodyPr/>
          <a:lstStyle/>
          <a:p>
            <a:r>
              <a:rPr lang="cs-CZ" sz="4000" dirty="0">
                <a:solidFill>
                  <a:srgbClr val="333333"/>
                </a:solidFill>
                <a:latin typeface="Arial" pitchFamily="34"/>
              </a:rPr>
              <a:t>Neg. Pref. from category-level feedback</a:t>
            </a:r>
            <a:endParaRPr lang="hu-HU" dirty="0"/>
          </a:p>
        </p:txBody>
      </p:sp>
      <p:sp>
        <p:nvSpPr>
          <p:cNvPr id="17" name="Tartalom helye 16"/>
          <p:cNvSpPr>
            <a:spLocks noGrp="1"/>
          </p:cNvSpPr>
          <p:nvPr>
            <p:ph sz="quarter" idx="4"/>
          </p:nvPr>
        </p:nvSpPr>
        <p:spPr>
          <a:xfrm>
            <a:off x="834390" y="1628801"/>
            <a:ext cx="9376411" cy="4497363"/>
          </a:xfrm>
        </p:spPr>
        <p:txBody>
          <a:bodyPr/>
          <a:lstStyle/>
          <a:p>
            <a:r>
              <a:rPr lang="cs-CZ" dirty="0">
                <a:hlinkClick r:id="rId3"/>
              </a:rPr>
              <a:t>https://dl.acm.org/doi/pdf/10.1145/2959100.2959150</a:t>
            </a:r>
            <a:r>
              <a:rPr lang="cs-CZ" dirty="0"/>
              <a:t> </a:t>
            </a:r>
          </a:p>
          <a:p>
            <a:pPr lvl="1"/>
            <a:r>
              <a:rPr lang="cs-CZ" dirty="0"/>
              <a:t>Use eye tracking camera to observe fixations on certain page areas</a:t>
            </a:r>
          </a:p>
          <a:p>
            <a:pPr lvl="1"/>
            <a:r>
              <a:rPr lang="cs-CZ" dirty="0"/>
              <a:t>Gaze prediction for grid-based user interfaces</a:t>
            </a:r>
          </a:p>
          <a:p>
            <a:pPr lvl="2"/>
            <a:r>
              <a:rPr lang="cs-CZ" sz="1200" dirty="0"/>
              <a:t>MovieLens, YouTube, Netflix,...</a:t>
            </a:r>
          </a:p>
          <a:p>
            <a:pPr lvl="1"/>
            <a:r>
              <a:rPr lang="cs-CZ" sz="1400" dirty="0"/>
              <a:t>Where would the user look within the page</a:t>
            </a:r>
          </a:p>
          <a:p>
            <a:pPr lvl="1"/>
            <a:r>
              <a:rPr lang="cs-CZ" sz="1400" dirty="0"/>
              <a:t>Gaze prediction model </a:t>
            </a:r>
            <a:br>
              <a:rPr lang="cs-CZ" sz="1400" dirty="0"/>
            </a:br>
            <a:r>
              <a:rPr lang="cs-CZ" sz="1400" dirty="0"/>
              <a:t>(eye fixation on grid cell exists + time of eye fixation)</a:t>
            </a:r>
          </a:p>
          <a:p>
            <a:pPr lvl="2"/>
            <a:r>
              <a:rPr lang="cs-CZ" sz="1200" dirty="0"/>
              <a:t>Position, dwell time, distance to closest existing action</a:t>
            </a:r>
          </a:p>
          <a:p>
            <a:r>
              <a:rPr lang="cs-CZ" sz="1600" dirty="0"/>
              <a:t>Both left-right &amp; top-bottom decrease clearly apparent</a:t>
            </a:r>
          </a:p>
          <a:p>
            <a:pPr lvl="1"/>
            <a:r>
              <a:rPr lang="cs-CZ" sz="1400" dirty="0"/>
              <a:t>If sufficient dwell time, fixation probability is close to 1 for all positions</a:t>
            </a:r>
          </a:p>
          <a:p>
            <a:pPr lvl="1"/>
            <a:r>
              <a:rPr lang="cs-CZ" sz="1400" dirty="0"/>
              <a:t>Note, no scrolling included in the experiment</a:t>
            </a:r>
          </a:p>
          <a:p>
            <a:pPr lvl="1"/>
            <a:endParaRPr lang="hu-HU" sz="1400" dirty="0"/>
          </a:p>
        </p:txBody>
      </p:sp>
      <p:sp>
        <p:nvSpPr>
          <p:cNvPr id="6" name="Date Placeholder 5"/>
          <p:cNvSpPr>
            <a:spLocks noGrp="1"/>
          </p:cNvSpPr>
          <p:nvPr>
            <p:ph type="dt" sz="half" idx="4294967295"/>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sp>
        <p:nvSpPr>
          <p:cNvPr id="4098" name="Zástupný symbol pro zápatí 4"/>
          <p:cNvSpPr>
            <a:spLocks noGrp="1"/>
          </p:cNvSpPr>
          <p:nvPr>
            <p:ph type="ftr" sz="quarter" idx="4294967295"/>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a:t>Peska, Vojtas: Towards Complex User Feedback and Presentation Context in Recommender Systems</a:t>
            </a:r>
            <a:endParaRPr lang="en-GB" altLang="en-US" dirty="0">
              <a:latin typeface="Arial" charset="0"/>
            </a:endParaRPr>
          </a:p>
        </p:txBody>
      </p:sp>
      <p:sp>
        <p:nvSpPr>
          <p:cNvPr id="4099" name="Zástupný symbol pro číslo snímku 5"/>
          <p:cNvSpPr>
            <a:spLocks noGrp="1"/>
          </p:cNvSpPr>
          <p:nvPr>
            <p:ph type="sldNum" sz="quarter" idx="4294967295"/>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07B0957-0EE7-4B4B-9E52-1A0ECA4F619A}" type="slidenum">
              <a:rPr lang="en-GB" altLang="en-US" smtClean="0"/>
              <a:pPr>
                <a:defRPr/>
              </a:pPr>
              <a:t>34</a:t>
            </a:fld>
            <a:endParaRPr lang="en-GB" altLang="en-US">
              <a:latin typeface="Arial" charset="0"/>
            </a:endParaRPr>
          </a:p>
        </p:txBody>
      </p:sp>
      <p:sp>
        <p:nvSpPr>
          <p:cNvPr id="4100" name="Rectangle 2"/>
          <p:cNvSpPr>
            <a:spLocks noChangeArrowheads="1"/>
          </p:cNvSpPr>
          <p:nvPr/>
        </p:nvSpPr>
        <p:spPr bwMode="auto">
          <a:xfrm>
            <a:off x="1981200" y="122238"/>
            <a:ext cx="7543800" cy="1295400"/>
          </a:xfrm>
          <a:prstGeom prst="rect">
            <a:avLst/>
          </a:prstGeom>
          <a:noFill/>
          <a:ln w="9525">
            <a:noFill/>
            <a:miter lim="800000"/>
            <a:headEnd/>
            <a:tailEnd/>
          </a:ln>
        </p:spPr>
        <p:txBody>
          <a:bodyPr anchor="b"/>
          <a:lstStyle/>
          <a:p>
            <a:endParaRPr lang="en-US" sz="3200" b="1" dirty="0">
              <a:solidFill>
                <a:schemeClr val="tx2"/>
              </a:solidFill>
            </a:endParaRPr>
          </a:p>
        </p:txBody>
      </p:sp>
      <p:pic>
        <p:nvPicPr>
          <p:cNvPr id="4" name="Picture 3"/>
          <p:cNvPicPr>
            <a:picLocks noChangeAspect="1"/>
          </p:cNvPicPr>
          <p:nvPr/>
        </p:nvPicPr>
        <p:blipFill>
          <a:blip r:embed="rId4"/>
          <a:stretch>
            <a:fillRect/>
          </a:stretch>
        </p:blipFill>
        <p:spPr>
          <a:xfrm>
            <a:off x="7466049" y="2487001"/>
            <a:ext cx="4725951" cy="4370999"/>
          </a:xfrm>
          <a:prstGeom prst="rect">
            <a:avLst/>
          </a:prstGeom>
        </p:spPr>
      </p:pic>
    </p:spTree>
    <p:extLst>
      <p:ext uri="{BB962C8B-B14F-4D97-AF65-F5344CB8AC3E}">
        <p14:creationId xmlns:p14="http://schemas.microsoft.com/office/powerpoint/2010/main" val="3719688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AC51C-B2B3-1F75-842F-906B1F4C7D4E}"/>
            </a:ext>
          </a:extLst>
        </p:cNvPr>
        <p:cNvGrpSpPr/>
        <p:nvPr/>
      </p:nvGrpSpPr>
      <p:grpSpPr>
        <a:xfrm>
          <a:off x="0" y="0"/>
          <a:ext cx="0" cy="0"/>
          <a:chOff x="0" y="0"/>
          <a:chExt cx="0" cy="0"/>
        </a:xfrm>
      </p:grpSpPr>
      <p:sp>
        <p:nvSpPr>
          <p:cNvPr id="11" name="Cím 10">
            <a:extLst>
              <a:ext uri="{FF2B5EF4-FFF2-40B4-BE49-F238E27FC236}">
                <a16:creationId xmlns:a16="http://schemas.microsoft.com/office/drawing/2014/main" id="{22F3FEFC-EBE4-3EDD-8524-FA9D5D4307F7}"/>
              </a:ext>
            </a:extLst>
          </p:cNvPr>
          <p:cNvSpPr>
            <a:spLocks noGrp="1"/>
          </p:cNvSpPr>
          <p:nvPr>
            <p:ph type="title"/>
          </p:nvPr>
        </p:nvSpPr>
        <p:spPr>
          <a:xfrm>
            <a:off x="677331" y="609603"/>
            <a:ext cx="11282057" cy="1320795"/>
          </a:xfrm>
        </p:spPr>
        <p:txBody>
          <a:bodyPr/>
          <a:lstStyle/>
          <a:p>
            <a:r>
              <a:rPr lang="cs-CZ" sz="4000" dirty="0">
                <a:solidFill>
                  <a:srgbClr val="333333"/>
                </a:solidFill>
                <a:latin typeface="Arial" pitchFamily="34"/>
              </a:rPr>
              <a:t>Neg. Pref. from category-level feedback</a:t>
            </a:r>
            <a:endParaRPr lang="hu-HU" dirty="0"/>
          </a:p>
        </p:txBody>
      </p:sp>
      <p:sp>
        <p:nvSpPr>
          <p:cNvPr id="17" name="Tartalom helye 16">
            <a:extLst>
              <a:ext uri="{FF2B5EF4-FFF2-40B4-BE49-F238E27FC236}">
                <a16:creationId xmlns:a16="http://schemas.microsoft.com/office/drawing/2014/main" id="{242779C2-56C6-2043-8BEB-8A567026C3F7}"/>
              </a:ext>
            </a:extLst>
          </p:cNvPr>
          <p:cNvSpPr>
            <a:spLocks noGrp="1"/>
          </p:cNvSpPr>
          <p:nvPr>
            <p:ph sz="quarter" idx="4"/>
          </p:nvPr>
        </p:nvSpPr>
        <p:spPr>
          <a:xfrm>
            <a:off x="834390" y="1628801"/>
            <a:ext cx="9970630" cy="4497363"/>
          </a:xfrm>
        </p:spPr>
        <p:txBody>
          <a:bodyPr/>
          <a:lstStyle/>
          <a:p>
            <a:r>
              <a:rPr lang="cs-CZ" dirty="0"/>
              <a:t>GUI / </a:t>
            </a:r>
            <a:r>
              <a:rPr lang="cs-CZ" dirty="0" smtClean="0"/>
              <a:t>domain </a:t>
            </a:r>
            <a:r>
              <a:rPr lang="cs-CZ" dirty="0"/>
              <a:t>dependent fixation probabilities: </a:t>
            </a:r>
          </a:p>
          <a:p>
            <a:pPr lvl="1"/>
            <a:r>
              <a:rPr lang="cs-CZ" dirty="0" err="1"/>
              <a:t>Search</a:t>
            </a:r>
            <a:r>
              <a:rPr lang="cs-CZ" dirty="0"/>
              <a:t> </a:t>
            </a:r>
            <a:r>
              <a:rPr lang="cs-CZ" dirty="0" err="1"/>
              <a:t>results</a:t>
            </a:r>
            <a:r>
              <a:rPr lang="cs-CZ" dirty="0"/>
              <a:t> </a:t>
            </a:r>
            <a:r>
              <a:rPr lang="cs-CZ" dirty="0" err="1"/>
              <a:t>for</a:t>
            </a:r>
            <a:r>
              <a:rPr lang="cs-CZ" dirty="0"/>
              <a:t> </a:t>
            </a:r>
            <a:r>
              <a:rPr lang="cs-CZ" dirty="0" err="1"/>
              <a:t>visual</a:t>
            </a:r>
            <a:r>
              <a:rPr lang="cs-CZ" dirty="0"/>
              <a:t> </a:t>
            </a:r>
            <a:r>
              <a:rPr lang="cs-CZ" dirty="0" err="1"/>
              <a:t>query</a:t>
            </a:r>
            <a:r>
              <a:rPr lang="cs-CZ" dirty="0"/>
              <a:t>-by-</a:t>
            </a:r>
            <a:r>
              <a:rPr lang="cs-CZ" dirty="0" err="1"/>
              <a:t>example</a:t>
            </a:r>
            <a:endParaRPr lang="cs-CZ" dirty="0"/>
          </a:p>
          <a:p>
            <a:pPr lvl="1"/>
            <a:r>
              <a:rPr lang="cs-CZ" dirty="0"/>
              <a:t>Not </a:t>
            </a:r>
            <a:r>
              <a:rPr lang="cs-CZ" dirty="0" err="1"/>
              <a:t>yet</a:t>
            </a:r>
            <a:r>
              <a:rPr lang="cs-CZ" dirty="0"/>
              <a:t> </a:t>
            </a:r>
            <a:r>
              <a:rPr lang="cs-CZ" dirty="0" err="1"/>
              <a:t>published</a:t>
            </a:r>
            <a:r>
              <a:rPr lang="cs-CZ" dirty="0"/>
              <a:t> (</a:t>
            </a:r>
            <a:r>
              <a:rPr lang="cs-CZ" dirty="0" err="1"/>
              <a:t>fingers</a:t>
            </a:r>
            <a:r>
              <a:rPr lang="cs-CZ" dirty="0"/>
              <a:t> </a:t>
            </a:r>
            <a:r>
              <a:rPr lang="cs-CZ" dirty="0" err="1"/>
              <a:t>crossed</a:t>
            </a:r>
            <a:r>
              <a:rPr lang="cs-CZ" dirty="0">
                <a:sym typeface="Wingdings" panose="05000000000000000000" pitchFamily="2" charset="2"/>
              </a:rPr>
              <a:t>)</a:t>
            </a:r>
            <a:endParaRPr lang="cs-CZ" dirty="0"/>
          </a:p>
          <a:p>
            <a:pPr lvl="1"/>
            <a:endParaRPr lang="hu-HU" sz="1400" dirty="0"/>
          </a:p>
        </p:txBody>
      </p:sp>
      <p:sp>
        <p:nvSpPr>
          <p:cNvPr id="6" name="Date Placeholder 5">
            <a:extLst>
              <a:ext uri="{FF2B5EF4-FFF2-40B4-BE49-F238E27FC236}">
                <a16:creationId xmlns:a16="http://schemas.microsoft.com/office/drawing/2014/main" id="{79BBD56B-F7FB-EA6B-5F61-F2833F80140F}"/>
              </a:ext>
            </a:extLst>
          </p:cNvPr>
          <p:cNvSpPr>
            <a:spLocks noGrp="1"/>
          </p:cNvSpPr>
          <p:nvPr>
            <p:ph type="dt" sz="half" idx="4294967295"/>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sp>
        <p:nvSpPr>
          <p:cNvPr id="4098" name="Zástupný symbol pro zápatí 4">
            <a:extLst>
              <a:ext uri="{FF2B5EF4-FFF2-40B4-BE49-F238E27FC236}">
                <a16:creationId xmlns:a16="http://schemas.microsoft.com/office/drawing/2014/main" id="{85F77981-E41B-5363-FE49-40FC9B96C7F4}"/>
              </a:ext>
            </a:extLst>
          </p:cNvPr>
          <p:cNvSpPr>
            <a:spLocks noGrp="1"/>
          </p:cNvSpPr>
          <p:nvPr>
            <p:ph type="ftr" sz="quarter" idx="4294967295"/>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a:t>Peska, Vojtas: Towards Complex User Feedback and Presentation Context in Recommender Systems</a:t>
            </a:r>
            <a:endParaRPr lang="en-GB" altLang="en-US" dirty="0">
              <a:latin typeface="Arial" charset="0"/>
            </a:endParaRPr>
          </a:p>
        </p:txBody>
      </p:sp>
      <p:sp>
        <p:nvSpPr>
          <p:cNvPr id="4099" name="Zástupný symbol pro číslo snímku 5">
            <a:extLst>
              <a:ext uri="{FF2B5EF4-FFF2-40B4-BE49-F238E27FC236}">
                <a16:creationId xmlns:a16="http://schemas.microsoft.com/office/drawing/2014/main" id="{ADA26426-7748-F975-666D-BD19AAC38F9A}"/>
              </a:ext>
            </a:extLst>
          </p:cNvPr>
          <p:cNvSpPr>
            <a:spLocks noGrp="1"/>
          </p:cNvSpPr>
          <p:nvPr>
            <p:ph type="sldNum" sz="quarter" idx="4294967295"/>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07B0957-0EE7-4B4B-9E52-1A0ECA4F619A}" type="slidenum">
              <a:rPr lang="en-GB" altLang="en-US" smtClean="0"/>
              <a:pPr>
                <a:defRPr/>
              </a:pPr>
              <a:t>35</a:t>
            </a:fld>
            <a:endParaRPr lang="en-GB" altLang="en-US">
              <a:latin typeface="Arial" charset="0"/>
            </a:endParaRPr>
          </a:p>
        </p:txBody>
      </p:sp>
      <p:sp>
        <p:nvSpPr>
          <p:cNvPr id="4100" name="Rectangle 2">
            <a:extLst>
              <a:ext uri="{FF2B5EF4-FFF2-40B4-BE49-F238E27FC236}">
                <a16:creationId xmlns:a16="http://schemas.microsoft.com/office/drawing/2014/main" id="{B1C4188A-B0ED-95CA-833C-6FB5036DBB90}"/>
              </a:ext>
            </a:extLst>
          </p:cNvPr>
          <p:cNvSpPr>
            <a:spLocks noChangeArrowheads="1"/>
          </p:cNvSpPr>
          <p:nvPr/>
        </p:nvSpPr>
        <p:spPr bwMode="auto">
          <a:xfrm>
            <a:off x="1981200" y="122238"/>
            <a:ext cx="7543800" cy="1295400"/>
          </a:xfrm>
          <a:prstGeom prst="rect">
            <a:avLst/>
          </a:prstGeom>
          <a:noFill/>
          <a:ln w="9525">
            <a:noFill/>
            <a:miter lim="800000"/>
            <a:headEnd/>
            <a:tailEnd/>
          </a:ln>
        </p:spPr>
        <p:txBody>
          <a:bodyPr anchor="b"/>
          <a:lstStyle/>
          <a:p>
            <a:endParaRPr lang="en-US" sz="3200" b="1" dirty="0">
              <a:solidFill>
                <a:schemeClr val="tx2"/>
              </a:solidFill>
            </a:endParaRPr>
          </a:p>
        </p:txBody>
      </p:sp>
      <p:pic>
        <p:nvPicPr>
          <p:cNvPr id="5" name="Obrázek 4" descr="Obsah obrázku Barevnost, modrá, Výrazná modrá, Symetrie&#10;&#10;Popis byl vytvořen automaticky">
            <a:extLst>
              <a:ext uri="{FF2B5EF4-FFF2-40B4-BE49-F238E27FC236}">
                <a16:creationId xmlns:a16="http://schemas.microsoft.com/office/drawing/2014/main" id="{CBED7EAA-2A3A-E776-82F7-55492C31F1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10525" y="2028743"/>
            <a:ext cx="2559607" cy="4829258"/>
          </a:xfrm>
          <a:prstGeom prst="rect">
            <a:avLst/>
          </a:prstGeom>
        </p:spPr>
      </p:pic>
      <p:pic>
        <p:nvPicPr>
          <p:cNvPr id="1030" name="Picture 6">
            <a:extLst>
              <a:ext uri="{FF2B5EF4-FFF2-40B4-BE49-F238E27FC236}">
                <a16:creationId xmlns:a16="http://schemas.microsoft.com/office/drawing/2014/main" id="{DB21C37E-707C-F6E3-2CD4-632F4DE03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048932"/>
            <a:ext cx="6858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475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B1F4B0-A5F3-454F-957C-60171D071781}"/>
              </a:ext>
            </a:extLst>
          </p:cNvPr>
          <p:cNvSpPr txBox="1">
            <a:spLocks noGrp="1"/>
          </p:cNvSpPr>
          <p:nvPr>
            <p:ph type="title"/>
          </p:nvPr>
        </p:nvSpPr>
        <p:spPr/>
        <p:txBody>
          <a:bodyPr/>
          <a:lstStyle/>
          <a:p>
            <a:pPr lvl="0"/>
            <a:r>
              <a:rPr lang="cs-CZ" dirty="0" err="1">
                <a:solidFill>
                  <a:srgbClr val="333333"/>
                </a:solidFill>
                <a:latin typeface="Arial" pitchFamily="34"/>
              </a:rPr>
              <a:t>Implicit</a:t>
            </a:r>
            <a:r>
              <a:rPr lang="cs-CZ" dirty="0">
                <a:solidFill>
                  <a:srgbClr val="333333"/>
                </a:solidFill>
                <a:latin typeface="Arial" pitchFamily="34"/>
              </a:rPr>
              <a:t> Feedback</a:t>
            </a:r>
            <a:endParaRPr lang="cs-CZ" dirty="0"/>
          </a:p>
        </p:txBody>
      </p:sp>
      <p:sp>
        <p:nvSpPr>
          <p:cNvPr id="3" name="Zástupný obsah 2">
            <a:extLst>
              <a:ext uri="{FF2B5EF4-FFF2-40B4-BE49-F238E27FC236}">
                <a16:creationId xmlns:a16="http://schemas.microsoft.com/office/drawing/2014/main" id="{D6C0F44F-E14E-4ABE-BAD9-C30173A3A02D}"/>
              </a:ext>
            </a:extLst>
          </p:cNvPr>
          <p:cNvSpPr txBox="1">
            <a:spLocks noGrp="1"/>
          </p:cNvSpPr>
          <p:nvPr>
            <p:ph idx="1"/>
          </p:nvPr>
        </p:nvSpPr>
        <p:spPr>
          <a:xfrm>
            <a:off x="677332" y="1930398"/>
            <a:ext cx="8933011" cy="4144414"/>
          </a:xfrm>
        </p:spPr>
        <p:txBody>
          <a:bodyPr>
            <a:normAutofit/>
          </a:bodyPr>
          <a:lstStyle/>
          <a:p>
            <a:pPr marL="0" lvl="0" indent="0" algn="ctr">
              <a:buNone/>
            </a:pPr>
            <a:endParaRPr lang="cs-CZ" sz="2800" b="1" dirty="0">
              <a:solidFill>
                <a:srgbClr val="0070C0"/>
              </a:solidFill>
            </a:endParaRPr>
          </a:p>
          <a:p>
            <a:pPr marL="0" lvl="0" indent="0" algn="ctr">
              <a:buNone/>
            </a:pPr>
            <a:endParaRPr lang="cs-CZ" sz="2800" b="1" dirty="0">
              <a:solidFill>
                <a:srgbClr val="0070C0"/>
              </a:solidFill>
            </a:endParaRPr>
          </a:p>
          <a:p>
            <a:pPr marL="0" lvl="0" indent="0" algn="ctr">
              <a:buNone/>
            </a:pPr>
            <a:r>
              <a:rPr lang="cs-CZ" sz="2800" b="1" dirty="0">
                <a:solidFill>
                  <a:srgbClr val="0070C0"/>
                </a:solidFill>
              </a:rPr>
              <a:t>How </a:t>
            </a:r>
            <a:r>
              <a:rPr lang="cs-CZ" sz="2800" b="1" dirty="0" err="1">
                <a:solidFill>
                  <a:srgbClr val="0070C0"/>
                </a:solidFill>
              </a:rPr>
              <a:t>does</a:t>
            </a:r>
            <a:r>
              <a:rPr lang="cs-CZ" sz="2800" b="1" dirty="0">
                <a:solidFill>
                  <a:srgbClr val="0070C0"/>
                </a:solidFill>
              </a:rPr>
              <a:t> </a:t>
            </a:r>
            <a:r>
              <a:rPr lang="cs-CZ" sz="2800" b="1" dirty="0" err="1">
                <a:solidFill>
                  <a:srgbClr val="0070C0"/>
                </a:solidFill>
              </a:rPr>
              <a:t>the</a:t>
            </a:r>
            <a:r>
              <a:rPr lang="cs-CZ" sz="2800" b="1" dirty="0">
                <a:solidFill>
                  <a:srgbClr val="0070C0"/>
                </a:solidFill>
              </a:rPr>
              <a:t> </a:t>
            </a:r>
            <a:r>
              <a:rPr lang="cs-CZ" sz="2800" b="1" dirty="0" err="1">
                <a:solidFill>
                  <a:srgbClr val="0070C0"/>
                </a:solidFill>
              </a:rPr>
              <a:t>industry</a:t>
            </a:r>
            <a:r>
              <a:rPr lang="cs-CZ" sz="2800" b="1" dirty="0">
                <a:solidFill>
                  <a:srgbClr val="0070C0"/>
                </a:solidFill>
              </a:rPr>
              <a:t> </a:t>
            </a:r>
            <a:r>
              <a:rPr lang="cs-CZ" sz="2800" b="1" dirty="0" err="1">
                <a:solidFill>
                  <a:srgbClr val="0070C0"/>
                </a:solidFill>
              </a:rPr>
              <a:t>feel</a:t>
            </a:r>
            <a:r>
              <a:rPr lang="cs-CZ" sz="2800" b="1" dirty="0">
                <a:solidFill>
                  <a:srgbClr val="0070C0"/>
                </a:solidFill>
              </a:rPr>
              <a:t> </a:t>
            </a:r>
            <a:r>
              <a:rPr lang="cs-CZ" sz="2800" b="1" dirty="0" err="1">
                <a:solidFill>
                  <a:srgbClr val="0070C0"/>
                </a:solidFill>
              </a:rPr>
              <a:t>about</a:t>
            </a:r>
            <a:r>
              <a:rPr lang="cs-CZ" sz="2800" b="1" dirty="0">
                <a:solidFill>
                  <a:srgbClr val="0070C0"/>
                </a:solidFill>
              </a:rPr>
              <a:t> </a:t>
            </a:r>
            <a:r>
              <a:rPr lang="cs-CZ" sz="2800" b="1" dirty="0" err="1">
                <a:solidFill>
                  <a:srgbClr val="0070C0"/>
                </a:solidFill>
              </a:rPr>
              <a:t>that</a:t>
            </a:r>
            <a:r>
              <a:rPr lang="cs-CZ" sz="2800" b="1" dirty="0">
                <a:solidFill>
                  <a:srgbClr val="0070C0"/>
                </a:solidFill>
              </a:rPr>
              <a:t>?</a:t>
            </a:r>
          </a:p>
          <a:p>
            <a:pPr marL="0" lvl="0" indent="0">
              <a:buNone/>
            </a:pPr>
            <a:endParaRPr lang="cs-CZ" dirty="0"/>
          </a:p>
          <a:p>
            <a:pPr lvl="1"/>
            <a:endParaRPr lang="cs-CZ" dirty="0"/>
          </a:p>
          <a:p>
            <a:pPr marL="0" lvl="0" indent="0">
              <a:buNone/>
            </a:pPr>
            <a:endParaRPr lang="cs-CZ" dirty="0"/>
          </a:p>
        </p:txBody>
      </p:sp>
    </p:spTree>
    <p:extLst>
      <p:ext uri="{BB962C8B-B14F-4D97-AF65-F5344CB8AC3E}">
        <p14:creationId xmlns:p14="http://schemas.microsoft.com/office/powerpoint/2010/main" val="2995400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B1F4B0-A5F3-454F-957C-60171D071781}"/>
              </a:ext>
            </a:extLst>
          </p:cNvPr>
          <p:cNvSpPr txBox="1">
            <a:spLocks noGrp="1"/>
          </p:cNvSpPr>
          <p:nvPr>
            <p:ph type="title"/>
          </p:nvPr>
        </p:nvSpPr>
        <p:spPr/>
        <p:txBody>
          <a:bodyPr/>
          <a:lstStyle/>
          <a:p>
            <a:pPr lvl="0"/>
            <a:r>
              <a:rPr lang="cs-CZ" dirty="0" err="1">
                <a:solidFill>
                  <a:srgbClr val="333333"/>
                </a:solidFill>
                <a:latin typeface="Arial" pitchFamily="34"/>
              </a:rPr>
              <a:t>Implicit</a:t>
            </a:r>
            <a:r>
              <a:rPr lang="cs-CZ" dirty="0">
                <a:solidFill>
                  <a:srgbClr val="333333"/>
                </a:solidFill>
                <a:latin typeface="Arial" pitchFamily="34"/>
              </a:rPr>
              <a:t> Feedback</a:t>
            </a:r>
            <a:endParaRPr lang="cs-CZ" dirty="0"/>
          </a:p>
        </p:txBody>
      </p:sp>
      <p:sp>
        <p:nvSpPr>
          <p:cNvPr id="3" name="Zástupný obsah 2">
            <a:extLst>
              <a:ext uri="{FF2B5EF4-FFF2-40B4-BE49-F238E27FC236}">
                <a16:creationId xmlns:a16="http://schemas.microsoft.com/office/drawing/2014/main" id="{D6C0F44F-E14E-4ABE-BAD9-C30173A3A02D}"/>
              </a:ext>
            </a:extLst>
          </p:cNvPr>
          <p:cNvSpPr txBox="1">
            <a:spLocks noGrp="1"/>
          </p:cNvSpPr>
          <p:nvPr>
            <p:ph idx="1"/>
          </p:nvPr>
        </p:nvSpPr>
        <p:spPr>
          <a:xfrm>
            <a:off x="677332" y="1930398"/>
            <a:ext cx="8933011" cy="4144414"/>
          </a:xfrm>
        </p:spPr>
        <p:txBody>
          <a:bodyPr>
            <a:normAutofit/>
          </a:bodyPr>
          <a:lstStyle/>
          <a:p>
            <a:pPr marL="0" lvl="0" indent="0" algn="ctr">
              <a:buNone/>
            </a:pPr>
            <a:r>
              <a:rPr lang="cs-CZ" sz="2800" b="1" dirty="0">
                <a:solidFill>
                  <a:srgbClr val="0070C0"/>
                </a:solidFill>
              </a:rPr>
              <a:t>How </a:t>
            </a:r>
            <a:r>
              <a:rPr lang="cs-CZ" sz="2800" b="1" dirty="0" err="1">
                <a:solidFill>
                  <a:srgbClr val="0070C0"/>
                </a:solidFill>
              </a:rPr>
              <a:t>does</a:t>
            </a:r>
            <a:r>
              <a:rPr lang="cs-CZ" sz="2800" b="1" dirty="0">
                <a:solidFill>
                  <a:srgbClr val="0070C0"/>
                </a:solidFill>
              </a:rPr>
              <a:t> </a:t>
            </a:r>
            <a:r>
              <a:rPr lang="cs-CZ" sz="2800" b="1" dirty="0" err="1">
                <a:solidFill>
                  <a:srgbClr val="0070C0"/>
                </a:solidFill>
              </a:rPr>
              <a:t>the</a:t>
            </a:r>
            <a:r>
              <a:rPr lang="cs-CZ" sz="2800" b="1" dirty="0">
                <a:solidFill>
                  <a:srgbClr val="0070C0"/>
                </a:solidFill>
              </a:rPr>
              <a:t> </a:t>
            </a:r>
            <a:r>
              <a:rPr lang="cs-CZ" sz="2800" b="1" dirty="0" err="1">
                <a:solidFill>
                  <a:srgbClr val="0070C0"/>
                </a:solidFill>
              </a:rPr>
              <a:t>industry</a:t>
            </a:r>
            <a:r>
              <a:rPr lang="cs-CZ" sz="2800" b="1" dirty="0">
                <a:solidFill>
                  <a:srgbClr val="0070C0"/>
                </a:solidFill>
              </a:rPr>
              <a:t> </a:t>
            </a:r>
            <a:r>
              <a:rPr lang="cs-CZ" sz="2800" b="1" dirty="0" err="1">
                <a:solidFill>
                  <a:srgbClr val="0070C0"/>
                </a:solidFill>
              </a:rPr>
              <a:t>feel</a:t>
            </a:r>
            <a:r>
              <a:rPr lang="cs-CZ" sz="2800" b="1" dirty="0">
                <a:solidFill>
                  <a:srgbClr val="0070C0"/>
                </a:solidFill>
              </a:rPr>
              <a:t> </a:t>
            </a:r>
            <a:r>
              <a:rPr lang="cs-CZ" sz="2800" b="1" dirty="0" err="1">
                <a:solidFill>
                  <a:srgbClr val="0070C0"/>
                </a:solidFill>
              </a:rPr>
              <a:t>about</a:t>
            </a:r>
            <a:r>
              <a:rPr lang="cs-CZ" sz="2800" b="1" dirty="0">
                <a:solidFill>
                  <a:srgbClr val="0070C0"/>
                </a:solidFill>
              </a:rPr>
              <a:t> </a:t>
            </a:r>
            <a:r>
              <a:rPr lang="cs-CZ" sz="2800" b="1" dirty="0" err="1">
                <a:solidFill>
                  <a:srgbClr val="0070C0"/>
                </a:solidFill>
              </a:rPr>
              <a:t>that</a:t>
            </a:r>
            <a:r>
              <a:rPr lang="cs-CZ" sz="2800" b="1" dirty="0">
                <a:solidFill>
                  <a:srgbClr val="0070C0"/>
                </a:solidFill>
              </a:rPr>
              <a:t>?</a:t>
            </a:r>
          </a:p>
          <a:p>
            <a:pPr marL="0" lvl="0" indent="0">
              <a:buNone/>
            </a:pPr>
            <a:endParaRPr lang="cs-CZ" dirty="0"/>
          </a:p>
          <a:p>
            <a:pPr lvl="1"/>
            <a:endParaRPr lang="cs-CZ" dirty="0"/>
          </a:p>
          <a:p>
            <a:pPr marL="0" lvl="0" indent="0">
              <a:buNone/>
            </a:pPr>
            <a:endParaRPr lang="cs-CZ" dirty="0"/>
          </a:p>
        </p:txBody>
      </p:sp>
      <p:sp>
        <p:nvSpPr>
          <p:cNvPr id="4" name="TextovéPole 3">
            <a:extLst>
              <a:ext uri="{FF2B5EF4-FFF2-40B4-BE49-F238E27FC236}">
                <a16:creationId xmlns:a16="http://schemas.microsoft.com/office/drawing/2014/main" id="{896A96FD-4265-4F0F-9BE4-043A0378C8E3}"/>
              </a:ext>
            </a:extLst>
          </p:cNvPr>
          <p:cNvSpPr txBox="1"/>
          <p:nvPr/>
        </p:nvSpPr>
        <p:spPr>
          <a:xfrm>
            <a:off x="2918001" y="1840205"/>
            <a:ext cx="5301451" cy="4508927"/>
          </a:xfrm>
          <a:prstGeom prst="rect">
            <a:avLst/>
          </a:prstGeom>
          <a:noFill/>
        </p:spPr>
        <p:txBody>
          <a:bodyPr wrap="none" rtlCol="0">
            <a:spAutoFit/>
          </a:bodyPr>
          <a:lstStyle/>
          <a:p>
            <a:r>
              <a:rPr lang="cs-CZ" sz="28700" b="1" dirty="0">
                <a:solidFill>
                  <a:srgbClr val="FF0000"/>
                </a:solidFill>
              </a:rPr>
              <a:t>???</a:t>
            </a:r>
            <a:endParaRPr lang="cs-CZ" sz="3600" b="1" dirty="0">
              <a:solidFill>
                <a:srgbClr val="FF0000"/>
              </a:solidFill>
            </a:endParaRPr>
          </a:p>
        </p:txBody>
      </p:sp>
    </p:spTree>
    <p:extLst>
      <p:ext uri="{BB962C8B-B14F-4D97-AF65-F5344CB8AC3E}">
        <p14:creationId xmlns:p14="http://schemas.microsoft.com/office/powerpoint/2010/main" val="3059396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cs-CZ" altLang="cs-CZ" dirty="0"/>
              <a:t>		</a:t>
            </a:r>
            <a:r>
              <a:rPr lang="cs-CZ" altLang="cs-CZ" sz="8000" dirty="0" err="1"/>
              <a:t>Questions</a:t>
            </a:r>
            <a:r>
              <a:rPr lang="cs-CZ" altLang="cs-CZ" sz="8000" dirty="0"/>
              <a:t>?</a:t>
            </a:r>
            <a:endParaRPr lang="cs-CZ" altLang="cs-CZ" dirty="0"/>
          </a:p>
        </p:txBody>
      </p:sp>
      <p:pic>
        <p:nvPicPr>
          <p:cNvPr id="66562" name="Picture 2" descr="http://i158.photobucket.com/albums/t96/Elletballa09/f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559" y="1930398"/>
            <a:ext cx="5779269" cy="433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223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600" dirty="0"/>
              <a:t>Non-numeric feedback</a:t>
            </a:r>
            <a:endParaRPr lang="en-US" dirty="0"/>
          </a:p>
        </p:txBody>
      </p:sp>
      <p:sp>
        <p:nvSpPr>
          <p:cNvPr id="11" name="Zástupný symbol pro text 10"/>
          <p:cNvSpPr>
            <a:spLocks noGrp="1"/>
          </p:cNvSpPr>
          <p:nvPr>
            <p:ph type="body" idx="1"/>
          </p:nvPr>
        </p:nvSpPr>
        <p:spPr/>
        <p:txBody>
          <a:bodyPr/>
          <a:lstStyle/>
          <a:p>
            <a:r>
              <a:rPr lang="cs-CZ" dirty="0"/>
              <a:t>How reviews improve personalization</a:t>
            </a:r>
            <a:endParaRPr lang="en-US" dirty="0"/>
          </a:p>
        </p:txBody>
      </p:sp>
    </p:spTree>
    <p:extLst>
      <p:ext uri="{BB962C8B-B14F-4D97-AF65-F5344CB8AC3E}">
        <p14:creationId xmlns:p14="http://schemas.microsoft.com/office/powerpoint/2010/main" val="348607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C7196D-97DA-47F9-8FE1-D4B57EE4FC21}"/>
              </a:ext>
            </a:extLst>
          </p:cNvPr>
          <p:cNvSpPr txBox="1">
            <a:spLocks noGrp="1"/>
          </p:cNvSpPr>
          <p:nvPr>
            <p:ph type="title"/>
          </p:nvPr>
        </p:nvSpPr>
        <p:spPr>
          <a:xfrm>
            <a:off x="497812" y="1474044"/>
            <a:ext cx="4343847" cy="678322"/>
          </a:xfrm>
        </p:spPr>
        <p:txBody>
          <a:bodyPr>
            <a:noAutofit/>
          </a:bodyPr>
          <a:lstStyle/>
          <a:p>
            <a:pPr lvl="0" algn="ctr"/>
            <a:r>
              <a:rPr lang="cs-CZ" sz="2000" dirty="0">
                <a:solidFill>
                  <a:srgbClr val="333333"/>
                </a:solidFill>
                <a:latin typeface="Arial" pitchFamily="34"/>
              </a:rPr>
              <a:t>Any open </a:t>
            </a:r>
            <a:r>
              <a:rPr lang="cs-CZ" sz="2000" dirty="0" err="1">
                <a:solidFill>
                  <a:srgbClr val="333333"/>
                </a:solidFill>
                <a:latin typeface="Arial" pitchFamily="34"/>
              </a:rPr>
              <a:t>problems</a:t>
            </a:r>
            <a:r>
              <a:rPr lang="cs-CZ" sz="2000" dirty="0">
                <a:solidFill>
                  <a:srgbClr val="333333"/>
                </a:solidFill>
                <a:latin typeface="Arial" pitchFamily="34"/>
              </a:rPr>
              <a:t> in RS </a:t>
            </a:r>
            <a:r>
              <a:rPr lang="cs-CZ" sz="2000" dirty="0" err="1">
                <a:solidFill>
                  <a:srgbClr val="333333"/>
                </a:solidFill>
                <a:latin typeface="Arial" pitchFamily="34"/>
              </a:rPr>
              <a:t>you</a:t>
            </a:r>
            <a:r>
              <a:rPr lang="cs-CZ" sz="2000" dirty="0">
                <a:solidFill>
                  <a:srgbClr val="333333"/>
                </a:solidFill>
                <a:latin typeface="Arial" pitchFamily="34"/>
              </a:rPr>
              <a:t> </a:t>
            </a:r>
            <a:r>
              <a:rPr lang="cs-CZ" sz="2000" dirty="0" err="1">
                <a:solidFill>
                  <a:srgbClr val="333333"/>
                </a:solidFill>
                <a:latin typeface="Arial" pitchFamily="34"/>
              </a:rPr>
              <a:t>remember</a:t>
            </a:r>
            <a:r>
              <a:rPr lang="cs-CZ" sz="2000" dirty="0">
                <a:solidFill>
                  <a:srgbClr val="333333"/>
                </a:solidFill>
                <a:latin typeface="Arial" pitchFamily="34"/>
              </a:rPr>
              <a:t>?</a:t>
            </a:r>
            <a:endParaRPr lang="cs-CZ" sz="2000" dirty="0"/>
          </a:p>
        </p:txBody>
      </p:sp>
      <p:sp>
        <p:nvSpPr>
          <p:cNvPr id="9" name="Nadpis 1">
            <a:extLst>
              <a:ext uri="{FF2B5EF4-FFF2-40B4-BE49-F238E27FC236}">
                <a16:creationId xmlns:a16="http://schemas.microsoft.com/office/drawing/2014/main" id="{D0CF76F9-CECA-6B8F-E902-E4043E29B135}"/>
              </a:ext>
            </a:extLst>
          </p:cNvPr>
          <p:cNvSpPr txBox="1">
            <a:spLocks/>
          </p:cNvSpPr>
          <p:nvPr/>
        </p:nvSpPr>
        <p:spPr>
          <a:xfrm>
            <a:off x="6198141" y="2969557"/>
            <a:ext cx="3938567" cy="678322"/>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cs-CZ" sz="3600" b="0" i="0" u="none" strike="noStrike" kern="1200" cap="none" spc="0" baseline="0">
                <a:solidFill>
                  <a:srgbClr val="90C226"/>
                </a:solidFill>
                <a:uFillTx/>
                <a:latin typeface="Trebuchet MS"/>
              </a:defRPr>
            </a:lvl1pPr>
          </a:lstStyle>
          <a:p>
            <a:pPr algn="ctr"/>
            <a:r>
              <a:rPr lang="cs-CZ" sz="2000" dirty="0" err="1">
                <a:solidFill>
                  <a:srgbClr val="333333"/>
                </a:solidFill>
                <a:latin typeface="Arial" pitchFamily="34"/>
              </a:rPr>
              <a:t>Why</a:t>
            </a:r>
            <a:r>
              <a:rPr lang="cs-CZ" sz="2000" dirty="0">
                <a:solidFill>
                  <a:srgbClr val="333333"/>
                </a:solidFill>
                <a:latin typeface="Arial" pitchFamily="34"/>
              </a:rPr>
              <a:t> </a:t>
            </a:r>
            <a:r>
              <a:rPr lang="cs-CZ" sz="2000" dirty="0" err="1">
                <a:solidFill>
                  <a:srgbClr val="333333"/>
                </a:solidFill>
                <a:latin typeface="Arial" pitchFamily="34"/>
              </a:rPr>
              <a:t>we</a:t>
            </a:r>
            <a:r>
              <a:rPr lang="cs-CZ" sz="2000" dirty="0">
                <a:solidFill>
                  <a:srgbClr val="333333"/>
                </a:solidFill>
                <a:latin typeface="Arial" pitchFamily="34"/>
              </a:rPr>
              <a:t> </a:t>
            </a:r>
            <a:r>
              <a:rPr lang="cs-CZ" sz="2000" dirty="0" err="1">
                <a:solidFill>
                  <a:srgbClr val="333333"/>
                </a:solidFill>
                <a:latin typeface="Arial" pitchFamily="34"/>
              </a:rPr>
              <a:t>might</a:t>
            </a:r>
            <a:r>
              <a:rPr lang="cs-CZ" sz="2000" dirty="0">
                <a:solidFill>
                  <a:srgbClr val="333333"/>
                </a:solidFill>
                <a:latin typeface="Arial" pitchFamily="34"/>
              </a:rPr>
              <a:t> </a:t>
            </a:r>
            <a:r>
              <a:rPr lang="cs-CZ" sz="2000" dirty="0" err="1">
                <a:solidFill>
                  <a:srgbClr val="333333"/>
                </a:solidFill>
                <a:latin typeface="Arial" pitchFamily="34"/>
              </a:rPr>
              <a:t>need</a:t>
            </a:r>
            <a:r>
              <a:rPr lang="cs-CZ" sz="2000" dirty="0">
                <a:solidFill>
                  <a:srgbClr val="333333"/>
                </a:solidFill>
                <a:latin typeface="Arial" pitchFamily="34"/>
              </a:rPr>
              <a:t> preference </a:t>
            </a:r>
            <a:r>
              <a:rPr lang="cs-CZ" sz="2000" dirty="0" err="1">
                <a:solidFill>
                  <a:srgbClr val="333333"/>
                </a:solidFill>
                <a:latin typeface="Arial" pitchFamily="34"/>
              </a:rPr>
              <a:t>elicitation</a:t>
            </a:r>
            <a:r>
              <a:rPr lang="cs-CZ" sz="2000" dirty="0">
                <a:solidFill>
                  <a:srgbClr val="333333"/>
                </a:solidFill>
                <a:latin typeface="Arial" pitchFamily="34"/>
              </a:rPr>
              <a:t>?</a:t>
            </a:r>
            <a:endParaRPr lang="en-US" sz="2000" dirty="0"/>
          </a:p>
        </p:txBody>
      </p:sp>
      <p:pic>
        <p:nvPicPr>
          <p:cNvPr id="10" name="Picture 3">
            <a:extLst>
              <a:ext uri="{FF2B5EF4-FFF2-40B4-BE49-F238E27FC236}">
                <a16:creationId xmlns:a16="http://schemas.microsoft.com/office/drawing/2014/main" id="{0DA70162-10D7-37C7-A6CE-A8F868BCD492}"/>
              </a:ext>
            </a:extLst>
          </p:cNvPr>
          <p:cNvPicPr>
            <a:picLocks noChangeAspect="1"/>
          </p:cNvPicPr>
          <p:nvPr/>
        </p:nvPicPr>
        <p:blipFill rotWithShape="1">
          <a:blip r:embed="rId2"/>
          <a:srcRect b="22496"/>
          <a:stretch/>
        </p:blipFill>
        <p:spPr>
          <a:xfrm>
            <a:off x="6326665" y="3819329"/>
            <a:ext cx="3474559" cy="30289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Non-numeric feedback</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a:lnSpc>
                <a:spcPct val="90000"/>
              </a:lnSpc>
            </a:pPr>
            <a:r>
              <a:rPr lang="cs-CZ" b="1" dirty="0"/>
              <a:t>Textual reviews</a:t>
            </a:r>
          </a:p>
          <a:p>
            <a:pPr>
              <a:lnSpc>
                <a:spcPct val="90000"/>
              </a:lnSpc>
            </a:pPr>
            <a:endParaRPr lang="cs-CZ" b="1" dirty="0"/>
          </a:p>
          <a:p>
            <a:pPr>
              <a:lnSpc>
                <a:spcPct val="90000"/>
              </a:lnSpc>
            </a:pPr>
            <a:endParaRPr lang="cs-CZ" b="1" dirty="0"/>
          </a:p>
          <a:p>
            <a:pPr>
              <a:lnSpc>
                <a:spcPct val="90000"/>
              </a:lnSpc>
            </a:pPr>
            <a:endParaRPr lang="cs-CZ" b="1" dirty="0"/>
          </a:p>
          <a:p>
            <a:pPr>
              <a:lnSpc>
                <a:spcPct val="90000"/>
              </a:lnSpc>
            </a:pPr>
            <a:endParaRPr lang="cs-CZ" b="1" dirty="0"/>
          </a:p>
          <a:p>
            <a:pPr>
              <a:lnSpc>
                <a:spcPct val="90000"/>
              </a:lnSpc>
            </a:pPr>
            <a:endParaRPr lang="cs-CZ" b="1" dirty="0"/>
          </a:p>
          <a:p>
            <a:pPr>
              <a:lnSpc>
                <a:spcPct val="90000"/>
              </a:lnSpc>
            </a:pPr>
            <a:r>
              <a:rPr lang="cs-CZ" dirty="0"/>
              <a:t>Semi-textual reviews</a:t>
            </a:r>
          </a:p>
          <a:p>
            <a:pPr lvl="1">
              <a:lnSpc>
                <a:spcPct val="90000"/>
              </a:lnSpc>
            </a:pPr>
            <a:endParaRPr lang="cs-CZ" dirty="0"/>
          </a:p>
          <a:p>
            <a:pPr lvl="1">
              <a:lnSpc>
                <a:spcPct val="90000"/>
              </a:lnSpc>
            </a:pPr>
            <a:endParaRPr lang="cs-CZ" dirty="0"/>
          </a:p>
          <a:p>
            <a:pPr marL="0" lvl="0" indent="0">
              <a:lnSpc>
                <a:spcPct val="90000"/>
              </a:lnSpc>
              <a:buNone/>
            </a:pPr>
            <a:endParaRPr lang="cs-CZ" dirty="0"/>
          </a:p>
        </p:txBody>
      </p:sp>
      <p:pic>
        <p:nvPicPr>
          <p:cNvPr id="4" name="Picture 3"/>
          <p:cNvPicPr>
            <a:picLocks noChangeAspect="1"/>
          </p:cNvPicPr>
          <p:nvPr/>
        </p:nvPicPr>
        <p:blipFill>
          <a:blip r:embed="rId2"/>
          <a:stretch>
            <a:fillRect/>
          </a:stretch>
        </p:blipFill>
        <p:spPr>
          <a:xfrm>
            <a:off x="677332" y="2166486"/>
            <a:ext cx="6339155" cy="1706880"/>
          </a:xfrm>
          <a:prstGeom prst="rect">
            <a:avLst/>
          </a:prstGeom>
        </p:spPr>
      </p:pic>
      <p:pic>
        <p:nvPicPr>
          <p:cNvPr id="5" name="Obrázek 4">
            <a:extLst>
              <a:ext uri="{FF2B5EF4-FFF2-40B4-BE49-F238E27FC236}">
                <a16:creationId xmlns:a16="http://schemas.microsoft.com/office/drawing/2014/main" id="{308C96A3-5577-4F94-B2DB-5208A3372EFC}"/>
              </a:ext>
            </a:extLst>
          </p:cNvPr>
          <p:cNvPicPr>
            <a:picLocks noChangeAspect="1"/>
          </p:cNvPicPr>
          <p:nvPr/>
        </p:nvPicPr>
        <p:blipFill rotWithShape="1">
          <a:blip r:embed="rId3"/>
          <a:srcRect t="52192"/>
          <a:stretch/>
        </p:blipFill>
        <p:spPr>
          <a:xfrm>
            <a:off x="3276148" y="4368852"/>
            <a:ext cx="8145012" cy="2131441"/>
          </a:xfrm>
          <a:prstGeom prst="rect">
            <a:avLst/>
          </a:prstGeom>
        </p:spPr>
      </p:pic>
      <p:pic>
        <p:nvPicPr>
          <p:cNvPr id="6" name="Obrázek 6">
            <a:extLst>
              <a:ext uri="{FF2B5EF4-FFF2-40B4-BE49-F238E27FC236}">
                <a16:creationId xmlns:a16="http://schemas.microsoft.com/office/drawing/2014/main" id="{A28AAEFC-8859-4618-8298-6E6AC6FB6918}"/>
              </a:ext>
            </a:extLst>
          </p:cNvPr>
          <p:cNvPicPr>
            <a:picLocks noChangeAspect="1"/>
          </p:cNvPicPr>
          <p:nvPr/>
        </p:nvPicPr>
        <p:blipFill>
          <a:blip r:embed="rId4"/>
          <a:stretch>
            <a:fillRect/>
          </a:stretch>
        </p:blipFill>
        <p:spPr>
          <a:xfrm>
            <a:off x="656832" y="4368852"/>
            <a:ext cx="2740768" cy="1927674"/>
          </a:xfrm>
          <a:prstGeom prst="rect">
            <a:avLst/>
          </a:prstGeom>
        </p:spPr>
      </p:pic>
    </p:spTree>
    <p:extLst>
      <p:ext uri="{BB962C8B-B14F-4D97-AF65-F5344CB8AC3E}">
        <p14:creationId xmlns:p14="http://schemas.microsoft.com/office/powerpoint/2010/main" val="4271564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a:lnSpc>
                <a:spcPct val="90000"/>
              </a:lnSpc>
            </a:pPr>
            <a:r>
              <a:rPr lang="cs-CZ" b="1" dirty="0"/>
              <a:t>Main usage:</a:t>
            </a:r>
          </a:p>
          <a:p>
            <a:pPr lvl="1">
              <a:lnSpc>
                <a:spcPct val="90000"/>
              </a:lnSpc>
            </a:pPr>
            <a:r>
              <a:rPr lang="cs-CZ" dirty="0"/>
              <a:t>Rating prediction from reviews</a:t>
            </a:r>
          </a:p>
          <a:p>
            <a:pPr lvl="2">
              <a:lnSpc>
                <a:spcPct val="90000"/>
              </a:lnSpc>
            </a:pPr>
            <a:r>
              <a:rPr lang="cs-CZ" dirty="0"/>
              <a:t>Multi-criteria rating prediction =&gt; recommendation</a:t>
            </a:r>
          </a:p>
          <a:p>
            <a:pPr lvl="1">
              <a:lnSpc>
                <a:spcPct val="90000"/>
              </a:lnSpc>
            </a:pPr>
            <a:r>
              <a:rPr lang="cs-CZ" dirty="0"/>
              <a:t>Explanations</a:t>
            </a:r>
          </a:p>
          <a:p>
            <a:pPr lvl="1">
              <a:lnSpc>
                <a:spcPct val="90000"/>
              </a:lnSpc>
            </a:pPr>
            <a:endParaRPr lang="cs-CZ" dirty="0"/>
          </a:p>
          <a:p>
            <a:pPr>
              <a:lnSpc>
                <a:spcPct val="90000"/>
              </a:lnSpc>
            </a:pPr>
            <a:r>
              <a:rPr lang="cs-CZ" dirty="0"/>
              <a:t>How:</a:t>
            </a:r>
          </a:p>
          <a:p>
            <a:pPr lvl="1">
              <a:lnSpc>
                <a:spcPct val="90000"/>
              </a:lnSpc>
            </a:pPr>
            <a:r>
              <a:rPr lang="cs-CZ" dirty="0"/>
              <a:t>(explicit) Sentiment analysis </a:t>
            </a:r>
          </a:p>
          <a:p>
            <a:pPr lvl="2">
              <a:lnSpc>
                <a:spcPct val="90000"/>
              </a:lnSpc>
            </a:pPr>
            <a:r>
              <a:rPr lang="cs-CZ" dirty="0">
                <a:hlinkClick r:id="rId2"/>
              </a:rPr>
              <a:t>https://dl.acm.org/doi/abs/10.1145/3109859.3109905</a:t>
            </a:r>
            <a:r>
              <a:rPr lang="cs-CZ" dirty="0"/>
              <a:t> (restaurants)</a:t>
            </a:r>
          </a:p>
          <a:p>
            <a:pPr lvl="2">
              <a:lnSpc>
                <a:spcPct val="90000"/>
              </a:lnSpc>
            </a:pPr>
            <a:r>
              <a:rPr lang="cs-CZ" dirty="0">
                <a:hlinkClick r:id="rId3"/>
              </a:rPr>
              <a:t>https://dl.acm.org/doi/10.1007/s11257-015-9157-3</a:t>
            </a:r>
            <a:r>
              <a:rPr lang="cs-CZ" dirty="0"/>
              <a:t> (hotels, fixed aspects)</a:t>
            </a:r>
          </a:p>
          <a:p>
            <a:pPr lvl="1">
              <a:lnSpc>
                <a:spcPct val="90000"/>
              </a:lnSpc>
            </a:pPr>
            <a:r>
              <a:rPr lang="cs-CZ" dirty="0"/>
              <a:t>Latent Dirichlet Allocation (and related approaches) + post-processing</a:t>
            </a:r>
          </a:p>
          <a:p>
            <a:pPr lvl="2">
              <a:lnSpc>
                <a:spcPct val="90000"/>
              </a:lnSpc>
            </a:pPr>
            <a:r>
              <a:rPr lang="cs-CZ" dirty="0">
                <a:hlinkClick r:id="rId4"/>
              </a:rPr>
              <a:t>https://ieeexplore.ieee.org/abstract/document/8813018</a:t>
            </a:r>
            <a:r>
              <a:rPr lang="cs-CZ" dirty="0"/>
              <a:t> </a:t>
            </a:r>
          </a:p>
          <a:p>
            <a:pPr marL="0" lvl="0" indent="0">
              <a:lnSpc>
                <a:spcPct val="90000"/>
              </a:lnSpc>
              <a:buNone/>
            </a:pPr>
            <a:endParaRPr lang="cs-CZ" dirty="0"/>
          </a:p>
        </p:txBody>
      </p:sp>
      <p:pic>
        <p:nvPicPr>
          <p:cNvPr id="4" name="Picture 3"/>
          <p:cNvPicPr>
            <a:picLocks noChangeAspect="1"/>
          </p:cNvPicPr>
          <p:nvPr/>
        </p:nvPicPr>
        <p:blipFill>
          <a:blip r:embed="rId5"/>
          <a:stretch>
            <a:fillRect/>
          </a:stretch>
        </p:blipFill>
        <p:spPr>
          <a:xfrm>
            <a:off x="8562468" y="0"/>
            <a:ext cx="3629532" cy="2248214"/>
          </a:xfrm>
          <a:prstGeom prst="rect">
            <a:avLst/>
          </a:prstGeom>
        </p:spPr>
      </p:pic>
    </p:spTree>
    <p:extLst>
      <p:ext uri="{BB962C8B-B14F-4D97-AF65-F5344CB8AC3E}">
        <p14:creationId xmlns:p14="http://schemas.microsoft.com/office/powerpoint/2010/main" val="2944529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a:lnSpc>
                <a:spcPct val="90000"/>
              </a:lnSpc>
            </a:pPr>
            <a:r>
              <a:rPr lang="en-US" dirty="0"/>
              <a:t>Deep Learning for Aspect-Based Sentiment Analysis: A Comparative Review</a:t>
            </a:r>
            <a:r>
              <a:rPr lang="cs-CZ" dirty="0"/>
              <a:t> (2018) </a:t>
            </a:r>
            <a:r>
              <a:rPr lang="cs-CZ" sz="1600" dirty="0">
                <a:hlinkClick r:id="rId2"/>
              </a:rPr>
              <a:t>https://www.sciencedirect.com/science/article/pii/S0957417418306456</a:t>
            </a:r>
            <a:r>
              <a:rPr lang="cs-CZ" sz="1600" dirty="0"/>
              <a:t> </a:t>
            </a:r>
          </a:p>
          <a:p>
            <a:pPr lvl="1">
              <a:lnSpc>
                <a:spcPct val="90000"/>
              </a:lnSpc>
            </a:pPr>
            <a:r>
              <a:rPr lang="cs-CZ" sz="1400" dirty="0"/>
              <a:t>CNN, RNN, Recursive NN</a:t>
            </a:r>
          </a:p>
          <a:p>
            <a:pPr lvl="3">
              <a:lnSpc>
                <a:spcPct val="90000"/>
              </a:lnSpc>
            </a:pPr>
            <a:endParaRPr lang="cs-CZ" dirty="0"/>
          </a:p>
        </p:txBody>
      </p:sp>
      <p:pic>
        <p:nvPicPr>
          <p:cNvPr id="1026" name="Picture 2" descr="https://ars.els-cdn.com/content/image/1-s2.0-S0957417418306456-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247" y="2544395"/>
            <a:ext cx="4691753" cy="2507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91119" y="5051440"/>
            <a:ext cx="4910007" cy="1077218"/>
          </a:xfrm>
          <a:prstGeom prst="rect">
            <a:avLst/>
          </a:prstGeom>
        </p:spPr>
        <p:txBody>
          <a:bodyPr wrap="square">
            <a:spAutoFit/>
          </a:bodyPr>
          <a:lstStyle/>
          <a:p>
            <a:r>
              <a:rPr lang="cs-CZ" sz="1600" dirty="0">
                <a:solidFill>
                  <a:srgbClr val="0C7DBB"/>
                </a:solidFill>
                <a:latin typeface="NexusSerif"/>
              </a:rPr>
              <a:t>Three subtasks of aspect-based sentiment analysis</a:t>
            </a:r>
            <a:r>
              <a:rPr lang="en-US" sz="1600" dirty="0">
                <a:solidFill>
                  <a:srgbClr val="2E2E2E"/>
                </a:solidFill>
                <a:latin typeface="NexusSerif"/>
              </a:rPr>
              <a:t>: </a:t>
            </a:r>
            <a:endParaRPr lang="cs-CZ" sz="1600" dirty="0">
              <a:solidFill>
                <a:srgbClr val="2E2E2E"/>
              </a:solidFill>
              <a:latin typeface="NexusSerif"/>
            </a:endParaRPr>
          </a:p>
          <a:p>
            <a:pPr marL="400050" indent="-400050">
              <a:buAutoNum type="romanLcParenBoth"/>
            </a:pPr>
            <a:r>
              <a:rPr lang="en-US" sz="1600" dirty="0">
                <a:solidFill>
                  <a:srgbClr val="2E2E2E"/>
                </a:solidFill>
                <a:latin typeface="NexusSerif"/>
              </a:rPr>
              <a:t>Opinion target extraction (OTE), </a:t>
            </a:r>
            <a:endParaRPr lang="cs-CZ" sz="1600" dirty="0">
              <a:solidFill>
                <a:srgbClr val="2E2E2E"/>
              </a:solidFill>
              <a:latin typeface="NexusSerif"/>
            </a:endParaRPr>
          </a:p>
          <a:p>
            <a:pPr marL="400050" indent="-400050">
              <a:buAutoNum type="romanLcParenBoth"/>
            </a:pPr>
            <a:r>
              <a:rPr lang="en-US" sz="1600" dirty="0">
                <a:solidFill>
                  <a:srgbClr val="2E2E2E"/>
                </a:solidFill>
                <a:latin typeface="NexusSerif"/>
              </a:rPr>
              <a:t>Aspect category detection (ACD</a:t>
            </a:r>
            <a:r>
              <a:rPr lang="cs-CZ" sz="1600" dirty="0">
                <a:solidFill>
                  <a:srgbClr val="2E2E2E"/>
                </a:solidFill>
                <a:latin typeface="NexusSerif"/>
              </a:rPr>
              <a:t>)</a:t>
            </a:r>
          </a:p>
          <a:p>
            <a:pPr marL="400050" indent="-400050">
              <a:buAutoNum type="romanLcParenBoth"/>
            </a:pPr>
            <a:r>
              <a:rPr lang="en-US" sz="1600" dirty="0">
                <a:solidFill>
                  <a:srgbClr val="2E2E2E"/>
                </a:solidFill>
                <a:latin typeface="NexusSerif"/>
              </a:rPr>
              <a:t>Sentiment Polarity (SP),</a:t>
            </a:r>
            <a:endParaRPr lang="en-US" sz="1600" dirty="0"/>
          </a:p>
        </p:txBody>
      </p:sp>
      <p:pic>
        <p:nvPicPr>
          <p:cNvPr id="1028" name="Picture 4" descr="Fig.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657" y="2674219"/>
            <a:ext cx="3048000" cy="2600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26100" y="5196347"/>
            <a:ext cx="6096000" cy="1477328"/>
          </a:xfrm>
          <a:prstGeom prst="rect">
            <a:avLst/>
          </a:prstGeom>
        </p:spPr>
        <p:txBody>
          <a:bodyPr>
            <a:spAutoFit/>
          </a:bodyPr>
          <a:lstStyle/>
          <a:p>
            <a:r>
              <a:rPr lang="en-US" dirty="0"/>
              <a:t>An example of CNN architecture for aspect category and sentiment polarity. Adapted from Gu, Gu, &amp; Wu (2017)</a:t>
            </a:r>
            <a:r>
              <a:rPr lang="en-US" dirty="0">
                <a:hlinkClick r:id="rId5"/>
              </a:rPr>
              <a:t> https://doi.org/10.1007/s11063-017-9605-7</a:t>
            </a:r>
            <a:r>
              <a:rPr lang="en-US" dirty="0"/>
              <a:t>.</a:t>
            </a:r>
            <a:endParaRPr lang="cs-CZ" dirty="0"/>
          </a:p>
          <a:p>
            <a:endParaRPr lang="cs-CZ" dirty="0"/>
          </a:p>
          <a:p>
            <a:r>
              <a:rPr lang="cs-CZ" dirty="0" err="1"/>
              <a:t>Limitations</a:t>
            </a:r>
            <a:r>
              <a:rPr lang="cs-CZ" dirty="0"/>
              <a:t>: </a:t>
            </a:r>
            <a:r>
              <a:rPr lang="cs-CZ" dirty="0" err="1"/>
              <a:t>fixed</a:t>
            </a:r>
            <a:r>
              <a:rPr lang="cs-CZ" dirty="0"/>
              <a:t> list </a:t>
            </a:r>
            <a:r>
              <a:rPr lang="cs-CZ" dirty="0" err="1"/>
              <a:t>of</a:t>
            </a:r>
            <a:r>
              <a:rPr lang="cs-CZ" dirty="0"/>
              <a:t> </a:t>
            </a:r>
            <a:r>
              <a:rPr lang="cs-CZ" dirty="0" err="1"/>
              <a:t>aspect</a:t>
            </a:r>
            <a:r>
              <a:rPr lang="cs-CZ" dirty="0"/>
              <a:t> </a:t>
            </a:r>
            <a:r>
              <a:rPr lang="cs-CZ" dirty="0" err="1"/>
              <a:t>axes</a:t>
            </a:r>
            <a:endParaRPr lang="en-US" dirty="0"/>
          </a:p>
        </p:txBody>
      </p:sp>
    </p:spTree>
    <p:extLst>
      <p:ext uri="{BB962C8B-B14F-4D97-AF65-F5344CB8AC3E}">
        <p14:creationId xmlns:p14="http://schemas.microsoft.com/office/powerpoint/2010/main" val="1719964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a:lnSpc>
                <a:spcPct val="90000"/>
              </a:lnSpc>
            </a:pPr>
            <a:r>
              <a:rPr lang="cs-CZ" dirty="0"/>
              <a:t>Sentiment analysis </a:t>
            </a:r>
            <a:r>
              <a:rPr lang="cs-CZ" sz="1600" dirty="0">
                <a:hlinkClick r:id="rId2"/>
              </a:rPr>
              <a:t>https://dl.acm.org/doi/abs/10.1145/3109859.3109905</a:t>
            </a:r>
            <a:endParaRPr lang="cs-CZ" sz="1600" dirty="0"/>
          </a:p>
          <a:p>
            <a:pPr lvl="1">
              <a:lnSpc>
                <a:spcPct val="90000"/>
              </a:lnSpc>
            </a:pPr>
            <a:r>
              <a:rPr lang="en-US" dirty="0"/>
              <a:t>A </a:t>
            </a:r>
            <a:r>
              <a:rPr lang="en-US" b="1" dirty="0"/>
              <a:t>Multi-criteria</a:t>
            </a:r>
            <a:r>
              <a:rPr lang="en-US" dirty="0"/>
              <a:t> Recommender System Exploiting</a:t>
            </a:r>
            <a:r>
              <a:rPr lang="cs-CZ" dirty="0"/>
              <a:t> </a:t>
            </a:r>
            <a:r>
              <a:rPr lang="en-US" b="1" dirty="0"/>
              <a:t>Aspect-based Sentiment Analysis </a:t>
            </a:r>
            <a:r>
              <a:rPr lang="en-US" dirty="0"/>
              <a:t>of Users’ Reviews</a:t>
            </a:r>
            <a:endParaRPr lang="cs-CZ" dirty="0"/>
          </a:p>
          <a:p>
            <a:pPr lvl="2">
              <a:lnSpc>
                <a:spcPct val="90000"/>
              </a:lnSpc>
            </a:pPr>
            <a:r>
              <a:rPr lang="cs-CZ" dirty="0"/>
              <a:t>„SABRE“ framework, Output: aspect, sub-aspect, its relevance for reviewer &amp; its sentiment</a:t>
            </a:r>
            <a:br>
              <a:rPr lang="cs-CZ" dirty="0"/>
            </a:br>
            <a:r>
              <a:rPr lang="cs-CZ" dirty="0">
                <a:hlinkClick r:id="rId3"/>
              </a:rPr>
              <a:t>https://link.springer.com/chapter/10.1007/978-3-319-46135-9_4</a:t>
            </a:r>
            <a:r>
              <a:rPr lang="cs-CZ" dirty="0"/>
              <a:t> </a:t>
            </a:r>
          </a:p>
          <a:p>
            <a:pPr lvl="3">
              <a:lnSpc>
                <a:spcPct val="90000"/>
              </a:lnSpc>
            </a:pPr>
            <a:r>
              <a:rPr lang="cs-CZ" dirty="0"/>
              <a:t>Aspect modeling as relatively simple frequency analysis – most common nouns [room for improvement]</a:t>
            </a:r>
          </a:p>
          <a:p>
            <a:pPr lvl="3">
              <a:lnSpc>
                <a:spcPct val="90000"/>
              </a:lnSpc>
            </a:pPr>
            <a:r>
              <a:rPr lang="cs-CZ" dirty="0"/>
              <a:t>Afinn wordlist for sentiment (annotated words representing opinion appears close to the aspect)</a:t>
            </a:r>
          </a:p>
          <a:p>
            <a:pPr lvl="3">
              <a:lnSpc>
                <a:spcPct val="90000"/>
              </a:lnSpc>
            </a:pPr>
            <a:r>
              <a:rPr lang="cs-CZ" dirty="0"/>
              <a:t>Aspect relevance </a:t>
            </a:r>
            <a:r>
              <a:rPr lang="en-US" dirty="0"/>
              <a:t>~</a:t>
            </a:r>
            <a:r>
              <a:rPr lang="cs-CZ" dirty="0"/>
              <a:t> its relative frequency </a:t>
            </a:r>
          </a:p>
          <a:p>
            <a:pPr lvl="3">
              <a:lnSpc>
                <a:spcPct val="90000"/>
              </a:lnSpc>
            </a:pPr>
            <a:endParaRPr lang="cs-CZ" dirty="0"/>
          </a:p>
          <a:p>
            <a:pPr lvl="3">
              <a:lnSpc>
                <a:spcPct val="90000"/>
              </a:lnSpc>
            </a:pPr>
            <a:r>
              <a:rPr lang="cs-CZ" b="1" dirty="0" err="1"/>
              <a:t>Limitations</a:t>
            </a:r>
            <a:r>
              <a:rPr lang="cs-CZ" b="1" dirty="0"/>
              <a:t>: </a:t>
            </a:r>
          </a:p>
          <a:p>
            <a:pPr lvl="4">
              <a:lnSpc>
                <a:spcPct val="90000"/>
              </a:lnSpc>
            </a:pPr>
            <a:r>
              <a:rPr lang="cs-CZ" dirty="0" err="1"/>
              <a:t>Minimal</a:t>
            </a:r>
            <a:r>
              <a:rPr lang="cs-CZ" dirty="0"/>
              <a:t> </a:t>
            </a:r>
            <a:r>
              <a:rPr lang="cs-CZ" dirty="0" err="1"/>
              <a:t>granularity</a:t>
            </a:r>
            <a:r>
              <a:rPr lang="cs-CZ" dirty="0"/>
              <a:t> = </a:t>
            </a:r>
            <a:r>
              <a:rPr lang="cs-CZ" dirty="0" err="1"/>
              <a:t>one</a:t>
            </a:r>
            <a:r>
              <a:rPr lang="cs-CZ" dirty="0"/>
              <a:t> </a:t>
            </a:r>
            <a:r>
              <a:rPr lang="cs-CZ" dirty="0" err="1"/>
              <a:t>word</a:t>
            </a:r>
            <a:r>
              <a:rPr lang="cs-CZ" dirty="0"/>
              <a:t> (</a:t>
            </a:r>
            <a:r>
              <a:rPr lang="cs-CZ" dirty="0" err="1"/>
              <a:t>may</a:t>
            </a:r>
            <a:r>
              <a:rPr lang="cs-CZ" dirty="0"/>
              <a:t> </a:t>
            </a:r>
            <a:r>
              <a:rPr lang="cs-CZ" dirty="0" err="1"/>
              <a:t>be</a:t>
            </a:r>
            <a:r>
              <a:rPr lang="cs-CZ" dirty="0"/>
              <a:t> not </a:t>
            </a:r>
            <a:r>
              <a:rPr lang="cs-CZ" dirty="0" err="1"/>
              <a:t>generic</a:t>
            </a:r>
            <a:r>
              <a:rPr lang="cs-CZ" dirty="0"/>
              <a:t> </a:t>
            </a:r>
            <a:r>
              <a:rPr lang="cs-CZ" dirty="0" err="1"/>
              <a:t>enough</a:t>
            </a:r>
            <a:r>
              <a:rPr lang="cs-CZ" dirty="0"/>
              <a:t>)</a:t>
            </a:r>
          </a:p>
          <a:p>
            <a:pPr lvl="4">
              <a:lnSpc>
                <a:spcPct val="90000"/>
              </a:lnSpc>
            </a:pPr>
            <a:r>
              <a:rPr lang="cs-CZ" dirty="0" err="1"/>
              <a:t>Fixed</a:t>
            </a:r>
            <a:r>
              <a:rPr lang="cs-CZ" dirty="0"/>
              <a:t> </a:t>
            </a:r>
            <a:r>
              <a:rPr lang="cs-CZ" dirty="0" err="1"/>
              <a:t>word-based</a:t>
            </a:r>
            <a:r>
              <a:rPr lang="cs-CZ" dirty="0"/>
              <a:t> sentiment</a:t>
            </a:r>
          </a:p>
          <a:p>
            <a:pPr lvl="3">
              <a:lnSpc>
                <a:spcPct val="90000"/>
              </a:lnSpc>
            </a:pPr>
            <a:r>
              <a:rPr lang="cs-CZ" b="1" dirty="0"/>
              <a:t>Plus </a:t>
            </a:r>
            <a:r>
              <a:rPr lang="cs-CZ" b="1" dirty="0" err="1"/>
              <a:t>points</a:t>
            </a:r>
            <a:r>
              <a:rPr lang="cs-CZ" b="1" dirty="0"/>
              <a:t>:</a:t>
            </a:r>
          </a:p>
          <a:p>
            <a:pPr lvl="4">
              <a:lnSpc>
                <a:spcPct val="90000"/>
              </a:lnSpc>
            </a:pPr>
            <a:r>
              <a:rPr lang="cs-CZ" dirty="0" err="1"/>
              <a:t>Dynamic</a:t>
            </a:r>
            <a:r>
              <a:rPr lang="cs-CZ" dirty="0"/>
              <a:t> list </a:t>
            </a:r>
            <a:r>
              <a:rPr lang="cs-CZ" dirty="0" err="1"/>
              <a:t>of</a:t>
            </a:r>
            <a:r>
              <a:rPr lang="cs-CZ" dirty="0"/>
              <a:t> </a:t>
            </a:r>
            <a:r>
              <a:rPr lang="cs-CZ" dirty="0" err="1"/>
              <a:t>aspects</a:t>
            </a:r>
            <a:endParaRPr lang="cs-CZ" dirty="0"/>
          </a:p>
          <a:p>
            <a:pPr lvl="2">
              <a:lnSpc>
                <a:spcPct val="90000"/>
              </a:lnSpc>
            </a:pPr>
            <a:r>
              <a:rPr lang="cs-CZ" dirty="0"/>
              <a:t>Neighborhood-based recommendation model</a:t>
            </a:r>
          </a:p>
          <a:p>
            <a:pPr lvl="3">
              <a:lnSpc>
                <a:spcPct val="90000"/>
              </a:lnSpc>
            </a:pPr>
            <a:r>
              <a:rPr lang="cs-CZ" dirty="0"/>
              <a:t>Treat each aspect as independent rating, use m</a:t>
            </a:r>
            <a:r>
              <a:rPr lang="en-US" dirty="0" err="1"/>
              <a:t>ulti</a:t>
            </a:r>
            <a:r>
              <a:rPr lang="en-US" dirty="0"/>
              <a:t>-dimensional </a:t>
            </a:r>
            <a:r>
              <a:rPr lang="cs-CZ" dirty="0"/>
              <a:t>E</a:t>
            </a:r>
            <a:r>
              <a:rPr lang="en-US" dirty="0" err="1"/>
              <a:t>uclidean</a:t>
            </a:r>
            <a:r>
              <a:rPr lang="en-US" dirty="0"/>
              <a:t> distance</a:t>
            </a:r>
            <a:r>
              <a:rPr lang="cs-CZ" dirty="0"/>
              <a:t> </a:t>
            </a:r>
            <a:br>
              <a:rPr lang="cs-CZ" dirty="0"/>
            </a:br>
            <a:r>
              <a:rPr lang="cs-CZ" dirty="0"/>
              <a:t>(serialize pairs of item-aspect into a single vector)</a:t>
            </a:r>
          </a:p>
          <a:p>
            <a:pPr lvl="3">
              <a:lnSpc>
                <a:spcPct val="90000"/>
              </a:lnSpc>
            </a:pPr>
            <a:endParaRPr lang="cs-CZ" dirty="0"/>
          </a:p>
        </p:txBody>
      </p:sp>
    </p:spTree>
    <p:extLst>
      <p:ext uri="{BB962C8B-B14F-4D97-AF65-F5344CB8AC3E}">
        <p14:creationId xmlns:p14="http://schemas.microsoft.com/office/powerpoint/2010/main" val="1346494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353012"/>
            <a:ext cx="4512289" cy="4895385"/>
          </a:xfrm>
        </p:spPr>
        <p:txBody>
          <a:bodyPr>
            <a:normAutofit/>
          </a:bodyPr>
          <a:lstStyle/>
          <a:p>
            <a:pPr>
              <a:lnSpc>
                <a:spcPct val="90000"/>
              </a:lnSpc>
            </a:pPr>
            <a:r>
              <a:rPr lang="cs-CZ" sz="1600" i="1" dirty="0"/>
              <a:t>What if the list of aspects cannot be fixed? Also, multiple words may account for the same aspect.</a:t>
            </a:r>
          </a:p>
          <a:p>
            <a:pPr>
              <a:lnSpc>
                <a:spcPct val="90000"/>
              </a:lnSpc>
            </a:pPr>
            <a:r>
              <a:rPr lang="cs-CZ" sz="1600" dirty="0">
                <a:hlinkClick r:id="rId2"/>
              </a:rPr>
              <a:t>https://ieeexplore.ieee.org/abstract/document/8813018</a:t>
            </a:r>
            <a:r>
              <a:rPr lang="cs-CZ" sz="1600" dirty="0"/>
              <a:t> </a:t>
            </a:r>
          </a:p>
          <a:p>
            <a:r>
              <a:rPr lang="en-US" dirty="0"/>
              <a:t>Customer Reviews Analysis With Deep Neural Networks for E-Commerce Recommender Systems</a:t>
            </a:r>
            <a:endParaRPr lang="cs-CZ" dirty="0"/>
          </a:p>
          <a:p>
            <a:pPr lvl="1"/>
            <a:r>
              <a:rPr lang="cs-CZ" dirty="0" err="1"/>
              <a:t>Latent</a:t>
            </a:r>
            <a:r>
              <a:rPr lang="cs-CZ" dirty="0"/>
              <a:t> </a:t>
            </a:r>
            <a:r>
              <a:rPr lang="cs-CZ" dirty="0" err="1"/>
              <a:t>Dirichlet</a:t>
            </a:r>
            <a:r>
              <a:rPr lang="cs-CZ" dirty="0"/>
              <a:t> </a:t>
            </a:r>
            <a:r>
              <a:rPr lang="cs-CZ" dirty="0" err="1"/>
              <a:t>Allocation</a:t>
            </a:r>
            <a:endParaRPr lang="cs-CZ" dirty="0"/>
          </a:p>
          <a:p>
            <a:pPr lvl="2"/>
            <a:r>
              <a:rPr lang="cs-CZ" dirty="0"/>
              <a:t>The only interesting part of the </a:t>
            </a:r>
            <a:br>
              <a:rPr lang="cs-CZ" dirty="0"/>
            </a:br>
            <a:r>
              <a:rPr lang="cs-CZ" dirty="0"/>
              <a:t>pipeline</a:t>
            </a:r>
          </a:p>
          <a:p>
            <a:pPr lvl="2"/>
            <a:r>
              <a:rPr lang="cs-CZ" dirty="0"/>
              <a:t>„</a:t>
            </a:r>
            <a:r>
              <a:rPr lang="cs-CZ" dirty="0" err="1"/>
              <a:t>What</a:t>
            </a:r>
            <a:r>
              <a:rPr lang="cs-CZ" dirty="0"/>
              <a:t> </a:t>
            </a:r>
            <a:r>
              <a:rPr lang="cs-CZ" dirty="0" err="1"/>
              <a:t>was</a:t>
            </a:r>
            <a:r>
              <a:rPr lang="cs-CZ" dirty="0"/>
              <a:t> </a:t>
            </a:r>
            <a:r>
              <a:rPr lang="cs-CZ" dirty="0" err="1"/>
              <a:t>the</a:t>
            </a:r>
            <a:r>
              <a:rPr lang="cs-CZ" dirty="0"/>
              <a:t> </a:t>
            </a:r>
            <a:r>
              <a:rPr lang="cs-CZ" dirty="0" err="1"/>
              <a:t>review</a:t>
            </a:r>
            <a:r>
              <a:rPr lang="cs-CZ" dirty="0"/>
              <a:t> </a:t>
            </a:r>
            <a:r>
              <a:rPr lang="cs-CZ" dirty="0" err="1"/>
              <a:t>about</a:t>
            </a:r>
            <a:r>
              <a:rPr lang="cs-CZ" dirty="0"/>
              <a:t>“?</a:t>
            </a:r>
          </a:p>
          <a:p>
            <a:pPr lvl="2"/>
            <a:r>
              <a:rPr lang="cs-CZ" dirty="0" err="1"/>
              <a:t>Dynamic</a:t>
            </a:r>
            <a:r>
              <a:rPr lang="cs-CZ" dirty="0"/>
              <a:t> </a:t>
            </a:r>
            <a:r>
              <a:rPr lang="cs-CZ" dirty="0" err="1"/>
              <a:t>topic</a:t>
            </a:r>
            <a:r>
              <a:rPr lang="cs-CZ" dirty="0"/>
              <a:t> modeling</a:t>
            </a:r>
            <a:endParaRPr lang="en-US" dirty="0"/>
          </a:p>
        </p:txBody>
      </p:sp>
      <p:pic>
        <p:nvPicPr>
          <p:cNvPr id="1026" name="Picture 2">
            <a:extLst>
              <a:ext uri="{FF2B5EF4-FFF2-40B4-BE49-F238E27FC236}">
                <a16:creationId xmlns:a16="http://schemas.microsoft.com/office/drawing/2014/main" id="{CC991D08-8785-0469-C114-D8D3F7176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458" y="1551238"/>
            <a:ext cx="7068542" cy="480143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106653" y="1551238"/>
            <a:ext cx="1812758" cy="919246"/>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5623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1" y="1761893"/>
            <a:ext cx="6373173" cy="4895385"/>
          </a:xfrm>
        </p:spPr>
        <p:txBody>
          <a:bodyPr>
            <a:normAutofit/>
          </a:bodyPr>
          <a:lstStyle/>
          <a:p>
            <a:pPr>
              <a:lnSpc>
                <a:spcPct val="90000"/>
              </a:lnSpc>
            </a:pPr>
            <a:r>
              <a:rPr lang="cs-CZ" dirty="0"/>
              <a:t>Latent Dirichlet Allocation (LDA) </a:t>
            </a:r>
            <a:br>
              <a:rPr lang="cs-CZ" dirty="0"/>
            </a:br>
            <a:r>
              <a:rPr lang="cs-CZ" sz="1000" dirty="0">
                <a:hlinkClick r:id="rId2"/>
              </a:rPr>
              <a:t>https://en.wikipedia.org/wiki/Latent_Dirichlet_allocation</a:t>
            </a:r>
            <a:r>
              <a:rPr lang="cs-CZ" sz="1000" dirty="0"/>
              <a:t> , </a:t>
            </a:r>
            <a:br>
              <a:rPr lang="cs-CZ" sz="1000" dirty="0"/>
            </a:br>
            <a:r>
              <a:rPr lang="cs-CZ" sz="1000" dirty="0">
                <a:hlinkClick r:id="rId3"/>
              </a:rPr>
              <a:t>https://towardsdatascience.com/light-on-math-machine-learning-intuitive-guide-to-latent-dirichlet-allocation-437c81220158</a:t>
            </a:r>
            <a:r>
              <a:rPr lang="cs-CZ" sz="1000" dirty="0"/>
              <a:t> </a:t>
            </a:r>
            <a:endParaRPr lang="cs-CZ" sz="1100" dirty="0"/>
          </a:p>
          <a:p>
            <a:pPr lvl="1">
              <a:lnSpc>
                <a:spcPct val="90000"/>
              </a:lnSpc>
            </a:pPr>
            <a:r>
              <a:rPr lang="cs-CZ" dirty="0"/>
              <a:t>Documents; fixed set of latent topics; </a:t>
            </a:r>
          </a:p>
          <a:p>
            <a:pPr lvl="2">
              <a:lnSpc>
                <a:spcPct val="90000"/>
              </a:lnSpc>
            </a:pPr>
            <a:r>
              <a:rPr lang="cs-CZ" dirty="0" err="1"/>
              <a:t>each</a:t>
            </a:r>
            <a:r>
              <a:rPr lang="cs-CZ" dirty="0"/>
              <a:t> document is a mixture of topics, </a:t>
            </a:r>
          </a:p>
          <a:p>
            <a:pPr lvl="2">
              <a:lnSpc>
                <a:spcPct val="90000"/>
              </a:lnSpc>
            </a:pPr>
            <a:r>
              <a:rPr lang="cs-CZ" dirty="0" err="1"/>
              <a:t>each</a:t>
            </a:r>
            <a:r>
              <a:rPr lang="cs-CZ" dirty="0"/>
              <a:t> topic is characterized as a </a:t>
            </a:r>
            <a:r>
              <a:rPr lang="cs-CZ" i="1" dirty="0" err="1"/>
              <a:t>Dirichlet</a:t>
            </a:r>
            <a:r>
              <a:rPr lang="cs-CZ" i="1" dirty="0"/>
              <a:t> </a:t>
            </a:r>
            <a:r>
              <a:rPr lang="cs-CZ" i="1" dirty="0" err="1"/>
              <a:t>distribution</a:t>
            </a:r>
            <a:r>
              <a:rPr lang="cs-CZ" i="1" dirty="0"/>
              <a:t> </a:t>
            </a:r>
            <a:r>
              <a:rPr lang="cs-CZ" dirty="0"/>
              <a:t>over words</a:t>
            </a:r>
          </a:p>
          <a:p>
            <a:pPr lvl="1">
              <a:lnSpc>
                <a:spcPct val="90000"/>
              </a:lnSpc>
            </a:pPr>
            <a:r>
              <a:rPr lang="cs-CZ" dirty="0"/>
              <a:t>Assume generative model for documents </a:t>
            </a:r>
            <a:br>
              <a:rPr lang="cs-CZ" dirty="0"/>
            </a:br>
            <a:r>
              <a:rPr lang="cs-CZ" dirty="0"/>
              <a:t>and then try to reverse-ingeneer the documents with it.</a:t>
            </a:r>
          </a:p>
          <a:p>
            <a:pPr lvl="1">
              <a:lnSpc>
                <a:spcPct val="90000"/>
              </a:lnSpc>
            </a:pPr>
            <a:r>
              <a:rPr lang="cs-CZ" dirty="0"/>
              <a:t>Several ways to learn, e.g. </a:t>
            </a:r>
            <a:r>
              <a:rPr lang="cs-CZ" dirty="0" err="1"/>
              <a:t>Variational</a:t>
            </a:r>
            <a:r>
              <a:rPr lang="cs-CZ" dirty="0"/>
              <a:t> inference / EM </a:t>
            </a:r>
            <a:r>
              <a:rPr lang="cs-CZ" dirty="0" err="1"/>
              <a:t>alg</a:t>
            </a:r>
            <a:r>
              <a:rPr lang="cs-CZ" dirty="0"/>
              <a:t>.</a:t>
            </a:r>
          </a:p>
          <a:p>
            <a:pPr lvl="2">
              <a:lnSpc>
                <a:spcPct val="90000"/>
              </a:lnSpc>
            </a:pPr>
            <a:r>
              <a:rPr lang="cs-CZ" sz="1050" dirty="0">
                <a:hlinkClick r:id="rId4"/>
              </a:rPr>
              <a:t>https://en.wikipedia.org/wiki/Expectation%E2%80%93maximization_algorithm</a:t>
            </a:r>
            <a:r>
              <a:rPr lang="cs-CZ" sz="1050" dirty="0"/>
              <a:t> </a:t>
            </a:r>
          </a:p>
          <a:p>
            <a:pPr lvl="2">
              <a:lnSpc>
                <a:spcPct val="90000"/>
              </a:lnSpc>
            </a:pPr>
            <a:r>
              <a:rPr lang="cs-CZ" sz="1100" dirty="0">
                <a:hlinkClick r:id="rId5"/>
              </a:rPr>
              <a:t>https://en.wikipedia.org/wiki/Variational_Bayesian_methods</a:t>
            </a:r>
            <a:r>
              <a:rPr lang="cs-CZ" sz="1100" dirty="0"/>
              <a:t> </a:t>
            </a:r>
          </a:p>
          <a:p>
            <a:pPr lvl="2">
              <a:lnSpc>
                <a:spcPct val="90000"/>
              </a:lnSpc>
            </a:pPr>
            <a:endParaRPr lang="cs-CZ" sz="1100" dirty="0"/>
          </a:p>
          <a:p>
            <a:pPr lvl="1">
              <a:lnSpc>
                <a:spcPct val="90000"/>
              </a:lnSpc>
            </a:pPr>
            <a:r>
              <a:rPr lang="cs-CZ" sz="1100" dirty="0">
                <a:hlinkClick r:id="rId6"/>
              </a:rPr>
              <a:t>https://en.wikipedia.org/wiki/Kullback%E2%80%93Leibler_divergence</a:t>
            </a:r>
            <a:r>
              <a:rPr lang="cs-CZ" sz="1100" dirty="0"/>
              <a:t> </a:t>
            </a:r>
          </a:p>
        </p:txBody>
      </p:sp>
      <p:pic>
        <p:nvPicPr>
          <p:cNvPr id="2050" name="Picture 2" descr="https://miro.medium.com/max/700/1*fCc0JT3W-1ViYyw0hJ7rdA.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1527" y="2985271"/>
            <a:ext cx="5430473" cy="38246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miro.medium.com/v2/resize:fit:700/1*2uj6t3gNv76SpHrWf5-z-A.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189" y="240603"/>
            <a:ext cx="5261811" cy="27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177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1" y="1761893"/>
            <a:ext cx="6373173" cy="4895385"/>
          </a:xfrm>
        </p:spPr>
        <p:txBody>
          <a:bodyPr>
            <a:normAutofit/>
          </a:bodyPr>
          <a:lstStyle/>
          <a:p>
            <a:pPr>
              <a:lnSpc>
                <a:spcPct val="90000"/>
              </a:lnSpc>
            </a:pPr>
            <a:r>
              <a:rPr lang="cs-CZ" dirty="0"/>
              <a:t>Latent Dirichlet Allocation (LDA) </a:t>
            </a:r>
            <a:br>
              <a:rPr lang="cs-CZ" dirty="0"/>
            </a:br>
            <a:r>
              <a:rPr lang="cs-CZ" sz="1000" dirty="0">
                <a:hlinkClick r:id="rId2"/>
              </a:rPr>
              <a:t>https://en.wikipedia.org/wiki/Latent_Dirichlet_allocation</a:t>
            </a:r>
            <a:r>
              <a:rPr lang="cs-CZ" sz="1000" dirty="0"/>
              <a:t> , </a:t>
            </a:r>
            <a:br>
              <a:rPr lang="cs-CZ" sz="1000" dirty="0"/>
            </a:br>
            <a:r>
              <a:rPr lang="cs-CZ" sz="1000" dirty="0">
                <a:hlinkClick r:id="rId3"/>
              </a:rPr>
              <a:t>https://towardsdatascience.com/light-on-math-machine-learning-intuitive-guide-to-latent-dirichlet-allocation-437c81220158</a:t>
            </a:r>
            <a:r>
              <a:rPr lang="cs-CZ" sz="1000" dirty="0"/>
              <a:t> </a:t>
            </a:r>
            <a:endParaRPr lang="cs-CZ" sz="1100" dirty="0"/>
          </a:p>
          <a:p>
            <a:pPr lvl="1">
              <a:lnSpc>
                <a:spcPct val="90000"/>
              </a:lnSpc>
            </a:pPr>
            <a:r>
              <a:rPr lang="cs-CZ" dirty="0"/>
              <a:t>Documents; fixed set of latent topics; </a:t>
            </a:r>
          </a:p>
          <a:p>
            <a:pPr lvl="2">
              <a:lnSpc>
                <a:spcPct val="90000"/>
              </a:lnSpc>
            </a:pPr>
            <a:r>
              <a:rPr lang="cs-CZ" dirty="0" err="1"/>
              <a:t>each</a:t>
            </a:r>
            <a:r>
              <a:rPr lang="cs-CZ" dirty="0"/>
              <a:t> document is a mixture of topics, </a:t>
            </a:r>
          </a:p>
          <a:p>
            <a:pPr lvl="2">
              <a:lnSpc>
                <a:spcPct val="90000"/>
              </a:lnSpc>
            </a:pPr>
            <a:r>
              <a:rPr lang="cs-CZ" dirty="0" err="1"/>
              <a:t>each</a:t>
            </a:r>
            <a:r>
              <a:rPr lang="cs-CZ" dirty="0"/>
              <a:t> topic is characterized as a </a:t>
            </a:r>
            <a:r>
              <a:rPr lang="cs-CZ" i="1" dirty="0" err="1"/>
              <a:t>Dirichlet</a:t>
            </a:r>
            <a:r>
              <a:rPr lang="cs-CZ" i="1" dirty="0"/>
              <a:t> </a:t>
            </a:r>
            <a:r>
              <a:rPr lang="cs-CZ" i="1" dirty="0" err="1"/>
              <a:t>distribution</a:t>
            </a:r>
            <a:r>
              <a:rPr lang="cs-CZ" i="1" dirty="0"/>
              <a:t> </a:t>
            </a:r>
            <a:r>
              <a:rPr lang="cs-CZ" dirty="0"/>
              <a:t>over words</a:t>
            </a:r>
          </a:p>
          <a:p>
            <a:pPr lvl="1">
              <a:lnSpc>
                <a:spcPct val="90000"/>
              </a:lnSpc>
            </a:pPr>
            <a:r>
              <a:rPr lang="cs-CZ" dirty="0"/>
              <a:t>Assume generative model for documents </a:t>
            </a:r>
            <a:br>
              <a:rPr lang="cs-CZ" dirty="0"/>
            </a:br>
            <a:r>
              <a:rPr lang="cs-CZ" dirty="0"/>
              <a:t>and then try to reverse-ingeneer the documents with it.</a:t>
            </a:r>
          </a:p>
          <a:p>
            <a:pPr lvl="1">
              <a:lnSpc>
                <a:spcPct val="90000"/>
              </a:lnSpc>
            </a:pPr>
            <a:r>
              <a:rPr lang="cs-CZ" dirty="0"/>
              <a:t>Several ways to learn, e.g. </a:t>
            </a:r>
            <a:r>
              <a:rPr lang="cs-CZ" dirty="0" err="1"/>
              <a:t>Variational</a:t>
            </a:r>
            <a:r>
              <a:rPr lang="cs-CZ" dirty="0"/>
              <a:t> inference / EM </a:t>
            </a:r>
            <a:r>
              <a:rPr lang="cs-CZ" dirty="0" err="1"/>
              <a:t>alg</a:t>
            </a:r>
            <a:r>
              <a:rPr lang="cs-CZ" dirty="0"/>
              <a:t>.</a:t>
            </a:r>
          </a:p>
          <a:p>
            <a:pPr lvl="2">
              <a:lnSpc>
                <a:spcPct val="90000"/>
              </a:lnSpc>
            </a:pPr>
            <a:r>
              <a:rPr lang="cs-CZ" sz="1050" dirty="0">
                <a:hlinkClick r:id="rId4"/>
              </a:rPr>
              <a:t>https://en.wikipedia.org/wiki/Expectation%E2%80%93maximization_algorithm</a:t>
            </a:r>
            <a:r>
              <a:rPr lang="cs-CZ" sz="1050" dirty="0"/>
              <a:t> </a:t>
            </a:r>
          </a:p>
          <a:p>
            <a:pPr lvl="2">
              <a:lnSpc>
                <a:spcPct val="90000"/>
              </a:lnSpc>
            </a:pPr>
            <a:r>
              <a:rPr lang="cs-CZ" sz="1100" dirty="0">
                <a:hlinkClick r:id="rId5"/>
              </a:rPr>
              <a:t>https://en.wikipedia.org/wiki/Variational_Bayesian_methods</a:t>
            </a:r>
            <a:r>
              <a:rPr lang="cs-CZ" sz="1100" dirty="0"/>
              <a:t> </a:t>
            </a:r>
          </a:p>
          <a:p>
            <a:pPr lvl="2">
              <a:lnSpc>
                <a:spcPct val="90000"/>
              </a:lnSpc>
            </a:pPr>
            <a:endParaRPr lang="cs-CZ" sz="1100" dirty="0"/>
          </a:p>
          <a:p>
            <a:pPr lvl="1">
              <a:lnSpc>
                <a:spcPct val="90000"/>
              </a:lnSpc>
            </a:pPr>
            <a:r>
              <a:rPr lang="cs-CZ" sz="1100" dirty="0">
                <a:hlinkClick r:id="rId6"/>
              </a:rPr>
              <a:t>https://en.wikipedia.org/wiki/Kullback%E2%80%93Leibler_divergence</a:t>
            </a:r>
            <a:r>
              <a:rPr lang="cs-CZ" sz="1100" dirty="0"/>
              <a:t> </a:t>
            </a:r>
          </a:p>
        </p:txBody>
      </p:sp>
      <p:pic>
        <p:nvPicPr>
          <p:cNvPr id="2050" name="Picture 2" descr="https://miro.medium.com/max/700/1*fCc0JT3W-1ViYyw0hJ7rdA.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1527" y="0"/>
            <a:ext cx="5430473" cy="38246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7614056" y="3842158"/>
            <a:ext cx="4577944" cy="3015842"/>
          </a:xfrm>
          <a:prstGeom prst="rect">
            <a:avLst/>
          </a:prstGeom>
        </p:spPr>
      </p:pic>
    </p:spTree>
    <p:extLst>
      <p:ext uri="{BB962C8B-B14F-4D97-AF65-F5344CB8AC3E}">
        <p14:creationId xmlns:p14="http://schemas.microsoft.com/office/powerpoint/2010/main" val="643689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4594579" cy="4895385"/>
          </a:xfrm>
        </p:spPr>
        <p:txBody>
          <a:bodyPr>
            <a:normAutofit/>
          </a:bodyPr>
          <a:lstStyle/>
          <a:p>
            <a:pPr>
              <a:lnSpc>
                <a:spcPct val="90000"/>
              </a:lnSpc>
            </a:pPr>
            <a:r>
              <a:rPr lang="cs-CZ" sz="1600" dirty="0" err="1"/>
              <a:t>Dirichlet</a:t>
            </a:r>
            <a:r>
              <a:rPr lang="cs-CZ" sz="1600" dirty="0"/>
              <a:t> </a:t>
            </a:r>
            <a:r>
              <a:rPr lang="cs-CZ" sz="1600" dirty="0" err="1"/>
              <a:t>distribution</a:t>
            </a:r>
            <a:endParaRPr lang="cs-CZ" sz="1600" dirty="0"/>
          </a:p>
          <a:p>
            <a:pPr lvl="1">
              <a:lnSpc>
                <a:spcPct val="90000"/>
              </a:lnSpc>
            </a:pPr>
            <a:r>
              <a:rPr lang="cs-CZ" dirty="0" err="1"/>
              <a:t>Multi-variate</a:t>
            </a:r>
            <a:r>
              <a:rPr lang="cs-CZ" dirty="0"/>
              <a:t> </a:t>
            </a:r>
            <a:r>
              <a:rPr lang="cs-CZ" dirty="0" err="1"/>
              <a:t>generalization</a:t>
            </a:r>
            <a:r>
              <a:rPr lang="cs-CZ" dirty="0"/>
              <a:t> </a:t>
            </a:r>
            <a:r>
              <a:rPr lang="cs-CZ" dirty="0" err="1"/>
              <a:t>of</a:t>
            </a:r>
            <a:r>
              <a:rPr lang="cs-CZ" dirty="0"/>
              <a:t> Beta </a:t>
            </a:r>
            <a:r>
              <a:rPr lang="cs-CZ" dirty="0" err="1"/>
              <a:t>distribution</a:t>
            </a:r>
            <a:endParaRPr lang="cs-CZ" dirty="0"/>
          </a:p>
          <a:p>
            <a:pPr lvl="1">
              <a:lnSpc>
                <a:spcPct val="90000"/>
              </a:lnSpc>
            </a:pPr>
            <a:r>
              <a:rPr lang="cs-CZ" sz="1100" dirty="0">
                <a:hlinkClick r:id="rId2"/>
              </a:rPr>
              <a:t>https://en.wikipedia.org/wiki/Dirichlet_distribution</a:t>
            </a:r>
            <a:r>
              <a:rPr lang="cs-CZ" sz="1100" dirty="0"/>
              <a:t> </a:t>
            </a:r>
          </a:p>
          <a:p>
            <a:pPr lvl="3">
              <a:lnSpc>
                <a:spcPct val="90000"/>
              </a:lnSpc>
            </a:pPr>
            <a:endParaRPr lang="cs-CZ" dirty="0"/>
          </a:p>
        </p:txBody>
      </p:sp>
      <p:pic>
        <p:nvPicPr>
          <p:cNvPr id="1026" name="Picture 2" descr="File:Dirichlet.pdf">
            <a:extLst>
              <a:ext uri="{FF2B5EF4-FFF2-40B4-BE49-F238E27FC236}">
                <a16:creationId xmlns:a16="http://schemas.microsoft.com/office/drawing/2014/main" id="{96C5D530-C3DE-462B-AD6A-06C291A0C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1143000"/>
            <a:ext cx="7143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581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4594579" cy="4895385"/>
          </a:xfrm>
        </p:spPr>
        <p:txBody>
          <a:bodyPr>
            <a:normAutofit/>
          </a:bodyPr>
          <a:lstStyle/>
          <a:p>
            <a:pPr>
              <a:lnSpc>
                <a:spcPct val="90000"/>
              </a:lnSpc>
            </a:pPr>
            <a:r>
              <a:rPr lang="cs-CZ" sz="1600" dirty="0" smtClean="0"/>
              <a:t>Leave it on LLMs?</a:t>
            </a:r>
          </a:p>
          <a:p>
            <a:pPr lvl="1">
              <a:lnSpc>
                <a:spcPct val="90000"/>
              </a:lnSpc>
            </a:pPr>
            <a:r>
              <a:rPr lang="cs-CZ" sz="1400" dirty="0" smtClean="0"/>
              <a:t>Hard without a fixed set of aspects</a:t>
            </a:r>
            <a:endParaRPr lang="cs-CZ" sz="1400" dirty="0"/>
          </a:p>
          <a:p>
            <a:pPr lvl="3">
              <a:lnSpc>
                <a:spcPct val="90000"/>
              </a:lnSpc>
            </a:pPr>
            <a:endParaRPr lang="cs-CZ" dirty="0"/>
          </a:p>
        </p:txBody>
      </p:sp>
      <p:pic>
        <p:nvPicPr>
          <p:cNvPr id="4" name="Picture 3"/>
          <p:cNvPicPr>
            <a:picLocks noChangeAspect="1"/>
          </p:cNvPicPr>
          <p:nvPr/>
        </p:nvPicPr>
        <p:blipFill>
          <a:blip r:embed="rId2"/>
          <a:stretch>
            <a:fillRect/>
          </a:stretch>
        </p:blipFill>
        <p:spPr>
          <a:xfrm>
            <a:off x="6144127" y="-27216"/>
            <a:ext cx="6054242" cy="6885216"/>
          </a:xfrm>
          <a:prstGeom prst="rect">
            <a:avLst/>
          </a:prstGeom>
        </p:spPr>
      </p:pic>
    </p:spTree>
    <p:extLst>
      <p:ext uri="{BB962C8B-B14F-4D97-AF65-F5344CB8AC3E}">
        <p14:creationId xmlns:p14="http://schemas.microsoft.com/office/powerpoint/2010/main" val="622590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9353076" cy="4895385"/>
          </a:xfrm>
        </p:spPr>
        <p:txBody>
          <a:bodyPr>
            <a:normAutofit/>
          </a:bodyPr>
          <a:lstStyle/>
          <a:p>
            <a:pPr>
              <a:lnSpc>
                <a:spcPct val="90000"/>
              </a:lnSpc>
            </a:pPr>
            <a:r>
              <a:rPr lang="cs-CZ" sz="1600" dirty="0"/>
              <a:t>LDA </a:t>
            </a:r>
            <a:r>
              <a:rPr lang="cs-CZ" sz="1600" dirty="0" err="1"/>
              <a:t>is</a:t>
            </a:r>
            <a:r>
              <a:rPr lang="cs-CZ" sz="1600" dirty="0"/>
              <a:t> a variant </a:t>
            </a:r>
            <a:r>
              <a:rPr lang="cs-CZ" sz="1600" dirty="0" err="1"/>
              <a:t>of</a:t>
            </a:r>
            <a:r>
              <a:rPr lang="cs-CZ" sz="1600" dirty="0"/>
              <a:t> </a:t>
            </a:r>
            <a:r>
              <a:rPr lang="cs-CZ" sz="1600" dirty="0" err="1"/>
              <a:t>topic</a:t>
            </a:r>
            <a:r>
              <a:rPr lang="cs-CZ" sz="1600" dirty="0"/>
              <a:t> modeling </a:t>
            </a:r>
            <a:r>
              <a:rPr lang="cs-CZ" sz="1600" dirty="0" err="1"/>
              <a:t>algorithms</a:t>
            </a:r>
            <a:r>
              <a:rPr lang="cs-CZ" sz="1600" dirty="0"/>
              <a:t>, </a:t>
            </a:r>
            <a:r>
              <a:rPr lang="cs-CZ" sz="1600" dirty="0" err="1"/>
              <a:t>there</a:t>
            </a:r>
            <a:r>
              <a:rPr lang="cs-CZ" sz="1600" dirty="0"/>
              <a:t> are </a:t>
            </a:r>
            <a:r>
              <a:rPr lang="cs-CZ" sz="1600" dirty="0" err="1"/>
              <a:t>other</a:t>
            </a:r>
            <a:r>
              <a:rPr lang="cs-CZ" sz="1600" dirty="0"/>
              <a:t> </a:t>
            </a:r>
            <a:r>
              <a:rPr lang="cs-CZ" sz="1600" dirty="0" err="1"/>
              <a:t>options</a:t>
            </a:r>
            <a:r>
              <a:rPr lang="cs-CZ" sz="1600" dirty="0"/>
              <a:t>, </a:t>
            </a:r>
            <a:r>
              <a:rPr lang="cs-CZ" sz="1600" dirty="0" err="1"/>
              <a:t>see</a:t>
            </a:r>
            <a:r>
              <a:rPr lang="cs-CZ" sz="1600" dirty="0"/>
              <a:t> </a:t>
            </a:r>
            <a:r>
              <a:rPr lang="cs-CZ" sz="1600" dirty="0" err="1"/>
              <a:t>e.g</a:t>
            </a:r>
            <a:r>
              <a:rPr lang="cs-CZ" sz="1600" dirty="0"/>
              <a:t>.:</a:t>
            </a:r>
          </a:p>
          <a:p>
            <a:pPr lvl="1">
              <a:lnSpc>
                <a:spcPct val="90000"/>
              </a:lnSpc>
            </a:pPr>
            <a:r>
              <a:rPr lang="cs-CZ" sz="1050" dirty="0">
                <a:hlinkClick r:id="rId2"/>
              </a:rPr>
              <a:t>https://arxiv.org/pdf/2103.00498.pdf</a:t>
            </a:r>
            <a:r>
              <a:rPr lang="cs-CZ" sz="1050" dirty="0"/>
              <a:t> (</a:t>
            </a:r>
            <a:r>
              <a:rPr lang="en-US" sz="1100" dirty="0"/>
              <a:t>Topic Modelling Meets Deep Neural Networks: A Survey</a:t>
            </a:r>
            <a:r>
              <a:rPr lang="cs-CZ" sz="1050" dirty="0"/>
              <a:t>)</a:t>
            </a:r>
          </a:p>
          <a:p>
            <a:pPr lvl="1">
              <a:lnSpc>
                <a:spcPct val="90000"/>
              </a:lnSpc>
            </a:pPr>
            <a:r>
              <a:rPr lang="cs-CZ" sz="1050" dirty="0">
                <a:hlinkClick r:id="rId3"/>
              </a:rPr>
              <a:t>https://medium.com/data-folks-indonesia/recent-works-in-topic-modeling-56c38da8dfc4</a:t>
            </a:r>
            <a:r>
              <a:rPr lang="cs-CZ" sz="1050" dirty="0"/>
              <a:t> </a:t>
            </a:r>
          </a:p>
          <a:p>
            <a:pPr lvl="2">
              <a:lnSpc>
                <a:spcPct val="90000"/>
              </a:lnSpc>
            </a:pPr>
            <a:r>
              <a:rPr lang="cs-CZ" sz="850" dirty="0"/>
              <a:t>Attention nets, GANs</a:t>
            </a:r>
          </a:p>
          <a:p>
            <a:pPr lvl="3">
              <a:lnSpc>
                <a:spcPct val="90000"/>
              </a:lnSpc>
            </a:pPr>
            <a:endParaRPr lang="cs-CZ" dirty="0"/>
          </a:p>
        </p:txBody>
      </p:sp>
    </p:spTree>
    <p:extLst>
      <p:ext uri="{BB962C8B-B14F-4D97-AF65-F5344CB8AC3E}">
        <p14:creationId xmlns:p14="http://schemas.microsoft.com/office/powerpoint/2010/main" val="2052886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A2B49-9A37-1031-B30B-FCB7F23EE65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A2C690E-066F-7A36-6D9E-67D58620C877}"/>
              </a:ext>
            </a:extLst>
          </p:cNvPr>
          <p:cNvSpPr txBox="1">
            <a:spLocks noGrp="1"/>
          </p:cNvSpPr>
          <p:nvPr>
            <p:ph type="title"/>
          </p:nvPr>
        </p:nvSpPr>
        <p:spPr>
          <a:xfrm>
            <a:off x="164437" y="1416894"/>
            <a:ext cx="4343847" cy="678322"/>
          </a:xfrm>
        </p:spPr>
        <p:txBody>
          <a:bodyPr>
            <a:noAutofit/>
          </a:bodyPr>
          <a:lstStyle/>
          <a:p>
            <a:pPr lvl="0" algn="ctr"/>
            <a:r>
              <a:rPr lang="cs-CZ" sz="2000" dirty="0" err="1">
                <a:solidFill>
                  <a:srgbClr val="333333"/>
                </a:solidFill>
                <a:latin typeface="Arial" pitchFamily="34"/>
              </a:rPr>
              <a:t>What</a:t>
            </a:r>
            <a:r>
              <a:rPr lang="cs-CZ" sz="2000" dirty="0">
                <a:solidFill>
                  <a:srgbClr val="333333"/>
                </a:solidFill>
                <a:latin typeface="Arial" pitchFamily="34"/>
              </a:rPr>
              <a:t> </a:t>
            </a:r>
            <a:r>
              <a:rPr lang="cs-CZ" sz="2000" dirty="0" err="1">
                <a:solidFill>
                  <a:srgbClr val="333333"/>
                </a:solidFill>
                <a:latin typeface="Arial" pitchFamily="34"/>
              </a:rPr>
              <a:t>is</a:t>
            </a:r>
            <a:r>
              <a:rPr lang="cs-CZ" sz="2000" dirty="0">
                <a:solidFill>
                  <a:srgbClr val="333333"/>
                </a:solidFill>
                <a:latin typeface="Arial" pitchFamily="34"/>
              </a:rPr>
              <a:t> explicit feedback?</a:t>
            </a:r>
            <a:endParaRPr lang="cs-CZ" sz="2000" dirty="0"/>
          </a:p>
        </p:txBody>
      </p:sp>
      <p:sp>
        <p:nvSpPr>
          <p:cNvPr id="9" name="Nadpis 1">
            <a:extLst>
              <a:ext uri="{FF2B5EF4-FFF2-40B4-BE49-F238E27FC236}">
                <a16:creationId xmlns:a16="http://schemas.microsoft.com/office/drawing/2014/main" id="{86B7D59E-D05C-C765-6BA3-61A0087AF548}"/>
              </a:ext>
            </a:extLst>
          </p:cNvPr>
          <p:cNvSpPr txBox="1">
            <a:spLocks/>
          </p:cNvSpPr>
          <p:nvPr/>
        </p:nvSpPr>
        <p:spPr>
          <a:xfrm>
            <a:off x="5571763" y="3171825"/>
            <a:ext cx="3938567" cy="678322"/>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cs-CZ" sz="3600" b="0" i="0" u="none" strike="noStrike" kern="1200" cap="none" spc="0" baseline="0">
                <a:solidFill>
                  <a:srgbClr val="90C226"/>
                </a:solidFill>
                <a:uFillTx/>
                <a:latin typeface="Trebuchet MS"/>
              </a:defRPr>
            </a:lvl1pPr>
          </a:lstStyle>
          <a:p>
            <a:pPr algn="ctr"/>
            <a:r>
              <a:rPr lang="cs-CZ" sz="2000" dirty="0" err="1">
                <a:solidFill>
                  <a:srgbClr val="333333"/>
                </a:solidFill>
                <a:latin typeface="Arial" pitchFamily="34"/>
              </a:rPr>
              <a:t>What</a:t>
            </a:r>
            <a:r>
              <a:rPr lang="cs-CZ" sz="2000" dirty="0">
                <a:solidFill>
                  <a:srgbClr val="333333"/>
                </a:solidFill>
                <a:latin typeface="Arial" pitchFamily="34"/>
              </a:rPr>
              <a:t> do </a:t>
            </a:r>
            <a:r>
              <a:rPr lang="cs-CZ" sz="2000" dirty="0" err="1">
                <a:solidFill>
                  <a:srgbClr val="333333"/>
                </a:solidFill>
                <a:latin typeface="Arial" pitchFamily="34"/>
              </a:rPr>
              <a:t>you</a:t>
            </a:r>
            <a:r>
              <a:rPr lang="cs-CZ" sz="2000" dirty="0">
                <a:solidFill>
                  <a:srgbClr val="333333"/>
                </a:solidFill>
                <a:latin typeface="Arial" pitchFamily="34"/>
              </a:rPr>
              <a:t> </a:t>
            </a:r>
            <a:r>
              <a:rPr lang="cs-CZ" sz="2000" dirty="0" err="1">
                <a:solidFill>
                  <a:srgbClr val="333333"/>
                </a:solidFill>
                <a:latin typeface="Arial" pitchFamily="34"/>
              </a:rPr>
              <a:t>remember</a:t>
            </a:r>
            <a:r>
              <a:rPr lang="cs-CZ" sz="2000" dirty="0">
                <a:solidFill>
                  <a:srgbClr val="333333"/>
                </a:solidFill>
                <a:latin typeface="Arial" pitchFamily="34"/>
              </a:rPr>
              <a:t> </a:t>
            </a:r>
            <a:r>
              <a:rPr lang="cs-CZ" sz="2000" dirty="0" err="1">
                <a:solidFill>
                  <a:srgbClr val="333333"/>
                </a:solidFill>
                <a:latin typeface="Arial" pitchFamily="34"/>
              </a:rPr>
              <a:t>about</a:t>
            </a:r>
            <a:r>
              <a:rPr lang="cs-CZ" sz="2000" dirty="0">
                <a:solidFill>
                  <a:srgbClr val="333333"/>
                </a:solidFill>
                <a:latin typeface="Arial" pitchFamily="34"/>
              </a:rPr>
              <a:t> rating </a:t>
            </a:r>
            <a:r>
              <a:rPr lang="cs-CZ" sz="2000" dirty="0" err="1">
                <a:solidFill>
                  <a:srgbClr val="333333"/>
                </a:solidFill>
                <a:latin typeface="Arial" pitchFamily="34"/>
              </a:rPr>
              <a:t>inconsistency</a:t>
            </a:r>
            <a:r>
              <a:rPr lang="cs-CZ" sz="2000" dirty="0">
                <a:solidFill>
                  <a:srgbClr val="333333"/>
                </a:solidFill>
                <a:latin typeface="Arial" pitchFamily="34"/>
              </a:rPr>
              <a:t> </a:t>
            </a:r>
            <a:r>
              <a:rPr lang="cs-CZ" sz="2000" dirty="0" err="1">
                <a:solidFill>
                  <a:srgbClr val="333333"/>
                </a:solidFill>
                <a:latin typeface="Arial" pitchFamily="34"/>
              </a:rPr>
              <a:t>issue</a:t>
            </a:r>
            <a:r>
              <a:rPr lang="cs-CZ" sz="2000" dirty="0">
                <a:solidFill>
                  <a:srgbClr val="333333"/>
                </a:solidFill>
                <a:latin typeface="Arial" pitchFamily="34"/>
              </a:rPr>
              <a:t>?</a:t>
            </a:r>
            <a:endParaRPr lang="en-US" sz="2000" dirty="0"/>
          </a:p>
        </p:txBody>
      </p:sp>
      <p:pic>
        <p:nvPicPr>
          <p:cNvPr id="3" name="Picture 5">
            <a:extLst>
              <a:ext uri="{FF2B5EF4-FFF2-40B4-BE49-F238E27FC236}">
                <a16:creationId xmlns:a16="http://schemas.microsoft.com/office/drawing/2014/main" id="{03B46761-9DE9-96AF-1330-0CF79D776326}"/>
              </a:ext>
            </a:extLst>
          </p:cNvPr>
          <p:cNvPicPr>
            <a:picLocks noChangeAspect="1"/>
          </p:cNvPicPr>
          <p:nvPr/>
        </p:nvPicPr>
        <p:blipFill rotWithShape="1">
          <a:blip r:embed="rId2"/>
          <a:srcRect l="50501"/>
          <a:stretch/>
        </p:blipFill>
        <p:spPr>
          <a:xfrm>
            <a:off x="5916852" y="3926347"/>
            <a:ext cx="3248387" cy="2691450"/>
          </a:xfrm>
          <a:prstGeom prst="rect">
            <a:avLst/>
          </a:prstGeom>
        </p:spPr>
      </p:pic>
      <p:pic>
        <p:nvPicPr>
          <p:cNvPr id="4" name="Picture 2" descr="Figure">
            <a:extLst>
              <a:ext uri="{FF2B5EF4-FFF2-40B4-BE49-F238E27FC236}">
                <a16:creationId xmlns:a16="http://schemas.microsoft.com/office/drawing/2014/main" id="{99AA1868-8A4B-E3BC-472D-D0ED12903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19" y="2020775"/>
            <a:ext cx="3195972" cy="28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538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a:lnSpc>
                <a:spcPct val="90000"/>
              </a:lnSpc>
            </a:pPr>
            <a:r>
              <a:rPr lang="cs-CZ" sz="1600" dirty="0">
                <a:hlinkClick r:id="rId2"/>
              </a:rPr>
              <a:t>https://dl.acm.org/doi/pdf/10.1145/3412841.3442065</a:t>
            </a:r>
            <a:endParaRPr lang="cs-CZ" sz="1600" dirty="0"/>
          </a:p>
          <a:p>
            <a:pPr>
              <a:lnSpc>
                <a:spcPct val="90000"/>
              </a:lnSpc>
            </a:pPr>
            <a:r>
              <a:rPr lang="en-US" dirty="0"/>
              <a:t>Utilizing Textual Reviews in Latent Factor Models for Recommender Systems </a:t>
            </a:r>
            <a:endParaRPr lang="cs-CZ" dirty="0"/>
          </a:p>
          <a:p>
            <a:r>
              <a:rPr lang="cs-CZ" dirty="0"/>
              <a:t>Latent Dirichlet Allocation (LDA); document = all reviews for item</a:t>
            </a:r>
          </a:p>
          <a:p>
            <a:pPr lvl="1"/>
            <a:r>
              <a:rPr lang="cs-CZ" dirty="0"/>
              <a:t>Use LDA to get item-attributes, use them in matrix factorization</a:t>
            </a:r>
          </a:p>
          <a:p>
            <a:pPr lvl="1"/>
            <a:r>
              <a:rPr lang="cs-CZ" dirty="0"/>
              <a:t>Joint optimization model for MF based and LDA based parts</a:t>
            </a:r>
          </a:p>
          <a:p>
            <a:pPr lvl="1"/>
            <a:r>
              <a:rPr lang="cs-CZ" dirty="0"/>
              <a:t>EM procedure for optimization</a:t>
            </a:r>
          </a:p>
        </p:txBody>
      </p:sp>
      <p:pic>
        <p:nvPicPr>
          <p:cNvPr id="5" name="Picture 4"/>
          <p:cNvPicPr>
            <a:picLocks noChangeAspect="1"/>
          </p:cNvPicPr>
          <p:nvPr/>
        </p:nvPicPr>
        <p:blipFill>
          <a:blip r:embed="rId3"/>
          <a:stretch>
            <a:fillRect/>
          </a:stretch>
        </p:blipFill>
        <p:spPr>
          <a:xfrm>
            <a:off x="4976698" y="4020820"/>
            <a:ext cx="5227837" cy="2636458"/>
          </a:xfrm>
          <a:prstGeom prst="rect">
            <a:avLst/>
          </a:prstGeom>
        </p:spPr>
      </p:pic>
    </p:spTree>
    <p:extLst>
      <p:ext uri="{BB962C8B-B14F-4D97-AF65-F5344CB8AC3E}">
        <p14:creationId xmlns:p14="http://schemas.microsoft.com/office/powerpoint/2010/main" val="4045051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761893"/>
            <a:ext cx="6235196" cy="4895385"/>
          </a:xfrm>
        </p:spPr>
        <p:txBody>
          <a:bodyPr>
            <a:normAutofit/>
          </a:bodyPr>
          <a:lstStyle/>
          <a:p>
            <a:pPr>
              <a:lnSpc>
                <a:spcPct val="90000"/>
              </a:lnSpc>
            </a:pPr>
            <a:r>
              <a:rPr lang="cs-CZ" sz="1600" dirty="0">
                <a:hlinkClick r:id="rId2"/>
              </a:rPr>
              <a:t>http://ceur-ws.org/Vol-2068/exss8.pdf</a:t>
            </a:r>
            <a:r>
              <a:rPr lang="cs-CZ" sz="1600" dirty="0"/>
              <a:t> [vision paper]</a:t>
            </a:r>
          </a:p>
          <a:p>
            <a:pPr>
              <a:lnSpc>
                <a:spcPct val="90000"/>
              </a:lnSpc>
            </a:pPr>
            <a:r>
              <a:rPr lang="en-US" dirty="0"/>
              <a:t>Explaining Recommendations by Means of User Reviews</a:t>
            </a:r>
            <a:endParaRPr lang="cs-CZ" dirty="0"/>
          </a:p>
          <a:p>
            <a:pPr lvl="1">
              <a:lnSpc>
                <a:spcPct val="90000"/>
              </a:lnSpc>
            </a:pPr>
            <a:r>
              <a:rPr lang="cs-CZ" dirty="0"/>
              <a:t>Extract &amp; summarize arguments about products from reviews</a:t>
            </a:r>
          </a:p>
          <a:p>
            <a:pPr lvl="1">
              <a:lnSpc>
                <a:spcPct val="90000"/>
              </a:lnSpc>
            </a:pPr>
            <a:r>
              <a:rPr lang="cs-CZ" dirty="0"/>
              <a:t>Use them in Personalized explanations</a:t>
            </a:r>
          </a:p>
        </p:txBody>
      </p:sp>
      <p:pic>
        <p:nvPicPr>
          <p:cNvPr id="4" name="Picture 3"/>
          <p:cNvPicPr>
            <a:picLocks noChangeAspect="1"/>
          </p:cNvPicPr>
          <p:nvPr/>
        </p:nvPicPr>
        <p:blipFill>
          <a:blip r:embed="rId3"/>
          <a:stretch>
            <a:fillRect/>
          </a:stretch>
        </p:blipFill>
        <p:spPr>
          <a:xfrm>
            <a:off x="6773332" y="1446383"/>
            <a:ext cx="5326389" cy="2873788"/>
          </a:xfrm>
          <a:prstGeom prst="rect">
            <a:avLst/>
          </a:prstGeom>
        </p:spPr>
      </p:pic>
      <p:sp>
        <p:nvSpPr>
          <p:cNvPr id="6" name="Rectangle 5"/>
          <p:cNvSpPr/>
          <p:nvPr/>
        </p:nvSpPr>
        <p:spPr>
          <a:xfrm>
            <a:off x="657037" y="3900579"/>
            <a:ext cx="8779489" cy="2308324"/>
          </a:xfrm>
          <a:prstGeom prst="rect">
            <a:avLst/>
          </a:prstGeom>
        </p:spPr>
        <p:txBody>
          <a:bodyPr wrap="square">
            <a:spAutoFit/>
          </a:bodyPr>
          <a:lstStyle/>
          <a:p>
            <a:r>
              <a:rPr lang="cs-CZ" dirty="0"/>
              <a:t>Challenges:</a:t>
            </a:r>
          </a:p>
          <a:p>
            <a:pPr marL="285750" indent="-285750">
              <a:buFontTx/>
              <a:buChar char="-"/>
            </a:pPr>
            <a:r>
              <a:rPr lang="en-US" dirty="0"/>
              <a:t>Linguistically analyzing review texts via argument mining </a:t>
            </a:r>
            <a:r>
              <a:rPr lang="cs-CZ" dirty="0"/>
              <a:t/>
            </a:r>
            <a:br>
              <a:rPr lang="cs-CZ" dirty="0"/>
            </a:br>
            <a:r>
              <a:rPr lang="en-US" dirty="0"/>
              <a:t>and stance detection.</a:t>
            </a:r>
            <a:endParaRPr lang="cs-CZ" dirty="0"/>
          </a:p>
          <a:p>
            <a:pPr marL="285750" indent="-285750">
              <a:buFontTx/>
              <a:buChar char="-"/>
            </a:pPr>
            <a:r>
              <a:rPr lang="en-US" dirty="0"/>
              <a:t>Identifying important concepts for a target user via an attention-based mechanism. </a:t>
            </a:r>
            <a:endParaRPr lang="cs-CZ" dirty="0"/>
          </a:p>
          <a:p>
            <a:pPr marL="285750" indent="-285750">
              <a:buFontTx/>
              <a:buChar char="-"/>
            </a:pPr>
            <a:r>
              <a:rPr lang="en-US" dirty="0"/>
              <a:t>Deriving an argumentation flow via multiple applications of the attention-based mechanism. </a:t>
            </a:r>
            <a:endParaRPr lang="cs-CZ" dirty="0"/>
          </a:p>
          <a:p>
            <a:pPr marL="285750" indent="-285750">
              <a:buFontTx/>
              <a:buChar char="-"/>
            </a:pPr>
            <a:r>
              <a:rPr lang="en-US" dirty="0"/>
              <a:t>Unifying the linguistic analyses and the attention-based mechanism.</a:t>
            </a:r>
            <a:endParaRPr lang="cs-CZ" dirty="0"/>
          </a:p>
          <a:p>
            <a:pPr marL="285750" indent="-285750">
              <a:buFontTx/>
              <a:buChar char="-"/>
            </a:pPr>
            <a:r>
              <a:rPr lang="cs-CZ" dirty="0"/>
              <a:t>... Just what ChatGPT can do now [beware of fact checks though]</a:t>
            </a:r>
            <a:endParaRPr lang="en-US" dirty="0"/>
          </a:p>
        </p:txBody>
      </p:sp>
    </p:spTree>
    <p:extLst>
      <p:ext uri="{BB962C8B-B14F-4D97-AF65-F5344CB8AC3E}">
        <p14:creationId xmlns:p14="http://schemas.microsoft.com/office/powerpoint/2010/main" val="3172265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6943507" cy="4895385"/>
          </a:xfrm>
        </p:spPr>
        <p:txBody>
          <a:bodyPr>
            <a:normAutofit/>
          </a:bodyPr>
          <a:lstStyle/>
          <a:p>
            <a:pPr>
              <a:lnSpc>
                <a:spcPct val="90000"/>
              </a:lnSpc>
            </a:pPr>
            <a:r>
              <a:rPr lang="cs-CZ" sz="1600" dirty="0">
                <a:hlinkClick r:id="rId2"/>
              </a:rPr>
              <a:t>https://dl.acm.org/doi/pdf/10.1145/3320435.3320457</a:t>
            </a:r>
            <a:r>
              <a:rPr lang="cs-CZ" sz="1600" dirty="0"/>
              <a:t> (2019)</a:t>
            </a:r>
            <a:br>
              <a:rPr lang="cs-CZ" sz="1600" dirty="0"/>
            </a:br>
            <a:r>
              <a:rPr lang="en-US" dirty="0"/>
              <a:t>Justifying Recommendations through Aspect-based Sentiment Analysis of Users’ Reviews</a:t>
            </a:r>
            <a:r>
              <a:rPr lang="cs-CZ" dirty="0"/>
              <a:t> </a:t>
            </a:r>
          </a:p>
          <a:p>
            <a:pPr>
              <a:lnSpc>
                <a:spcPct val="90000"/>
              </a:lnSpc>
            </a:pPr>
            <a:r>
              <a:rPr lang="cs-CZ" dirty="0"/>
              <a:t>Aspoect extraction:</a:t>
            </a:r>
          </a:p>
          <a:p>
            <a:pPr lvl="1">
              <a:lnSpc>
                <a:spcPct val="90000"/>
              </a:lnSpc>
            </a:pPr>
            <a:r>
              <a:rPr lang="en-US" dirty="0"/>
              <a:t>Part-of-Speech (POS) tagging algorithm</a:t>
            </a:r>
            <a:r>
              <a:rPr lang="cs-CZ" dirty="0"/>
              <a:t> (nouns = possible aspects)</a:t>
            </a:r>
          </a:p>
          <a:p>
            <a:pPr lvl="1">
              <a:lnSpc>
                <a:spcPct val="90000"/>
              </a:lnSpc>
            </a:pPr>
            <a:r>
              <a:rPr lang="cs-CZ" dirty="0"/>
              <a:t>Aspect ranking: relevant+positive &amp; distinguishing</a:t>
            </a:r>
          </a:p>
          <a:p>
            <a:pPr lvl="2">
              <a:lnSpc>
                <a:spcPct val="90000"/>
              </a:lnSpc>
            </a:pPr>
            <a:r>
              <a:rPr lang="cs-CZ" dirty="0"/>
              <a:t>For each aspect number of sentences + average sentiment + IDF</a:t>
            </a:r>
          </a:p>
        </p:txBody>
      </p:sp>
      <p:pic>
        <p:nvPicPr>
          <p:cNvPr id="5" name="Picture 4"/>
          <p:cNvPicPr>
            <a:picLocks noChangeAspect="1"/>
          </p:cNvPicPr>
          <p:nvPr/>
        </p:nvPicPr>
        <p:blipFill>
          <a:blip r:embed="rId3"/>
          <a:stretch>
            <a:fillRect/>
          </a:stretch>
        </p:blipFill>
        <p:spPr>
          <a:xfrm>
            <a:off x="7667303" y="0"/>
            <a:ext cx="4524697" cy="2855495"/>
          </a:xfrm>
          <a:prstGeom prst="rect">
            <a:avLst/>
          </a:prstGeom>
        </p:spPr>
      </p:pic>
      <p:pic>
        <p:nvPicPr>
          <p:cNvPr id="8" name="Picture 7"/>
          <p:cNvPicPr>
            <a:picLocks noChangeAspect="1"/>
          </p:cNvPicPr>
          <p:nvPr/>
        </p:nvPicPr>
        <p:blipFill>
          <a:blip r:embed="rId4"/>
          <a:stretch>
            <a:fillRect/>
          </a:stretch>
        </p:blipFill>
        <p:spPr>
          <a:xfrm>
            <a:off x="1077345" y="4190067"/>
            <a:ext cx="4695290" cy="680720"/>
          </a:xfrm>
          <a:prstGeom prst="rect">
            <a:avLst/>
          </a:prstGeom>
        </p:spPr>
      </p:pic>
      <p:sp>
        <p:nvSpPr>
          <p:cNvPr id="9" name="Oval Callout 8"/>
          <p:cNvSpPr/>
          <p:nvPr/>
        </p:nvSpPr>
        <p:spPr>
          <a:xfrm>
            <a:off x="895063" y="4870787"/>
            <a:ext cx="1735843" cy="954505"/>
          </a:xfrm>
          <a:prstGeom prst="wedgeEllipseCallout">
            <a:avLst>
              <a:gd name="adj1" fmla="val 42297"/>
              <a:gd name="adj2" fmla="val -948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Sentences containing aspect </a:t>
            </a:r>
            <a:r>
              <a:rPr lang="cs-CZ" i="1" dirty="0"/>
              <a:t>a</a:t>
            </a:r>
            <a:endParaRPr lang="en-US" i="1" dirty="0"/>
          </a:p>
        </p:txBody>
      </p:sp>
      <p:sp>
        <p:nvSpPr>
          <p:cNvPr id="10" name="Oval Callout 9"/>
          <p:cNvSpPr/>
          <p:nvPr/>
        </p:nvSpPr>
        <p:spPr>
          <a:xfrm>
            <a:off x="2813188" y="4876805"/>
            <a:ext cx="1735843" cy="954505"/>
          </a:xfrm>
          <a:prstGeom prst="wedgeEllipseCallout">
            <a:avLst>
              <a:gd name="adj1" fmla="val 9951"/>
              <a:gd name="adj2" fmla="val -73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Positive vs negative sentiment</a:t>
            </a:r>
            <a:endParaRPr lang="en-US" i="1" dirty="0"/>
          </a:p>
        </p:txBody>
      </p:sp>
      <p:sp>
        <p:nvSpPr>
          <p:cNvPr id="11" name="Oval Callout 10"/>
          <p:cNvSpPr/>
          <p:nvPr/>
        </p:nvSpPr>
        <p:spPr>
          <a:xfrm>
            <a:off x="4664950" y="4870786"/>
            <a:ext cx="1735843" cy="954505"/>
          </a:xfrm>
          <a:prstGeom prst="wedgeEllipseCallout">
            <a:avLst>
              <a:gd name="adj1" fmla="val -14077"/>
              <a:gd name="adj2" fmla="val -839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IDF-like weighting</a:t>
            </a:r>
            <a:endParaRPr lang="en-US" i="1" dirty="0"/>
          </a:p>
        </p:txBody>
      </p:sp>
      <p:pic>
        <p:nvPicPr>
          <p:cNvPr id="13" name="Picture 12"/>
          <p:cNvPicPr>
            <a:picLocks noChangeAspect="1"/>
          </p:cNvPicPr>
          <p:nvPr/>
        </p:nvPicPr>
        <p:blipFill>
          <a:blip r:embed="rId5"/>
          <a:stretch>
            <a:fillRect/>
          </a:stretch>
        </p:blipFill>
        <p:spPr>
          <a:xfrm>
            <a:off x="7578903" y="2893129"/>
            <a:ext cx="4613097" cy="1432560"/>
          </a:xfrm>
          <a:prstGeom prst="rect">
            <a:avLst/>
          </a:prstGeom>
        </p:spPr>
      </p:pic>
      <p:pic>
        <p:nvPicPr>
          <p:cNvPr id="15" name="Picture 14"/>
          <p:cNvPicPr>
            <a:picLocks noChangeAspect="1"/>
          </p:cNvPicPr>
          <p:nvPr/>
        </p:nvPicPr>
        <p:blipFill>
          <a:blip r:embed="rId6"/>
          <a:stretch>
            <a:fillRect/>
          </a:stretch>
        </p:blipFill>
        <p:spPr>
          <a:xfrm>
            <a:off x="7342144" y="4307844"/>
            <a:ext cx="4839128" cy="2367280"/>
          </a:xfrm>
          <a:prstGeom prst="rect">
            <a:avLst/>
          </a:prstGeom>
        </p:spPr>
      </p:pic>
      <p:pic>
        <p:nvPicPr>
          <p:cNvPr id="16" name="Picture 15"/>
          <p:cNvPicPr>
            <a:picLocks noChangeAspect="1"/>
          </p:cNvPicPr>
          <p:nvPr/>
        </p:nvPicPr>
        <p:blipFill>
          <a:blip r:embed="rId7"/>
          <a:stretch>
            <a:fillRect/>
          </a:stretch>
        </p:blipFill>
        <p:spPr>
          <a:xfrm>
            <a:off x="1077345" y="6023077"/>
            <a:ext cx="4746661" cy="619760"/>
          </a:xfrm>
          <a:prstGeom prst="rect">
            <a:avLst/>
          </a:prstGeom>
        </p:spPr>
      </p:pic>
    </p:spTree>
    <p:extLst>
      <p:ext uri="{BB962C8B-B14F-4D97-AF65-F5344CB8AC3E}">
        <p14:creationId xmlns:p14="http://schemas.microsoft.com/office/powerpoint/2010/main" val="3578841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[What generic language models can do]</a:t>
            </a:r>
            <a:endParaRPr lang="cs-CZ" dirty="0"/>
          </a:p>
        </p:txBody>
      </p:sp>
      <p:sp>
        <p:nvSpPr>
          <p:cNvPr id="8" name="Rectangle 7"/>
          <p:cNvSpPr/>
          <p:nvPr/>
        </p:nvSpPr>
        <p:spPr>
          <a:xfrm>
            <a:off x="320842" y="1270000"/>
            <a:ext cx="6096000" cy="5262979"/>
          </a:xfrm>
          <a:prstGeom prst="rect">
            <a:avLst/>
          </a:prstGeom>
        </p:spPr>
        <p:txBody>
          <a:bodyPr>
            <a:spAutoFit/>
          </a:bodyPr>
          <a:lstStyle/>
          <a:p>
            <a:r>
              <a:rPr lang="en-US" sz="1400" dirty="0">
                <a:solidFill>
                  <a:srgbClr val="374151"/>
                </a:solidFill>
                <a:latin typeface="Söhne"/>
              </a:rPr>
              <a:t>There are several reasons why you might want to watch Terminator 2: Judgment Day:</a:t>
            </a:r>
            <a:endParaRPr lang="cs-CZ" sz="1400" dirty="0">
              <a:solidFill>
                <a:srgbClr val="374151"/>
              </a:solidFill>
              <a:latin typeface="Söhne"/>
            </a:endParaRPr>
          </a:p>
          <a:p>
            <a:endParaRPr lang="en-US" sz="1400" dirty="0">
              <a:solidFill>
                <a:srgbClr val="374151"/>
              </a:solidFill>
              <a:latin typeface="Söhne"/>
            </a:endParaRPr>
          </a:p>
          <a:p>
            <a:pPr>
              <a:buFont typeface="+mj-lt"/>
              <a:buAutoNum type="arabicPeriod"/>
            </a:pPr>
            <a:r>
              <a:rPr lang="en-US" sz="1400" b="1" dirty="0">
                <a:solidFill>
                  <a:srgbClr val="374151"/>
                </a:solidFill>
                <a:latin typeface="Söhne"/>
              </a:rPr>
              <a:t>Groundbreaking Visual Effects: </a:t>
            </a:r>
            <a:r>
              <a:rPr lang="en-US" sz="1400" dirty="0">
                <a:solidFill>
                  <a:srgbClr val="374151"/>
                </a:solidFill>
                <a:latin typeface="Söhne"/>
              </a:rPr>
              <a:t>Terminator 2 was a pioneer in the use of computer-generated imagery (CGI) and special effects. The film features some of the most impressive and realistic visual effects of its time, which still hold up well today.</a:t>
            </a:r>
          </a:p>
          <a:p>
            <a:pPr>
              <a:buFont typeface="+mj-lt"/>
              <a:buAutoNum type="arabicPeriod"/>
            </a:pPr>
            <a:r>
              <a:rPr lang="en-US" sz="1400" b="1" dirty="0">
                <a:solidFill>
                  <a:srgbClr val="374151"/>
                </a:solidFill>
                <a:latin typeface="Söhne"/>
              </a:rPr>
              <a:t>Iconic Characters: </a:t>
            </a:r>
            <a:r>
              <a:rPr lang="en-US" sz="1400" dirty="0">
                <a:solidFill>
                  <a:srgbClr val="374151"/>
                </a:solidFill>
                <a:latin typeface="Söhne"/>
              </a:rPr>
              <a:t>The movie features some of the most memorable characters in sci-fi movie history, including Arnold Schwarzenegger's "Terminator" and Linda Hamilton's "Sarah Connor." Their performances and characterizations have become iconic and have helped define the genre.</a:t>
            </a:r>
          </a:p>
          <a:p>
            <a:pPr>
              <a:buFont typeface="+mj-lt"/>
              <a:buAutoNum type="arabicPeriod"/>
            </a:pPr>
            <a:r>
              <a:rPr lang="en-US" sz="1400" b="1" dirty="0">
                <a:solidFill>
                  <a:srgbClr val="374151"/>
                </a:solidFill>
                <a:latin typeface="Söhne"/>
              </a:rPr>
              <a:t>Compelling Storyline: </a:t>
            </a:r>
            <a:r>
              <a:rPr lang="en-US" sz="1400" dirty="0">
                <a:solidFill>
                  <a:srgbClr val="374151"/>
                </a:solidFill>
                <a:latin typeface="Söhne"/>
              </a:rPr>
              <a:t>The movie has a gripping storyline that keeps you on the edge of your seat. It's a thrilling sci-fi action film that also explores themes such as the nature of humanity and the dangers of technology.</a:t>
            </a:r>
          </a:p>
          <a:p>
            <a:pPr>
              <a:buFont typeface="+mj-lt"/>
              <a:buAutoNum type="arabicPeriod"/>
            </a:pPr>
            <a:r>
              <a:rPr lang="en-US" sz="1400" b="1" dirty="0">
                <a:solidFill>
                  <a:srgbClr val="374151"/>
                </a:solidFill>
                <a:latin typeface="Söhne"/>
              </a:rPr>
              <a:t>Top-Notch Action Scenes: </a:t>
            </a:r>
            <a:r>
              <a:rPr lang="en-US" sz="1400" dirty="0">
                <a:solidFill>
                  <a:srgbClr val="374151"/>
                </a:solidFill>
                <a:latin typeface="Söhne"/>
              </a:rPr>
              <a:t>The movie is packed with exciting action scenes that are expertly choreographed and executed. From car chases to shootouts to hand-to-hand combat, Terminator 2 delivers on the action front.</a:t>
            </a:r>
          </a:p>
          <a:p>
            <a:pPr>
              <a:buFont typeface="+mj-lt"/>
              <a:buAutoNum type="arabicPeriod"/>
            </a:pPr>
            <a:r>
              <a:rPr lang="en-US" sz="1400" b="1" dirty="0">
                <a:solidFill>
                  <a:srgbClr val="374151"/>
                </a:solidFill>
                <a:latin typeface="Söhne"/>
              </a:rPr>
              <a:t>Cultural Significance: </a:t>
            </a:r>
            <a:r>
              <a:rPr lang="en-US" sz="1400" dirty="0">
                <a:solidFill>
                  <a:srgbClr val="374151"/>
                </a:solidFill>
                <a:latin typeface="Söhne"/>
              </a:rPr>
              <a:t>Terminator 2 has had a significant impact on popular culture and has influenced many subsequent movies, TV shows, and video games. If you're a fan of sci-fi or action movies, it's definitely worth watching to see where many of today's tropes and techniques originated.</a:t>
            </a:r>
            <a:endParaRPr lang="en-US" sz="1400" b="0" i="0" dirty="0">
              <a:solidFill>
                <a:srgbClr val="374151"/>
              </a:solidFill>
              <a:effectLst/>
              <a:latin typeface="Söhne"/>
            </a:endParaRPr>
          </a:p>
        </p:txBody>
      </p:sp>
      <p:sp>
        <p:nvSpPr>
          <p:cNvPr id="9" name="Rectangle 8"/>
          <p:cNvSpPr/>
          <p:nvPr/>
        </p:nvSpPr>
        <p:spPr>
          <a:xfrm>
            <a:off x="6614189" y="1270000"/>
            <a:ext cx="5319620" cy="5478423"/>
          </a:xfrm>
          <a:prstGeom prst="rect">
            <a:avLst/>
          </a:prstGeom>
        </p:spPr>
        <p:txBody>
          <a:bodyPr wrap="square">
            <a:spAutoFit/>
          </a:bodyPr>
          <a:lstStyle/>
          <a:p>
            <a:r>
              <a:rPr lang="en-US" sz="1400" dirty="0">
                <a:solidFill>
                  <a:srgbClr val="374151"/>
                </a:solidFill>
                <a:latin typeface="Söhne"/>
              </a:rPr>
              <a:t>There are several reasons why you might want to watch Cars 3:</a:t>
            </a:r>
            <a:endParaRPr lang="cs-CZ" sz="1400" dirty="0">
              <a:solidFill>
                <a:srgbClr val="374151"/>
              </a:solidFill>
              <a:latin typeface="Söhne"/>
            </a:endParaRPr>
          </a:p>
          <a:p>
            <a:endParaRPr lang="en-US" sz="1400" dirty="0">
              <a:solidFill>
                <a:srgbClr val="374151"/>
              </a:solidFill>
              <a:latin typeface="Söhne"/>
            </a:endParaRPr>
          </a:p>
          <a:p>
            <a:pPr>
              <a:buFont typeface="+mj-lt"/>
              <a:buAutoNum type="arabicPeriod"/>
            </a:pPr>
            <a:r>
              <a:rPr lang="en-US" sz="1400" b="1" dirty="0">
                <a:solidFill>
                  <a:srgbClr val="374151"/>
                </a:solidFill>
                <a:latin typeface="Söhne"/>
              </a:rPr>
              <a:t>Heartwarming Story: </a:t>
            </a:r>
            <a:r>
              <a:rPr lang="en-US" sz="1400" dirty="0">
                <a:solidFill>
                  <a:srgbClr val="374151"/>
                </a:solidFill>
                <a:latin typeface="Söhne"/>
              </a:rPr>
              <a:t>Cars 3 features a heartwarming story that is both inspiring and emotional. The movie explores themes such as friendship, perseverance, and self-discovery, making it a great choice for families and viewers of all ages.</a:t>
            </a:r>
          </a:p>
          <a:p>
            <a:pPr>
              <a:buFont typeface="+mj-lt"/>
              <a:buAutoNum type="arabicPeriod"/>
            </a:pPr>
            <a:r>
              <a:rPr lang="en-US" sz="1400" b="1" dirty="0">
                <a:solidFill>
                  <a:srgbClr val="374151"/>
                </a:solidFill>
                <a:latin typeface="Söhne"/>
              </a:rPr>
              <a:t>Stunning Animation: </a:t>
            </a:r>
            <a:r>
              <a:rPr lang="en-US" sz="1400" dirty="0">
                <a:solidFill>
                  <a:srgbClr val="374151"/>
                </a:solidFill>
                <a:latin typeface="Söhne"/>
              </a:rPr>
              <a:t>As with all Pixar films, Cars 3 boasts stunning animation that brings the characters and world to life. The attention to detail and vibrant colors make the movie a visual treat.</a:t>
            </a:r>
          </a:p>
          <a:p>
            <a:pPr>
              <a:buFont typeface="+mj-lt"/>
              <a:buAutoNum type="arabicPeriod"/>
            </a:pPr>
            <a:r>
              <a:rPr lang="en-US" sz="1400" b="1" dirty="0">
                <a:solidFill>
                  <a:srgbClr val="374151"/>
                </a:solidFill>
                <a:latin typeface="Söhne"/>
              </a:rPr>
              <a:t>Nostalgia Factor: </a:t>
            </a:r>
            <a:r>
              <a:rPr lang="en-US" sz="1400" dirty="0">
                <a:solidFill>
                  <a:srgbClr val="374151"/>
                </a:solidFill>
                <a:latin typeface="Söhne"/>
              </a:rPr>
              <a:t>For fans of the original Cars movie, Cars 3 offers a return to the beloved characters and world of Radiator Springs. The movie pays tribute to the original film while also introducing new characters and storylines.</a:t>
            </a:r>
          </a:p>
          <a:p>
            <a:pPr>
              <a:buFont typeface="+mj-lt"/>
              <a:buAutoNum type="arabicPeriod"/>
            </a:pPr>
            <a:r>
              <a:rPr lang="en-US" sz="1400" b="1" dirty="0">
                <a:solidFill>
                  <a:srgbClr val="374151"/>
                </a:solidFill>
                <a:latin typeface="Söhne"/>
              </a:rPr>
              <a:t>Strong Voice Cast: </a:t>
            </a:r>
            <a:r>
              <a:rPr lang="en-US" sz="1400" dirty="0">
                <a:solidFill>
                  <a:srgbClr val="374151"/>
                </a:solidFill>
                <a:latin typeface="Söhne"/>
              </a:rPr>
              <a:t>Cars 3 features an all-star voice cast, including Owen Wilson, Cristela Alonzo, </a:t>
            </a:r>
            <a:r>
              <a:rPr lang="en-US" sz="1400" dirty="0" err="1">
                <a:solidFill>
                  <a:srgbClr val="374151"/>
                </a:solidFill>
                <a:latin typeface="Söhne"/>
              </a:rPr>
              <a:t>Armie</a:t>
            </a:r>
            <a:r>
              <a:rPr lang="en-US" sz="1400" dirty="0">
                <a:solidFill>
                  <a:srgbClr val="374151"/>
                </a:solidFill>
                <a:latin typeface="Söhne"/>
              </a:rPr>
              <a:t> Hammer, and Chris Cooper. The cast brings the characters to life with their nuanced performances and comedic timing.</a:t>
            </a:r>
          </a:p>
          <a:p>
            <a:pPr>
              <a:buFont typeface="+mj-lt"/>
              <a:buAutoNum type="arabicPeriod"/>
            </a:pPr>
            <a:r>
              <a:rPr lang="en-US" sz="1400" b="1" dirty="0">
                <a:solidFill>
                  <a:srgbClr val="374151"/>
                </a:solidFill>
                <a:latin typeface="Söhne"/>
              </a:rPr>
              <a:t>Inspirational Messages: </a:t>
            </a:r>
            <a:r>
              <a:rPr lang="en-US" sz="1400" dirty="0">
                <a:solidFill>
                  <a:srgbClr val="374151"/>
                </a:solidFill>
                <a:latin typeface="Söhne"/>
              </a:rPr>
              <a:t>Cars 3 delivers inspirational messages about the power of hard work, determination, and the importance of mentorship. These messages make the movie not only entertaining but also educational and inspiring for viewers of all ages.</a:t>
            </a:r>
          </a:p>
          <a:p>
            <a:r>
              <a:rPr lang="en-US" sz="1400" dirty="0">
                <a:solidFill>
                  <a:srgbClr val="374151"/>
                </a:solidFill>
                <a:latin typeface="Söhne"/>
              </a:rPr>
              <a:t>Overall, Cars 3 is a fun, engaging, and inspiring movie that is perfect for families and fans of Pixar films.</a:t>
            </a:r>
            <a:endParaRPr lang="en-US" sz="1400" b="0" i="0" dirty="0">
              <a:solidFill>
                <a:srgbClr val="374151"/>
              </a:solidFill>
              <a:effectLst/>
              <a:latin typeface="Söhne"/>
            </a:endParaRPr>
          </a:p>
        </p:txBody>
      </p:sp>
    </p:spTree>
    <p:extLst>
      <p:ext uri="{BB962C8B-B14F-4D97-AF65-F5344CB8AC3E}">
        <p14:creationId xmlns:p14="http://schemas.microsoft.com/office/powerpoint/2010/main" val="1735093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33838-AF6C-9309-F6BA-E2C6F28E7321}"/>
            </a:ext>
          </a:extLst>
        </p:cNvPr>
        <p:cNvGrpSpPr/>
        <p:nvPr/>
      </p:nvGrpSpPr>
      <p:grpSpPr>
        <a:xfrm>
          <a:off x="0" y="0"/>
          <a:ext cx="0" cy="0"/>
          <a:chOff x="0" y="0"/>
          <a:chExt cx="0" cy="0"/>
        </a:xfrm>
      </p:grpSpPr>
      <p:sp>
        <p:nvSpPr>
          <p:cNvPr id="34820" name="Rectangle 2">
            <a:extLst>
              <a:ext uri="{FF2B5EF4-FFF2-40B4-BE49-F238E27FC236}">
                <a16:creationId xmlns:a16="http://schemas.microsoft.com/office/drawing/2014/main" id="{50C8608B-A5BC-72B0-2342-F85CEA6BCDD1}"/>
              </a:ext>
            </a:extLst>
          </p:cNvPr>
          <p:cNvSpPr>
            <a:spLocks noGrp="1" noChangeArrowheads="1"/>
          </p:cNvSpPr>
          <p:nvPr>
            <p:ph type="title"/>
          </p:nvPr>
        </p:nvSpPr>
        <p:spPr/>
        <p:txBody>
          <a:bodyPr/>
          <a:lstStyle/>
          <a:p>
            <a:pPr eaLnBrk="1" hangingPunct="1"/>
            <a:r>
              <a:rPr lang="cs-CZ" altLang="cs-CZ" dirty="0"/>
              <a:t>		</a:t>
            </a:r>
            <a:r>
              <a:rPr lang="cs-CZ" altLang="cs-CZ" sz="8000" dirty="0" err="1"/>
              <a:t>Questions</a:t>
            </a:r>
            <a:r>
              <a:rPr lang="cs-CZ" altLang="cs-CZ" sz="8000" dirty="0"/>
              <a:t>?</a:t>
            </a:r>
            <a:endParaRPr lang="cs-CZ" altLang="cs-CZ" dirty="0"/>
          </a:p>
        </p:txBody>
      </p:sp>
      <p:pic>
        <p:nvPicPr>
          <p:cNvPr id="66562" name="Picture 2" descr="http://i158.photobucket.com/albums/t96/Elletballa09/fry.jpg">
            <a:extLst>
              <a:ext uri="{FF2B5EF4-FFF2-40B4-BE49-F238E27FC236}">
                <a16:creationId xmlns:a16="http://schemas.microsoft.com/office/drawing/2014/main" id="{741E5336-D243-68B4-E752-D3CAF7164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559" y="1930398"/>
            <a:ext cx="5779269" cy="433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217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600" dirty="0" err="1"/>
              <a:t>Searching</a:t>
            </a:r>
            <a:r>
              <a:rPr lang="cs-CZ" sz="3600" dirty="0"/>
              <a:t> and </a:t>
            </a:r>
            <a:r>
              <a:rPr lang="cs-CZ" sz="3600" dirty="0" err="1"/>
              <a:t>filtering</a:t>
            </a:r>
            <a:r>
              <a:rPr lang="cs-CZ" sz="3600" dirty="0"/>
              <a:t> as feedback</a:t>
            </a:r>
            <a:endParaRPr lang="en-US" dirty="0"/>
          </a:p>
        </p:txBody>
      </p:sp>
      <p:sp>
        <p:nvSpPr>
          <p:cNvPr id="11" name="Zástupný symbol pro text 10"/>
          <p:cNvSpPr>
            <a:spLocks noGrp="1"/>
          </p:cNvSpPr>
          <p:nvPr>
            <p:ph type="body" idx="1"/>
          </p:nvPr>
        </p:nvSpPr>
        <p:spPr/>
        <p:txBody>
          <a:bodyPr/>
          <a:lstStyle/>
          <a:p>
            <a:endParaRPr lang="en-US" dirty="0"/>
          </a:p>
        </p:txBody>
      </p:sp>
      <p:sp>
        <p:nvSpPr>
          <p:cNvPr id="7" name="Zástupný symbol pro datum 6"/>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a:p>
        </p:txBody>
      </p:sp>
      <p:sp>
        <p:nvSpPr>
          <p:cNvPr id="8" name="Zástupný symbol pro zápatí 7"/>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ltLang="en-US"/>
              <a:t>Peska, Vojtas: Towards Complex User Feedback and Presentation Context in Recommender Systems</a:t>
            </a:r>
            <a:endParaRPr lang="en-GB" altLang="en-US"/>
          </a:p>
        </p:txBody>
      </p:sp>
      <p:sp>
        <p:nvSpPr>
          <p:cNvPr id="9" name="Zástupný symbol pro číslo snímku 8"/>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DF7ED5B-E987-4949-AEA9-420F79658262}" type="slidenum">
              <a:rPr lang="en-GB" altLang="en-US" smtClean="0"/>
              <a:pPr>
                <a:defRPr/>
              </a:pPr>
              <a:t>55</a:t>
            </a:fld>
            <a:endParaRPr lang="en-GB" altLang="en-US"/>
          </a:p>
        </p:txBody>
      </p:sp>
    </p:spTree>
    <p:extLst>
      <p:ext uri="{BB962C8B-B14F-4D97-AF65-F5344CB8AC3E}">
        <p14:creationId xmlns:p14="http://schemas.microsoft.com/office/powerpoint/2010/main" val="1804199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err="1">
                <a:solidFill>
                  <a:srgbClr val="333333"/>
                </a:solidFill>
                <a:latin typeface="Arial" pitchFamily="34"/>
              </a:rPr>
              <a:t>What</a:t>
            </a:r>
            <a:r>
              <a:rPr lang="cs-CZ" dirty="0">
                <a:solidFill>
                  <a:srgbClr val="333333"/>
                </a:solidFill>
                <a:latin typeface="Arial" pitchFamily="34"/>
              </a:rPr>
              <a:t> </a:t>
            </a:r>
            <a:r>
              <a:rPr lang="cs-CZ" dirty="0" err="1">
                <a:solidFill>
                  <a:srgbClr val="333333"/>
                </a:solidFill>
                <a:latin typeface="Arial" pitchFamily="34"/>
              </a:rPr>
              <a:t>would</a:t>
            </a:r>
            <a:r>
              <a:rPr lang="cs-CZ" dirty="0">
                <a:solidFill>
                  <a:srgbClr val="333333"/>
                </a:solidFill>
                <a:latin typeface="Arial" pitchFamily="34"/>
              </a:rPr>
              <a:t> </a:t>
            </a:r>
            <a:r>
              <a:rPr lang="cs-CZ" dirty="0" err="1">
                <a:solidFill>
                  <a:srgbClr val="333333"/>
                </a:solidFill>
                <a:latin typeface="Arial" pitchFamily="34"/>
              </a:rPr>
              <a:t>the</a:t>
            </a:r>
            <a:r>
              <a:rPr lang="cs-CZ" dirty="0">
                <a:solidFill>
                  <a:srgbClr val="333333"/>
                </a:solidFill>
                <a:latin typeface="Arial" pitchFamily="34"/>
              </a:rPr>
              <a:t> user </a:t>
            </a:r>
            <a:r>
              <a:rPr lang="cs-CZ" dirty="0" err="1">
                <a:solidFill>
                  <a:srgbClr val="333333"/>
                </a:solidFill>
                <a:latin typeface="Arial" pitchFamily="34"/>
              </a:rPr>
              <a:t>be</a:t>
            </a:r>
            <a:r>
              <a:rPr lang="cs-CZ" dirty="0">
                <a:solidFill>
                  <a:srgbClr val="333333"/>
                </a:solidFill>
                <a:latin typeface="Arial" pitchFamily="34"/>
              </a:rPr>
              <a:t> </a:t>
            </a:r>
            <a:r>
              <a:rPr lang="cs-CZ" dirty="0" err="1">
                <a:solidFill>
                  <a:srgbClr val="333333"/>
                </a:solidFill>
                <a:latin typeface="Arial" pitchFamily="34"/>
              </a:rPr>
              <a:t>willing</a:t>
            </a:r>
            <a:r>
              <a:rPr lang="cs-CZ" dirty="0">
                <a:solidFill>
                  <a:srgbClr val="333333"/>
                </a:solidFill>
                <a:latin typeface="Arial" pitchFamily="34"/>
              </a:rPr>
              <a:t> to do?</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2160590"/>
            <a:ext cx="8933011" cy="3880768"/>
          </a:xfrm>
        </p:spPr>
        <p:txBody>
          <a:bodyPr/>
          <a:lstStyle/>
          <a:p>
            <a:pPr lvl="1">
              <a:lnSpc>
                <a:spcPct val="90000"/>
              </a:lnSpc>
            </a:pPr>
            <a:endParaRPr lang="cs-CZ" dirty="0"/>
          </a:p>
          <a:p>
            <a:pPr lvl="1">
              <a:lnSpc>
                <a:spcPct val="90000"/>
              </a:lnSpc>
            </a:pPr>
            <a:endParaRPr lang="cs-CZ" dirty="0"/>
          </a:p>
          <a:p>
            <a:pPr marL="0" lvl="0" indent="0">
              <a:lnSpc>
                <a:spcPct val="90000"/>
              </a:lnSpc>
              <a:buNone/>
            </a:pPr>
            <a:endParaRPr lang="cs-CZ" dirty="0"/>
          </a:p>
        </p:txBody>
      </p:sp>
      <p:pic>
        <p:nvPicPr>
          <p:cNvPr id="5" name="Obrázek 4">
            <a:extLst>
              <a:ext uri="{FF2B5EF4-FFF2-40B4-BE49-F238E27FC236}">
                <a16:creationId xmlns:a16="http://schemas.microsoft.com/office/drawing/2014/main" id="{6E714CA1-CAA2-440B-BE49-B34FF80A4E2D}"/>
              </a:ext>
            </a:extLst>
          </p:cNvPr>
          <p:cNvPicPr>
            <a:picLocks noChangeAspect="1"/>
          </p:cNvPicPr>
          <p:nvPr/>
        </p:nvPicPr>
        <p:blipFill>
          <a:blip r:embed="rId2"/>
          <a:stretch>
            <a:fillRect/>
          </a:stretch>
        </p:blipFill>
        <p:spPr>
          <a:xfrm>
            <a:off x="677332" y="1270000"/>
            <a:ext cx="10688542" cy="1066949"/>
          </a:xfrm>
          <a:prstGeom prst="rect">
            <a:avLst/>
          </a:prstGeom>
        </p:spPr>
      </p:pic>
      <p:pic>
        <p:nvPicPr>
          <p:cNvPr id="7" name="Obrázek 6">
            <a:extLst>
              <a:ext uri="{FF2B5EF4-FFF2-40B4-BE49-F238E27FC236}">
                <a16:creationId xmlns:a16="http://schemas.microsoft.com/office/drawing/2014/main" id="{F518E43B-A0D3-48BE-87E8-4FC39369D63F}"/>
              </a:ext>
            </a:extLst>
          </p:cNvPr>
          <p:cNvPicPr>
            <a:picLocks noChangeAspect="1"/>
          </p:cNvPicPr>
          <p:nvPr/>
        </p:nvPicPr>
        <p:blipFill>
          <a:blip r:embed="rId3"/>
          <a:stretch>
            <a:fillRect/>
          </a:stretch>
        </p:blipFill>
        <p:spPr>
          <a:xfrm>
            <a:off x="677332" y="2267111"/>
            <a:ext cx="1836414" cy="4927602"/>
          </a:xfrm>
          <a:prstGeom prst="rect">
            <a:avLst/>
          </a:prstGeom>
        </p:spPr>
      </p:pic>
      <p:pic>
        <p:nvPicPr>
          <p:cNvPr id="9" name="Obrázek 8">
            <a:extLst>
              <a:ext uri="{FF2B5EF4-FFF2-40B4-BE49-F238E27FC236}">
                <a16:creationId xmlns:a16="http://schemas.microsoft.com/office/drawing/2014/main" id="{7F93060A-A140-47F7-B918-C6D01558EB1E}"/>
              </a:ext>
            </a:extLst>
          </p:cNvPr>
          <p:cNvPicPr>
            <a:picLocks noChangeAspect="1"/>
          </p:cNvPicPr>
          <p:nvPr/>
        </p:nvPicPr>
        <p:blipFill>
          <a:blip r:embed="rId4"/>
          <a:stretch>
            <a:fillRect/>
          </a:stretch>
        </p:blipFill>
        <p:spPr>
          <a:xfrm>
            <a:off x="2513746" y="1930398"/>
            <a:ext cx="1897131" cy="5381990"/>
          </a:xfrm>
          <a:prstGeom prst="rect">
            <a:avLst/>
          </a:prstGeom>
        </p:spPr>
      </p:pic>
      <p:pic>
        <p:nvPicPr>
          <p:cNvPr id="11" name="Obrázek 10">
            <a:extLst>
              <a:ext uri="{FF2B5EF4-FFF2-40B4-BE49-F238E27FC236}">
                <a16:creationId xmlns:a16="http://schemas.microsoft.com/office/drawing/2014/main" id="{49499EAB-78EB-46DD-8D3D-6F8568D8C52F}"/>
              </a:ext>
            </a:extLst>
          </p:cNvPr>
          <p:cNvPicPr>
            <a:picLocks noChangeAspect="1"/>
          </p:cNvPicPr>
          <p:nvPr/>
        </p:nvPicPr>
        <p:blipFill>
          <a:blip r:embed="rId5"/>
          <a:stretch>
            <a:fillRect/>
          </a:stretch>
        </p:blipFill>
        <p:spPr>
          <a:xfrm>
            <a:off x="4417553" y="1935039"/>
            <a:ext cx="7097115" cy="885949"/>
          </a:xfrm>
          <a:prstGeom prst="rect">
            <a:avLst/>
          </a:prstGeom>
        </p:spPr>
      </p:pic>
      <p:pic>
        <p:nvPicPr>
          <p:cNvPr id="13" name="Obrázek 12">
            <a:extLst>
              <a:ext uri="{FF2B5EF4-FFF2-40B4-BE49-F238E27FC236}">
                <a16:creationId xmlns:a16="http://schemas.microsoft.com/office/drawing/2014/main" id="{D6EA95D7-BFC5-4020-AB77-1800C7552E43}"/>
              </a:ext>
            </a:extLst>
          </p:cNvPr>
          <p:cNvPicPr>
            <a:picLocks noChangeAspect="1"/>
          </p:cNvPicPr>
          <p:nvPr/>
        </p:nvPicPr>
        <p:blipFill>
          <a:blip r:embed="rId6"/>
          <a:stretch>
            <a:fillRect/>
          </a:stretch>
        </p:blipFill>
        <p:spPr>
          <a:xfrm>
            <a:off x="4350160" y="2716268"/>
            <a:ext cx="2496689" cy="4034827"/>
          </a:xfrm>
          <a:prstGeom prst="rect">
            <a:avLst/>
          </a:prstGeom>
        </p:spPr>
      </p:pic>
      <p:pic>
        <p:nvPicPr>
          <p:cNvPr id="17" name="Obrázek 16">
            <a:extLst>
              <a:ext uri="{FF2B5EF4-FFF2-40B4-BE49-F238E27FC236}">
                <a16:creationId xmlns:a16="http://schemas.microsoft.com/office/drawing/2014/main" id="{75F7AA3A-7209-4AD1-BEC4-5DF26593DBB9}"/>
              </a:ext>
            </a:extLst>
          </p:cNvPr>
          <p:cNvPicPr>
            <a:picLocks noChangeAspect="1"/>
          </p:cNvPicPr>
          <p:nvPr/>
        </p:nvPicPr>
        <p:blipFill>
          <a:blip r:embed="rId7"/>
          <a:stretch>
            <a:fillRect/>
          </a:stretch>
        </p:blipFill>
        <p:spPr>
          <a:xfrm>
            <a:off x="8595162" y="1866030"/>
            <a:ext cx="2926182" cy="331962"/>
          </a:xfrm>
          <a:prstGeom prst="rect">
            <a:avLst/>
          </a:prstGeom>
        </p:spPr>
      </p:pic>
      <p:pic>
        <p:nvPicPr>
          <p:cNvPr id="19" name="Obrázek 18">
            <a:extLst>
              <a:ext uri="{FF2B5EF4-FFF2-40B4-BE49-F238E27FC236}">
                <a16:creationId xmlns:a16="http://schemas.microsoft.com/office/drawing/2014/main" id="{7C4F2FCF-842D-4EE3-88A1-73148957444C}"/>
              </a:ext>
            </a:extLst>
          </p:cNvPr>
          <p:cNvPicPr>
            <a:picLocks noChangeAspect="1"/>
          </p:cNvPicPr>
          <p:nvPr/>
        </p:nvPicPr>
        <p:blipFill rotWithShape="1">
          <a:blip r:embed="rId8"/>
          <a:srcRect b="29434"/>
          <a:stretch/>
        </p:blipFill>
        <p:spPr>
          <a:xfrm>
            <a:off x="6846849" y="2663278"/>
            <a:ext cx="2600688" cy="4194722"/>
          </a:xfrm>
          <a:prstGeom prst="rect">
            <a:avLst/>
          </a:prstGeom>
        </p:spPr>
      </p:pic>
    </p:spTree>
    <p:extLst>
      <p:ext uri="{BB962C8B-B14F-4D97-AF65-F5344CB8AC3E}">
        <p14:creationId xmlns:p14="http://schemas.microsoft.com/office/powerpoint/2010/main" val="2954752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err="1">
                <a:solidFill>
                  <a:srgbClr val="333333"/>
                </a:solidFill>
                <a:latin typeface="Arial" pitchFamily="34"/>
              </a:rPr>
              <a:t>What</a:t>
            </a:r>
            <a:r>
              <a:rPr lang="cs-CZ" dirty="0">
                <a:solidFill>
                  <a:srgbClr val="333333"/>
                </a:solidFill>
                <a:latin typeface="Arial" pitchFamily="34"/>
              </a:rPr>
              <a:t> </a:t>
            </a:r>
            <a:r>
              <a:rPr lang="cs-CZ" dirty="0" err="1">
                <a:solidFill>
                  <a:srgbClr val="333333"/>
                </a:solidFill>
                <a:latin typeface="Arial" pitchFamily="34"/>
              </a:rPr>
              <a:t>would</a:t>
            </a:r>
            <a:r>
              <a:rPr lang="cs-CZ" dirty="0">
                <a:solidFill>
                  <a:srgbClr val="333333"/>
                </a:solidFill>
                <a:latin typeface="Arial" pitchFamily="34"/>
              </a:rPr>
              <a:t> </a:t>
            </a:r>
            <a:r>
              <a:rPr lang="cs-CZ" dirty="0" err="1">
                <a:solidFill>
                  <a:srgbClr val="333333"/>
                </a:solidFill>
                <a:latin typeface="Arial" pitchFamily="34"/>
              </a:rPr>
              <a:t>the</a:t>
            </a:r>
            <a:r>
              <a:rPr lang="cs-CZ" dirty="0">
                <a:solidFill>
                  <a:srgbClr val="333333"/>
                </a:solidFill>
                <a:latin typeface="Arial" pitchFamily="34"/>
              </a:rPr>
              <a:t> user </a:t>
            </a:r>
            <a:r>
              <a:rPr lang="cs-CZ" dirty="0" err="1">
                <a:solidFill>
                  <a:srgbClr val="333333"/>
                </a:solidFill>
                <a:latin typeface="Arial" pitchFamily="34"/>
              </a:rPr>
              <a:t>be</a:t>
            </a:r>
            <a:r>
              <a:rPr lang="cs-CZ" dirty="0">
                <a:solidFill>
                  <a:srgbClr val="333333"/>
                </a:solidFill>
                <a:latin typeface="Arial" pitchFamily="34"/>
              </a:rPr>
              <a:t> </a:t>
            </a:r>
            <a:r>
              <a:rPr lang="cs-CZ" dirty="0" err="1">
                <a:solidFill>
                  <a:srgbClr val="333333"/>
                </a:solidFill>
                <a:latin typeface="Arial" pitchFamily="34"/>
              </a:rPr>
              <a:t>willing</a:t>
            </a:r>
            <a:r>
              <a:rPr lang="cs-CZ" dirty="0">
                <a:solidFill>
                  <a:srgbClr val="333333"/>
                </a:solidFill>
                <a:latin typeface="Arial" pitchFamily="34"/>
              </a:rPr>
              <a:t> to do?</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marL="0" lvl="0" indent="0">
              <a:lnSpc>
                <a:spcPct val="90000"/>
              </a:lnSpc>
              <a:buNone/>
            </a:pPr>
            <a:r>
              <a:rPr lang="en-US" b="1" dirty="0"/>
              <a:t>Most users do</a:t>
            </a:r>
            <a:r>
              <a:rPr lang="cs-CZ" b="1" dirty="0"/>
              <a:t>:</a:t>
            </a:r>
          </a:p>
          <a:p>
            <a:pPr>
              <a:lnSpc>
                <a:spcPct val="90000"/>
              </a:lnSpc>
            </a:pPr>
            <a:r>
              <a:rPr lang="cs-CZ" b="1" dirty="0" err="1"/>
              <a:t>Filter</a:t>
            </a:r>
            <a:r>
              <a:rPr lang="cs-CZ" b="1" dirty="0"/>
              <a:t> </a:t>
            </a:r>
            <a:r>
              <a:rPr lang="cs-CZ" b="1" dirty="0" err="1"/>
              <a:t>content</a:t>
            </a:r>
            <a:r>
              <a:rPr lang="cs-CZ" b="1" dirty="0"/>
              <a:t> </a:t>
            </a:r>
            <a:r>
              <a:rPr lang="cs-CZ" b="1" dirty="0" err="1"/>
              <a:t>manually</a:t>
            </a:r>
            <a:endParaRPr lang="cs-CZ" b="1" dirty="0"/>
          </a:p>
          <a:p>
            <a:pPr lvl="1">
              <a:lnSpc>
                <a:spcPct val="90000"/>
              </a:lnSpc>
            </a:pPr>
            <a:r>
              <a:rPr lang="cs-CZ" dirty="0" err="1"/>
              <a:t>Browse</a:t>
            </a:r>
            <a:r>
              <a:rPr lang="cs-CZ" dirty="0"/>
              <a:t> </a:t>
            </a:r>
            <a:r>
              <a:rPr lang="cs-CZ" dirty="0" err="1"/>
              <a:t>categories</a:t>
            </a:r>
            <a:endParaRPr lang="cs-CZ" dirty="0"/>
          </a:p>
          <a:p>
            <a:pPr lvl="1">
              <a:lnSpc>
                <a:spcPct val="90000"/>
              </a:lnSpc>
            </a:pPr>
            <a:r>
              <a:rPr lang="cs-CZ" dirty="0" err="1"/>
              <a:t>Apply</a:t>
            </a:r>
            <a:r>
              <a:rPr lang="cs-CZ" dirty="0"/>
              <a:t> facet </a:t>
            </a:r>
            <a:r>
              <a:rPr lang="cs-CZ" dirty="0" err="1"/>
              <a:t>search</a:t>
            </a:r>
            <a:endParaRPr lang="cs-CZ" dirty="0"/>
          </a:p>
          <a:p>
            <a:pPr lvl="2">
              <a:lnSpc>
                <a:spcPct val="90000"/>
              </a:lnSpc>
            </a:pPr>
            <a:r>
              <a:rPr lang="cs-CZ" dirty="0" err="1"/>
              <a:t>Mostly</a:t>
            </a:r>
            <a:r>
              <a:rPr lang="cs-CZ" dirty="0"/>
              <a:t> direct </a:t>
            </a:r>
            <a:r>
              <a:rPr lang="cs-CZ" dirty="0" err="1"/>
              <a:t>mapping</a:t>
            </a:r>
            <a:r>
              <a:rPr lang="cs-CZ" dirty="0"/>
              <a:t> to </a:t>
            </a:r>
            <a:r>
              <a:rPr lang="cs-CZ" dirty="0" err="1"/>
              <a:t>object</a:t>
            </a:r>
            <a:r>
              <a:rPr lang="en-US" dirty="0"/>
              <a:t>’s</a:t>
            </a:r>
            <a:r>
              <a:rPr lang="cs-CZ" dirty="0"/>
              <a:t> </a:t>
            </a:r>
            <a:r>
              <a:rPr lang="cs-CZ" dirty="0" err="1"/>
              <a:t>attributes</a:t>
            </a:r>
            <a:endParaRPr lang="cs-CZ" dirty="0"/>
          </a:p>
          <a:p>
            <a:pPr lvl="1">
              <a:lnSpc>
                <a:spcPct val="90000"/>
              </a:lnSpc>
            </a:pPr>
            <a:r>
              <a:rPr lang="cs-CZ" dirty="0"/>
              <a:t>Use f</a:t>
            </a:r>
            <a:r>
              <a:rPr lang="en-US" dirty="0" err="1"/>
              <a:t>ulltext</a:t>
            </a:r>
            <a:r>
              <a:rPr lang="en-US" dirty="0"/>
              <a:t> search</a:t>
            </a:r>
            <a:endParaRPr lang="cs-CZ" dirty="0"/>
          </a:p>
          <a:p>
            <a:pPr lvl="1">
              <a:lnSpc>
                <a:spcPct val="90000"/>
              </a:lnSpc>
            </a:pPr>
            <a:r>
              <a:rPr lang="cs-CZ" dirty="0" err="1"/>
              <a:t>Can</a:t>
            </a:r>
            <a:r>
              <a:rPr lang="cs-CZ" dirty="0"/>
              <a:t> </a:t>
            </a:r>
            <a:r>
              <a:rPr lang="cs-CZ" dirty="0" err="1"/>
              <a:t>be</a:t>
            </a:r>
            <a:r>
              <a:rPr lang="cs-CZ" dirty="0"/>
              <a:t> </a:t>
            </a:r>
            <a:r>
              <a:rPr lang="cs-CZ" dirty="0" err="1"/>
              <a:t>utilized</a:t>
            </a:r>
            <a:r>
              <a:rPr lang="cs-CZ" dirty="0"/>
              <a:t> in </a:t>
            </a:r>
            <a:r>
              <a:rPr lang="cs-CZ" dirty="0" err="1"/>
              <a:t>the</a:t>
            </a:r>
            <a:r>
              <a:rPr lang="cs-CZ" dirty="0"/>
              <a:t> </a:t>
            </a:r>
            <a:r>
              <a:rPr lang="cs-CZ" dirty="0" err="1"/>
              <a:t>construction</a:t>
            </a:r>
            <a:r>
              <a:rPr lang="cs-CZ" dirty="0"/>
              <a:t> </a:t>
            </a:r>
            <a:r>
              <a:rPr lang="cs-CZ" dirty="0" err="1"/>
              <a:t>of</a:t>
            </a:r>
            <a:r>
              <a:rPr lang="cs-CZ" dirty="0"/>
              <a:t> </a:t>
            </a:r>
            <a:r>
              <a:rPr lang="cs-CZ" dirty="0" err="1"/>
              <a:t>attribute</a:t>
            </a:r>
            <a:r>
              <a:rPr lang="cs-CZ" dirty="0"/>
              <a:t>-level </a:t>
            </a:r>
            <a:r>
              <a:rPr lang="cs-CZ" dirty="0" err="1"/>
              <a:t>preferences</a:t>
            </a:r>
            <a:endParaRPr lang="cs-CZ" dirty="0"/>
          </a:p>
          <a:p>
            <a:pPr lvl="2">
              <a:lnSpc>
                <a:spcPct val="90000"/>
              </a:lnSpc>
            </a:pPr>
            <a:r>
              <a:rPr lang="cs-CZ" dirty="0" err="1"/>
              <a:t>Beware</a:t>
            </a:r>
            <a:r>
              <a:rPr lang="cs-CZ" dirty="0"/>
              <a:t> </a:t>
            </a:r>
            <a:r>
              <a:rPr lang="cs-CZ" dirty="0" err="1"/>
              <a:t>of</a:t>
            </a:r>
            <a:r>
              <a:rPr lang="cs-CZ" dirty="0"/>
              <a:t> long-term </a:t>
            </a:r>
            <a:r>
              <a:rPr lang="cs-CZ" dirty="0" err="1"/>
              <a:t>preferences</a:t>
            </a:r>
            <a:r>
              <a:rPr lang="cs-CZ" dirty="0"/>
              <a:t> vs. </a:t>
            </a:r>
            <a:r>
              <a:rPr lang="cs-CZ" dirty="0" err="1"/>
              <a:t>short</a:t>
            </a:r>
            <a:r>
              <a:rPr lang="cs-CZ" dirty="0"/>
              <a:t>-term </a:t>
            </a:r>
            <a:r>
              <a:rPr lang="cs-CZ" dirty="0" err="1"/>
              <a:t>goals</a:t>
            </a:r>
            <a:endParaRPr lang="cs-CZ" dirty="0"/>
          </a:p>
          <a:p>
            <a:pPr marL="0" indent="0">
              <a:lnSpc>
                <a:spcPct val="90000"/>
              </a:lnSpc>
              <a:buNone/>
            </a:pPr>
            <a:r>
              <a:rPr lang="cs-CZ" dirty="0"/>
              <a:t>All </a:t>
            </a:r>
            <a:r>
              <a:rPr lang="cs-CZ" dirty="0" err="1"/>
              <a:t>users</a:t>
            </a:r>
            <a:r>
              <a:rPr lang="cs-CZ" dirty="0"/>
              <a:t> do:</a:t>
            </a:r>
          </a:p>
          <a:p>
            <a:pPr>
              <a:lnSpc>
                <a:spcPct val="90000"/>
              </a:lnSpc>
            </a:pPr>
            <a:r>
              <a:rPr lang="cs-CZ" dirty="0" err="1"/>
              <a:t>Evaluate</a:t>
            </a:r>
            <a:r>
              <a:rPr lang="cs-CZ" dirty="0"/>
              <a:t> &amp; </a:t>
            </a:r>
            <a:r>
              <a:rPr lang="cs-CZ" dirty="0" err="1"/>
              <a:t>consume</a:t>
            </a:r>
            <a:r>
              <a:rPr lang="cs-CZ" dirty="0"/>
              <a:t> </a:t>
            </a:r>
            <a:r>
              <a:rPr lang="cs-CZ" dirty="0" err="1"/>
              <a:t>content</a:t>
            </a:r>
            <a:r>
              <a:rPr lang="cs-CZ" dirty="0"/>
              <a:t>:</a:t>
            </a:r>
          </a:p>
          <a:p>
            <a:pPr lvl="1">
              <a:lnSpc>
                <a:spcPct val="90000"/>
              </a:lnSpc>
            </a:pPr>
            <a:r>
              <a:rPr lang="cs-CZ" dirty="0" err="1"/>
              <a:t>Browse</a:t>
            </a:r>
            <a:r>
              <a:rPr lang="cs-CZ" dirty="0"/>
              <a:t> </a:t>
            </a:r>
            <a:r>
              <a:rPr lang="cs-CZ" dirty="0" err="1"/>
              <a:t>items</a:t>
            </a:r>
            <a:r>
              <a:rPr lang="cs-CZ" dirty="0"/>
              <a:t>, open </a:t>
            </a:r>
            <a:r>
              <a:rPr lang="cs-CZ" dirty="0" err="1"/>
              <a:t>details</a:t>
            </a:r>
            <a:r>
              <a:rPr lang="cs-CZ" dirty="0"/>
              <a:t>, </a:t>
            </a:r>
            <a:r>
              <a:rPr lang="cs-CZ" dirty="0" err="1"/>
              <a:t>read</a:t>
            </a:r>
            <a:r>
              <a:rPr lang="cs-CZ" dirty="0"/>
              <a:t> </a:t>
            </a:r>
            <a:r>
              <a:rPr lang="cs-CZ" dirty="0" err="1"/>
              <a:t>content</a:t>
            </a:r>
            <a:r>
              <a:rPr lang="cs-CZ" dirty="0"/>
              <a:t>, play, </a:t>
            </a:r>
            <a:r>
              <a:rPr lang="cs-CZ" dirty="0" err="1"/>
              <a:t>purchase</a:t>
            </a:r>
            <a:r>
              <a:rPr lang="cs-CZ" dirty="0"/>
              <a:t>,…</a:t>
            </a:r>
          </a:p>
          <a:p>
            <a:pPr lvl="1">
              <a:lnSpc>
                <a:spcPct val="90000"/>
              </a:lnSpc>
            </a:pPr>
            <a:r>
              <a:rPr lang="cs-CZ" dirty="0" err="1"/>
              <a:t>Preferences</a:t>
            </a:r>
            <a:r>
              <a:rPr lang="cs-CZ" dirty="0"/>
              <a:t> </a:t>
            </a:r>
            <a:r>
              <a:rPr lang="cs-CZ" dirty="0" err="1"/>
              <a:t>based</a:t>
            </a:r>
            <a:r>
              <a:rPr lang="cs-CZ" dirty="0"/>
              <a:t> on </a:t>
            </a:r>
            <a:r>
              <a:rPr lang="cs-CZ" dirty="0" err="1"/>
              <a:t>implicit</a:t>
            </a:r>
            <a:r>
              <a:rPr lang="cs-CZ" dirty="0"/>
              <a:t> feedback</a:t>
            </a:r>
          </a:p>
          <a:p>
            <a:pPr lvl="1">
              <a:lnSpc>
                <a:spcPct val="90000"/>
              </a:lnSpc>
            </a:pPr>
            <a:endParaRPr lang="cs-CZ" dirty="0"/>
          </a:p>
          <a:p>
            <a:pPr lvl="1">
              <a:lnSpc>
                <a:spcPct val="90000"/>
              </a:lnSpc>
            </a:pPr>
            <a:endParaRPr lang="cs-CZ" dirty="0"/>
          </a:p>
          <a:p>
            <a:pPr marL="0" lvl="0" indent="0">
              <a:lnSpc>
                <a:spcPct val="90000"/>
              </a:lnSpc>
              <a:buNone/>
            </a:pPr>
            <a:endParaRPr lang="cs-CZ" dirty="0"/>
          </a:p>
        </p:txBody>
      </p:sp>
    </p:spTree>
    <p:extLst>
      <p:ext uri="{BB962C8B-B14F-4D97-AF65-F5344CB8AC3E}">
        <p14:creationId xmlns:p14="http://schemas.microsoft.com/office/powerpoint/2010/main" val="985739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searching</a:t>
            </a:r>
            <a:r>
              <a:rPr lang="cs-CZ" dirty="0">
                <a:solidFill>
                  <a:srgbClr val="333333"/>
                </a:solidFill>
                <a:latin typeface="Arial" pitchFamily="34"/>
              </a:rPr>
              <a:t> / </a:t>
            </a:r>
            <a:r>
              <a:rPr lang="cs-CZ" dirty="0" err="1">
                <a:solidFill>
                  <a:srgbClr val="333333"/>
                </a:solidFill>
                <a:latin typeface="Arial" pitchFamily="34"/>
              </a:rPr>
              <a:t>querying</a:t>
            </a:r>
            <a:r>
              <a:rPr lang="cs-CZ" dirty="0">
                <a:solidFill>
                  <a:srgbClr val="333333"/>
                </a:solidFill>
                <a:latin typeface="Arial" pitchFamily="34"/>
              </a:rPr>
              <a:t> feedback?</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9707639" cy="4895385"/>
          </a:xfrm>
        </p:spPr>
        <p:txBody>
          <a:bodyPr>
            <a:normAutofit/>
          </a:bodyPr>
          <a:lstStyle/>
          <a:p>
            <a:pPr marL="0" lvl="0" indent="0">
              <a:lnSpc>
                <a:spcPct val="90000"/>
              </a:lnSpc>
              <a:buNone/>
            </a:pPr>
            <a:r>
              <a:rPr lang="cs-CZ" b="1" dirty="0" err="1"/>
              <a:t>Query</a:t>
            </a:r>
            <a:r>
              <a:rPr lang="cs-CZ" b="1" dirty="0"/>
              <a:t> </a:t>
            </a:r>
            <a:r>
              <a:rPr lang="cs-CZ" b="1" dirty="0" err="1"/>
              <a:t>refinement</a:t>
            </a:r>
            <a:endParaRPr lang="cs-CZ" b="1" dirty="0"/>
          </a:p>
          <a:p>
            <a:pPr>
              <a:lnSpc>
                <a:spcPct val="90000"/>
              </a:lnSpc>
            </a:pPr>
            <a:r>
              <a:rPr lang="cs-CZ" dirty="0"/>
              <a:t>User </a:t>
            </a:r>
            <a:r>
              <a:rPr lang="cs-CZ" dirty="0" err="1"/>
              <a:t>gives</a:t>
            </a:r>
            <a:r>
              <a:rPr lang="cs-CZ" dirty="0"/>
              <a:t> </a:t>
            </a:r>
            <a:r>
              <a:rPr lang="cs-CZ" dirty="0" err="1"/>
              <a:t>some</a:t>
            </a:r>
            <a:r>
              <a:rPr lang="cs-CZ" dirty="0"/>
              <a:t> (</a:t>
            </a:r>
            <a:r>
              <a:rPr lang="cs-CZ" dirty="0" err="1"/>
              <a:t>textual</a:t>
            </a:r>
            <a:r>
              <a:rPr lang="cs-CZ" dirty="0"/>
              <a:t>) </a:t>
            </a:r>
            <a:r>
              <a:rPr lang="cs-CZ" dirty="0" err="1"/>
              <a:t>query</a:t>
            </a:r>
            <a:r>
              <a:rPr lang="cs-CZ" dirty="0"/>
              <a:t>, </a:t>
            </a:r>
            <a:r>
              <a:rPr lang="cs-CZ" dirty="0" err="1"/>
              <a:t>we</a:t>
            </a:r>
            <a:r>
              <a:rPr lang="cs-CZ" dirty="0"/>
              <a:t> </a:t>
            </a:r>
            <a:r>
              <a:rPr lang="cs-CZ" dirty="0" err="1"/>
              <a:t>recommend</a:t>
            </a:r>
            <a:r>
              <a:rPr lang="cs-CZ" dirty="0"/>
              <a:t> </a:t>
            </a:r>
            <a:r>
              <a:rPr lang="cs-CZ" dirty="0" err="1"/>
              <a:t>him</a:t>
            </a:r>
            <a:r>
              <a:rPr lang="cs-CZ" dirty="0"/>
              <a:t>/her </a:t>
            </a:r>
            <a:r>
              <a:rPr lang="cs-CZ" dirty="0" err="1"/>
              <a:t>query</a:t>
            </a:r>
            <a:r>
              <a:rPr lang="cs-CZ" dirty="0"/>
              <a:t> </a:t>
            </a:r>
            <a:r>
              <a:rPr lang="cs-CZ" dirty="0" err="1"/>
              <a:t>extensions</a:t>
            </a:r>
            <a:r>
              <a:rPr lang="cs-CZ" dirty="0"/>
              <a:t>/</a:t>
            </a:r>
            <a:r>
              <a:rPr lang="cs-CZ" dirty="0" err="1"/>
              <a:t>modifications</a:t>
            </a:r>
            <a:endParaRPr lang="cs-CZ" dirty="0"/>
          </a:p>
          <a:p>
            <a:pPr>
              <a:lnSpc>
                <a:spcPct val="90000"/>
              </a:lnSpc>
            </a:pPr>
            <a:r>
              <a:rPr lang="cs-CZ" dirty="0" err="1"/>
              <a:t>Traditional</a:t>
            </a:r>
            <a:r>
              <a:rPr lang="cs-CZ" dirty="0"/>
              <a:t> </a:t>
            </a:r>
            <a:r>
              <a:rPr lang="cs-CZ" dirty="0" err="1"/>
              <a:t>approach</a:t>
            </a:r>
            <a:r>
              <a:rPr lang="cs-CZ" dirty="0"/>
              <a:t>: </a:t>
            </a:r>
            <a:r>
              <a:rPr lang="cs-CZ" dirty="0">
                <a:hlinkClick r:id="rId2"/>
              </a:rPr>
              <a:t>https://link.springer.com/chapter/10.1007/978-3-540-30192-9_58</a:t>
            </a:r>
            <a:r>
              <a:rPr lang="cs-CZ" dirty="0"/>
              <a:t> </a:t>
            </a:r>
          </a:p>
          <a:p>
            <a:pPr lvl="1">
              <a:lnSpc>
                <a:spcPct val="90000"/>
              </a:lnSpc>
            </a:pPr>
            <a:r>
              <a:rPr lang="en-US" dirty="0"/>
              <a:t>Query Recommendation Using Query Logs in Search Engines</a:t>
            </a:r>
            <a:r>
              <a:rPr lang="cs-CZ" dirty="0"/>
              <a:t> (2004) </a:t>
            </a:r>
          </a:p>
          <a:p>
            <a:pPr marL="800100" lvl="1" indent="-342900">
              <a:lnSpc>
                <a:spcPct val="90000"/>
              </a:lnSpc>
              <a:buFont typeface="+mj-lt"/>
              <a:buAutoNum type="arabicPeriod"/>
            </a:pPr>
            <a:r>
              <a:rPr lang="en-US" dirty="0"/>
              <a:t>Queries along with the text of their clicked URLs extracted from the Web log are clustered. This is a preprocessing phase of the algorithm that can be conducted at periodical and regular intervals. </a:t>
            </a:r>
            <a:endParaRPr lang="cs-CZ" dirty="0"/>
          </a:p>
          <a:p>
            <a:pPr marL="800100" lvl="1" indent="-342900">
              <a:lnSpc>
                <a:spcPct val="90000"/>
              </a:lnSpc>
              <a:buFont typeface="+mj-lt"/>
              <a:buAutoNum type="arabicPeriod"/>
            </a:pPr>
            <a:r>
              <a:rPr lang="en-US" dirty="0"/>
              <a:t>Given an input query (i.e., a query submitted to the search engine) we first find the cluster to which the input query belongs. Then we compute a rank score for each query in the cluster. </a:t>
            </a:r>
            <a:endParaRPr lang="cs-CZ" dirty="0"/>
          </a:p>
          <a:p>
            <a:pPr marL="800100" lvl="1" indent="-342900">
              <a:lnSpc>
                <a:spcPct val="90000"/>
              </a:lnSpc>
              <a:buFont typeface="+mj-lt"/>
              <a:buAutoNum type="arabicPeriod"/>
            </a:pPr>
            <a:r>
              <a:rPr lang="en-US" dirty="0"/>
              <a:t>Finally, the related queries are returned ordered according to their rank score. The rank score of a related query measures its interest and is obtained by combining the following notions: </a:t>
            </a:r>
            <a:endParaRPr lang="cs-CZ" dirty="0"/>
          </a:p>
          <a:p>
            <a:pPr marL="1200150" lvl="2" indent="-342900">
              <a:lnSpc>
                <a:spcPct val="90000"/>
              </a:lnSpc>
              <a:buFont typeface="+mj-lt"/>
              <a:buAutoNum type="arabicPeriod"/>
            </a:pPr>
            <a:r>
              <a:rPr lang="en-US" dirty="0"/>
              <a:t> Similarity of the Query.</a:t>
            </a:r>
            <a:r>
              <a:rPr lang="cs-CZ" dirty="0"/>
              <a:t> [Same words appearing in clicked URIs]</a:t>
            </a:r>
          </a:p>
          <a:p>
            <a:pPr marL="1200150" lvl="2" indent="-342900">
              <a:lnSpc>
                <a:spcPct val="90000"/>
              </a:lnSpc>
              <a:buFont typeface="+mj-lt"/>
              <a:buAutoNum type="arabicPeriod"/>
            </a:pPr>
            <a:r>
              <a:rPr lang="en-US" dirty="0"/>
              <a:t>Support of the Query. This is a measure of how relevant is the query in the cluster. We measure the support of the query as the fraction of the documents returned by the query that captured the attention of users (clicked documents). It is estimated from the query log as well.</a:t>
            </a:r>
            <a:endParaRPr lang="cs-CZ" dirty="0"/>
          </a:p>
          <a:p>
            <a:pPr lvl="1">
              <a:lnSpc>
                <a:spcPct val="90000"/>
              </a:lnSpc>
            </a:pPr>
            <a:endParaRPr lang="cs-CZ" dirty="0"/>
          </a:p>
          <a:p>
            <a:pPr marL="0" lvl="0" indent="0">
              <a:lnSpc>
                <a:spcPct val="90000"/>
              </a:lnSpc>
              <a:buNone/>
            </a:pPr>
            <a:endParaRPr lang="cs-CZ" dirty="0"/>
          </a:p>
        </p:txBody>
      </p:sp>
    </p:spTree>
    <p:extLst>
      <p:ext uri="{BB962C8B-B14F-4D97-AF65-F5344CB8AC3E}">
        <p14:creationId xmlns:p14="http://schemas.microsoft.com/office/powerpoint/2010/main" val="3423637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searching</a:t>
            </a:r>
            <a:r>
              <a:rPr lang="cs-CZ" dirty="0">
                <a:solidFill>
                  <a:srgbClr val="333333"/>
                </a:solidFill>
                <a:latin typeface="Arial" pitchFamily="34"/>
              </a:rPr>
              <a:t> / </a:t>
            </a:r>
            <a:r>
              <a:rPr lang="cs-CZ" dirty="0" err="1">
                <a:solidFill>
                  <a:srgbClr val="333333"/>
                </a:solidFill>
                <a:latin typeface="Arial" pitchFamily="34"/>
              </a:rPr>
              <a:t>querying</a:t>
            </a:r>
            <a:r>
              <a:rPr lang="cs-CZ" dirty="0">
                <a:solidFill>
                  <a:srgbClr val="333333"/>
                </a:solidFill>
                <a:latin typeface="Arial" pitchFamily="34"/>
              </a:rPr>
              <a:t> feedback?</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9707639" cy="4895385"/>
          </a:xfrm>
        </p:spPr>
        <p:txBody>
          <a:bodyPr>
            <a:normAutofit/>
          </a:bodyPr>
          <a:lstStyle/>
          <a:p>
            <a:pPr marL="0" lvl="0" indent="0">
              <a:lnSpc>
                <a:spcPct val="90000"/>
              </a:lnSpc>
              <a:buNone/>
            </a:pPr>
            <a:r>
              <a:rPr lang="cs-CZ" b="1" dirty="0" err="1"/>
              <a:t>Query</a:t>
            </a:r>
            <a:r>
              <a:rPr lang="cs-CZ" b="1" dirty="0"/>
              <a:t> </a:t>
            </a:r>
            <a:r>
              <a:rPr lang="cs-CZ" b="1" dirty="0" err="1"/>
              <a:t>refinement</a:t>
            </a:r>
            <a:endParaRPr lang="cs-CZ" b="1" dirty="0"/>
          </a:p>
          <a:p>
            <a:pPr>
              <a:lnSpc>
                <a:spcPct val="90000"/>
              </a:lnSpc>
            </a:pPr>
            <a:r>
              <a:rPr lang="cs-CZ" dirty="0"/>
              <a:t>Not just </a:t>
            </a:r>
            <a:r>
              <a:rPr lang="cs-CZ" dirty="0" err="1"/>
              <a:t>similarity</a:t>
            </a:r>
            <a:r>
              <a:rPr lang="cs-CZ" dirty="0"/>
              <a:t>, but </a:t>
            </a:r>
            <a:r>
              <a:rPr lang="cs-CZ" dirty="0" err="1"/>
              <a:t>rather</a:t>
            </a:r>
            <a:r>
              <a:rPr lang="cs-CZ" dirty="0"/>
              <a:t> </a:t>
            </a:r>
            <a:r>
              <a:rPr lang="cs-CZ" dirty="0" err="1"/>
              <a:t>expansion</a:t>
            </a:r>
            <a:r>
              <a:rPr lang="cs-CZ" dirty="0"/>
              <a:t> </a:t>
            </a:r>
            <a:r>
              <a:rPr lang="cs-CZ" dirty="0" err="1"/>
              <a:t>of</a:t>
            </a:r>
            <a:r>
              <a:rPr lang="cs-CZ" dirty="0"/>
              <a:t> </a:t>
            </a:r>
            <a:r>
              <a:rPr lang="cs-CZ" dirty="0" err="1"/>
              <a:t>the</a:t>
            </a:r>
            <a:r>
              <a:rPr lang="cs-CZ" dirty="0"/>
              <a:t> </a:t>
            </a:r>
            <a:r>
              <a:rPr lang="cs-CZ" dirty="0" err="1"/>
              <a:t>query</a:t>
            </a:r>
            <a:endParaRPr lang="cs-CZ" dirty="0"/>
          </a:p>
          <a:p>
            <a:pPr>
              <a:lnSpc>
                <a:spcPct val="90000"/>
              </a:lnSpc>
            </a:pPr>
            <a:r>
              <a:rPr lang="cs-CZ" dirty="0"/>
              <a:t>Diversity </a:t>
            </a:r>
            <a:r>
              <a:rPr lang="cs-CZ" dirty="0" err="1"/>
              <a:t>of</a:t>
            </a:r>
            <a:r>
              <a:rPr lang="cs-CZ" dirty="0"/>
              <a:t> </a:t>
            </a:r>
            <a:r>
              <a:rPr lang="cs-CZ" dirty="0" err="1"/>
              <a:t>the</a:t>
            </a:r>
            <a:r>
              <a:rPr lang="cs-CZ" dirty="0"/>
              <a:t> </a:t>
            </a:r>
            <a:r>
              <a:rPr lang="cs-CZ" dirty="0" err="1"/>
              <a:t>recommended</a:t>
            </a:r>
            <a:r>
              <a:rPr lang="cs-CZ" dirty="0"/>
              <a:t> </a:t>
            </a:r>
            <a:r>
              <a:rPr lang="cs-CZ" dirty="0" err="1"/>
              <a:t>expansions</a:t>
            </a:r>
            <a:endParaRPr lang="cs-CZ" dirty="0"/>
          </a:p>
          <a:p>
            <a:pPr>
              <a:lnSpc>
                <a:spcPct val="90000"/>
              </a:lnSpc>
            </a:pPr>
            <a:r>
              <a:rPr lang="cs-CZ" dirty="0" err="1"/>
              <a:t>Beyond</a:t>
            </a:r>
            <a:r>
              <a:rPr lang="cs-CZ" dirty="0"/>
              <a:t> </a:t>
            </a:r>
            <a:r>
              <a:rPr lang="cs-CZ" dirty="0" err="1"/>
              <a:t>bag-of-words</a:t>
            </a:r>
            <a:r>
              <a:rPr lang="cs-CZ" dirty="0"/>
              <a:t> </a:t>
            </a:r>
            <a:r>
              <a:rPr lang="cs-CZ" dirty="0" err="1"/>
              <a:t>models</a:t>
            </a:r>
            <a:r>
              <a:rPr lang="cs-CZ" dirty="0"/>
              <a:t> (NLP, </a:t>
            </a:r>
            <a:r>
              <a:rPr lang="cs-CZ" dirty="0" err="1"/>
              <a:t>deep</a:t>
            </a:r>
            <a:r>
              <a:rPr lang="cs-CZ" dirty="0"/>
              <a:t> learning)</a:t>
            </a:r>
          </a:p>
          <a:p>
            <a:pPr>
              <a:lnSpc>
                <a:spcPct val="90000"/>
              </a:lnSpc>
            </a:pPr>
            <a:r>
              <a:rPr lang="cs-CZ" dirty="0"/>
              <a:t>Sequential models (e.g., RNN, multi-armed bandits)</a:t>
            </a:r>
          </a:p>
          <a:p>
            <a:pPr marL="0" lvl="0" indent="0">
              <a:lnSpc>
                <a:spcPct val="90000"/>
              </a:lnSpc>
              <a:buNone/>
            </a:pPr>
            <a:r>
              <a:rPr lang="cs-CZ" b="1" dirty="0" err="1"/>
              <a:t>Further</a:t>
            </a:r>
            <a:r>
              <a:rPr lang="cs-CZ" b="1" dirty="0"/>
              <a:t> </a:t>
            </a:r>
            <a:r>
              <a:rPr lang="cs-CZ" b="1" dirty="0" err="1"/>
              <a:t>readning</a:t>
            </a:r>
            <a:r>
              <a:rPr lang="cs-CZ" b="1" dirty="0"/>
              <a:t>:</a:t>
            </a:r>
          </a:p>
          <a:p>
            <a:pPr>
              <a:lnSpc>
                <a:spcPct val="90000"/>
              </a:lnSpc>
            </a:pPr>
            <a:r>
              <a:rPr lang="cs-CZ" sz="1400" dirty="0">
                <a:hlinkClick r:id="rId2"/>
              </a:rPr>
              <a:t>https://link.springer.com/chapter/10.1007/978-3-030-72240-1_54</a:t>
            </a:r>
            <a:r>
              <a:rPr lang="cs-CZ" sz="1400" dirty="0"/>
              <a:t> </a:t>
            </a:r>
          </a:p>
          <a:p>
            <a:pPr>
              <a:lnSpc>
                <a:spcPct val="90000"/>
              </a:lnSpc>
            </a:pPr>
            <a:r>
              <a:rPr lang="cs-CZ" sz="1400" dirty="0">
                <a:hlinkClick r:id="rId3"/>
              </a:rPr>
              <a:t>https://proceedings.mlr.press/v157/puthiya-parambath21a.html</a:t>
            </a:r>
            <a:r>
              <a:rPr lang="cs-CZ" sz="1400" dirty="0"/>
              <a:t> </a:t>
            </a:r>
          </a:p>
          <a:p>
            <a:pPr>
              <a:lnSpc>
                <a:spcPct val="90000"/>
              </a:lnSpc>
            </a:pPr>
            <a:r>
              <a:rPr lang="cs-CZ" sz="1400" dirty="0">
                <a:hlinkClick r:id="rId4"/>
              </a:rPr>
              <a:t>https://dl.acm.org/doi/10.1145/3269206.3271808</a:t>
            </a:r>
            <a:r>
              <a:rPr lang="cs-CZ" sz="1400" dirty="0"/>
              <a:t> </a:t>
            </a:r>
          </a:p>
          <a:p>
            <a:pPr>
              <a:lnSpc>
                <a:spcPct val="90000"/>
              </a:lnSpc>
            </a:pPr>
            <a:endParaRPr lang="cs-CZ" sz="1400" dirty="0"/>
          </a:p>
          <a:p>
            <a:pPr marL="0" indent="0">
              <a:lnSpc>
                <a:spcPct val="90000"/>
              </a:lnSpc>
              <a:buNone/>
            </a:pPr>
            <a:r>
              <a:rPr lang="cs-CZ" sz="2000" b="1" dirty="0"/>
              <a:t>In </a:t>
            </a:r>
            <a:r>
              <a:rPr lang="cs-CZ" sz="2000" b="1" dirty="0" err="1"/>
              <a:t>general</a:t>
            </a:r>
            <a:r>
              <a:rPr lang="cs-CZ" sz="2000" b="1" dirty="0"/>
              <a:t>:</a:t>
            </a:r>
          </a:p>
          <a:p>
            <a:pPr>
              <a:lnSpc>
                <a:spcPct val="90000"/>
              </a:lnSpc>
            </a:pPr>
            <a:r>
              <a:rPr lang="cs-CZ" dirty="0" err="1"/>
              <a:t>Usable</a:t>
            </a:r>
            <a:r>
              <a:rPr lang="cs-CZ" dirty="0"/>
              <a:t> </a:t>
            </a:r>
            <a:r>
              <a:rPr lang="cs-CZ" dirty="0" err="1"/>
              <a:t>for</a:t>
            </a:r>
            <a:r>
              <a:rPr lang="cs-CZ" dirty="0"/>
              <a:t> </a:t>
            </a:r>
            <a:r>
              <a:rPr lang="cs-CZ" dirty="0" err="1"/>
              <a:t>current</a:t>
            </a:r>
            <a:r>
              <a:rPr lang="cs-CZ" dirty="0"/>
              <a:t> </a:t>
            </a:r>
            <a:r>
              <a:rPr lang="cs-CZ" dirty="0" err="1"/>
              <a:t>information</a:t>
            </a:r>
            <a:r>
              <a:rPr lang="cs-CZ" dirty="0"/>
              <a:t> </a:t>
            </a:r>
            <a:r>
              <a:rPr lang="cs-CZ" dirty="0" err="1"/>
              <a:t>need</a:t>
            </a:r>
            <a:r>
              <a:rPr lang="cs-CZ" dirty="0"/>
              <a:t> </a:t>
            </a:r>
            <a:r>
              <a:rPr lang="cs-CZ" dirty="0" err="1"/>
              <a:t>of</a:t>
            </a:r>
            <a:r>
              <a:rPr lang="cs-CZ" dirty="0"/>
              <a:t> </a:t>
            </a:r>
            <a:r>
              <a:rPr lang="cs-CZ" dirty="0" err="1"/>
              <a:t>the</a:t>
            </a:r>
            <a:r>
              <a:rPr lang="cs-CZ" dirty="0"/>
              <a:t> user</a:t>
            </a:r>
          </a:p>
          <a:p>
            <a:pPr>
              <a:lnSpc>
                <a:spcPct val="90000"/>
              </a:lnSpc>
            </a:pPr>
            <a:r>
              <a:rPr lang="cs-CZ" dirty="0"/>
              <a:t>Limited </a:t>
            </a:r>
            <a:r>
              <a:rPr lang="cs-CZ" dirty="0" err="1"/>
              <a:t>applicability</a:t>
            </a:r>
            <a:r>
              <a:rPr lang="cs-CZ" dirty="0"/>
              <a:t> </a:t>
            </a:r>
            <a:r>
              <a:rPr lang="cs-CZ" dirty="0" err="1"/>
              <a:t>for</a:t>
            </a:r>
            <a:r>
              <a:rPr lang="cs-CZ" dirty="0"/>
              <a:t> </a:t>
            </a:r>
            <a:r>
              <a:rPr lang="cs-CZ" dirty="0" err="1"/>
              <a:t>estimating</a:t>
            </a:r>
            <a:r>
              <a:rPr lang="cs-CZ" dirty="0"/>
              <a:t> long-term </a:t>
            </a:r>
            <a:r>
              <a:rPr lang="cs-CZ" dirty="0" err="1"/>
              <a:t>preferences</a:t>
            </a:r>
            <a:endParaRPr lang="cs-CZ" dirty="0"/>
          </a:p>
          <a:p>
            <a:pPr lvl="1">
              <a:lnSpc>
                <a:spcPct val="90000"/>
              </a:lnSpc>
            </a:pPr>
            <a:endParaRPr lang="cs-CZ" dirty="0"/>
          </a:p>
          <a:p>
            <a:pPr marL="0" lvl="0" indent="0">
              <a:lnSpc>
                <a:spcPct val="90000"/>
              </a:lnSpc>
              <a:buNone/>
            </a:pPr>
            <a:endParaRPr lang="cs-CZ" dirty="0"/>
          </a:p>
        </p:txBody>
      </p:sp>
    </p:spTree>
    <p:extLst>
      <p:ext uri="{BB962C8B-B14F-4D97-AF65-F5344CB8AC3E}">
        <p14:creationId xmlns:p14="http://schemas.microsoft.com/office/powerpoint/2010/main" val="211595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7054B7-1A25-423C-A4AB-C516AF963208}"/>
              </a:ext>
            </a:extLst>
          </p:cNvPr>
          <p:cNvSpPr>
            <a:spLocks noGrp="1"/>
          </p:cNvSpPr>
          <p:nvPr>
            <p:ph type="title"/>
          </p:nvPr>
        </p:nvSpPr>
        <p:spPr/>
        <p:txBody>
          <a:bodyPr/>
          <a:lstStyle/>
          <a:p>
            <a:r>
              <a:rPr lang="cs-CZ" dirty="0" err="1"/>
              <a:t>Implicit</a:t>
            </a:r>
            <a:r>
              <a:rPr lang="cs-CZ" dirty="0"/>
              <a:t> feedback</a:t>
            </a:r>
          </a:p>
        </p:txBody>
      </p:sp>
      <p:sp>
        <p:nvSpPr>
          <p:cNvPr id="3" name="Zástupný text 2">
            <a:extLst>
              <a:ext uri="{FF2B5EF4-FFF2-40B4-BE49-F238E27FC236}">
                <a16:creationId xmlns:a16="http://schemas.microsoft.com/office/drawing/2014/main" id="{40B7B522-197F-44BD-91DA-B6143A0D2308}"/>
              </a:ext>
            </a:extLst>
          </p:cNvPr>
          <p:cNvSpPr>
            <a:spLocks noGrp="1"/>
          </p:cNvSpPr>
          <p:nvPr>
            <p:ph type="body" idx="1"/>
          </p:nvPr>
        </p:nvSpPr>
        <p:spPr/>
        <p:txBody>
          <a:bodyPr/>
          <a:lstStyle/>
          <a:p>
            <a:r>
              <a:rPr lang="cs-CZ" dirty="0"/>
              <a:t>User</a:t>
            </a:r>
            <a:r>
              <a:rPr lang="en-US" dirty="0"/>
              <a:t>’s </a:t>
            </a:r>
            <a:r>
              <a:rPr lang="cs-CZ" dirty="0" err="1"/>
              <a:t>actions</a:t>
            </a:r>
            <a:r>
              <a:rPr lang="cs-CZ" dirty="0"/>
              <a:t> </a:t>
            </a:r>
            <a:r>
              <a:rPr lang="cs-CZ" dirty="0" err="1"/>
              <a:t>will</a:t>
            </a:r>
            <a:r>
              <a:rPr lang="cs-CZ" dirty="0"/>
              <a:t> </a:t>
            </a:r>
            <a:r>
              <a:rPr lang="cs-CZ" dirty="0" err="1"/>
              <a:t>speak</a:t>
            </a:r>
            <a:r>
              <a:rPr lang="cs-CZ" dirty="0"/>
              <a:t> </a:t>
            </a:r>
            <a:r>
              <a:rPr lang="cs-CZ" dirty="0" err="1"/>
              <a:t>for</a:t>
            </a:r>
            <a:r>
              <a:rPr lang="cs-CZ" dirty="0"/>
              <a:t> </a:t>
            </a:r>
            <a:r>
              <a:rPr lang="cs-CZ" dirty="0" err="1"/>
              <a:t>themselves</a:t>
            </a:r>
            <a:r>
              <a:rPr lang="cs-CZ" dirty="0"/>
              <a:t>…</a:t>
            </a:r>
          </a:p>
        </p:txBody>
      </p:sp>
    </p:spTree>
    <p:extLst>
      <p:ext uri="{BB962C8B-B14F-4D97-AF65-F5344CB8AC3E}">
        <p14:creationId xmlns:p14="http://schemas.microsoft.com/office/powerpoint/2010/main" val="33531764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searching</a:t>
            </a:r>
            <a:r>
              <a:rPr lang="cs-CZ" dirty="0">
                <a:solidFill>
                  <a:srgbClr val="333333"/>
                </a:solidFill>
                <a:latin typeface="Arial" pitchFamily="34"/>
              </a:rPr>
              <a:t> / </a:t>
            </a:r>
            <a:r>
              <a:rPr lang="cs-CZ" dirty="0" err="1">
                <a:solidFill>
                  <a:srgbClr val="333333"/>
                </a:solidFill>
                <a:latin typeface="Arial" pitchFamily="34"/>
              </a:rPr>
              <a:t>querying</a:t>
            </a:r>
            <a:r>
              <a:rPr lang="cs-CZ" dirty="0">
                <a:solidFill>
                  <a:srgbClr val="333333"/>
                </a:solidFill>
                <a:latin typeface="Arial" pitchFamily="34"/>
              </a:rPr>
              <a:t> feedback?</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761893"/>
            <a:ext cx="9990668" cy="4895385"/>
          </a:xfrm>
        </p:spPr>
        <p:txBody>
          <a:bodyPr>
            <a:normAutofit/>
          </a:bodyPr>
          <a:lstStyle/>
          <a:p>
            <a:pPr marL="0" lvl="0" indent="0">
              <a:lnSpc>
                <a:spcPct val="90000"/>
              </a:lnSpc>
              <a:buNone/>
            </a:pPr>
            <a:r>
              <a:rPr lang="cs-CZ" b="1" dirty="0" err="1"/>
              <a:t>Query</a:t>
            </a:r>
            <a:r>
              <a:rPr lang="cs-CZ" b="1" dirty="0"/>
              <a:t> </a:t>
            </a:r>
            <a:r>
              <a:rPr lang="cs-CZ" b="1" dirty="0" err="1"/>
              <a:t>refinement</a:t>
            </a:r>
            <a:endParaRPr lang="cs-CZ" b="1" dirty="0"/>
          </a:p>
          <a:p>
            <a:pPr>
              <a:lnSpc>
                <a:spcPct val="90000"/>
              </a:lnSpc>
            </a:pPr>
            <a:r>
              <a:rPr lang="cs-CZ" dirty="0"/>
              <a:t>In theory, could be done also based on faceted search logs / category browsing</a:t>
            </a:r>
          </a:p>
          <a:p>
            <a:pPr>
              <a:lnSpc>
                <a:spcPct val="90000"/>
              </a:lnSpc>
            </a:pPr>
            <a:r>
              <a:rPr lang="cs-CZ" dirty="0"/>
              <a:t>Not very clear how to present it to the user</a:t>
            </a:r>
          </a:p>
          <a:p>
            <a:pPr lvl="1">
              <a:lnSpc>
                <a:spcPct val="90000"/>
              </a:lnSpc>
            </a:pPr>
            <a:r>
              <a:rPr lang="cs-CZ" dirty="0"/>
              <a:t>Customized banners such as Alza have?</a:t>
            </a:r>
          </a:p>
          <a:p>
            <a:pPr lvl="1">
              <a:lnSpc>
                <a:spcPct val="90000"/>
              </a:lnSpc>
            </a:pPr>
            <a:r>
              <a:rPr lang="cs-CZ" dirty="0"/>
              <a:t>Needs additional description generation </a:t>
            </a:r>
            <a:r>
              <a:rPr lang="cs-CZ" dirty="0" smtClean="0"/>
              <a:t>model</a:t>
            </a:r>
            <a:endParaRPr lang="cs-CZ" dirty="0"/>
          </a:p>
          <a:p>
            <a:pPr marL="0" lvl="0" indent="0">
              <a:lnSpc>
                <a:spcPct val="90000"/>
              </a:lnSpc>
              <a:buNone/>
            </a:pPr>
            <a:endParaRPr lang="cs-CZ" dirty="0"/>
          </a:p>
        </p:txBody>
      </p:sp>
      <p:pic>
        <p:nvPicPr>
          <p:cNvPr id="5" name="Obrázek 4">
            <a:extLst>
              <a:ext uri="{FF2B5EF4-FFF2-40B4-BE49-F238E27FC236}">
                <a16:creationId xmlns:a16="http://schemas.microsoft.com/office/drawing/2014/main" id="{9978AA99-3412-47E4-B99C-71D26C0B938C}"/>
              </a:ext>
            </a:extLst>
          </p:cNvPr>
          <p:cNvPicPr>
            <a:picLocks noChangeAspect="1"/>
          </p:cNvPicPr>
          <p:nvPr/>
        </p:nvPicPr>
        <p:blipFill rotWithShape="1">
          <a:blip r:embed="rId2"/>
          <a:srcRect b="17287"/>
          <a:stretch/>
        </p:blipFill>
        <p:spPr>
          <a:xfrm>
            <a:off x="623249" y="3752349"/>
            <a:ext cx="9815804" cy="3105651"/>
          </a:xfrm>
          <a:prstGeom prst="rect">
            <a:avLst/>
          </a:prstGeom>
        </p:spPr>
      </p:pic>
    </p:spTree>
    <p:extLst>
      <p:ext uri="{BB962C8B-B14F-4D97-AF65-F5344CB8AC3E}">
        <p14:creationId xmlns:p14="http://schemas.microsoft.com/office/powerpoint/2010/main" val="31591051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marL="457200" lvl="1" indent="0">
              <a:lnSpc>
                <a:spcPct val="90000"/>
              </a:lnSpc>
              <a:buNone/>
            </a:pPr>
            <a:endParaRPr lang="cs-CZ" dirty="0"/>
          </a:p>
          <a:p>
            <a:pPr marL="0" lvl="0" indent="0" algn="ctr">
              <a:lnSpc>
                <a:spcPct val="90000"/>
              </a:lnSpc>
              <a:buNone/>
            </a:pPr>
            <a:r>
              <a:rPr lang="cs-CZ" sz="23900" dirty="0">
                <a:solidFill>
                  <a:srgbClr val="FF0000"/>
                </a:solidFill>
              </a:rPr>
              <a:t>???</a:t>
            </a:r>
          </a:p>
        </p:txBody>
      </p:sp>
    </p:spTree>
    <p:extLst>
      <p:ext uri="{BB962C8B-B14F-4D97-AF65-F5344CB8AC3E}">
        <p14:creationId xmlns:p14="http://schemas.microsoft.com/office/powerpoint/2010/main" val="38049539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marL="457200" lvl="1" indent="0">
              <a:lnSpc>
                <a:spcPct val="90000"/>
              </a:lnSpc>
              <a:buNone/>
            </a:pPr>
            <a:endParaRPr lang="cs-CZ" dirty="0"/>
          </a:p>
          <a:p>
            <a:pPr marL="0" lvl="0" indent="0" algn="ctr">
              <a:lnSpc>
                <a:spcPct val="90000"/>
              </a:lnSpc>
              <a:buNone/>
            </a:pPr>
            <a:r>
              <a:rPr lang="cs-CZ" sz="4400" dirty="0">
                <a:solidFill>
                  <a:srgbClr val="FF0000"/>
                </a:solidFill>
              </a:rPr>
              <a:t>???</a:t>
            </a:r>
          </a:p>
          <a:p>
            <a:pPr>
              <a:lnSpc>
                <a:spcPct val="90000"/>
              </a:lnSpc>
            </a:pPr>
            <a:r>
              <a:rPr lang="cs-CZ" dirty="0" err="1">
                <a:solidFill>
                  <a:schemeClr val="tx1"/>
                </a:solidFill>
              </a:rPr>
              <a:t>Almost</a:t>
            </a:r>
            <a:r>
              <a:rPr lang="cs-CZ" dirty="0">
                <a:solidFill>
                  <a:schemeClr val="tx1"/>
                </a:solidFill>
              </a:rPr>
              <a:t> no </a:t>
            </a:r>
            <a:r>
              <a:rPr lang="cs-CZ" dirty="0" err="1">
                <a:solidFill>
                  <a:schemeClr val="tx1"/>
                </a:solidFill>
              </a:rPr>
              <a:t>available</a:t>
            </a:r>
            <a:r>
              <a:rPr lang="cs-CZ" dirty="0">
                <a:solidFill>
                  <a:schemeClr val="tx1"/>
                </a:solidFill>
              </a:rPr>
              <a:t> </a:t>
            </a:r>
            <a:r>
              <a:rPr lang="cs-CZ" dirty="0" err="1">
                <a:solidFill>
                  <a:schemeClr val="tx1"/>
                </a:solidFill>
              </a:rPr>
              <a:t>literature</a:t>
            </a:r>
            <a:endParaRPr lang="cs-CZ" dirty="0">
              <a:solidFill>
                <a:schemeClr val="tx1"/>
              </a:solidFill>
            </a:endParaRPr>
          </a:p>
          <a:p>
            <a:pPr lvl="1">
              <a:lnSpc>
                <a:spcPct val="90000"/>
              </a:lnSpc>
            </a:pPr>
            <a:r>
              <a:rPr lang="cs-CZ" dirty="0">
                <a:solidFill>
                  <a:schemeClr val="tx1"/>
                </a:solidFill>
              </a:rPr>
              <a:t>No (to </a:t>
            </a:r>
            <a:r>
              <a:rPr lang="cs-CZ" dirty="0" err="1">
                <a:solidFill>
                  <a:schemeClr val="tx1"/>
                </a:solidFill>
              </a:rPr>
              <a:t>the</a:t>
            </a:r>
            <a:r>
              <a:rPr lang="cs-CZ" dirty="0">
                <a:solidFill>
                  <a:schemeClr val="tx1"/>
                </a:solidFill>
              </a:rPr>
              <a:t> </a:t>
            </a:r>
            <a:r>
              <a:rPr lang="cs-CZ" dirty="0" err="1">
                <a:solidFill>
                  <a:schemeClr val="tx1"/>
                </a:solidFill>
              </a:rPr>
              <a:t>best</a:t>
            </a:r>
            <a:r>
              <a:rPr lang="cs-CZ" dirty="0">
                <a:solidFill>
                  <a:schemeClr val="tx1"/>
                </a:solidFill>
              </a:rPr>
              <a:t> </a:t>
            </a:r>
            <a:r>
              <a:rPr lang="cs-CZ" dirty="0" err="1">
                <a:solidFill>
                  <a:schemeClr val="tx1"/>
                </a:solidFill>
              </a:rPr>
              <a:t>of</a:t>
            </a:r>
            <a:r>
              <a:rPr lang="cs-CZ" dirty="0">
                <a:solidFill>
                  <a:schemeClr val="tx1"/>
                </a:solidFill>
              </a:rPr>
              <a:t> my </a:t>
            </a:r>
            <a:r>
              <a:rPr lang="cs-CZ" dirty="0" err="1">
                <a:solidFill>
                  <a:schemeClr val="tx1"/>
                </a:solidFill>
              </a:rPr>
              <a:t>knowledge</a:t>
            </a:r>
            <a:r>
              <a:rPr lang="cs-CZ" dirty="0">
                <a:solidFill>
                  <a:schemeClr val="tx1"/>
                </a:solidFill>
              </a:rPr>
              <a:t>) </a:t>
            </a:r>
            <a:r>
              <a:rPr lang="cs-CZ" dirty="0" err="1">
                <a:solidFill>
                  <a:schemeClr val="tx1"/>
                </a:solidFill>
              </a:rPr>
              <a:t>available</a:t>
            </a:r>
            <a:r>
              <a:rPr lang="cs-CZ" dirty="0">
                <a:solidFill>
                  <a:schemeClr val="tx1"/>
                </a:solidFill>
              </a:rPr>
              <a:t> </a:t>
            </a:r>
            <a:r>
              <a:rPr lang="cs-CZ" dirty="0" err="1">
                <a:solidFill>
                  <a:schemeClr val="tx1"/>
                </a:solidFill>
              </a:rPr>
              <a:t>datasets</a:t>
            </a:r>
            <a:r>
              <a:rPr lang="cs-CZ" dirty="0">
                <a:solidFill>
                  <a:schemeClr val="tx1"/>
                </a:solidFill>
              </a:rPr>
              <a:t> </a:t>
            </a:r>
            <a:r>
              <a:rPr lang="cs-CZ" dirty="0" err="1">
                <a:solidFill>
                  <a:schemeClr val="tx1"/>
                </a:solidFill>
              </a:rPr>
              <a:t>combining</a:t>
            </a:r>
            <a:r>
              <a:rPr lang="cs-CZ" dirty="0">
                <a:solidFill>
                  <a:schemeClr val="tx1"/>
                </a:solidFill>
              </a:rPr>
              <a:t> </a:t>
            </a:r>
            <a:r>
              <a:rPr lang="cs-CZ" dirty="0" err="1">
                <a:solidFill>
                  <a:schemeClr val="tx1"/>
                </a:solidFill>
              </a:rPr>
              <a:t>recommendations</a:t>
            </a:r>
            <a:r>
              <a:rPr lang="cs-CZ" dirty="0">
                <a:solidFill>
                  <a:schemeClr val="tx1"/>
                </a:solidFill>
              </a:rPr>
              <a:t> and facet </a:t>
            </a:r>
            <a:r>
              <a:rPr lang="cs-CZ" dirty="0" err="1">
                <a:solidFill>
                  <a:schemeClr val="tx1"/>
                </a:solidFill>
              </a:rPr>
              <a:t>search</a:t>
            </a:r>
            <a:r>
              <a:rPr lang="cs-CZ" dirty="0">
                <a:solidFill>
                  <a:schemeClr val="tx1"/>
                </a:solidFill>
              </a:rPr>
              <a:t> </a:t>
            </a:r>
            <a:r>
              <a:rPr lang="cs-CZ" dirty="0" err="1">
                <a:solidFill>
                  <a:schemeClr val="tx1"/>
                </a:solidFill>
              </a:rPr>
              <a:t>logs</a:t>
            </a:r>
            <a:endParaRPr lang="cs-CZ" dirty="0">
              <a:solidFill>
                <a:schemeClr val="tx1"/>
              </a:solidFill>
            </a:endParaRPr>
          </a:p>
          <a:p>
            <a:pPr lvl="2">
              <a:lnSpc>
                <a:spcPct val="90000"/>
              </a:lnSpc>
            </a:pPr>
            <a:r>
              <a:rPr lang="cs-CZ" dirty="0">
                <a:solidFill>
                  <a:schemeClr val="tx1"/>
                </a:solidFill>
              </a:rPr>
              <a:t>=&gt; </a:t>
            </a:r>
            <a:r>
              <a:rPr lang="cs-CZ" dirty="0" err="1">
                <a:solidFill>
                  <a:schemeClr val="tx1"/>
                </a:solidFill>
              </a:rPr>
              <a:t>Largely</a:t>
            </a:r>
            <a:r>
              <a:rPr lang="cs-CZ" dirty="0">
                <a:solidFill>
                  <a:schemeClr val="tx1"/>
                </a:solidFill>
              </a:rPr>
              <a:t> </a:t>
            </a:r>
            <a:r>
              <a:rPr lang="cs-CZ" dirty="0" err="1">
                <a:solidFill>
                  <a:schemeClr val="tx1"/>
                </a:solidFill>
              </a:rPr>
              <a:t>ignored</a:t>
            </a:r>
            <a:r>
              <a:rPr lang="cs-CZ" dirty="0">
                <a:solidFill>
                  <a:schemeClr val="tx1"/>
                </a:solidFill>
              </a:rPr>
              <a:t> by </a:t>
            </a:r>
            <a:r>
              <a:rPr lang="cs-CZ" dirty="0" err="1">
                <a:solidFill>
                  <a:schemeClr val="tx1"/>
                </a:solidFill>
              </a:rPr>
              <a:t>academic</a:t>
            </a:r>
            <a:r>
              <a:rPr lang="cs-CZ" dirty="0">
                <a:solidFill>
                  <a:schemeClr val="tx1"/>
                </a:solidFill>
              </a:rPr>
              <a:t> </a:t>
            </a:r>
            <a:r>
              <a:rPr lang="cs-CZ" dirty="0" err="1">
                <a:solidFill>
                  <a:schemeClr val="tx1"/>
                </a:solidFill>
              </a:rPr>
              <a:t>researchers</a:t>
            </a:r>
            <a:endParaRPr lang="cs-CZ" dirty="0">
              <a:solidFill>
                <a:schemeClr val="tx1"/>
              </a:solidFill>
            </a:endParaRPr>
          </a:p>
          <a:p>
            <a:pPr lvl="1">
              <a:lnSpc>
                <a:spcPct val="90000"/>
              </a:lnSpc>
            </a:pPr>
            <a:r>
              <a:rPr lang="cs-CZ" dirty="0">
                <a:solidFill>
                  <a:schemeClr val="tx1"/>
                </a:solidFill>
              </a:rPr>
              <a:t>No </a:t>
            </a:r>
            <a:r>
              <a:rPr lang="cs-CZ" dirty="0" err="1">
                <a:solidFill>
                  <a:schemeClr val="tx1"/>
                </a:solidFill>
              </a:rPr>
              <a:t>confirmed</a:t>
            </a:r>
            <a:r>
              <a:rPr lang="cs-CZ" dirty="0">
                <a:solidFill>
                  <a:schemeClr val="tx1"/>
                </a:solidFill>
              </a:rPr>
              <a:t> </a:t>
            </a:r>
            <a:r>
              <a:rPr lang="cs-CZ" dirty="0" err="1">
                <a:solidFill>
                  <a:schemeClr val="tx1"/>
                </a:solidFill>
              </a:rPr>
              <a:t>info</a:t>
            </a:r>
            <a:r>
              <a:rPr lang="cs-CZ" dirty="0">
                <a:solidFill>
                  <a:schemeClr val="tx1"/>
                </a:solidFill>
              </a:rPr>
              <a:t> </a:t>
            </a:r>
            <a:r>
              <a:rPr lang="cs-CZ" dirty="0" err="1">
                <a:solidFill>
                  <a:schemeClr val="tx1"/>
                </a:solidFill>
              </a:rPr>
              <a:t>from</a:t>
            </a:r>
            <a:r>
              <a:rPr lang="cs-CZ" dirty="0">
                <a:solidFill>
                  <a:schemeClr val="tx1"/>
                </a:solidFill>
              </a:rPr>
              <a:t> </a:t>
            </a:r>
            <a:r>
              <a:rPr lang="cs-CZ" dirty="0" err="1">
                <a:solidFill>
                  <a:schemeClr val="tx1"/>
                </a:solidFill>
              </a:rPr>
              <a:t>the</a:t>
            </a:r>
            <a:r>
              <a:rPr lang="cs-CZ" dirty="0">
                <a:solidFill>
                  <a:schemeClr val="tx1"/>
                </a:solidFill>
              </a:rPr>
              <a:t> </a:t>
            </a:r>
            <a:r>
              <a:rPr lang="cs-CZ" dirty="0" err="1">
                <a:solidFill>
                  <a:schemeClr val="tx1"/>
                </a:solidFill>
              </a:rPr>
              <a:t>industry</a:t>
            </a:r>
            <a:endParaRPr lang="cs-CZ" dirty="0">
              <a:solidFill>
                <a:schemeClr val="tx1"/>
              </a:solidFill>
            </a:endParaRPr>
          </a:p>
          <a:p>
            <a:pPr lvl="1">
              <a:lnSpc>
                <a:spcPct val="90000"/>
              </a:lnSpc>
            </a:pPr>
            <a:endParaRPr lang="cs-CZ" dirty="0">
              <a:solidFill>
                <a:schemeClr val="tx1"/>
              </a:solidFill>
            </a:endParaRPr>
          </a:p>
          <a:p>
            <a:pPr lvl="1">
              <a:lnSpc>
                <a:spcPct val="90000"/>
              </a:lnSpc>
            </a:pPr>
            <a:endParaRPr lang="cs-CZ" dirty="0">
              <a:solidFill>
                <a:schemeClr val="tx1"/>
              </a:solidFill>
            </a:endParaRPr>
          </a:p>
          <a:p>
            <a:pPr>
              <a:lnSpc>
                <a:spcPct val="90000"/>
              </a:lnSpc>
            </a:pPr>
            <a:r>
              <a:rPr lang="cs-CZ" b="1" dirty="0">
                <a:solidFill>
                  <a:srgbClr val="00B050"/>
                </a:solidFill>
              </a:rPr>
              <a:t>So, </a:t>
            </a:r>
            <a:r>
              <a:rPr lang="cs-CZ" b="1" dirty="0" err="1">
                <a:solidFill>
                  <a:srgbClr val="00B050"/>
                </a:solidFill>
              </a:rPr>
              <a:t>why</a:t>
            </a:r>
            <a:r>
              <a:rPr lang="cs-CZ" b="1" dirty="0">
                <a:solidFill>
                  <a:srgbClr val="00B050"/>
                </a:solidFill>
              </a:rPr>
              <a:t> </a:t>
            </a:r>
            <a:r>
              <a:rPr lang="cs-CZ" b="1" dirty="0" err="1">
                <a:solidFill>
                  <a:srgbClr val="00B050"/>
                </a:solidFill>
              </a:rPr>
              <a:t>should</a:t>
            </a:r>
            <a:r>
              <a:rPr lang="cs-CZ" b="1" dirty="0">
                <a:solidFill>
                  <a:srgbClr val="00B050"/>
                </a:solidFill>
              </a:rPr>
              <a:t> </a:t>
            </a:r>
            <a:r>
              <a:rPr lang="cs-CZ" b="1" dirty="0" err="1">
                <a:solidFill>
                  <a:srgbClr val="00B050"/>
                </a:solidFill>
              </a:rPr>
              <a:t>we</a:t>
            </a:r>
            <a:r>
              <a:rPr lang="cs-CZ" b="1" dirty="0">
                <a:solidFill>
                  <a:srgbClr val="00B050"/>
                </a:solidFill>
              </a:rPr>
              <a:t> </a:t>
            </a:r>
            <a:r>
              <a:rPr lang="cs-CZ" b="1" dirty="0" err="1">
                <a:solidFill>
                  <a:srgbClr val="00B050"/>
                </a:solidFill>
              </a:rPr>
              <a:t>bother</a:t>
            </a:r>
            <a:r>
              <a:rPr lang="cs-CZ" b="1" dirty="0">
                <a:solidFill>
                  <a:srgbClr val="00B050"/>
                </a:solidFill>
              </a:rPr>
              <a:t>?</a:t>
            </a:r>
          </a:p>
        </p:txBody>
      </p:sp>
    </p:spTree>
    <p:extLst>
      <p:ext uri="{BB962C8B-B14F-4D97-AF65-F5344CB8AC3E}">
        <p14:creationId xmlns:p14="http://schemas.microsoft.com/office/powerpoint/2010/main" val="41027432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a:lnSpc>
                <a:spcPct val="90000"/>
              </a:lnSpc>
            </a:pPr>
            <a:r>
              <a:rPr lang="cs-CZ" b="1" dirty="0">
                <a:solidFill>
                  <a:srgbClr val="00B050"/>
                </a:solidFill>
              </a:rPr>
              <a:t>So, </a:t>
            </a:r>
            <a:r>
              <a:rPr lang="cs-CZ" b="1" dirty="0" err="1">
                <a:solidFill>
                  <a:srgbClr val="00B050"/>
                </a:solidFill>
              </a:rPr>
              <a:t>why</a:t>
            </a:r>
            <a:r>
              <a:rPr lang="cs-CZ" b="1" dirty="0">
                <a:solidFill>
                  <a:srgbClr val="00B050"/>
                </a:solidFill>
              </a:rPr>
              <a:t> </a:t>
            </a:r>
            <a:r>
              <a:rPr lang="cs-CZ" b="1" dirty="0" err="1">
                <a:solidFill>
                  <a:srgbClr val="00B050"/>
                </a:solidFill>
              </a:rPr>
              <a:t>should</a:t>
            </a:r>
            <a:r>
              <a:rPr lang="cs-CZ" b="1" dirty="0">
                <a:solidFill>
                  <a:srgbClr val="00B050"/>
                </a:solidFill>
              </a:rPr>
              <a:t> </a:t>
            </a:r>
            <a:r>
              <a:rPr lang="cs-CZ" b="1" dirty="0" err="1">
                <a:solidFill>
                  <a:srgbClr val="00B050"/>
                </a:solidFill>
              </a:rPr>
              <a:t>we</a:t>
            </a:r>
            <a:r>
              <a:rPr lang="cs-CZ" b="1" dirty="0">
                <a:solidFill>
                  <a:srgbClr val="00B050"/>
                </a:solidFill>
              </a:rPr>
              <a:t> </a:t>
            </a:r>
            <a:r>
              <a:rPr lang="cs-CZ" b="1" dirty="0" err="1">
                <a:solidFill>
                  <a:srgbClr val="00B050"/>
                </a:solidFill>
              </a:rPr>
              <a:t>bother</a:t>
            </a:r>
            <a:r>
              <a:rPr lang="cs-CZ" b="1" dirty="0">
                <a:solidFill>
                  <a:srgbClr val="00B050"/>
                </a:solidFill>
              </a:rPr>
              <a:t>?</a:t>
            </a:r>
          </a:p>
          <a:p>
            <a:pPr lvl="1">
              <a:lnSpc>
                <a:spcPct val="90000"/>
              </a:lnSpc>
            </a:pPr>
            <a:r>
              <a:rPr lang="cs-CZ" dirty="0" err="1">
                <a:solidFill>
                  <a:schemeClr val="tx1"/>
                </a:solidFill>
              </a:rPr>
              <a:t>Depending</a:t>
            </a:r>
            <a:r>
              <a:rPr lang="cs-CZ" dirty="0">
                <a:solidFill>
                  <a:schemeClr val="tx1"/>
                </a:solidFill>
              </a:rPr>
              <a:t> on </a:t>
            </a:r>
            <a:r>
              <a:rPr lang="cs-CZ" dirty="0" err="1">
                <a:solidFill>
                  <a:schemeClr val="tx1"/>
                </a:solidFill>
              </a:rPr>
              <a:t>the</a:t>
            </a:r>
            <a:r>
              <a:rPr lang="cs-CZ" dirty="0">
                <a:solidFill>
                  <a:schemeClr val="tx1"/>
                </a:solidFill>
              </a:rPr>
              <a:t> </a:t>
            </a:r>
            <a:r>
              <a:rPr lang="cs-CZ" dirty="0" err="1">
                <a:solidFill>
                  <a:schemeClr val="tx1"/>
                </a:solidFill>
              </a:rPr>
              <a:t>domain</a:t>
            </a:r>
            <a:r>
              <a:rPr lang="cs-CZ" dirty="0">
                <a:solidFill>
                  <a:schemeClr val="tx1"/>
                </a:solidFill>
              </a:rPr>
              <a:t> (</a:t>
            </a:r>
            <a:r>
              <a:rPr lang="cs-CZ" dirty="0" err="1">
                <a:solidFill>
                  <a:schemeClr val="tx1"/>
                </a:solidFill>
              </a:rPr>
              <a:t>based</a:t>
            </a:r>
            <a:r>
              <a:rPr lang="cs-CZ" dirty="0">
                <a:solidFill>
                  <a:schemeClr val="tx1"/>
                </a:solidFill>
              </a:rPr>
              <a:t> on </a:t>
            </a:r>
            <a:r>
              <a:rPr lang="cs-CZ" dirty="0" err="1">
                <a:solidFill>
                  <a:schemeClr val="tx1"/>
                </a:solidFill>
              </a:rPr>
              <a:t>the</a:t>
            </a:r>
            <a:r>
              <a:rPr lang="cs-CZ" dirty="0">
                <a:solidFill>
                  <a:schemeClr val="tx1"/>
                </a:solidFill>
              </a:rPr>
              <a:t> data I </a:t>
            </a:r>
            <a:r>
              <a:rPr lang="cs-CZ" dirty="0" err="1">
                <a:solidFill>
                  <a:schemeClr val="tx1"/>
                </a:solidFill>
              </a:rPr>
              <a:t>have</a:t>
            </a:r>
            <a:r>
              <a:rPr lang="cs-CZ" dirty="0">
                <a:solidFill>
                  <a:schemeClr val="tx1"/>
                </a:solidFill>
              </a:rPr>
              <a:t> </a:t>
            </a:r>
            <a:r>
              <a:rPr lang="cs-CZ" dirty="0" err="1">
                <a:solidFill>
                  <a:schemeClr val="tx1"/>
                </a:solidFill>
              </a:rPr>
              <a:t>available</a:t>
            </a:r>
            <a:r>
              <a:rPr lang="cs-CZ" dirty="0">
                <a:solidFill>
                  <a:schemeClr val="tx1"/>
                </a:solidFill>
              </a:rPr>
              <a:t>)</a:t>
            </a:r>
          </a:p>
          <a:p>
            <a:pPr marL="457200" lvl="1" indent="0">
              <a:lnSpc>
                <a:spcPct val="90000"/>
              </a:lnSpc>
              <a:buNone/>
            </a:pPr>
            <a:r>
              <a:rPr lang="cs-CZ" dirty="0">
                <a:solidFill>
                  <a:schemeClr val="tx1"/>
                </a:solidFill>
              </a:rPr>
              <a:t>	</a:t>
            </a:r>
            <a:r>
              <a:rPr lang="cs-CZ" dirty="0" err="1">
                <a:solidFill>
                  <a:schemeClr val="tx1"/>
                </a:solidFill>
              </a:rPr>
              <a:t>Visits</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objects</a:t>
            </a:r>
            <a:r>
              <a:rPr lang="cs-CZ" dirty="0">
                <a:solidFill>
                  <a:schemeClr val="tx1"/>
                </a:solidFill>
              </a:rPr>
              <a:t> vs. </a:t>
            </a:r>
            <a:r>
              <a:rPr lang="cs-CZ" dirty="0" err="1">
                <a:solidFill>
                  <a:schemeClr val="tx1"/>
                </a:solidFill>
              </a:rPr>
              <a:t>visits</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search</a:t>
            </a:r>
            <a:r>
              <a:rPr lang="cs-CZ" dirty="0">
                <a:solidFill>
                  <a:schemeClr val="tx1"/>
                </a:solidFill>
              </a:rPr>
              <a:t> / </a:t>
            </a:r>
            <a:r>
              <a:rPr lang="cs-CZ" dirty="0" err="1">
                <a:solidFill>
                  <a:schemeClr val="tx1"/>
                </a:solidFill>
              </a:rPr>
              <a:t>browsing</a:t>
            </a:r>
            <a:r>
              <a:rPr lang="cs-CZ" dirty="0">
                <a:solidFill>
                  <a:schemeClr val="tx1"/>
                </a:solidFill>
              </a:rPr>
              <a:t> </a:t>
            </a:r>
            <a:r>
              <a:rPr lang="cs-CZ" dirty="0" err="1">
                <a:solidFill>
                  <a:schemeClr val="tx1"/>
                </a:solidFill>
              </a:rPr>
              <a:t>pages</a:t>
            </a:r>
            <a:r>
              <a:rPr lang="cs-CZ" dirty="0">
                <a:solidFill>
                  <a:schemeClr val="tx1"/>
                </a:solidFill>
              </a:rPr>
              <a:t> are </a:t>
            </a:r>
            <a:r>
              <a:rPr lang="cs-CZ" dirty="0" err="1">
                <a:solidFill>
                  <a:schemeClr val="tx1"/>
                </a:solidFill>
              </a:rPr>
              <a:t>approx</a:t>
            </a:r>
            <a:r>
              <a:rPr lang="cs-CZ" dirty="0">
                <a:solidFill>
                  <a:schemeClr val="tx1"/>
                </a:solidFill>
              </a:rPr>
              <a:t>. 50:50</a:t>
            </a:r>
          </a:p>
          <a:p>
            <a:pPr lvl="2">
              <a:lnSpc>
                <a:spcPct val="90000"/>
              </a:lnSpc>
            </a:pPr>
            <a:r>
              <a:rPr lang="cs-CZ" dirty="0" err="1">
                <a:solidFill>
                  <a:schemeClr val="tx1"/>
                </a:solidFill>
              </a:rPr>
              <a:t>Recommendation-first</a:t>
            </a:r>
            <a:r>
              <a:rPr lang="cs-CZ" dirty="0">
                <a:solidFill>
                  <a:schemeClr val="tx1"/>
                </a:solidFill>
              </a:rPr>
              <a:t> </a:t>
            </a:r>
            <a:r>
              <a:rPr lang="cs-CZ" dirty="0" err="1">
                <a:solidFill>
                  <a:schemeClr val="tx1"/>
                </a:solidFill>
              </a:rPr>
              <a:t>designs</a:t>
            </a:r>
            <a:r>
              <a:rPr lang="cs-CZ" dirty="0">
                <a:solidFill>
                  <a:schemeClr val="tx1"/>
                </a:solidFill>
              </a:rPr>
              <a:t> are </a:t>
            </a:r>
            <a:r>
              <a:rPr lang="cs-CZ" dirty="0" err="1">
                <a:solidFill>
                  <a:schemeClr val="tx1"/>
                </a:solidFill>
              </a:rPr>
              <a:t>less</a:t>
            </a:r>
            <a:r>
              <a:rPr lang="cs-CZ" dirty="0">
                <a:solidFill>
                  <a:schemeClr val="tx1"/>
                </a:solidFill>
              </a:rPr>
              <a:t> </a:t>
            </a:r>
            <a:r>
              <a:rPr lang="cs-CZ" dirty="0" err="1">
                <a:solidFill>
                  <a:schemeClr val="tx1"/>
                </a:solidFill>
              </a:rPr>
              <a:t>informative</a:t>
            </a:r>
            <a:r>
              <a:rPr lang="cs-CZ" dirty="0">
                <a:solidFill>
                  <a:schemeClr val="tx1"/>
                </a:solidFill>
              </a:rPr>
              <a:t> (</a:t>
            </a:r>
            <a:r>
              <a:rPr lang="cs-CZ" dirty="0" err="1">
                <a:solidFill>
                  <a:schemeClr val="tx1"/>
                </a:solidFill>
              </a:rPr>
              <a:t>users</a:t>
            </a:r>
            <a:r>
              <a:rPr lang="cs-CZ" dirty="0">
                <a:solidFill>
                  <a:schemeClr val="tx1"/>
                </a:solidFill>
              </a:rPr>
              <a:t> </a:t>
            </a:r>
            <a:r>
              <a:rPr lang="cs-CZ" dirty="0" err="1">
                <a:solidFill>
                  <a:schemeClr val="tx1"/>
                </a:solidFill>
              </a:rPr>
              <a:t>did</a:t>
            </a:r>
            <a:r>
              <a:rPr lang="cs-CZ" dirty="0">
                <a:solidFill>
                  <a:schemeClr val="tx1"/>
                </a:solidFill>
              </a:rPr>
              <a:t> not </a:t>
            </a:r>
            <a:r>
              <a:rPr lang="cs-CZ" dirty="0" err="1">
                <a:solidFill>
                  <a:schemeClr val="tx1"/>
                </a:solidFill>
              </a:rPr>
              <a:t>filter</a:t>
            </a:r>
            <a:r>
              <a:rPr lang="cs-CZ" dirty="0">
                <a:solidFill>
                  <a:schemeClr val="tx1"/>
                </a:solidFill>
              </a:rPr>
              <a:t> </a:t>
            </a:r>
            <a:r>
              <a:rPr lang="cs-CZ" dirty="0" err="1">
                <a:solidFill>
                  <a:schemeClr val="tx1"/>
                </a:solidFill>
              </a:rPr>
              <a:t>anything</a:t>
            </a:r>
            <a:r>
              <a:rPr lang="cs-CZ" dirty="0">
                <a:solidFill>
                  <a:schemeClr val="tx1"/>
                </a:solidFill>
              </a:rPr>
              <a:t> </a:t>
            </a:r>
            <a:r>
              <a:rPr lang="cs-CZ" dirty="0" err="1">
                <a:solidFill>
                  <a:schemeClr val="tx1"/>
                </a:solidFill>
              </a:rPr>
              <a:t>manually</a:t>
            </a:r>
            <a:r>
              <a:rPr lang="cs-CZ" dirty="0">
                <a:solidFill>
                  <a:schemeClr val="tx1"/>
                </a:solidFill>
              </a:rPr>
              <a:t>), but </a:t>
            </a:r>
            <a:r>
              <a:rPr lang="cs-CZ" dirty="0" err="1">
                <a:solidFill>
                  <a:schemeClr val="tx1"/>
                </a:solidFill>
              </a:rPr>
              <a:t>e.g</a:t>
            </a:r>
            <a:r>
              <a:rPr lang="cs-CZ" dirty="0">
                <a:solidFill>
                  <a:schemeClr val="tx1"/>
                </a:solidFill>
              </a:rPr>
              <a:t>. E-</a:t>
            </a:r>
            <a:r>
              <a:rPr lang="cs-CZ" dirty="0" err="1">
                <a:solidFill>
                  <a:schemeClr val="tx1"/>
                </a:solidFill>
              </a:rPr>
              <a:t>commerce</a:t>
            </a:r>
            <a:r>
              <a:rPr lang="cs-CZ" dirty="0">
                <a:solidFill>
                  <a:schemeClr val="tx1"/>
                </a:solidFill>
              </a:rPr>
              <a:t> </a:t>
            </a:r>
            <a:r>
              <a:rPr lang="cs-CZ" dirty="0" err="1">
                <a:solidFill>
                  <a:schemeClr val="tx1"/>
                </a:solidFill>
              </a:rPr>
              <a:t>websites</a:t>
            </a:r>
            <a:r>
              <a:rPr lang="cs-CZ" dirty="0">
                <a:solidFill>
                  <a:schemeClr val="tx1"/>
                </a:solidFill>
              </a:rPr>
              <a:t> </a:t>
            </a:r>
            <a:r>
              <a:rPr lang="cs-CZ" dirty="0" err="1">
                <a:solidFill>
                  <a:schemeClr val="tx1"/>
                </a:solidFill>
              </a:rPr>
              <a:t>may</a:t>
            </a:r>
            <a:r>
              <a:rPr lang="cs-CZ" dirty="0">
                <a:solidFill>
                  <a:schemeClr val="tx1"/>
                </a:solidFill>
              </a:rPr>
              <a:t> </a:t>
            </a:r>
            <a:r>
              <a:rPr lang="cs-CZ" dirty="0" err="1">
                <a:solidFill>
                  <a:schemeClr val="tx1"/>
                </a:solidFill>
              </a:rPr>
              <a:t>be</a:t>
            </a:r>
            <a:r>
              <a:rPr lang="cs-CZ" dirty="0">
                <a:solidFill>
                  <a:schemeClr val="tx1"/>
                </a:solidFill>
              </a:rPr>
              <a:t> </a:t>
            </a:r>
            <a:r>
              <a:rPr lang="cs-CZ" dirty="0" err="1">
                <a:solidFill>
                  <a:schemeClr val="tx1"/>
                </a:solidFill>
              </a:rPr>
              <a:t>highly</a:t>
            </a:r>
            <a:r>
              <a:rPr lang="cs-CZ" dirty="0">
                <a:solidFill>
                  <a:schemeClr val="tx1"/>
                </a:solidFill>
              </a:rPr>
              <a:t> </a:t>
            </a:r>
            <a:r>
              <a:rPr lang="cs-CZ" dirty="0" err="1">
                <a:solidFill>
                  <a:schemeClr val="tx1"/>
                </a:solidFill>
              </a:rPr>
              <a:t>relevant</a:t>
            </a:r>
            <a:endParaRPr lang="cs-CZ" dirty="0">
              <a:solidFill>
                <a:schemeClr val="tx1"/>
              </a:solidFill>
            </a:endParaRPr>
          </a:p>
          <a:p>
            <a:pPr lvl="2">
              <a:lnSpc>
                <a:spcPct val="90000"/>
              </a:lnSpc>
            </a:pPr>
            <a:r>
              <a:rPr lang="cs-CZ" dirty="0">
                <a:solidFill>
                  <a:schemeClr val="tx1"/>
                </a:solidFill>
              </a:rPr>
              <a:t>User</a:t>
            </a:r>
            <a:r>
              <a:rPr lang="en-US" dirty="0">
                <a:solidFill>
                  <a:schemeClr val="tx1"/>
                </a:solidFill>
              </a:rPr>
              <a:t>’s</a:t>
            </a:r>
            <a:r>
              <a:rPr lang="cs-CZ" dirty="0">
                <a:solidFill>
                  <a:schemeClr val="tx1"/>
                </a:solidFill>
              </a:rPr>
              <a:t> </a:t>
            </a:r>
            <a:r>
              <a:rPr lang="cs-CZ" dirty="0" err="1">
                <a:solidFill>
                  <a:schemeClr val="tx1"/>
                </a:solidFill>
              </a:rPr>
              <a:t>intent</a:t>
            </a:r>
            <a:r>
              <a:rPr lang="cs-CZ" dirty="0">
                <a:solidFill>
                  <a:schemeClr val="tx1"/>
                </a:solidFill>
              </a:rPr>
              <a:t> </a:t>
            </a:r>
            <a:r>
              <a:rPr lang="cs-CZ" dirty="0" err="1">
                <a:solidFill>
                  <a:schemeClr val="tx1"/>
                </a:solidFill>
              </a:rPr>
              <a:t>can</a:t>
            </a:r>
            <a:r>
              <a:rPr lang="cs-CZ" dirty="0">
                <a:solidFill>
                  <a:schemeClr val="tx1"/>
                </a:solidFill>
              </a:rPr>
              <a:t> </a:t>
            </a:r>
            <a:r>
              <a:rPr lang="cs-CZ" dirty="0" err="1">
                <a:solidFill>
                  <a:schemeClr val="tx1"/>
                </a:solidFill>
              </a:rPr>
              <a:t>be</a:t>
            </a:r>
            <a:r>
              <a:rPr lang="cs-CZ" dirty="0">
                <a:solidFill>
                  <a:schemeClr val="tx1"/>
                </a:solidFill>
              </a:rPr>
              <a:t> </a:t>
            </a:r>
            <a:r>
              <a:rPr lang="cs-CZ" dirty="0" err="1">
                <a:solidFill>
                  <a:schemeClr val="tx1"/>
                </a:solidFill>
              </a:rPr>
              <a:t>inferred</a:t>
            </a:r>
            <a:r>
              <a:rPr lang="cs-CZ" dirty="0">
                <a:solidFill>
                  <a:schemeClr val="tx1"/>
                </a:solidFill>
              </a:rPr>
              <a:t> </a:t>
            </a:r>
            <a:r>
              <a:rPr lang="cs-CZ" dirty="0" err="1">
                <a:solidFill>
                  <a:schemeClr val="tx1"/>
                </a:solidFill>
              </a:rPr>
              <a:t>from</a:t>
            </a:r>
            <a:r>
              <a:rPr lang="cs-CZ" dirty="0">
                <a:solidFill>
                  <a:schemeClr val="tx1"/>
                </a:solidFill>
              </a:rPr>
              <a:t> </a:t>
            </a:r>
            <a:r>
              <a:rPr lang="cs-CZ" dirty="0" err="1">
                <a:solidFill>
                  <a:schemeClr val="tx1"/>
                </a:solidFill>
              </a:rPr>
              <a:t>the</a:t>
            </a:r>
            <a:r>
              <a:rPr lang="cs-CZ" dirty="0">
                <a:solidFill>
                  <a:schemeClr val="tx1"/>
                </a:solidFill>
              </a:rPr>
              <a:t> </a:t>
            </a:r>
            <a:r>
              <a:rPr lang="cs-CZ" dirty="0" err="1">
                <a:solidFill>
                  <a:schemeClr val="tx1"/>
                </a:solidFill>
              </a:rPr>
              <a:t>searched</a:t>
            </a:r>
            <a:r>
              <a:rPr lang="cs-CZ" dirty="0">
                <a:solidFill>
                  <a:schemeClr val="tx1"/>
                </a:solidFill>
              </a:rPr>
              <a:t> / </a:t>
            </a:r>
            <a:r>
              <a:rPr lang="cs-CZ" dirty="0" err="1">
                <a:solidFill>
                  <a:schemeClr val="tx1"/>
                </a:solidFill>
              </a:rPr>
              <a:t>filtered</a:t>
            </a:r>
            <a:r>
              <a:rPr lang="cs-CZ" dirty="0">
                <a:solidFill>
                  <a:schemeClr val="tx1"/>
                </a:solidFill>
              </a:rPr>
              <a:t> </a:t>
            </a:r>
            <a:r>
              <a:rPr lang="cs-CZ" dirty="0" err="1">
                <a:solidFill>
                  <a:schemeClr val="tx1"/>
                </a:solidFill>
              </a:rPr>
              <a:t>terms</a:t>
            </a:r>
            <a:r>
              <a:rPr lang="cs-CZ" dirty="0">
                <a:solidFill>
                  <a:schemeClr val="tx1"/>
                </a:solidFill>
              </a:rPr>
              <a:t> &amp; </a:t>
            </a:r>
            <a:r>
              <a:rPr lang="cs-CZ" dirty="0" err="1">
                <a:solidFill>
                  <a:schemeClr val="tx1"/>
                </a:solidFill>
              </a:rPr>
              <a:t>it</a:t>
            </a:r>
            <a:r>
              <a:rPr lang="cs-CZ" dirty="0">
                <a:solidFill>
                  <a:schemeClr val="tx1"/>
                </a:solidFill>
              </a:rPr>
              <a:t> </a:t>
            </a:r>
            <a:r>
              <a:rPr lang="cs-CZ" dirty="0" err="1">
                <a:solidFill>
                  <a:schemeClr val="tx1"/>
                </a:solidFill>
              </a:rPr>
              <a:t>can</a:t>
            </a:r>
            <a:r>
              <a:rPr lang="cs-CZ" dirty="0">
                <a:solidFill>
                  <a:schemeClr val="tx1"/>
                </a:solidFill>
              </a:rPr>
              <a:t> </a:t>
            </a:r>
            <a:r>
              <a:rPr lang="cs-CZ" dirty="0" err="1">
                <a:solidFill>
                  <a:schemeClr val="tx1"/>
                </a:solidFill>
              </a:rPr>
              <a:t>be</a:t>
            </a:r>
            <a:r>
              <a:rPr lang="cs-CZ" dirty="0">
                <a:solidFill>
                  <a:schemeClr val="tx1"/>
                </a:solidFill>
              </a:rPr>
              <a:t> done </a:t>
            </a:r>
            <a:r>
              <a:rPr lang="cs-CZ" dirty="0" err="1">
                <a:solidFill>
                  <a:schemeClr val="tx1"/>
                </a:solidFill>
              </a:rPr>
              <a:t>faster</a:t>
            </a:r>
            <a:r>
              <a:rPr lang="cs-CZ" dirty="0">
                <a:solidFill>
                  <a:schemeClr val="tx1"/>
                </a:solidFill>
              </a:rPr>
              <a:t> </a:t>
            </a:r>
            <a:r>
              <a:rPr lang="cs-CZ" dirty="0" err="1">
                <a:solidFill>
                  <a:schemeClr val="tx1"/>
                </a:solidFill>
              </a:rPr>
              <a:t>than</a:t>
            </a:r>
            <a:r>
              <a:rPr lang="cs-CZ" dirty="0">
                <a:solidFill>
                  <a:schemeClr val="tx1"/>
                </a:solidFill>
              </a:rPr>
              <a:t> </a:t>
            </a:r>
            <a:r>
              <a:rPr lang="cs-CZ" dirty="0" err="1">
                <a:solidFill>
                  <a:schemeClr val="tx1"/>
                </a:solidFill>
              </a:rPr>
              <a:t>if</a:t>
            </a:r>
            <a:r>
              <a:rPr lang="cs-CZ" dirty="0">
                <a:solidFill>
                  <a:schemeClr val="tx1"/>
                </a:solidFill>
              </a:rPr>
              <a:t> </a:t>
            </a:r>
            <a:r>
              <a:rPr lang="cs-CZ" dirty="0" err="1">
                <a:solidFill>
                  <a:schemeClr val="tx1"/>
                </a:solidFill>
              </a:rPr>
              <a:t>only</a:t>
            </a:r>
            <a:r>
              <a:rPr lang="cs-CZ" dirty="0">
                <a:solidFill>
                  <a:schemeClr val="tx1"/>
                </a:solidFill>
              </a:rPr>
              <a:t> feedback </a:t>
            </a:r>
            <a:r>
              <a:rPr lang="cs-CZ" dirty="0" err="1">
                <a:solidFill>
                  <a:schemeClr val="tx1"/>
                </a:solidFill>
              </a:rPr>
              <a:t>from</a:t>
            </a:r>
            <a:r>
              <a:rPr lang="cs-CZ" dirty="0">
                <a:solidFill>
                  <a:schemeClr val="tx1"/>
                </a:solidFill>
              </a:rPr>
              <a:t> </a:t>
            </a:r>
            <a:r>
              <a:rPr lang="cs-CZ" dirty="0" err="1">
                <a:solidFill>
                  <a:schemeClr val="tx1"/>
                </a:solidFill>
              </a:rPr>
              <a:t>visited</a:t>
            </a:r>
            <a:r>
              <a:rPr lang="cs-CZ" dirty="0">
                <a:solidFill>
                  <a:schemeClr val="tx1"/>
                </a:solidFill>
              </a:rPr>
              <a:t> </a:t>
            </a:r>
            <a:r>
              <a:rPr lang="cs-CZ" dirty="0" err="1">
                <a:solidFill>
                  <a:schemeClr val="tx1"/>
                </a:solidFill>
              </a:rPr>
              <a:t>objects</a:t>
            </a:r>
            <a:r>
              <a:rPr lang="cs-CZ" dirty="0">
                <a:solidFill>
                  <a:schemeClr val="tx1"/>
                </a:solidFill>
              </a:rPr>
              <a:t> </a:t>
            </a:r>
            <a:r>
              <a:rPr lang="cs-CZ" dirty="0" err="1">
                <a:solidFill>
                  <a:schemeClr val="tx1"/>
                </a:solidFill>
              </a:rPr>
              <a:t>is</a:t>
            </a:r>
            <a:r>
              <a:rPr lang="cs-CZ" dirty="0">
                <a:solidFill>
                  <a:schemeClr val="tx1"/>
                </a:solidFill>
              </a:rPr>
              <a:t> </a:t>
            </a:r>
            <a:r>
              <a:rPr lang="cs-CZ" dirty="0" err="1">
                <a:solidFill>
                  <a:schemeClr val="tx1"/>
                </a:solidFill>
              </a:rPr>
              <a:t>collected</a:t>
            </a:r>
            <a:endParaRPr lang="cs-CZ" dirty="0">
              <a:solidFill>
                <a:schemeClr val="tx1"/>
              </a:solidFill>
            </a:endParaRPr>
          </a:p>
          <a:p>
            <a:pPr lvl="2">
              <a:lnSpc>
                <a:spcPct val="90000"/>
              </a:lnSpc>
            </a:pPr>
            <a:endParaRPr lang="cs-CZ" dirty="0">
              <a:solidFill>
                <a:schemeClr val="tx1"/>
              </a:solidFill>
            </a:endParaRPr>
          </a:p>
          <a:p>
            <a:pPr>
              <a:lnSpc>
                <a:spcPct val="90000"/>
              </a:lnSpc>
            </a:pPr>
            <a:r>
              <a:rPr lang="cs-CZ" dirty="0">
                <a:solidFill>
                  <a:schemeClr val="tx1"/>
                </a:solidFill>
              </a:rPr>
              <a:t>How to </a:t>
            </a:r>
            <a:r>
              <a:rPr lang="cs-CZ" dirty="0" err="1">
                <a:solidFill>
                  <a:schemeClr val="tx1"/>
                </a:solidFill>
              </a:rPr>
              <a:t>distinguish</a:t>
            </a:r>
            <a:r>
              <a:rPr lang="cs-CZ" dirty="0">
                <a:solidFill>
                  <a:schemeClr val="tx1"/>
                </a:solidFill>
              </a:rPr>
              <a:t> </a:t>
            </a:r>
            <a:r>
              <a:rPr lang="cs-CZ" dirty="0" err="1">
                <a:solidFill>
                  <a:schemeClr val="tx1"/>
                </a:solidFill>
              </a:rPr>
              <a:t>short</a:t>
            </a:r>
            <a:r>
              <a:rPr lang="cs-CZ" dirty="0">
                <a:solidFill>
                  <a:schemeClr val="tx1"/>
                </a:solidFill>
              </a:rPr>
              <a:t>-term </a:t>
            </a:r>
            <a:r>
              <a:rPr lang="cs-CZ" dirty="0" err="1">
                <a:solidFill>
                  <a:schemeClr val="tx1"/>
                </a:solidFill>
              </a:rPr>
              <a:t>needs</a:t>
            </a:r>
            <a:r>
              <a:rPr lang="cs-CZ" dirty="0">
                <a:solidFill>
                  <a:schemeClr val="tx1"/>
                </a:solidFill>
              </a:rPr>
              <a:t> vs. long-term </a:t>
            </a:r>
            <a:r>
              <a:rPr lang="cs-CZ" dirty="0" err="1">
                <a:solidFill>
                  <a:schemeClr val="tx1"/>
                </a:solidFill>
              </a:rPr>
              <a:t>preferences</a:t>
            </a:r>
            <a:r>
              <a:rPr lang="cs-CZ" dirty="0">
                <a:solidFill>
                  <a:schemeClr val="tx1"/>
                </a:solidFill>
              </a:rPr>
              <a:t>?</a:t>
            </a:r>
          </a:p>
          <a:p>
            <a:pPr>
              <a:lnSpc>
                <a:spcPct val="90000"/>
              </a:lnSpc>
            </a:pPr>
            <a:r>
              <a:rPr lang="cs-CZ" dirty="0">
                <a:solidFill>
                  <a:schemeClr val="tx1"/>
                </a:solidFill>
              </a:rPr>
              <a:t>How to </a:t>
            </a:r>
            <a:r>
              <a:rPr lang="cs-CZ" dirty="0" err="1">
                <a:solidFill>
                  <a:schemeClr val="tx1"/>
                </a:solidFill>
              </a:rPr>
              <a:t>detect</a:t>
            </a:r>
            <a:r>
              <a:rPr lang="cs-CZ" dirty="0">
                <a:solidFill>
                  <a:schemeClr val="tx1"/>
                </a:solidFill>
              </a:rPr>
              <a:t> </a:t>
            </a:r>
            <a:r>
              <a:rPr lang="cs-CZ" dirty="0" err="1">
                <a:solidFill>
                  <a:schemeClr val="tx1"/>
                </a:solidFill>
              </a:rPr>
              <a:t>interest</a:t>
            </a:r>
            <a:r>
              <a:rPr lang="cs-CZ" dirty="0">
                <a:solidFill>
                  <a:schemeClr val="tx1"/>
                </a:solidFill>
              </a:rPr>
              <a:t> / preference drift?</a:t>
            </a:r>
          </a:p>
        </p:txBody>
      </p:sp>
    </p:spTree>
    <p:extLst>
      <p:ext uri="{BB962C8B-B14F-4D97-AF65-F5344CB8AC3E}">
        <p14:creationId xmlns:p14="http://schemas.microsoft.com/office/powerpoint/2010/main" val="26714222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930398"/>
            <a:ext cx="9348983" cy="4726880"/>
          </a:xfrm>
        </p:spPr>
        <p:txBody>
          <a:bodyPr>
            <a:normAutofit/>
          </a:bodyPr>
          <a:lstStyle/>
          <a:p>
            <a:pPr>
              <a:lnSpc>
                <a:spcPct val="90000"/>
              </a:lnSpc>
            </a:pPr>
            <a:r>
              <a:rPr lang="cs-CZ" b="1" dirty="0" err="1">
                <a:solidFill>
                  <a:srgbClr val="00B050"/>
                </a:solidFill>
              </a:rPr>
              <a:t>Option</a:t>
            </a:r>
            <a:r>
              <a:rPr lang="cs-CZ" b="1" dirty="0">
                <a:solidFill>
                  <a:srgbClr val="00B050"/>
                </a:solidFill>
              </a:rPr>
              <a:t> #0 just </a:t>
            </a:r>
            <a:r>
              <a:rPr lang="cs-CZ" b="1" dirty="0" err="1">
                <a:solidFill>
                  <a:srgbClr val="00B050"/>
                </a:solidFill>
              </a:rPr>
              <a:t>filter</a:t>
            </a:r>
            <a:r>
              <a:rPr lang="cs-CZ" b="1" dirty="0">
                <a:solidFill>
                  <a:srgbClr val="00B050"/>
                </a:solidFill>
              </a:rPr>
              <a:t> </a:t>
            </a:r>
            <a:r>
              <a:rPr lang="cs-CZ" b="1" dirty="0" err="1">
                <a:solidFill>
                  <a:srgbClr val="00B050"/>
                </a:solidFill>
              </a:rPr>
              <a:t>the</a:t>
            </a:r>
            <a:r>
              <a:rPr lang="cs-CZ" b="1" dirty="0">
                <a:solidFill>
                  <a:srgbClr val="00B050"/>
                </a:solidFill>
              </a:rPr>
              <a:t> </a:t>
            </a:r>
            <a:r>
              <a:rPr lang="cs-CZ" b="1" dirty="0" err="1">
                <a:solidFill>
                  <a:srgbClr val="00B050"/>
                </a:solidFill>
              </a:rPr>
              <a:t>recommendations</a:t>
            </a:r>
            <a:endParaRPr lang="cs-CZ" b="1" dirty="0">
              <a:solidFill>
                <a:srgbClr val="00B050"/>
              </a:solidFill>
            </a:endParaRPr>
          </a:p>
          <a:p>
            <a:pPr lvl="1">
              <a:lnSpc>
                <a:spcPct val="90000"/>
              </a:lnSpc>
            </a:pPr>
            <a:r>
              <a:rPr lang="cs-CZ" dirty="0" err="1">
                <a:solidFill>
                  <a:schemeClr val="tx1"/>
                </a:solidFill>
              </a:rPr>
              <a:t>Implicit</a:t>
            </a:r>
            <a:r>
              <a:rPr lang="cs-CZ" dirty="0">
                <a:solidFill>
                  <a:schemeClr val="tx1"/>
                </a:solidFill>
              </a:rPr>
              <a:t> </a:t>
            </a:r>
            <a:r>
              <a:rPr lang="cs-CZ" dirty="0" err="1">
                <a:solidFill>
                  <a:schemeClr val="tx1"/>
                </a:solidFill>
              </a:rPr>
              <a:t>assumption</a:t>
            </a:r>
            <a:r>
              <a:rPr lang="cs-CZ" dirty="0">
                <a:solidFill>
                  <a:schemeClr val="tx1"/>
                </a:solidFill>
              </a:rPr>
              <a:t>: User </a:t>
            </a:r>
            <a:r>
              <a:rPr lang="cs-CZ" dirty="0" err="1">
                <a:solidFill>
                  <a:schemeClr val="tx1"/>
                </a:solidFill>
              </a:rPr>
              <a:t>preferences</a:t>
            </a:r>
            <a:r>
              <a:rPr lang="cs-CZ" dirty="0">
                <a:solidFill>
                  <a:schemeClr val="tx1"/>
                </a:solidFill>
              </a:rPr>
              <a:t> are </a:t>
            </a:r>
            <a:r>
              <a:rPr lang="cs-CZ" dirty="0" err="1">
                <a:solidFill>
                  <a:schemeClr val="tx1"/>
                </a:solidFill>
              </a:rPr>
              <a:t>binary</a:t>
            </a:r>
            <a:r>
              <a:rPr lang="cs-CZ" dirty="0">
                <a:solidFill>
                  <a:schemeClr val="tx1"/>
                </a:solidFill>
              </a:rPr>
              <a:t> &amp; </a:t>
            </a:r>
            <a:r>
              <a:rPr lang="cs-CZ" dirty="0" err="1">
                <a:solidFill>
                  <a:schemeClr val="tx1"/>
                </a:solidFill>
              </a:rPr>
              <a:t>exactly</a:t>
            </a:r>
            <a:r>
              <a:rPr lang="cs-CZ" dirty="0">
                <a:solidFill>
                  <a:schemeClr val="tx1"/>
                </a:solidFill>
              </a:rPr>
              <a:t> as </a:t>
            </a:r>
            <a:r>
              <a:rPr lang="cs-CZ" dirty="0" err="1">
                <a:solidFill>
                  <a:schemeClr val="tx1"/>
                </a:solidFill>
              </a:rPr>
              <a:t>stated</a:t>
            </a:r>
            <a:r>
              <a:rPr lang="cs-CZ" dirty="0">
                <a:solidFill>
                  <a:schemeClr val="tx1"/>
                </a:solidFill>
              </a:rPr>
              <a:t> in </a:t>
            </a:r>
            <a:r>
              <a:rPr lang="cs-CZ" dirty="0" err="1">
                <a:solidFill>
                  <a:schemeClr val="tx1"/>
                </a:solidFill>
              </a:rPr>
              <a:t>the</a:t>
            </a:r>
            <a:r>
              <a:rPr lang="cs-CZ" dirty="0">
                <a:solidFill>
                  <a:schemeClr val="tx1"/>
                </a:solidFill>
              </a:rPr>
              <a:t> </a:t>
            </a:r>
            <a:r>
              <a:rPr lang="cs-CZ" dirty="0" err="1">
                <a:solidFill>
                  <a:schemeClr val="tx1"/>
                </a:solidFill>
              </a:rPr>
              <a:t>search</a:t>
            </a:r>
            <a:endParaRPr lang="cs-CZ" dirty="0">
              <a:solidFill>
                <a:schemeClr val="tx1"/>
              </a:solidFill>
            </a:endParaRPr>
          </a:p>
          <a:p>
            <a:pPr lvl="2">
              <a:lnSpc>
                <a:spcPct val="90000"/>
              </a:lnSpc>
            </a:pPr>
            <a:r>
              <a:rPr lang="cs-CZ" dirty="0">
                <a:solidFill>
                  <a:schemeClr val="tx1"/>
                </a:solidFill>
              </a:rPr>
              <a:t>Post-process any recommendations to fulfill searched conditions (or their slightly relaxed versions)</a:t>
            </a:r>
            <a:endParaRPr lang="en-US" dirty="0">
              <a:solidFill>
                <a:schemeClr val="tx1"/>
              </a:solidFill>
            </a:endParaRPr>
          </a:p>
          <a:p>
            <a:pPr lvl="2">
              <a:lnSpc>
                <a:spcPct val="90000"/>
              </a:lnSpc>
            </a:pPr>
            <a:r>
              <a:rPr lang="cs-CZ" dirty="0">
                <a:solidFill>
                  <a:schemeClr val="tx1"/>
                </a:solidFill>
              </a:rPr>
              <a:t>Use </a:t>
            </a:r>
            <a:r>
              <a:rPr lang="cs-CZ" dirty="0" err="1">
                <a:solidFill>
                  <a:schemeClr val="tx1"/>
                </a:solidFill>
              </a:rPr>
              <a:t>e.g</a:t>
            </a:r>
            <a:r>
              <a:rPr lang="cs-CZ" dirty="0">
                <a:solidFill>
                  <a:schemeClr val="tx1"/>
                </a:solidFill>
              </a:rPr>
              <a:t>. </a:t>
            </a:r>
            <a:r>
              <a:rPr lang="cs-CZ" dirty="0" err="1">
                <a:solidFill>
                  <a:schemeClr val="tx1"/>
                </a:solidFill>
              </a:rPr>
              <a:t>the</a:t>
            </a:r>
            <a:r>
              <a:rPr lang="cs-CZ" dirty="0">
                <a:solidFill>
                  <a:schemeClr val="tx1"/>
                </a:solidFill>
              </a:rPr>
              <a:t> last </a:t>
            </a:r>
            <a:r>
              <a:rPr lang="cs-CZ" dirty="0" err="1">
                <a:solidFill>
                  <a:schemeClr val="tx1"/>
                </a:solidFill>
              </a:rPr>
              <a:t>search</a:t>
            </a:r>
            <a:r>
              <a:rPr lang="cs-CZ" dirty="0">
                <a:solidFill>
                  <a:schemeClr val="tx1"/>
                </a:solidFill>
              </a:rPr>
              <a:t> </a:t>
            </a:r>
            <a:r>
              <a:rPr lang="cs-CZ" dirty="0" err="1">
                <a:solidFill>
                  <a:schemeClr val="tx1"/>
                </a:solidFill>
              </a:rPr>
              <a:t>record</a:t>
            </a:r>
            <a:r>
              <a:rPr lang="cs-CZ" dirty="0">
                <a:solidFill>
                  <a:schemeClr val="tx1"/>
                </a:solidFill>
              </a:rPr>
              <a:t> to </a:t>
            </a:r>
            <a:r>
              <a:rPr lang="cs-CZ" dirty="0" err="1">
                <a:solidFill>
                  <a:schemeClr val="tx1"/>
                </a:solidFill>
              </a:rPr>
              <a:t>filter</a:t>
            </a:r>
            <a:r>
              <a:rPr lang="cs-CZ" dirty="0">
                <a:solidFill>
                  <a:schemeClr val="tx1"/>
                </a:solidFill>
              </a:rPr>
              <a:t> </a:t>
            </a:r>
            <a:r>
              <a:rPr lang="cs-CZ" dirty="0" err="1">
                <a:solidFill>
                  <a:schemeClr val="tx1"/>
                </a:solidFill>
              </a:rPr>
              <a:t>recommendations</a:t>
            </a:r>
            <a:r>
              <a:rPr lang="cs-CZ" dirty="0">
                <a:solidFill>
                  <a:schemeClr val="tx1"/>
                </a:solidFill>
              </a:rPr>
              <a:t> </a:t>
            </a:r>
            <a:r>
              <a:rPr lang="cs-CZ" dirty="0" err="1">
                <a:solidFill>
                  <a:schemeClr val="tx1"/>
                </a:solidFill>
              </a:rPr>
              <a:t>given</a:t>
            </a:r>
            <a:r>
              <a:rPr lang="cs-CZ" dirty="0">
                <a:solidFill>
                  <a:schemeClr val="tx1"/>
                </a:solidFill>
              </a:rPr>
              <a:t> on </a:t>
            </a:r>
            <a:r>
              <a:rPr lang="cs-CZ" dirty="0" err="1">
                <a:solidFill>
                  <a:schemeClr val="tx1"/>
                </a:solidFill>
              </a:rPr>
              <a:t>particular</a:t>
            </a:r>
            <a:r>
              <a:rPr lang="cs-CZ" dirty="0">
                <a:solidFill>
                  <a:schemeClr val="tx1"/>
                </a:solidFill>
              </a:rPr>
              <a:t> </a:t>
            </a:r>
            <a:r>
              <a:rPr lang="cs-CZ" dirty="0" err="1">
                <a:solidFill>
                  <a:schemeClr val="tx1"/>
                </a:solidFill>
              </a:rPr>
              <a:t>object</a:t>
            </a:r>
            <a:r>
              <a:rPr lang="cs-CZ" dirty="0">
                <a:solidFill>
                  <a:schemeClr val="tx1"/>
                </a:solidFill>
              </a:rPr>
              <a:t> (</a:t>
            </a:r>
            <a:r>
              <a:rPr lang="cs-CZ" dirty="0" err="1">
                <a:solidFill>
                  <a:schemeClr val="tx1"/>
                </a:solidFill>
              </a:rPr>
              <a:t>a.k.a</a:t>
            </a:r>
            <a:r>
              <a:rPr lang="cs-CZ" dirty="0">
                <a:solidFill>
                  <a:schemeClr val="tx1"/>
                </a:solidFill>
              </a:rPr>
              <a:t>. </a:t>
            </a:r>
            <a:r>
              <a:rPr lang="cs-CZ" dirty="0" err="1">
                <a:solidFill>
                  <a:schemeClr val="tx1"/>
                </a:solidFill>
              </a:rPr>
              <a:t>similar</a:t>
            </a:r>
            <a:r>
              <a:rPr lang="cs-CZ" dirty="0">
                <a:solidFill>
                  <a:schemeClr val="tx1"/>
                </a:solidFill>
              </a:rPr>
              <a:t> </a:t>
            </a:r>
            <a:r>
              <a:rPr lang="cs-CZ" dirty="0" err="1">
                <a:solidFill>
                  <a:schemeClr val="tx1"/>
                </a:solidFill>
              </a:rPr>
              <a:t>objects</a:t>
            </a:r>
            <a:r>
              <a:rPr lang="cs-CZ" dirty="0">
                <a:solidFill>
                  <a:schemeClr val="tx1"/>
                </a:solidFill>
              </a:rPr>
              <a:t>)</a:t>
            </a:r>
          </a:p>
        </p:txBody>
      </p:sp>
    </p:spTree>
    <p:extLst>
      <p:ext uri="{BB962C8B-B14F-4D97-AF65-F5344CB8AC3E}">
        <p14:creationId xmlns:p14="http://schemas.microsoft.com/office/powerpoint/2010/main" val="19492326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847598" cy="4726880"/>
          </a:xfrm>
        </p:spPr>
        <p:txBody>
          <a:bodyPr>
            <a:normAutofit lnSpcReduction="10000"/>
          </a:bodyPr>
          <a:lstStyle/>
          <a:p>
            <a:pPr>
              <a:lnSpc>
                <a:spcPct val="90000"/>
              </a:lnSpc>
            </a:pPr>
            <a:r>
              <a:rPr lang="cs-CZ" b="1" dirty="0">
                <a:solidFill>
                  <a:srgbClr val="00B050"/>
                </a:solidFill>
              </a:rPr>
              <a:t>Option #1 content-based representation for recommender systems</a:t>
            </a:r>
          </a:p>
          <a:p>
            <a:pPr lvl="1">
              <a:lnSpc>
                <a:spcPct val="90000"/>
              </a:lnSpc>
            </a:pPr>
            <a:r>
              <a:rPr lang="cs-CZ" dirty="0">
                <a:solidFill>
                  <a:schemeClr val="tx1"/>
                </a:solidFill>
              </a:rPr>
              <a:t>Model </a:t>
            </a:r>
            <a:r>
              <a:rPr lang="cs-CZ" dirty="0" err="1">
                <a:solidFill>
                  <a:schemeClr val="tx1"/>
                </a:solidFill>
              </a:rPr>
              <a:t>search</a:t>
            </a:r>
            <a:r>
              <a:rPr lang="cs-CZ" dirty="0">
                <a:solidFill>
                  <a:schemeClr val="tx1"/>
                </a:solidFill>
              </a:rPr>
              <a:t> </a:t>
            </a:r>
            <a:r>
              <a:rPr lang="cs-CZ" dirty="0" err="1">
                <a:solidFill>
                  <a:schemeClr val="tx1"/>
                </a:solidFill>
              </a:rPr>
              <a:t>pages</a:t>
            </a:r>
            <a:r>
              <a:rPr lang="cs-CZ" dirty="0">
                <a:solidFill>
                  <a:schemeClr val="tx1"/>
                </a:solidFill>
              </a:rPr>
              <a:t> / </a:t>
            </a:r>
            <a:r>
              <a:rPr lang="cs-CZ" dirty="0" err="1">
                <a:solidFill>
                  <a:schemeClr val="tx1"/>
                </a:solidFill>
              </a:rPr>
              <a:t>browsed</a:t>
            </a:r>
            <a:r>
              <a:rPr lang="cs-CZ" dirty="0">
                <a:solidFill>
                  <a:schemeClr val="tx1"/>
                </a:solidFill>
              </a:rPr>
              <a:t> </a:t>
            </a:r>
            <a:r>
              <a:rPr lang="cs-CZ" dirty="0" err="1">
                <a:solidFill>
                  <a:schemeClr val="tx1"/>
                </a:solidFill>
              </a:rPr>
              <a:t>pages</a:t>
            </a:r>
            <a:r>
              <a:rPr lang="cs-CZ" dirty="0">
                <a:solidFill>
                  <a:schemeClr val="tx1"/>
                </a:solidFill>
              </a:rPr>
              <a:t> in </a:t>
            </a:r>
            <a:r>
              <a:rPr lang="cs-CZ" dirty="0" err="1">
                <a:solidFill>
                  <a:schemeClr val="tx1"/>
                </a:solidFill>
              </a:rPr>
              <a:t>the</a:t>
            </a:r>
            <a:r>
              <a:rPr lang="cs-CZ" dirty="0">
                <a:solidFill>
                  <a:schemeClr val="tx1"/>
                </a:solidFill>
              </a:rPr>
              <a:t> </a:t>
            </a:r>
            <a:r>
              <a:rPr lang="cs-CZ" dirty="0" err="1">
                <a:solidFill>
                  <a:schemeClr val="tx1"/>
                </a:solidFill>
              </a:rPr>
              <a:t>same</a:t>
            </a:r>
            <a:r>
              <a:rPr lang="cs-CZ" dirty="0">
                <a:solidFill>
                  <a:schemeClr val="tx1"/>
                </a:solidFill>
              </a:rPr>
              <a:t> </a:t>
            </a:r>
            <a:r>
              <a:rPr lang="cs-CZ" dirty="0" err="1">
                <a:solidFill>
                  <a:schemeClr val="tx1"/>
                </a:solidFill>
              </a:rPr>
              <a:t>way</a:t>
            </a:r>
            <a:r>
              <a:rPr lang="cs-CZ" dirty="0">
                <a:solidFill>
                  <a:schemeClr val="tx1"/>
                </a:solidFill>
              </a:rPr>
              <a:t> as </a:t>
            </a:r>
            <a:r>
              <a:rPr lang="cs-CZ" dirty="0" err="1">
                <a:solidFill>
                  <a:schemeClr val="tx1"/>
                </a:solidFill>
              </a:rPr>
              <a:t>visited</a:t>
            </a:r>
            <a:r>
              <a:rPr lang="cs-CZ" dirty="0">
                <a:solidFill>
                  <a:schemeClr val="tx1"/>
                </a:solidFill>
              </a:rPr>
              <a:t> </a:t>
            </a:r>
            <a:r>
              <a:rPr lang="cs-CZ" dirty="0" err="1">
                <a:solidFill>
                  <a:schemeClr val="tx1"/>
                </a:solidFill>
              </a:rPr>
              <a:t>objects</a:t>
            </a:r>
            <a:endParaRPr lang="cs-CZ" dirty="0">
              <a:solidFill>
                <a:schemeClr val="tx1"/>
              </a:solidFill>
            </a:endParaRPr>
          </a:p>
          <a:p>
            <a:pPr lvl="2">
              <a:lnSpc>
                <a:spcPct val="90000"/>
              </a:lnSpc>
            </a:pPr>
            <a:r>
              <a:rPr lang="cs-CZ" dirty="0" err="1">
                <a:solidFill>
                  <a:schemeClr val="tx1"/>
                </a:solidFill>
              </a:rPr>
              <a:t>Vector</a:t>
            </a:r>
            <a:r>
              <a:rPr lang="cs-CZ" dirty="0">
                <a:solidFill>
                  <a:schemeClr val="tx1"/>
                </a:solidFill>
              </a:rPr>
              <a:t> </a:t>
            </a:r>
            <a:r>
              <a:rPr lang="cs-CZ" dirty="0" err="1">
                <a:solidFill>
                  <a:schemeClr val="tx1"/>
                </a:solidFill>
              </a:rPr>
              <a:t>representation</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object</a:t>
            </a:r>
            <a:r>
              <a:rPr lang="en-US" dirty="0">
                <a:solidFill>
                  <a:schemeClr val="tx1"/>
                </a:solidFill>
              </a:rPr>
              <a:t>’s attributes</a:t>
            </a:r>
          </a:p>
          <a:p>
            <a:pPr lvl="2">
              <a:lnSpc>
                <a:spcPct val="90000"/>
              </a:lnSpc>
            </a:pPr>
            <a:r>
              <a:rPr lang="en-US" dirty="0">
                <a:solidFill>
                  <a:schemeClr val="tx1"/>
                </a:solidFill>
              </a:rPr>
              <a:t>The same representation for search</a:t>
            </a:r>
            <a:r>
              <a:rPr lang="cs-CZ" dirty="0" err="1">
                <a:solidFill>
                  <a:schemeClr val="tx1"/>
                </a:solidFill>
              </a:rPr>
              <a:t>ed</a:t>
            </a:r>
            <a:r>
              <a:rPr lang="en-US" dirty="0">
                <a:solidFill>
                  <a:schemeClr val="tx1"/>
                </a:solidFill>
              </a:rPr>
              <a:t> terms </a:t>
            </a:r>
            <a:r>
              <a:rPr lang="cs-CZ" dirty="0">
                <a:solidFill>
                  <a:schemeClr val="tx1"/>
                </a:solidFill>
              </a:rPr>
              <a:t>(</a:t>
            </a:r>
            <a:r>
              <a:rPr lang="cs-CZ" dirty="0" err="1">
                <a:solidFill>
                  <a:schemeClr val="tx1"/>
                </a:solidFill>
              </a:rPr>
              <a:t>leave</a:t>
            </a:r>
            <a:r>
              <a:rPr lang="cs-CZ" dirty="0">
                <a:solidFill>
                  <a:schemeClr val="tx1"/>
                </a:solidFill>
              </a:rPr>
              <a:t> </a:t>
            </a:r>
            <a:r>
              <a:rPr lang="cs-CZ" dirty="0" err="1">
                <a:solidFill>
                  <a:schemeClr val="tx1"/>
                </a:solidFill>
              </a:rPr>
              <a:t>blank</a:t>
            </a:r>
            <a:r>
              <a:rPr lang="cs-CZ" dirty="0">
                <a:solidFill>
                  <a:schemeClr val="tx1"/>
                </a:solidFill>
              </a:rPr>
              <a:t> </a:t>
            </a:r>
            <a:r>
              <a:rPr lang="cs-CZ" dirty="0" err="1">
                <a:solidFill>
                  <a:schemeClr val="tx1"/>
                </a:solidFill>
              </a:rPr>
              <a:t>if</a:t>
            </a:r>
            <a:r>
              <a:rPr lang="cs-CZ" dirty="0">
                <a:solidFill>
                  <a:schemeClr val="tx1"/>
                </a:solidFill>
              </a:rPr>
              <a:t> </a:t>
            </a:r>
            <a:r>
              <a:rPr lang="cs-CZ" dirty="0" err="1">
                <a:solidFill>
                  <a:schemeClr val="tx1"/>
                </a:solidFill>
              </a:rPr>
              <a:t>unknown</a:t>
            </a:r>
            <a:r>
              <a:rPr lang="cs-CZ" dirty="0">
                <a:solidFill>
                  <a:schemeClr val="tx1"/>
                </a:solidFill>
              </a:rPr>
              <a:t>)</a:t>
            </a:r>
          </a:p>
          <a:p>
            <a:pPr lvl="2">
              <a:lnSpc>
                <a:spcPct val="90000"/>
              </a:lnSpc>
            </a:pPr>
            <a:r>
              <a:rPr lang="cs-CZ" dirty="0" err="1">
                <a:solidFill>
                  <a:schemeClr val="tx1"/>
                </a:solidFill>
              </a:rPr>
              <a:t>Alternatively</a:t>
            </a:r>
            <a:r>
              <a:rPr lang="cs-CZ" dirty="0">
                <a:solidFill>
                  <a:schemeClr val="tx1"/>
                </a:solidFill>
              </a:rPr>
              <a:t>, </a:t>
            </a:r>
            <a:r>
              <a:rPr lang="cs-CZ" dirty="0" err="1">
                <a:solidFill>
                  <a:schemeClr val="tx1"/>
                </a:solidFill>
              </a:rPr>
              <a:t>page</a:t>
            </a:r>
            <a:r>
              <a:rPr lang="cs-CZ" dirty="0">
                <a:solidFill>
                  <a:schemeClr val="tx1"/>
                </a:solidFill>
              </a:rPr>
              <a:t> </a:t>
            </a:r>
            <a:r>
              <a:rPr lang="cs-CZ" dirty="0" err="1">
                <a:solidFill>
                  <a:schemeClr val="tx1"/>
                </a:solidFill>
              </a:rPr>
              <a:t>is</a:t>
            </a:r>
            <a:r>
              <a:rPr lang="cs-CZ" dirty="0">
                <a:solidFill>
                  <a:schemeClr val="tx1"/>
                </a:solidFill>
              </a:rPr>
              <a:t> </a:t>
            </a:r>
            <a:r>
              <a:rPr lang="cs-CZ" dirty="0" err="1">
                <a:solidFill>
                  <a:schemeClr val="tx1"/>
                </a:solidFill>
              </a:rPr>
              <a:t>represented</a:t>
            </a:r>
            <a:r>
              <a:rPr lang="cs-CZ" dirty="0">
                <a:solidFill>
                  <a:schemeClr val="tx1"/>
                </a:solidFill>
              </a:rPr>
              <a:t> as a (</a:t>
            </a:r>
            <a:r>
              <a:rPr lang="cs-CZ" dirty="0" err="1">
                <a:solidFill>
                  <a:schemeClr val="tx1"/>
                </a:solidFill>
              </a:rPr>
              <a:t>weighted</a:t>
            </a:r>
            <a:r>
              <a:rPr lang="cs-CZ" dirty="0">
                <a:solidFill>
                  <a:schemeClr val="tx1"/>
                </a:solidFill>
              </a:rPr>
              <a:t>) sum </a:t>
            </a:r>
            <a:r>
              <a:rPr lang="cs-CZ" dirty="0" err="1">
                <a:solidFill>
                  <a:schemeClr val="tx1"/>
                </a:solidFill>
              </a:rPr>
              <a:t>of</a:t>
            </a:r>
            <a:r>
              <a:rPr lang="cs-CZ" dirty="0">
                <a:solidFill>
                  <a:schemeClr val="tx1"/>
                </a:solidFill>
              </a:rPr>
              <a:t> </a:t>
            </a:r>
            <a:r>
              <a:rPr lang="cs-CZ" dirty="0" err="1">
                <a:solidFill>
                  <a:schemeClr val="tx1"/>
                </a:solidFill>
              </a:rPr>
              <a:t>items</a:t>
            </a:r>
            <a:r>
              <a:rPr lang="cs-CZ" dirty="0">
                <a:solidFill>
                  <a:schemeClr val="tx1"/>
                </a:solidFill>
              </a:rPr>
              <a:t> </a:t>
            </a:r>
            <a:r>
              <a:rPr lang="cs-CZ" dirty="0" err="1">
                <a:solidFill>
                  <a:schemeClr val="tx1"/>
                </a:solidFill>
              </a:rPr>
              <a:t>it</a:t>
            </a:r>
            <a:r>
              <a:rPr lang="cs-CZ" dirty="0">
                <a:solidFill>
                  <a:schemeClr val="tx1"/>
                </a:solidFill>
              </a:rPr>
              <a:t> </a:t>
            </a:r>
            <a:r>
              <a:rPr lang="cs-CZ" dirty="0" err="1">
                <a:solidFill>
                  <a:schemeClr val="tx1"/>
                </a:solidFill>
              </a:rPr>
              <a:t>displays</a:t>
            </a:r>
            <a:endParaRPr lang="cs-CZ" dirty="0">
              <a:solidFill>
                <a:schemeClr val="tx1"/>
              </a:solidFill>
            </a:endParaRPr>
          </a:p>
          <a:p>
            <a:pPr lvl="1">
              <a:lnSpc>
                <a:spcPct val="90000"/>
              </a:lnSpc>
            </a:pPr>
            <a:endParaRPr lang="cs-CZ" dirty="0">
              <a:solidFill>
                <a:schemeClr val="tx1"/>
              </a:solidFill>
            </a:endParaRPr>
          </a:p>
          <a:p>
            <a:pPr lvl="1">
              <a:lnSpc>
                <a:spcPct val="90000"/>
              </a:lnSpc>
            </a:pPr>
            <a:r>
              <a:rPr lang="cs-CZ" dirty="0" err="1">
                <a:solidFill>
                  <a:schemeClr val="tx1"/>
                </a:solidFill>
              </a:rPr>
              <a:t>Apply</a:t>
            </a:r>
            <a:r>
              <a:rPr lang="cs-CZ" dirty="0">
                <a:solidFill>
                  <a:schemeClr val="tx1"/>
                </a:solidFill>
              </a:rPr>
              <a:t> any </a:t>
            </a:r>
            <a:r>
              <a:rPr lang="cs-CZ" dirty="0" err="1">
                <a:solidFill>
                  <a:schemeClr val="tx1"/>
                </a:solidFill>
              </a:rPr>
              <a:t>suitable</a:t>
            </a:r>
            <a:r>
              <a:rPr lang="cs-CZ" dirty="0">
                <a:solidFill>
                  <a:schemeClr val="tx1"/>
                </a:solidFill>
              </a:rPr>
              <a:t> </a:t>
            </a:r>
            <a:r>
              <a:rPr lang="cs-CZ" dirty="0" err="1">
                <a:solidFill>
                  <a:schemeClr val="tx1"/>
                </a:solidFill>
              </a:rPr>
              <a:t>sequence-based</a:t>
            </a:r>
            <a:r>
              <a:rPr lang="cs-CZ" dirty="0">
                <a:solidFill>
                  <a:schemeClr val="tx1"/>
                </a:solidFill>
              </a:rPr>
              <a:t> </a:t>
            </a:r>
            <a:r>
              <a:rPr lang="cs-CZ" dirty="0" err="1">
                <a:solidFill>
                  <a:schemeClr val="tx1"/>
                </a:solidFill>
              </a:rPr>
              <a:t>recommender</a:t>
            </a:r>
            <a:r>
              <a:rPr lang="cs-CZ" dirty="0">
                <a:solidFill>
                  <a:schemeClr val="tx1"/>
                </a:solidFill>
              </a:rPr>
              <a:t> </a:t>
            </a:r>
            <a:r>
              <a:rPr lang="cs-CZ" dirty="0" err="1">
                <a:solidFill>
                  <a:schemeClr val="tx1"/>
                </a:solidFill>
              </a:rPr>
              <a:t>system</a:t>
            </a:r>
            <a:r>
              <a:rPr lang="cs-CZ" dirty="0">
                <a:solidFill>
                  <a:schemeClr val="tx1"/>
                </a:solidFill>
              </a:rPr>
              <a:t> on such data</a:t>
            </a:r>
          </a:p>
          <a:p>
            <a:pPr lvl="1">
              <a:lnSpc>
                <a:spcPct val="90000"/>
              </a:lnSpc>
            </a:pPr>
            <a:r>
              <a:rPr lang="cs-CZ" dirty="0" err="1">
                <a:solidFill>
                  <a:schemeClr val="tx1"/>
                </a:solidFill>
              </a:rPr>
              <a:t>Diploma</a:t>
            </a:r>
            <a:r>
              <a:rPr lang="cs-CZ" dirty="0">
                <a:solidFill>
                  <a:schemeClr val="tx1"/>
                </a:solidFill>
              </a:rPr>
              <a:t> thesis </a:t>
            </a:r>
            <a:r>
              <a:rPr lang="cs-CZ" dirty="0" err="1">
                <a:solidFill>
                  <a:schemeClr val="tx1"/>
                </a:solidFill>
              </a:rPr>
              <a:t>of</a:t>
            </a:r>
            <a:r>
              <a:rPr lang="cs-CZ" dirty="0">
                <a:solidFill>
                  <a:schemeClr val="tx1"/>
                </a:solidFill>
              </a:rPr>
              <a:t> </a:t>
            </a:r>
            <a:r>
              <a:rPr lang="cs-CZ" dirty="0" err="1">
                <a:solidFill>
                  <a:schemeClr val="tx1"/>
                </a:solidFill>
              </a:rPr>
              <a:t>Kaan</a:t>
            </a:r>
            <a:r>
              <a:rPr lang="cs-CZ" dirty="0">
                <a:solidFill>
                  <a:schemeClr val="tx1"/>
                </a:solidFill>
              </a:rPr>
              <a:t> </a:t>
            </a:r>
            <a:r>
              <a:rPr lang="cs-CZ" dirty="0" err="1">
                <a:solidFill>
                  <a:schemeClr val="tx1"/>
                </a:solidFill>
              </a:rPr>
              <a:t>Yos</a:t>
            </a:r>
            <a:r>
              <a:rPr lang="cs-CZ" dirty="0">
                <a:solidFill>
                  <a:schemeClr val="tx1"/>
                </a:solidFill>
              </a:rPr>
              <a:t>: „</a:t>
            </a:r>
            <a:r>
              <a:rPr lang="en-US" dirty="0">
                <a:solidFill>
                  <a:schemeClr val="tx1"/>
                </a:solidFill>
              </a:rPr>
              <a:t>Deep Learning For Implicit Feedback-based Recommender Systems</a:t>
            </a:r>
            <a:r>
              <a:rPr lang="cs-CZ" dirty="0">
                <a:solidFill>
                  <a:schemeClr val="tx1"/>
                </a:solidFill>
              </a:rPr>
              <a:t>“, </a:t>
            </a:r>
            <a:r>
              <a:rPr lang="cs-CZ" dirty="0">
                <a:solidFill>
                  <a:schemeClr val="tx1"/>
                </a:solidFill>
                <a:hlinkClick r:id="rId2"/>
              </a:rPr>
              <a:t>https://dspace.cuni.cz/handle/20.500.11956/121242</a:t>
            </a:r>
            <a:r>
              <a:rPr lang="cs-CZ" dirty="0">
                <a:solidFill>
                  <a:schemeClr val="tx1"/>
                </a:solidFill>
              </a:rPr>
              <a:t> </a:t>
            </a:r>
          </a:p>
          <a:p>
            <a:pPr lvl="2">
              <a:lnSpc>
                <a:spcPct val="90000"/>
              </a:lnSpc>
            </a:pPr>
            <a:r>
              <a:rPr lang="cs-CZ" dirty="0">
                <a:solidFill>
                  <a:schemeClr val="tx1"/>
                </a:solidFill>
              </a:rPr>
              <a:t>Limited </a:t>
            </a:r>
            <a:r>
              <a:rPr lang="cs-CZ" dirty="0" err="1">
                <a:solidFill>
                  <a:schemeClr val="tx1"/>
                </a:solidFill>
              </a:rPr>
              <a:t>search</a:t>
            </a:r>
            <a:r>
              <a:rPr lang="cs-CZ" dirty="0">
                <a:solidFill>
                  <a:schemeClr val="tx1"/>
                </a:solidFill>
              </a:rPr>
              <a:t> data on a </a:t>
            </a:r>
            <a:r>
              <a:rPr lang="cs-CZ" dirty="0" err="1">
                <a:solidFill>
                  <a:schemeClr val="tx1"/>
                </a:solidFill>
              </a:rPr>
              <a:t>travel</a:t>
            </a:r>
            <a:r>
              <a:rPr lang="cs-CZ" dirty="0">
                <a:solidFill>
                  <a:schemeClr val="tx1"/>
                </a:solidFill>
              </a:rPr>
              <a:t> </a:t>
            </a:r>
            <a:r>
              <a:rPr lang="cs-CZ" dirty="0" err="1">
                <a:solidFill>
                  <a:schemeClr val="tx1"/>
                </a:solidFill>
              </a:rPr>
              <a:t>agency</a:t>
            </a:r>
            <a:r>
              <a:rPr lang="cs-CZ" dirty="0">
                <a:solidFill>
                  <a:schemeClr val="tx1"/>
                </a:solidFill>
              </a:rPr>
              <a:t> (</a:t>
            </a:r>
            <a:r>
              <a:rPr lang="cs-CZ" dirty="0" err="1">
                <a:solidFill>
                  <a:schemeClr val="tx1"/>
                </a:solidFill>
              </a:rPr>
              <a:t>dates</a:t>
            </a:r>
            <a:r>
              <a:rPr lang="cs-CZ" dirty="0">
                <a:solidFill>
                  <a:schemeClr val="tx1"/>
                </a:solidFill>
              </a:rPr>
              <a:t>, tour type, </a:t>
            </a:r>
            <a:r>
              <a:rPr lang="cs-CZ" dirty="0" err="1">
                <a:solidFill>
                  <a:schemeClr val="tx1"/>
                </a:solidFill>
              </a:rPr>
              <a:t>accomodation</a:t>
            </a:r>
            <a:r>
              <a:rPr lang="cs-CZ" dirty="0">
                <a:solidFill>
                  <a:schemeClr val="tx1"/>
                </a:solidFill>
              </a:rPr>
              <a:t> type)</a:t>
            </a:r>
          </a:p>
          <a:p>
            <a:pPr lvl="2">
              <a:lnSpc>
                <a:spcPct val="90000"/>
              </a:lnSpc>
            </a:pPr>
            <a:r>
              <a:rPr lang="cs-CZ" dirty="0">
                <a:solidFill>
                  <a:schemeClr val="tx1"/>
                </a:solidFill>
              </a:rPr>
              <a:t>LSTM, </a:t>
            </a:r>
            <a:r>
              <a:rPr lang="cs-CZ" dirty="0" err="1">
                <a:solidFill>
                  <a:schemeClr val="tx1"/>
                </a:solidFill>
              </a:rPr>
              <a:t>several</a:t>
            </a:r>
            <a:r>
              <a:rPr lang="cs-CZ" dirty="0">
                <a:solidFill>
                  <a:schemeClr val="tx1"/>
                </a:solidFill>
              </a:rPr>
              <a:t> </a:t>
            </a:r>
            <a:r>
              <a:rPr lang="cs-CZ" dirty="0" err="1">
                <a:solidFill>
                  <a:schemeClr val="tx1"/>
                </a:solidFill>
              </a:rPr>
              <a:t>encoding</a:t>
            </a:r>
            <a:r>
              <a:rPr lang="cs-CZ" dirty="0">
                <a:solidFill>
                  <a:schemeClr val="tx1"/>
                </a:solidFill>
              </a:rPr>
              <a:t> </a:t>
            </a:r>
            <a:r>
              <a:rPr lang="cs-CZ" dirty="0" err="1">
                <a:solidFill>
                  <a:schemeClr val="tx1"/>
                </a:solidFill>
              </a:rPr>
              <a:t>variants</a:t>
            </a:r>
            <a:endParaRPr lang="cs-CZ" dirty="0">
              <a:solidFill>
                <a:schemeClr val="tx1"/>
              </a:solidFill>
            </a:endParaRPr>
          </a:p>
          <a:p>
            <a:pPr lvl="2">
              <a:lnSpc>
                <a:spcPct val="90000"/>
              </a:lnSpc>
            </a:pPr>
            <a:r>
              <a:rPr lang="cs-CZ" dirty="0" err="1">
                <a:solidFill>
                  <a:schemeClr val="tx1"/>
                </a:solidFill>
              </a:rPr>
              <a:t>Next</a:t>
            </a:r>
            <a:r>
              <a:rPr lang="cs-CZ" dirty="0">
                <a:solidFill>
                  <a:schemeClr val="tx1"/>
                </a:solidFill>
              </a:rPr>
              <a:t> </a:t>
            </a:r>
            <a:r>
              <a:rPr lang="cs-CZ" dirty="0" err="1">
                <a:solidFill>
                  <a:schemeClr val="tx1"/>
                </a:solidFill>
              </a:rPr>
              <a:t>item</a:t>
            </a:r>
            <a:r>
              <a:rPr lang="cs-CZ" dirty="0">
                <a:solidFill>
                  <a:schemeClr val="tx1"/>
                </a:solidFill>
              </a:rPr>
              <a:t> </a:t>
            </a:r>
            <a:r>
              <a:rPr lang="cs-CZ" dirty="0" err="1">
                <a:solidFill>
                  <a:schemeClr val="tx1"/>
                </a:solidFill>
              </a:rPr>
              <a:t>recommendations</a:t>
            </a:r>
            <a:endParaRPr lang="cs-CZ" dirty="0">
              <a:solidFill>
                <a:schemeClr val="tx1"/>
              </a:solidFill>
            </a:endParaRPr>
          </a:p>
          <a:p>
            <a:pPr lvl="1">
              <a:lnSpc>
                <a:spcPct val="90000"/>
              </a:lnSpc>
            </a:pPr>
            <a:r>
              <a:rPr lang="cs-CZ" dirty="0" err="1">
                <a:solidFill>
                  <a:schemeClr val="tx1"/>
                </a:solidFill>
              </a:rPr>
              <a:t>Suitable</a:t>
            </a:r>
            <a:r>
              <a:rPr lang="cs-CZ" dirty="0">
                <a:solidFill>
                  <a:schemeClr val="tx1"/>
                </a:solidFill>
              </a:rPr>
              <a:t> </a:t>
            </a:r>
            <a:r>
              <a:rPr lang="cs-CZ" dirty="0" err="1">
                <a:solidFill>
                  <a:schemeClr val="tx1"/>
                </a:solidFill>
              </a:rPr>
              <a:t>for</a:t>
            </a:r>
            <a:r>
              <a:rPr lang="cs-CZ" dirty="0">
                <a:solidFill>
                  <a:schemeClr val="tx1"/>
                </a:solidFill>
              </a:rPr>
              <a:t> </a:t>
            </a:r>
            <a:r>
              <a:rPr lang="cs-CZ" dirty="0" err="1">
                <a:solidFill>
                  <a:schemeClr val="tx1"/>
                </a:solidFill>
              </a:rPr>
              <a:t>short</a:t>
            </a:r>
            <a:r>
              <a:rPr lang="cs-CZ" dirty="0">
                <a:solidFill>
                  <a:schemeClr val="tx1"/>
                </a:solidFill>
              </a:rPr>
              <a:t>-term user </a:t>
            </a:r>
            <a:r>
              <a:rPr lang="cs-CZ" dirty="0" err="1">
                <a:solidFill>
                  <a:schemeClr val="tx1"/>
                </a:solidFill>
              </a:rPr>
              <a:t>needs</a:t>
            </a:r>
            <a:r>
              <a:rPr lang="cs-CZ" dirty="0">
                <a:solidFill>
                  <a:schemeClr val="tx1"/>
                </a:solidFill>
              </a:rPr>
              <a:t> (</a:t>
            </a:r>
            <a:r>
              <a:rPr lang="cs-CZ" dirty="0" err="1">
                <a:solidFill>
                  <a:schemeClr val="tx1"/>
                </a:solidFill>
              </a:rPr>
              <a:t>sessions</a:t>
            </a:r>
            <a:r>
              <a:rPr lang="cs-CZ" dirty="0">
                <a:solidFill>
                  <a:schemeClr val="tx1"/>
                </a:solidFill>
              </a:rPr>
              <a:t>)</a:t>
            </a:r>
          </a:p>
          <a:p>
            <a:pPr lvl="1">
              <a:lnSpc>
                <a:spcPct val="90000"/>
              </a:lnSpc>
            </a:pPr>
            <a:r>
              <a:rPr lang="cs-CZ" dirty="0" err="1">
                <a:solidFill>
                  <a:schemeClr val="tx1"/>
                </a:solidFill>
              </a:rPr>
              <a:t>Possible</a:t>
            </a:r>
            <a:r>
              <a:rPr lang="cs-CZ" dirty="0">
                <a:solidFill>
                  <a:schemeClr val="tx1"/>
                </a:solidFill>
              </a:rPr>
              <a:t> </a:t>
            </a:r>
            <a:r>
              <a:rPr lang="cs-CZ" dirty="0" err="1">
                <a:solidFill>
                  <a:schemeClr val="tx1"/>
                </a:solidFill>
              </a:rPr>
              <a:t>extensions</a:t>
            </a:r>
            <a:r>
              <a:rPr lang="cs-CZ" dirty="0">
                <a:solidFill>
                  <a:schemeClr val="tx1"/>
                </a:solidFill>
              </a:rPr>
              <a:t>: </a:t>
            </a:r>
            <a:r>
              <a:rPr lang="cs-CZ" dirty="0" err="1">
                <a:solidFill>
                  <a:schemeClr val="tx1"/>
                </a:solidFill>
              </a:rPr>
              <a:t>aggregated</a:t>
            </a:r>
            <a:r>
              <a:rPr lang="cs-CZ" dirty="0">
                <a:solidFill>
                  <a:schemeClr val="tx1"/>
                </a:solidFill>
              </a:rPr>
              <a:t> </a:t>
            </a:r>
            <a:r>
              <a:rPr lang="cs-CZ" dirty="0" err="1">
                <a:solidFill>
                  <a:schemeClr val="tx1"/>
                </a:solidFill>
              </a:rPr>
              <a:t>information</a:t>
            </a:r>
            <a:r>
              <a:rPr lang="cs-CZ" dirty="0">
                <a:solidFill>
                  <a:schemeClr val="tx1"/>
                </a:solidFill>
              </a:rPr>
              <a:t> </a:t>
            </a:r>
            <a:r>
              <a:rPr lang="cs-CZ" dirty="0" err="1">
                <a:solidFill>
                  <a:schemeClr val="tx1"/>
                </a:solidFill>
              </a:rPr>
              <a:t>from</a:t>
            </a:r>
            <a:r>
              <a:rPr lang="cs-CZ" dirty="0">
                <a:solidFill>
                  <a:schemeClr val="tx1"/>
                </a:solidFill>
              </a:rPr>
              <a:t> past </a:t>
            </a:r>
            <a:r>
              <a:rPr lang="cs-CZ" dirty="0" err="1">
                <a:solidFill>
                  <a:schemeClr val="tx1"/>
                </a:solidFill>
              </a:rPr>
              <a:t>sessions</a:t>
            </a:r>
            <a:r>
              <a:rPr lang="cs-CZ" dirty="0">
                <a:solidFill>
                  <a:schemeClr val="tx1"/>
                </a:solidFill>
              </a:rPr>
              <a:t> =&gt; </a:t>
            </a:r>
            <a:r>
              <a:rPr lang="cs-CZ" dirty="0" err="1">
                <a:solidFill>
                  <a:schemeClr val="tx1"/>
                </a:solidFill>
              </a:rPr>
              <a:t>latent</a:t>
            </a:r>
            <a:r>
              <a:rPr lang="cs-CZ" dirty="0">
                <a:solidFill>
                  <a:schemeClr val="tx1"/>
                </a:solidFill>
              </a:rPr>
              <a:t> model </a:t>
            </a:r>
            <a:r>
              <a:rPr lang="cs-CZ" dirty="0" err="1">
                <a:solidFill>
                  <a:schemeClr val="tx1"/>
                </a:solidFill>
              </a:rPr>
              <a:t>for</a:t>
            </a:r>
            <a:r>
              <a:rPr lang="cs-CZ" dirty="0">
                <a:solidFill>
                  <a:schemeClr val="tx1"/>
                </a:solidFill>
              </a:rPr>
              <a:t> long-term </a:t>
            </a:r>
            <a:r>
              <a:rPr lang="cs-CZ" dirty="0" err="1">
                <a:solidFill>
                  <a:schemeClr val="tx1"/>
                </a:solidFill>
              </a:rPr>
              <a:t>pref</a:t>
            </a:r>
            <a:r>
              <a:rPr lang="cs-CZ" dirty="0">
                <a:solidFill>
                  <a:schemeClr val="tx1"/>
                </a:solidFill>
              </a:rPr>
              <a:t>. (</a:t>
            </a:r>
            <a:r>
              <a:rPr lang="cs-CZ" dirty="0" err="1">
                <a:solidFill>
                  <a:schemeClr val="tx1"/>
                </a:solidFill>
              </a:rPr>
              <a:t>similar</a:t>
            </a:r>
            <a:r>
              <a:rPr lang="cs-CZ" dirty="0">
                <a:solidFill>
                  <a:schemeClr val="tx1"/>
                </a:solidFill>
              </a:rPr>
              <a:t> as </a:t>
            </a:r>
            <a:r>
              <a:rPr lang="cs-CZ" dirty="0">
                <a:solidFill>
                  <a:schemeClr val="tx1"/>
                </a:solidFill>
                <a:hlinkClick r:id="rId3"/>
              </a:rPr>
              <a:t>https://dl.acm.org/</a:t>
            </a:r>
            <a:r>
              <a:rPr lang="cs-CZ" dirty="0" err="1">
                <a:solidFill>
                  <a:schemeClr val="tx1"/>
                </a:solidFill>
                <a:hlinkClick r:id="rId3"/>
              </a:rPr>
              <a:t>doi</a:t>
            </a:r>
            <a:r>
              <a:rPr lang="cs-CZ" dirty="0">
                <a:solidFill>
                  <a:schemeClr val="tx1"/>
                </a:solidFill>
                <a:hlinkClick r:id="rId3"/>
              </a:rPr>
              <a:t>/10.5555/3367471.3367627</a:t>
            </a:r>
            <a:r>
              <a:rPr lang="cs-CZ" dirty="0">
                <a:solidFill>
                  <a:schemeClr val="tx1"/>
                </a:solidFill>
              </a:rPr>
              <a:t>) </a:t>
            </a:r>
          </a:p>
        </p:txBody>
      </p:sp>
    </p:spTree>
    <p:extLst>
      <p:ext uri="{BB962C8B-B14F-4D97-AF65-F5344CB8AC3E}">
        <p14:creationId xmlns:p14="http://schemas.microsoft.com/office/powerpoint/2010/main" val="3624183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847598" cy="4726880"/>
          </a:xfrm>
        </p:spPr>
        <p:txBody>
          <a:bodyPr>
            <a:normAutofit/>
          </a:bodyPr>
          <a:lstStyle/>
          <a:p>
            <a:pPr>
              <a:lnSpc>
                <a:spcPct val="90000"/>
              </a:lnSpc>
            </a:pPr>
            <a:r>
              <a:rPr lang="cs-CZ" b="1" dirty="0" err="1">
                <a:solidFill>
                  <a:srgbClr val="00B050"/>
                </a:solidFill>
              </a:rPr>
              <a:t>Option</a:t>
            </a:r>
            <a:r>
              <a:rPr lang="cs-CZ" b="1" dirty="0">
                <a:solidFill>
                  <a:srgbClr val="00B050"/>
                </a:solidFill>
              </a:rPr>
              <a:t> #1 </a:t>
            </a:r>
            <a:r>
              <a:rPr lang="cs-CZ" b="1" dirty="0" err="1">
                <a:solidFill>
                  <a:srgbClr val="00B050"/>
                </a:solidFill>
              </a:rPr>
              <a:t>content-based</a:t>
            </a:r>
            <a:r>
              <a:rPr lang="cs-CZ" b="1" dirty="0">
                <a:solidFill>
                  <a:srgbClr val="00B050"/>
                </a:solidFill>
              </a:rPr>
              <a:t> </a:t>
            </a:r>
            <a:r>
              <a:rPr lang="cs-CZ" b="1" dirty="0" err="1">
                <a:solidFill>
                  <a:srgbClr val="00B050"/>
                </a:solidFill>
              </a:rPr>
              <a:t>representation</a:t>
            </a:r>
            <a:r>
              <a:rPr lang="cs-CZ" b="1" dirty="0">
                <a:solidFill>
                  <a:srgbClr val="00B050"/>
                </a:solidFill>
              </a:rPr>
              <a:t> - </a:t>
            </a:r>
            <a:r>
              <a:rPr lang="cs-CZ" b="1" dirty="0" err="1">
                <a:solidFill>
                  <a:srgbClr val="00B050"/>
                </a:solidFill>
              </a:rPr>
              <a:t>extension</a:t>
            </a:r>
            <a:endParaRPr lang="cs-CZ" b="1" dirty="0">
              <a:solidFill>
                <a:srgbClr val="00B050"/>
              </a:solidFill>
            </a:endParaRPr>
          </a:p>
          <a:p>
            <a:pPr lvl="1">
              <a:lnSpc>
                <a:spcPct val="90000"/>
              </a:lnSpc>
            </a:pPr>
            <a:r>
              <a:rPr lang="en-US" dirty="0">
                <a:solidFill>
                  <a:schemeClr val="tx1"/>
                </a:solidFill>
              </a:rPr>
              <a:t>Adaptive user modeling with long and short-term preferences for personalized recommendation</a:t>
            </a:r>
            <a:endParaRPr lang="cs-CZ" dirty="0">
              <a:solidFill>
                <a:schemeClr val="tx1"/>
              </a:solidFill>
            </a:endParaRPr>
          </a:p>
          <a:p>
            <a:pPr lvl="2">
              <a:lnSpc>
                <a:spcPct val="90000"/>
              </a:lnSpc>
            </a:pPr>
            <a:r>
              <a:rPr lang="cs-CZ" dirty="0">
                <a:solidFill>
                  <a:schemeClr val="tx1"/>
                </a:solidFill>
                <a:hlinkClick r:id="rId2"/>
              </a:rPr>
              <a:t>https://dl.acm.org/doi/10.5555/3367471.3367627 </a:t>
            </a:r>
            <a:endParaRPr lang="cs-CZ" dirty="0">
              <a:solidFill>
                <a:schemeClr val="tx1"/>
              </a:solidFill>
            </a:endParaRPr>
          </a:p>
          <a:p>
            <a:pPr lvl="2">
              <a:lnSpc>
                <a:spcPct val="90000"/>
              </a:lnSpc>
            </a:pPr>
            <a:r>
              <a:rPr lang="cs-CZ" dirty="0" err="1">
                <a:solidFill>
                  <a:schemeClr val="tx1"/>
                </a:solidFill>
              </a:rPr>
              <a:t>Latent</a:t>
            </a:r>
            <a:r>
              <a:rPr lang="cs-CZ" dirty="0">
                <a:solidFill>
                  <a:schemeClr val="tx1"/>
                </a:solidFill>
              </a:rPr>
              <a:t> model </a:t>
            </a:r>
            <a:r>
              <a:rPr lang="cs-CZ" dirty="0" err="1">
                <a:solidFill>
                  <a:schemeClr val="tx1"/>
                </a:solidFill>
              </a:rPr>
              <a:t>based</a:t>
            </a:r>
            <a:r>
              <a:rPr lang="cs-CZ" dirty="0">
                <a:solidFill>
                  <a:schemeClr val="tx1"/>
                </a:solidFill>
              </a:rPr>
              <a:t> on </a:t>
            </a:r>
            <a:r>
              <a:rPr lang="cs-CZ" dirty="0" err="1">
                <a:solidFill>
                  <a:schemeClr val="tx1"/>
                </a:solidFill>
              </a:rPr>
              <a:t>two</a:t>
            </a:r>
            <a:r>
              <a:rPr lang="cs-CZ" dirty="0">
                <a:solidFill>
                  <a:schemeClr val="tx1"/>
                </a:solidFill>
              </a:rPr>
              <a:t> </a:t>
            </a:r>
            <a:r>
              <a:rPr lang="cs-CZ" dirty="0" err="1">
                <a:solidFill>
                  <a:schemeClr val="tx1"/>
                </a:solidFill>
              </a:rPr>
              <a:t>components</a:t>
            </a:r>
            <a:r>
              <a:rPr lang="cs-CZ" dirty="0">
                <a:solidFill>
                  <a:schemeClr val="tx1"/>
                </a:solidFill>
              </a:rPr>
              <a:t>: long-term and </a:t>
            </a:r>
            <a:r>
              <a:rPr lang="cs-CZ" dirty="0" err="1">
                <a:solidFill>
                  <a:schemeClr val="tx1"/>
                </a:solidFill>
              </a:rPr>
              <a:t>short</a:t>
            </a:r>
            <a:r>
              <a:rPr lang="cs-CZ" dirty="0">
                <a:solidFill>
                  <a:schemeClr val="tx1"/>
                </a:solidFill>
              </a:rPr>
              <a:t>-term user </a:t>
            </a:r>
            <a:r>
              <a:rPr lang="cs-CZ" dirty="0" err="1">
                <a:solidFill>
                  <a:schemeClr val="tx1"/>
                </a:solidFill>
              </a:rPr>
              <a:t>preferences</a:t>
            </a:r>
            <a:endParaRPr lang="cs-CZ" dirty="0">
              <a:solidFill>
                <a:schemeClr val="tx1"/>
              </a:solidFill>
            </a:endParaRPr>
          </a:p>
          <a:p>
            <a:pPr lvl="1">
              <a:lnSpc>
                <a:spcPct val="90000"/>
              </a:lnSpc>
            </a:pPr>
            <a:r>
              <a:rPr lang="cs-CZ" dirty="0">
                <a:solidFill>
                  <a:schemeClr val="tx1"/>
                </a:solidFill>
              </a:rPr>
              <a:t>Short-term: based on LSTM trained on the sequence of user behavior (tweaks with time distance)</a:t>
            </a:r>
          </a:p>
          <a:p>
            <a:pPr lvl="1">
              <a:lnSpc>
                <a:spcPct val="90000"/>
              </a:lnSpc>
            </a:pPr>
            <a:r>
              <a:rPr lang="cs-CZ" dirty="0">
                <a:solidFill>
                  <a:schemeClr val="tx1"/>
                </a:solidFill>
              </a:rPr>
              <a:t>Long-term: </a:t>
            </a:r>
            <a:r>
              <a:rPr lang="cs-CZ" dirty="0" err="1">
                <a:solidFill>
                  <a:schemeClr val="tx1"/>
                </a:solidFill>
              </a:rPr>
              <a:t>assymetric</a:t>
            </a:r>
            <a:r>
              <a:rPr lang="cs-CZ" dirty="0">
                <a:solidFill>
                  <a:schemeClr val="tx1"/>
                </a:solidFill>
              </a:rPr>
              <a:t> SVD </a:t>
            </a:r>
          </a:p>
          <a:p>
            <a:pPr lvl="2">
              <a:lnSpc>
                <a:spcPct val="90000"/>
              </a:lnSpc>
            </a:pPr>
            <a:r>
              <a:rPr lang="cs-CZ" dirty="0" err="1">
                <a:solidFill>
                  <a:schemeClr val="tx1"/>
                </a:solidFill>
              </a:rPr>
              <a:t>users</a:t>
            </a:r>
            <a:r>
              <a:rPr lang="cs-CZ" dirty="0">
                <a:solidFill>
                  <a:schemeClr val="tx1"/>
                </a:solidFill>
              </a:rPr>
              <a:t> are </a:t>
            </a:r>
            <a:r>
              <a:rPr lang="cs-CZ" dirty="0" err="1">
                <a:solidFill>
                  <a:schemeClr val="tx1"/>
                </a:solidFill>
              </a:rPr>
              <a:t>represented</a:t>
            </a:r>
            <a:r>
              <a:rPr lang="cs-CZ" dirty="0">
                <a:solidFill>
                  <a:schemeClr val="tx1"/>
                </a:solidFill>
              </a:rPr>
              <a:t> </a:t>
            </a:r>
            <a:r>
              <a:rPr lang="cs-CZ" dirty="0" err="1">
                <a:solidFill>
                  <a:schemeClr val="tx1"/>
                </a:solidFill>
              </a:rPr>
              <a:t>through</a:t>
            </a:r>
            <a:r>
              <a:rPr lang="cs-CZ" dirty="0">
                <a:solidFill>
                  <a:schemeClr val="tx1"/>
                </a:solidFill>
              </a:rPr>
              <a:t> </a:t>
            </a:r>
            <a:r>
              <a:rPr lang="cs-CZ" dirty="0" err="1">
                <a:solidFill>
                  <a:schemeClr val="tx1"/>
                </a:solidFill>
              </a:rPr>
              <a:t>weighted</a:t>
            </a:r>
            <a:r>
              <a:rPr lang="cs-CZ" dirty="0">
                <a:solidFill>
                  <a:schemeClr val="tx1"/>
                </a:solidFill>
              </a:rPr>
              <a:t> sum </a:t>
            </a:r>
            <a:r>
              <a:rPr lang="cs-CZ" dirty="0" err="1">
                <a:solidFill>
                  <a:schemeClr val="tx1"/>
                </a:solidFill>
              </a:rPr>
              <a:t>of</a:t>
            </a:r>
            <a:r>
              <a:rPr lang="cs-CZ" dirty="0">
                <a:solidFill>
                  <a:schemeClr val="tx1"/>
                </a:solidFill>
              </a:rPr>
              <a:t> </a:t>
            </a:r>
            <a:r>
              <a:rPr lang="cs-CZ" dirty="0" err="1">
                <a:solidFill>
                  <a:schemeClr val="tx1"/>
                </a:solidFill>
              </a:rPr>
              <a:t>items</a:t>
            </a:r>
            <a:r>
              <a:rPr lang="cs-CZ" dirty="0">
                <a:solidFill>
                  <a:schemeClr val="tx1"/>
                </a:solidFill>
              </a:rPr>
              <a:t> </a:t>
            </a:r>
            <a:r>
              <a:rPr lang="cs-CZ" dirty="0" err="1">
                <a:solidFill>
                  <a:schemeClr val="tx1"/>
                </a:solidFill>
              </a:rPr>
              <a:t>they</a:t>
            </a:r>
            <a:r>
              <a:rPr lang="cs-CZ" dirty="0">
                <a:solidFill>
                  <a:schemeClr val="tx1"/>
                </a:solidFill>
              </a:rPr>
              <a:t> </a:t>
            </a:r>
            <a:r>
              <a:rPr lang="cs-CZ" dirty="0" err="1">
                <a:solidFill>
                  <a:schemeClr val="tx1"/>
                </a:solidFill>
              </a:rPr>
              <a:t>interacted</a:t>
            </a:r>
            <a:r>
              <a:rPr lang="cs-CZ" dirty="0">
                <a:solidFill>
                  <a:schemeClr val="tx1"/>
                </a:solidFill>
              </a:rPr>
              <a:t> </a:t>
            </a:r>
            <a:r>
              <a:rPr lang="cs-CZ" dirty="0" err="1">
                <a:solidFill>
                  <a:schemeClr val="tx1"/>
                </a:solidFill>
              </a:rPr>
              <a:t>with</a:t>
            </a:r>
            <a:endParaRPr lang="cs-CZ" dirty="0">
              <a:solidFill>
                <a:schemeClr val="tx1"/>
              </a:solidFill>
            </a:endParaRPr>
          </a:p>
          <a:p>
            <a:pPr lvl="2">
              <a:lnSpc>
                <a:spcPct val="90000"/>
              </a:lnSpc>
            </a:pPr>
            <a:r>
              <a:rPr lang="cs-CZ" dirty="0" err="1">
                <a:solidFill>
                  <a:schemeClr val="tx1"/>
                </a:solidFill>
              </a:rPr>
              <a:t>This</a:t>
            </a:r>
            <a:r>
              <a:rPr lang="cs-CZ" dirty="0">
                <a:solidFill>
                  <a:schemeClr val="tx1"/>
                </a:solidFill>
              </a:rPr>
              <a:t> </a:t>
            </a:r>
            <a:r>
              <a:rPr lang="cs-CZ" dirty="0" err="1">
                <a:solidFill>
                  <a:schemeClr val="tx1"/>
                </a:solidFill>
              </a:rPr>
              <a:t>representation</a:t>
            </a:r>
            <a:r>
              <a:rPr lang="cs-CZ" dirty="0">
                <a:solidFill>
                  <a:schemeClr val="tx1"/>
                </a:solidFill>
              </a:rPr>
              <a:t> </a:t>
            </a:r>
            <a:r>
              <a:rPr lang="cs-CZ" dirty="0" err="1">
                <a:solidFill>
                  <a:schemeClr val="tx1"/>
                </a:solidFill>
              </a:rPr>
              <a:t>can</a:t>
            </a:r>
            <a:r>
              <a:rPr lang="cs-CZ" dirty="0">
                <a:solidFill>
                  <a:schemeClr val="tx1"/>
                </a:solidFill>
              </a:rPr>
              <a:t> </a:t>
            </a:r>
            <a:r>
              <a:rPr lang="cs-CZ" dirty="0" err="1">
                <a:solidFill>
                  <a:schemeClr val="tx1"/>
                </a:solidFill>
              </a:rPr>
              <a:t>be</a:t>
            </a:r>
            <a:r>
              <a:rPr lang="cs-CZ" dirty="0">
                <a:solidFill>
                  <a:schemeClr val="tx1"/>
                </a:solidFill>
              </a:rPr>
              <a:t> </a:t>
            </a:r>
            <a:r>
              <a:rPr lang="cs-CZ" dirty="0" err="1">
                <a:solidFill>
                  <a:schemeClr val="tx1"/>
                </a:solidFill>
              </a:rPr>
              <a:t>modified</a:t>
            </a:r>
            <a:r>
              <a:rPr lang="cs-CZ" dirty="0">
                <a:solidFill>
                  <a:schemeClr val="tx1"/>
                </a:solidFill>
              </a:rPr>
              <a:t> </a:t>
            </a:r>
            <a:r>
              <a:rPr lang="cs-CZ" dirty="0" err="1">
                <a:solidFill>
                  <a:schemeClr val="tx1"/>
                </a:solidFill>
              </a:rPr>
              <a:t>e.g</a:t>
            </a:r>
            <a:r>
              <a:rPr lang="cs-CZ" dirty="0">
                <a:solidFill>
                  <a:schemeClr val="tx1"/>
                </a:solidFill>
              </a:rPr>
              <a:t>. to </a:t>
            </a:r>
            <a:r>
              <a:rPr lang="cs-CZ" dirty="0" err="1">
                <a:solidFill>
                  <a:schemeClr val="tx1"/>
                </a:solidFill>
              </a:rPr>
              <a:t>cover</a:t>
            </a:r>
            <a:r>
              <a:rPr lang="cs-CZ" dirty="0">
                <a:solidFill>
                  <a:schemeClr val="tx1"/>
                </a:solidFill>
              </a:rPr>
              <a:t> </a:t>
            </a:r>
            <a:r>
              <a:rPr lang="cs-CZ" dirty="0" err="1">
                <a:solidFill>
                  <a:schemeClr val="tx1"/>
                </a:solidFill>
              </a:rPr>
              <a:t>searched</a:t>
            </a:r>
            <a:r>
              <a:rPr lang="cs-CZ" dirty="0">
                <a:solidFill>
                  <a:schemeClr val="tx1"/>
                </a:solidFill>
              </a:rPr>
              <a:t> </a:t>
            </a:r>
            <a:r>
              <a:rPr lang="cs-CZ" dirty="0" err="1">
                <a:solidFill>
                  <a:schemeClr val="tx1"/>
                </a:solidFill>
              </a:rPr>
              <a:t>terms</a:t>
            </a:r>
            <a:endParaRPr lang="cs-CZ" dirty="0">
              <a:solidFill>
                <a:schemeClr val="tx1"/>
              </a:solidFill>
            </a:endParaRPr>
          </a:p>
          <a:p>
            <a:pPr lvl="1">
              <a:lnSpc>
                <a:spcPct val="90000"/>
              </a:lnSpc>
            </a:pPr>
            <a:endParaRPr lang="cs-CZ" dirty="0">
              <a:solidFill>
                <a:schemeClr val="tx1"/>
              </a:solidFill>
            </a:endParaRPr>
          </a:p>
          <a:p>
            <a:pPr lvl="1">
              <a:lnSpc>
                <a:spcPct val="90000"/>
              </a:lnSpc>
            </a:pPr>
            <a:r>
              <a:rPr lang="cs-CZ" dirty="0" err="1">
                <a:solidFill>
                  <a:schemeClr val="tx1"/>
                </a:solidFill>
              </a:rPr>
              <a:t>Adaptive</a:t>
            </a:r>
            <a:r>
              <a:rPr lang="cs-CZ" dirty="0">
                <a:solidFill>
                  <a:schemeClr val="tx1"/>
                </a:solidFill>
              </a:rPr>
              <a:t> </a:t>
            </a:r>
            <a:r>
              <a:rPr lang="cs-CZ" dirty="0" err="1">
                <a:solidFill>
                  <a:schemeClr val="tx1"/>
                </a:solidFill>
              </a:rPr>
              <a:t>fusion</a:t>
            </a:r>
            <a:r>
              <a:rPr lang="cs-CZ" dirty="0">
                <a:solidFill>
                  <a:schemeClr val="tx1"/>
                </a:solidFill>
              </a:rPr>
              <a:t> </a:t>
            </a:r>
            <a:r>
              <a:rPr lang="cs-CZ" dirty="0" err="1">
                <a:solidFill>
                  <a:schemeClr val="tx1"/>
                </a:solidFill>
              </a:rPr>
              <a:t>of</a:t>
            </a:r>
            <a:r>
              <a:rPr lang="cs-CZ" dirty="0">
                <a:solidFill>
                  <a:schemeClr val="tx1"/>
                </a:solidFill>
              </a:rPr>
              <a:t> long and </a:t>
            </a:r>
            <a:r>
              <a:rPr lang="cs-CZ" dirty="0" err="1">
                <a:solidFill>
                  <a:schemeClr val="tx1"/>
                </a:solidFill>
              </a:rPr>
              <a:t>short</a:t>
            </a:r>
            <a:r>
              <a:rPr lang="cs-CZ" dirty="0">
                <a:solidFill>
                  <a:schemeClr val="tx1"/>
                </a:solidFill>
              </a:rPr>
              <a:t> term </a:t>
            </a:r>
            <a:r>
              <a:rPr lang="cs-CZ" dirty="0" err="1">
                <a:solidFill>
                  <a:schemeClr val="tx1"/>
                </a:solidFill>
              </a:rPr>
              <a:t>preferences</a:t>
            </a:r>
            <a:r>
              <a:rPr lang="cs-CZ" dirty="0">
                <a:solidFill>
                  <a:schemeClr val="tx1"/>
                </a:solidFill>
              </a:rPr>
              <a:t> to </a:t>
            </a:r>
            <a:r>
              <a:rPr lang="cs-CZ" dirty="0" err="1">
                <a:solidFill>
                  <a:schemeClr val="tx1"/>
                </a:solidFill>
              </a:rPr>
              <a:t>derive</a:t>
            </a:r>
            <a:r>
              <a:rPr lang="cs-CZ" dirty="0">
                <a:solidFill>
                  <a:schemeClr val="tx1"/>
                </a:solidFill>
              </a:rPr>
              <a:t> </a:t>
            </a:r>
            <a:r>
              <a:rPr lang="cs-CZ" dirty="0" err="1">
                <a:solidFill>
                  <a:schemeClr val="tx1"/>
                </a:solidFill>
              </a:rPr>
              <a:t>final</a:t>
            </a:r>
            <a:r>
              <a:rPr lang="cs-CZ" dirty="0">
                <a:solidFill>
                  <a:schemeClr val="tx1"/>
                </a:solidFill>
              </a:rPr>
              <a:t> </a:t>
            </a:r>
            <a:r>
              <a:rPr lang="cs-CZ" dirty="0" err="1">
                <a:solidFill>
                  <a:schemeClr val="tx1"/>
                </a:solidFill>
              </a:rPr>
              <a:t>latent</a:t>
            </a:r>
            <a:r>
              <a:rPr lang="cs-CZ" dirty="0">
                <a:solidFill>
                  <a:schemeClr val="tx1"/>
                </a:solidFill>
              </a:rPr>
              <a:t> </a:t>
            </a:r>
            <a:r>
              <a:rPr lang="cs-CZ" dirty="0" err="1">
                <a:solidFill>
                  <a:schemeClr val="tx1"/>
                </a:solidFill>
              </a:rPr>
              <a:t>vector</a:t>
            </a:r>
            <a:r>
              <a:rPr lang="cs-CZ" dirty="0">
                <a:solidFill>
                  <a:schemeClr val="tx1"/>
                </a:solidFill>
              </a:rPr>
              <a:t> </a:t>
            </a:r>
            <a:r>
              <a:rPr lang="cs-CZ" dirty="0" err="1">
                <a:solidFill>
                  <a:schemeClr val="tx1"/>
                </a:solidFill>
              </a:rPr>
              <a:t>for</a:t>
            </a:r>
            <a:r>
              <a:rPr lang="cs-CZ" dirty="0">
                <a:solidFill>
                  <a:schemeClr val="tx1"/>
                </a:solidFill>
              </a:rPr>
              <a:t> user</a:t>
            </a:r>
          </a:p>
          <a:p>
            <a:pPr lvl="1">
              <a:lnSpc>
                <a:spcPct val="90000"/>
              </a:lnSpc>
            </a:pPr>
            <a:endParaRPr lang="cs-CZ" dirty="0">
              <a:solidFill>
                <a:schemeClr val="tx1"/>
              </a:solidFill>
            </a:endParaRPr>
          </a:p>
        </p:txBody>
      </p:sp>
    </p:spTree>
    <p:extLst>
      <p:ext uri="{BB962C8B-B14F-4D97-AF65-F5344CB8AC3E}">
        <p14:creationId xmlns:p14="http://schemas.microsoft.com/office/powerpoint/2010/main" val="2865938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847598" cy="4726880"/>
          </a:xfrm>
        </p:spPr>
        <p:txBody>
          <a:bodyPr>
            <a:normAutofit/>
          </a:bodyPr>
          <a:lstStyle/>
          <a:p>
            <a:pPr>
              <a:lnSpc>
                <a:spcPct val="90000"/>
              </a:lnSpc>
            </a:pPr>
            <a:r>
              <a:rPr lang="cs-CZ" b="1" dirty="0" err="1">
                <a:solidFill>
                  <a:srgbClr val="00B050"/>
                </a:solidFill>
              </a:rPr>
              <a:t>Option</a:t>
            </a:r>
            <a:r>
              <a:rPr lang="cs-CZ" b="1" dirty="0">
                <a:solidFill>
                  <a:srgbClr val="00B050"/>
                </a:solidFill>
              </a:rPr>
              <a:t> #1 </a:t>
            </a:r>
            <a:r>
              <a:rPr lang="cs-CZ" b="1" dirty="0" err="1">
                <a:solidFill>
                  <a:srgbClr val="00B050"/>
                </a:solidFill>
              </a:rPr>
              <a:t>content-based</a:t>
            </a:r>
            <a:r>
              <a:rPr lang="cs-CZ" b="1" dirty="0">
                <a:solidFill>
                  <a:srgbClr val="00B050"/>
                </a:solidFill>
              </a:rPr>
              <a:t> </a:t>
            </a:r>
            <a:r>
              <a:rPr lang="cs-CZ" b="1" dirty="0" err="1">
                <a:solidFill>
                  <a:srgbClr val="00B050"/>
                </a:solidFill>
              </a:rPr>
              <a:t>representation</a:t>
            </a:r>
            <a:r>
              <a:rPr lang="cs-CZ" b="1" dirty="0">
                <a:solidFill>
                  <a:srgbClr val="00B050"/>
                </a:solidFill>
              </a:rPr>
              <a:t> - </a:t>
            </a:r>
            <a:r>
              <a:rPr lang="cs-CZ" b="1" dirty="0" err="1">
                <a:solidFill>
                  <a:srgbClr val="00B050"/>
                </a:solidFill>
              </a:rPr>
              <a:t>extension</a:t>
            </a:r>
            <a:endParaRPr lang="cs-CZ" b="1" dirty="0">
              <a:solidFill>
                <a:srgbClr val="00B050"/>
              </a:solidFill>
            </a:endParaRPr>
          </a:p>
          <a:p>
            <a:pPr lvl="1">
              <a:lnSpc>
                <a:spcPct val="90000"/>
              </a:lnSpc>
            </a:pPr>
            <a:r>
              <a:rPr lang="cs-CZ" dirty="0" err="1">
                <a:solidFill>
                  <a:schemeClr val="tx1"/>
                </a:solidFill>
              </a:rPr>
              <a:t>Beware</a:t>
            </a:r>
            <a:r>
              <a:rPr lang="cs-CZ" dirty="0">
                <a:solidFill>
                  <a:schemeClr val="tx1"/>
                </a:solidFill>
              </a:rPr>
              <a:t> on </a:t>
            </a:r>
            <a:r>
              <a:rPr lang="cs-CZ" dirty="0" err="1">
                <a:solidFill>
                  <a:schemeClr val="tx1"/>
                </a:solidFill>
              </a:rPr>
              <a:t>how</a:t>
            </a:r>
            <a:r>
              <a:rPr lang="cs-CZ" dirty="0">
                <a:solidFill>
                  <a:schemeClr val="tx1"/>
                </a:solidFill>
              </a:rPr>
              <a:t> to </a:t>
            </a:r>
            <a:r>
              <a:rPr lang="cs-CZ" dirty="0" err="1">
                <a:solidFill>
                  <a:schemeClr val="tx1"/>
                </a:solidFill>
              </a:rPr>
              <a:t>represent</a:t>
            </a:r>
            <a:r>
              <a:rPr lang="cs-CZ" dirty="0">
                <a:solidFill>
                  <a:schemeClr val="tx1"/>
                </a:solidFill>
              </a:rPr>
              <a:t> </a:t>
            </a:r>
            <a:r>
              <a:rPr lang="cs-CZ" dirty="0" err="1">
                <a:solidFill>
                  <a:schemeClr val="tx1"/>
                </a:solidFill>
              </a:rPr>
              <a:t>search</a:t>
            </a:r>
            <a:r>
              <a:rPr lang="cs-CZ" dirty="0">
                <a:solidFill>
                  <a:schemeClr val="tx1"/>
                </a:solidFill>
              </a:rPr>
              <a:t> </a:t>
            </a:r>
            <a:r>
              <a:rPr lang="cs-CZ" dirty="0" err="1">
                <a:solidFill>
                  <a:schemeClr val="tx1"/>
                </a:solidFill>
              </a:rPr>
              <a:t>terms</a:t>
            </a:r>
            <a:endParaRPr lang="cs-CZ" dirty="0">
              <a:solidFill>
                <a:schemeClr val="tx1"/>
              </a:solidFill>
            </a:endParaRPr>
          </a:p>
          <a:p>
            <a:pPr lvl="2">
              <a:lnSpc>
                <a:spcPct val="90000"/>
              </a:lnSpc>
            </a:pPr>
            <a:r>
              <a:rPr lang="cs-CZ" dirty="0" err="1">
                <a:solidFill>
                  <a:schemeClr val="tx1"/>
                </a:solidFill>
              </a:rPr>
              <a:t>Different</a:t>
            </a:r>
            <a:r>
              <a:rPr lang="cs-CZ" dirty="0">
                <a:solidFill>
                  <a:schemeClr val="tx1"/>
                </a:solidFill>
              </a:rPr>
              <a:t> </a:t>
            </a:r>
            <a:r>
              <a:rPr lang="cs-CZ" dirty="0" err="1">
                <a:solidFill>
                  <a:schemeClr val="tx1"/>
                </a:solidFill>
              </a:rPr>
              <a:t>ranges</a:t>
            </a:r>
            <a:r>
              <a:rPr lang="cs-CZ" dirty="0">
                <a:solidFill>
                  <a:schemeClr val="tx1"/>
                </a:solidFill>
              </a:rPr>
              <a:t> </a:t>
            </a:r>
            <a:r>
              <a:rPr lang="cs-CZ" dirty="0" err="1">
                <a:solidFill>
                  <a:schemeClr val="tx1"/>
                </a:solidFill>
              </a:rPr>
              <a:t>for</a:t>
            </a:r>
            <a:r>
              <a:rPr lang="cs-CZ" dirty="0">
                <a:solidFill>
                  <a:schemeClr val="tx1"/>
                </a:solidFill>
              </a:rPr>
              <a:t> </a:t>
            </a:r>
            <a:r>
              <a:rPr lang="cs-CZ" dirty="0" err="1">
                <a:solidFill>
                  <a:schemeClr val="tx1"/>
                </a:solidFill>
              </a:rPr>
              <a:t>the</a:t>
            </a:r>
            <a:r>
              <a:rPr lang="cs-CZ" dirty="0">
                <a:solidFill>
                  <a:schemeClr val="tx1"/>
                </a:solidFill>
              </a:rPr>
              <a:t> </a:t>
            </a:r>
            <a:r>
              <a:rPr lang="cs-CZ" dirty="0" err="1">
                <a:solidFill>
                  <a:schemeClr val="tx1"/>
                </a:solidFill>
              </a:rPr>
              <a:t>same</a:t>
            </a:r>
            <a:r>
              <a:rPr lang="cs-CZ" dirty="0">
                <a:solidFill>
                  <a:schemeClr val="tx1"/>
                </a:solidFill>
              </a:rPr>
              <a:t> </a:t>
            </a:r>
            <a:r>
              <a:rPr lang="cs-CZ" dirty="0" err="1">
                <a:solidFill>
                  <a:schemeClr val="tx1"/>
                </a:solidFill>
              </a:rPr>
              <a:t>attributes</a:t>
            </a:r>
            <a:r>
              <a:rPr lang="cs-CZ" dirty="0">
                <a:solidFill>
                  <a:schemeClr val="tx1"/>
                </a:solidFill>
              </a:rPr>
              <a:t> </a:t>
            </a:r>
            <a:r>
              <a:rPr lang="cs-CZ" dirty="0" err="1">
                <a:solidFill>
                  <a:schemeClr val="tx1"/>
                </a:solidFill>
              </a:rPr>
              <a:t>throughout</a:t>
            </a:r>
            <a:r>
              <a:rPr lang="cs-CZ" dirty="0">
                <a:solidFill>
                  <a:schemeClr val="tx1"/>
                </a:solidFill>
              </a:rPr>
              <a:t> </a:t>
            </a:r>
            <a:r>
              <a:rPr lang="cs-CZ" dirty="0" err="1">
                <a:solidFill>
                  <a:schemeClr val="tx1"/>
                </a:solidFill>
              </a:rPr>
              <a:t>various</a:t>
            </a:r>
            <a:r>
              <a:rPr lang="cs-CZ" dirty="0">
                <a:solidFill>
                  <a:schemeClr val="tx1"/>
                </a:solidFill>
              </a:rPr>
              <a:t> </a:t>
            </a:r>
            <a:r>
              <a:rPr lang="cs-CZ" dirty="0" err="1">
                <a:solidFill>
                  <a:schemeClr val="tx1"/>
                </a:solidFill>
              </a:rPr>
              <a:t>categories</a:t>
            </a:r>
            <a:r>
              <a:rPr lang="cs-CZ" dirty="0">
                <a:solidFill>
                  <a:schemeClr val="tx1"/>
                </a:solidFill>
              </a:rPr>
              <a:t> (</a:t>
            </a:r>
            <a:r>
              <a:rPr lang="cs-CZ" dirty="0" err="1">
                <a:solidFill>
                  <a:schemeClr val="tx1"/>
                </a:solidFill>
              </a:rPr>
              <a:t>e.g</a:t>
            </a:r>
            <a:r>
              <a:rPr lang="cs-CZ" dirty="0">
                <a:solidFill>
                  <a:schemeClr val="tx1"/>
                </a:solidFill>
              </a:rPr>
              <a:t>. </a:t>
            </a:r>
            <a:r>
              <a:rPr lang="cs-CZ" dirty="0" err="1">
                <a:solidFill>
                  <a:schemeClr val="tx1"/>
                </a:solidFill>
              </a:rPr>
              <a:t>Fridge</a:t>
            </a:r>
            <a:r>
              <a:rPr lang="cs-CZ" dirty="0">
                <a:solidFill>
                  <a:schemeClr val="tx1"/>
                </a:solidFill>
              </a:rPr>
              <a:t> vs. </a:t>
            </a:r>
            <a:r>
              <a:rPr lang="cs-CZ" dirty="0" err="1">
                <a:solidFill>
                  <a:schemeClr val="tx1"/>
                </a:solidFill>
              </a:rPr>
              <a:t>Keyboard</a:t>
            </a:r>
            <a:r>
              <a:rPr lang="cs-CZ" dirty="0">
                <a:solidFill>
                  <a:schemeClr val="tx1"/>
                </a:solidFill>
              </a:rPr>
              <a:t>)</a:t>
            </a:r>
          </a:p>
          <a:p>
            <a:pPr lvl="2">
              <a:lnSpc>
                <a:spcPct val="90000"/>
              </a:lnSpc>
            </a:pPr>
            <a:r>
              <a:rPr lang="cs-CZ" dirty="0" err="1">
                <a:solidFill>
                  <a:schemeClr val="tx1"/>
                </a:solidFill>
              </a:rPr>
              <a:t>Different</a:t>
            </a:r>
            <a:r>
              <a:rPr lang="cs-CZ" dirty="0">
                <a:solidFill>
                  <a:schemeClr val="tx1"/>
                </a:solidFill>
              </a:rPr>
              <a:t> set </a:t>
            </a:r>
            <a:r>
              <a:rPr lang="cs-CZ" dirty="0" err="1">
                <a:solidFill>
                  <a:schemeClr val="tx1"/>
                </a:solidFill>
              </a:rPr>
              <a:t>of</a:t>
            </a:r>
            <a:r>
              <a:rPr lang="cs-CZ" dirty="0">
                <a:solidFill>
                  <a:schemeClr val="tx1"/>
                </a:solidFill>
              </a:rPr>
              <a:t> </a:t>
            </a:r>
            <a:r>
              <a:rPr lang="cs-CZ" dirty="0" err="1">
                <a:solidFill>
                  <a:schemeClr val="tx1"/>
                </a:solidFill>
              </a:rPr>
              <a:t>attributes</a:t>
            </a:r>
            <a:r>
              <a:rPr lang="cs-CZ" dirty="0">
                <a:solidFill>
                  <a:schemeClr val="tx1"/>
                </a:solidFill>
              </a:rPr>
              <a:t> </a:t>
            </a:r>
            <a:r>
              <a:rPr lang="cs-CZ" dirty="0" err="1">
                <a:solidFill>
                  <a:schemeClr val="tx1"/>
                </a:solidFill>
              </a:rPr>
              <a:t>for</a:t>
            </a:r>
            <a:r>
              <a:rPr lang="cs-CZ" dirty="0">
                <a:solidFill>
                  <a:schemeClr val="tx1"/>
                </a:solidFill>
              </a:rPr>
              <a:t> </a:t>
            </a:r>
            <a:r>
              <a:rPr lang="cs-CZ" dirty="0" err="1">
                <a:solidFill>
                  <a:schemeClr val="tx1"/>
                </a:solidFill>
              </a:rPr>
              <a:t>various</a:t>
            </a:r>
            <a:r>
              <a:rPr lang="cs-CZ" dirty="0">
                <a:solidFill>
                  <a:schemeClr val="tx1"/>
                </a:solidFill>
              </a:rPr>
              <a:t> </a:t>
            </a:r>
            <a:r>
              <a:rPr lang="cs-CZ" dirty="0" err="1">
                <a:solidFill>
                  <a:schemeClr val="tx1"/>
                </a:solidFill>
              </a:rPr>
              <a:t>categories</a:t>
            </a:r>
            <a:endParaRPr lang="cs-CZ" dirty="0">
              <a:solidFill>
                <a:schemeClr val="tx1"/>
              </a:solidFill>
            </a:endParaRPr>
          </a:p>
          <a:p>
            <a:pPr lvl="2">
              <a:lnSpc>
                <a:spcPct val="90000"/>
              </a:lnSpc>
            </a:pPr>
            <a:r>
              <a:rPr lang="cs-CZ" dirty="0" err="1">
                <a:solidFill>
                  <a:schemeClr val="tx1"/>
                </a:solidFill>
              </a:rPr>
              <a:t>The</a:t>
            </a:r>
            <a:r>
              <a:rPr lang="cs-CZ" dirty="0">
                <a:solidFill>
                  <a:schemeClr val="tx1"/>
                </a:solidFill>
              </a:rPr>
              <a:t> </a:t>
            </a:r>
            <a:r>
              <a:rPr lang="cs-CZ" dirty="0" err="1">
                <a:solidFill>
                  <a:schemeClr val="tx1"/>
                </a:solidFill>
              </a:rPr>
              <a:t>same</a:t>
            </a:r>
            <a:r>
              <a:rPr lang="cs-CZ" dirty="0">
                <a:solidFill>
                  <a:schemeClr val="tx1"/>
                </a:solidFill>
              </a:rPr>
              <a:t> </a:t>
            </a:r>
            <a:r>
              <a:rPr lang="cs-CZ" dirty="0" err="1">
                <a:solidFill>
                  <a:schemeClr val="tx1"/>
                </a:solidFill>
              </a:rPr>
              <a:t>value</a:t>
            </a:r>
            <a:r>
              <a:rPr lang="cs-CZ" dirty="0">
                <a:solidFill>
                  <a:schemeClr val="tx1"/>
                </a:solidFill>
              </a:rPr>
              <a:t> </a:t>
            </a:r>
            <a:r>
              <a:rPr lang="cs-CZ" dirty="0" err="1">
                <a:solidFill>
                  <a:schemeClr val="tx1"/>
                </a:solidFill>
              </a:rPr>
              <a:t>may</a:t>
            </a:r>
            <a:r>
              <a:rPr lang="cs-CZ" dirty="0">
                <a:solidFill>
                  <a:schemeClr val="tx1"/>
                </a:solidFill>
              </a:rPr>
              <a:t> </a:t>
            </a:r>
            <a:r>
              <a:rPr lang="cs-CZ" dirty="0" err="1">
                <a:solidFill>
                  <a:schemeClr val="tx1"/>
                </a:solidFill>
              </a:rPr>
              <a:t>have</a:t>
            </a:r>
            <a:r>
              <a:rPr lang="cs-CZ" dirty="0">
                <a:solidFill>
                  <a:schemeClr val="tx1"/>
                </a:solidFill>
              </a:rPr>
              <a:t> a </a:t>
            </a:r>
            <a:r>
              <a:rPr lang="cs-CZ" dirty="0" err="1">
                <a:solidFill>
                  <a:schemeClr val="tx1"/>
                </a:solidFill>
              </a:rPr>
              <a:t>different</a:t>
            </a:r>
            <a:r>
              <a:rPr lang="cs-CZ" dirty="0">
                <a:solidFill>
                  <a:schemeClr val="tx1"/>
                </a:solidFill>
              </a:rPr>
              <a:t> </a:t>
            </a:r>
            <a:r>
              <a:rPr lang="cs-CZ" dirty="0" err="1">
                <a:solidFill>
                  <a:schemeClr val="tx1"/>
                </a:solidFill>
              </a:rPr>
              <a:t>meaning</a:t>
            </a:r>
            <a:r>
              <a:rPr lang="cs-CZ" dirty="0">
                <a:solidFill>
                  <a:schemeClr val="tx1"/>
                </a:solidFill>
              </a:rPr>
              <a:t> </a:t>
            </a:r>
            <a:r>
              <a:rPr lang="cs-CZ" dirty="0" err="1">
                <a:solidFill>
                  <a:schemeClr val="tx1"/>
                </a:solidFill>
              </a:rPr>
              <a:t>throughout</a:t>
            </a:r>
            <a:r>
              <a:rPr lang="cs-CZ" dirty="0">
                <a:solidFill>
                  <a:schemeClr val="tx1"/>
                </a:solidFill>
              </a:rPr>
              <a:t> </a:t>
            </a:r>
            <a:r>
              <a:rPr lang="cs-CZ" dirty="0" err="1">
                <a:solidFill>
                  <a:schemeClr val="tx1"/>
                </a:solidFill>
              </a:rPr>
              <a:t>the</a:t>
            </a:r>
            <a:r>
              <a:rPr lang="cs-CZ" dirty="0">
                <a:solidFill>
                  <a:schemeClr val="tx1"/>
                </a:solidFill>
              </a:rPr>
              <a:t> </a:t>
            </a:r>
            <a:r>
              <a:rPr lang="cs-CZ" dirty="0" err="1">
                <a:solidFill>
                  <a:schemeClr val="tx1"/>
                </a:solidFill>
              </a:rPr>
              <a:t>time</a:t>
            </a:r>
            <a:r>
              <a:rPr lang="cs-CZ" dirty="0">
                <a:solidFill>
                  <a:schemeClr val="tx1"/>
                </a:solidFill>
              </a:rPr>
              <a:t> </a:t>
            </a:r>
          </a:p>
          <a:p>
            <a:pPr lvl="3">
              <a:lnSpc>
                <a:spcPct val="90000"/>
              </a:lnSpc>
            </a:pPr>
            <a:r>
              <a:rPr lang="cs-CZ" sz="1400" dirty="0">
                <a:solidFill>
                  <a:schemeClr val="tx1"/>
                </a:solidFill>
              </a:rPr>
              <a:t>„500GB HDD“ </a:t>
            </a:r>
            <a:r>
              <a:rPr lang="cs-CZ" sz="1400" dirty="0" err="1">
                <a:solidFill>
                  <a:schemeClr val="tx1"/>
                </a:solidFill>
              </a:rPr>
              <a:t>now</a:t>
            </a:r>
            <a:r>
              <a:rPr lang="cs-CZ" sz="1400" dirty="0">
                <a:solidFill>
                  <a:schemeClr val="tx1"/>
                </a:solidFill>
              </a:rPr>
              <a:t> vs. 5 </a:t>
            </a:r>
            <a:r>
              <a:rPr lang="cs-CZ" sz="1400" dirty="0" err="1">
                <a:solidFill>
                  <a:schemeClr val="tx1"/>
                </a:solidFill>
              </a:rPr>
              <a:t>years</a:t>
            </a:r>
            <a:r>
              <a:rPr lang="cs-CZ" sz="1400" dirty="0">
                <a:solidFill>
                  <a:schemeClr val="tx1"/>
                </a:solidFill>
              </a:rPr>
              <a:t> ago</a:t>
            </a:r>
          </a:p>
          <a:p>
            <a:pPr lvl="3">
              <a:lnSpc>
                <a:spcPct val="90000"/>
              </a:lnSpc>
            </a:pPr>
            <a:r>
              <a:rPr lang="cs-CZ" sz="1400" dirty="0">
                <a:solidFill>
                  <a:schemeClr val="tx1"/>
                </a:solidFill>
              </a:rPr>
              <a:t>„</a:t>
            </a:r>
            <a:r>
              <a:rPr lang="cs-CZ" sz="1400" dirty="0" err="1">
                <a:solidFill>
                  <a:schemeClr val="tx1"/>
                </a:solidFill>
              </a:rPr>
              <a:t>Movies</a:t>
            </a:r>
            <a:r>
              <a:rPr lang="cs-CZ" sz="1400" dirty="0">
                <a:solidFill>
                  <a:schemeClr val="tx1"/>
                </a:solidFill>
              </a:rPr>
              <a:t> </a:t>
            </a:r>
            <a:r>
              <a:rPr lang="cs-CZ" sz="1400" dirty="0" err="1">
                <a:solidFill>
                  <a:schemeClr val="tx1"/>
                </a:solidFill>
              </a:rPr>
              <a:t>from</a:t>
            </a:r>
            <a:r>
              <a:rPr lang="cs-CZ" sz="1400" dirty="0">
                <a:solidFill>
                  <a:schemeClr val="tx1"/>
                </a:solidFill>
              </a:rPr>
              <a:t> 2018“ </a:t>
            </a:r>
            <a:r>
              <a:rPr lang="cs-CZ" sz="1400" dirty="0" err="1">
                <a:solidFill>
                  <a:schemeClr val="tx1"/>
                </a:solidFill>
              </a:rPr>
              <a:t>now</a:t>
            </a:r>
            <a:r>
              <a:rPr lang="cs-CZ" sz="1400" dirty="0">
                <a:solidFill>
                  <a:schemeClr val="tx1"/>
                </a:solidFill>
              </a:rPr>
              <a:t> vs. 3 </a:t>
            </a:r>
            <a:r>
              <a:rPr lang="cs-CZ" sz="1400" dirty="0" err="1">
                <a:solidFill>
                  <a:schemeClr val="tx1"/>
                </a:solidFill>
              </a:rPr>
              <a:t>years</a:t>
            </a:r>
            <a:r>
              <a:rPr lang="cs-CZ" sz="1400" dirty="0">
                <a:solidFill>
                  <a:schemeClr val="tx1"/>
                </a:solidFill>
              </a:rPr>
              <a:t> ago</a:t>
            </a:r>
          </a:p>
          <a:p>
            <a:pPr lvl="1">
              <a:lnSpc>
                <a:spcPct val="90000"/>
              </a:lnSpc>
            </a:pPr>
            <a:endParaRPr lang="cs-CZ" dirty="0">
              <a:solidFill>
                <a:schemeClr val="tx1"/>
              </a:solidFill>
            </a:endParaRPr>
          </a:p>
          <a:p>
            <a:pPr lvl="1">
              <a:lnSpc>
                <a:spcPct val="90000"/>
              </a:lnSpc>
            </a:pPr>
            <a:r>
              <a:rPr lang="cs-CZ" dirty="0">
                <a:solidFill>
                  <a:schemeClr val="tx1"/>
                </a:solidFill>
              </a:rPr>
              <a:t>Try to </a:t>
            </a:r>
            <a:r>
              <a:rPr lang="cs-CZ" dirty="0" err="1">
                <a:solidFill>
                  <a:schemeClr val="tx1"/>
                </a:solidFill>
              </a:rPr>
              <a:t>compensate</a:t>
            </a:r>
            <a:r>
              <a:rPr lang="cs-CZ" dirty="0">
                <a:solidFill>
                  <a:schemeClr val="tx1"/>
                </a:solidFill>
              </a:rPr>
              <a:t> </a:t>
            </a:r>
            <a:r>
              <a:rPr lang="cs-CZ" dirty="0" err="1">
                <a:solidFill>
                  <a:schemeClr val="tx1"/>
                </a:solidFill>
              </a:rPr>
              <a:t>for</a:t>
            </a:r>
            <a:r>
              <a:rPr lang="cs-CZ" dirty="0">
                <a:solidFill>
                  <a:schemeClr val="tx1"/>
                </a:solidFill>
              </a:rPr>
              <a:t> these </a:t>
            </a:r>
            <a:r>
              <a:rPr lang="cs-CZ" dirty="0" err="1">
                <a:solidFill>
                  <a:schemeClr val="tx1"/>
                </a:solidFill>
              </a:rPr>
              <a:t>biases</a:t>
            </a:r>
            <a:endParaRPr lang="cs-CZ" dirty="0">
              <a:solidFill>
                <a:schemeClr val="tx1"/>
              </a:solidFill>
            </a:endParaRPr>
          </a:p>
        </p:txBody>
      </p:sp>
    </p:spTree>
    <p:extLst>
      <p:ext uri="{BB962C8B-B14F-4D97-AF65-F5344CB8AC3E}">
        <p14:creationId xmlns:p14="http://schemas.microsoft.com/office/powerpoint/2010/main" val="2553827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847598" cy="4726880"/>
          </a:xfrm>
        </p:spPr>
        <p:txBody>
          <a:bodyPr>
            <a:normAutofit/>
          </a:bodyPr>
          <a:lstStyle/>
          <a:p>
            <a:pPr>
              <a:lnSpc>
                <a:spcPct val="90000"/>
              </a:lnSpc>
            </a:pPr>
            <a:r>
              <a:rPr lang="cs-CZ" b="1" dirty="0">
                <a:solidFill>
                  <a:srgbClr val="00B050"/>
                </a:solidFill>
              </a:rPr>
              <a:t>Option #1 content-based representation – explicit model</a:t>
            </a:r>
          </a:p>
          <a:p>
            <a:pPr lvl="1">
              <a:lnSpc>
                <a:spcPct val="90000"/>
              </a:lnSpc>
            </a:pPr>
            <a:r>
              <a:rPr lang="cs-CZ" dirty="0">
                <a:solidFill>
                  <a:schemeClr val="tx1"/>
                </a:solidFill>
              </a:rPr>
              <a:t>Latent vs. Explicit model (previously described is latent)</a:t>
            </a:r>
          </a:p>
          <a:p>
            <a:pPr lvl="1">
              <a:lnSpc>
                <a:spcPct val="90000"/>
              </a:lnSpc>
            </a:pPr>
            <a:r>
              <a:rPr lang="cs-CZ" dirty="0">
                <a:solidFill>
                  <a:schemeClr val="tx1"/>
                </a:solidFill>
              </a:rPr>
              <a:t>Explicit model:</a:t>
            </a:r>
          </a:p>
          <a:p>
            <a:pPr lvl="2">
              <a:lnSpc>
                <a:spcPct val="90000"/>
              </a:lnSpc>
            </a:pPr>
            <a:r>
              <a:rPr lang="cs-CZ" dirty="0">
                <a:solidFill>
                  <a:schemeClr val="tx1"/>
                </a:solidFill>
              </a:rPr>
              <a:t>Distribution on searched values vs. all possible values</a:t>
            </a:r>
          </a:p>
          <a:p>
            <a:pPr lvl="2">
              <a:lnSpc>
                <a:spcPct val="90000"/>
              </a:lnSpc>
            </a:pPr>
            <a:r>
              <a:rPr lang="cs-CZ" dirty="0">
                <a:solidFill>
                  <a:schemeClr val="tx1"/>
                </a:solidFill>
              </a:rPr>
              <a:t>Probably relevant only for a subset of attributes</a:t>
            </a:r>
          </a:p>
          <a:p>
            <a:pPr lvl="2">
              <a:lnSpc>
                <a:spcPct val="90000"/>
              </a:lnSpc>
            </a:pPr>
            <a:r>
              <a:rPr lang="cs-CZ" dirty="0">
                <a:solidFill>
                  <a:schemeClr val="tx1"/>
                </a:solidFill>
              </a:rPr>
              <a:t>What about context (of other searched criteria)</a:t>
            </a:r>
          </a:p>
          <a:p>
            <a:pPr lvl="2">
              <a:lnSpc>
                <a:spcPct val="90000"/>
              </a:lnSpc>
            </a:pPr>
            <a:r>
              <a:rPr lang="cs-CZ" dirty="0">
                <a:solidFill>
                  <a:schemeClr val="tx1"/>
                </a:solidFill>
              </a:rPr>
              <a:t>Be especially aware of biases – category agnostic predictor (use CDF or similar rather than raw data)</a:t>
            </a:r>
          </a:p>
          <a:p>
            <a:pPr lvl="2">
              <a:lnSpc>
                <a:spcPct val="90000"/>
              </a:lnSpc>
            </a:pPr>
            <a:endParaRPr lang="cs-CZ" dirty="0">
              <a:solidFill>
                <a:schemeClr val="tx1"/>
              </a:solidFill>
            </a:endParaRPr>
          </a:p>
          <a:p>
            <a:pPr lvl="2">
              <a:lnSpc>
                <a:spcPct val="90000"/>
              </a:lnSpc>
            </a:pPr>
            <a:r>
              <a:rPr lang="cs-CZ" dirty="0">
                <a:solidFill>
                  <a:schemeClr val="tx1"/>
                </a:solidFill>
              </a:rPr>
              <a:t>Given other searched terms, try to predict what values would be searched by the user in not-yet-filled facets =&gt; use this to rank items / recommend particularly good ones</a:t>
            </a:r>
          </a:p>
        </p:txBody>
      </p:sp>
    </p:spTree>
    <p:extLst>
      <p:ext uri="{BB962C8B-B14F-4D97-AF65-F5344CB8AC3E}">
        <p14:creationId xmlns:p14="http://schemas.microsoft.com/office/powerpoint/2010/main" val="16251872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lvl="1">
              <a:lnSpc>
                <a:spcPct val="90000"/>
              </a:lnSpc>
            </a:pPr>
            <a:r>
              <a:rPr lang="cs-CZ" dirty="0">
                <a:solidFill>
                  <a:schemeClr val="tx1"/>
                </a:solidFill>
              </a:rPr>
              <a:t>Soft &amp; hard constraints / importance of individual constraints</a:t>
            </a:r>
          </a:p>
          <a:p>
            <a:pPr lvl="2">
              <a:lnSpc>
                <a:spcPct val="90000"/>
              </a:lnSpc>
            </a:pPr>
            <a:r>
              <a:rPr lang="cs-CZ" dirty="0">
                <a:solidFill>
                  <a:schemeClr val="tx1"/>
                </a:solidFill>
                <a:hlinkClick r:id="rId2"/>
              </a:rPr>
              <a:t>https://dl.acm.org/doi/pdf/10.1145/3425603</a:t>
            </a:r>
            <a:endParaRPr lang="cs-CZ" dirty="0">
              <a:solidFill>
                <a:schemeClr val="tx1"/>
              </a:solidFill>
            </a:endParaRPr>
          </a:p>
          <a:p>
            <a:pPr lvl="2">
              <a:lnSpc>
                <a:spcPct val="90000"/>
              </a:lnSpc>
            </a:pPr>
            <a:r>
              <a:rPr lang="cs-CZ" dirty="0" err="1">
                <a:solidFill>
                  <a:schemeClr val="tx1"/>
                </a:solidFill>
              </a:rPr>
              <a:t>Diploma</a:t>
            </a:r>
            <a:r>
              <a:rPr lang="cs-CZ" dirty="0">
                <a:solidFill>
                  <a:schemeClr val="tx1"/>
                </a:solidFill>
              </a:rPr>
              <a:t> thesis </a:t>
            </a:r>
            <a:r>
              <a:rPr lang="cs-CZ" dirty="0" err="1">
                <a:solidFill>
                  <a:schemeClr val="tx1"/>
                </a:solidFill>
              </a:rPr>
              <a:t>of</a:t>
            </a:r>
            <a:r>
              <a:rPr lang="cs-CZ" dirty="0">
                <a:solidFill>
                  <a:schemeClr val="tx1"/>
                </a:solidFill>
              </a:rPr>
              <a:t> Bronislav </a:t>
            </a:r>
            <a:r>
              <a:rPr lang="cs-CZ" dirty="0" err="1">
                <a:solidFill>
                  <a:schemeClr val="tx1"/>
                </a:solidFill>
              </a:rPr>
              <a:t>Vaclav</a:t>
            </a:r>
            <a:r>
              <a:rPr lang="cs-CZ" dirty="0">
                <a:solidFill>
                  <a:schemeClr val="tx1"/>
                </a:solidFill>
              </a:rPr>
              <a:t> „</a:t>
            </a:r>
            <a:r>
              <a:rPr lang="en-US" b="0" i="0" dirty="0">
                <a:solidFill>
                  <a:srgbClr val="000000"/>
                </a:solidFill>
                <a:effectLst/>
                <a:latin typeface="arial" panose="020B0604020202020204" pitchFamily="34" charset="0"/>
              </a:rPr>
              <a:t>Models of user preferences in e-shop environment</a:t>
            </a:r>
            <a:r>
              <a:rPr lang="cs-CZ" b="0" i="0" dirty="0">
                <a:solidFill>
                  <a:srgbClr val="000000"/>
                </a:solidFill>
                <a:effectLst/>
                <a:latin typeface="arial" panose="020B0604020202020204" pitchFamily="34" charset="0"/>
              </a:rPr>
              <a:t>“ </a:t>
            </a:r>
            <a:r>
              <a:rPr lang="cs-CZ" b="0" i="0" dirty="0">
                <a:solidFill>
                  <a:srgbClr val="000000"/>
                </a:solidFill>
                <a:effectLst/>
                <a:latin typeface="arial" panose="020B0604020202020204" pitchFamily="34" charset="0"/>
                <a:hlinkClick r:id="rId3"/>
              </a:rPr>
              <a:t>https://dspace.cuni.cz/handle/20.500.11956/30703</a:t>
            </a:r>
            <a:r>
              <a:rPr lang="cs-CZ" b="0" i="0" dirty="0">
                <a:solidFill>
                  <a:srgbClr val="000000"/>
                </a:solidFill>
                <a:effectLst/>
                <a:latin typeface="arial" panose="020B0604020202020204" pitchFamily="34" charset="0"/>
              </a:rPr>
              <a:t> </a:t>
            </a:r>
            <a:endParaRPr lang="cs-CZ" dirty="0">
              <a:solidFill>
                <a:schemeClr val="tx1"/>
              </a:solidFill>
            </a:endParaRPr>
          </a:p>
          <a:p>
            <a:pPr lvl="1">
              <a:lnSpc>
                <a:spcPct val="90000"/>
              </a:lnSpc>
            </a:pPr>
            <a:endParaRPr lang="cs-CZ" dirty="0">
              <a:solidFill>
                <a:schemeClr val="tx1"/>
              </a:solidFill>
            </a:endParaRPr>
          </a:p>
        </p:txBody>
      </p:sp>
      <p:pic>
        <p:nvPicPr>
          <p:cNvPr id="7" name="Obrázek 6">
            <a:extLst>
              <a:ext uri="{FF2B5EF4-FFF2-40B4-BE49-F238E27FC236}">
                <a16:creationId xmlns:a16="http://schemas.microsoft.com/office/drawing/2014/main" id="{0DA460B8-44D7-49DC-882C-BBD29C0F8F00}"/>
              </a:ext>
            </a:extLst>
          </p:cNvPr>
          <p:cNvPicPr>
            <a:picLocks noChangeAspect="1"/>
          </p:cNvPicPr>
          <p:nvPr/>
        </p:nvPicPr>
        <p:blipFill>
          <a:blip r:embed="rId4"/>
          <a:stretch>
            <a:fillRect/>
          </a:stretch>
        </p:blipFill>
        <p:spPr>
          <a:xfrm>
            <a:off x="677332" y="3429000"/>
            <a:ext cx="8393328" cy="3412672"/>
          </a:xfrm>
          <a:prstGeom prst="rect">
            <a:avLst/>
          </a:prstGeom>
        </p:spPr>
      </p:pic>
      <p:sp>
        <p:nvSpPr>
          <p:cNvPr id="4" name="TextBox 3"/>
          <p:cNvSpPr txBox="1"/>
          <p:nvPr/>
        </p:nvSpPr>
        <p:spPr>
          <a:xfrm>
            <a:off x="9135978" y="6103144"/>
            <a:ext cx="2967415" cy="646331"/>
          </a:xfrm>
          <a:prstGeom prst="rect">
            <a:avLst/>
          </a:prstGeom>
          <a:solidFill>
            <a:schemeClr val="bg1"/>
          </a:solidFill>
          <a:ln>
            <a:solidFill>
              <a:srgbClr val="C00000"/>
            </a:solidFill>
          </a:ln>
        </p:spPr>
        <p:txBody>
          <a:bodyPr wrap="none" rtlCol="0">
            <a:spAutoFit/>
          </a:bodyPr>
          <a:lstStyle/>
          <a:p>
            <a:r>
              <a:rPr lang="cs-CZ" dirty="0">
                <a:solidFill>
                  <a:srgbClr val="FF0000"/>
                </a:solidFill>
              </a:rPr>
              <a:t>!! If all constraints are met, </a:t>
            </a:r>
            <a:br>
              <a:rPr lang="cs-CZ" dirty="0">
                <a:solidFill>
                  <a:srgbClr val="FF0000"/>
                </a:solidFill>
              </a:rPr>
            </a:br>
            <a:r>
              <a:rPr lang="cs-CZ" dirty="0">
                <a:solidFill>
                  <a:srgbClr val="FF0000"/>
                </a:solidFill>
              </a:rPr>
              <a:t>items are undistinguishable !!</a:t>
            </a:r>
            <a:endParaRPr lang="en-US" dirty="0">
              <a:solidFill>
                <a:srgbClr val="FF0000"/>
              </a:solidFill>
            </a:endParaRPr>
          </a:p>
        </p:txBody>
      </p:sp>
    </p:spTree>
    <p:extLst>
      <p:ext uri="{BB962C8B-B14F-4D97-AF65-F5344CB8AC3E}">
        <p14:creationId xmlns:p14="http://schemas.microsoft.com/office/powerpoint/2010/main" val="4194938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solidFill>
                  <a:srgbClr val="333333"/>
                </a:solidFill>
                <a:latin typeface="Arial" pitchFamily="34"/>
              </a:rPr>
              <a:t>Implicit feedback</a:t>
            </a:r>
            <a:br>
              <a:rPr lang="cs-CZ" dirty="0">
                <a:solidFill>
                  <a:srgbClr val="333333"/>
                </a:solidFill>
                <a:latin typeface="Arial" pitchFamily="34"/>
              </a:rPr>
            </a:br>
            <a:endParaRPr lang="en-US" dirty="0"/>
          </a:p>
        </p:txBody>
      </p:sp>
      <p:sp>
        <p:nvSpPr>
          <p:cNvPr id="3" name="Content Placeholder 2"/>
          <p:cNvSpPr>
            <a:spLocks noGrp="1"/>
          </p:cNvSpPr>
          <p:nvPr>
            <p:ph idx="1"/>
          </p:nvPr>
        </p:nvSpPr>
        <p:spPr/>
        <p:txBody>
          <a:bodyPr/>
          <a:lstStyle/>
          <a:p>
            <a:pPr>
              <a:lnSpc>
                <a:spcPct val="90000"/>
              </a:lnSpc>
            </a:pPr>
            <a:r>
              <a:rPr lang="cs-CZ" b="1" dirty="0"/>
              <a:t>Server-side (limited expressibility)</a:t>
            </a:r>
          </a:p>
          <a:p>
            <a:pPr>
              <a:lnSpc>
                <a:spcPct val="90000"/>
              </a:lnSpc>
            </a:pPr>
            <a:r>
              <a:rPr lang="cs-CZ" b="1" dirty="0"/>
              <a:t>Client-side (</a:t>
            </a:r>
            <a:r>
              <a:rPr lang="cs-CZ" b="1" dirty="0" err="1"/>
              <a:t>triggered</a:t>
            </a:r>
            <a:r>
              <a:rPr lang="cs-CZ" b="1" dirty="0"/>
              <a:t> DOM events)</a:t>
            </a:r>
          </a:p>
          <a:p>
            <a:pPr>
              <a:lnSpc>
                <a:spcPct val="90000"/>
              </a:lnSpc>
            </a:pPr>
            <a:r>
              <a:rPr lang="cs-CZ" b="1" dirty="0"/>
              <a:t>Beyond (</a:t>
            </a:r>
            <a:r>
              <a:rPr lang="cs-CZ" b="1" dirty="0" smtClean="0"/>
              <a:t>eye-tracking</a:t>
            </a:r>
            <a:r>
              <a:rPr lang="cs-CZ" b="1" dirty="0"/>
              <a:t>, other biometrics)</a:t>
            </a:r>
          </a:p>
          <a:p>
            <a:pPr lvl="1">
              <a:lnSpc>
                <a:spcPct val="90000"/>
              </a:lnSpc>
            </a:pPr>
            <a:r>
              <a:rPr lang="cs-CZ" dirty="0"/>
              <a:t>Limited applicability (lab studies)</a:t>
            </a:r>
          </a:p>
          <a:p>
            <a:pPr lvl="1">
              <a:lnSpc>
                <a:spcPct val="90000"/>
              </a:lnSpc>
            </a:pPr>
            <a:r>
              <a:rPr lang="cs-CZ" dirty="0"/>
              <a:t>Can provide leads on interpretation of the previous two</a:t>
            </a:r>
          </a:p>
          <a:p>
            <a:endParaRPr lang="en-US" dirty="0"/>
          </a:p>
        </p:txBody>
      </p:sp>
    </p:spTree>
    <p:extLst>
      <p:ext uri="{BB962C8B-B14F-4D97-AF65-F5344CB8AC3E}">
        <p14:creationId xmlns:p14="http://schemas.microsoft.com/office/powerpoint/2010/main" val="2246306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a:lnSpc>
                <a:spcPct val="90000"/>
              </a:lnSpc>
            </a:pPr>
            <a:r>
              <a:rPr lang="cs-CZ" b="1" dirty="0" err="1">
                <a:solidFill>
                  <a:srgbClr val="00B050"/>
                </a:solidFill>
              </a:rPr>
              <a:t>Option</a:t>
            </a:r>
            <a:r>
              <a:rPr lang="cs-CZ" b="1" dirty="0">
                <a:solidFill>
                  <a:srgbClr val="00B050"/>
                </a:solidFill>
              </a:rPr>
              <a:t> #3 </a:t>
            </a:r>
            <a:r>
              <a:rPr lang="cs-CZ" b="1" dirty="0" err="1">
                <a:solidFill>
                  <a:srgbClr val="00B050"/>
                </a:solidFill>
              </a:rPr>
              <a:t>recommend</a:t>
            </a:r>
            <a:r>
              <a:rPr lang="cs-CZ" b="1" dirty="0">
                <a:solidFill>
                  <a:srgbClr val="00B050"/>
                </a:solidFill>
              </a:rPr>
              <a:t>/re-</a:t>
            </a:r>
            <a:r>
              <a:rPr lang="cs-CZ" b="1" dirty="0" err="1">
                <a:solidFill>
                  <a:srgbClr val="00B050"/>
                </a:solidFill>
              </a:rPr>
              <a:t>order</a:t>
            </a:r>
            <a:r>
              <a:rPr lang="cs-CZ" b="1" dirty="0">
                <a:solidFill>
                  <a:srgbClr val="00B050"/>
                </a:solidFill>
              </a:rPr>
              <a:t> </a:t>
            </a:r>
            <a:r>
              <a:rPr lang="cs-CZ" b="1" dirty="0" err="1">
                <a:solidFill>
                  <a:srgbClr val="00B050"/>
                </a:solidFill>
              </a:rPr>
              <a:t>filtering</a:t>
            </a:r>
            <a:r>
              <a:rPr lang="cs-CZ" b="1" dirty="0">
                <a:solidFill>
                  <a:srgbClr val="00B050"/>
                </a:solidFill>
              </a:rPr>
              <a:t> </a:t>
            </a:r>
            <a:r>
              <a:rPr lang="cs-CZ" b="1" dirty="0" err="1">
                <a:solidFill>
                  <a:srgbClr val="00B050"/>
                </a:solidFill>
              </a:rPr>
              <a:t>options</a:t>
            </a:r>
            <a:endParaRPr lang="cs-CZ" b="1" dirty="0">
              <a:solidFill>
                <a:srgbClr val="00B050"/>
              </a:solidFill>
            </a:endParaRPr>
          </a:p>
          <a:p>
            <a:pPr lvl="1">
              <a:lnSpc>
                <a:spcPct val="90000"/>
              </a:lnSpc>
            </a:pPr>
            <a:r>
              <a:rPr lang="cs-CZ" dirty="0" err="1">
                <a:solidFill>
                  <a:schemeClr val="tx1"/>
                </a:solidFill>
              </a:rPr>
              <a:t>If</a:t>
            </a:r>
            <a:r>
              <a:rPr lang="cs-CZ" dirty="0">
                <a:solidFill>
                  <a:schemeClr val="tx1"/>
                </a:solidFill>
              </a:rPr>
              <a:t> </a:t>
            </a:r>
            <a:r>
              <a:rPr lang="cs-CZ" dirty="0" err="1">
                <a:solidFill>
                  <a:schemeClr val="tx1"/>
                </a:solidFill>
              </a:rPr>
              <a:t>there</a:t>
            </a:r>
            <a:r>
              <a:rPr lang="cs-CZ" dirty="0">
                <a:solidFill>
                  <a:schemeClr val="tx1"/>
                </a:solidFill>
              </a:rPr>
              <a:t> are </a:t>
            </a:r>
            <a:r>
              <a:rPr lang="cs-CZ" dirty="0" err="1">
                <a:solidFill>
                  <a:schemeClr val="tx1"/>
                </a:solidFill>
              </a:rPr>
              <a:t>too</a:t>
            </a:r>
            <a:r>
              <a:rPr lang="cs-CZ" dirty="0">
                <a:solidFill>
                  <a:schemeClr val="tx1"/>
                </a:solidFill>
              </a:rPr>
              <a:t> many </a:t>
            </a:r>
            <a:r>
              <a:rPr lang="cs-CZ" dirty="0" err="1">
                <a:solidFill>
                  <a:schemeClr val="tx1"/>
                </a:solidFill>
              </a:rPr>
              <a:t>filtering</a:t>
            </a:r>
            <a:r>
              <a:rPr lang="cs-CZ" dirty="0">
                <a:solidFill>
                  <a:schemeClr val="tx1"/>
                </a:solidFill>
              </a:rPr>
              <a:t> </a:t>
            </a:r>
            <a:r>
              <a:rPr lang="cs-CZ" dirty="0" err="1">
                <a:solidFill>
                  <a:schemeClr val="tx1"/>
                </a:solidFill>
              </a:rPr>
              <a:t>options</a:t>
            </a:r>
            <a:r>
              <a:rPr lang="cs-CZ" dirty="0">
                <a:solidFill>
                  <a:schemeClr val="tx1"/>
                </a:solidFill>
              </a:rPr>
              <a:t>, </a:t>
            </a:r>
            <a:r>
              <a:rPr lang="cs-CZ" dirty="0" err="1">
                <a:solidFill>
                  <a:schemeClr val="tx1"/>
                </a:solidFill>
              </a:rPr>
              <a:t>the</a:t>
            </a:r>
            <a:r>
              <a:rPr lang="cs-CZ" dirty="0">
                <a:solidFill>
                  <a:schemeClr val="tx1"/>
                </a:solidFill>
              </a:rPr>
              <a:t> </a:t>
            </a:r>
            <a:r>
              <a:rPr lang="cs-CZ" dirty="0" err="1">
                <a:solidFill>
                  <a:schemeClr val="tx1"/>
                </a:solidFill>
              </a:rPr>
              <a:t>relevant</a:t>
            </a:r>
            <a:r>
              <a:rPr lang="cs-CZ" dirty="0">
                <a:solidFill>
                  <a:schemeClr val="tx1"/>
                </a:solidFill>
              </a:rPr>
              <a:t> </a:t>
            </a:r>
            <a:r>
              <a:rPr lang="cs-CZ" dirty="0" err="1">
                <a:solidFill>
                  <a:schemeClr val="tx1"/>
                </a:solidFill>
              </a:rPr>
              <a:t>ones</a:t>
            </a:r>
            <a:r>
              <a:rPr lang="cs-CZ" dirty="0">
                <a:solidFill>
                  <a:schemeClr val="tx1"/>
                </a:solidFill>
              </a:rPr>
              <a:t> </a:t>
            </a:r>
            <a:r>
              <a:rPr lang="cs-CZ" dirty="0" err="1">
                <a:solidFill>
                  <a:schemeClr val="tx1"/>
                </a:solidFill>
              </a:rPr>
              <a:t>might</a:t>
            </a:r>
            <a:r>
              <a:rPr lang="cs-CZ" dirty="0">
                <a:solidFill>
                  <a:schemeClr val="tx1"/>
                </a:solidFill>
              </a:rPr>
              <a:t> </a:t>
            </a:r>
            <a:r>
              <a:rPr lang="cs-CZ" dirty="0" err="1">
                <a:solidFill>
                  <a:schemeClr val="tx1"/>
                </a:solidFill>
              </a:rPr>
              <a:t>be</a:t>
            </a:r>
            <a:r>
              <a:rPr lang="cs-CZ" dirty="0">
                <a:solidFill>
                  <a:schemeClr val="tx1"/>
                </a:solidFill>
              </a:rPr>
              <a:t> </a:t>
            </a:r>
            <a:r>
              <a:rPr lang="cs-CZ" dirty="0" err="1">
                <a:solidFill>
                  <a:schemeClr val="tx1"/>
                </a:solidFill>
              </a:rPr>
              <a:t>difficult</a:t>
            </a:r>
            <a:r>
              <a:rPr lang="cs-CZ" dirty="0">
                <a:solidFill>
                  <a:schemeClr val="tx1"/>
                </a:solidFill>
              </a:rPr>
              <a:t> to </a:t>
            </a:r>
            <a:r>
              <a:rPr lang="cs-CZ" dirty="0" err="1">
                <a:solidFill>
                  <a:schemeClr val="tx1"/>
                </a:solidFill>
              </a:rPr>
              <a:t>find</a:t>
            </a:r>
            <a:endParaRPr lang="cs-CZ" dirty="0">
              <a:solidFill>
                <a:schemeClr val="tx1"/>
              </a:solidFill>
            </a:endParaRPr>
          </a:p>
          <a:p>
            <a:pPr lvl="2">
              <a:lnSpc>
                <a:spcPct val="90000"/>
              </a:lnSpc>
            </a:pPr>
            <a:r>
              <a:rPr lang="cs-CZ" dirty="0" err="1">
                <a:solidFill>
                  <a:schemeClr val="tx1"/>
                </a:solidFill>
              </a:rPr>
              <a:t>Recommend</a:t>
            </a:r>
            <a:r>
              <a:rPr lang="cs-CZ" dirty="0">
                <a:solidFill>
                  <a:schemeClr val="tx1"/>
                </a:solidFill>
              </a:rPr>
              <a:t> </a:t>
            </a:r>
            <a:r>
              <a:rPr lang="cs-CZ" dirty="0" err="1">
                <a:solidFill>
                  <a:schemeClr val="tx1"/>
                </a:solidFill>
              </a:rPr>
              <a:t>best</a:t>
            </a:r>
            <a:r>
              <a:rPr lang="cs-CZ" dirty="0">
                <a:solidFill>
                  <a:schemeClr val="tx1"/>
                </a:solidFill>
              </a:rPr>
              <a:t> </a:t>
            </a:r>
            <a:r>
              <a:rPr lang="cs-CZ" dirty="0" err="1">
                <a:solidFill>
                  <a:schemeClr val="tx1"/>
                </a:solidFill>
              </a:rPr>
              <a:t>options</a:t>
            </a:r>
            <a:r>
              <a:rPr lang="cs-CZ" dirty="0">
                <a:solidFill>
                  <a:schemeClr val="tx1"/>
                </a:solidFill>
              </a:rPr>
              <a:t> </a:t>
            </a:r>
            <a:r>
              <a:rPr lang="cs-CZ" dirty="0" err="1">
                <a:solidFill>
                  <a:schemeClr val="tx1"/>
                </a:solidFill>
              </a:rPr>
              <a:t>for</a:t>
            </a:r>
            <a:r>
              <a:rPr lang="cs-CZ" dirty="0">
                <a:solidFill>
                  <a:schemeClr val="tx1"/>
                </a:solidFill>
              </a:rPr>
              <a:t> </a:t>
            </a:r>
            <a:r>
              <a:rPr lang="cs-CZ" dirty="0" err="1">
                <a:solidFill>
                  <a:schemeClr val="tx1"/>
                </a:solidFill>
              </a:rPr>
              <a:t>the</a:t>
            </a:r>
            <a:r>
              <a:rPr lang="cs-CZ" dirty="0">
                <a:solidFill>
                  <a:schemeClr val="tx1"/>
                </a:solidFill>
              </a:rPr>
              <a:t> user</a:t>
            </a:r>
            <a:endParaRPr lang="en-US" dirty="0">
              <a:solidFill>
                <a:schemeClr val="tx1"/>
              </a:solidFill>
            </a:endParaRPr>
          </a:p>
          <a:p>
            <a:pPr lvl="3">
              <a:lnSpc>
                <a:spcPct val="90000"/>
              </a:lnSpc>
            </a:pPr>
            <a:r>
              <a:rPr lang="cs-CZ" sz="1400" dirty="0" err="1">
                <a:solidFill>
                  <a:schemeClr val="tx1"/>
                </a:solidFill>
              </a:rPr>
              <a:t>Nowadays</a:t>
            </a:r>
            <a:r>
              <a:rPr lang="cs-CZ" sz="1400" dirty="0">
                <a:solidFill>
                  <a:schemeClr val="tx1"/>
                </a:solidFill>
              </a:rPr>
              <a:t>, </a:t>
            </a:r>
            <a:r>
              <a:rPr lang="cs-CZ" sz="1400" dirty="0" err="1">
                <a:solidFill>
                  <a:schemeClr val="tx1"/>
                </a:solidFill>
              </a:rPr>
              <a:t>this</a:t>
            </a:r>
            <a:r>
              <a:rPr lang="cs-CZ" sz="1400" dirty="0">
                <a:solidFill>
                  <a:schemeClr val="tx1"/>
                </a:solidFill>
              </a:rPr>
              <a:t> </a:t>
            </a:r>
            <a:r>
              <a:rPr lang="cs-CZ" sz="1400" dirty="0" err="1">
                <a:solidFill>
                  <a:schemeClr val="tx1"/>
                </a:solidFill>
              </a:rPr>
              <a:t>is</a:t>
            </a:r>
            <a:r>
              <a:rPr lang="cs-CZ" sz="1400" dirty="0">
                <a:solidFill>
                  <a:schemeClr val="tx1"/>
                </a:solidFill>
              </a:rPr>
              <a:t> </a:t>
            </a:r>
            <a:r>
              <a:rPr lang="cs-CZ" sz="1400" dirty="0" err="1">
                <a:solidFill>
                  <a:schemeClr val="tx1"/>
                </a:solidFill>
              </a:rPr>
              <a:t>usually</a:t>
            </a:r>
            <a:r>
              <a:rPr lang="cs-CZ" sz="1400" dirty="0">
                <a:solidFill>
                  <a:schemeClr val="tx1"/>
                </a:solidFill>
              </a:rPr>
              <a:t> done in a non-</a:t>
            </a:r>
            <a:r>
              <a:rPr lang="cs-CZ" sz="1400" dirty="0" err="1">
                <a:solidFill>
                  <a:schemeClr val="tx1"/>
                </a:solidFill>
              </a:rPr>
              <a:t>personalized</a:t>
            </a:r>
            <a:r>
              <a:rPr lang="cs-CZ" sz="1400" dirty="0">
                <a:solidFill>
                  <a:schemeClr val="tx1"/>
                </a:solidFill>
              </a:rPr>
              <a:t> </a:t>
            </a:r>
            <a:r>
              <a:rPr lang="cs-CZ" sz="1400" dirty="0" err="1">
                <a:solidFill>
                  <a:schemeClr val="tx1"/>
                </a:solidFill>
              </a:rPr>
              <a:t>fashion</a:t>
            </a:r>
            <a:endParaRPr lang="cs-CZ" dirty="0">
              <a:solidFill>
                <a:schemeClr val="tx1"/>
              </a:solidFill>
            </a:endParaRPr>
          </a:p>
          <a:p>
            <a:pPr lvl="2">
              <a:lnSpc>
                <a:spcPct val="90000"/>
              </a:lnSpc>
            </a:pPr>
            <a:r>
              <a:rPr lang="cs-CZ" dirty="0" err="1">
                <a:solidFill>
                  <a:schemeClr val="tx1"/>
                </a:solidFill>
              </a:rPr>
              <a:t>Personalization</a:t>
            </a:r>
            <a:r>
              <a:rPr lang="cs-CZ" dirty="0">
                <a:solidFill>
                  <a:schemeClr val="tx1"/>
                </a:solidFill>
              </a:rPr>
              <a:t> </a:t>
            </a:r>
            <a:r>
              <a:rPr lang="cs-CZ" dirty="0" err="1">
                <a:solidFill>
                  <a:schemeClr val="tx1"/>
                </a:solidFill>
              </a:rPr>
              <a:t>based</a:t>
            </a:r>
            <a:r>
              <a:rPr lang="cs-CZ" dirty="0">
                <a:solidFill>
                  <a:schemeClr val="tx1"/>
                </a:solidFill>
              </a:rPr>
              <a:t> on </a:t>
            </a:r>
          </a:p>
          <a:p>
            <a:pPr lvl="3">
              <a:lnSpc>
                <a:spcPct val="90000"/>
              </a:lnSpc>
            </a:pPr>
            <a:r>
              <a:rPr lang="cs-CZ" sz="1400" dirty="0" err="1">
                <a:solidFill>
                  <a:schemeClr val="tx1"/>
                </a:solidFill>
              </a:rPr>
              <a:t>Utilization</a:t>
            </a:r>
            <a:r>
              <a:rPr lang="cs-CZ" sz="1400" dirty="0">
                <a:solidFill>
                  <a:schemeClr val="tx1"/>
                </a:solidFill>
              </a:rPr>
              <a:t> </a:t>
            </a:r>
            <a:r>
              <a:rPr lang="cs-CZ" sz="1400" dirty="0" err="1">
                <a:solidFill>
                  <a:schemeClr val="tx1"/>
                </a:solidFill>
              </a:rPr>
              <a:t>statistics</a:t>
            </a:r>
            <a:r>
              <a:rPr lang="cs-CZ" sz="1400" dirty="0">
                <a:solidFill>
                  <a:schemeClr val="tx1"/>
                </a:solidFill>
              </a:rPr>
              <a:t> (</a:t>
            </a:r>
            <a:r>
              <a:rPr lang="cs-CZ" sz="1400" dirty="0" err="1">
                <a:solidFill>
                  <a:schemeClr val="tx1"/>
                </a:solidFill>
              </a:rPr>
              <a:t>the</a:t>
            </a:r>
            <a:r>
              <a:rPr lang="cs-CZ" sz="1400" dirty="0">
                <a:solidFill>
                  <a:schemeClr val="tx1"/>
                </a:solidFill>
              </a:rPr>
              <a:t> more </a:t>
            </a:r>
            <a:r>
              <a:rPr lang="cs-CZ" sz="1400" dirty="0" err="1">
                <a:solidFill>
                  <a:schemeClr val="tx1"/>
                </a:solidFill>
              </a:rPr>
              <a:t>used</a:t>
            </a:r>
            <a:r>
              <a:rPr lang="cs-CZ" sz="1400" dirty="0">
                <a:solidFill>
                  <a:schemeClr val="tx1"/>
                </a:solidFill>
              </a:rPr>
              <a:t> </a:t>
            </a:r>
            <a:r>
              <a:rPr lang="cs-CZ" sz="1400" dirty="0" err="1">
                <a:solidFill>
                  <a:schemeClr val="tx1"/>
                </a:solidFill>
              </a:rPr>
              <a:t>the</a:t>
            </a:r>
            <a:r>
              <a:rPr lang="cs-CZ" sz="1400" dirty="0">
                <a:solidFill>
                  <a:schemeClr val="tx1"/>
                </a:solidFill>
              </a:rPr>
              <a:t> </a:t>
            </a:r>
            <a:r>
              <a:rPr lang="cs-CZ" sz="1400" dirty="0" err="1">
                <a:solidFill>
                  <a:schemeClr val="tx1"/>
                </a:solidFill>
              </a:rPr>
              <a:t>higher</a:t>
            </a:r>
            <a:r>
              <a:rPr lang="cs-CZ" sz="1400" dirty="0">
                <a:solidFill>
                  <a:schemeClr val="tx1"/>
                </a:solidFill>
              </a:rPr>
              <a:t> </a:t>
            </a:r>
            <a:r>
              <a:rPr lang="cs-CZ" sz="1400" dirty="0" err="1">
                <a:solidFill>
                  <a:schemeClr val="tx1"/>
                </a:solidFill>
              </a:rPr>
              <a:t>position</a:t>
            </a:r>
            <a:r>
              <a:rPr lang="cs-CZ" sz="1400" dirty="0">
                <a:solidFill>
                  <a:schemeClr val="tx1"/>
                </a:solidFill>
              </a:rPr>
              <a:t> – </a:t>
            </a:r>
            <a:r>
              <a:rPr lang="cs-CZ" sz="1400" dirty="0" err="1">
                <a:solidFill>
                  <a:schemeClr val="tx1"/>
                </a:solidFill>
              </a:rPr>
              <a:t>multiarmed</a:t>
            </a:r>
            <a:r>
              <a:rPr lang="cs-CZ" sz="1400" dirty="0">
                <a:solidFill>
                  <a:schemeClr val="tx1"/>
                </a:solidFill>
              </a:rPr>
              <a:t> </a:t>
            </a:r>
            <a:r>
              <a:rPr lang="cs-CZ" sz="1400" dirty="0" err="1">
                <a:solidFill>
                  <a:schemeClr val="tx1"/>
                </a:solidFill>
              </a:rPr>
              <a:t>bandits</a:t>
            </a:r>
            <a:r>
              <a:rPr lang="cs-CZ" sz="1400" dirty="0">
                <a:solidFill>
                  <a:schemeClr val="tx1"/>
                </a:solidFill>
              </a:rPr>
              <a:t>, </a:t>
            </a:r>
            <a:r>
              <a:rPr lang="cs-CZ" sz="1400" dirty="0" err="1">
                <a:solidFill>
                  <a:schemeClr val="tx1"/>
                </a:solidFill>
              </a:rPr>
              <a:t>beware</a:t>
            </a:r>
            <a:r>
              <a:rPr lang="cs-CZ" sz="1400" dirty="0">
                <a:solidFill>
                  <a:schemeClr val="tx1"/>
                </a:solidFill>
              </a:rPr>
              <a:t> </a:t>
            </a:r>
            <a:r>
              <a:rPr lang="cs-CZ" sz="1400" dirty="0" err="1">
                <a:solidFill>
                  <a:schemeClr val="tx1"/>
                </a:solidFill>
              </a:rPr>
              <a:t>of</a:t>
            </a:r>
            <a:r>
              <a:rPr lang="cs-CZ" sz="1400" dirty="0">
                <a:solidFill>
                  <a:schemeClr val="tx1"/>
                </a:solidFill>
              </a:rPr>
              <a:t> feedback </a:t>
            </a:r>
            <a:r>
              <a:rPr lang="cs-CZ" sz="1400" dirty="0" err="1">
                <a:solidFill>
                  <a:schemeClr val="tx1"/>
                </a:solidFill>
              </a:rPr>
              <a:t>loops</a:t>
            </a:r>
            <a:r>
              <a:rPr lang="cs-CZ" sz="1400" dirty="0">
                <a:solidFill>
                  <a:schemeClr val="tx1"/>
                </a:solidFill>
              </a:rPr>
              <a:t> – </a:t>
            </a:r>
            <a:r>
              <a:rPr lang="cs-CZ" sz="1400" dirty="0" err="1">
                <a:solidFill>
                  <a:schemeClr val="tx1"/>
                </a:solidFill>
              </a:rPr>
              <a:t>discoverability</a:t>
            </a:r>
            <a:r>
              <a:rPr lang="cs-CZ" sz="1400" dirty="0">
                <a:solidFill>
                  <a:schemeClr val="tx1"/>
                </a:solidFill>
              </a:rPr>
              <a:t> </a:t>
            </a:r>
            <a:r>
              <a:rPr lang="cs-CZ" sz="1400" dirty="0" err="1">
                <a:solidFill>
                  <a:schemeClr val="tx1"/>
                </a:solidFill>
              </a:rPr>
              <a:t>models</a:t>
            </a:r>
            <a:r>
              <a:rPr lang="cs-CZ" sz="1400" dirty="0">
                <a:solidFill>
                  <a:schemeClr val="tx1"/>
                </a:solidFill>
              </a:rPr>
              <a:t>)</a:t>
            </a:r>
          </a:p>
          <a:p>
            <a:pPr lvl="4">
              <a:lnSpc>
                <a:spcPct val="90000"/>
              </a:lnSpc>
            </a:pPr>
            <a:r>
              <a:rPr lang="cs-CZ" sz="1400" dirty="0">
                <a:solidFill>
                  <a:schemeClr val="tx1"/>
                </a:solidFill>
              </a:rPr>
              <a:t>Collaborative/contextual model possible in case of insufficient data per user</a:t>
            </a:r>
          </a:p>
          <a:p>
            <a:pPr lvl="3">
              <a:lnSpc>
                <a:spcPct val="90000"/>
              </a:lnSpc>
            </a:pPr>
            <a:r>
              <a:rPr lang="cs-CZ" sz="1400" dirty="0">
                <a:solidFill>
                  <a:schemeClr val="tx1"/>
                </a:solidFill>
              </a:rPr>
              <a:t>Background user preference model &amp; </a:t>
            </a:r>
            <a:r>
              <a:rPr lang="cs-CZ" sz="1400" dirty="0" err="1">
                <a:solidFill>
                  <a:schemeClr val="tx1"/>
                </a:solidFill>
              </a:rPr>
              <a:t>ability</a:t>
            </a:r>
            <a:r>
              <a:rPr lang="cs-CZ" sz="1400" dirty="0">
                <a:solidFill>
                  <a:schemeClr val="tx1"/>
                </a:solidFill>
              </a:rPr>
              <a:t> to </a:t>
            </a:r>
            <a:r>
              <a:rPr lang="cs-CZ" sz="1400" dirty="0" err="1">
                <a:solidFill>
                  <a:schemeClr val="tx1"/>
                </a:solidFill>
              </a:rPr>
              <a:t>distinguish</a:t>
            </a:r>
            <a:r>
              <a:rPr lang="cs-CZ" sz="1400" dirty="0">
                <a:solidFill>
                  <a:schemeClr val="tx1"/>
                </a:solidFill>
              </a:rPr>
              <a:t> </a:t>
            </a:r>
            <a:r>
              <a:rPr lang="cs-CZ" sz="1400" dirty="0" err="1">
                <a:solidFill>
                  <a:schemeClr val="tx1"/>
                </a:solidFill>
              </a:rPr>
              <a:t>preferred</a:t>
            </a:r>
            <a:r>
              <a:rPr lang="cs-CZ" sz="1400" dirty="0">
                <a:solidFill>
                  <a:schemeClr val="tx1"/>
                </a:solidFill>
              </a:rPr>
              <a:t> vs. </a:t>
            </a:r>
            <a:r>
              <a:rPr lang="cs-CZ" sz="1400" dirty="0" err="1">
                <a:solidFill>
                  <a:schemeClr val="tx1"/>
                </a:solidFill>
              </a:rPr>
              <a:t>unpreferred</a:t>
            </a:r>
            <a:r>
              <a:rPr lang="cs-CZ" sz="1400" dirty="0">
                <a:solidFill>
                  <a:schemeClr val="tx1"/>
                </a:solidFill>
              </a:rPr>
              <a:t> (</a:t>
            </a:r>
            <a:r>
              <a:rPr lang="cs-CZ" sz="1400" dirty="0" err="1">
                <a:solidFill>
                  <a:schemeClr val="tx1"/>
                </a:solidFill>
              </a:rPr>
              <a:t>e.g</a:t>
            </a:r>
            <a:r>
              <a:rPr lang="cs-CZ" sz="1400" dirty="0">
                <a:solidFill>
                  <a:schemeClr val="tx1"/>
                </a:solidFill>
              </a:rPr>
              <a:t>. </a:t>
            </a:r>
            <a:r>
              <a:rPr lang="cs-CZ" sz="1400" dirty="0" err="1">
                <a:solidFill>
                  <a:schemeClr val="tx1"/>
                </a:solidFill>
              </a:rPr>
              <a:t>Information</a:t>
            </a:r>
            <a:r>
              <a:rPr lang="cs-CZ" sz="1400" dirty="0">
                <a:solidFill>
                  <a:schemeClr val="tx1"/>
                </a:solidFill>
              </a:rPr>
              <a:t> </a:t>
            </a:r>
            <a:r>
              <a:rPr lang="cs-CZ" sz="1400" dirty="0" err="1">
                <a:solidFill>
                  <a:schemeClr val="tx1"/>
                </a:solidFill>
              </a:rPr>
              <a:t>gain</a:t>
            </a:r>
            <a:r>
              <a:rPr lang="cs-CZ" sz="1400" dirty="0">
                <a:solidFill>
                  <a:schemeClr val="tx1"/>
                </a:solidFill>
              </a:rPr>
              <a:t>, </a:t>
            </a:r>
            <a:r>
              <a:rPr lang="cs-CZ" sz="1400" dirty="0">
                <a:solidFill>
                  <a:schemeClr val="tx1"/>
                </a:solidFill>
                <a:hlinkClick r:id="rId2"/>
              </a:rPr>
              <a:t>https://en.wikipedia.org/wiki/</a:t>
            </a:r>
            <a:r>
              <a:rPr lang="cs-CZ" sz="1400" dirty="0" err="1">
                <a:solidFill>
                  <a:schemeClr val="tx1"/>
                </a:solidFill>
                <a:hlinkClick r:id="rId2"/>
              </a:rPr>
              <a:t>Information_gain_in_decision_trees</a:t>
            </a:r>
            <a:r>
              <a:rPr lang="cs-CZ" sz="1400" dirty="0">
                <a:solidFill>
                  <a:schemeClr val="tx1"/>
                </a:solidFill>
              </a:rPr>
              <a:t>)</a:t>
            </a:r>
          </a:p>
          <a:p>
            <a:pPr lvl="3">
              <a:lnSpc>
                <a:spcPct val="90000"/>
              </a:lnSpc>
            </a:pPr>
            <a:endParaRPr lang="cs-CZ" sz="1400" dirty="0">
              <a:solidFill>
                <a:schemeClr val="tx1"/>
              </a:solidFill>
            </a:endParaRPr>
          </a:p>
          <a:p>
            <a:pPr lvl="3">
              <a:lnSpc>
                <a:spcPct val="90000"/>
              </a:lnSpc>
            </a:pPr>
            <a:endParaRPr lang="cs-CZ" sz="1400" dirty="0">
              <a:solidFill>
                <a:schemeClr val="tx1"/>
              </a:solidFill>
            </a:endParaRPr>
          </a:p>
          <a:p>
            <a:pPr lvl="3">
              <a:lnSpc>
                <a:spcPct val="90000"/>
              </a:lnSpc>
            </a:pPr>
            <a:endParaRPr lang="cs-CZ" dirty="0">
              <a:solidFill>
                <a:schemeClr val="tx1"/>
              </a:solidFill>
            </a:endParaRPr>
          </a:p>
          <a:p>
            <a:pPr lvl="1">
              <a:lnSpc>
                <a:spcPct val="90000"/>
              </a:lnSpc>
            </a:pPr>
            <a:endParaRPr lang="cs-CZ" dirty="0">
              <a:solidFill>
                <a:schemeClr val="tx1"/>
              </a:solidFill>
            </a:endParaRPr>
          </a:p>
          <a:p>
            <a:pPr lvl="1">
              <a:lnSpc>
                <a:spcPct val="90000"/>
              </a:lnSpc>
            </a:pPr>
            <a:endParaRPr lang="cs-CZ" dirty="0">
              <a:solidFill>
                <a:schemeClr val="tx1"/>
              </a:solidFill>
            </a:endParaRPr>
          </a:p>
        </p:txBody>
      </p:sp>
      <p:pic>
        <p:nvPicPr>
          <p:cNvPr id="5" name="Obrázek 4">
            <a:extLst>
              <a:ext uri="{FF2B5EF4-FFF2-40B4-BE49-F238E27FC236}">
                <a16:creationId xmlns:a16="http://schemas.microsoft.com/office/drawing/2014/main" id="{8E503A4F-84BC-41D1-A027-0D80FD4156A9}"/>
              </a:ext>
            </a:extLst>
          </p:cNvPr>
          <p:cNvPicPr>
            <a:picLocks noChangeAspect="1"/>
          </p:cNvPicPr>
          <p:nvPr/>
        </p:nvPicPr>
        <p:blipFill>
          <a:blip r:embed="rId3"/>
          <a:stretch>
            <a:fillRect/>
          </a:stretch>
        </p:blipFill>
        <p:spPr>
          <a:xfrm>
            <a:off x="9552373" y="1362269"/>
            <a:ext cx="2639627" cy="5204370"/>
          </a:xfrm>
          <a:prstGeom prst="rect">
            <a:avLst/>
          </a:prstGeom>
        </p:spPr>
      </p:pic>
    </p:spTree>
    <p:extLst>
      <p:ext uri="{BB962C8B-B14F-4D97-AF65-F5344CB8AC3E}">
        <p14:creationId xmlns:p14="http://schemas.microsoft.com/office/powerpoint/2010/main" val="7203674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81BAC-1A36-2B53-0627-9932FA5FD264}"/>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7660818E-38E9-0122-70FA-55C3F2865FBB}"/>
              </a:ext>
            </a:extLst>
          </p:cNvPr>
          <p:cNvSpPr txBox="1"/>
          <p:nvPr/>
        </p:nvSpPr>
        <p:spPr>
          <a:xfrm>
            <a:off x="990600" y="1584834"/>
            <a:ext cx="8383270" cy="748923"/>
          </a:xfrm>
          <a:prstGeom prst="rect">
            <a:avLst/>
          </a:prstGeom>
        </p:spPr>
        <p:txBody>
          <a:bodyPr vert="horz" wrap="square" lIns="0" tIns="165100" rIns="0" bIns="0" rtlCol="0">
            <a:spAutoFit/>
          </a:bodyPr>
          <a:lstStyle/>
          <a:p>
            <a:pPr marL="285750" indent="-285750">
              <a:lnSpc>
                <a:spcPct val="100000"/>
              </a:lnSpc>
              <a:buFont typeface="Arial" panose="020B0604020202020204" pitchFamily="34" charset="0"/>
              <a:buChar char="•"/>
            </a:pPr>
            <a:endParaRPr dirty="0">
              <a:latin typeface="Calibri"/>
              <a:cs typeface="Calibri"/>
            </a:endParaRPr>
          </a:p>
          <a:p>
            <a:pPr>
              <a:spcBef>
                <a:spcPts val="50"/>
              </a:spcBef>
            </a:pPr>
            <a:endParaRPr sz="1900" dirty="0">
              <a:latin typeface="Calibri"/>
              <a:cs typeface="Calibri"/>
            </a:endParaRPr>
          </a:p>
        </p:txBody>
      </p:sp>
      <p:sp>
        <p:nvSpPr>
          <p:cNvPr id="5" name="object 5">
            <a:extLst>
              <a:ext uri="{FF2B5EF4-FFF2-40B4-BE49-F238E27FC236}">
                <a16:creationId xmlns:a16="http://schemas.microsoft.com/office/drawing/2014/main" id="{7C660ACC-F80B-1471-D6DA-D7D955C58860}"/>
              </a:ext>
            </a:extLst>
          </p:cNvPr>
          <p:cNvSpPr txBox="1">
            <a:spLocks noGrp="1"/>
          </p:cNvSpPr>
          <p:nvPr>
            <p:ph type="sldNum" sz="quarter" idx="7"/>
          </p:nvPr>
        </p:nvSpPr>
        <p:spPr>
          <a:xfrm>
            <a:off x="13697880" y="6282264"/>
            <a:ext cx="569805" cy="166712"/>
          </a:xfrm>
          <a:prstGeom prst="rect">
            <a:avLst/>
          </a:prstGeom>
        </p:spPr>
        <p:txBody>
          <a:bodyPr vert="horz" wrap="square" lIns="0" tIns="12700" rIns="0" bIns="0" rtlCol="0">
            <a:spAutoFit/>
          </a:bodyPr>
          <a:lstStyle/>
          <a:p>
            <a:pPr marL="12700">
              <a:spcBef>
                <a:spcPts val="100"/>
              </a:spcBef>
            </a:pPr>
            <a:r>
              <a:rPr spc="-5" dirty="0"/>
              <a:t>- </a:t>
            </a:r>
            <a:fld id="{81D60167-4931-47E6-BA6A-407CBD079E47}" type="slidenum">
              <a:rPr spc="-5" dirty="0"/>
              <a:pPr marL="12700">
                <a:spcBef>
                  <a:spcPts val="100"/>
                </a:spcBef>
              </a:pPr>
              <a:t>71</a:t>
            </a:fld>
            <a:r>
              <a:rPr spc="-75" dirty="0"/>
              <a:t> </a:t>
            </a:r>
            <a:r>
              <a:rPr spc="-5" dirty="0"/>
              <a:t>-</a:t>
            </a:r>
          </a:p>
        </p:txBody>
      </p:sp>
      <p:sp>
        <p:nvSpPr>
          <p:cNvPr id="6" name="Nadpis 5">
            <a:extLst>
              <a:ext uri="{FF2B5EF4-FFF2-40B4-BE49-F238E27FC236}">
                <a16:creationId xmlns:a16="http://schemas.microsoft.com/office/drawing/2014/main" id="{B6CDA408-9FB3-56E5-BEF2-F96C0C69E73E}"/>
              </a:ext>
            </a:extLst>
          </p:cNvPr>
          <p:cNvSpPr>
            <a:spLocks noGrp="1"/>
          </p:cNvSpPr>
          <p:nvPr>
            <p:ph type="title"/>
          </p:nvPr>
        </p:nvSpPr>
        <p:spPr/>
        <p:txBody>
          <a:bodyPr/>
          <a:lstStyle/>
          <a:p>
            <a:r>
              <a:rPr lang="cs-CZ" dirty="0"/>
              <a:t>Three things you found interesting</a:t>
            </a:r>
          </a:p>
        </p:txBody>
      </p:sp>
      <p:sp>
        <p:nvSpPr>
          <p:cNvPr id="4" name="TextovéPole 3">
            <a:extLst>
              <a:ext uri="{FF2B5EF4-FFF2-40B4-BE49-F238E27FC236}">
                <a16:creationId xmlns:a16="http://schemas.microsoft.com/office/drawing/2014/main" id="{3BB98EAF-D9B7-5068-E71C-C1A40A1EF2AE}"/>
              </a:ext>
            </a:extLst>
          </p:cNvPr>
          <p:cNvSpPr txBox="1"/>
          <p:nvPr/>
        </p:nvSpPr>
        <p:spPr>
          <a:xfrm>
            <a:off x="702013" y="2540000"/>
            <a:ext cx="8960443" cy="2308324"/>
          </a:xfrm>
          <a:prstGeom prst="rect">
            <a:avLst/>
          </a:prstGeom>
          <a:noFill/>
        </p:spPr>
        <p:txBody>
          <a:bodyPr wrap="square">
            <a:spAutoFit/>
          </a:bodyPr>
          <a:lstStyle/>
          <a:p>
            <a:pPr marL="342900" indent="-342900" eaLnBrk="1" hangingPunct="1">
              <a:lnSpc>
                <a:spcPct val="150000"/>
              </a:lnSpc>
              <a:buFont typeface="+mj-lt"/>
              <a:buAutoNum type="arabicPeriod"/>
            </a:pPr>
            <a:r>
              <a:rPr lang="cs-CZ" altLang="cs-CZ" sz="2000" dirty="0"/>
              <a:t>…</a:t>
            </a:r>
          </a:p>
          <a:p>
            <a:pPr marL="342900" indent="-342900" eaLnBrk="1" hangingPunct="1">
              <a:lnSpc>
                <a:spcPct val="150000"/>
              </a:lnSpc>
              <a:buFont typeface="+mj-lt"/>
              <a:buAutoNum type="arabicPeriod"/>
            </a:pPr>
            <a:r>
              <a:rPr lang="cs-CZ" altLang="cs-CZ" sz="2000" dirty="0"/>
              <a:t>…</a:t>
            </a:r>
          </a:p>
          <a:p>
            <a:pPr marL="342900" indent="-342900" eaLnBrk="1" hangingPunct="1">
              <a:lnSpc>
                <a:spcPct val="150000"/>
              </a:lnSpc>
              <a:buFont typeface="+mj-lt"/>
              <a:buAutoNum type="arabicPeriod"/>
            </a:pPr>
            <a:r>
              <a:rPr lang="cs-CZ" altLang="cs-CZ" sz="2000" dirty="0"/>
              <a:t>…</a:t>
            </a:r>
          </a:p>
          <a:p>
            <a:pPr eaLnBrk="1" hangingPunct="1">
              <a:lnSpc>
                <a:spcPct val="150000"/>
              </a:lnSpc>
            </a:pPr>
            <a:r>
              <a:rPr lang="cs-CZ" altLang="cs-CZ" dirty="0"/>
              <a:t/>
            </a:r>
            <a:br>
              <a:rPr lang="cs-CZ" altLang="cs-CZ" dirty="0"/>
            </a:br>
            <a:endParaRPr lang="cs-CZ" altLang="cs-CZ" dirty="0"/>
          </a:p>
        </p:txBody>
      </p:sp>
    </p:spTree>
    <p:extLst>
      <p:ext uri="{BB962C8B-B14F-4D97-AF65-F5344CB8AC3E}">
        <p14:creationId xmlns:p14="http://schemas.microsoft.com/office/powerpoint/2010/main" val="135211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solidFill>
                  <a:srgbClr val="333333"/>
                </a:solidFill>
                <a:latin typeface="Arial" pitchFamily="34"/>
              </a:rPr>
              <a:t>Implicit feedback</a:t>
            </a:r>
            <a:br>
              <a:rPr lang="cs-CZ" dirty="0">
                <a:solidFill>
                  <a:srgbClr val="333333"/>
                </a:solidFill>
                <a:latin typeface="Arial" pitchFamily="34"/>
              </a:rPr>
            </a:br>
            <a:endParaRPr lang="en-US" dirty="0"/>
          </a:p>
        </p:txBody>
      </p:sp>
      <p:sp>
        <p:nvSpPr>
          <p:cNvPr id="3" name="Content Placeholder 2"/>
          <p:cNvSpPr>
            <a:spLocks noGrp="1"/>
          </p:cNvSpPr>
          <p:nvPr>
            <p:ph idx="1"/>
          </p:nvPr>
        </p:nvSpPr>
        <p:spPr/>
        <p:txBody>
          <a:bodyPr/>
          <a:lstStyle/>
          <a:p>
            <a:pPr marL="0" indent="0">
              <a:lnSpc>
                <a:spcPct val="90000"/>
              </a:lnSpc>
              <a:buNone/>
            </a:pPr>
            <a:r>
              <a:rPr lang="cs-CZ" b="1" dirty="0"/>
              <a:t>Server-side</a:t>
            </a:r>
          </a:p>
          <a:p>
            <a:pPr lvl="1">
              <a:lnSpc>
                <a:spcPct val="90000"/>
              </a:lnSpc>
            </a:pPr>
            <a:r>
              <a:rPr lang="cs-CZ" sz="1400" dirty="0"/>
              <a:t>Stream of visited pages</a:t>
            </a:r>
          </a:p>
          <a:p>
            <a:pPr lvl="1">
              <a:lnSpc>
                <a:spcPct val="90000"/>
              </a:lnSpc>
            </a:pPr>
            <a:r>
              <a:rPr lang="cs-CZ" sz="1400" dirty="0"/>
              <a:t>Asynchronous loading of page content (e.g. more results)</a:t>
            </a:r>
          </a:p>
          <a:p>
            <a:pPr lvl="1">
              <a:lnSpc>
                <a:spcPct val="90000"/>
              </a:lnSpc>
            </a:pPr>
            <a:r>
              <a:rPr lang="cs-CZ" sz="1400" dirty="0"/>
              <a:t>Proxy for time on page / dwell time (very coarse)</a:t>
            </a:r>
          </a:p>
          <a:p>
            <a:pPr lvl="2">
              <a:lnSpc>
                <a:spcPct val="90000"/>
              </a:lnSpc>
            </a:pPr>
            <a:r>
              <a:rPr lang="en-US" sz="1200" dirty="0">
                <a:hlinkClick r:id="rId2"/>
              </a:rPr>
              <a:t>http://www.hongliangjie.com/publications/recsys2014.pdf</a:t>
            </a:r>
            <a:r>
              <a:rPr lang="cs-CZ" sz="1200" dirty="0"/>
              <a:t> (RecSys 2014 best paper)</a:t>
            </a:r>
          </a:p>
          <a:p>
            <a:pPr>
              <a:lnSpc>
                <a:spcPct val="90000"/>
              </a:lnSpc>
            </a:pPr>
            <a:endParaRPr lang="cs-CZ" sz="1600" dirty="0"/>
          </a:p>
          <a:p>
            <a:pPr>
              <a:lnSpc>
                <a:spcPct val="90000"/>
              </a:lnSpc>
            </a:pPr>
            <a:r>
              <a:rPr lang="cs-CZ" sz="1600" dirty="0"/>
              <a:t>Not much information available</a:t>
            </a:r>
          </a:p>
          <a:p>
            <a:pPr lvl="1">
              <a:lnSpc>
                <a:spcPct val="90000"/>
              </a:lnSpc>
            </a:pPr>
            <a:r>
              <a:rPr lang="cs-CZ" sz="1400" dirty="0"/>
              <a:t>But non-intrusive &amp; cannot be turned off </a:t>
            </a:r>
            <a:r>
              <a:rPr lang="cs-CZ" sz="1400" dirty="0" err="1"/>
              <a:t>or</a:t>
            </a:r>
            <a:r>
              <a:rPr lang="cs-CZ" sz="1400" dirty="0"/>
              <a:t> </a:t>
            </a:r>
            <a:r>
              <a:rPr lang="cs-CZ" sz="1400" dirty="0" err="1"/>
              <a:t>altered</a:t>
            </a:r>
            <a:r>
              <a:rPr lang="cs-CZ" sz="1400" dirty="0"/>
              <a:t> easily</a:t>
            </a:r>
            <a:endParaRPr lang="en-US" sz="1400" dirty="0"/>
          </a:p>
        </p:txBody>
      </p:sp>
    </p:spTree>
    <p:extLst>
      <p:ext uri="{BB962C8B-B14F-4D97-AF65-F5344CB8AC3E}">
        <p14:creationId xmlns:p14="http://schemas.microsoft.com/office/powerpoint/2010/main" val="340948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solidFill>
                  <a:srgbClr val="333333"/>
                </a:solidFill>
                <a:latin typeface="Arial" pitchFamily="34"/>
              </a:rPr>
              <a:t>Implicit feedback</a:t>
            </a:r>
            <a:br>
              <a:rPr lang="cs-CZ" dirty="0">
                <a:solidFill>
                  <a:srgbClr val="333333"/>
                </a:solidFill>
                <a:latin typeface="Arial" pitchFamily="34"/>
              </a:rPr>
            </a:br>
            <a:endParaRPr lang="en-US" dirty="0"/>
          </a:p>
        </p:txBody>
      </p:sp>
      <p:sp>
        <p:nvSpPr>
          <p:cNvPr id="3" name="Content Placeholder 2"/>
          <p:cNvSpPr>
            <a:spLocks noGrp="1"/>
          </p:cNvSpPr>
          <p:nvPr>
            <p:ph idx="1"/>
          </p:nvPr>
        </p:nvSpPr>
        <p:spPr/>
        <p:txBody>
          <a:bodyPr/>
          <a:lstStyle/>
          <a:p>
            <a:pPr marL="0" indent="0">
              <a:lnSpc>
                <a:spcPct val="90000"/>
              </a:lnSpc>
              <a:buNone/>
            </a:pPr>
            <a:r>
              <a:rPr lang="cs-CZ" b="1" dirty="0" err="1"/>
              <a:t>Client-side</a:t>
            </a:r>
            <a:endParaRPr lang="cs-CZ" b="1" dirty="0"/>
          </a:p>
          <a:p>
            <a:pPr>
              <a:lnSpc>
                <a:spcPct val="90000"/>
              </a:lnSpc>
            </a:pPr>
            <a:r>
              <a:rPr lang="cs-CZ" sz="1600" dirty="0"/>
              <a:t>Any </a:t>
            </a:r>
            <a:r>
              <a:rPr lang="cs-CZ" sz="1600" dirty="0" smtClean="0"/>
              <a:t>DOM </a:t>
            </a:r>
            <a:r>
              <a:rPr lang="cs-CZ" sz="1600" dirty="0"/>
              <a:t>event can be captured, processed and stored…</a:t>
            </a:r>
          </a:p>
          <a:p>
            <a:pPr lvl="1">
              <a:lnSpc>
                <a:spcPct val="90000"/>
              </a:lnSpc>
            </a:pPr>
            <a:r>
              <a:rPr lang="cs-CZ" sz="1400" dirty="0"/>
              <a:t>But </a:t>
            </a:r>
            <a:r>
              <a:rPr lang="cs-CZ" sz="1400" dirty="0" err="1"/>
              <a:t>which</a:t>
            </a:r>
            <a:r>
              <a:rPr lang="cs-CZ" sz="1400" dirty="0"/>
              <a:t> </a:t>
            </a:r>
            <a:r>
              <a:rPr lang="cs-CZ" sz="1400" dirty="0" err="1"/>
              <a:t>ones</a:t>
            </a:r>
            <a:r>
              <a:rPr lang="cs-CZ" sz="1400" dirty="0"/>
              <a:t> are </a:t>
            </a:r>
            <a:r>
              <a:rPr lang="cs-CZ" sz="1400" dirty="0" err="1"/>
              <a:t>relevant</a:t>
            </a:r>
            <a:r>
              <a:rPr lang="cs-CZ" sz="1400" dirty="0"/>
              <a:t>?</a:t>
            </a:r>
          </a:p>
          <a:p>
            <a:pPr lvl="2">
              <a:lnSpc>
                <a:spcPct val="90000"/>
              </a:lnSpc>
            </a:pPr>
            <a:r>
              <a:rPr lang="cs-CZ" sz="1200" dirty="0"/>
              <a:t>And </a:t>
            </a:r>
            <a:r>
              <a:rPr lang="cs-CZ" sz="1200" dirty="0" err="1"/>
              <a:t>also</a:t>
            </a:r>
            <a:r>
              <a:rPr lang="cs-CZ" sz="1200" dirty="0"/>
              <a:t>… </a:t>
            </a:r>
            <a:r>
              <a:rPr lang="cs-CZ" sz="1200" dirty="0" err="1"/>
              <a:t>what</a:t>
            </a:r>
            <a:r>
              <a:rPr lang="cs-CZ" sz="1200" dirty="0"/>
              <a:t> </a:t>
            </a:r>
            <a:r>
              <a:rPr lang="cs-CZ" sz="1200" dirty="0" err="1"/>
              <a:t>is</a:t>
            </a:r>
            <a:r>
              <a:rPr lang="cs-CZ" sz="1200" dirty="0"/>
              <a:t> </a:t>
            </a:r>
            <a:r>
              <a:rPr lang="cs-CZ" sz="1200" dirty="0" err="1"/>
              <a:t>their</a:t>
            </a:r>
            <a:r>
              <a:rPr lang="cs-CZ" sz="1200" dirty="0"/>
              <a:t> </a:t>
            </a:r>
            <a:r>
              <a:rPr lang="cs-CZ" sz="1200" dirty="0" err="1"/>
              <a:t>semantics</a:t>
            </a:r>
            <a:r>
              <a:rPr lang="cs-CZ" sz="1200" dirty="0"/>
              <a:t>? </a:t>
            </a:r>
            <a:r>
              <a:rPr lang="cs-CZ" sz="1200" dirty="0" err="1"/>
              <a:t>Does</a:t>
            </a:r>
            <a:r>
              <a:rPr lang="cs-CZ" sz="1200" dirty="0"/>
              <a:t> </a:t>
            </a:r>
            <a:r>
              <a:rPr lang="cs-CZ" sz="1200" dirty="0" err="1"/>
              <a:t>it</a:t>
            </a:r>
            <a:r>
              <a:rPr lang="cs-CZ" sz="1200" dirty="0"/>
              <a:t> </a:t>
            </a:r>
            <a:r>
              <a:rPr lang="cs-CZ" sz="1200" dirty="0" err="1"/>
              <a:t>differ</a:t>
            </a:r>
            <a:r>
              <a:rPr lang="cs-CZ" sz="1200" dirty="0"/>
              <a:t> </a:t>
            </a:r>
            <a:r>
              <a:rPr lang="cs-CZ" sz="1200" dirty="0" err="1"/>
              <a:t>from</a:t>
            </a:r>
            <a:r>
              <a:rPr lang="cs-CZ" sz="1200" dirty="0"/>
              <a:t> explicit feedback?</a:t>
            </a:r>
          </a:p>
          <a:p>
            <a:pPr lvl="1">
              <a:lnSpc>
                <a:spcPct val="90000"/>
              </a:lnSpc>
            </a:pPr>
            <a:r>
              <a:rPr lang="cs-CZ" sz="1400" dirty="0"/>
              <a:t>How to interpret implicit feedback</a:t>
            </a:r>
            <a:r>
              <a:rPr lang="cs-CZ" sz="1400" dirty="0" smtClean="0"/>
              <a:t>?</a:t>
            </a:r>
          </a:p>
          <a:p>
            <a:pPr lvl="1">
              <a:lnSpc>
                <a:spcPct val="90000"/>
              </a:lnSpc>
            </a:pPr>
            <a:r>
              <a:rPr lang="cs-CZ" sz="1400" dirty="0" smtClean="0"/>
              <a:t>Are collected data dependent on some context?</a:t>
            </a:r>
            <a:endParaRPr lang="cs-CZ" sz="1400" dirty="0"/>
          </a:p>
          <a:p>
            <a:pPr lvl="1">
              <a:lnSpc>
                <a:spcPct val="90000"/>
              </a:lnSpc>
            </a:pPr>
            <a:r>
              <a:rPr lang="cs-CZ" sz="1400" dirty="0"/>
              <a:t>How to </a:t>
            </a:r>
            <a:r>
              <a:rPr lang="cs-CZ" sz="1400" dirty="0" err="1"/>
              <a:t>establish</a:t>
            </a:r>
            <a:r>
              <a:rPr lang="cs-CZ" sz="1400" dirty="0"/>
              <a:t> negative preference </a:t>
            </a:r>
            <a:r>
              <a:rPr lang="cs-CZ" sz="1400" dirty="0" err="1"/>
              <a:t>from</a:t>
            </a:r>
            <a:r>
              <a:rPr lang="cs-CZ" sz="1400" dirty="0"/>
              <a:t> </a:t>
            </a:r>
            <a:r>
              <a:rPr lang="cs-CZ" sz="1400" dirty="0" err="1"/>
              <a:t>implicit</a:t>
            </a:r>
            <a:r>
              <a:rPr lang="cs-CZ" sz="1400" dirty="0"/>
              <a:t> feedback?</a:t>
            </a:r>
          </a:p>
          <a:p>
            <a:pPr marL="0" indent="0">
              <a:lnSpc>
                <a:spcPct val="90000"/>
              </a:lnSpc>
              <a:buNone/>
            </a:pPr>
            <a:endParaRPr lang="cs-CZ" sz="1600" dirty="0"/>
          </a:p>
          <a:p>
            <a:pPr>
              <a:lnSpc>
                <a:spcPct val="90000"/>
              </a:lnSpc>
            </a:pPr>
            <a:r>
              <a:rPr lang="en-US" sz="1600" i="1" dirty="0">
                <a:solidFill>
                  <a:schemeClr val="bg1">
                    <a:lumMod val="50000"/>
                  </a:schemeClr>
                </a:solidFill>
              </a:rPr>
              <a:t>Pe</a:t>
            </a:r>
            <a:r>
              <a:rPr lang="cs-CZ" sz="1600" i="1" dirty="0">
                <a:solidFill>
                  <a:schemeClr val="bg1">
                    <a:lumMod val="50000"/>
                  </a:schemeClr>
                </a:solidFill>
              </a:rPr>
              <a:t>s</a:t>
            </a:r>
            <a:r>
              <a:rPr lang="en-US" sz="1600" i="1" dirty="0">
                <a:solidFill>
                  <a:schemeClr val="bg1">
                    <a:lumMod val="50000"/>
                  </a:schemeClr>
                </a:solidFill>
              </a:rPr>
              <a:t>ka</a:t>
            </a:r>
            <a:r>
              <a:rPr lang="cs-CZ" sz="1600" i="1" dirty="0">
                <a:solidFill>
                  <a:schemeClr val="bg1">
                    <a:lumMod val="50000"/>
                  </a:schemeClr>
                </a:solidFill>
              </a:rPr>
              <a:t>,</a:t>
            </a:r>
            <a:r>
              <a:rPr lang="en-US" sz="1600" i="1" dirty="0">
                <a:solidFill>
                  <a:schemeClr val="bg1">
                    <a:lumMod val="50000"/>
                  </a:schemeClr>
                </a:solidFill>
              </a:rPr>
              <a:t> </a:t>
            </a:r>
            <a:r>
              <a:rPr lang="en-US" sz="1600" i="1" dirty="0" err="1">
                <a:solidFill>
                  <a:schemeClr val="bg1">
                    <a:lumMod val="50000"/>
                  </a:schemeClr>
                </a:solidFill>
              </a:rPr>
              <a:t>IPIget</a:t>
            </a:r>
            <a:r>
              <a:rPr lang="en-US" sz="1600" i="1" dirty="0">
                <a:solidFill>
                  <a:schemeClr val="bg1">
                    <a:lumMod val="50000"/>
                  </a:schemeClr>
                </a:solidFill>
              </a:rPr>
              <a:t>: The Component for Collecting Implicit User Preference Indicators</a:t>
            </a:r>
            <a:r>
              <a:rPr lang="cs-CZ" sz="1600" i="1" dirty="0">
                <a:solidFill>
                  <a:schemeClr val="bg1">
                    <a:lumMod val="50000"/>
                  </a:schemeClr>
                </a:solidFill>
              </a:rPr>
              <a:t/>
            </a:r>
            <a:br>
              <a:rPr lang="cs-CZ" sz="1600" i="1" dirty="0">
                <a:solidFill>
                  <a:schemeClr val="bg1">
                    <a:lumMod val="50000"/>
                  </a:schemeClr>
                </a:solidFill>
              </a:rPr>
            </a:br>
            <a:r>
              <a:rPr lang="cs-CZ" sz="1050" i="1" dirty="0">
                <a:solidFill>
                  <a:schemeClr val="bg1">
                    <a:lumMod val="50000"/>
                  </a:schemeClr>
                </a:solidFill>
                <a:hlinkClick r:id="rId2"/>
              </a:rPr>
              <a:t>https://www.researchgate.net/publication/305495313_IPIget_The_Component_for_Collecting_Implicit_User_Preference_Indicators</a:t>
            </a:r>
            <a:r>
              <a:rPr lang="cs-CZ" sz="1050" i="1" dirty="0">
                <a:solidFill>
                  <a:schemeClr val="bg1">
                    <a:lumMod val="50000"/>
                  </a:schemeClr>
                </a:solidFill>
              </a:rPr>
              <a:t> </a:t>
            </a:r>
            <a:endParaRPr lang="en-US" sz="1400" dirty="0"/>
          </a:p>
        </p:txBody>
      </p:sp>
    </p:spTree>
    <p:extLst>
      <p:ext uri="{BB962C8B-B14F-4D97-AF65-F5344CB8AC3E}">
        <p14:creationId xmlns:p14="http://schemas.microsoft.com/office/powerpoint/2010/main" val="255486377"/>
      </p:ext>
    </p:extLst>
  </p:cSld>
  <p:clrMapOvr>
    <a:masterClrMapping/>
  </p:clrMapOvr>
</p:sld>
</file>

<file path=ppt/theme/theme1.xml><?xml version="1.0" encoding="utf-8"?>
<a:theme xmlns:a="http://schemas.openxmlformats.org/drawingml/2006/main" name="Fazet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TM02900688%5b%5bfn=Fazeta%5d%5d</Template>
  <TotalTime>32647</TotalTime>
  <Words>5264</Words>
  <Application>Microsoft Office PowerPoint</Application>
  <PresentationFormat>Widescreen</PresentationFormat>
  <Paragraphs>750</Paragraphs>
  <Slides>71</Slides>
  <Notes>10</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71</vt:i4>
      </vt:variant>
    </vt:vector>
  </HeadingPairs>
  <TitlesOfParts>
    <vt:vector size="83" baseType="lpstr">
      <vt:lpstr>Arial</vt:lpstr>
      <vt:lpstr>Arial</vt:lpstr>
      <vt:lpstr>Calibri</vt:lpstr>
      <vt:lpstr>Cambria Math</vt:lpstr>
      <vt:lpstr>NexusSerif</vt:lpstr>
      <vt:lpstr>Söhne</vt:lpstr>
      <vt:lpstr>Tahoma</vt:lpstr>
      <vt:lpstr>Times New Roman</vt:lpstr>
      <vt:lpstr>Trebuchet MS</vt:lpstr>
      <vt:lpstr>Wingdings</vt:lpstr>
      <vt:lpstr>Wingdings 3</vt:lpstr>
      <vt:lpstr>Fazeta</vt:lpstr>
      <vt:lpstr>NDBI021, Lecture 4</vt:lpstr>
      <vt:lpstr>Today’s content</vt:lpstr>
      <vt:lpstr>Recap</vt:lpstr>
      <vt:lpstr>Any open problems in RS you remember?</vt:lpstr>
      <vt:lpstr>What is explicit feedback?</vt:lpstr>
      <vt:lpstr>Implicit feedback</vt:lpstr>
      <vt:lpstr>Implicit feedback </vt:lpstr>
      <vt:lpstr>Implicit feedback </vt:lpstr>
      <vt:lpstr>Implicit feedback </vt:lpstr>
      <vt:lpstr>What to Collect as Implicit feedback </vt:lpstr>
      <vt:lpstr>What to Collect as Implicit feedback </vt:lpstr>
      <vt:lpstr>What to Collect as Implicit feedback </vt:lpstr>
      <vt:lpstr>What to Collect as Implicit feedback </vt:lpstr>
      <vt:lpstr>What to Collect as Implicit feedback </vt:lpstr>
      <vt:lpstr>How to interpret numeric implicit feedback</vt:lpstr>
      <vt:lpstr>How to interpret numeric implicit feedback</vt:lpstr>
      <vt:lpstr>How to interpret numeric implicit feedback</vt:lpstr>
      <vt:lpstr>How to interpret numeric implicit feedback</vt:lpstr>
      <vt:lpstr>How to interpret numeric implicit feedback</vt:lpstr>
      <vt:lpstr>How to interpret numeric implicit feedback</vt:lpstr>
      <vt:lpstr>How to interpret numeric implicit feedback</vt:lpstr>
      <vt:lpstr>Context of user feedback</vt:lpstr>
      <vt:lpstr>How to interpret numeric implicit feedback</vt:lpstr>
      <vt:lpstr>How to interpret numeric implicit feedback</vt:lpstr>
      <vt:lpstr>How to interpret numeric implicit feedback</vt:lpstr>
      <vt:lpstr>How to interpret numeric implicit feedback</vt:lpstr>
      <vt:lpstr>Negative preference from implicit feedback</vt:lpstr>
      <vt:lpstr>Negative preference from implicit feedback</vt:lpstr>
      <vt:lpstr>Negative preference from implicit feedback</vt:lpstr>
      <vt:lpstr>Negative preference from implicit feedback</vt:lpstr>
      <vt:lpstr>Negative preference from implicit feedback</vt:lpstr>
      <vt:lpstr>Neg. Pref. from category-level feedback</vt:lpstr>
      <vt:lpstr>PowerPoint Presentation</vt:lpstr>
      <vt:lpstr>Neg. Pref. from category-level feedback</vt:lpstr>
      <vt:lpstr>Neg. Pref. from category-level feedback</vt:lpstr>
      <vt:lpstr>Implicit Feedback</vt:lpstr>
      <vt:lpstr>Implicit Feedback</vt:lpstr>
      <vt:lpstr>  Questions?</vt:lpstr>
      <vt:lpstr>Non-numeric feedback</vt:lpstr>
      <vt:lpstr>Non-numeric feedback</vt:lpstr>
      <vt:lpstr>Textual reviews</vt:lpstr>
      <vt:lpstr>Textual reviews</vt:lpstr>
      <vt:lpstr>Textual reviews</vt:lpstr>
      <vt:lpstr>Textual reviews</vt:lpstr>
      <vt:lpstr>Textual reviews</vt:lpstr>
      <vt:lpstr>Textual reviews</vt:lpstr>
      <vt:lpstr>Textual reviews</vt:lpstr>
      <vt:lpstr>Textual reviews</vt:lpstr>
      <vt:lpstr>Textual reviews</vt:lpstr>
      <vt:lpstr>Textual reviews</vt:lpstr>
      <vt:lpstr>Textual reviews</vt:lpstr>
      <vt:lpstr>Textual reviews</vt:lpstr>
      <vt:lpstr>[What generic language models can do]</vt:lpstr>
      <vt:lpstr>  Questions?</vt:lpstr>
      <vt:lpstr>Searching and filtering as feedback</vt:lpstr>
      <vt:lpstr>What would the user be willing to do?</vt:lpstr>
      <vt:lpstr>What would the user be willing to do?</vt:lpstr>
      <vt:lpstr>How to utilize searching / querying feedback?</vt:lpstr>
      <vt:lpstr>How to utilize searching / querying feedback?</vt:lpstr>
      <vt:lpstr>How to utilize searching / querying feedback?</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Three things you found interesting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NDBI021</dc:title>
  <dc:creator>Ladislav Peška</dc:creator>
  <cp:lastModifiedBy>lpeska</cp:lastModifiedBy>
  <cp:revision>123</cp:revision>
  <dcterms:created xsi:type="dcterms:W3CDTF">2022-01-20T12:02:53Z</dcterms:created>
  <dcterms:modified xsi:type="dcterms:W3CDTF">2024-03-12T12:47:50Z</dcterms:modified>
</cp:coreProperties>
</file>