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82" r:id="rId3"/>
    <p:sldId id="389" r:id="rId4"/>
    <p:sldId id="258" r:id="rId5"/>
    <p:sldId id="1024" r:id="rId6"/>
    <p:sldId id="1045" r:id="rId7"/>
    <p:sldId id="1046" r:id="rId8"/>
    <p:sldId id="1051" r:id="rId9"/>
    <p:sldId id="1047" r:id="rId10"/>
    <p:sldId id="1048" r:id="rId11"/>
    <p:sldId id="1050" r:id="rId12"/>
    <p:sldId id="1049" r:id="rId13"/>
    <p:sldId id="1052" r:id="rId14"/>
    <p:sldId id="270" r:id="rId15"/>
    <p:sldId id="315" r:id="rId16"/>
    <p:sldId id="371" r:id="rId17"/>
    <p:sldId id="341" r:id="rId18"/>
    <p:sldId id="352" r:id="rId19"/>
    <p:sldId id="1054" r:id="rId20"/>
    <p:sldId id="1055" r:id="rId21"/>
    <p:sldId id="1065" r:id="rId22"/>
    <p:sldId id="1058" r:id="rId23"/>
    <p:sldId id="1066" r:id="rId24"/>
    <p:sldId id="1060" r:id="rId25"/>
    <p:sldId id="1061" r:id="rId26"/>
    <p:sldId id="1062" r:id="rId27"/>
    <p:sldId id="1063" r:id="rId28"/>
    <p:sldId id="1067" r:id="rId29"/>
    <p:sldId id="1070" r:id="rId30"/>
    <p:sldId id="1053" r:id="rId31"/>
    <p:sldId id="286" r:id="rId32"/>
    <p:sldId id="338" r:id="rId33"/>
    <p:sldId id="328" r:id="rId34"/>
    <p:sldId id="334" r:id="rId35"/>
    <p:sldId id="335" r:id="rId36"/>
    <p:sldId id="332" r:id="rId37"/>
    <p:sldId id="333" r:id="rId38"/>
    <p:sldId id="336" r:id="rId39"/>
    <p:sldId id="337" r:id="rId40"/>
    <p:sldId id="329" r:id="rId41"/>
    <p:sldId id="331" r:id="rId42"/>
    <p:sldId id="330" r:id="rId43"/>
    <p:sldId id="339" r:id="rId44"/>
    <p:sldId id="1071" r:id="rId45"/>
    <p:sldId id="346" r:id="rId46"/>
    <p:sldId id="347" r:id="rId47"/>
    <p:sldId id="348" r:id="rId48"/>
    <p:sldId id="349" r:id="rId49"/>
    <p:sldId id="350" r:id="rId50"/>
    <p:sldId id="351" r:id="rId51"/>
    <p:sldId id="1012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2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43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2328 1460 24575,'-287'14'0,"64"-1"0,-363-9 0,414-5 0,111-2 0,1-3 0,-75-17 0,71 11 0,-115-8 0,154 18 0,1-1 0,-1-1 0,1-2 0,1 0 0,-1-1 0,1-2 0,0 0 0,1-2 0,0 0 0,1-1 0,0-2 0,1 0 0,0-1 0,1-1 0,1 0 0,1-2 0,0 0 0,-24-35 0,21 18 0,1 0 0,2-1 0,-16-53 0,22 54 0,2 0 0,1 0 0,2-1 0,-3-56 0,11-149 0,2 98 0,-4 122 0,0 1 0,2 0 0,1 1 0,0-1 0,10-28 0,-10 39 0,0 0 0,1 0 0,0 1 0,1 0 0,0 0 0,0 0 0,0 0 0,1 1 0,1 0 0,-1 0 0,1 1 0,0 0 0,0 0 0,9-5 0,10-3 0,1 1 0,0 1 0,1 1 0,0 2 0,1 0 0,0 2 0,45-5 0,216-4 0,-236 16 0,973-1 0,-457 4 0,-431-1 0,0 6 0,250 49 0,-336-47 0,1-2 0,107 3 0,-135-9 0,1 1 0,-1 1 0,1 1 0,44 16 0,-3-2 0,-43-10 0,0 1 0,0 1 0,-2 1 0,1 1 0,-2 1 0,1 1 0,26 25 0,50 31 0,-84-61 0,-1 0 0,1 1 0,-2 0 0,1 1 0,-2 1 0,0 0 0,0 1 0,-1 0 0,15 26 0,-21-32 0,-1 1 0,-1-1 0,1 1 0,-1 0 0,-1 0 0,1 0 0,-2 0 0,1 0 0,-1 1 0,-1-1 0,1 0 0,-2 1 0,1-1 0,-1 0 0,-1 1 0,1-1 0,-2 0 0,1 0 0,-8 16 0,-2 1 0,-2-1 0,0 0 0,-22 27 0,26-40 0,1 0 0,-2-1 0,1-1 0,-1 0 0,-1 0 0,0-1 0,-24 14 0,-363 169 0,209-111 0,127-56 0,35-16 0,-1-2 0,0 0 0,0-2 0,0-1 0,-43 0 0,-48 8 0,-190 34 0,78 9-1365,194-44-5461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20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4036 622 24575,'-992'0'0,"940"3"0,0 3 0,-95 22 0,24-4 0,-198 39 0,174-38 0,72-11 0,0-2 0,-104 1 0,-1575-14 0,1747 1 0,0 0 0,1 0 0,-1-1 0,0 0 0,1 0 0,-1 0 0,1-1 0,-1 0 0,1 0 0,-10-5 0,13 5 0,0 0 0,0-1 0,1 0 0,-1 1 0,1-1 0,0 0 0,0 0 0,0 0 0,0 0 0,0 0 0,0-1 0,1 1 0,0-1 0,-1 1 0,2-1 0,-1 1 0,0-1 0,0 1 0,1-1 0,0-7 0,-2-37 0,2 0 0,2 0 0,9-48 0,-6 68 0,1 0 0,1 0 0,1 1 0,2 0 0,1 1 0,20-36 0,-24 49 0,2 1 0,0 1 0,0 0 0,1 0 0,0 0 0,1 2 0,0-1 0,0 1 0,1 1 0,0 0 0,1 0 0,0 2 0,0-1 0,1 2 0,-1 0 0,20-5 0,55-17 0,-66 18 0,1 2 0,0 0 0,0 2 0,45-6 0,137-3 0,123-3 0,-98 15 0,228 6 0,-277 11 0,44 1 0,-37 0 0,13-1 0,1362-16 0,-1553 1 0,-1 1 0,1 0 0,0 0 0,0 1 0,0 0 0,-1 0 0,1 1 0,-1 1 0,0 0 0,0 0 0,0 1 0,8 5 0,-12-6 0,0 0 0,0 0 0,-1 0 0,1 1 0,-1-1 0,0 1 0,0 0 0,-1 1 0,0-1 0,1 1 0,-2-1 0,1 1 0,-1 0 0,0 0 0,0 0 0,0 0 0,-1 0 0,0 1 0,0 8 0,12 81 0,-7-69 0,-2 0 0,0 50 0,-4-70 0,0 1 0,-1 0 0,0-1 0,-1 1 0,0-1 0,0 1 0,0-1 0,-1 0 0,0 0 0,-1 0 0,1 0 0,-1 0 0,0-1 0,-8 9 0,-6 3 0,-1-1 0,0-1 0,-1 0 0,-1-1 0,-1-2 0,0 0 0,-43 18 0,52-27-273,0 0 0,-1-1 0,0 0 0,-25 1 0,12-3-6553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21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24575,'2395'0'-1365,"-2362"0"-5461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8:03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1179 24575,'-3'0'0,"1"-1"0,-1 1 0,1-1 0,-1 0 0,1 0 0,-1 0 0,1-1 0,0 1 0,-1-1 0,1 1 0,0-1 0,0 0 0,0 1 0,0-1 0,0 0 0,1 0 0,-1-1 0,-2-2 0,-26-46 0,28 46 0,-8-16 0,1-1 0,1 0 0,1-1 0,1 0 0,1 0 0,2 0 0,-3-30 0,8-173 0,2 95 0,-6 52 0,-1 49 0,2 0 0,2 0 0,0-1 0,9-42 0,-7 65 0,0 0 0,1 0 0,0 0 0,0 1 0,1-1 0,0 1 0,0 0 0,0 1 0,1-1 0,0 1 0,1 0 0,-1 0 0,1 1 0,0 0 0,1 0 0,-1 1 0,15-6 0,12-6 0,2 2 0,61-15 0,-8 7 0,1 4 0,1 4 0,1 4 0,122 2 0,629 9 0,-836-1 0,0 0 0,0 1 0,0 0 0,0 0 0,-1 1 0,1 0 0,0 0 0,-1 0 0,1 1 0,-1 0 0,0 0 0,0 1 0,10 7 0,-8-4 0,0 1 0,-1 0 0,1 0 0,-2 0 0,1 1 0,-1 0 0,0 1 0,5 10 0,-2 1 0,-1 1 0,-1 0 0,0 0 0,-2 0 0,-1 1 0,0 0 0,0 42 0,-3-14 0,-2 1 0,-2-1 0,-3 0 0,-1 0 0,-3 0 0,-23 69 0,27-106 0,-1-1 0,0 1 0,-1-1 0,-1-1 0,0 1 0,-1-1 0,0-1 0,0 0 0,-15 11 0,-3 1 0,-1-2 0,-55 31 0,-24-4 0,74-34 0,0-3 0,-61 14 0,63-18 0,-1-1 0,-1-2 0,0-1 0,-48-2 0,43-2 0,-1 3 0,-39 5 0,-38 7 0,1-5 0,-172-10 0,105-2 0,93 3-1365,64 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8:1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24575,'14'0'0,"80"1"0,165-21 0,-155 9 0,1 4 0,133 9 0,-72 1 0,-137-2 0,0-1 0,0-2 0,-1-1 0,1-1 0,-1-2 0,0 0 0,0-2 0,34-15 0,-43 15-273,0 0 0,0 1 0,0 1 0,32-5 0,-25 8-6553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7:28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9:5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4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24575,'0'-5'0,"5"-2"0,7 0 0,7 2 0,6 1 0,3 2 0,2 1 0,2 0 0,1 1 0,-1 0 0,0 1 0,0-1 0,-1 0 0,1 0 0,-7 6 0,-6 1-8191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6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24575,'6'0'0,"6"0"0,7 0 0,5 0 0,4 0 0,3 0 0,1 0 0,0 0 0,0 0 0,1 0 0,-2 0 0,1 0 0,-1 0 0,0 0 0,-5 0-8191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8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24575,'5'0'0,"7"0"0,12 0 0,8 0 0,8 0 0,3 0 0,5 0 0,-1 0 0,2 0 0,-2 0 0,-3 0 0,-5 0 0,-3 0 0,-7 0-8191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37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48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1088 24575,'-10'1'0,"0"-1"0,0-1 0,0 0 0,0 0 0,0-1 0,-19-6 0,24 5 0,0 1 0,0-1 0,0 0 0,1 0 0,-1-1 0,1 0 0,0 1 0,0-1 0,0-1 0,0 1 0,1-1 0,0 1 0,-6-10 0,0-8 0,0 0 0,1 0 0,1 0 0,-7-44 0,0 3 0,10 48 0,0 1 0,1-1 0,1 0 0,0 0 0,1 0 0,1 0 0,0 0 0,1 0 0,1-1 0,0 2 0,1-1 0,0 0 0,2 0 0,0 1 0,0 0 0,1 0 0,1 1 0,0-1 0,1 1 0,10-12 0,24-26 0,91-85 0,-48 53 0,-66 64 0,2 2 0,0 1 0,0 0 0,2 2 0,0 0 0,0 2 0,2 1 0,-1 0 0,1 2 0,31-7 0,15-1 0,0 4 0,110-6 0,507 11 0,-370 12 0,-283-4 0,-17-1 0,0 1 0,0 0 0,31 6 0,-44-4 0,1-1 0,-1 1 0,1 0 0,-1 0 0,0 1 0,0-1 0,0 1 0,0 1 0,0-1 0,-1 0 0,0 1 0,1 0 0,-1 0 0,-1 0 0,8 10 0,5 14 0,-2 0 0,0 1 0,-2 1 0,9 32 0,14 35 0,86 186 0,-106-246 0,-4-10 0,0 0 0,-2 1 0,8 43 0,-16-62 0,0 0 0,0 0 0,-1 0 0,0 0 0,-1 0 0,0 0 0,-1 0 0,1 0 0,-2 0 0,1 0 0,-1-1 0,0 1 0,-1-1 0,0 0 0,-9 13 0,4-8 0,-1 0 0,-1-1 0,0 0 0,-1 0 0,0-1 0,0-1 0,-1 0 0,-20 12 0,9-10 0,0 0 0,-1-2 0,0-1 0,-38 9 0,-354 54 0,204-29 0,151-27 0,-1-3 0,-98 8 0,57-20 0,58-1 0,1 1 0,-87 14 0,75-7 0,0-2 0,0-3 0,-83-5 0,30 0 0,94 1 0,1-1 0,0 0 0,0-1 0,0-1 0,0 0 0,1-1 0,-19-9 0,-7-6 0,-46-29 0,81 45 0,0 0 0,1 0 0,-1 0 0,1 0 0,0-1 0,1 0 0,-1 0 0,1 0 0,0 0 0,0 0 0,0 0 0,-2-8 0,-20-75 0,16 51 0,-1 1-1365,3 5-5461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08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24575,'965'0'0,"-931"-2"0,0-1 0,36-8 0,-34 4 0,67-3 0,496 11-1365,-566-1-5461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1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24575,'2194'0'0,"-2140"3"0,98 17 0,-102-11 0,78 18 0,-87-17 0,0-1 0,0-2 0,46 1 0,-25-7-1365,-35-2-5461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3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24575,'6'0'0,"6"0"0,2 0-8191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4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24575,'10'0'0,"4"5"0,5 2 0,-1-1-8191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4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24575,'5'-5'0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24575,'5'0'0,"7"0"0,7 0 0,6 0 0,3 0 0,-3 0-8191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6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24575,'5'6'0,"7"0"0,7 1 0,5-2 0,5-1 0,1-2 0,-3 0-8191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7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24575,'11'0'0,"8"0"0,12 0 0,6 0 0,7-5 0,1-2 0,-7 0-8191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7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24575,'5'0'0,"7"0"0,7 0 0,5 0 0,4 0 0,2 0 0,2 0 0,1 0 0,-6 0-8191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24575,'5'0'0,"7"0"0,7 0 0,6 0 0,3 0 0,-3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0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872 1243 24575,'-27'0'0,"1"-1"0,0-1 0,-1-2 0,1 0 0,0-2 0,1-1 0,-1-1 0,-41-19 0,22 7 0,6 2 0,-71-41 0,-120-105 0,216 154 0,1-2 0,0 0 0,1 0 0,0-2 0,1 1 0,1-1 0,0-1 0,1 0 0,0 0 0,1-1 0,1 0 0,-5-18 0,3 3 0,2-1 0,1 0 0,2 0 0,1-1 0,2-49 0,0 34 0,1 18 0,0-1 0,2 0 0,7-32 0,-7 53 0,0 1 0,1 0 0,0 0 0,1 0 0,-1 0 0,2 1 0,0-1 0,0 1 0,0 0 0,1 1 0,0-1 0,0 1 0,1 0 0,9-7 0,3 1 0,0 1 0,1 0 0,0 2 0,1 0 0,0 1 0,1 2 0,29-8 0,161-24 0,-206 38 0,169-15 0,301 11 0,-248 8 0,13-5 0,246 5 0,-428 2 0,0 2 0,0 3 0,0 2 0,-2 3 0,57 23 0,-104-34 0,-1 0 0,1 0 0,-1 2 0,0-1 0,-1 1 0,1 0 0,-1 0 0,-1 1 0,1 1 0,-1-1 0,0 1 0,-1 0 0,1 0 0,-2 1 0,1 0 0,-1 0 0,-1 0 0,0 1 0,0 0 0,-1 0 0,0 0 0,0 0 0,-1 0 0,-1 0 0,0 1 0,0 17 0,-1 257 0,-2-110 0,2-165 0,0-1 0,-1 1 0,0 0 0,0-1 0,-1 1 0,-1-1 0,1 1 0,-1-1 0,-1 0 0,-8 15 0,8-18 0,0 0 0,-1 0 0,0 0 0,-1 0 0,1-1 0,-1 0 0,0 0 0,-1-1 0,1 0 0,-1 0 0,1 0 0,-1-1 0,0 0 0,-10 3 0,-177 42 0,7-2 0,150-33 0,0-2 0,0-2 0,-1-1 0,-44 3 0,43-7 0,2 2 0,-46 13 0,-5 0 0,-31 0 0,0-6 0,-180-2 0,-265-12-1365,528 1-5461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21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24575,'6'0'0,"6"0"0,7 0 0,5 0 0,-1 0-8191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22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24575,'6'0'0,"6"0"0,7 0 0,5 0 0,4 0 0,3 0 0,1 0 0,-5 0-8191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1:34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132 691 24575,'-3'-1'0,"-1"1"0,1-1 0,0-1 0,0 1 0,0 0 0,0-1 0,0 1 0,0-1 0,0 0 0,1 0 0,-1 0 0,1-1 0,-1 1 0,1 0 0,-3-5 0,-31-43 0,28 34 0,1-1 0,0 1 0,1-1 0,1 0 0,1-1 0,0 1 0,1-1 0,1 0 0,1 0 0,0 1 0,3-28 0,0 24 0,0 1 0,2-1 0,0 0 0,1 1 0,1 0 0,1 0 0,1 1 0,1 0 0,17-28 0,-16 34 0,0 1 0,1 0 0,1 1 0,0 0 0,0 1 0,1 0 0,0 1 0,1 1 0,0 0 0,0 1 0,1 0 0,0 1 0,0 1 0,0 0 0,1 1 0,0 1 0,0 0 0,0 1 0,0 1 0,0 0 0,0 1 0,0 1 0,0 1 0,0 0 0,22 7 0,-29-6 0,-1 0 0,0 0 0,0 1 0,0 0 0,0 1 0,-1 0 0,0 0 0,0 1 0,0 0 0,-1 0 0,0 0 0,0 1 0,0 0 0,-1 0 0,7 12 0,-5-7 0,-1 0 0,0 1 0,-1 0 0,-1 0 0,1 0 0,-2 0 0,0 1 0,-1 0 0,1 16 0,-7 257 0,4-278 0,-1-1 0,0 0 0,0 0 0,-1-1 0,0 1 0,0 0 0,-1 0 0,0-1 0,0 1 0,0-1 0,-1 0 0,-1 0 0,1-1 0,-1 1 0,0-1 0,0 0 0,-1 0 0,0 0 0,0-1 0,0 0 0,-1 0 0,0-1 0,0 0 0,0 0 0,0 0 0,-1-1 0,1 0 0,-1-1 0,0 0 0,1 0 0,-1 0 0,0-1 0,0 0 0,-10-1 0,-201-5-1365,180 4-5461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44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24575,'313'12'0,"-70"0"0,1646-3 0,-1136-11 0,-699 5 0,-1 2 0,71 16 0,-21-3 0,47 4 0,279 4 0,-241-24 0,129-7 0,-296 3-273,0-1 0,-1-2 0,0 0 0,23-9 0,-17 4-6553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5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1273 3 24575,'-516'0'0,"496"0"0,1 2 0,0 1 0,0 0 0,0 2 0,0 0 0,1 1 0,-1 0 0,1 2 0,1 0 0,-22 14 0,-16 14 0,-85 73 0,96-73 0,27-20 0,1 0 0,1 0 0,0 1 0,2 1 0,0 1 0,1 0 0,0 0 0,2 1 0,-11 28 0,-6 27 0,-22 98 0,42-146 0,-12 50 0,3 1 0,4 1 0,-4 158 0,14-93 0,7 162 0,-2-277 0,1 1 0,2-1 0,1 0 0,1 0 0,1-1 0,2 0 0,1 0 0,1-1 0,1-1 0,1 0 0,2-1 0,0-1 0,2-1 0,42 42 0,17 12 0,3-3 0,3-4 0,4-4 0,98 57 0,-88-62 0,-56-33 0,2-1 0,62 27 0,-75-41 0,-6-2 0,2 0 0,-1-2 0,1-1 0,28 5 0,-10-6 0,300 54 0,-255-43 0,127 8 0,-2-1 0,-86-7 0,149 0 0,134-20 0,-156-1 0,-31 5 0,238-5 0,-439 2 0,0-2 0,0-1 0,0 0 0,-1-2 0,0-1 0,32-14 0,-21 5 0,-1-1 0,-1-3 0,43-32 0,109-88 0,196-195 0,-371 324 0,0 0 0,0 0 0,-1-1 0,-1 0 0,0 0 0,0-1 0,-2 0 0,6-17 0,4-17 0,7-49 0,-18 77 0,23-179 0,1-1 0,-8 112 0,-5 0 0,7-158 0,-22 237 0,-4-157 0,1 142 0,0 1 0,-2 0 0,0 0 0,-2 0 0,-11-26 0,-10-15 0,-2 1 0,-57-86 0,69 123 0,-1 1 0,-2 0 0,0 2 0,-1 0 0,-1 1 0,-1 1 0,-50-31 0,21 22 0,0 2 0,-2 3 0,-99-30 0,54 28 0,-136-18 0,-5 2 0,117 17 0,-216-13 0,257 32 0,-96-18 0,104 11 0,-128-5 0,-538 20 0,546 14 0,-7 0 0,-73-17-1365,248 1-5461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55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2266 2203 24575,'-8'1'0,"1"0"0,0 0 0,0 1 0,-1 0 0,-6 3 0,-31 7 0,-93-2 0,-173-10 0,129-3 0,173 3 0,-66 1 0,1-3 0,0-4 0,-87-17 0,-154-64 0,208 56 0,56 17 0,-62-25 0,58 17 0,-64-30 0,105 46 0,1-2 0,0 0 0,0-1 0,1 0 0,0-1 0,-11-12 0,5-2 0,1 0 0,1-2 0,1 0 0,-22-52 0,3-8 0,-36-145 0,1-137 0,63 297 0,2 0 0,10-109 0,-4 161 0,2 1 0,0 0 0,1 1 0,1-1 0,0 1 0,2 0 0,0 0 0,0 1 0,16-21 0,16-19 0,52-55 0,-92 110 0,18-20 0,0 1 0,1 0 0,2 1 0,0 2 0,0 0 0,2 1 0,0 1 0,0 1 0,41-17 0,-35 18 0,42-24 0,-55 27 0,-1 1 0,2 0 0,-1 2 0,1 0 0,0 0 0,1 2 0,0 0 0,23-3 0,326 6 0,-186 6 0,1638-4 0,-1615-16 0,-28 1 0,805 12 0,-504 6 0,-384-5 0,105 4 0,-167 0 0,1 1 0,-1 2 0,0 2 0,34 10 0,-48-10 0,0 0 0,0 2 0,-1-1 0,0 2 0,-1 0 0,0 1 0,-1 1 0,0 0 0,0 0 0,-2 2 0,1 0 0,-2 0 0,0 1 0,-1 0 0,0 1 0,14 32 0,-11-15 0,-1 0 0,-1 1 0,-2 0 0,-2 1 0,-1 0 0,-1 0 0,-1 67 0,-20 205 0,10-263 0,-2-1 0,-1 0 0,-3 0 0,-33 81 0,40-114 0,-1 0 0,0 0 0,-1 0 0,0-1 0,0 1 0,-1-2 0,0 1 0,-1-1 0,-16 12 0,-6 0 0,-58 29 0,38-22 0,-20 6 0,-1-3 0,-1-3 0,-133 30 0,11-3 0,-199 63 0,278-67 0,81-33 0,-54 19 0,-172 49 0,-202 49 0,368-114 0,-134 11 0,182-26 0,-43 8 0,47-6 0,-70 3 0,-12-13-27,59 0-419,0 3 0,-72 10 0,99-4-6380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3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588 1179 24575,'-12'0'0,"0"-2"0,0 0 0,0 0 0,1-1 0,-1 0 0,1-1 0,-13-6 0,-74-41 0,92 48 0,-29-18 0,1-1 0,1-2 0,1-1 0,1-2 0,-50-54 0,66 64 0,1-1 0,1 0 0,0-1 0,2 0 0,0-1 0,1-1 0,1 1 0,1-1 0,1-1 0,0 0 0,2 0 0,-2-22 0,6 33 0,1 0 0,0 0 0,1 1 0,1-1 0,-1 0 0,2 1 0,0-1 0,0 1 0,0 0 0,2-1 0,-1 2 0,1-1 0,0 1 0,1-1 0,0 2 0,1-1 0,0 1 0,0 0 0,9-8 0,16-12 0,1 2 0,1 1 0,56-31 0,-79 50 0,63-35 0,1 3 0,3 3 0,0 4 0,2 3 0,98-20 0,-115 32 0,1 4 0,0 2 0,104-2 0,-71 15 0,0 5 0,-1 4 0,-1 3 0,149 46 0,-189-44 0,104 25 0,-140-38 0,-1 1 0,0 0 0,-1 2 0,1 0 0,-1 0 0,0 2 0,-1 0 0,0 1 0,-1 1 0,0 0 0,0 1 0,14 16 0,-20-16 0,-1 0 0,-1 1 0,0 0 0,-1 0 0,-1 1 0,0-1 0,4 17 0,19 47 0,-10-42 0,-7-16 0,-1 1 0,-1 1 0,-1-1 0,7 29 0,-13-41 0,-1-1 0,0 0 0,-1 1 0,0-1 0,0 1 0,-1-1 0,1 0 0,-1 1 0,-1-1 0,0 0 0,0 0 0,0 0 0,-1 0 0,0 0 0,0 0 0,-1-1 0,-5 8 0,-5 4 0,0 0 0,-2 0 0,0-2 0,-1 0 0,-1-1 0,0 0 0,-24 13 0,-146 73 0,165-89 0,3-3 0,-1-1 0,0-1 0,0 0 0,0-2 0,-44 6 0,-106-6 0,55-5 0,29 8 0,-168 39 0,155-17 0,78-21 0,0-2 0,-1 0 0,0-2 0,-45 5 0,-210-9 0,126-3 0,91-4-1365,35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6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1248 1860 24575,'-44'-2'0,"0"-3"0,0-2 0,-58-16 0,30 6 0,-201-57 0,-24-4 0,265 72 0,-5-1 0,0-1 0,1-1 0,-67-28 0,96 34 0,-1-1 0,0 0 0,1 0 0,0-1 0,0 0 0,0 0 0,0-1 0,1 0 0,0 0 0,0-1 0,1 1 0,0-1 0,0 0 0,0 0 0,1-1 0,0 0 0,1 0 0,-1 1 0,2-2 0,-1 1 0,1 0 0,-2-14 0,0-58 0,7-104 0,1 50 0,-6 51 0,0 55 0,1 1 0,1-1 0,1 1 0,1 0 0,2-1 0,1 1 0,9-29 0,-5 39 0,2 0 0,0 0 0,1 1 0,1 1 0,0 0 0,1 1 0,25-20 0,-15 15 0,-1 2 0,2 0 0,0 1 0,42-18 0,117-40 0,-89 38 0,60-26 0,3 6 0,280-61 0,261 19 0,-269 92 0,-251 8 0,-139-1 0,0 3 0,0 1 0,0 2 0,55 17 0,151 63 0,-219-77 0,20 11 0,0 2 0,-1 2 0,-2 3 0,54 41 0,-83-57 0,0 1 0,-1 0 0,0 1 0,-1 1 0,-1 1 0,0-1 0,-1 2 0,-1-1 0,0 2 0,-2-1 0,0 1 0,0 1 0,-2-1 0,0 1 0,3 26 0,-6-26 0,1 0 0,1-1 0,13 34 0,-11-33 0,0-1 0,-2 1 0,6 35 0,-8-33 0,-1 0 0,-1 0 0,-1 0 0,-1 1 0,-1-1 0,0 0 0,-2 0 0,-1 0 0,0-1 0,-1 1 0,-2-1 0,-18 36 0,-190 278 0,198-309 0,-1-2 0,-1 0 0,-1-1 0,-1-1 0,-1-1 0,-1-1 0,0-1 0,-1-1 0,-1-2 0,-42 20 0,-15-2 0,-2-3 0,-109 23 0,113-32 0,8 0 0,-1-4 0,-134 14 0,43-18 0,-76 3 0,-849-17 0,1073 0-341,0 0 0,0-1-1,-25-6 1,17 1-6485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9:08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24575,'1521'0'-1365,"-1492"0"-5461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2:43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1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24575,'1165'0'0,"-1122"3"0,1 1 0,-1 3 0,45 11 0,-42-7 0,0-2 0,69 3 0,66 3 0,35 0 0,742-16-1365,-932 1-5461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13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24575,'2449'0'-1365,"-2421"0"-5461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1F7A-3823-4ADA-8AE4-0A8A9D147016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7669-7B6D-4C80-A5C0-1A72DA35F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70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13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592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16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06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5960B-4FE1-2B9D-C703-2122AE8E7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6A05F5-30CB-8179-D595-3DEFDB315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29</a:t>
            </a:fld>
            <a:endParaRPr lang="en-GB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E02C-23A2-0E31-732B-A3D5FEA53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B580E99-F378-EC0A-00B0-153206681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10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ECD95-B581-2981-7BF1-A3DCF00E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D95B819-7BA9-8E42-10BE-66FB933F6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44</a:t>
            </a:fld>
            <a:endParaRPr lang="en-GB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7086BC6-D08A-2E76-B476-45F88D7C00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B422557-225E-CCED-96EE-DBDB4A43B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5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11.03.2024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be.com/playlist?list=PLTYzSYF3EX3BNIVJkMpCE3vUDmUGvhEcy" TargetMode="External"/><Relationship Id="rId4" Type="http://schemas.openxmlformats.org/officeDocument/2006/relationships/hyperlink" Target="https://www.ksi.mff.cuni.cz/~peska/vyuka/ndbi021/2023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ommender_system" TargetMode="External"/><Relationship Id="rId2" Type="http://schemas.openxmlformats.org/officeDocument/2006/relationships/hyperlink" Target="https://en.wikipedia.org/wiki/Decision_support_syste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935925_Survey_of_Preference_Elicitation_Methods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robt.2017.00071/full#B13" TargetMode="External"/><Relationship Id="rId2" Type="http://schemas.openxmlformats.org/officeDocument/2006/relationships/hyperlink" Target="https://www.jair.org/index.php/jair/article/view/1093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ontiersin.org/articles/10.3389/frobt.2017.00071/full" TargetMode="External"/><Relationship Id="rId4" Type="http://schemas.openxmlformats.org/officeDocument/2006/relationships/hyperlink" Target="https://www.frontiersin.org/articles/10.3389/frobt.2017.00071/full#B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?authkey=%21ALYePnW0fOCHOUQ&amp;cid=60DC0855E37985A6&amp;id=60DC0855E37985A6%2149418&amp;parId=60DC0855E37985A6%2149101&amp;o=OneUp" TargetMode="External"/><Relationship Id="rId2" Type="http://schemas.openxmlformats.org/officeDocument/2006/relationships/hyperlink" Target="https://dl.acm.org/doi/pdf/10.1145/2792838.27965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2556288.2557069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pdf/10.1145/2675133.2675210" TargetMode="Externa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xamat.github.io/pubs/xamatriain_umap09.pdf" TargetMode="External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10.1145/3523227.3551479" TargetMode="External"/><Relationship Id="rId4" Type="http://schemas.openxmlformats.org/officeDocument/2006/relationships/hyperlink" Target="https://journals.sagepub.com/doi/10.1177/001316440426867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gevoting.org/MB_V2_N3_Garland.pdf" TargetMode="External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m.org/uploadi/editor/1368430817Hereshey_1993_The_Biasing_Effects_of_scale_checking.pdf" TargetMode="External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pers.ssrn.com/sol3/papers.cfm?abstract_id=2423064" TargetMode="External"/><Relationship Id="rId4" Type="http://schemas.openxmlformats.org/officeDocument/2006/relationships/hyperlink" Target="https://academic.oup.com/poq/article/79/1/145/2330061?login=tru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s://xamat.github.io/pubs/xamatriain_umap09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hyperlink" Target="https://xamat.github.io/pubs/xamatriain_umap09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similation_and_contrast_effects" TargetMode="External"/><Relationship Id="rId2" Type="http://schemas.openxmlformats.org/officeDocument/2006/relationships/hyperlink" Target="https://psycnet.apa.org/record/2001-01676-002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9.png"/><Relationship Id="rId26" Type="http://schemas.openxmlformats.org/officeDocument/2006/relationships/image" Target="../media/image48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31.png"/><Relationship Id="rId42" Type="http://schemas.openxmlformats.org/officeDocument/2006/relationships/image" Target="../media/image32.png"/><Relationship Id="rId47" Type="http://schemas.openxmlformats.org/officeDocument/2006/relationships/customXml" Target="../ink/ink22.xml"/><Relationship Id="rId50" Type="http://schemas.openxmlformats.org/officeDocument/2006/relationships/image" Target="../media/image60.png"/><Relationship Id="rId55" Type="http://schemas.openxmlformats.org/officeDocument/2006/relationships/customXml" Target="../ink/ink26.xml"/><Relationship Id="rId63" Type="http://schemas.openxmlformats.org/officeDocument/2006/relationships/image" Target="../media/image66.png"/><Relationship Id="rId68" Type="http://schemas.openxmlformats.org/officeDocument/2006/relationships/image" Target="../media/image69.png"/><Relationship Id="rId7" Type="http://schemas.openxmlformats.org/officeDocument/2006/relationships/customXml" Target="../ink/ink3.xml"/><Relationship Id="rId2" Type="http://schemas.openxmlformats.org/officeDocument/2006/relationships/image" Target="../media/image27.png"/><Relationship Id="rId16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customXml" Target="../ink/ink5.xml"/><Relationship Id="rId24" Type="http://schemas.openxmlformats.org/officeDocument/2006/relationships/image" Target="../media/image47.png"/><Relationship Id="rId32" Type="http://schemas.openxmlformats.org/officeDocument/2006/relationships/customXml" Target="../ink/ink14.xml"/><Relationship Id="rId37" Type="http://schemas.openxmlformats.org/officeDocument/2006/relationships/customXml" Target="../ink/ink17.xml"/><Relationship Id="rId40" Type="http://schemas.openxmlformats.org/officeDocument/2006/relationships/image" Target="../media/image55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64.png"/><Relationship Id="rId66" Type="http://schemas.openxmlformats.org/officeDocument/2006/relationships/image" Target="../media/image3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0.xml"/><Relationship Id="rId28" Type="http://schemas.openxmlformats.org/officeDocument/2006/relationships/customXml" Target="../ink/ink12.xml"/><Relationship Id="rId36" Type="http://schemas.openxmlformats.org/officeDocument/2006/relationships/image" Target="../media/image53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61" Type="http://schemas.openxmlformats.org/officeDocument/2006/relationships/customXml" Target="../ink/ink29.xml"/><Relationship Id="rId10" Type="http://schemas.openxmlformats.org/officeDocument/2006/relationships/image" Target="../media/image39.png"/><Relationship Id="rId19" Type="http://schemas.openxmlformats.org/officeDocument/2006/relationships/customXml" Target="../ink/ink8.xml"/><Relationship Id="rId31" Type="http://schemas.openxmlformats.org/officeDocument/2006/relationships/image" Target="../media/image51.png"/><Relationship Id="rId44" Type="http://schemas.openxmlformats.org/officeDocument/2006/relationships/image" Target="../media/image57.png"/><Relationship Id="rId52" Type="http://schemas.openxmlformats.org/officeDocument/2006/relationships/image" Target="../media/image61.png"/><Relationship Id="rId60" Type="http://schemas.openxmlformats.org/officeDocument/2006/relationships/image" Target="../media/image65.png"/><Relationship Id="rId65" Type="http://schemas.openxmlformats.org/officeDocument/2006/relationships/image" Target="../media/image67.png"/><Relationship Id="rId4" Type="http://schemas.openxmlformats.org/officeDocument/2006/relationships/image" Target="../media/image36.png"/><Relationship Id="rId9" Type="http://schemas.openxmlformats.org/officeDocument/2006/relationships/customXml" Target="../ink/ink4.xml"/><Relationship Id="rId14" Type="http://schemas.openxmlformats.org/officeDocument/2006/relationships/image" Target="../media/image41.png"/><Relationship Id="rId22" Type="http://schemas.openxmlformats.org/officeDocument/2006/relationships/image" Target="../media/image46.png"/><Relationship Id="rId27" Type="http://schemas.openxmlformats.org/officeDocument/2006/relationships/image" Target="../media/image30.png"/><Relationship Id="rId30" Type="http://schemas.openxmlformats.org/officeDocument/2006/relationships/customXml" Target="../ink/ink13.xml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59.png"/><Relationship Id="rId56" Type="http://schemas.openxmlformats.org/officeDocument/2006/relationships/image" Target="../media/image63.png"/><Relationship Id="rId64" Type="http://schemas.openxmlformats.org/officeDocument/2006/relationships/customXml" Target="../ink/ink31.xml"/><Relationship Id="rId8" Type="http://schemas.openxmlformats.org/officeDocument/2006/relationships/image" Target="../media/image38.png"/><Relationship Id="rId51" Type="http://schemas.openxmlformats.org/officeDocument/2006/relationships/customXml" Target="../ink/ink24.xml"/><Relationship Id="rId3" Type="http://schemas.openxmlformats.org/officeDocument/2006/relationships/customXml" Target="../ink/ink1.xml"/><Relationship Id="rId12" Type="http://schemas.openxmlformats.org/officeDocument/2006/relationships/image" Target="../media/image40.png"/><Relationship Id="rId17" Type="http://schemas.openxmlformats.org/officeDocument/2006/relationships/image" Target="../media/image28.png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54.png"/><Relationship Id="rId46" Type="http://schemas.openxmlformats.org/officeDocument/2006/relationships/image" Target="../media/image58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45.png"/><Relationship Id="rId41" Type="http://schemas.openxmlformats.org/officeDocument/2006/relationships/customXml" Target="../ink/ink19.xml"/><Relationship Id="rId54" Type="http://schemas.openxmlformats.org/officeDocument/2006/relationships/image" Target="../media/image62.png"/><Relationship Id="rId62" Type="http://schemas.openxmlformats.org/officeDocument/2006/relationships/customXml" Target="../ink/ink3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35.png"/><Relationship Id="rId7" Type="http://schemas.openxmlformats.org/officeDocument/2006/relationships/image" Target="../media/image7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image" Target="../media/image72.png"/><Relationship Id="rId4" Type="http://schemas.openxmlformats.org/officeDocument/2006/relationships/customXml" Target="../ink/ink33.xml"/><Relationship Id="rId9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3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63256CA-B371-30FE-4CC6-50F23AE142F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914406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dirty="0"/>
              <a:t>Tue 14:00 – 15:30 S11</a:t>
            </a:r>
          </a:p>
          <a:p>
            <a:pPr lvl="0"/>
            <a:r>
              <a:rPr lang="cs-CZ" dirty="0"/>
              <a:t>Tue 15:30 – 17:10 S11 (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)</a:t>
            </a:r>
          </a:p>
          <a:p>
            <a:pPr lvl="0"/>
            <a:r>
              <a:rPr lang="cs-CZ" i="1" dirty="0">
                <a:hlinkClick r:id="rId4"/>
              </a:rPr>
              <a:t>https://www.ksi.mff.cuni.cz/~peska/vyuka/ndbi021/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5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Long-term impact of RecSys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It changes us...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Nudging towards uniformity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Creating bubbles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Spreading missinformation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Amplifying biases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... and can severely hurt you in some use cases (job recommenders,...)</a:t>
            </a:r>
          </a:p>
        </p:txBody>
      </p:sp>
    </p:spTree>
    <p:extLst>
      <p:ext uri="{BB962C8B-B14F-4D97-AF65-F5344CB8AC3E}">
        <p14:creationId xmlns:p14="http://schemas.microsoft.com/office/powerpoint/2010/main" val="261673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Fairness and multi-stakeholder environment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Its not just me and the system...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Other stakeholders (e.g., content providers) have needs of their own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Often, those needs contradict each other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But how to say what is fair... And who gets to say that?</a:t>
            </a:r>
          </a:p>
        </p:txBody>
      </p:sp>
    </p:spTree>
    <p:extLst>
      <p:ext uri="{BB962C8B-B14F-4D97-AF65-F5344CB8AC3E}">
        <p14:creationId xmlns:p14="http://schemas.microsoft.com/office/powerpoint/2010/main" val="203061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Scalability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Sometimes better approaches dealing with previous challenges exist... But are too slow.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Not just time, but model size / train memory is also an issue</a:t>
            </a:r>
          </a:p>
        </p:txBody>
      </p:sp>
    </p:spTree>
    <p:extLst>
      <p:ext uri="{BB962C8B-B14F-4D97-AF65-F5344CB8AC3E}">
        <p14:creationId xmlns:p14="http://schemas.microsoft.com/office/powerpoint/2010/main" val="277690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04A8D-E387-EC31-34BC-E7A0074EF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1D792-3FDE-8474-C184-43E168A5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dirty="0"/>
              <a:t>USER PREFERENCES</a:t>
            </a:r>
          </a:p>
        </p:txBody>
      </p:sp>
    </p:spTree>
    <p:extLst>
      <p:ext uri="{BB962C8B-B14F-4D97-AF65-F5344CB8AC3E}">
        <p14:creationId xmlns:p14="http://schemas.microsoft.com/office/powerpoint/2010/main" val="78188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express user preferences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Feedback variants for users</a:t>
            </a:r>
          </a:p>
        </p:txBody>
      </p:sp>
    </p:spTree>
    <p:extLst>
      <p:ext uri="{BB962C8B-B14F-4D97-AF65-F5344CB8AC3E}">
        <p14:creationId xmlns:p14="http://schemas.microsoft.com/office/powerpoint/2010/main" val="109099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What tools are there to express preferences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3AAC8EC7-8EA6-443B-BC6D-6D45993440F1}"/>
              </a:ext>
            </a:extLst>
          </p:cNvPr>
          <p:cNvSpPr txBox="1">
            <a:spLocks/>
          </p:cNvSpPr>
          <p:nvPr/>
        </p:nvSpPr>
        <p:spPr>
          <a:xfrm>
            <a:off x="680508" y="1821122"/>
            <a:ext cx="3537811" cy="823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Explicit feedback</a:t>
            </a:r>
            <a:endParaRPr lang="cs-CZ" dirty="0"/>
          </a:p>
        </p:txBody>
      </p:sp>
      <p:sp>
        <p:nvSpPr>
          <p:cNvPr id="7" name="Zástupný text 5">
            <a:extLst>
              <a:ext uri="{FF2B5EF4-FFF2-40B4-BE49-F238E27FC236}">
                <a16:creationId xmlns:a16="http://schemas.microsoft.com/office/drawing/2014/main" id="{92BD67F7-55C0-4E44-BD4F-5823118B15AE}"/>
              </a:ext>
            </a:extLst>
          </p:cNvPr>
          <p:cNvSpPr txBox="1">
            <a:spLocks/>
          </p:cNvSpPr>
          <p:nvPr/>
        </p:nvSpPr>
        <p:spPr>
          <a:xfrm>
            <a:off x="4781280" y="1821122"/>
            <a:ext cx="5183188" cy="823912"/>
          </a:xfrm>
          <a:prstGeom prst="rect">
            <a:avLst/>
          </a:prstGeom>
        </p:spPr>
        <p:txBody>
          <a:bodyPr/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Implicit feednack</a:t>
            </a:r>
            <a:endParaRPr lang="cs-CZ" dirty="0"/>
          </a:p>
        </p:txBody>
      </p:sp>
      <p:pic>
        <p:nvPicPr>
          <p:cNvPr id="8" name="Picture 6" descr="Connecting Across Differences …Kommen Sie Mit! | Work Collaboratively">
            <a:extLst>
              <a:ext uri="{FF2B5EF4-FFF2-40B4-BE49-F238E27FC236}">
                <a16:creationId xmlns:a16="http://schemas.microsoft.com/office/drawing/2014/main" id="{1DA31D0F-C2AA-4154-AAFA-0ED26E0AF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8"/>
          <a:stretch/>
        </p:blipFill>
        <p:spPr bwMode="auto">
          <a:xfrm>
            <a:off x="677332" y="2681610"/>
            <a:ext cx="3596088" cy="25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eeding your baby solids early may help them sleep, study suggests |  Parents and parenting | The Guardian">
            <a:extLst>
              <a:ext uri="{FF2B5EF4-FFF2-40B4-BE49-F238E27FC236}">
                <a16:creationId xmlns:a16="http://schemas.microsoft.com/office/drawing/2014/main" id="{9018D376-AC44-4F73-B370-55968D7F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88" y="2640541"/>
            <a:ext cx="2624836" cy="26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C3C6CD62-FAAA-4457-9077-ADF9A804CDA1}"/>
              </a:ext>
            </a:extLst>
          </p:cNvPr>
          <p:cNvSpPr txBox="1">
            <a:spLocks/>
          </p:cNvSpPr>
          <p:nvPr/>
        </p:nvSpPr>
        <p:spPr>
          <a:xfrm>
            <a:off x="7862018" y="1816629"/>
            <a:ext cx="3283676" cy="823912"/>
          </a:xfrm>
          <a:prstGeom prst="rect">
            <a:avLst/>
          </a:prstGeom>
        </p:spPr>
        <p:txBody>
          <a:bodyPr/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Searching</a:t>
            </a:r>
            <a:r>
              <a:rPr lang="cs-CZ" dirty="0"/>
              <a:t> / </a:t>
            </a:r>
            <a:r>
              <a:rPr lang="cs-CZ" dirty="0" err="1"/>
              <a:t>filtering</a:t>
            </a:r>
            <a:endParaRPr lang="cs-CZ" dirty="0"/>
          </a:p>
        </p:txBody>
      </p:sp>
      <p:pic>
        <p:nvPicPr>
          <p:cNvPr id="1026" name="Picture 2" descr="Research on babies and pointing reveals the action&amp;#39;s importance.">
            <a:extLst>
              <a:ext uri="{FF2B5EF4-FFF2-40B4-BE49-F238E27FC236}">
                <a16:creationId xmlns:a16="http://schemas.microsoft.com/office/drawing/2014/main" id="{CDB53BB4-8988-4D72-910B-7530CB052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r="16850"/>
          <a:stretch/>
        </p:blipFill>
        <p:spPr bwMode="auto">
          <a:xfrm>
            <a:off x="7999205" y="2649527"/>
            <a:ext cx="2624836" cy="26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307A5F16-446D-482F-9C39-721F95CF8454}"/>
              </a:ext>
            </a:extLst>
          </p:cNvPr>
          <p:cNvSpPr txBox="1">
            <a:spLocks/>
          </p:cNvSpPr>
          <p:nvPr/>
        </p:nvSpPr>
        <p:spPr>
          <a:xfrm>
            <a:off x="907189" y="5492521"/>
            <a:ext cx="8596667" cy="618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67500" lnSpcReduction="20000"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doing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preference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research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feels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like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being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a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parent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0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What tools are there to express preferences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b="1" dirty="0">
                <a:latin typeface="+mn-lt"/>
              </a:rPr>
              <a:t>„</a:t>
            </a:r>
            <a:r>
              <a:rPr lang="cs-CZ" b="1" dirty="0" err="1">
                <a:latin typeface="+mn-lt"/>
              </a:rPr>
              <a:t>Expressing</a:t>
            </a:r>
            <a:r>
              <a:rPr lang="cs-CZ" b="1" dirty="0">
                <a:latin typeface="+mn-lt"/>
              </a:rPr>
              <a:t> by </a:t>
            </a:r>
            <a:r>
              <a:rPr lang="cs-CZ" b="1" dirty="0" err="1">
                <a:latin typeface="+mn-lt"/>
              </a:rPr>
              <a:t>doing</a:t>
            </a:r>
            <a:r>
              <a:rPr lang="cs-CZ" b="1" dirty="0">
                <a:latin typeface="+mn-lt"/>
              </a:rPr>
              <a:t>“ (</a:t>
            </a:r>
            <a:r>
              <a:rPr lang="cs-CZ" b="1" dirty="0" err="1">
                <a:latin typeface="+mn-lt"/>
              </a:rPr>
              <a:t>implicit</a:t>
            </a:r>
            <a:r>
              <a:rPr lang="cs-CZ" b="1" dirty="0">
                <a:latin typeface="+mn-lt"/>
              </a:rPr>
              <a:t> feedback)</a:t>
            </a:r>
          </a:p>
          <a:p>
            <a:pPr lvl="0">
              <a:lnSpc>
                <a:spcPct val="90000"/>
              </a:lnSpc>
            </a:pPr>
            <a:r>
              <a:rPr lang="cs-CZ" b="1" dirty="0">
                <a:latin typeface="+mn-lt"/>
              </a:rPr>
              <a:t>Rating/(dis)</a:t>
            </a:r>
            <a:r>
              <a:rPr lang="cs-CZ" b="1" dirty="0" err="1">
                <a:latin typeface="+mn-lt"/>
              </a:rPr>
              <a:t>approving</a:t>
            </a:r>
            <a:r>
              <a:rPr lang="cs-CZ" b="1" dirty="0">
                <a:latin typeface="+mn-lt"/>
              </a:rPr>
              <a:t> (explicit feedback)</a:t>
            </a:r>
          </a:p>
          <a:p>
            <a:pPr lvl="0">
              <a:lnSpc>
                <a:spcPct val="90000"/>
              </a:lnSpc>
            </a:pPr>
            <a:endParaRPr lang="cs-CZ" b="1" dirty="0">
              <a:latin typeface="+mn-lt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cs-CZ" b="1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Filtering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searching</a:t>
            </a:r>
            <a:endParaRPr lang="cs-CZ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Explicit comparison (A is better than B)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Critiquing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Writing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review</a:t>
            </a:r>
            <a:endParaRPr lang="cs-CZ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endParaRPr lang="cs-CZ" b="1" dirty="0">
              <a:latin typeface="+mn-lt"/>
            </a:endParaRPr>
          </a:p>
          <a:p>
            <a:pPr lvl="0">
              <a:lnSpc>
                <a:spcPct val="90000"/>
              </a:lnSpc>
            </a:pPr>
            <a:r>
              <a:rPr lang="cs-CZ" b="1" dirty="0" err="1">
                <a:latin typeface="+mn-lt"/>
              </a:rPr>
              <a:t>Did</a:t>
            </a:r>
            <a:r>
              <a:rPr lang="cs-CZ" b="1" dirty="0">
                <a:latin typeface="+mn-lt"/>
              </a:rPr>
              <a:t> I </a:t>
            </a:r>
            <a:r>
              <a:rPr lang="cs-CZ" b="1" dirty="0" err="1">
                <a:latin typeface="+mn-lt"/>
              </a:rPr>
              <a:t>forgot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anything</a:t>
            </a:r>
            <a:r>
              <a:rPr lang="cs-CZ" b="1" dirty="0">
                <a:latin typeface="+mn-lt"/>
              </a:rPr>
              <a:t>?</a:t>
            </a:r>
          </a:p>
          <a:p>
            <a:pPr lvl="0">
              <a:lnSpc>
                <a:spcPct val="90000"/>
              </a:lnSpc>
            </a:pPr>
            <a:endParaRPr lang="cs-CZ" b="1" dirty="0">
              <a:latin typeface="+mn-lt"/>
            </a:endParaRPr>
          </a:p>
          <a:p>
            <a:pPr lvl="0">
              <a:lnSpc>
                <a:spcPct val="90000"/>
              </a:lnSpc>
            </a:pPr>
            <a:endParaRPr lang="cs-CZ" b="1" dirty="0">
              <a:latin typeface="+mn-lt"/>
            </a:endParaRPr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835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b="1" dirty="0">
                <a:latin typeface="+mn-lt"/>
              </a:rPr>
              <a:t>Rating, </a:t>
            </a:r>
            <a:r>
              <a:rPr lang="cs-CZ" b="1" dirty="0" err="1">
                <a:latin typeface="+mn-lt"/>
              </a:rPr>
              <a:t>filtering</a:t>
            </a:r>
            <a:r>
              <a:rPr lang="cs-CZ" b="1" dirty="0">
                <a:latin typeface="+mn-lt"/>
              </a:rPr>
              <a:t>, </a:t>
            </a:r>
            <a:r>
              <a:rPr lang="cs-CZ" b="1" dirty="0" err="1">
                <a:latin typeface="+mn-lt"/>
              </a:rPr>
              <a:t>comparison</a:t>
            </a:r>
            <a:r>
              <a:rPr lang="cs-CZ" b="1" dirty="0">
                <a:latin typeface="+mn-lt"/>
              </a:rPr>
              <a:t>, </a:t>
            </a:r>
            <a:r>
              <a:rPr lang="cs-CZ" b="1" dirty="0" err="1">
                <a:latin typeface="+mn-lt"/>
              </a:rPr>
              <a:t>reviews</a:t>
            </a:r>
            <a:r>
              <a:rPr lang="cs-CZ" b="1" dirty="0">
                <a:latin typeface="+mn-lt"/>
              </a:rPr>
              <a:t>… via </a:t>
            </a:r>
            <a:r>
              <a:rPr lang="cs-CZ" b="1" dirty="0" err="1">
                <a:latin typeface="+mn-lt"/>
              </a:rPr>
              <a:t>designated</a:t>
            </a:r>
            <a:r>
              <a:rPr lang="cs-CZ" b="1" dirty="0">
                <a:latin typeface="+mn-lt"/>
              </a:rPr>
              <a:t> GUI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How to </a:t>
            </a:r>
            <a:r>
              <a:rPr lang="cs-CZ" dirty="0" err="1">
                <a:latin typeface="+mn-lt"/>
              </a:rPr>
              <a:t>store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e.g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searching</a:t>
            </a:r>
            <a:r>
              <a:rPr lang="cs-CZ" dirty="0">
                <a:latin typeface="+mn-lt"/>
              </a:rPr>
              <a:t> / </a:t>
            </a:r>
            <a:r>
              <a:rPr lang="cs-CZ" dirty="0" err="1">
                <a:latin typeface="+mn-lt"/>
              </a:rPr>
              <a:t>filtering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</a:t>
            </a:r>
            <a:r>
              <a:rPr lang="cs-CZ" dirty="0">
                <a:latin typeface="+mn-lt"/>
              </a:rPr>
              <a:t> a bit </a:t>
            </a:r>
            <a:r>
              <a:rPr lang="cs-CZ" dirty="0" err="1">
                <a:latin typeface="+mn-lt"/>
              </a:rPr>
              <a:t>tricky</a:t>
            </a:r>
            <a:r>
              <a:rPr lang="cs-CZ" dirty="0">
                <a:latin typeface="+mn-lt"/>
              </a:rPr>
              <a:t>…</a:t>
            </a:r>
          </a:p>
          <a:p>
            <a:pPr lvl="0">
              <a:lnSpc>
                <a:spcPct val="90000"/>
              </a:lnSpc>
            </a:pPr>
            <a:r>
              <a:rPr lang="cs-CZ" b="1" dirty="0" err="1">
                <a:latin typeface="+mn-lt"/>
              </a:rPr>
              <a:t>Implicit</a:t>
            </a:r>
            <a:r>
              <a:rPr lang="cs-CZ" b="1" dirty="0">
                <a:latin typeface="+mn-lt"/>
              </a:rPr>
              <a:t> feedback</a:t>
            </a:r>
          </a:p>
          <a:p>
            <a:pPr lvl="1">
              <a:lnSpc>
                <a:spcPct val="90000"/>
              </a:lnSpc>
            </a:pPr>
            <a:r>
              <a:rPr lang="cs-CZ" b="1" dirty="0">
                <a:latin typeface="+mn-lt"/>
              </a:rPr>
              <a:t>Server-</a:t>
            </a:r>
            <a:r>
              <a:rPr lang="cs-CZ" b="1" dirty="0" err="1">
                <a:latin typeface="+mn-lt"/>
              </a:rPr>
              <a:t>side</a:t>
            </a:r>
            <a:r>
              <a:rPr lang="cs-CZ" b="1" dirty="0">
                <a:latin typeface="+mn-lt"/>
              </a:rPr>
              <a:t> (limited </a:t>
            </a:r>
            <a:r>
              <a:rPr lang="cs-CZ" b="1" dirty="0" err="1">
                <a:latin typeface="+mn-lt"/>
              </a:rPr>
              <a:t>expressibility</a:t>
            </a:r>
            <a:r>
              <a:rPr lang="cs-CZ" b="1" dirty="0">
                <a:latin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>
                <a:latin typeface="+mn-lt"/>
              </a:rPr>
              <a:t>Client-side</a:t>
            </a:r>
            <a:r>
              <a:rPr lang="cs-CZ" b="1" dirty="0">
                <a:latin typeface="+mn-lt"/>
              </a:rPr>
              <a:t> (</a:t>
            </a:r>
            <a:r>
              <a:rPr lang="cs-CZ" b="1" dirty="0" err="1">
                <a:latin typeface="+mn-lt"/>
              </a:rPr>
              <a:t>triggered</a:t>
            </a:r>
            <a:r>
              <a:rPr lang="cs-CZ" b="1" dirty="0">
                <a:latin typeface="+mn-lt"/>
              </a:rPr>
              <a:t> JS </a:t>
            </a:r>
            <a:r>
              <a:rPr lang="cs-CZ" b="1" dirty="0" err="1">
                <a:latin typeface="+mn-lt"/>
              </a:rPr>
              <a:t>events</a:t>
            </a:r>
            <a:r>
              <a:rPr lang="cs-CZ" b="1" dirty="0">
                <a:latin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>
                <a:latin typeface="+mn-lt"/>
              </a:rPr>
              <a:t>Beyond</a:t>
            </a:r>
            <a:r>
              <a:rPr lang="cs-CZ" b="1" dirty="0">
                <a:latin typeface="+mn-lt"/>
              </a:rPr>
              <a:t> (</a:t>
            </a:r>
            <a:r>
              <a:rPr lang="cs-CZ" b="1" dirty="0" err="1">
                <a:latin typeface="+mn-lt"/>
              </a:rPr>
              <a:t>eye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tracking</a:t>
            </a:r>
            <a:r>
              <a:rPr lang="cs-CZ" b="1" dirty="0">
                <a:latin typeface="+mn-lt"/>
              </a:rPr>
              <a:t>, </a:t>
            </a:r>
            <a:r>
              <a:rPr lang="cs-CZ" b="1" dirty="0" err="1">
                <a:latin typeface="+mn-lt"/>
              </a:rPr>
              <a:t>other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biometrics</a:t>
            </a:r>
            <a:r>
              <a:rPr lang="cs-CZ" b="1" dirty="0"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Limited </a:t>
            </a:r>
            <a:r>
              <a:rPr lang="cs-CZ" dirty="0" err="1">
                <a:latin typeface="+mn-lt"/>
              </a:rPr>
              <a:t>applicability</a:t>
            </a:r>
            <a:r>
              <a:rPr lang="cs-CZ" dirty="0">
                <a:latin typeface="+mn-lt"/>
              </a:rPr>
              <a:t> (</a:t>
            </a:r>
            <a:r>
              <a:rPr lang="cs-CZ" dirty="0" err="1">
                <a:latin typeface="+mn-lt"/>
              </a:rPr>
              <a:t>lab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studies</a:t>
            </a:r>
            <a:r>
              <a:rPr lang="cs-CZ" dirty="0"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provide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leads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interpretation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previous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two</a:t>
            </a:r>
            <a:endParaRPr lang="cs-CZ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b="1" dirty="0" err="1">
                <a:latin typeface="+mn-lt"/>
              </a:rPr>
              <a:t>Questionaires</a:t>
            </a:r>
            <a:r>
              <a:rPr lang="cs-CZ" b="1" dirty="0">
                <a:latin typeface="+mn-lt"/>
              </a:rPr>
              <a:t>, role </a:t>
            </a:r>
            <a:r>
              <a:rPr lang="cs-CZ" b="1" dirty="0" err="1">
                <a:latin typeface="+mn-lt"/>
              </a:rPr>
              <a:t>playing</a:t>
            </a:r>
            <a:endParaRPr lang="cs-CZ" b="1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Lab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studies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only</a:t>
            </a:r>
            <a:r>
              <a:rPr lang="cs-CZ" dirty="0">
                <a:latin typeface="+mn-lt"/>
              </a:rPr>
              <a:t> (in most </a:t>
            </a:r>
            <a:r>
              <a:rPr lang="cs-CZ" dirty="0" err="1">
                <a:latin typeface="+mn-lt"/>
              </a:rPr>
              <a:t>cases</a:t>
            </a:r>
            <a:r>
              <a:rPr lang="cs-CZ" dirty="0">
                <a:latin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provide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leads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interpretation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other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collection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methods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374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to do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brand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user?</a:t>
            </a:r>
          </a:p>
        </p:txBody>
      </p:sp>
    </p:spTree>
    <p:extLst>
      <p:ext uri="{BB962C8B-B14F-4D97-AF65-F5344CB8AC3E}">
        <p14:creationId xmlns:p14="http://schemas.microsoft.com/office/powerpoint/2010/main" val="70567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CF855-ACB0-9AF1-BE91-87BE230E6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E5FE0-9B8C-4F32-0B0B-BFA75C09DC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What</a:t>
            </a:r>
            <a:r>
              <a:rPr lang="cs-CZ" dirty="0"/>
              <a:t> to do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brand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user?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C868F0-69CA-7457-16BF-93D7523AFD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b="1" dirty="0"/>
              <a:t>Just show </a:t>
            </a:r>
            <a:r>
              <a:rPr lang="cs-CZ" b="1" dirty="0" err="1"/>
              <a:t>them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normal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b="1" dirty="0"/>
              <a:t> (</a:t>
            </a:r>
            <a:r>
              <a:rPr lang="cs-CZ" b="1" dirty="0" err="1"/>
              <a:t>using</a:t>
            </a:r>
            <a:r>
              <a:rPr lang="cs-CZ" b="1" dirty="0"/>
              <a:t> non-</a:t>
            </a:r>
            <a:r>
              <a:rPr lang="cs-CZ" b="1" dirty="0" err="1"/>
              <a:t>personalized</a:t>
            </a:r>
            <a:r>
              <a:rPr lang="cs-CZ" b="1" dirty="0"/>
              <a:t> RS)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Wait</a:t>
            </a:r>
            <a:r>
              <a:rPr lang="cs-CZ" dirty="0"/>
              <a:t> </a:t>
            </a:r>
            <a:r>
              <a:rPr lang="cs-CZ" dirty="0" err="1"/>
              <a:t>untill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feedback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collected</a:t>
            </a:r>
            <a:r>
              <a:rPr lang="cs-CZ" dirty="0"/>
              <a:t>; </a:t>
            </a:r>
            <a:r>
              <a:rPr lang="cs-CZ" dirty="0" err="1"/>
              <a:t>Then</a:t>
            </a:r>
            <a:r>
              <a:rPr lang="cs-CZ" dirty="0"/>
              <a:t> switch to </a:t>
            </a:r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.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: </a:t>
            </a:r>
            <a:r>
              <a:rPr lang="cs-CZ" b="1" dirty="0" err="1"/>
              <a:t>biased</a:t>
            </a:r>
            <a:r>
              <a:rPr lang="cs-CZ" b="1" dirty="0"/>
              <a:t> data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0">
              <a:lnSpc>
                <a:spcPct val="90000"/>
              </a:lnSpc>
            </a:pPr>
            <a:r>
              <a:rPr lang="cs-CZ" b="1" dirty="0"/>
              <a:t>Preference </a:t>
            </a:r>
            <a:r>
              <a:rPr lang="cs-CZ" b="1" dirty="0" err="1"/>
              <a:t>Elicitation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Preliminary</a:t>
            </a:r>
            <a:r>
              <a:rPr lang="cs-CZ" dirty="0"/>
              <a:t> step (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showing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Aimed</a:t>
            </a:r>
            <a:r>
              <a:rPr lang="cs-CZ" dirty="0"/>
              <a:t> on </a:t>
            </a:r>
            <a:r>
              <a:rPr lang="cs-CZ" dirty="0" err="1"/>
              <a:t>gaining</a:t>
            </a:r>
            <a:r>
              <a:rPr lang="cs-CZ" dirty="0"/>
              <a:t> </a:t>
            </a:r>
            <a:r>
              <a:rPr lang="cs-CZ" dirty="0" err="1"/>
              <a:t>initial</a:t>
            </a:r>
            <a:r>
              <a:rPr lang="cs-CZ" dirty="0"/>
              <a:t> feedback very </a:t>
            </a:r>
            <a:r>
              <a:rPr lang="cs-CZ" dirty="0" err="1"/>
              <a:t>quickly</a:t>
            </a:r>
            <a:r>
              <a:rPr lang="cs-CZ" dirty="0"/>
              <a:t> and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: </a:t>
            </a:r>
            <a:r>
              <a:rPr lang="cs-CZ" b="1" dirty="0" err="1"/>
              <a:t>bounce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b="1" dirty="0" err="1"/>
              <a:t>Known</a:t>
            </a:r>
            <a:r>
              <a:rPr lang="cs-CZ" b="1" dirty="0"/>
              <a:t> </a:t>
            </a:r>
            <a:r>
              <a:rPr lang="cs-CZ" b="1" dirty="0" err="1"/>
              <a:t>usage</a:t>
            </a:r>
            <a:r>
              <a:rPr lang="cs-CZ" b="1" dirty="0"/>
              <a:t>: </a:t>
            </a:r>
            <a:r>
              <a:rPr lang="cs-CZ" dirty="0" err="1"/>
              <a:t>NetFlix</a:t>
            </a:r>
            <a:r>
              <a:rPr lang="cs-CZ" dirty="0"/>
              <a:t>,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(</a:t>
            </a:r>
            <a:r>
              <a:rPr lang="cs-CZ" dirty="0" err="1"/>
              <a:t>select</a:t>
            </a:r>
            <a:r>
              <a:rPr lang="cs-CZ" dirty="0"/>
              <a:t> 3 out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approx</a:t>
            </a:r>
            <a:r>
              <a:rPr lang="cs-CZ" dirty="0"/>
              <a:t>. 20 </a:t>
            </a:r>
            <a:r>
              <a:rPr lang="cs-CZ" dirty="0" err="1"/>
              <a:t>movies</a:t>
            </a:r>
            <a:r>
              <a:rPr lang="cs-CZ" dirty="0"/>
              <a:t>)</a:t>
            </a: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43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Today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Recap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Arial" pitchFamily="34"/>
              </a:rPr>
              <a:t>Open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problems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RecSys</a:t>
            </a:r>
            <a:endParaRPr lang="cs-CZ" dirty="0">
              <a:solidFill>
                <a:srgbClr val="0070C0"/>
              </a:solidFill>
              <a:latin typeface="Arial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User feedback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Arial" pitchFamily="34"/>
              </a:rPr>
              <a:t>Intro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Arial" pitchFamily="34"/>
              </a:rPr>
              <a:t>Preference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Elicitation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1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</a:p>
          <a:p>
            <a:pPr lvl="1"/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Arial" pitchFamily="34"/>
              </a:rPr>
              <a:t>Implicit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itchFamily="34"/>
              </a:rPr>
              <a:t> Feedback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8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C8423-4DD1-987A-3A48-5CC343F13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69BC0-02B6-A0C9-E921-8E54E60F73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endParaRPr lang="cs-CZ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4E59C0E-D99C-1AF3-8722-31810602D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/>
          <a:lstStyle/>
          <a:p>
            <a:r>
              <a:rPr lang="cs-CZ" b="1" dirty="0"/>
              <a:t>[WIKI] </a:t>
            </a:r>
            <a:r>
              <a:rPr lang="en-US" b="1" dirty="0"/>
              <a:t>Preference elicitation</a:t>
            </a:r>
            <a:r>
              <a:rPr lang="en-US" dirty="0"/>
              <a:t> refers to the problem of developing a </a:t>
            </a:r>
            <a:r>
              <a:rPr lang="en-US" dirty="0">
                <a:hlinkClick r:id="rId2" tooltip="Decision support system"/>
              </a:rPr>
              <a:t>decision support system</a:t>
            </a:r>
            <a:r>
              <a:rPr lang="en-US" dirty="0"/>
              <a:t> capable of generating </a:t>
            </a:r>
            <a:r>
              <a:rPr lang="en-US" dirty="0">
                <a:hlinkClick r:id="rId3" tooltip="Recommender system"/>
              </a:rPr>
              <a:t>recommendations</a:t>
            </a:r>
            <a:r>
              <a:rPr lang="en-US" dirty="0"/>
              <a:t> to a user, thus assisting in decision making. It is important for such a system to model user's preferences accurately, find hidden preferences and avoid redundancy. </a:t>
            </a:r>
            <a:endParaRPr lang="cs-CZ" dirty="0"/>
          </a:p>
          <a:p>
            <a:r>
              <a:rPr lang="cs-CZ" dirty="0"/>
              <a:t>Not really a definition</a:t>
            </a:r>
          </a:p>
          <a:p>
            <a:r>
              <a:rPr lang="cs-CZ" dirty="0"/>
              <a:t>The process of collecting user preferences to support decision making systems</a:t>
            </a:r>
          </a:p>
          <a:p>
            <a:pPr lvl="1"/>
            <a:r>
              <a:rPr lang="cs-CZ" dirty="0"/>
              <a:t>Often considered w.r.t. restricted meaning of initial preference elicitation</a:t>
            </a:r>
          </a:p>
          <a:p>
            <a:pPr lvl="1"/>
            <a:r>
              <a:rPr lang="cs-CZ" dirty="0" err="1"/>
              <a:t>Often</a:t>
            </a:r>
            <a:r>
              <a:rPr lang="cs-CZ" dirty="0"/>
              <a:t> restricted to explicit feedback, but not </a:t>
            </a:r>
            <a:r>
              <a:rPr lang="cs-CZ" dirty="0" err="1"/>
              <a:t>exclusively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023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DF1F6-EA04-8D27-61D5-DDA465AD4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A96D7-81B4-FD58-6599-5D0BC2A434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- </a:t>
            </a:r>
            <a:r>
              <a:rPr lang="cs-CZ" dirty="0" err="1"/>
              <a:t>Requirements</a:t>
            </a:r>
            <a:endParaRPr lang="cs-CZ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DEF5A17-3BFB-8270-0861-7050675F0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/>
          <a:lstStyle/>
          <a:p>
            <a:r>
              <a:rPr lang="cs-CZ" dirty="0"/>
              <a:t>Fast &amp;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limited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patience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cs-CZ" dirty="0" err="1"/>
              <a:t>Sufficiently</a:t>
            </a:r>
            <a:r>
              <a:rPr lang="cs-CZ" dirty="0"/>
              <a:t> </a:t>
            </a:r>
            <a:r>
              <a:rPr lang="cs-CZ" dirty="0" err="1"/>
              <a:t>descriptive</a:t>
            </a:r>
            <a:r>
              <a:rPr lang="cs-CZ" dirty="0"/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personalization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„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good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enough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“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after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elicitation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step)</a:t>
            </a:r>
          </a:p>
          <a:p>
            <a:r>
              <a:rPr lang="cs-CZ" dirty="0"/>
              <a:t>As </a:t>
            </a:r>
            <a:r>
              <a:rPr lang="cs-CZ" dirty="0" err="1"/>
              <a:t>unbiased</a:t>
            </a:r>
            <a:r>
              <a:rPr lang="cs-CZ" dirty="0"/>
              <a:t> as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e.g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., do not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focus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blockbusters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/>
          </a:p>
          <a:p>
            <a:r>
              <a:rPr lang="cs-CZ" dirty="0" err="1">
                <a:solidFill>
                  <a:srgbClr val="FF0000"/>
                </a:solidFill>
              </a:rPr>
              <a:t>Obviously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those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requirements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contradict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each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other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21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Prehistory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5849303" cy="388076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Survey of Preference Elicitation Methods</a:t>
            </a:r>
            <a:r>
              <a:rPr lang="cs-CZ" i="1" dirty="0"/>
              <a:t> </a:t>
            </a:r>
            <a:br>
              <a:rPr lang="cs-CZ" i="1" dirty="0"/>
            </a:br>
            <a:r>
              <a:rPr lang="cs-CZ" i="1" dirty="0"/>
              <a:t>(</a:t>
            </a:r>
            <a:r>
              <a:rPr lang="cs-CZ" i="1" dirty="0" err="1"/>
              <a:t>Chen</a:t>
            </a:r>
            <a:r>
              <a:rPr lang="cs-CZ" i="1" dirty="0"/>
              <a:t> and </a:t>
            </a:r>
            <a:r>
              <a:rPr lang="cs-CZ" i="1" dirty="0" err="1"/>
              <a:t>Pu</a:t>
            </a:r>
            <a:r>
              <a:rPr lang="cs-CZ" i="1" dirty="0"/>
              <a:t>, 2004)</a:t>
            </a:r>
          </a:p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elicitation</a:t>
            </a:r>
            <a:endParaRPr lang="cs-CZ" dirty="0"/>
          </a:p>
          <a:p>
            <a:pPr lvl="1"/>
            <a:r>
              <a:rPr lang="cs-CZ" dirty="0" err="1"/>
              <a:t>Additive</a:t>
            </a:r>
            <a:r>
              <a:rPr lang="cs-CZ" dirty="0"/>
              <a:t> independence of preferences</a:t>
            </a:r>
          </a:p>
          <a:p>
            <a:pPr lvl="1"/>
            <a:r>
              <a:rPr lang="cs-CZ" dirty="0"/>
              <a:t>Preferences of items is a function of it</a:t>
            </a:r>
            <a:r>
              <a:rPr lang="en-US" dirty="0"/>
              <a:t>’s features preferences </a:t>
            </a:r>
            <a:r>
              <a:rPr lang="cs-CZ" dirty="0"/>
              <a:t>(</a:t>
            </a:r>
            <a:r>
              <a:rPr lang="cs-CZ" dirty="0" err="1"/>
              <a:t>wAVG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16" y="4128037"/>
            <a:ext cx="5753528" cy="23266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16FC119-8702-8683-45E1-E6925086CF44}"/>
              </a:ext>
            </a:extLst>
          </p:cNvPr>
          <p:cNvSpPr txBox="1"/>
          <p:nvPr/>
        </p:nvSpPr>
        <p:spPr>
          <a:xfrm>
            <a:off x="246239" y="6454677"/>
            <a:ext cx="62803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cs-CZ" sz="1200" dirty="0">
                <a:hlinkClick r:id="rId3"/>
              </a:rPr>
              <a:t>https://www.researchgate.net/publication/2935925_Survey_of_Preference_Elicitation_Methods</a:t>
            </a:r>
            <a:r>
              <a:rPr lang="cs-CZ" sz="1200" dirty="0"/>
              <a:t>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DF3BAD2-C0E5-B891-5773-475B21DB4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746" y="1270000"/>
            <a:ext cx="5743254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93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85BE8-C8C6-73BA-FB1E-7F1E4828D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4909-41AC-9324-8794-E73FDD46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Prehistory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2E51-1BF9-9F4A-CB7B-8B5A9E983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5849303" cy="388076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Survey of Preference Elicitation Methods</a:t>
            </a:r>
            <a:r>
              <a:rPr lang="cs-CZ" i="1" dirty="0"/>
              <a:t> </a:t>
            </a:r>
            <a:br>
              <a:rPr lang="cs-CZ" i="1" dirty="0"/>
            </a:br>
            <a:r>
              <a:rPr lang="cs-CZ" i="1" dirty="0"/>
              <a:t>(</a:t>
            </a:r>
            <a:r>
              <a:rPr lang="cs-CZ" i="1" dirty="0" err="1"/>
              <a:t>Chen</a:t>
            </a:r>
            <a:r>
              <a:rPr lang="cs-CZ" i="1" dirty="0"/>
              <a:t> and </a:t>
            </a:r>
            <a:r>
              <a:rPr lang="cs-CZ" i="1" dirty="0" err="1"/>
              <a:t>Pu</a:t>
            </a:r>
            <a:r>
              <a:rPr lang="cs-CZ" i="1" dirty="0"/>
              <a:t>, 2004)</a:t>
            </a:r>
          </a:p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elicitation</a:t>
            </a:r>
            <a:endParaRPr lang="cs-CZ" dirty="0"/>
          </a:p>
          <a:p>
            <a:pPr lvl="1"/>
            <a:r>
              <a:rPr lang="cs-CZ" dirty="0" err="1"/>
              <a:t>Additive</a:t>
            </a:r>
            <a:r>
              <a:rPr lang="cs-CZ" dirty="0"/>
              <a:t> independence of preferences</a:t>
            </a:r>
          </a:p>
          <a:p>
            <a:pPr lvl="1"/>
            <a:r>
              <a:rPr lang="cs-CZ" dirty="0"/>
              <a:t>Preferences of items is a function of it</a:t>
            </a:r>
            <a:r>
              <a:rPr lang="en-US" dirty="0"/>
              <a:t>’s features preferences </a:t>
            </a:r>
            <a:r>
              <a:rPr lang="cs-CZ" dirty="0"/>
              <a:t>(</a:t>
            </a:r>
            <a:r>
              <a:rPr lang="cs-CZ" dirty="0" err="1"/>
              <a:t>wAVG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C4237-1098-0BFE-E919-CBAB77740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16" y="4128037"/>
            <a:ext cx="5753528" cy="232664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D02CB5E-A233-2F3E-2A68-4FB3C44E2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746" y="1270000"/>
            <a:ext cx="5743254" cy="558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7AA4610-E665-7D0E-3C2F-03570D13B91E}"/>
              </a:ext>
            </a:extLst>
          </p:cNvPr>
          <p:cNvSpPr txBox="1"/>
          <p:nvPr/>
        </p:nvSpPr>
        <p:spPr>
          <a:xfrm rot="20332784">
            <a:off x="-4965" y="2909143"/>
            <a:ext cx="1220193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6000" b="1" i="1" cap="small" dirty="0" err="1">
                <a:solidFill>
                  <a:srgbClr val="FF0000"/>
                </a:solidFill>
              </a:rPr>
              <a:t>Violates</a:t>
            </a:r>
            <a:r>
              <a:rPr lang="cs-CZ" sz="6000" b="1" i="1" cap="small" dirty="0">
                <a:solidFill>
                  <a:srgbClr val="FF0000"/>
                </a:solidFill>
              </a:rPr>
              <a:t> „Fast and </a:t>
            </a:r>
            <a:r>
              <a:rPr lang="cs-CZ" sz="6000" b="1" i="1" cap="small" dirty="0" err="1">
                <a:solidFill>
                  <a:srgbClr val="FF0000"/>
                </a:solidFill>
              </a:rPr>
              <a:t>simple</a:t>
            </a:r>
            <a:r>
              <a:rPr lang="cs-CZ" sz="6000" b="1" i="1" cap="small" dirty="0">
                <a:solidFill>
                  <a:srgbClr val="FF0000"/>
                </a:solidFill>
              </a:rPr>
              <a:t>“ </a:t>
            </a:r>
            <a:r>
              <a:rPr lang="cs-CZ" sz="6000" b="1" i="1" cap="small" dirty="0" err="1">
                <a:solidFill>
                  <a:srgbClr val="FF0000"/>
                </a:solidFill>
              </a:rPr>
              <a:t>requirement</a:t>
            </a:r>
            <a:endParaRPr lang="cs-CZ" sz="6000" b="1" i="1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04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- </a:t>
            </a:r>
            <a:r>
              <a:rPr lang="cs-CZ" dirty="0" err="1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9024933" cy="4658035"/>
          </a:xfrm>
        </p:spPr>
        <p:txBody>
          <a:bodyPr/>
          <a:lstStyle/>
          <a:p>
            <a:r>
              <a:rPr lang="cs-CZ" dirty="0" err="1">
                <a:latin typeface="+mn-lt"/>
              </a:rPr>
              <a:t>Constructive</a:t>
            </a:r>
            <a:r>
              <a:rPr lang="cs-CZ" dirty="0">
                <a:latin typeface="+mn-lt"/>
              </a:rPr>
              <a:t> Preference </a:t>
            </a:r>
            <a:r>
              <a:rPr lang="cs-CZ" dirty="0" err="1">
                <a:latin typeface="+mn-lt"/>
              </a:rPr>
              <a:t>Elicitation</a:t>
            </a:r>
            <a:endParaRPr lang="cs-CZ" dirty="0">
              <a:latin typeface="+mn-lt"/>
            </a:endParaRP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There exist many types of queries, like lotteries, pairwise or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setwise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rankings, improvements, which all share the goal of being easy to answer to and as informative as possible.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cs-CZ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cs-CZ" dirty="0">
                <a:latin typeface="+mn-lt"/>
              </a:rPr>
              <a:t>Choice set feedback (</a:t>
            </a:r>
            <a:r>
              <a:rPr lang="cs-CZ" dirty="0" err="1">
                <a:latin typeface="+mn-lt"/>
              </a:rPr>
              <a:t>pick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best</a:t>
            </a:r>
            <a:r>
              <a:rPr lang="cs-CZ" dirty="0">
                <a:latin typeface="+mn-lt"/>
              </a:rPr>
              <a:t> set out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several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options</a:t>
            </a:r>
            <a:r>
              <a:rPr lang="cs-CZ" dirty="0">
                <a:latin typeface="+mn-lt"/>
              </a:rPr>
              <a:t>)</a:t>
            </a:r>
          </a:p>
          <a:p>
            <a:pPr lvl="2"/>
            <a:r>
              <a:rPr lang="cs-CZ" dirty="0">
                <a:latin typeface="+mn-lt"/>
              </a:rPr>
              <a:t>Coactive feedback (how to slightly improve a solution? – can be done from implicit feedback)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  <a:hlinkClick r:id="rId2"/>
              </a:rPr>
              <a:t>https://www.jair.org/index.php/jair/article/view/10939</a:t>
            </a:r>
            <a:r>
              <a:rPr lang="cs-CZ" dirty="0">
                <a:latin typeface="+mn-lt"/>
              </a:rPr>
              <a:t> </a:t>
            </a:r>
          </a:p>
          <a:p>
            <a:pPr lvl="2"/>
            <a:r>
              <a:rPr lang="cs-CZ" dirty="0" err="1">
                <a:latin typeface="+mn-lt"/>
              </a:rPr>
              <a:t>Example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critiquing</a:t>
            </a:r>
            <a:r>
              <a:rPr lang="cs-CZ" dirty="0">
                <a:latin typeface="+mn-lt"/>
              </a:rPr>
              <a:t> (</a:t>
            </a:r>
            <a:r>
              <a:rPr lang="cs-CZ" dirty="0" err="1">
                <a:latin typeface="+mn-lt"/>
              </a:rPr>
              <a:t>similar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above</a:t>
            </a:r>
            <a:r>
              <a:rPr lang="cs-CZ" dirty="0">
                <a:latin typeface="+mn-lt"/>
              </a:rPr>
              <a:t>, but just </a:t>
            </a:r>
            <a:r>
              <a:rPr lang="cs-CZ" dirty="0" err="1">
                <a:latin typeface="+mn-lt"/>
              </a:rPr>
              <a:t>identify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what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wrong</a:t>
            </a:r>
            <a:r>
              <a:rPr lang="cs-CZ" dirty="0">
                <a:latin typeface="+mn-lt"/>
              </a:rPr>
              <a:t>)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Queries involving comparisons and rankings have come to be predominant in the literature with respect to quantitative evaluations.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Indeed, users are typically more confident in providing qualitative judgments like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“I prefer configuration y over y′</a:t>
            </a:r>
            <a:r>
              <a:rPr lang="cs-CZ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”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than in specifying how much they prefer y over y′ (</a:t>
            </a:r>
            <a:r>
              <a:rPr lang="en-US" i="1" dirty="0" err="1">
                <a:solidFill>
                  <a:srgbClr val="0563C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Conitzer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2009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; 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Carson and Louviere, 2011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6351E3-AF4A-86AF-00B3-239FD7F53016}"/>
              </a:ext>
            </a:extLst>
          </p:cNvPr>
          <p:cNvSpPr txBox="1"/>
          <p:nvPr/>
        </p:nvSpPr>
        <p:spPr>
          <a:xfrm>
            <a:off x="430731" y="6491912"/>
            <a:ext cx="7866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5"/>
              </a:rPr>
              <a:t>https://www.frontiersin.org/articles/10.3389/frobt.2017.00071/full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154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example</a:t>
            </a:r>
            <a:r>
              <a:rPr lang="cs-CZ" dirty="0"/>
              <a:t>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6531990" cy="4658035"/>
          </a:xfrm>
        </p:spPr>
        <p:txBody>
          <a:bodyPr/>
          <a:lstStyle/>
          <a:p>
            <a:r>
              <a:rPr lang="cs-CZ" dirty="0" err="1">
                <a:latin typeface="+mn-lt"/>
              </a:rPr>
              <a:t>Health-aware</a:t>
            </a:r>
            <a:r>
              <a:rPr lang="cs-CZ" dirty="0">
                <a:latin typeface="+mn-lt"/>
              </a:rPr>
              <a:t> Food Recommender </a:t>
            </a:r>
            <a:r>
              <a:rPr lang="cs-CZ" dirty="0" err="1">
                <a:latin typeface="+mn-lt"/>
              </a:rPr>
              <a:t>System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Key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question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What</a:t>
            </a:r>
            <a:r>
              <a:rPr lang="cs-CZ" dirty="0">
                <a:latin typeface="+mn-lt"/>
              </a:rPr>
              <a:t> was the main cause of your decision?</a:t>
            </a:r>
          </a:p>
          <a:p>
            <a:pPr lvl="2"/>
            <a:r>
              <a:rPr lang="cs-CZ" dirty="0" err="1">
                <a:latin typeface="+mn-lt"/>
              </a:rPr>
              <a:t>Relatively</a:t>
            </a:r>
            <a:r>
              <a:rPr lang="cs-CZ" dirty="0">
                <a:latin typeface="+mn-lt"/>
              </a:rPr>
              <a:t> simple tag-</a:t>
            </a:r>
            <a:r>
              <a:rPr lang="cs-CZ" dirty="0" err="1">
                <a:latin typeface="+mn-lt"/>
              </a:rPr>
              <a:t>based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approach</a:t>
            </a:r>
            <a:endParaRPr lang="cs-CZ" dirty="0">
              <a:latin typeface="+mn-lt"/>
            </a:endParaRPr>
          </a:p>
          <a:p>
            <a:pPr lvl="2"/>
            <a:r>
              <a:rPr lang="cs-CZ" dirty="0" err="1">
                <a:latin typeface="+mn-lt"/>
              </a:rPr>
              <a:t>Still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perhaps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too</a:t>
            </a:r>
            <a:r>
              <a:rPr lang="cs-CZ" dirty="0">
                <a:latin typeface="+mn-lt"/>
              </a:rPr>
              <a:t> much </a:t>
            </a:r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realistic</a:t>
            </a:r>
            <a:r>
              <a:rPr lang="cs-CZ" dirty="0">
                <a:latin typeface="+mn-lt"/>
              </a:rPr>
              <a:t> use-case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CC37899-29C7-1AAE-48A1-4E5FAE6268CC}"/>
              </a:ext>
            </a:extLst>
          </p:cNvPr>
          <p:cNvSpPr txBox="1"/>
          <p:nvPr/>
        </p:nvSpPr>
        <p:spPr>
          <a:xfrm>
            <a:off x="459606" y="6445746"/>
            <a:ext cx="11350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https://dl.acm.org/doi/pdf/10.1145/2792838.2796554</a:t>
            </a:r>
            <a:r>
              <a:rPr lang="cs-CZ" sz="1200" dirty="0">
                <a:solidFill>
                  <a:srgbClr val="0563C1"/>
                </a:solidFill>
              </a:rPr>
              <a:t>, </a:t>
            </a:r>
            <a:r>
              <a:rPr lang="cs-CZ" sz="1200" i="1" dirty="0" err="1">
                <a:solidFill>
                  <a:schemeClr val="bg1">
                    <a:lumMod val="50000"/>
                  </a:schemeClr>
                </a:solidFill>
              </a:rPr>
              <a:t>also</a:t>
            </a:r>
            <a:r>
              <a:rPr lang="cs-CZ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cs-CZ" sz="1200" i="1" dirty="0">
                <a:solidFill>
                  <a:schemeClr val="bg1">
                    <a:lumMod val="50000"/>
                  </a:schemeClr>
                </a:solidFill>
              </a:rPr>
              <a:t> video: </a:t>
            </a:r>
            <a:r>
              <a:rPr lang="cs-CZ" sz="1200" dirty="0"/>
              <a:t> </a:t>
            </a:r>
            <a:r>
              <a:rPr lang="cs-CZ" sz="1200" dirty="0">
                <a:hlinkClick r:id="rId3"/>
              </a:rPr>
              <a:t>https://onedrive.live.com/?authkey=%21ALYePnW0fOCHOUQ&amp;cid=60DC0855E37985A6&amp;id=60DC0855E37985A6%2149418&amp;parId=60DC0855E37985A6%2149101&amp;o=OneUp</a:t>
            </a:r>
            <a:r>
              <a:rPr lang="cs-CZ" sz="1200" dirty="0"/>
              <a:t> </a:t>
            </a:r>
          </a:p>
          <a:p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628383-D32A-FB8E-DAD3-34D13FE24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994" y="854441"/>
            <a:ext cx="4163006" cy="57157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6BAFF7-0A2C-74BC-A3BB-ABB491DA13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44" b="5732"/>
          <a:stretch/>
        </p:blipFill>
        <p:spPr>
          <a:xfrm>
            <a:off x="3227970" y="3048550"/>
            <a:ext cx="3653423" cy="3032222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7B6D649B-F16F-E316-950D-73927204AAAA}"/>
              </a:ext>
            </a:extLst>
          </p:cNvPr>
          <p:cNvSpPr/>
          <p:nvPr/>
        </p:nvSpPr>
        <p:spPr>
          <a:xfrm rot="10800000">
            <a:off x="7083256" y="4147575"/>
            <a:ext cx="635267" cy="6641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032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example</a:t>
            </a:r>
            <a:r>
              <a:rPr lang="cs-CZ" dirty="0"/>
              <a:t>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6575345" cy="4658035"/>
          </a:xfrm>
        </p:spPr>
        <p:txBody>
          <a:bodyPr/>
          <a:lstStyle/>
          <a:p>
            <a:r>
              <a:rPr lang="en-US" dirty="0">
                <a:latin typeface="+mn-lt"/>
              </a:rPr>
              <a:t>Choice-based preference elicitation for collaborative filtering recommender systems</a:t>
            </a:r>
            <a:endParaRPr lang="cs-CZ" dirty="0">
              <a:latin typeface="+mn-lt"/>
            </a:endParaRPr>
          </a:p>
          <a:p>
            <a:pPr lvl="1"/>
            <a:r>
              <a:rPr lang="cs-CZ" dirty="0">
                <a:latin typeface="+mn-lt"/>
              </a:rPr>
              <a:t>Set-</a:t>
            </a:r>
            <a:r>
              <a:rPr lang="cs-CZ" dirty="0" err="1">
                <a:latin typeface="+mn-lt"/>
              </a:rPr>
              <a:t>wise</a:t>
            </a:r>
            <a:r>
              <a:rPr lang="cs-CZ" dirty="0">
                <a:latin typeface="+mn-lt"/>
              </a:rPr>
              <a:t> feedback</a:t>
            </a:r>
          </a:p>
          <a:p>
            <a:pPr lvl="1"/>
            <a:r>
              <a:rPr lang="cs-CZ" dirty="0" err="1">
                <a:latin typeface="+mn-lt"/>
              </a:rPr>
              <a:t>Based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latent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factors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rather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than</a:t>
            </a:r>
            <a:r>
              <a:rPr lang="cs-CZ" dirty="0">
                <a:latin typeface="+mn-lt"/>
              </a:rPr>
              <a:t> meta-data</a:t>
            </a:r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basic idea behind our approach is, thus, to use latent item features derived from the rating matrix and request preferences for sets of similar items instead of single items.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Since the number of interaction steps needed should be minimized, we developed a technique based on latent factors to achieve a maximum information gain with each choice.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324" y="1383323"/>
            <a:ext cx="4859676" cy="54660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97C63A-2A95-4C2A-F207-EFDACD773E73}"/>
              </a:ext>
            </a:extLst>
          </p:cNvPr>
          <p:cNvSpPr txBox="1"/>
          <p:nvPr/>
        </p:nvSpPr>
        <p:spPr>
          <a:xfrm>
            <a:off x="526983" y="644574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https://dl.acm.org/doi/10.1145/2556288.2557069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895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-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6279270" cy="465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Using Groups of Items for Preference Elicitation</a:t>
            </a:r>
            <a:br>
              <a:rPr lang="cs-CZ" dirty="0">
                <a:latin typeface="+mn-lt"/>
              </a:rPr>
            </a:br>
            <a:r>
              <a:rPr lang="en-US" dirty="0">
                <a:latin typeface="+mn-lt"/>
              </a:rPr>
              <a:t> in Recommender Systems</a:t>
            </a:r>
            <a:endParaRPr lang="cs-CZ" sz="1200" dirty="0">
              <a:latin typeface="+mn-lt"/>
            </a:endParaRPr>
          </a:p>
          <a:p>
            <a:r>
              <a:rPr lang="cs-CZ" dirty="0">
                <a:latin typeface="+mn-lt"/>
              </a:rPr>
              <a:t>Set-</a:t>
            </a:r>
            <a:r>
              <a:rPr lang="cs-CZ" dirty="0" err="1">
                <a:latin typeface="+mn-lt"/>
              </a:rPr>
              <a:t>wise</a:t>
            </a:r>
            <a:r>
              <a:rPr lang="cs-CZ" dirty="0">
                <a:latin typeface="+mn-lt"/>
              </a:rPr>
              <a:t> feedback, but </a:t>
            </a:r>
            <a:r>
              <a:rPr lang="cs-CZ" dirty="0" err="1">
                <a:latin typeface="+mn-lt"/>
              </a:rPr>
              <a:t>this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time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points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assignment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Utilize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clustering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generate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groups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Based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only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movie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ratings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each</a:t>
            </a:r>
            <a:r>
              <a:rPr lang="cs-CZ" dirty="0">
                <a:latin typeface="+mn-lt"/>
              </a:rPr>
              <a:t> cluster: </a:t>
            </a:r>
            <a:r>
              <a:rPr lang="cs-CZ" dirty="0" err="1">
                <a:latin typeface="+mn-lt"/>
              </a:rPr>
              <a:t>select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tags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then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select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best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matching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movies</a:t>
            </a:r>
            <a:endParaRPr lang="cs-CZ" dirty="0">
              <a:latin typeface="+mn-lt"/>
            </a:endParaRPr>
          </a:p>
          <a:p>
            <a:pPr lvl="1"/>
            <a:r>
              <a:rPr lang="cs-CZ" b="1" dirty="0" err="1">
                <a:latin typeface="+mn-lt"/>
              </a:rPr>
              <a:t>Recommendation</a:t>
            </a:r>
            <a:r>
              <a:rPr lang="cs-CZ" b="1" dirty="0">
                <a:latin typeface="+mn-lt"/>
              </a:rPr>
              <a:t> step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get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avg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ratings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users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with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similar</a:t>
            </a:r>
            <a:r>
              <a:rPr lang="cs-CZ" dirty="0">
                <a:latin typeface="+mn-lt"/>
              </a:rPr>
              <a:t> cluster </a:t>
            </a:r>
            <a:r>
              <a:rPr lang="cs-CZ" dirty="0" err="1">
                <a:latin typeface="+mn-lt"/>
              </a:rPr>
              <a:t>prefs</a:t>
            </a:r>
            <a:r>
              <a:rPr lang="cs-CZ" dirty="0">
                <a:latin typeface="+mn-lt"/>
              </a:rPr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C4AE27-CDD2-4E48-AC85-4D79D88A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394" y="0"/>
            <a:ext cx="5942606" cy="27528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5B8B04F-BFA8-4700-8036-1D90E2CC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808" y="2718018"/>
            <a:ext cx="4373192" cy="3857206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E97EF2-B333-49C4-8EDE-00954EAB13FE}"/>
              </a:ext>
            </a:extLst>
          </p:cNvPr>
          <p:cNvCxnSpPr>
            <a:cxnSpLocks/>
          </p:cNvCxnSpPr>
          <p:nvPr/>
        </p:nvCxnSpPr>
        <p:spPr>
          <a:xfrm>
            <a:off x="6756935" y="3522846"/>
            <a:ext cx="1341655" cy="99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F0486B4D-3B26-4EB6-8A23-1032B9C5F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07" y="4331743"/>
            <a:ext cx="3724795" cy="22005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B98BB6E-A591-155B-86FE-2CEA7FE30B12}"/>
              </a:ext>
            </a:extLst>
          </p:cNvPr>
          <p:cNvSpPr txBox="1"/>
          <p:nvPr/>
        </p:nvSpPr>
        <p:spPr>
          <a:xfrm>
            <a:off x="938307" y="651182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>
                <a:hlinkClick r:id="rId5"/>
              </a:rPr>
              <a:t>https://dl.acm.org/doi/pdf/10.1145/2675133.2675210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00612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E86EB-B4FC-2BC0-6DEF-6796348EE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61FC-F945-1AE5-231F-5749F15F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11100781" cy="1320795"/>
          </a:xfrm>
        </p:spPr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example</a:t>
            </a:r>
            <a:r>
              <a:rPr lang="cs-CZ" dirty="0"/>
              <a:t> #4 (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BA07-160A-F689-9E47-E7B71BA8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7" y="1383324"/>
            <a:ext cx="11656194" cy="257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Looks Can Be Deceiving: Linking User-Item Interactions and User’s Propensity Towards Multi-Objective Recommendations</a:t>
            </a:r>
            <a:endParaRPr lang="cs-CZ" sz="1200" dirty="0">
              <a:latin typeface="+mn-lt"/>
            </a:endParaRPr>
          </a:p>
          <a:p>
            <a:r>
              <a:rPr lang="cs-CZ" dirty="0" err="1">
                <a:latin typeface="+mn-lt"/>
              </a:rPr>
              <a:t>Item-wise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unary</a:t>
            </a:r>
            <a:r>
              <a:rPr lang="cs-CZ" dirty="0">
                <a:latin typeface="+mn-lt"/>
              </a:rPr>
              <a:t> feedback (</a:t>
            </a:r>
            <a:r>
              <a:rPr lang="cs-CZ" dirty="0" err="1">
                <a:latin typeface="+mn-lt"/>
              </a:rPr>
              <a:t>click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liked</a:t>
            </a:r>
            <a:r>
              <a:rPr lang="cs-CZ" dirty="0">
                <a:latin typeface="+mn-lt"/>
              </a:rPr>
              <a:t>)</a:t>
            </a:r>
          </a:p>
          <a:p>
            <a:r>
              <a:rPr lang="cs-CZ" b="1" dirty="0">
                <a:latin typeface="+mn-lt"/>
              </a:rPr>
              <a:t>How to </a:t>
            </a:r>
            <a:r>
              <a:rPr lang="cs-CZ" b="1" dirty="0" err="1">
                <a:latin typeface="+mn-lt"/>
              </a:rPr>
              <a:t>select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representative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candidates</a:t>
            </a:r>
            <a:r>
              <a:rPr lang="cs-CZ" b="1" dirty="0">
                <a:latin typeface="+mn-lt"/>
              </a:rPr>
              <a:t>?</a:t>
            </a:r>
          </a:p>
          <a:p>
            <a:pPr lvl="1"/>
            <a:r>
              <a:rPr lang="cs-CZ" b="1" dirty="0" err="1">
                <a:latin typeface="+mn-lt"/>
              </a:rPr>
              <a:t>Three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criteria</a:t>
            </a:r>
            <a:r>
              <a:rPr lang="cs-CZ" b="1" dirty="0">
                <a:latin typeface="+mn-lt"/>
              </a:rPr>
              <a:t>, „</a:t>
            </a:r>
            <a:r>
              <a:rPr lang="cs-CZ" b="1" dirty="0" err="1">
                <a:latin typeface="+mn-lt"/>
              </a:rPr>
              <a:t>low</a:t>
            </a:r>
            <a:r>
              <a:rPr lang="cs-CZ" b="1" dirty="0">
                <a:latin typeface="+mn-lt"/>
              </a:rPr>
              <a:t>“ and „</a:t>
            </a:r>
            <a:r>
              <a:rPr lang="cs-CZ" b="1" dirty="0" err="1">
                <a:latin typeface="+mn-lt"/>
              </a:rPr>
              <a:t>high</a:t>
            </a:r>
            <a:r>
              <a:rPr lang="cs-CZ" b="1" dirty="0">
                <a:latin typeface="+mn-lt"/>
              </a:rPr>
              <a:t>“ </a:t>
            </a:r>
            <a:r>
              <a:rPr lang="cs-CZ" b="1" dirty="0" err="1">
                <a:latin typeface="+mn-lt"/>
              </a:rPr>
              <a:t>bins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for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each</a:t>
            </a:r>
            <a:endParaRPr lang="cs-CZ" b="1" dirty="0">
              <a:latin typeface="+mn-lt"/>
            </a:endParaRPr>
          </a:p>
          <a:p>
            <a:pPr lvl="2"/>
            <a:r>
              <a:rPr lang="cs-CZ" sz="1600" dirty="0">
                <a:latin typeface="+mn-lt"/>
              </a:rPr>
              <a:t>Relevance (w.r.t. </a:t>
            </a:r>
            <a:r>
              <a:rPr lang="cs-CZ" sz="1600" dirty="0" err="1">
                <a:latin typeface="+mn-lt"/>
              </a:rPr>
              <a:t>average</a:t>
            </a:r>
            <a:r>
              <a:rPr lang="cs-CZ" sz="1600" dirty="0">
                <a:latin typeface="+mn-lt"/>
              </a:rPr>
              <a:t> user profile), </a:t>
            </a:r>
            <a:r>
              <a:rPr lang="cs-CZ" sz="1600" dirty="0" err="1">
                <a:latin typeface="+mn-lt"/>
              </a:rPr>
              <a:t>Novelty</a:t>
            </a:r>
            <a:r>
              <a:rPr lang="cs-CZ" sz="1600" dirty="0">
                <a:latin typeface="+mn-lt"/>
              </a:rPr>
              <a:t> (</a:t>
            </a:r>
            <a:r>
              <a:rPr lang="cs-CZ" sz="1600" dirty="0" err="1">
                <a:latin typeface="+mn-lt"/>
              </a:rPr>
              <a:t>temporal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or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interactional</a:t>
            </a:r>
            <a:r>
              <a:rPr lang="cs-CZ" sz="1600" dirty="0">
                <a:latin typeface="+mn-lt"/>
              </a:rPr>
              <a:t>), Diversity (</a:t>
            </a:r>
            <a:r>
              <a:rPr lang="cs-CZ" sz="1600" dirty="0" err="1">
                <a:latin typeface="+mn-lt"/>
              </a:rPr>
              <a:t>different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from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previously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selected</a:t>
            </a:r>
            <a:r>
              <a:rPr lang="cs-CZ" sz="1600" dirty="0">
                <a:latin typeface="+mn-lt"/>
              </a:rPr>
              <a:t>)</a:t>
            </a:r>
          </a:p>
          <a:p>
            <a:pPr lvl="1"/>
            <a:r>
              <a:rPr lang="cs-CZ" sz="1800" dirty="0">
                <a:latin typeface="+mn-lt"/>
              </a:rPr>
              <a:t>Sample </a:t>
            </a:r>
            <a:r>
              <a:rPr lang="cs-CZ" sz="1800" dirty="0" err="1">
                <a:latin typeface="+mn-lt"/>
              </a:rPr>
              <a:t>fixed</a:t>
            </a:r>
            <a:r>
              <a:rPr lang="cs-CZ" sz="1800" dirty="0">
                <a:latin typeface="+mn-lt"/>
              </a:rPr>
              <a:t> vol. </a:t>
            </a:r>
            <a:r>
              <a:rPr lang="cs-CZ" sz="1800" dirty="0" err="1">
                <a:latin typeface="+mn-lt"/>
              </a:rPr>
              <a:t>of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items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from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each</a:t>
            </a:r>
            <a:r>
              <a:rPr lang="cs-CZ" sz="1800" dirty="0">
                <a:latin typeface="+mn-lt"/>
              </a:rPr>
              <a:t> bin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4A410B-C921-4E25-9C1B-430A79397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9" b="4588"/>
          <a:stretch/>
        </p:blipFill>
        <p:spPr bwMode="auto">
          <a:xfrm>
            <a:off x="233464" y="3663820"/>
            <a:ext cx="11546268" cy="31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04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66938-258E-7AAC-BF8E-5F686C046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500D7870-23A1-C1C3-07CF-F0F7DD4CD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>
            <a:extLst>
              <a:ext uri="{FF2B5EF4-FFF2-40B4-BE49-F238E27FC236}">
                <a16:creationId xmlns:a16="http://schemas.microsoft.com/office/drawing/2014/main" id="{13C510B0-B30E-7FA6-4AF0-27E8C84A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3452-4B0B-85E6-A395-8FE20864C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04BEC-13A5-DF8F-994E-ADA7635C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03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C65FC-1B19-57AE-C22A-A6558956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93A61-4338-7E19-E8C2-2EEFF252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Explicit feedback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B915FC-4B47-DC25-1D99-B414756D5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to </a:t>
            </a:r>
            <a:r>
              <a:rPr lang="cs-CZ" dirty="0" err="1"/>
              <a:t>tell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77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Information given consciously by the user to express his/her preference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Via dedicated GUI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Rating (likert scale) of objects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N-ary preference (5 / 10 degrees of preference most common)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Binary preference (likes – dislikes)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Unary preference (likes only)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Simple enough? Nothing to research here?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Well...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508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+mn-lt"/>
              </a:rPr>
              <a:t>How scales influence user rating </a:t>
            </a:r>
            <a:r>
              <a:rPr lang="en-US" b="1" dirty="0" err="1">
                <a:latin typeface="+mn-lt"/>
              </a:rPr>
              <a:t>behaviour</a:t>
            </a:r>
            <a:r>
              <a:rPr lang="en-US" b="1" dirty="0">
                <a:latin typeface="+mn-lt"/>
              </a:rPr>
              <a:t> in recommender systems</a:t>
            </a:r>
            <a:r>
              <a:rPr lang="cs-CZ" b="1" dirty="0">
                <a:latin typeface="+mn-lt"/>
              </a:rPr>
              <a:t>?</a:t>
            </a:r>
            <a:br>
              <a:rPr lang="cs-CZ" dirty="0">
                <a:latin typeface="+mn-lt"/>
              </a:rPr>
            </a:br>
            <a:r>
              <a:rPr lang="cs-CZ" sz="1200" dirty="0">
                <a:latin typeface="+mn-lt"/>
              </a:rPr>
              <a:t>(</a:t>
            </a: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)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Granularity of the rating scale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Presence</a:t>
            </a:r>
            <a:r>
              <a:rPr lang="cs-CZ" dirty="0">
                <a:latin typeface="+mn-lt"/>
              </a:rPr>
              <a:t>/</a:t>
            </a:r>
            <a:r>
              <a:rPr lang="en-US" dirty="0">
                <a:latin typeface="+mn-lt"/>
              </a:rPr>
              <a:t>absence of n</a:t>
            </a:r>
            <a:r>
              <a:rPr lang="cs-CZ" dirty="0">
                <a:latin typeface="+mn-lt"/>
              </a:rPr>
              <a:t>eutral point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Labeling</a:t>
            </a:r>
          </a:p>
          <a:p>
            <a:pPr>
              <a:lnSpc>
                <a:spcPct val="90000"/>
              </a:lnSpc>
            </a:pPr>
            <a:r>
              <a:rPr lang="cs-CZ" b="1" dirty="0">
                <a:latin typeface="+mn-lt"/>
              </a:rPr>
              <a:t>How much are the ratings inconsistent for test-</a:t>
            </a:r>
            <a:r>
              <a:rPr lang="cs-CZ" b="1" dirty="0" err="1">
                <a:latin typeface="+mn-lt"/>
              </a:rPr>
              <a:t>retest</a:t>
            </a:r>
            <a:r>
              <a:rPr lang="cs-CZ" b="1" dirty="0">
                <a:latin typeface="+mn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I like it... I like it not: Evaluating User Ratings Noise in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Recommender Systems</a:t>
            </a:r>
            <a:r>
              <a:rPr lang="cs-CZ" dirty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(</a:t>
            </a:r>
            <a:r>
              <a:rPr lang="cs-CZ" sz="1200" dirty="0">
                <a:latin typeface="+mn-lt"/>
                <a:hlinkClick r:id="rId3"/>
              </a:rPr>
              <a:t>https://xamat.github.io/pubs/xamatriain_umap09.pdf</a:t>
            </a:r>
            <a:r>
              <a:rPr lang="cs-CZ" sz="1200" dirty="0">
                <a:latin typeface="+mn-lt"/>
              </a:rPr>
              <a:t> )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Impact of the Number of Response Categories and Anchor Labels on Coefficient Alpha and Test-Retest Reliability</a:t>
            </a:r>
            <a:r>
              <a:rPr lang="cs-CZ" dirty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(</a:t>
            </a:r>
            <a:r>
              <a:rPr lang="cs-CZ" sz="1200" dirty="0">
                <a:latin typeface="+mn-lt"/>
                <a:hlinkClick r:id="rId4"/>
              </a:rPr>
              <a:t>https://journals.sagepub.com/doi/10.1177/0013164404268674</a:t>
            </a:r>
            <a:r>
              <a:rPr lang="cs-CZ" sz="1200" dirty="0">
                <a:latin typeface="+mn-lt"/>
              </a:rPr>
              <a:t> )</a:t>
            </a:r>
            <a:endParaRPr lang="cs-CZ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latin typeface="+mn-lt"/>
              </a:rPr>
              <a:t>Are different rating scales affecting RS performance?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The Effect of Feedback Granularity on Recommender Systems Performance</a:t>
            </a:r>
            <a:r>
              <a:rPr lang="cs-CZ" dirty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(</a:t>
            </a:r>
            <a:r>
              <a:rPr lang="cs-CZ" sz="1200" dirty="0">
                <a:latin typeface="+mn-lt"/>
                <a:hlinkClick r:id="rId5"/>
              </a:rPr>
              <a:t>https://dl.acm.org/</a:t>
            </a:r>
            <a:r>
              <a:rPr lang="cs-CZ" sz="1200" dirty="0" err="1">
                <a:latin typeface="+mn-lt"/>
                <a:hlinkClick r:id="rId5"/>
              </a:rPr>
              <a:t>doi</a:t>
            </a:r>
            <a:r>
              <a:rPr lang="cs-CZ" sz="1200" dirty="0">
                <a:latin typeface="+mn-lt"/>
                <a:hlinkClick r:id="rId5"/>
              </a:rPr>
              <a:t>/10.1145/3523227.3551479</a:t>
            </a:r>
            <a:r>
              <a:rPr lang="cs-CZ" sz="1200" dirty="0">
                <a:latin typeface="+mn-lt"/>
              </a:rPr>
              <a:t>; </a:t>
            </a:r>
            <a:r>
              <a:rPr lang="cs-CZ" sz="1200" dirty="0" err="1">
                <a:latin typeface="+mn-lt"/>
              </a:rPr>
              <a:t>our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work</a:t>
            </a:r>
            <a:r>
              <a:rPr lang="cs-CZ" sz="1200" dirty="0"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More </a:t>
            </a:r>
            <a:r>
              <a:rPr lang="cs-CZ" dirty="0" err="1">
                <a:latin typeface="+mn-lt"/>
              </a:rPr>
              <a:t>granular</a:t>
            </a:r>
            <a:r>
              <a:rPr lang="cs-CZ" dirty="0">
                <a:latin typeface="+mn-lt"/>
              </a:rPr>
              <a:t> feedback </a:t>
            </a:r>
            <a:r>
              <a:rPr lang="cs-CZ" dirty="0" err="1">
                <a:latin typeface="+mn-lt"/>
              </a:rPr>
              <a:t>tend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require</a:t>
            </a:r>
            <a:r>
              <a:rPr lang="cs-CZ" dirty="0">
                <a:latin typeface="+mn-lt"/>
              </a:rPr>
              <a:t> more </a:t>
            </a:r>
            <a:r>
              <a:rPr lang="cs-CZ" dirty="0" err="1">
                <a:latin typeface="+mn-lt"/>
              </a:rPr>
              <a:t>effort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from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users</a:t>
            </a:r>
            <a:r>
              <a:rPr lang="cs-CZ" dirty="0">
                <a:latin typeface="+mn-lt"/>
              </a:rPr>
              <a:t> (=&gt; </a:t>
            </a:r>
            <a:r>
              <a:rPr lang="cs-CZ" dirty="0" err="1">
                <a:latin typeface="+mn-lt"/>
              </a:rPr>
              <a:t>we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receive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it</a:t>
            </a:r>
            <a:r>
              <a:rPr lang="cs-CZ" dirty="0">
                <a:latin typeface="+mn-lt"/>
              </a:rPr>
              <a:t> in </a:t>
            </a:r>
            <a:r>
              <a:rPr lang="cs-CZ" dirty="0" err="1">
                <a:latin typeface="+mn-lt"/>
              </a:rPr>
              <a:t>lower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quantities</a:t>
            </a:r>
            <a:r>
              <a:rPr lang="cs-CZ" dirty="0"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i="1" dirty="0" err="1">
                <a:solidFill>
                  <a:srgbClr val="00B050"/>
                </a:solidFill>
                <a:latin typeface="+mn-lt"/>
              </a:rPr>
              <a:t>Does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the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more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information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value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justify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less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quantity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? </a:t>
            </a:r>
            <a:r>
              <a:rPr lang="cs-CZ" b="1" dirty="0">
                <a:latin typeface="+mn-lt"/>
              </a:rPr>
              <a:t>…No, not </a:t>
            </a:r>
            <a:r>
              <a:rPr lang="cs-CZ" b="1" dirty="0" err="1">
                <a:latin typeface="+mn-lt"/>
              </a:rPr>
              <a:t>really</a:t>
            </a:r>
            <a:r>
              <a:rPr lang="cs-CZ" b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755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260752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Granularity of the rating scale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10.1007/s11205-007-9171-x</a:t>
            </a:r>
            <a:r>
              <a:rPr lang="cs-CZ" dirty="0"/>
              <a:t>: evaluate happiness on 4, 5, 7 and 11 points likert scale; then re-scale to 11 points: 11-point scale has higher happiness than 4 and 7 (higher scale higher ratings?)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Other authors did not found such re-scaling issues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10.1016/S0001-6918(99)00050-5</a:t>
            </a:r>
            <a:r>
              <a:rPr lang="cs-CZ" dirty="0"/>
              <a:t>: 2,3,4 point least reliable and least discriminating, wider options preferred (7-10), but 2-4 points quicker to use</a:t>
            </a:r>
          </a:p>
          <a:p>
            <a:pPr lvl="3">
              <a:lnSpc>
                <a:spcPct val="90000"/>
              </a:lnSpc>
            </a:pPr>
            <a:r>
              <a:rPr lang="cs-CZ" b="1" dirty="0"/>
              <a:t>Less granularity imply higher willingness to use? </a:t>
            </a:r>
          </a:p>
          <a:p>
            <a:pPr lvl="3">
              <a:lnSpc>
                <a:spcPct val="90000"/>
              </a:lnSpc>
            </a:pPr>
            <a:r>
              <a:rPr lang="cs-CZ" b="1" dirty="0"/>
              <a:t>Binary/unary schemes less intrusive?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10.1177/0013164404268674</a:t>
            </a:r>
            <a:r>
              <a:rPr lang="cs-CZ" dirty="0"/>
              <a:t>: test-retest scenario; more </a:t>
            </a:r>
            <a:r>
              <a:rPr lang="cs-CZ" dirty="0" err="1"/>
              <a:t>points</a:t>
            </a:r>
            <a:r>
              <a:rPr lang="cs-CZ" dirty="0"/>
              <a:t> (at least 3) imply higher reliability</a:t>
            </a:r>
          </a:p>
        </p:txBody>
      </p:sp>
    </p:spTree>
    <p:extLst>
      <p:ext uri="{BB962C8B-B14F-4D97-AF65-F5344CB8AC3E}">
        <p14:creationId xmlns:p14="http://schemas.microsoft.com/office/powerpoint/2010/main" val="699623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260752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Granularity of the rating scale: how different rating scales correlate on real-world services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38684"/>
              </p:ext>
            </p:extLst>
          </p:nvPr>
        </p:nvGraphicFramePr>
        <p:xfrm>
          <a:off x="677333" y="3439971"/>
          <a:ext cx="7475265" cy="2580252"/>
        </p:xfrm>
        <a:graphic>
          <a:graphicData uri="http://schemas.openxmlformats.org/drawingml/2006/table">
            <a:tbl>
              <a:tblPr/>
              <a:tblGrid>
                <a:gridCol w="1067895">
                  <a:extLst>
                    <a:ext uri="{9D8B030D-6E8A-4147-A177-3AD203B41FA5}">
                      <a16:colId xmlns:a16="http://schemas.microsoft.com/office/drawing/2014/main" val="1860165970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1339048892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3615440990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1249237644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2966968904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869206034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3444029380"/>
                    </a:ext>
                  </a:extLst>
                </a:gridCol>
              </a:tblGrid>
              <a:tr h="234570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 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 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Cricketer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Filmeter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FilmCrave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IMDb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MovieLens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58067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Criticker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0.791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0.946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4201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Filmeter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0.791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0.783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0.767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0.740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46292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FilmCrave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0.783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0.934</a:t>
                      </a:r>
                      <a:r>
                        <a:rPr lang="en-US" sz="1300" baseline="30000" dirty="0">
                          <a:effectLst/>
                        </a:rPr>
                        <a:t>a</a:t>
                      </a:r>
                      <a:endParaRPr lang="en-US" sz="1300" dirty="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0.915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0693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IMDb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0.767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0.934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0.933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10203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MovieLens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0.946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0.740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0.915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0.933</a:t>
                      </a:r>
                      <a:r>
                        <a:rPr lang="en-US" sz="1300" baseline="30000" dirty="0">
                          <a:effectLst/>
                        </a:rPr>
                        <a:t>a</a:t>
                      </a:r>
                      <a:endParaRPr lang="en-US" sz="1300" dirty="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76994"/>
                  </a:ext>
                </a:extLst>
              </a:tr>
            </a:tbl>
          </a:graphicData>
        </a:graphic>
      </p:graphicFrame>
      <p:pic>
        <p:nvPicPr>
          <p:cNvPr id="1026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51" y="3238134"/>
            <a:ext cx="3943149" cy="34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0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260752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Granularity of the rating scale: same site with different rating scales implemented: how the results differ?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Note the average</a:t>
            </a:r>
          </a:p>
        </p:txBody>
      </p:sp>
      <p:pic>
        <p:nvPicPr>
          <p:cNvPr id="2050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48" y="3660261"/>
            <a:ext cx="4430796" cy="26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48" y="3523903"/>
            <a:ext cx="2514551" cy="20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5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Neutral point</a:t>
            </a:r>
          </a:p>
          <a:p>
            <a:pPr lvl="2">
              <a:lnSpc>
                <a:spcPct val="90000"/>
              </a:lnSpc>
            </a:pPr>
            <a:r>
              <a:rPr lang="cs-CZ" dirty="0">
                <a:hlinkClick r:id="rId3"/>
              </a:rPr>
              <a:t>https://www.rangevoting.org/MB_V2_N3_Garland.pdf</a:t>
            </a:r>
            <a:r>
              <a:rPr lang="cs-CZ" dirty="0"/>
              <a:t> :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some respondents may choose the midpoint in order to provide a less negative answer, because of a social desirability bias</a:t>
            </a:r>
            <a:endParaRPr lang="cs-CZ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rating scales with no midpoint force the real indifferent to make a choice, causing a distortion towards higher or lower answers</a:t>
            </a:r>
            <a:endParaRPr lang="cs-CZ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10.1016/j.ijresmar.2010.02.004</a:t>
            </a:r>
            <a:r>
              <a:rPr lang="cs-CZ" dirty="0"/>
              <a:t>: 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with neutral points in the rating scale, we have less extreme responses and higher ratings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613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Labels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  <a:hlinkClick r:id="rId3"/>
              </a:rPr>
              <a:t>http://www.websm.org/uploadi/editor/1368430817Hereshey_1993_The_Biasing_Effects_of_scale_checking.pdf</a:t>
            </a:r>
            <a:r>
              <a:rPr lang="cs-CZ" dirty="0">
                <a:latin typeface="+mn-lt"/>
              </a:rPr>
              <a:t> : Ordering of labels could matter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 collected students’ attitudes towards their college</a:t>
            </a:r>
            <a:endParaRPr lang="cs-CZ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 ‘strongly agree’, ‘agree’, ‘undecided’, ‘disagree’ and ‘strongly disagree’ and opposite order, </a:t>
            </a:r>
            <a:endParaRPr lang="cs-CZ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first scale resulted in a significantly greater degree of agreement.</a:t>
            </a:r>
            <a:endParaRPr lang="cs-CZ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  <a:hlinkClick r:id="rId4"/>
              </a:rPr>
              <a:t>https://academic.oup.com/poq/article/79/1/145/2330061?login=true</a:t>
            </a:r>
            <a:r>
              <a:rPr lang="cs-CZ" dirty="0">
                <a:latin typeface="+mn-lt"/>
              </a:rPr>
              <a:t> :</a:t>
            </a:r>
          </a:p>
          <a:p>
            <a:pPr lvl="3">
              <a:lnSpc>
                <a:spcPct val="90000"/>
              </a:lnSpc>
            </a:pPr>
            <a:r>
              <a:rPr lang="cs-CZ" dirty="0">
                <a:latin typeface="+mn-lt"/>
              </a:rPr>
              <a:t>Using 11-point likert scale (0 – 10 vs. 10-0), significant bias towards left side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  <a:hlinkClick r:id="rId5"/>
              </a:rPr>
              <a:t>https://papers.ssrn.com/sol3/papers.cfm?abstract_id=2423064</a:t>
            </a:r>
            <a:r>
              <a:rPr lang="cs-CZ" dirty="0">
                <a:latin typeface="+mn-lt"/>
              </a:rPr>
              <a:t> (label</a:t>
            </a:r>
            <a:r>
              <a:rPr lang="en-US" dirty="0">
                <a:latin typeface="+mn-lt"/>
              </a:rPr>
              <a:t>’s</a:t>
            </a:r>
            <a:r>
              <a:rPr lang="cs-CZ" dirty="0">
                <a:latin typeface="+mn-lt"/>
              </a:rPr>
              <a:t> value matters)</a:t>
            </a:r>
          </a:p>
          <a:p>
            <a:pPr lvl="3">
              <a:lnSpc>
                <a:spcPct val="90000"/>
              </a:lnSpc>
            </a:pPr>
            <a:r>
              <a:rPr lang="cs-CZ" dirty="0">
                <a:latin typeface="+mn-lt"/>
              </a:rPr>
              <a:t>If negative labels are used (e.g. -4,.., 4), it is perceived more negatively (vs. 1,...,9)</a:t>
            </a:r>
          </a:p>
          <a:p>
            <a:pPr lvl="3">
              <a:lnSpc>
                <a:spcPct val="90000"/>
              </a:lnSpc>
            </a:pPr>
            <a:r>
              <a:rPr lang="cs-CZ" sz="1000" dirty="0"/>
              <a:t>-4,.., 4 produces more positive evaluations than 1,...,9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322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You have 2*, 3* and 4* out of five star chart, how will you translate it to other rating schemes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Translation differs, but there are some similar outcomes</a:t>
            </a:r>
          </a:p>
          <a:p>
            <a:pPr lvl="1">
              <a:lnSpc>
                <a:spcPct val="90000"/>
              </a:lnSpc>
            </a:pPr>
            <a:endParaRPr lang="cs-CZ" dirty="0">
              <a:latin typeface="+mn-lt"/>
            </a:endParaRPr>
          </a:p>
        </p:txBody>
      </p:sp>
      <p:pic>
        <p:nvPicPr>
          <p:cNvPr id="3074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0" y="3526523"/>
            <a:ext cx="5783178" cy="32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694" y="3896584"/>
            <a:ext cx="3195972" cy="28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40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Summary: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Be very careful while changing GUI or using external feedback data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It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 to </a:t>
            </a:r>
            <a:r>
              <a:rPr lang="cs-CZ" dirty="0" err="1"/>
              <a:t>assess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border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liked</a:t>
            </a:r>
            <a:r>
              <a:rPr lang="cs-CZ" dirty="0"/>
              <a:t> and </a:t>
            </a:r>
            <a:r>
              <a:rPr lang="cs-CZ" dirty="0" err="1"/>
              <a:t>disliked</a:t>
            </a:r>
            <a:r>
              <a:rPr lang="cs-CZ" dirty="0"/>
              <a:t> (and </a:t>
            </a:r>
            <a:r>
              <a:rPr lang="cs-CZ" dirty="0" err="1"/>
              <a:t>what</a:t>
            </a:r>
            <a:r>
              <a:rPr lang="cs-CZ" dirty="0"/>
              <a:t>/</a:t>
            </a:r>
            <a:r>
              <a:rPr lang="cs-CZ" dirty="0" err="1"/>
              <a:t>how</a:t>
            </a:r>
            <a:r>
              <a:rPr lang="cs-CZ" dirty="0"/>
              <a:t> to use </a:t>
            </a:r>
            <a:r>
              <a:rPr lang="cs-CZ" dirty="0" err="1"/>
              <a:t>it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user profile)</a:t>
            </a:r>
          </a:p>
          <a:p>
            <a:pPr lvl="1">
              <a:lnSpc>
                <a:spcPct val="90000"/>
              </a:lnSpc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43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419" y="1046205"/>
            <a:ext cx="4343847" cy="678322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How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does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Rochio</a:t>
            </a:r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’s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method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work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BE45AA-E82A-126F-3F2D-FC6363DF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4" y="1494380"/>
            <a:ext cx="2736438" cy="17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108AAE2-2F39-1700-44D5-18575ABB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51" y="1847884"/>
            <a:ext cx="2123732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2FDA5F0-7A70-368B-AC9F-FBC7C8374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4739580" y="4170839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797BE311-33CA-A0EC-3FC9-697E4992D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8628012" y="4189311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D6C2EAD-54C6-B6D4-9A89-A132AD735DBD}"/>
              </a:ext>
            </a:extLst>
          </p:cNvPr>
          <p:cNvSpPr txBox="1"/>
          <p:nvPr/>
        </p:nvSpPr>
        <p:spPr>
          <a:xfrm>
            <a:off x="5369993" y="5837111"/>
            <a:ext cx="3707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>
                <a:solidFill>
                  <a:srgbClr val="FF0000"/>
                </a:solidFill>
              </a:rPr>
              <a:t>What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is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wrong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here</a:t>
            </a:r>
            <a:r>
              <a:rPr lang="cs-CZ" sz="3200" b="1" i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9421173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hlinkClick r:id="rId2"/>
              </a:rPr>
              <a:t>https://xamat.github.io/pubs/xamatriain_umap09.pdf</a:t>
            </a:r>
            <a:r>
              <a:rPr lang="cs-CZ" dirty="0"/>
              <a:t> </a:t>
            </a:r>
          </a:p>
          <a:p>
            <a:pPr>
              <a:lnSpc>
                <a:spcPct val="90000"/>
              </a:lnSpc>
            </a:pPr>
            <a:r>
              <a:rPr lang="cs-CZ" dirty="0"/>
              <a:t>Netflix dataset, both popular &amp; unpopular movies</a:t>
            </a:r>
          </a:p>
          <a:p>
            <a:pPr>
              <a:lnSpc>
                <a:spcPct val="90000"/>
              </a:lnSpc>
            </a:pPr>
            <a:r>
              <a:rPr lang="cs-CZ" dirty="0"/>
              <a:t>Three trials, 5-scale rating + unseen of 100 movies: 1-&gt;2 at least one day apart, 2-&gt;3 at least 14 days apart, different ordering of items (random -&gt; popular -&gt; random)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87512"/>
            <a:ext cx="8006132" cy="3642783"/>
          </a:xfrm>
          <a:prstGeom prst="rect">
            <a:avLst/>
          </a:prstGeom>
        </p:spPr>
      </p:pic>
      <p:sp>
        <p:nvSpPr>
          <p:cNvPr id="6" name="Flowchart: Sequential Access Storage 5"/>
          <p:cNvSpPr/>
          <p:nvPr/>
        </p:nvSpPr>
        <p:spPr>
          <a:xfrm flipH="1">
            <a:off x="8294328" y="3761874"/>
            <a:ext cx="2766703" cy="1772652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Usually, rating differs just by one point; mediocre movies more unstable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28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9421173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hlinkClick r:id="rId2"/>
              </a:rPr>
              <a:t>https://xamat.github.io/pubs/xamatriain_umap09.pdf</a:t>
            </a:r>
            <a:r>
              <a:rPr lang="cs-CZ" dirty="0"/>
              <a:t> </a:t>
            </a:r>
          </a:p>
          <a:p>
            <a:pPr>
              <a:lnSpc>
                <a:spcPct val="90000"/>
              </a:lnSpc>
            </a:pPr>
            <a:r>
              <a:rPr lang="cs-CZ" dirty="0"/>
              <a:t>Netflix dataset, both popular &amp; unpopular movies</a:t>
            </a:r>
          </a:p>
          <a:p>
            <a:pPr>
              <a:lnSpc>
                <a:spcPct val="90000"/>
              </a:lnSpc>
            </a:pPr>
            <a:r>
              <a:rPr lang="cs-CZ" dirty="0"/>
              <a:t>Three trials, 5-scale rating + unseen of 100 movies: 1-&gt;2 at least one day apart, 2-&gt;3 at least 14 days apart, different ordering of items (random -&gt; popular -&gt; random)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8" y="3117512"/>
            <a:ext cx="8777693" cy="3599912"/>
          </a:xfrm>
          <a:prstGeom prst="rect">
            <a:avLst/>
          </a:prstGeom>
        </p:spPr>
      </p:pic>
      <p:sp>
        <p:nvSpPr>
          <p:cNvPr id="7" name="Flowchart: Sequential Access Storage 6"/>
          <p:cNvSpPr/>
          <p:nvPr/>
        </p:nvSpPr>
        <p:spPr>
          <a:xfrm flipH="1">
            <a:off x="9016223" y="3251193"/>
            <a:ext cx="2766703" cy="1772652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Inconsitencies are more frequent in less popular (less known?)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00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9421173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A</a:t>
            </a:r>
            <a:r>
              <a:rPr lang="en-US" dirty="0" err="1"/>
              <a:t>ssimilation</a:t>
            </a:r>
            <a:r>
              <a:rPr lang="en-US" dirty="0"/>
              <a:t>/</a:t>
            </a:r>
            <a:r>
              <a:rPr lang="cs-CZ" dirty="0"/>
              <a:t>C</a:t>
            </a:r>
            <a:r>
              <a:rPr lang="en-US" dirty="0" err="1"/>
              <a:t>ontrast</a:t>
            </a:r>
            <a:r>
              <a:rPr lang="en-US" dirty="0"/>
              <a:t> effect</a:t>
            </a:r>
            <a:r>
              <a:rPr lang="cs-CZ" dirty="0"/>
              <a:t> on sequence of ratings</a:t>
            </a:r>
          </a:p>
          <a:p>
            <a:pPr>
              <a:lnSpc>
                <a:spcPct val="90000"/>
              </a:lnSpc>
            </a:pPr>
            <a:r>
              <a:rPr lang="cs-CZ" dirty="0">
                <a:hlinkClick r:id="rId2"/>
              </a:rPr>
              <a:t>https://psycnet.apa.org/record/2001-01676-002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>
                <a:hlinkClick r:id="rId3"/>
              </a:rPr>
              <a:t>https://en.wikipedia.org/wiki/Assimilation_and_contrast_effects</a:t>
            </a:r>
            <a:r>
              <a:rPr lang="cs-CZ" dirty="0"/>
              <a:t>  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Main findings: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A</a:t>
            </a:r>
            <a:r>
              <a:rPr lang="en-US" dirty="0"/>
              <a:t> user is likely to give a lower rating to an item if the preceding one deserved a very high evaluation. 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en-US" dirty="0"/>
              <a:t>However, if successive items are comparable in their ratings, the user is likely to assimilate the second item to the preceding one and give the same rating to both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936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other variants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285999"/>
            <a:ext cx="9421173" cy="44270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Explicit comparison of items / groups of items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Never seen outside of preference elicitation models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And one dating app...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May be fun for users -&gt; higher engagement... But only for </a:t>
            </a:r>
            <a:r>
              <a:rPr lang="cs-CZ" dirty="0" err="1"/>
              <a:t>specific</a:t>
            </a:r>
            <a:r>
              <a:rPr lang="cs-CZ" dirty="0"/>
              <a:t> use-</a:t>
            </a:r>
            <a:r>
              <a:rPr lang="cs-CZ" dirty="0" err="1"/>
              <a:t>cases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Explicit rating of item</a:t>
            </a:r>
            <a:r>
              <a:rPr lang="en-US" dirty="0"/>
              <a:t>’s attributes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Multimodal rating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frequent, but relevant for well</a:t>
            </a:r>
            <a:r>
              <a:rPr lang="cs-CZ" dirty="0"/>
              <a:t>-</a:t>
            </a:r>
            <a:r>
              <a:rPr lang="en-US" dirty="0"/>
              <a:t>defined</a:t>
            </a:r>
            <a:r>
              <a:rPr lang="cs-CZ" dirty="0"/>
              <a:t> cases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Booking.com </a:t>
            </a:r>
            <a:r>
              <a:rPr lang="cs-CZ" dirty="0" err="1"/>
              <a:t>example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1:1 map to „</a:t>
            </a:r>
            <a:r>
              <a:rPr lang="cs-CZ" dirty="0" err="1"/>
              <a:t>attributes</a:t>
            </a:r>
            <a:r>
              <a:rPr lang="cs-CZ" dirty="0"/>
              <a:t>“ as 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item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Writing</a:t>
            </a:r>
            <a:r>
              <a:rPr lang="cs-CZ" dirty="0"/>
              <a:t> a </a:t>
            </a:r>
            <a:r>
              <a:rPr lang="cs-CZ" dirty="0" err="1"/>
              <a:t>review</a:t>
            </a:r>
            <a:r>
              <a:rPr lang="cs-CZ" dirty="0"/>
              <a:t> (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really</a:t>
            </a:r>
            <a:r>
              <a:rPr lang="cs-CZ" dirty="0"/>
              <a:t> explicit feedback?)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Emotion</a:t>
            </a:r>
            <a:r>
              <a:rPr lang="cs-CZ" dirty="0"/>
              <a:t>/polarity </a:t>
            </a:r>
            <a:r>
              <a:rPr lang="cs-CZ" dirty="0" err="1"/>
              <a:t>detection</a:t>
            </a:r>
            <a:r>
              <a:rPr lang="cs-CZ" dirty="0"/>
              <a:t>, 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detection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Details</a:t>
            </a:r>
            <a:r>
              <a:rPr lang="cs-CZ" dirty="0"/>
              <a:t> </a:t>
            </a:r>
            <a:r>
              <a:rPr lang="cs-CZ" dirty="0" err="1"/>
              <a:t>maybe</a:t>
            </a:r>
            <a:r>
              <a:rPr lang="cs-CZ" dirty="0"/>
              <a:t> </a:t>
            </a:r>
            <a:r>
              <a:rPr lang="cs-CZ" dirty="0" err="1"/>
              <a:t>later</a:t>
            </a:r>
            <a:r>
              <a:rPr lang="cs-CZ" dirty="0"/>
              <a:t> –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394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AE3ED-DBBF-5734-5D5A-FB59CBB78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643686A7-5808-5516-7D35-AA7AAE798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>
            <a:extLst>
              <a:ext uri="{FF2B5EF4-FFF2-40B4-BE49-F238E27FC236}">
                <a16:creationId xmlns:a16="http://schemas.microsoft.com/office/drawing/2014/main" id="{61629A68-1C52-3C37-8B2F-5B2D2A415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08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cs-CZ" sz="2800" b="1" dirty="0">
                <a:solidFill>
                  <a:srgbClr val="0070C0"/>
                </a:solidFill>
              </a:rPr>
              <a:t>How </a:t>
            </a:r>
            <a:r>
              <a:rPr lang="cs-CZ" sz="2800" b="1" dirty="0" err="1">
                <a:solidFill>
                  <a:srgbClr val="0070C0"/>
                </a:solidFill>
              </a:rPr>
              <a:t>does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industry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feel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about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that</a:t>
            </a:r>
            <a:r>
              <a:rPr lang="cs-CZ" sz="2800" b="1" dirty="0">
                <a:solidFill>
                  <a:srgbClr val="0070C0"/>
                </a:solidFill>
              </a:rPr>
              <a:t>?</a:t>
            </a:r>
          </a:p>
          <a:p>
            <a:pPr marL="0" lvl="0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603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7C03017-E2CC-4468-AD06-D9D6E3FAE58D}"/>
              </a:ext>
            </a:extLst>
          </p:cNvPr>
          <p:cNvGrpSpPr/>
          <p:nvPr/>
        </p:nvGrpSpPr>
        <p:grpSpPr>
          <a:xfrm>
            <a:off x="237839" y="1599978"/>
            <a:ext cx="11716321" cy="2600688"/>
            <a:chOff x="321304" y="2440890"/>
            <a:chExt cx="11716321" cy="260068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A7AC497-714E-484A-977E-C1D5955FC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398" y="2440890"/>
              <a:ext cx="11660227" cy="260068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585084C9-782A-4AEC-BADA-BF4626C91696}"/>
                    </a:ext>
                  </a:extLst>
                </p14:cNvPr>
                <p14:cNvContentPartPr/>
                <p14:nvPr/>
              </p14:nvContentPartPr>
              <p14:xfrm>
                <a:off x="321304" y="3912471"/>
                <a:ext cx="1437840" cy="53676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585084C9-782A-4AEC-BADA-BF4626C916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2304" y="3903831"/>
                  <a:ext cx="1455480" cy="554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7D45BA4E-8AF5-430D-A98E-3B41D7E6CBC2}"/>
                </a:ext>
              </a:extLst>
            </p:cNvPr>
            <p:cNvGrpSpPr/>
            <p:nvPr/>
          </p:nvGrpSpPr>
          <p:grpSpPr>
            <a:xfrm>
              <a:off x="7867264" y="2741751"/>
              <a:ext cx="2790360" cy="505080"/>
              <a:chOff x="7867264" y="2741751"/>
              <a:chExt cx="2790360" cy="505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Rukopis 6">
                    <a:extLst>
                      <a:ext uri="{FF2B5EF4-FFF2-40B4-BE49-F238E27FC236}">
                        <a16:creationId xmlns:a16="http://schemas.microsoft.com/office/drawing/2014/main" id="{BB95E576-35B7-4DCC-A9E0-9A8E3F33892D}"/>
                      </a:ext>
                    </a:extLst>
                  </p14:cNvPr>
                  <p14:cNvContentPartPr/>
                  <p14:nvPr/>
                </p14:nvContentPartPr>
                <p14:xfrm>
                  <a:off x="7867264" y="2763711"/>
                  <a:ext cx="886680" cy="483120"/>
                </p14:xfrm>
              </p:contentPart>
            </mc:Choice>
            <mc:Fallback xmlns="">
              <p:pic>
                <p:nvPicPr>
                  <p:cNvPr id="7" name="Rukopis 6">
                    <a:extLst>
                      <a:ext uri="{FF2B5EF4-FFF2-40B4-BE49-F238E27FC236}">
                        <a16:creationId xmlns:a16="http://schemas.microsoft.com/office/drawing/2014/main" id="{BB95E576-35B7-4DCC-A9E0-9A8E3F33892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858624" y="2754711"/>
                    <a:ext cx="904320" cy="50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Rukopis 7">
                    <a:extLst>
                      <a:ext uri="{FF2B5EF4-FFF2-40B4-BE49-F238E27FC236}">
                        <a16:creationId xmlns:a16="http://schemas.microsoft.com/office/drawing/2014/main" id="{443C44AA-8CC5-4300-99B8-E9C37A612BED}"/>
                      </a:ext>
                    </a:extLst>
                  </p14:cNvPr>
                  <p14:cNvContentPartPr/>
                  <p14:nvPr/>
                </p14:nvContentPartPr>
                <p14:xfrm>
                  <a:off x="8707144" y="2741751"/>
                  <a:ext cx="961560" cy="447840"/>
                </p14:xfrm>
              </p:contentPart>
            </mc:Choice>
            <mc:Fallback xmlns="">
              <p:pic>
                <p:nvPicPr>
                  <p:cNvPr id="8" name="Rukopis 7">
                    <a:extLst>
                      <a:ext uri="{FF2B5EF4-FFF2-40B4-BE49-F238E27FC236}">
                        <a16:creationId xmlns:a16="http://schemas.microsoft.com/office/drawing/2014/main" id="{443C44AA-8CC5-4300-99B8-E9C37A612BED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698504" y="2732751"/>
                    <a:ext cx="979200" cy="46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" name="Rukopis 8">
                    <a:extLst>
                      <a:ext uri="{FF2B5EF4-FFF2-40B4-BE49-F238E27FC236}">
                        <a16:creationId xmlns:a16="http://schemas.microsoft.com/office/drawing/2014/main" id="{44DD0441-0866-4370-B46E-77031296811B}"/>
                      </a:ext>
                    </a:extLst>
                  </p14:cNvPr>
                  <p14:cNvContentPartPr/>
                  <p14:nvPr/>
                </p14:nvContentPartPr>
                <p14:xfrm>
                  <a:off x="9779584" y="2753271"/>
                  <a:ext cx="878040" cy="436680"/>
                </p14:xfrm>
              </p:contentPart>
            </mc:Choice>
            <mc:Fallback xmlns="">
              <p:pic>
                <p:nvPicPr>
                  <p:cNvPr id="9" name="Rukopis 8">
                    <a:extLst>
                      <a:ext uri="{FF2B5EF4-FFF2-40B4-BE49-F238E27FC236}">
                        <a16:creationId xmlns:a16="http://schemas.microsoft.com/office/drawing/2014/main" id="{44DD0441-0866-4370-B46E-77031296811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770944" y="2744271"/>
                    <a:ext cx="895680" cy="454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23C9A03E-7656-4E89-BEA5-F7846099B6DA}"/>
                    </a:ext>
                  </a:extLst>
                </p14:cNvPr>
                <p14:cNvContentPartPr/>
                <p14:nvPr/>
              </p14:nvContentPartPr>
              <p14:xfrm>
                <a:off x="4958824" y="3221631"/>
                <a:ext cx="1332000" cy="69264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23C9A03E-7656-4E89-BEA5-F7846099B6D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50184" y="3212991"/>
                  <a:ext cx="134964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47C37AD4-56BD-48B9-BB3A-05210E60C565}"/>
                    </a:ext>
                  </a:extLst>
                </p14:cNvPr>
                <p14:cNvContentPartPr/>
                <p14:nvPr/>
              </p14:nvContentPartPr>
              <p14:xfrm>
                <a:off x="10816384" y="3155391"/>
                <a:ext cx="558000" cy="36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47C37AD4-56BD-48B9-BB3A-05210E60C56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07384" y="3146391"/>
                  <a:ext cx="575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0B1F5042-17AD-4567-B01A-033E109D42DF}"/>
              </a:ext>
            </a:extLst>
          </p:cNvPr>
          <p:cNvGrpSpPr/>
          <p:nvPr/>
        </p:nvGrpSpPr>
        <p:grpSpPr>
          <a:xfrm>
            <a:off x="293933" y="4239054"/>
            <a:ext cx="3757558" cy="2037936"/>
            <a:chOff x="338484" y="4584239"/>
            <a:chExt cx="3757558" cy="20379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FB07EDFA-3F70-49A3-AE81-9AF8FCECADD3}"/>
                    </a:ext>
                  </a:extLst>
                </p14:cNvPr>
                <p14:cNvContentPartPr/>
                <p14:nvPr/>
              </p14:nvContentPartPr>
              <p14:xfrm>
                <a:off x="2954704" y="6154911"/>
                <a:ext cx="360" cy="3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FB07EDFA-3F70-49A3-AE81-9AF8FCECAD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45704" y="61459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DC8355DF-589D-4004-AE67-1909C059C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38484" y="4584239"/>
              <a:ext cx="1337195" cy="2037936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672307E-AD10-4DD1-BC88-CEF1169A0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79741"/>
            <a:stretch/>
          </p:blipFill>
          <p:spPr>
            <a:xfrm>
              <a:off x="1929718" y="5538756"/>
              <a:ext cx="1818042" cy="809738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38792272-CB7F-4490-AB13-D00E049BC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74563"/>
            <a:stretch/>
          </p:blipFill>
          <p:spPr>
            <a:xfrm>
              <a:off x="1813365" y="4646709"/>
              <a:ext cx="2282677" cy="80973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1B95569A-856C-4C42-AA95-EF9E332FE531}"/>
                    </a:ext>
                  </a:extLst>
                </p14:cNvPr>
                <p14:cNvContentPartPr/>
                <p14:nvPr/>
              </p14:nvContentPartPr>
              <p14:xfrm>
                <a:off x="2698024" y="5118111"/>
                <a:ext cx="1070280" cy="3420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1B95569A-856C-4C42-AA95-EF9E332FE5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89384" y="5109111"/>
                  <a:ext cx="108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C865E006-D9E4-4A08-8CD6-07B79A23F8BC}"/>
                    </a:ext>
                  </a:extLst>
                </p14:cNvPr>
                <p14:cNvContentPartPr/>
                <p14:nvPr/>
              </p14:nvContentPartPr>
              <p14:xfrm>
                <a:off x="2731864" y="5385591"/>
                <a:ext cx="892080" cy="3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C865E006-D9E4-4A08-8CD6-07B79A23F8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2864" y="5376951"/>
                  <a:ext cx="90972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491424DA-41D7-4280-A553-496EE8D21AD7}"/>
                </a:ext>
              </a:extLst>
            </p:cNvPr>
            <p:cNvGrpSpPr/>
            <p:nvPr/>
          </p:nvGrpSpPr>
          <p:grpSpPr>
            <a:xfrm>
              <a:off x="2014744" y="5540751"/>
              <a:ext cx="1565280" cy="469440"/>
              <a:chOff x="2014744" y="5540751"/>
              <a:chExt cx="1565280" cy="46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3" name="Rukopis 22">
                    <a:extLst>
                      <a:ext uri="{FF2B5EF4-FFF2-40B4-BE49-F238E27FC236}">
                        <a16:creationId xmlns:a16="http://schemas.microsoft.com/office/drawing/2014/main" id="{D0D9EED9-EAE2-48D2-A011-F98CF0C89D73}"/>
                      </a:ext>
                    </a:extLst>
                  </p14:cNvPr>
                  <p14:cNvContentPartPr/>
                  <p14:nvPr/>
                </p14:nvContentPartPr>
                <p14:xfrm>
                  <a:off x="2014744" y="5540751"/>
                  <a:ext cx="1565280" cy="291960"/>
                </p14:xfrm>
              </p:contentPart>
            </mc:Choice>
            <mc:Fallback xmlns="">
              <p:pic>
                <p:nvPicPr>
                  <p:cNvPr id="23" name="Rukopis 22">
                    <a:extLst>
                      <a:ext uri="{FF2B5EF4-FFF2-40B4-BE49-F238E27FC236}">
                        <a16:creationId xmlns:a16="http://schemas.microsoft.com/office/drawing/2014/main" id="{D0D9EED9-EAE2-48D2-A011-F98CF0C89D7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005744" y="5531751"/>
                    <a:ext cx="1582920" cy="30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4" name="Rukopis 23">
                    <a:extLst>
                      <a:ext uri="{FF2B5EF4-FFF2-40B4-BE49-F238E27FC236}">
                        <a16:creationId xmlns:a16="http://schemas.microsoft.com/office/drawing/2014/main" id="{76FDC020-EE70-43AA-9E48-0492C7F5CD68}"/>
                      </a:ext>
                    </a:extLst>
                  </p14:cNvPr>
                  <p14:cNvContentPartPr/>
                  <p14:nvPr/>
                </p14:nvContentPartPr>
                <p14:xfrm>
                  <a:off x="2542144" y="6009831"/>
                  <a:ext cx="874440" cy="360"/>
                </p14:xfrm>
              </p:contentPart>
            </mc:Choice>
            <mc:Fallback xmlns="">
              <p:pic>
                <p:nvPicPr>
                  <p:cNvPr id="24" name="Rukopis 23">
                    <a:extLst>
                      <a:ext uri="{FF2B5EF4-FFF2-40B4-BE49-F238E27FC236}">
                        <a16:creationId xmlns:a16="http://schemas.microsoft.com/office/drawing/2014/main" id="{76FDC020-EE70-43AA-9E48-0492C7F5CD6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533144" y="6001191"/>
                    <a:ext cx="8920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88DA2DB4-3487-45E1-A1E8-1A2F61171059}"/>
              </a:ext>
            </a:extLst>
          </p:cNvPr>
          <p:cNvGrpSpPr/>
          <p:nvPr/>
        </p:nvGrpSpPr>
        <p:grpSpPr>
          <a:xfrm>
            <a:off x="4498396" y="4166594"/>
            <a:ext cx="7455764" cy="713786"/>
            <a:chOff x="4498396" y="4166594"/>
            <a:chExt cx="7455764" cy="713786"/>
          </a:xfrm>
        </p:grpSpPr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C11F0EC4-9E9D-4F0B-AC6A-83AACD158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498396" y="4166594"/>
              <a:ext cx="7455764" cy="71378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EE987095-45CB-4E5A-8C30-DBD94B2251E0}"/>
                    </a:ext>
                  </a:extLst>
                </p14:cNvPr>
                <p14:cNvContentPartPr/>
                <p14:nvPr/>
              </p14:nvContentPartPr>
              <p14:xfrm>
                <a:off x="10423984" y="4325751"/>
                <a:ext cx="695160" cy="42480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EE987095-45CB-4E5A-8C30-DBD94B2251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14984" y="4317111"/>
                  <a:ext cx="7128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77EAF586-991C-4D57-AAB1-DF44E3342A9E}"/>
                    </a:ext>
                  </a:extLst>
                </p14:cNvPr>
                <p14:cNvContentPartPr/>
                <p14:nvPr/>
              </p14:nvContentPartPr>
              <p14:xfrm>
                <a:off x="9745744" y="4782591"/>
                <a:ext cx="512640" cy="4608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77EAF586-991C-4D57-AAB1-DF44E3342A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36744" y="4773951"/>
                  <a:ext cx="5302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C95BD3D3-E45D-445C-BC11-4D51A2A79561}"/>
              </a:ext>
            </a:extLst>
          </p:cNvPr>
          <p:cNvGrpSpPr/>
          <p:nvPr/>
        </p:nvGrpSpPr>
        <p:grpSpPr>
          <a:xfrm>
            <a:off x="4498396" y="5099937"/>
            <a:ext cx="2048521" cy="1231634"/>
            <a:chOff x="4463703" y="5157997"/>
            <a:chExt cx="2048521" cy="1231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74BC3B8B-E19D-4A3D-95B5-8D54DCDF1527}"/>
                    </a:ext>
                  </a:extLst>
                </p14:cNvPr>
                <p14:cNvContentPartPr/>
                <p14:nvPr/>
              </p14:nvContentPartPr>
              <p14:xfrm>
                <a:off x="6511864" y="6389271"/>
                <a:ext cx="360" cy="36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74BC3B8B-E19D-4A3D-95B5-8D54DCDF15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02864" y="63802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B99462E6-8CCE-47C6-9E61-EA93FCA2C8EB}"/>
                    </a:ext>
                  </a:extLst>
                </p14:cNvPr>
                <p14:cNvContentPartPr/>
                <p14:nvPr/>
              </p14:nvContentPartPr>
              <p14:xfrm>
                <a:off x="5675584" y="5865471"/>
                <a:ext cx="360" cy="36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B99462E6-8CCE-47C6-9E61-EA93FCA2C8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66944" y="58564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36" name="Obrázek 35">
              <a:extLst>
                <a:ext uri="{FF2B5EF4-FFF2-40B4-BE49-F238E27FC236}">
                  <a16:creationId xmlns:a16="http://schemas.microsoft.com/office/drawing/2014/main" id="{04EA59A6-A872-433B-AB27-1162EF1D2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463703" y="5157997"/>
              <a:ext cx="2048161" cy="1095528"/>
            </a:xfrm>
            <a:prstGeom prst="rect">
              <a:avLst/>
            </a:prstGeom>
          </p:spPr>
        </p:pic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BCC94403-368C-47E6-A747-D2B7E3886891}"/>
                </a:ext>
              </a:extLst>
            </p:cNvPr>
            <p:cNvGrpSpPr/>
            <p:nvPr/>
          </p:nvGrpSpPr>
          <p:grpSpPr>
            <a:xfrm>
              <a:off x="5508184" y="6065631"/>
              <a:ext cx="713880" cy="33840"/>
              <a:chOff x="5508184" y="6065631"/>
              <a:chExt cx="713880" cy="3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7" name="Rukopis 36">
                    <a:extLst>
                      <a:ext uri="{FF2B5EF4-FFF2-40B4-BE49-F238E27FC236}">
                        <a16:creationId xmlns:a16="http://schemas.microsoft.com/office/drawing/2014/main" id="{BBF20A1E-0DD1-41A3-95C0-B48453467C65}"/>
                      </a:ext>
                    </a:extLst>
                  </p14:cNvPr>
                  <p14:cNvContentPartPr/>
                  <p14:nvPr/>
                </p14:nvContentPartPr>
                <p14:xfrm>
                  <a:off x="5508184" y="6065631"/>
                  <a:ext cx="139680" cy="11880"/>
                </p14:xfrm>
              </p:contentPart>
            </mc:Choice>
            <mc:Fallback xmlns="">
              <p:pic>
                <p:nvPicPr>
                  <p:cNvPr id="37" name="Rukopis 36">
                    <a:extLst>
                      <a:ext uri="{FF2B5EF4-FFF2-40B4-BE49-F238E27FC236}">
                        <a16:creationId xmlns:a16="http://schemas.microsoft.com/office/drawing/2014/main" id="{BBF20A1E-0DD1-41A3-95C0-B48453467C6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499544" y="6056631"/>
                    <a:ext cx="157320" cy="2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38" name="Rukopis 37">
                    <a:extLst>
                      <a:ext uri="{FF2B5EF4-FFF2-40B4-BE49-F238E27FC236}">
                        <a16:creationId xmlns:a16="http://schemas.microsoft.com/office/drawing/2014/main" id="{D6B3C945-F139-440E-A5F1-621171457F1B}"/>
                      </a:ext>
                    </a:extLst>
                  </p14:cNvPr>
                  <p14:cNvContentPartPr/>
                  <p14:nvPr/>
                </p14:nvContentPartPr>
                <p14:xfrm>
                  <a:off x="5776024" y="6099111"/>
                  <a:ext cx="144000" cy="360"/>
                </p14:xfrm>
              </p:contentPart>
            </mc:Choice>
            <mc:Fallback xmlns="">
              <p:pic>
                <p:nvPicPr>
                  <p:cNvPr id="38" name="Rukopis 37">
                    <a:extLst>
                      <a:ext uri="{FF2B5EF4-FFF2-40B4-BE49-F238E27FC236}">
                        <a16:creationId xmlns:a16="http://schemas.microsoft.com/office/drawing/2014/main" id="{D6B3C945-F139-440E-A5F1-621171457F1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767024" y="6090471"/>
                    <a:ext cx="1616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9" name="Rukopis 38">
                    <a:extLst>
                      <a:ext uri="{FF2B5EF4-FFF2-40B4-BE49-F238E27FC236}">
                        <a16:creationId xmlns:a16="http://schemas.microsoft.com/office/drawing/2014/main" id="{E158D8FA-0FDB-43E9-9C22-E2600E72C16E}"/>
                      </a:ext>
                    </a:extLst>
                  </p14:cNvPr>
                  <p14:cNvContentPartPr/>
                  <p14:nvPr/>
                </p14:nvContentPartPr>
                <p14:xfrm>
                  <a:off x="6043504" y="6088311"/>
                  <a:ext cx="178560" cy="360"/>
                </p14:xfrm>
              </p:contentPart>
            </mc:Choice>
            <mc:Fallback xmlns="">
              <p:pic>
                <p:nvPicPr>
                  <p:cNvPr id="39" name="Rukopis 38">
                    <a:extLst>
                      <a:ext uri="{FF2B5EF4-FFF2-40B4-BE49-F238E27FC236}">
                        <a16:creationId xmlns:a16="http://schemas.microsoft.com/office/drawing/2014/main" id="{E158D8FA-0FDB-43E9-9C22-E2600E72C16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034864" y="6079671"/>
                    <a:ext cx="1962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A4B06502-C311-4AD7-A28D-FBA88A9BBBAD}"/>
                    </a:ext>
                  </a:extLst>
                </p14:cNvPr>
                <p14:cNvContentPartPr/>
                <p14:nvPr/>
              </p14:nvContentPartPr>
              <p14:xfrm>
                <a:off x="5218384" y="5887431"/>
                <a:ext cx="360" cy="36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A4B06502-C311-4AD7-A28D-FBA88A9BBBA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9384" y="58784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8" name="Obrázek 47">
            <a:extLst>
              <a:ext uri="{FF2B5EF4-FFF2-40B4-BE49-F238E27FC236}">
                <a16:creationId xmlns:a16="http://schemas.microsoft.com/office/drawing/2014/main" id="{849E2074-C224-49F5-880D-10946D9BAA4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57279" y="5056136"/>
            <a:ext cx="5293705" cy="3707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Rukopis 48">
                <a:extLst>
                  <a:ext uri="{FF2B5EF4-FFF2-40B4-BE49-F238E27FC236}">
                    <a16:creationId xmlns:a16="http://schemas.microsoft.com/office/drawing/2014/main" id="{05E51F99-EE37-47DF-B8C2-51E46CD4948E}"/>
                  </a:ext>
                </a:extLst>
              </p14:cNvPr>
              <p14:cNvContentPartPr/>
              <p14:nvPr/>
            </p14:nvContentPartPr>
            <p14:xfrm>
              <a:off x="6779344" y="5351391"/>
              <a:ext cx="675000" cy="12240"/>
            </p14:xfrm>
          </p:contentPart>
        </mc:Choice>
        <mc:Fallback xmlns="">
          <p:pic>
            <p:nvPicPr>
              <p:cNvPr id="49" name="Rukopis 48">
                <a:extLst>
                  <a:ext uri="{FF2B5EF4-FFF2-40B4-BE49-F238E27FC236}">
                    <a16:creationId xmlns:a16="http://schemas.microsoft.com/office/drawing/2014/main" id="{05E51F99-EE37-47DF-B8C2-51E46CD4948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70704" y="5342751"/>
                <a:ext cx="6926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C19295F3-328A-4688-A17B-7DF826718B89}"/>
                  </a:ext>
                </a:extLst>
              </p14:cNvPr>
              <p14:cNvContentPartPr/>
              <p14:nvPr/>
            </p14:nvContentPartPr>
            <p14:xfrm>
              <a:off x="10269904" y="5318631"/>
              <a:ext cx="1036080" cy="34200"/>
            </p14:xfrm>
          </p:contentPart>
        </mc:Choice>
        <mc:Fallback xmlns=""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C19295F3-328A-4688-A17B-7DF826718B8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261264" y="5309991"/>
                <a:ext cx="105372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Skupina 63">
            <a:extLst>
              <a:ext uri="{FF2B5EF4-FFF2-40B4-BE49-F238E27FC236}">
                <a16:creationId xmlns:a16="http://schemas.microsoft.com/office/drawing/2014/main" id="{CD97E3B5-F6D9-4B30-8D5A-7BA7744A1CC9}"/>
              </a:ext>
            </a:extLst>
          </p:cNvPr>
          <p:cNvGrpSpPr/>
          <p:nvPr/>
        </p:nvGrpSpPr>
        <p:grpSpPr>
          <a:xfrm>
            <a:off x="7582504" y="5318631"/>
            <a:ext cx="743760" cy="33840"/>
            <a:chOff x="7582504" y="5318631"/>
            <a:chExt cx="74376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9812365C-E350-4E70-9EC8-4D0F48BFC9FA}"/>
                    </a:ext>
                  </a:extLst>
                </p14:cNvPr>
                <p14:cNvContentPartPr/>
                <p14:nvPr/>
              </p14:nvContentPartPr>
              <p14:xfrm>
                <a:off x="7582504" y="5340951"/>
                <a:ext cx="11520" cy="36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9812365C-E350-4E70-9EC8-4D0F48BFC9F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73504" y="5332311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8D40D785-FEF6-48F0-9E74-C114046BC92D}"/>
                    </a:ext>
                  </a:extLst>
                </p14:cNvPr>
                <p14:cNvContentPartPr/>
                <p14:nvPr/>
              </p14:nvContentPartPr>
              <p14:xfrm>
                <a:off x="7682584" y="5340951"/>
                <a:ext cx="22320" cy="720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8D40D785-FEF6-48F0-9E74-C114046BC9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73944" y="5332311"/>
                  <a:ext cx="3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E4C66F9C-CAFE-4591-B40E-CC1CEDD26CA1}"/>
                    </a:ext>
                  </a:extLst>
                </p14:cNvPr>
                <p14:cNvContentPartPr/>
                <p14:nvPr/>
              </p14:nvContentPartPr>
              <p14:xfrm>
                <a:off x="7839184" y="5350311"/>
                <a:ext cx="2160" cy="216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E4C66F9C-CAFE-4591-B40E-CC1CEDD26C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30184" y="5341311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229901B9-596F-454D-A9BA-88026D5ADB3A}"/>
                    </a:ext>
                  </a:extLst>
                </p14:cNvPr>
                <p14:cNvContentPartPr/>
                <p14:nvPr/>
              </p14:nvContentPartPr>
              <p14:xfrm>
                <a:off x="7816864" y="5318631"/>
                <a:ext cx="41400" cy="36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229901B9-596F-454D-A9BA-88026D5ADB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07864" y="5309991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0E7CF204-B0F3-4648-ABE0-73F19A9D013D}"/>
                    </a:ext>
                  </a:extLst>
                </p14:cNvPr>
                <p14:cNvContentPartPr/>
                <p14:nvPr/>
              </p14:nvContentPartPr>
              <p14:xfrm>
                <a:off x="7916944" y="5330151"/>
                <a:ext cx="52920" cy="1152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0E7CF204-B0F3-4648-ABE0-73F19A9D01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08304" y="5321151"/>
                  <a:ext cx="70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7B26A259-4272-4657-80D4-3E69AFD928D2}"/>
                    </a:ext>
                  </a:extLst>
                </p14:cNvPr>
                <p14:cNvContentPartPr/>
                <p14:nvPr/>
              </p14:nvContentPartPr>
              <p14:xfrm>
                <a:off x="8017384" y="5334471"/>
                <a:ext cx="81360" cy="720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7B26A259-4272-4657-80D4-3E69AFD928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08384" y="5325471"/>
                  <a:ext cx="99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52DB6B3B-CDEC-4980-AB33-2F08BB6A0A66}"/>
                    </a:ext>
                  </a:extLst>
                </p14:cNvPr>
                <p14:cNvContentPartPr/>
                <p14:nvPr/>
              </p14:nvContentPartPr>
              <p14:xfrm>
                <a:off x="8151304" y="5330151"/>
                <a:ext cx="75960" cy="360"/>
              </p14:xfrm>
            </p:contentPart>
          </mc:Choice>
          <mc:Fallback xmlns=""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52DB6B3B-CDEC-4980-AB33-2F08BB6A0A6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42664" y="5321151"/>
                  <a:ext cx="93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83920341-F025-41A2-A096-E0B20DF5EF43}"/>
                    </a:ext>
                  </a:extLst>
                </p14:cNvPr>
                <p14:cNvContentPartPr/>
                <p14:nvPr/>
              </p14:nvContentPartPr>
              <p14:xfrm>
                <a:off x="8284864" y="5330151"/>
                <a:ext cx="41400" cy="36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83920341-F025-41A2-A096-E0B20DF5EF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76224" y="5321151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A2469605-8366-45AC-9A92-97EEA980B3B7}"/>
                    </a:ext>
                  </a:extLst>
                </p14:cNvPr>
                <p14:cNvContentPartPr/>
                <p14:nvPr/>
              </p14:nvContentPartPr>
              <p14:xfrm>
                <a:off x="7694104" y="5330151"/>
                <a:ext cx="30600" cy="360"/>
              </p14:xfrm>
            </p:contentPart>
          </mc:Choice>
          <mc:Fallback xmlns=""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A2469605-8366-45AC-9A92-97EEA980B3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85104" y="5321151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B4EC74DF-BA11-4C6F-8A7F-43FE23B4449C}"/>
                    </a:ext>
                  </a:extLst>
                </p14:cNvPr>
                <p14:cNvContentPartPr/>
                <p14:nvPr/>
              </p14:nvContentPartPr>
              <p14:xfrm>
                <a:off x="7582504" y="5352111"/>
                <a:ext cx="64440" cy="36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B4EC74DF-BA11-4C6F-8A7F-43FE23B444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73504" y="5343111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6" name="Obrázek 65">
            <a:extLst>
              <a:ext uri="{FF2B5EF4-FFF2-40B4-BE49-F238E27FC236}">
                <a16:creationId xmlns:a16="http://schemas.microsoft.com/office/drawing/2014/main" id="{FBAAE947-E568-419C-B642-7FC994D5E230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8526178" y="4880380"/>
            <a:ext cx="1546194" cy="19767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Rukopis 66">
                <a:extLst>
                  <a:ext uri="{FF2B5EF4-FFF2-40B4-BE49-F238E27FC236}">
                    <a16:creationId xmlns:a16="http://schemas.microsoft.com/office/drawing/2014/main" id="{2116337C-F6CF-4423-9952-ECEF5544A3BF}"/>
                  </a:ext>
                </a:extLst>
              </p14:cNvPr>
              <p14:cNvContentPartPr/>
              <p14:nvPr/>
            </p14:nvContentPartPr>
            <p14:xfrm>
              <a:off x="8862304" y="5939991"/>
              <a:ext cx="227160" cy="262440"/>
            </p14:xfrm>
          </p:contentPart>
        </mc:Choice>
        <mc:Fallback xmlns="">
          <p:pic>
            <p:nvPicPr>
              <p:cNvPr id="67" name="Rukopis 66">
                <a:extLst>
                  <a:ext uri="{FF2B5EF4-FFF2-40B4-BE49-F238E27FC236}">
                    <a16:creationId xmlns:a16="http://schemas.microsoft.com/office/drawing/2014/main" id="{2116337C-F6CF-4423-9952-ECEF5544A3B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53304" y="5930991"/>
                <a:ext cx="244800" cy="280080"/>
              </a:xfrm>
              <a:prstGeom prst="rect">
                <a:avLst/>
              </a:prstGeom>
            </p:spPr>
          </p:pic>
        </mc:Fallback>
      </mc:AlternateContent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F5B170B7-731E-44A7-97C3-9F733E07E3BE}"/>
              </a:ext>
            </a:extLst>
          </p:cNvPr>
          <p:cNvCxnSpPr>
            <a:cxnSpLocks/>
          </p:cNvCxnSpPr>
          <p:nvPr/>
        </p:nvCxnSpPr>
        <p:spPr>
          <a:xfrm>
            <a:off x="9089464" y="6041051"/>
            <a:ext cx="11887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32D385E9-8A1B-44AE-8CB2-12DBD5EE8B55}"/>
              </a:ext>
            </a:extLst>
          </p:cNvPr>
          <p:cNvSpPr txBox="1"/>
          <p:nvPr/>
        </p:nvSpPr>
        <p:spPr>
          <a:xfrm>
            <a:off x="10295177" y="5876362"/>
            <a:ext cx="169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Artist</a:t>
            </a:r>
            <a:r>
              <a:rPr lang="cs-CZ" sz="1400" dirty="0"/>
              <a:t>, album &amp; track</a:t>
            </a:r>
          </a:p>
        </p:txBody>
      </p:sp>
    </p:spTree>
    <p:extLst>
      <p:ext uri="{BB962C8B-B14F-4D97-AF65-F5344CB8AC3E}">
        <p14:creationId xmlns:p14="http://schemas.microsoft.com/office/powerpoint/2010/main" val="3666547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3D59E2E-1307-410A-8150-8629056E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89" y="3628656"/>
            <a:ext cx="8573696" cy="261974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B8B131A-3479-4DE2-A6F1-DBE6134C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94" y="1756813"/>
            <a:ext cx="8535591" cy="1619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F7F986D8-D423-45BF-A83B-431755865571}"/>
                  </a:ext>
                </a:extLst>
              </p14:cNvPr>
              <p14:cNvContentPartPr/>
              <p14:nvPr/>
            </p14:nvContentPartPr>
            <p14:xfrm>
              <a:off x="980824" y="4660911"/>
              <a:ext cx="1716480" cy="460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F7F986D8-D423-45BF-A83B-4317558655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184" y="4651911"/>
                <a:ext cx="17341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621A3B76-6600-4253-A218-1B9C54CB72D7}"/>
                  </a:ext>
                </a:extLst>
              </p14:cNvPr>
              <p14:cNvContentPartPr/>
              <p14:nvPr/>
            </p14:nvContentPartPr>
            <p14:xfrm>
              <a:off x="801544" y="5206311"/>
              <a:ext cx="1819800" cy="105120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621A3B76-6600-4253-A218-1B9C54CB72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544" y="5197671"/>
                <a:ext cx="183744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53375972-743E-47C8-9BEE-E48D1DDF333C}"/>
                  </a:ext>
                </a:extLst>
              </p14:cNvPr>
              <p14:cNvContentPartPr/>
              <p14:nvPr/>
            </p14:nvContentPartPr>
            <p14:xfrm>
              <a:off x="5138824" y="5228271"/>
              <a:ext cx="2066040" cy="80532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53375972-743E-47C8-9BEE-E48D1DDF33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9824" y="5219631"/>
                <a:ext cx="2083680" cy="8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144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783D4D-FE6F-4E05-86AB-7DFB2DAF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4684420"/>
            <a:ext cx="8326012" cy="19719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18C00EE-4ACD-42AA-A8DE-41151F02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43" y="1846059"/>
            <a:ext cx="8249801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83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8C96A3-5577-4F94-B2DB-5208A337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48" y="2225751"/>
            <a:ext cx="8145012" cy="44583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8AAEFC-8859-4618-8298-6E6AC6FB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2" y="1930398"/>
            <a:ext cx="3589356" cy="25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257" y="350416"/>
            <a:ext cx="7669593" cy="1082839"/>
          </a:xfrm>
        </p:spPr>
        <p:txBody>
          <a:bodyPr>
            <a:normAutofit/>
          </a:bodyPr>
          <a:lstStyle/>
          <a:p>
            <a:pPr lvl="0" algn="ctr"/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are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3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paradigms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of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hybrid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RecSys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sz="2800" dirty="0"/>
          </a:p>
        </p:txBody>
      </p:sp>
      <p:pic>
        <p:nvPicPr>
          <p:cNvPr id="5" name="Picture 5" descr="Chapter_5_fusioned_hybrid">
            <a:extLst>
              <a:ext uri="{FF2B5EF4-FFF2-40B4-BE49-F238E27FC236}">
                <a16:creationId xmlns:a16="http://schemas.microsoft.com/office/drawing/2014/main" id="{DBEA40E7-1288-D29F-C0DD-DEFE79E0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407" y="987423"/>
            <a:ext cx="5047457" cy="14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24CC211-A2EC-32BD-E496-BD60664D23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232" y="4360546"/>
            <a:ext cx="4162425" cy="249745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6177BA53-FF87-5F5B-5D7A-8F6A1E2C92BA}"/>
              </a:ext>
            </a:extLst>
          </p:cNvPr>
          <p:cNvSpPr txBox="1">
            <a:spLocks/>
          </p:cNvSpPr>
          <p:nvPr/>
        </p:nvSpPr>
        <p:spPr>
          <a:xfrm>
            <a:off x="2855532" y="3355856"/>
            <a:ext cx="7669593" cy="10828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algn="ctr"/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are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key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benefits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of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studies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over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online RS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evaluation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907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/>
              <a:t>users</a:t>
            </a:r>
            <a:r>
              <a:rPr lang="cs-CZ" b="1" dirty="0"/>
              <a:t> are </a:t>
            </a:r>
            <a:r>
              <a:rPr lang="cs-CZ" b="1" dirty="0" err="1"/>
              <a:t>sometimes</a:t>
            </a:r>
            <a:r>
              <a:rPr lang="cs-CZ" b="1" dirty="0"/>
              <a:t> </a:t>
            </a:r>
            <a:r>
              <a:rPr lang="cs-CZ" b="1" dirty="0" err="1"/>
              <a:t>willing</a:t>
            </a:r>
            <a:r>
              <a:rPr lang="cs-CZ" b="1" dirty="0"/>
              <a:t> to</a:t>
            </a:r>
          </a:p>
          <a:p>
            <a:pPr>
              <a:lnSpc>
                <a:spcPct val="90000"/>
              </a:lnSpc>
            </a:pPr>
            <a:r>
              <a:rPr lang="cs-CZ" b="1" dirty="0" err="1"/>
              <a:t>Provide</a:t>
            </a:r>
            <a:r>
              <a:rPr lang="cs-CZ" b="1" dirty="0"/>
              <a:t> </a:t>
            </a:r>
            <a:r>
              <a:rPr lang="cs-CZ" b="1" dirty="0" err="1"/>
              <a:t>ratings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aspect-based</a:t>
            </a:r>
            <a:r>
              <a:rPr lang="cs-CZ" dirty="0"/>
              <a:t> </a:t>
            </a:r>
            <a:r>
              <a:rPr lang="cs-CZ" dirty="0" err="1"/>
              <a:t>ratings</a:t>
            </a:r>
            <a:r>
              <a:rPr lang="cs-CZ" dirty="0"/>
              <a:t> (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pre-defined</a:t>
            </a:r>
            <a:r>
              <a:rPr lang="cs-CZ" dirty="0"/>
              <a:t>, </a:t>
            </a:r>
            <a:r>
              <a:rPr lang="cs-CZ" dirty="0" err="1"/>
              <a:t>widely</a:t>
            </a:r>
            <a:r>
              <a:rPr lang="cs-CZ" dirty="0"/>
              <a:t> </a:t>
            </a:r>
            <a:r>
              <a:rPr lang="cs-CZ" dirty="0" err="1"/>
              <a:t>recognized</a:t>
            </a:r>
            <a:r>
              <a:rPr lang="cs-CZ" dirty="0"/>
              <a:t> </a:t>
            </a:r>
            <a:r>
              <a:rPr lang="cs-CZ" dirty="0" err="1"/>
              <a:t>categories</a:t>
            </a:r>
            <a:r>
              <a:rPr lang="cs-CZ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correspond</a:t>
            </a:r>
            <a:r>
              <a:rPr lang="cs-CZ" dirty="0"/>
              <a:t> to </a:t>
            </a:r>
            <a:r>
              <a:rPr lang="cs-CZ" dirty="0" err="1"/>
              <a:t>object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attributes</a:t>
            </a:r>
            <a:r>
              <a:rPr lang="cs-CZ" dirty="0"/>
              <a:t> </a:t>
            </a:r>
            <a:r>
              <a:rPr lang="cs-CZ" dirty="0" err="1"/>
              <a:t>directly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review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Explicit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implicit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borderline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Add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object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list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organize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favorite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objects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provide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tags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them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i="1" dirty="0" err="1">
                <a:solidFill>
                  <a:srgbClr val="FF0000"/>
                </a:solidFill>
              </a:rPr>
              <a:t>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frequent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enough</a:t>
            </a:r>
            <a:r>
              <a:rPr lang="cs-CZ" b="1" i="1" dirty="0">
                <a:solidFill>
                  <a:srgbClr val="FF0000"/>
                </a:solidFill>
              </a:rPr>
              <a:t> so </a:t>
            </a:r>
            <a:r>
              <a:rPr lang="cs-CZ" b="1" i="1" dirty="0" err="1">
                <a:solidFill>
                  <a:srgbClr val="FF0000"/>
                </a:solidFill>
              </a:rPr>
              <a:t>we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can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infer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preferences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of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individual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users</a:t>
            </a:r>
            <a:r>
              <a:rPr lang="cs-CZ" b="1" i="1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841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1BAC-1A36-2B53-0627-9932FA5F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660818E-38E9-0122-70FA-55C3F2865FB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C660ACC-F80B-1471-D6DA-D7D955C5886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51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CDA408-9FB3-56E5-BEF2-F96C0C6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Three things you found interesting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B98EAF-D9B7-5068-E71C-C1A40A1EF2AE}"/>
              </a:ext>
            </a:extLst>
          </p:cNvPr>
          <p:cNvSpPr txBox="1"/>
          <p:nvPr/>
        </p:nvSpPr>
        <p:spPr>
          <a:xfrm>
            <a:off x="702013" y="2540000"/>
            <a:ext cx="89604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eaLnBrk="1" hangingPunct="1">
              <a:lnSpc>
                <a:spcPct val="150000"/>
              </a:lnSpc>
            </a:pP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11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Open Problems</a:t>
            </a:r>
          </a:p>
        </p:txBody>
      </p:sp>
    </p:spTree>
    <p:extLst>
      <p:ext uri="{BB962C8B-B14F-4D97-AF65-F5344CB8AC3E}">
        <p14:creationId xmlns:p14="http://schemas.microsoft.com/office/powerpoint/2010/main" val="127726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9265565" cy="1320795"/>
          </a:xfrm>
        </p:spPr>
        <p:txBody>
          <a:bodyPr/>
          <a:lstStyle/>
          <a:p>
            <a:r>
              <a:rPr lang="cs-CZ" dirty="0"/>
              <a:t>Rather Solved Problems </a:t>
            </a:r>
            <a:r>
              <a:rPr lang="cs-CZ" sz="2800" dirty="0"/>
              <a:t>(incremental updates)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Incorporate raw content </a:t>
            </a:r>
            <a:r>
              <a:rPr lang="cs-CZ" sz="2400" i="1" dirty="0">
                <a:latin typeface="+mn-lt"/>
              </a:rPr>
              <a:t>-&gt; DL</a:t>
            </a:r>
          </a:p>
          <a:p>
            <a:r>
              <a:rPr lang="cs-CZ" sz="3200" dirty="0">
                <a:latin typeface="+mn-lt"/>
              </a:rPr>
              <a:t>Combine different input modalities </a:t>
            </a:r>
            <a:r>
              <a:rPr lang="cs-CZ" sz="2400" i="1" dirty="0">
                <a:latin typeface="+mn-lt"/>
              </a:rPr>
              <a:t>-&gt; DL</a:t>
            </a:r>
          </a:p>
          <a:p>
            <a:r>
              <a:rPr lang="cs-CZ" sz="3200" dirty="0">
                <a:latin typeface="+mn-lt"/>
              </a:rPr>
              <a:t>Keep the model up-to-date </a:t>
            </a:r>
            <a:r>
              <a:rPr lang="cs-CZ" sz="2400" i="1" dirty="0">
                <a:latin typeface="+mn-lt"/>
              </a:rPr>
              <a:t>-&gt; EASE / session-based</a:t>
            </a:r>
          </a:p>
        </p:txBody>
      </p:sp>
    </p:spTree>
    <p:extLst>
      <p:ext uri="{BB962C8B-B14F-4D97-AF65-F5344CB8AC3E}">
        <p14:creationId xmlns:p14="http://schemas.microsoft.com/office/powerpoint/2010/main" val="148545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User understanding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How to give RecSys correct inputs?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How to interact with users? </a:t>
            </a:r>
            <a:r>
              <a:rPr lang="cs-CZ" sz="1800" i="1" dirty="0">
                <a:latin typeface="+mn-lt"/>
              </a:rPr>
              <a:t>(ChatGPT stirred things up)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How to interpret their responses?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How to measure what made the user happy?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Saying vs. Doing (beware of user studies)</a:t>
            </a:r>
          </a:p>
          <a:p>
            <a:pPr marL="857250" lvl="2" indent="0">
              <a:buNone/>
            </a:pP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93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Evaluation gap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Good in off-line vs. Good in production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What combination of metrics?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What evaluation protocol?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What data treatment? ...</a:t>
            </a:r>
          </a:p>
        </p:txBody>
      </p:sp>
    </p:spTree>
    <p:extLst>
      <p:ext uri="{BB962C8B-B14F-4D97-AF65-F5344CB8AC3E}">
        <p14:creationId xmlns:p14="http://schemas.microsoft.com/office/powerpoint/2010/main" val="377881406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32363</TotalTime>
  <Words>2874</Words>
  <Application>Microsoft Office PowerPoint</Application>
  <PresentationFormat>Širokoúhlá obrazovka</PresentationFormat>
  <Paragraphs>371</Paragraphs>
  <Slides>51</Slides>
  <Notes>8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8" baseType="lpstr">
      <vt:lpstr>Arial</vt:lpstr>
      <vt:lpstr>Calibri</vt:lpstr>
      <vt:lpstr>Tahoma</vt:lpstr>
      <vt:lpstr>Trebuchet MS</vt:lpstr>
      <vt:lpstr>Wingdings</vt:lpstr>
      <vt:lpstr>Wingdings 3</vt:lpstr>
      <vt:lpstr>Fazeta</vt:lpstr>
      <vt:lpstr>NDBI021, Lecture 3</vt:lpstr>
      <vt:lpstr>Today’s content</vt:lpstr>
      <vt:lpstr>Recap</vt:lpstr>
      <vt:lpstr>How does Rochio’s method work?</vt:lpstr>
      <vt:lpstr>What are the 3 paradigms of hybrid RecSys?</vt:lpstr>
      <vt:lpstr>RecSys: Open Problems</vt:lpstr>
      <vt:lpstr>Rather Solved Problems (incremental updates)</vt:lpstr>
      <vt:lpstr>Open Problems</vt:lpstr>
      <vt:lpstr>Open Problems</vt:lpstr>
      <vt:lpstr>Open Problems</vt:lpstr>
      <vt:lpstr>Open Problems</vt:lpstr>
      <vt:lpstr>Open Problems</vt:lpstr>
      <vt:lpstr>USER PREFERENCES</vt:lpstr>
      <vt:lpstr>How to express user preferences</vt:lpstr>
      <vt:lpstr>What tools are there to express preferences </vt:lpstr>
      <vt:lpstr>What tools are there to express preferences </vt:lpstr>
      <vt:lpstr>How to collect user preferences? </vt:lpstr>
      <vt:lpstr>Preference Elicitation</vt:lpstr>
      <vt:lpstr>What to do for a brand new user?</vt:lpstr>
      <vt:lpstr>Preference Elicitation</vt:lpstr>
      <vt:lpstr>Preference Elicitation - Requirements</vt:lpstr>
      <vt:lpstr>Preference Elicitation – Prehistory</vt:lpstr>
      <vt:lpstr>Preference Elicitation – Prehistory</vt:lpstr>
      <vt:lpstr>Preference Elicitation - Theory</vt:lpstr>
      <vt:lpstr>Preference Elicitation – example #1</vt:lpstr>
      <vt:lpstr>Preference Elicitation – example #2</vt:lpstr>
      <vt:lpstr>Preference Elicitation - #3</vt:lpstr>
      <vt:lpstr>Preference Elicitation – example #4 (our work)</vt:lpstr>
      <vt:lpstr>  Questions?</vt:lpstr>
      <vt:lpstr>Explicit feedback</vt:lpstr>
      <vt:lpstr>Explicit feedback </vt:lpstr>
      <vt:lpstr>Explicit feedback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much inconsistent it can be? </vt:lpstr>
      <vt:lpstr>Explicit feedback: how much inconsistent it can be? </vt:lpstr>
      <vt:lpstr>Explicit feedback: how much inconsistent it can be? </vt:lpstr>
      <vt:lpstr>Explicit feedback: other variants </vt:lpstr>
      <vt:lpstr>  Questions?</vt:lpstr>
      <vt:lpstr>Explicit feedback</vt:lpstr>
      <vt:lpstr>Explicit feedback in industry</vt:lpstr>
      <vt:lpstr>Explicit feedback in industry</vt:lpstr>
      <vt:lpstr>Explicit feedback in industry</vt:lpstr>
      <vt:lpstr>Explicit feedback in industry</vt:lpstr>
      <vt:lpstr>Explicit feedback in industry</vt:lpstr>
      <vt:lpstr>Three things you found interesting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Ladislav Peska</cp:lastModifiedBy>
  <cp:revision>85</cp:revision>
  <dcterms:created xsi:type="dcterms:W3CDTF">2022-01-20T12:02:53Z</dcterms:created>
  <dcterms:modified xsi:type="dcterms:W3CDTF">2024-03-11T22:43:28Z</dcterms:modified>
</cp:coreProperties>
</file>