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2" r:id="rId3"/>
    <p:sldId id="320" r:id="rId4"/>
    <p:sldId id="301" r:id="rId5"/>
    <p:sldId id="1024" r:id="rId6"/>
    <p:sldId id="302" r:id="rId7"/>
    <p:sldId id="284" r:id="rId8"/>
    <p:sldId id="258" r:id="rId9"/>
    <p:sldId id="259" r:id="rId10"/>
    <p:sldId id="267" r:id="rId11"/>
    <p:sldId id="268" r:id="rId12"/>
    <p:sldId id="323" r:id="rId13"/>
    <p:sldId id="324" r:id="rId14"/>
    <p:sldId id="392" r:id="rId15"/>
    <p:sldId id="325" r:id="rId16"/>
    <p:sldId id="409" r:id="rId17"/>
    <p:sldId id="410" r:id="rId18"/>
    <p:sldId id="394" r:id="rId19"/>
    <p:sldId id="1016" r:id="rId20"/>
    <p:sldId id="1020" r:id="rId21"/>
    <p:sldId id="1017" r:id="rId22"/>
    <p:sldId id="1018" r:id="rId23"/>
    <p:sldId id="1019" r:id="rId24"/>
    <p:sldId id="1021" r:id="rId25"/>
    <p:sldId id="411" r:id="rId26"/>
    <p:sldId id="412" r:id="rId27"/>
    <p:sldId id="413" r:id="rId28"/>
    <p:sldId id="414" r:id="rId29"/>
    <p:sldId id="415" r:id="rId30"/>
    <p:sldId id="416" r:id="rId31"/>
    <p:sldId id="350" r:id="rId32"/>
    <p:sldId id="351" r:id="rId33"/>
    <p:sldId id="418" r:id="rId34"/>
    <p:sldId id="994" r:id="rId35"/>
    <p:sldId id="995" r:id="rId36"/>
    <p:sldId id="996" r:id="rId37"/>
    <p:sldId id="958" r:id="rId38"/>
    <p:sldId id="1003" r:id="rId39"/>
    <p:sldId id="1023" r:id="rId40"/>
    <p:sldId id="1012" r:id="rId41"/>
    <p:sldId id="1013" r:id="rId42"/>
    <p:sldId id="1014" r:id="rId43"/>
    <p:sldId id="1015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9:23:41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2188 24575,'23'-1'0,"0"-2"0,0 0 0,-1-1 0,34-11 0,8-1 0,885-229 0,-416 89 0,-234 64 0,-37 10 0,-127 44 0,670-195 0,-397 119 0,98-32 0,-429 119 0,2 4 0,116-21 0,-2 8 0,305-100 0,-360 94 0,-75 23 0,-1-2 0,104-52 0,68-40 0,-134 68 0,112-69 0,-139 74 0,3 3 0,0 3 0,123-36 0,-17-6 0,-137 55 0,-22 10-455,-1-2 0,29-20 0,-35 21-6371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9:23:41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24575,'8'1'0,"0"1"0,-1 0 0,1 0 0,-1 0 0,1 1 0,-1 0 0,0 1 0,7 4 0,12 4 0,178 68 0,268 67 0,-269-89 0,63 22 0,501 140 0,-297-72 0,-112-30 0,-5-18 0,-316-87 0,-1 1 0,0 2 0,62 39 0,45 21 0,742 245 0,-656-265 0,209 69 0,108 37 0,-503-148 0,51 10 0,-58-16 0,-1 2 0,0 0 0,35 17 0,157 80-1365,-184-87-5461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B7EC1-020A-45CB-B7FF-9B7738BD89B2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94960-7347-4384-9144-9518E4311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42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9" indent="-171439">
              <a:buFontTx/>
              <a:buChar char="-"/>
            </a:pPr>
            <a:r>
              <a:rPr lang="cs-CZ" dirty="0"/>
              <a:t>ML</a:t>
            </a:r>
            <a:r>
              <a:rPr lang="cs-CZ" baseline="0" dirty="0"/>
              <a:t> application</a:t>
            </a:r>
          </a:p>
          <a:p>
            <a:pPr marL="171439" indent="-171439">
              <a:buFontTx/>
              <a:buChar char="-"/>
            </a:pPr>
            <a:r>
              <a:rPr lang="cs-CZ" baseline="0" dirty="0"/>
              <a:t>Propose few objects</a:t>
            </a:r>
          </a:p>
          <a:p>
            <a:pPr marL="628608" lvl="1" indent="-171439">
              <a:buFontTx/>
              <a:buChar char="-"/>
            </a:pPr>
            <a:r>
              <a:rPr lang="cs-CZ" baseline="0" dirty="0"/>
              <a:t>Not necessarily the most similar / relevant</a:t>
            </a:r>
          </a:p>
          <a:p>
            <a:pPr marL="171439" indent="-171439">
              <a:buFontTx/>
              <a:buChar char="-"/>
            </a:pPr>
            <a:r>
              <a:rPr lang="cs-CZ" baseline="0" dirty="0"/>
              <a:t>Ultimate goal is to improve key success metrics of the vendor (maximize profit – volumes of sales, user loyalty....)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77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19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7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87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2F97E-F793-5C7F-F7EB-D8DC8E652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918A150-C5AF-5672-C3F9-BFF3B1C43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E899110-F9B1-DBA2-6358-7101362A92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30CC5F-B1DD-24E9-CAD5-4A2AC3FB2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976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39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3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21.02.2024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2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21.02.2024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8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21.02.2024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1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21.02.2024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21.02.2024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44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21.02.2024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4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21.02.2024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21.02.2024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30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4588" y="584962"/>
            <a:ext cx="107628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5"/>
              <a:t>- </a:t>
            </a:r>
            <a:fld id="{81D60167-4931-47E6-BA6A-407CBD079E47}" type="slidenum">
              <a:rPr spc="-5" smtClean="0"/>
              <a:pPr marL="12700">
                <a:spcBef>
                  <a:spcPts val="100"/>
                </a:spcBef>
              </a:pPr>
              <a:t>‹#›</a:t>
            </a:fld>
            <a:r>
              <a:rPr spc="-75"/>
              <a:t> </a:t>
            </a:r>
            <a:r>
              <a:rPr spc="-5"/>
              <a:t>-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91512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21.02.2024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794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21.02.2024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21.02.2024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21.02.2024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21.02.2024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21.02.2024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21.02.2024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4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21.02.2024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21.02.2024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TYzSYF3EX3BNIVJkMpCE3vUDmUGvhEcy" TargetMode="External"/><Relationship Id="rId2" Type="http://schemas.openxmlformats.org/officeDocument/2006/relationships/hyperlink" Target="https://www.ksi.mff.cuni.cz/~peska/vyuka/ndbi021/2023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26.jp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26.jp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ecsys.acm.org/" TargetMode="External"/><Relationship Id="rId2" Type="http://schemas.openxmlformats.org/officeDocument/2006/relationships/hyperlink" Target="https://www.um.org/umap202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l.acm.org/journal/tors" TargetMode="External"/><Relationship Id="rId5" Type="http://schemas.openxmlformats.org/officeDocument/2006/relationships/hyperlink" Target="http://www.umuai.org/" TargetMode="External"/><Relationship Id="rId4" Type="http://schemas.openxmlformats.org/officeDocument/2006/relationships/hyperlink" Target="https://sigir.org/sigir2024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xplore.ieee.org/abstract/document/116734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hyperlink" Target="http://www2.research.att.com/~volinsky/papers/ieeecomput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gi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3.png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4.jpeg"/><Relationship Id="rId7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how-you-make-decisions-says-a-lot-about-how-happy-you-are-1412614997" TargetMode="External"/><Relationship Id="rId2" Type="http://schemas.openxmlformats.org/officeDocument/2006/relationships/hyperlink" Target="https://www.researchgate.net/publication/220737365_Towards_User_Psychological_Profil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n.wikipedia.org/wiki/Information_overlo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rsonalized_search" TargetMode="External"/><Relationship Id="rId2" Type="http://schemas.openxmlformats.org/officeDocument/2006/relationships/hyperlink" Target="https://evergreen.team/articles/ui-and-ux-personalizati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 dirty="0"/>
              <a:t>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914406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 and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, 2/1 ZK+Z, </a:t>
            </a:r>
          </a:p>
          <a:p>
            <a:pPr lvl="0"/>
            <a:r>
              <a:rPr lang="cs-CZ" dirty="0"/>
              <a:t>Tue 14:00 – 15:30 S11</a:t>
            </a:r>
          </a:p>
          <a:p>
            <a:pPr lvl="0"/>
            <a:r>
              <a:rPr lang="cs-CZ" dirty="0"/>
              <a:t>Tue 15:30 – 17:10 S11 (</a:t>
            </a:r>
            <a:r>
              <a:rPr lang="cs-CZ" dirty="0" err="1"/>
              <a:t>odd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)</a:t>
            </a:r>
          </a:p>
          <a:p>
            <a:pPr lvl="0"/>
            <a:r>
              <a:rPr lang="cs-CZ" i="1" dirty="0">
                <a:hlinkClick r:id="rId2"/>
              </a:rPr>
              <a:t>https://www.ksi.mff.cuni.cz/~peska/vyuka/ndbi021/</a:t>
            </a:r>
            <a:endParaRPr lang="cs-CZ" i="1" dirty="0"/>
          </a:p>
          <a:p>
            <a:pPr lvl="0"/>
            <a:r>
              <a:rPr lang="cs-CZ" i="1" dirty="0">
                <a:hlinkClick r:id="rId3"/>
              </a:rPr>
              <a:t>https://youtube.com/playlist?list=PLTYzSYF3EX3BNIVJkMpCE3vUDmUGvhEcy</a:t>
            </a:r>
            <a:r>
              <a:rPr lang="cs-CZ" i="1" dirty="0"/>
              <a:t> 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means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express UP do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have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cs-CZ" b="1" dirty="0"/>
              <a:t>„</a:t>
            </a:r>
            <a:r>
              <a:rPr lang="cs-CZ" b="1" dirty="0" err="1"/>
              <a:t>Expressing</a:t>
            </a:r>
            <a:r>
              <a:rPr lang="cs-CZ" b="1" dirty="0"/>
              <a:t> by </a:t>
            </a:r>
            <a:r>
              <a:rPr lang="cs-CZ" b="1" dirty="0" err="1"/>
              <a:t>doing</a:t>
            </a:r>
            <a:r>
              <a:rPr lang="cs-CZ" b="1" dirty="0"/>
              <a:t>“ (</a:t>
            </a:r>
            <a:r>
              <a:rPr lang="cs-CZ" b="1" dirty="0" err="1"/>
              <a:t>implicit</a:t>
            </a:r>
            <a:r>
              <a:rPr lang="cs-CZ" b="1" dirty="0"/>
              <a:t> feedback)</a:t>
            </a:r>
          </a:p>
          <a:p>
            <a:pPr lvl="0">
              <a:lnSpc>
                <a:spcPct val="90000"/>
              </a:lnSpc>
            </a:pPr>
            <a:r>
              <a:rPr lang="cs-CZ" b="1" dirty="0"/>
              <a:t>Rating/(dis)</a:t>
            </a:r>
            <a:r>
              <a:rPr lang="cs-CZ" b="1" dirty="0" err="1"/>
              <a:t>approving</a:t>
            </a:r>
            <a:r>
              <a:rPr lang="cs-CZ" b="1" dirty="0"/>
              <a:t> (explicit feedback)</a:t>
            </a:r>
          </a:p>
          <a:p>
            <a:pPr lvl="0">
              <a:lnSpc>
                <a:spcPct val="90000"/>
              </a:lnSpc>
            </a:pPr>
            <a:r>
              <a:rPr lang="cs-CZ" b="1" dirty="0" err="1"/>
              <a:t>Filtering</a:t>
            </a:r>
            <a:r>
              <a:rPr lang="cs-CZ" b="1" dirty="0"/>
              <a:t>, </a:t>
            </a:r>
            <a:r>
              <a:rPr lang="cs-CZ" b="1" dirty="0" err="1"/>
              <a:t>searching</a:t>
            </a:r>
            <a:endParaRPr lang="cs-CZ" b="1" dirty="0"/>
          </a:p>
          <a:p>
            <a:pPr lvl="0">
              <a:lnSpc>
                <a:spcPct val="90000"/>
              </a:lnSpc>
            </a:pPr>
            <a:r>
              <a:rPr lang="cs-CZ" b="1" dirty="0"/>
              <a:t>Explicit </a:t>
            </a:r>
            <a:r>
              <a:rPr lang="cs-CZ" b="1" dirty="0" err="1"/>
              <a:t>comparison</a:t>
            </a:r>
            <a:r>
              <a:rPr lang="cs-CZ" b="1" dirty="0"/>
              <a:t> (A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better</a:t>
            </a:r>
            <a:r>
              <a:rPr lang="cs-CZ" b="1" dirty="0"/>
              <a:t> </a:t>
            </a:r>
            <a:r>
              <a:rPr lang="cs-CZ" b="1" dirty="0" err="1"/>
              <a:t>than</a:t>
            </a:r>
            <a:r>
              <a:rPr lang="cs-CZ" b="1" dirty="0"/>
              <a:t> B)</a:t>
            </a:r>
          </a:p>
          <a:p>
            <a:pPr lvl="0">
              <a:lnSpc>
                <a:spcPct val="90000"/>
              </a:lnSpc>
            </a:pPr>
            <a:r>
              <a:rPr lang="cs-CZ" b="1" dirty="0" err="1"/>
              <a:t>Writing</a:t>
            </a:r>
            <a:r>
              <a:rPr lang="cs-CZ" b="1" dirty="0"/>
              <a:t> a </a:t>
            </a:r>
            <a:r>
              <a:rPr lang="cs-CZ" b="1" dirty="0" err="1"/>
              <a:t>review</a:t>
            </a: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166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collect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preferences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90000"/>
              </a:lnSpc>
            </a:pPr>
            <a:r>
              <a:rPr lang="cs-CZ" b="1" dirty="0" err="1"/>
              <a:t>Implicit</a:t>
            </a:r>
            <a:r>
              <a:rPr lang="cs-CZ" b="1" dirty="0"/>
              <a:t> feedback</a:t>
            </a:r>
          </a:p>
          <a:p>
            <a:pPr lvl="1">
              <a:lnSpc>
                <a:spcPct val="90000"/>
              </a:lnSpc>
            </a:pPr>
            <a:r>
              <a:rPr lang="cs-CZ" b="1" dirty="0"/>
              <a:t>Server-</a:t>
            </a:r>
            <a:r>
              <a:rPr lang="cs-CZ" b="1" dirty="0" err="1"/>
              <a:t>side</a:t>
            </a:r>
            <a:r>
              <a:rPr lang="cs-CZ" b="1" dirty="0"/>
              <a:t> (limited </a:t>
            </a:r>
            <a:r>
              <a:rPr lang="cs-CZ" b="1" dirty="0" err="1"/>
              <a:t>expressibility</a:t>
            </a:r>
            <a:r>
              <a:rPr lang="cs-CZ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b="1" dirty="0" err="1"/>
              <a:t>Client-side</a:t>
            </a:r>
            <a:r>
              <a:rPr lang="cs-CZ" b="1" dirty="0"/>
              <a:t> (</a:t>
            </a:r>
            <a:r>
              <a:rPr lang="cs-CZ" b="1" dirty="0" err="1"/>
              <a:t>triggered</a:t>
            </a:r>
            <a:r>
              <a:rPr lang="cs-CZ" b="1" dirty="0"/>
              <a:t> JS </a:t>
            </a:r>
            <a:r>
              <a:rPr lang="cs-CZ" b="1" dirty="0" err="1"/>
              <a:t>events</a:t>
            </a:r>
            <a:r>
              <a:rPr lang="cs-CZ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b="1" dirty="0" err="1"/>
              <a:t>Beyond</a:t>
            </a:r>
            <a:r>
              <a:rPr lang="cs-CZ" b="1" dirty="0"/>
              <a:t> (</a:t>
            </a:r>
            <a:r>
              <a:rPr lang="cs-CZ" b="1" dirty="0" err="1"/>
              <a:t>eye</a:t>
            </a:r>
            <a:r>
              <a:rPr lang="cs-CZ" b="1" dirty="0"/>
              <a:t> </a:t>
            </a:r>
            <a:r>
              <a:rPr lang="cs-CZ" b="1" dirty="0" err="1"/>
              <a:t>tracking</a:t>
            </a:r>
            <a:r>
              <a:rPr lang="cs-CZ" b="1" dirty="0"/>
              <a:t>, </a:t>
            </a:r>
            <a:r>
              <a:rPr lang="cs-CZ" b="1" dirty="0" err="1"/>
              <a:t>other</a:t>
            </a:r>
            <a:r>
              <a:rPr lang="cs-CZ" b="1" dirty="0"/>
              <a:t> </a:t>
            </a:r>
            <a:r>
              <a:rPr lang="cs-CZ" b="1" dirty="0" err="1"/>
              <a:t>biometrics</a:t>
            </a:r>
            <a:r>
              <a:rPr lang="cs-CZ" b="1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Limited </a:t>
            </a:r>
            <a:r>
              <a:rPr lang="cs-CZ" dirty="0" err="1"/>
              <a:t>applicability</a:t>
            </a:r>
            <a:r>
              <a:rPr lang="cs-CZ" dirty="0"/>
              <a:t> (</a:t>
            </a: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provide</a:t>
            </a:r>
            <a:r>
              <a:rPr lang="cs-CZ" dirty="0"/>
              <a:t> </a:t>
            </a:r>
            <a:r>
              <a:rPr lang="cs-CZ" dirty="0" err="1"/>
              <a:t>leads</a:t>
            </a:r>
            <a:r>
              <a:rPr lang="cs-CZ" dirty="0"/>
              <a:t> on </a:t>
            </a:r>
            <a:r>
              <a:rPr lang="cs-CZ" dirty="0" err="1"/>
              <a:t>interpretation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two</a:t>
            </a:r>
            <a:endParaRPr lang="cs-CZ" dirty="0"/>
          </a:p>
          <a:p>
            <a:pPr lvl="2">
              <a:lnSpc>
                <a:spcPct val="90000"/>
              </a:lnSpc>
            </a:pPr>
            <a:endParaRPr lang="cs-CZ" dirty="0"/>
          </a:p>
          <a:p>
            <a:pPr lvl="0">
              <a:lnSpc>
                <a:spcPct val="90000"/>
              </a:lnSpc>
            </a:pPr>
            <a:r>
              <a:rPr lang="cs-CZ" b="1" dirty="0"/>
              <a:t>Rating, </a:t>
            </a:r>
            <a:r>
              <a:rPr lang="cs-CZ" b="1" dirty="0" err="1"/>
              <a:t>filtering</a:t>
            </a:r>
            <a:r>
              <a:rPr lang="cs-CZ" b="1" dirty="0"/>
              <a:t>, </a:t>
            </a:r>
            <a:r>
              <a:rPr lang="cs-CZ" b="1" dirty="0" err="1"/>
              <a:t>comparison</a:t>
            </a:r>
            <a:r>
              <a:rPr lang="cs-CZ" b="1" dirty="0"/>
              <a:t>, </a:t>
            </a:r>
            <a:r>
              <a:rPr lang="cs-CZ" b="1" dirty="0" err="1"/>
              <a:t>reviews</a:t>
            </a:r>
            <a:r>
              <a:rPr lang="cs-CZ" b="1" dirty="0"/>
              <a:t>… via </a:t>
            </a:r>
            <a:r>
              <a:rPr lang="cs-CZ" b="1" dirty="0" err="1"/>
              <a:t>designated</a:t>
            </a:r>
            <a:r>
              <a:rPr lang="cs-CZ" b="1" dirty="0"/>
              <a:t> GUI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How to </a:t>
            </a:r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searching</a:t>
            </a:r>
            <a:r>
              <a:rPr lang="cs-CZ" dirty="0"/>
              <a:t> / </a:t>
            </a:r>
            <a:r>
              <a:rPr lang="cs-CZ" dirty="0" err="1"/>
              <a:t>filtering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a bit </a:t>
            </a:r>
            <a:r>
              <a:rPr lang="cs-CZ" dirty="0" err="1"/>
              <a:t>tricky</a:t>
            </a:r>
            <a:r>
              <a:rPr lang="cs-CZ" dirty="0"/>
              <a:t>…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 err="1"/>
              <a:t>Questionaires</a:t>
            </a:r>
            <a:r>
              <a:rPr lang="cs-CZ" b="1" dirty="0"/>
              <a:t>, role </a:t>
            </a:r>
            <a:r>
              <a:rPr lang="cs-CZ" b="1" dirty="0" err="1"/>
              <a:t>playing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(in most </a:t>
            </a:r>
            <a:r>
              <a:rPr lang="cs-CZ" dirty="0" err="1"/>
              <a:t>cases</a:t>
            </a:r>
            <a:r>
              <a:rPr lang="cs-CZ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provide</a:t>
            </a:r>
            <a:r>
              <a:rPr lang="cs-CZ" dirty="0"/>
              <a:t> </a:t>
            </a:r>
            <a:r>
              <a:rPr lang="cs-CZ" dirty="0" err="1"/>
              <a:t>leads</a:t>
            </a:r>
            <a:r>
              <a:rPr lang="cs-CZ" dirty="0"/>
              <a:t> on </a:t>
            </a:r>
            <a:r>
              <a:rPr lang="cs-CZ" dirty="0" err="1"/>
              <a:t>interpretation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collection</a:t>
            </a:r>
            <a:r>
              <a:rPr lang="cs-CZ" dirty="0"/>
              <a:t> </a:t>
            </a:r>
            <a:r>
              <a:rPr lang="cs-CZ" dirty="0" err="1"/>
              <a:t>methods</a:t>
            </a:r>
            <a:endParaRPr lang="cs-CZ" dirty="0"/>
          </a:p>
          <a:p>
            <a:pPr lvl="1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189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47D7E-1D54-2883-6E68-EF6EC79AD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C02DA-A0E5-83E8-EFF0-17BA1702D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Recommender </a:t>
            </a:r>
            <a:r>
              <a:rPr lang="cs-CZ" dirty="0" err="1"/>
              <a:t>systems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931E53-C2D8-C623-4B24-29F79D36713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333333"/>
                </a:solidFill>
                <a:latin typeface="Tahoma" pitchFamily="34"/>
              </a:rPr>
              <a:t>What </a:t>
            </a:r>
            <a:r>
              <a:rPr lang="cs-CZ" b="1" dirty="0">
                <a:solidFill>
                  <a:srgbClr val="333333"/>
                </a:solidFill>
                <a:latin typeface="Tahoma" pitchFamily="34"/>
              </a:rPr>
              <a:t>are</a:t>
            </a:r>
            <a:r>
              <a:rPr lang="en-US" b="1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b="1" dirty="0">
                <a:solidFill>
                  <a:srgbClr val="333333"/>
                </a:solidFill>
                <a:latin typeface="Tahoma" pitchFamily="34"/>
              </a:rPr>
              <a:t>Recommender Systems?</a:t>
            </a:r>
            <a:endParaRPr lang="en-US" b="1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[</a:t>
            </a:r>
            <a:r>
              <a:rPr lang="cs-CZ" dirty="0">
                <a:solidFill>
                  <a:srgbClr val="3366CC"/>
                </a:solidFill>
                <a:latin typeface="Arial" pitchFamily="34"/>
              </a:rPr>
              <a:t>Wikipedia</a:t>
            </a:r>
            <a:r>
              <a:rPr lang="cs-CZ" dirty="0"/>
              <a:t>] 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A </a:t>
            </a:r>
            <a:r>
              <a:rPr lang="en-US" b="1" dirty="0">
                <a:solidFill>
                  <a:srgbClr val="333333"/>
                </a:solidFill>
                <a:latin typeface="Arial" pitchFamily="34"/>
              </a:rPr>
              <a:t>recommender system</a:t>
            </a:r>
            <a:r>
              <a:rPr lang="cs-CZ" b="1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is a subclass of information filtering system that </a:t>
            </a:r>
            <a:r>
              <a:rPr lang="en-US" b="1" dirty="0">
                <a:solidFill>
                  <a:srgbClr val="333333"/>
                </a:solidFill>
                <a:latin typeface="Arial" pitchFamily="34"/>
              </a:rPr>
              <a:t>provides suggestions 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for items that are most </a:t>
            </a:r>
            <a:r>
              <a:rPr lang="en-US" b="1" dirty="0">
                <a:solidFill>
                  <a:srgbClr val="333333"/>
                </a:solidFill>
                <a:latin typeface="Arial" pitchFamily="34"/>
              </a:rPr>
              <a:t>pertinent to a particular user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. 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Recommender systems are particularly useful when an individual needs to choose an item from a potentially overwhelming number of items that a service may offer.</a:t>
            </a:r>
            <a:endParaRPr lang="cs-CZ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[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pertinent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: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relevant or applicable to a particular matter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]</a:t>
            </a:r>
          </a:p>
          <a:p>
            <a:pPr lvl="1"/>
            <a:r>
              <a:rPr lang="cs-CZ" sz="1400" dirty="0" err="1">
                <a:solidFill>
                  <a:srgbClr val="0070C0"/>
                </a:solidFill>
              </a:rPr>
              <a:t>What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pertinent</a:t>
            </a:r>
            <a:r>
              <a:rPr lang="cs-CZ" sz="1400" dirty="0">
                <a:solidFill>
                  <a:srgbClr val="0070C0"/>
                </a:solidFill>
              </a:rPr>
              <a:t>/</a:t>
            </a:r>
            <a:r>
              <a:rPr lang="cs-CZ" sz="1400" dirty="0" err="1">
                <a:solidFill>
                  <a:srgbClr val="0070C0"/>
                </a:solidFill>
              </a:rPr>
              <a:t>relevant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means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for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users</a:t>
            </a:r>
            <a:r>
              <a:rPr lang="cs-CZ" sz="1400" dirty="0">
                <a:solidFill>
                  <a:srgbClr val="0070C0"/>
                </a:solidFill>
              </a:rPr>
              <a:t>? On </a:t>
            </a:r>
            <a:r>
              <a:rPr lang="cs-CZ" sz="1400" dirty="0" err="1">
                <a:solidFill>
                  <a:srgbClr val="0070C0"/>
                </a:solidFill>
              </a:rPr>
              <a:t>which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does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the</a:t>
            </a:r>
            <a:r>
              <a:rPr lang="cs-CZ" sz="1400" dirty="0">
                <a:solidFill>
                  <a:srgbClr val="0070C0"/>
                </a:solidFill>
              </a:rPr>
              <a:t> relevance </a:t>
            </a:r>
            <a:r>
              <a:rPr lang="cs-CZ" sz="1400" dirty="0" err="1">
                <a:solidFill>
                  <a:srgbClr val="0070C0"/>
                </a:solidFill>
              </a:rPr>
              <a:t>depend</a:t>
            </a:r>
            <a:r>
              <a:rPr lang="cs-CZ" sz="1400" dirty="0">
                <a:solidFill>
                  <a:srgbClr val="0070C0"/>
                </a:solidFill>
              </a:rPr>
              <a:t>?</a:t>
            </a:r>
          </a:p>
          <a:p>
            <a:pPr lvl="1"/>
            <a:r>
              <a:rPr lang="cs-CZ" sz="1400" dirty="0">
                <a:solidFill>
                  <a:srgbClr val="0070C0"/>
                </a:solidFill>
              </a:rPr>
              <a:t>How to </a:t>
            </a:r>
            <a:r>
              <a:rPr lang="cs-CZ" sz="1400" dirty="0" err="1">
                <a:solidFill>
                  <a:srgbClr val="0070C0"/>
                </a:solidFill>
              </a:rPr>
              <a:t>learn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what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is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relevant</a:t>
            </a:r>
            <a:r>
              <a:rPr lang="cs-CZ" sz="1400" dirty="0">
                <a:solidFill>
                  <a:srgbClr val="0070C0"/>
                </a:solidFill>
              </a:rPr>
              <a:t>? </a:t>
            </a:r>
            <a:r>
              <a:rPr lang="cs-CZ" sz="1400" dirty="0" err="1">
                <a:solidFill>
                  <a:srgbClr val="0070C0"/>
                </a:solidFill>
              </a:rPr>
              <a:t>What</a:t>
            </a:r>
            <a:r>
              <a:rPr lang="cs-CZ" sz="1400" dirty="0">
                <a:solidFill>
                  <a:srgbClr val="0070C0"/>
                </a:solidFill>
              </a:rPr>
              <a:t> data do </a:t>
            </a:r>
            <a:r>
              <a:rPr lang="cs-CZ" sz="1400" dirty="0" err="1">
                <a:solidFill>
                  <a:srgbClr val="0070C0"/>
                </a:solidFill>
              </a:rPr>
              <a:t>we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need</a:t>
            </a:r>
            <a:r>
              <a:rPr lang="cs-CZ" sz="1400" dirty="0">
                <a:solidFill>
                  <a:srgbClr val="0070C0"/>
                </a:solidFill>
              </a:rPr>
              <a:t>, </a:t>
            </a:r>
            <a:r>
              <a:rPr lang="cs-CZ" sz="1400" dirty="0" err="1">
                <a:solidFill>
                  <a:srgbClr val="0070C0"/>
                </a:solidFill>
              </a:rPr>
              <a:t>what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algorithms</a:t>
            </a:r>
            <a:r>
              <a:rPr lang="cs-CZ" sz="1400" dirty="0">
                <a:solidFill>
                  <a:srgbClr val="0070C0"/>
                </a:solidFill>
              </a:rPr>
              <a:t> to </a:t>
            </a:r>
            <a:r>
              <a:rPr lang="cs-CZ" sz="1400" dirty="0" err="1">
                <a:solidFill>
                  <a:srgbClr val="0070C0"/>
                </a:solidFill>
              </a:rPr>
              <a:t>apply</a:t>
            </a:r>
            <a:r>
              <a:rPr lang="cs-CZ" sz="14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870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2263D-BA24-80F6-B1EB-34B56F11B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1F180-AD8C-A1BA-563B-EC1E6054AC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Recommender </a:t>
            </a:r>
            <a:r>
              <a:rPr lang="cs-CZ" dirty="0" err="1"/>
              <a:t>systems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3A8AB-90D4-A370-EA54-8BAFF936D8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853967"/>
            <a:ext cx="8978731" cy="4187391"/>
          </a:xfrm>
        </p:spPr>
        <p:txBody>
          <a:bodyPr>
            <a:normAutofit lnSpcReduction="10000"/>
          </a:bodyPr>
          <a:lstStyle/>
          <a:p>
            <a:pPr marL="393700" indent="-381635">
              <a:buFont typeface="Wingdings"/>
              <a:buChar char=""/>
              <a:tabLst>
                <a:tab pos="393700" algn="l"/>
                <a:tab pos="394335" algn="l"/>
              </a:tabLst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Search Engines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794385" lvl="1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Users know in advance what they</a:t>
            </a:r>
            <a:r>
              <a:rPr lang="en-US" spc="-15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want</a:t>
            </a:r>
            <a:r>
              <a:rPr lang="cs-CZ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i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(and are able to specify it)</a:t>
            </a:r>
          </a:p>
          <a:p>
            <a:pPr marL="794385" lvl="1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en-US" b="1" i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Explicit query </a:t>
            </a:r>
            <a:r>
              <a:rPr lang="en-US" i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submitted by the user</a:t>
            </a:r>
          </a:p>
          <a:p>
            <a:pPr marL="794385" lvl="1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en-US" i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Evaluation through known „correct“ answers for the query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393700" indent="-381635">
              <a:spcBef>
                <a:spcPts val="1135"/>
              </a:spcBef>
              <a:buFont typeface="Wingdings"/>
              <a:buChar char=""/>
              <a:tabLst>
                <a:tab pos="393700" algn="l"/>
                <a:tab pos="394335" algn="l"/>
              </a:tabLst>
            </a:pPr>
            <a:r>
              <a:rPr lang="en-US" sz="2000" b="1" dirty="0">
                <a:solidFill>
                  <a:srgbClr val="003366"/>
                </a:solidFill>
                <a:latin typeface="Calibri"/>
                <a:cs typeface="Calibri"/>
              </a:rPr>
              <a:t>Recommender Systems</a:t>
            </a:r>
          </a:p>
          <a:p>
            <a:pPr marL="794385" lvl="1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en-US" b="1" dirty="0">
                <a:solidFill>
                  <a:schemeClr val="tx1"/>
                </a:solidFill>
                <a:latin typeface="Calibri"/>
                <a:cs typeface="Calibri"/>
              </a:rPr>
              <a:t>Users do not know what they want</a:t>
            </a:r>
            <a:r>
              <a:rPr lang="cs-CZ" b="1" i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i="1" spc="-5" dirty="0">
                <a:solidFill>
                  <a:schemeClr val="tx1"/>
                </a:solidFill>
                <a:latin typeface="Calibri"/>
                <a:cs typeface="Calibri"/>
              </a:rPr>
              <a:t>(or do not know how to ask for it)</a:t>
            </a:r>
            <a:endParaRPr lang="cs-CZ" i="1" spc="-5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194435" lvl="2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But,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typically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can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say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what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is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a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good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suggestion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and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what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i="1" spc="-5" dirty="0" err="1">
                <a:solidFill>
                  <a:schemeClr val="tx1"/>
                </a:solidFill>
                <a:latin typeface="Calibri"/>
                <a:cs typeface="Calibri"/>
              </a:rPr>
              <a:t>is</a:t>
            </a:r>
            <a:r>
              <a:rPr lang="cs-CZ" i="1" spc="-5" dirty="0">
                <a:solidFill>
                  <a:schemeClr val="tx1"/>
                </a:solidFill>
                <a:latin typeface="Calibri"/>
                <a:cs typeface="Calibri"/>
              </a:rPr>
              <a:t> not</a:t>
            </a:r>
            <a:endParaRPr lang="en-US" i="1" spc="-5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794385" lvl="1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en-US" b="1" i="1" spc="-5" dirty="0">
                <a:solidFill>
                  <a:schemeClr val="tx1"/>
                </a:solidFill>
                <a:latin typeface="Calibri"/>
                <a:cs typeface="Calibri"/>
              </a:rPr>
              <a:t>RS tries to understand user’s needs through observed behavior</a:t>
            </a:r>
            <a:br>
              <a:rPr lang="en-US" b="1" i="1" spc="-5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i="1" spc="-5" dirty="0">
                <a:solidFill>
                  <a:schemeClr val="tx1"/>
                </a:solidFill>
                <a:latin typeface="Calibri"/>
                <a:cs typeface="Calibri"/>
              </a:rPr>
              <a:t>(provide suitable results for these needs without being explicitly asked)</a:t>
            </a:r>
          </a:p>
          <a:p>
            <a:pPr marL="794385" lvl="1" indent="-381635">
              <a:spcBef>
                <a:spcPts val="215"/>
              </a:spcBef>
              <a:buFont typeface="Calibri"/>
              <a:buChar char="–"/>
              <a:tabLst>
                <a:tab pos="794385" algn="l"/>
                <a:tab pos="795020" algn="l"/>
              </a:tabLst>
            </a:pPr>
            <a:r>
              <a:rPr lang="en-US" b="1" i="1" spc="-5" dirty="0">
                <a:solidFill>
                  <a:srgbClr val="00B050"/>
                </a:solidFill>
                <a:latin typeface="Calibri"/>
                <a:cs typeface="Calibri"/>
              </a:rPr>
              <a:t>„Implicit query“</a:t>
            </a:r>
            <a:endParaRPr lang="cs-CZ" b="1" i="1" spc="-5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412750" lvl="1" indent="0">
              <a:spcBef>
                <a:spcPts val="215"/>
              </a:spcBef>
              <a:buNone/>
              <a:tabLst>
                <a:tab pos="794385" algn="l"/>
                <a:tab pos="795020" algn="l"/>
              </a:tabLst>
            </a:pPr>
            <a:endParaRPr lang="en-US" b="1" i="1" spc="-5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412750" lvl="1">
              <a:spcBef>
                <a:spcPts val="215"/>
              </a:spcBef>
              <a:tabLst>
                <a:tab pos="794385" algn="l"/>
                <a:tab pos="795020" algn="l"/>
              </a:tabLs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Personalized Adds</a:t>
            </a:r>
          </a:p>
          <a:p>
            <a:pPr marL="698500" lvl="1" indent="-285750">
              <a:spcBef>
                <a:spcPts val="215"/>
              </a:spcBef>
              <a:buFontTx/>
              <a:buChar char="-"/>
              <a:tabLst>
                <a:tab pos="794385" algn="l"/>
                <a:tab pos="795020" algn="l"/>
              </a:tabLst>
            </a:pP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W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orks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extra-site,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no prior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indication of user’s needs</a:t>
            </a:r>
          </a:p>
          <a:p>
            <a:pPr marL="1155700" lvl="2" indent="-285750">
              <a:spcBef>
                <a:spcPts val="215"/>
              </a:spcBef>
              <a:buFontTx/>
              <a:buChar char="-"/>
              <a:tabLst>
                <a:tab pos="794385" algn="l"/>
                <a:tab pos="795020" algn="l"/>
              </a:tabLst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Often, the basic principle of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RecSys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(mutual benefits) is violated</a:t>
            </a:r>
            <a:endParaRPr lang="cs-CZ" i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1155700" lvl="2" indent="-285750">
              <a:spcBef>
                <a:spcPts val="215"/>
              </a:spcBef>
              <a:buFontTx/>
              <a:buChar char="-"/>
              <a:tabLst>
                <a:tab pos="794385" algn="l"/>
                <a:tab pos="795020" algn="l"/>
              </a:tabLst>
            </a:pP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Although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seemingly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same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task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,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same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methods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as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for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RecSys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often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 do not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work</a:t>
            </a:r>
            <a:endParaRPr lang="en-US" i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lvl="0"/>
            <a:endParaRPr lang="cs-CZ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12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/>
              <a:t>Ladislav Peška, Recommender Systems - Introduction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B361236-AA71-47FA-AEC2-F26171F734B8}" type="slidenum">
              <a:rPr lang="en-GB" altLang="en-US" smtClean="0"/>
              <a:pPr/>
              <a:t>14</a:t>
            </a:fld>
            <a:endParaRPr lang="en-GB" altLang="en-US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36895" y="122238"/>
            <a:ext cx="898810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3200" b="1" dirty="0">
                <a:solidFill>
                  <a:schemeClr val="tx2"/>
                </a:solidFill>
              </a:rPr>
              <a:t>Recommender Systems are </a:t>
            </a:r>
            <a:r>
              <a:rPr lang="cs-CZ" sz="3200" b="1" dirty="0" err="1">
                <a:solidFill>
                  <a:schemeClr val="tx2"/>
                </a:solidFill>
              </a:rPr>
              <a:t>everywhere</a:t>
            </a:r>
            <a:r>
              <a:rPr lang="cs-CZ" sz="3200" b="1" dirty="0">
                <a:solidFill>
                  <a:schemeClr val="tx2"/>
                </a:solidFill>
              </a:rPr>
              <a:t> 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030" t="15905" r="48547" b="9014"/>
          <a:stretch/>
        </p:blipFill>
        <p:spPr>
          <a:xfrm>
            <a:off x="5785187" y="1762365"/>
            <a:ext cx="3704318" cy="441649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/>
          <a:srcRect l="9217" t="16099" r="62433" b="57480"/>
          <a:stretch/>
        </p:blipFill>
        <p:spPr>
          <a:xfrm>
            <a:off x="600610" y="1750041"/>
            <a:ext cx="5184576" cy="271784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22831" t="23400" r="40550" b="37438"/>
          <a:stretch/>
        </p:blipFill>
        <p:spPr>
          <a:xfrm>
            <a:off x="600610" y="3970611"/>
            <a:ext cx="4451534" cy="267788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/>
          <a:srcRect l="17970" t="41197" r="37852" b="40539"/>
          <a:stretch/>
        </p:blipFill>
        <p:spPr>
          <a:xfrm>
            <a:off x="3561098" y="5136628"/>
            <a:ext cx="5963902" cy="138695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88504" y="1417638"/>
            <a:ext cx="738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- </a:t>
            </a:r>
            <a:r>
              <a:rPr lang="hu-HU" dirty="0" err="1"/>
              <a:t>Movies</a:t>
            </a:r>
            <a:r>
              <a:rPr lang="hu-HU" dirty="0"/>
              <a:t>, </a:t>
            </a:r>
            <a:r>
              <a:rPr lang="hu-HU" dirty="0" err="1"/>
              <a:t>news</a:t>
            </a:r>
            <a:r>
              <a:rPr lang="hu-HU" dirty="0"/>
              <a:t>, </a:t>
            </a:r>
            <a:r>
              <a:rPr lang="hu-HU" dirty="0" err="1"/>
              <a:t>books</a:t>
            </a:r>
            <a:r>
              <a:rPr lang="hu-HU" dirty="0"/>
              <a:t>, </a:t>
            </a:r>
            <a:r>
              <a:rPr lang="hu-HU" dirty="0" err="1"/>
              <a:t>e-commerce</a:t>
            </a:r>
            <a:r>
              <a:rPr lang="hu-HU" dirty="0"/>
              <a:t>, web/</a:t>
            </a:r>
            <a:r>
              <a:rPr lang="hu-HU" dirty="0" err="1"/>
              <a:t>site-wide</a:t>
            </a:r>
            <a:r>
              <a:rPr lang="hu-HU" dirty="0"/>
              <a:t> </a:t>
            </a:r>
            <a:r>
              <a:rPr lang="hu-HU" dirty="0" err="1"/>
              <a:t>search</a:t>
            </a:r>
            <a:r>
              <a:rPr lang="hu-HU" dirty="0"/>
              <a:t>, </a:t>
            </a:r>
            <a:r>
              <a:rPr lang="hu-HU" dirty="0" err="1"/>
              <a:t>social</a:t>
            </a:r>
            <a:r>
              <a:rPr lang="hu-HU" dirty="0"/>
              <a:t> </a:t>
            </a:r>
            <a:r>
              <a:rPr lang="hu-HU" dirty="0" err="1"/>
              <a:t>networks</a:t>
            </a:r>
            <a:r>
              <a:rPr lang="hu-H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84797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4C9EC-5D3D-B045-EFB9-CC3F8A07E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1D0D6-0A48-F754-E76C-04AAB69D47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Recommender </a:t>
            </a:r>
            <a:r>
              <a:rPr lang="cs-CZ" dirty="0" err="1"/>
              <a:t>systems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464961-B54A-7785-EEBB-728923AC56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marL="355600" indent="-342900">
              <a:spcBef>
                <a:spcPts val="13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000" b="1" dirty="0">
                <a:solidFill>
                  <a:srgbClr val="003366"/>
                </a:solidFill>
                <a:latin typeface="Calibri"/>
                <a:cs typeface="Calibri"/>
              </a:rPr>
              <a:t>RS seen </a:t>
            </a:r>
            <a:r>
              <a:rPr lang="en-US" sz="2000" b="1" spc="-5" dirty="0">
                <a:solidFill>
                  <a:srgbClr val="003366"/>
                </a:solidFill>
                <a:latin typeface="Calibri"/>
                <a:cs typeface="Calibri"/>
              </a:rPr>
              <a:t>as </a:t>
            </a:r>
            <a:r>
              <a:rPr lang="en-US" sz="2000" b="1" dirty="0">
                <a:solidFill>
                  <a:srgbClr val="003366"/>
                </a:solidFill>
                <a:latin typeface="Calibri"/>
                <a:cs typeface="Calibri"/>
              </a:rPr>
              <a:t>a</a:t>
            </a:r>
            <a:r>
              <a:rPr lang="en-US" sz="2000" b="1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en-US" sz="2000" b="1" dirty="0">
                <a:solidFill>
                  <a:srgbClr val="003366"/>
                </a:solidFill>
                <a:latin typeface="Calibri"/>
                <a:cs typeface="Calibri"/>
              </a:rPr>
              <a:t>function</a:t>
            </a:r>
            <a:endParaRPr lang="en-US" sz="2000" dirty="0">
              <a:latin typeface="Calibri"/>
              <a:cs typeface="Calibri"/>
            </a:endParaRPr>
          </a:p>
          <a:p>
            <a:pPr marL="355600" indent="-342900">
              <a:spcBef>
                <a:spcPts val="12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000" b="1" spc="-5" dirty="0">
                <a:solidFill>
                  <a:srgbClr val="003366"/>
                </a:solidFill>
                <a:latin typeface="Calibri"/>
                <a:cs typeface="Calibri"/>
              </a:rPr>
              <a:t>Given:</a:t>
            </a:r>
            <a:endParaRPr lang="en-US" sz="2000" dirty="0">
              <a:latin typeface="Calibri"/>
              <a:cs typeface="Calibri"/>
            </a:endParaRPr>
          </a:p>
          <a:p>
            <a:pPr marL="756285" lvl="1" indent="-287020">
              <a:spcBef>
                <a:spcPts val="44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dirty="0">
                <a:solidFill>
                  <a:srgbClr val="003366"/>
                </a:solidFill>
                <a:latin typeface="Calibri"/>
                <a:cs typeface="Calibri"/>
              </a:rPr>
              <a:t>User model </a:t>
            </a:r>
            <a:r>
              <a:rPr lang="en-US" spc="-5" dirty="0">
                <a:solidFill>
                  <a:srgbClr val="003366"/>
                </a:solidFill>
                <a:latin typeface="Calibri"/>
                <a:cs typeface="Calibri"/>
              </a:rPr>
              <a:t>(</a:t>
            </a: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user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preferences</a:t>
            </a:r>
            <a:r>
              <a:rPr lang="en-US" spc="-10" dirty="0">
                <a:solidFill>
                  <a:srgbClr val="003366"/>
                </a:solidFill>
                <a:latin typeface="Calibri"/>
                <a:cs typeface="Calibri"/>
              </a:rPr>
              <a:t>)</a:t>
            </a:r>
            <a:endParaRPr lang="en-US" dirty="0">
              <a:latin typeface="Calibri"/>
              <a:cs typeface="Calibri"/>
            </a:endParaRPr>
          </a:p>
          <a:p>
            <a:pPr marL="756285" lvl="1" indent="-287020"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dirty="0">
                <a:solidFill>
                  <a:srgbClr val="003366"/>
                </a:solidFill>
                <a:latin typeface="Calibri"/>
                <a:cs typeface="Calibri"/>
              </a:rPr>
              <a:t>Items </a:t>
            </a:r>
            <a:r>
              <a:rPr lang="en-US" spc="-5" dirty="0">
                <a:solidFill>
                  <a:srgbClr val="003366"/>
                </a:solidFill>
                <a:latin typeface="Calibri"/>
                <a:cs typeface="Calibri"/>
              </a:rPr>
              <a:t>(with or without description of item characteristics,</a:t>
            </a:r>
            <a:r>
              <a:rPr lang="en-US" spc="9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srgbClr val="003366"/>
                </a:solidFill>
                <a:latin typeface="Calibri"/>
                <a:cs typeface="Calibri"/>
              </a:rPr>
              <a:t>relations,…)</a:t>
            </a:r>
            <a:endParaRPr lang="cs-CZ" spc="-5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756285" lvl="1" indent="-287020"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Other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data (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depending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on 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the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type 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of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algorithm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)</a:t>
            </a:r>
            <a:endParaRPr lang="en-US" dirty="0">
              <a:latin typeface="Calibri"/>
              <a:cs typeface="Calibri"/>
            </a:endParaRPr>
          </a:p>
          <a:p>
            <a:pPr marL="355600" indent="-342900">
              <a:spcBef>
                <a:spcPts val="119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cs-CZ" sz="2000" b="1" dirty="0">
                <a:solidFill>
                  <a:srgbClr val="003366"/>
                </a:solidFill>
                <a:latin typeface="Calibri"/>
                <a:cs typeface="Calibri"/>
              </a:rPr>
              <a:t>Return</a:t>
            </a:r>
            <a:r>
              <a:rPr lang="en-US" sz="2000" b="1" dirty="0">
                <a:solidFill>
                  <a:srgbClr val="003366"/>
                </a:solidFill>
                <a:latin typeface="Calibri"/>
                <a:cs typeface="Calibri"/>
              </a:rPr>
              <a:t>:</a:t>
            </a:r>
            <a:endParaRPr lang="en-US" sz="2000" dirty="0">
              <a:latin typeface="Calibri"/>
              <a:cs typeface="Calibri"/>
            </a:endParaRPr>
          </a:p>
          <a:p>
            <a:pPr marL="756285" lvl="1" indent="-287020">
              <a:spcBef>
                <a:spcPts val="440"/>
              </a:spcBef>
              <a:buChar char="–"/>
              <a:tabLst>
                <a:tab pos="756285" algn="l"/>
                <a:tab pos="756920" algn="l"/>
              </a:tabLst>
            </a:pP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Items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srgbClr val="003366"/>
                </a:solidFill>
                <a:latin typeface="Calibri"/>
                <a:cs typeface="Calibri"/>
              </a:rPr>
              <a:t>Relevance score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/ 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Items</a:t>
            </a:r>
            <a:r>
              <a:rPr lang="cs-CZ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spc="-5" dirty="0" err="1">
                <a:solidFill>
                  <a:srgbClr val="003366"/>
                </a:solidFill>
                <a:latin typeface="Calibri"/>
                <a:cs typeface="Calibri"/>
              </a:rPr>
              <a:t>ranking</a:t>
            </a:r>
            <a:endParaRPr lang="cs-CZ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19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584961"/>
            <a:ext cx="461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003366"/>
                </a:solidFill>
                <a:latin typeface="Calibri"/>
                <a:cs typeface="Calibri"/>
              </a:rPr>
              <a:t>Paradigms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03366"/>
                </a:solidFill>
                <a:latin typeface="Calibri"/>
                <a:cs typeface="Calibri"/>
              </a:rPr>
              <a:t>recommender</a:t>
            </a:r>
            <a:r>
              <a:rPr sz="2400" b="1" spc="-10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systems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38376" y="3000376"/>
            <a:ext cx="7477759" cy="2845435"/>
            <a:chOff x="714375" y="3000375"/>
            <a:chExt cx="7477759" cy="28454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640" y="3143250"/>
              <a:ext cx="1567289" cy="13523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751" y="3429000"/>
              <a:ext cx="1129055" cy="2190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6133" y="3000375"/>
              <a:ext cx="1535429" cy="14982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375" y="3857625"/>
              <a:ext cx="1786001" cy="678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3315" y="5000625"/>
              <a:ext cx="1665368" cy="8448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8748" y="4500499"/>
              <a:ext cx="1671827" cy="104775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22501" y="1667236"/>
            <a:ext cx="1801495" cy="9306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95370" y="2071637"/>
            <a:ext cx="1786255" cy="868413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309812" y="2722524"/>
            <a:ext cx="3253104" cy="920750"/>
            <a:chOff x="785812" y="2722524"/>
            <a:chExt cx="3253104" cy="92075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1624" y="3143478"/>
              <a:ext cx="1966976" cy="4997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5812" y="2722524"/>
              <a:ext cx="1428750" cy="849350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38625" y="3929088"/>
            <a:ext cx="1143000" cy="286042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16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814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4EF61-96E8-3492-B397-0C1623CD6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99AEB3B-A0CB-A206-45AD-31C69AA1D0D9}"/>
              </a:ext>
            </a:extLst>
          </p:cNvPr>
          <p:cNvSpPr txBox="1"/>
          <p:nvPr/>
        </p:nvSpPr>
        <p:spPr>
          <a:xfrm>
            <a:off x="2059941" y="584961"/>
            <a:ext cx="461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003366"/>
                </a:solidFill>
                <a:latin typeface="Calibri"/>
                <a:cs typeface="Calibri"/>
              </a:rPr>
              <a:t>Paradigms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03366"/>
                </a:solidFill>
                <a:latin typeface="Calibri"/>
                <a:cs typeface="Calibri"/>
              </a:rPr>
              <a:t>recommender</a:t>
            </a:r>
            <a:r>
              <a:rPr sz="2400" b="1" spc="-10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systems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D473BD0-F3EC-0E57-AAA5-E6B163207FD5}"/>
              </a:ext>
            </a:extLst>
          </p:cNvPr>
          <p:cNvGrpSpPr/>
          <p:nvPr/>
        </p:nvGrpSpPr>
        <p:grpSpPr>
          <a:xfrm>
            <a:off x="2238376" y="3000376"/>
            <a:ext cx="7477759" cy="2845435"/>
            <a:chOff x="714375" y="3000375"/>
            <a:chExt cx="7477759" cy="2845435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A3AF44CD-3F42-E02C-9F95-0061B654B19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640" y="3143250"/>
              <a:ext cx="1567289" cy="1352357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2D27BAC5-9232-CB47-0447-C80C57A9990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751" y="3429000"/>
              <a:ext cx="1129055" cy="219075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DE1D0A23-FFE3-BCE0-FA81-9C0EF39307A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6133" y="3000375"/>
              <a:ext cx="1535429" cy="1498221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70C0FB53-B8BF-6217-B18E-26669C64CC0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375" y="3857625"/>
              <a:ext cx="1786001" cy="678127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F58E2591-5E5B-7B59-8A1B-EA2733ADACC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3315" y="5000625"/>
              <a:ext cx="1665368" cy="844826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DC31EA30-8804-7378-BDF7-9795327DC5F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8748" y="4500499"/>
              <a:ext cx="1671827" cy="1047750"/>
            </a:xfrm>
            <a:prstGeom prst="rect">
              <a:avLst/>
            </a:prstGeom>
          </p:spPr>
        </p:pic>
      </p:grpSp>
      <p:pic>
        <p:nvPicPr>
          <p:cNvPr id="10" name="object 10">
            <a:extLst>
              <a:ext uri="{FF2B5EF4-FFF2-40B4-BE49-F238E27FC236}">
                <a16:creationId xmlns:a16="http://schemas.microsoft.com/office/drawing/2014/main" id="{EA5C7F12-5FEF-44CF-3F8A-1536D9E69C4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22501" y="1667236"/>
            <a:ext cx="1801495" cy="930655"/>
          </a:xfrm>
          <a:prstGeom prst="rect">
            <a:avLst/>
          </a:prstGeom>
        </p:spPr>
      </p:pic>
      <p:pic>
        <p:nvPicPr>
          <p:cNvPr id="11" name="object 11">
            <a:extLst>
              <a:ext uri="{FF2B5EF4-FFF2-40B4-BE49-F238E27FC236}">
                <a16:creationId xmlns:a16="http://schemas.microsoft.com/office/drawing/2014/main" id="{9B184B53-F208-F3C2-9B2E-D60C96F8A25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17815" y="2077521"/>
            <a:ext cx="1786255" cy="868413"/>
          </a:xfrm>
          <a:prstGeom prst="rect">
            <a:avLst/>
          </a:prstGeom>
        </p:spPr>
      </p:pic>
      <p:grpSp>
        <p:nvGrpSpPr>
          <p:cNvPr id="12" name="object 12">
            <a:extLst>
              <a:ext uri="{FF2B5EF4-FFF2-40B4-BE49-F238E27FC236}">
                <a16:creationId xmlns:a16="http://schemas.microsoft.com/office/drawing/2014/main" id="{8B45D4CC-6FA5-D5CB-D0B9-C517A87EFB08}"/>
              </a:ext>
            </a:extLst>
          </p:cNvPr>
          <p:cNvGrpSpPr/>
          <p:nvPr/>
        </p:nvGrpSpPr>
        <p:grpSpPr>
          <a:xfrm>
            <a:off x="2309812" y="2722524"/>
            <a:ext cx="3253104" cy="920750"/>
            <a:chOff x="785812" y="2722524"/>
            <a:chExt cx="3253104" cy="920750"/>
          </a:xfrm>
        </p:grpSpPr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A887AEF2-93F7-2269-54EA-27498A613F3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1624" y="3143478"/>
              <a:ext cx="1966976" cy="499770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4CC149C4-F73D-BEDE-02B7-63665F57A59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5812" y="2722524"/>
              <a:ext cx="1428750" cy="849350"/>
            </a:xfrm>
            <a:prstGeom prst="rect">
              <a:avLst/>
            </a:prstGeom>
          </p:spPr>
        </p:pic>
      </p:grpSp>
      <p:pic>
        <p:nvPicPr>
          <p:cNvPr id="15" name="object 15">
            <a:extLst>
              <a:ext uri="{FF2B5EF4-FFF2-40B4-BE49-F238E27FC236}">
                <a16:creationId xmlns:a16="http://schemas.microsoft.com/office/drawing/2014/main" id="{D1919A7C-B765-AC6F-6AF3-3C9DCE3A30CC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38625" y="3929088"/>
            <a:ext cx="1143000" cy="286042"/>
          </a:xfrm>
          <a:prstGeom prst="rect">
            <a:avLst/>
          </a:prstGeom>
        </p:spPr>
      </p:pic>
      <p:sp>
        <p:nvSpPr>
          <p:cNvPr id="17" name="object 17">
            <a:extLst>
              <a:ext uri="{FF2B5EF4-FFF2-40B4-BE49-F238E27FC236}">
                <a16:creationId xmlns:a16="http://schemas.microsoft.com/office/drawing/2014/main" id="{0F42519B-5F38-52CA-61A4-018921F053F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17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16" name="Řečová bublina: obdélníkový bublinový popisek se zakulacenými rohy 15">
            <a:extLst>
              <a:ext uri="{FF2B5EF4-FFF2-40B4-BE49-F238E27FC236}">
                <a16:creationId xmlns:a16="http://schemas.microsoft.com/office/drawing/2014/main" id="{1BDD0A74-19A7-1FDC-4BB8-DF80ED8958CE}"/>
              </a:ext>
            </a:extLst>
          </p:cNvPr>
          <p:cNvSpPr/>
          <p:nvPr/>
        </p:nvSpPr>
        <p:spPr>
          <a:xfrm>
            <a:off x="6178609" y="1667236"/>
            <a:ext cx="2076628" cy="1135785"/>
          </a:xfrm>
          <a:prstGeom prst="wedgeRoundRectCallout">
            <a:avLst>
              <a:gd name="adj1" fmla="val -47170"/>
              <a:gd name="adj2" fmla="val 9711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err="1"/>
              <a:t>Similarity</a:t>
            </a:r>
            <a:endParaRPr lang="cs-CZ" sz="3200" b="1" i="1" dirty="0"/>
          </a:p>
        </p:txBody>
      </p:sp>
      <p:sp>
        <p:nvSpPr>
          <p:cNvPr id="20" name="Řečová bublina: obdélníkový bublinový popisek se zakulacenými rohy 19">
            <a:extLst>
              <a:ext uri="{FF2B5EF4-FFF2-40B4-BE49-F238E27FC236}">
                <a16:creationId xmlns:a16="http://schemas.microsoft.com/office/drawing/2014/main" id="{9E0AA09C-9435-C69A-479B-0AD069F2E22D}"/>
              </a:ext>
            </a:extLst>
          </p:cNvPr>
          <p:cNvSpPr/>
          <p:nvPr/>
        </p:nvSpPr>
        <p:spPr>
          <a:xfrm>
            <a:off x="352422" y="1973525"/>
            <a:ext cx="1567288" cy="849350"/>
          </a:xfrm>
          <a:prstGeom prst="wedgeRoundRectCallout">
            <a:avLst>
              <a:gd name="adj1" fmla="val 100035"/>
              <a:gd name="adj2" fmla="val -1342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User</a:t>
            </a:r>
            <a:r>
              <a:rPr lang="en-US" dirty="0"/>
              <a:t>’s Preferences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108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 „Hello </a:t>
            </a:r>
            <a:r>
              <a:rPr lang="cs-CZ" dirty="0" err="1"/>
              <a:t>World</a:t>
            </a:r>
            <a:r>
              <a:rPr lang="cs-CZ" dirty="0"/>
              <a:t>!“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1" y="2160590"/>
            <a:ext cx="9295343" cy="3880768"/>
          </a:xfrm>
        </p:spPr>
        <p:txBody>
          <a:bodyPr/>
          <a:lstStyle/>
          <a:p>
            <a:r>
              <a:rPr lang="en-US" sz="2400" dirty="0"/>
              <a:t>User-based nearest-neighbor collaborative filtering</a:t>
            </a:r>
            <a:r>
              <a:rPr lang="cs-CZ" sz="2400" dirty="0"/>
              <a:t> (UB-</a:t>
            </a:r>
            <a:r>
              <a:rPr lang="cs-CZ" sz="2400" dirty="0" err="1"/>
              <a:t>kNN</a:t>
            </a:r>
            <a:r>
              <a:rPr lang="cs-CZ" sz="2400" dirty="0"/>
              <a:t>)</a:t>
            </a:r>
          </a:p>
          <a:p>
            <a:pPr lvl="1"/>
            <a:r>
              <a:rPr lang="cs-CZ" sz="2000" dirty="0" err="1"/>
              <a:t>Get</a:t>
            </a:r>
            <a:r>
              <a:rPr lang="cs-CZ" sz="2000" dirty="0"/>
              <a:t> most </a:t>
            </a:r>
            <a:r>
              <a:rPr lang="cs-CZ" sz="2000" dirty="0" err="1"/>
              <a:t>similar</a:t>
            </a:r>
            <a:r>
              <a:rPr lang="cs-CZ" sz="2000" dirty="0"/>
              <a:t> </a:t>
            </a:r>
            <a:r>
              <a:rPr lang="cs-CZ" sz="2000" dirty="0" err="1"/>
              <a:t>users</a:t>
            </a:r>
            <a:r>
              <a:rPr lang="cs-CZ" sz="2000" dirty="0"/>
              <a:t> to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current</a:t>
            </a:r>
            <a:r>
              <a:rPr lang="cs-CZ" sz="2000" dirty="0"/>
              <a:t> </a:t>
            </a:r>
            <a:r>
              <a:rPr lang="cs-CZ" sz="2000" dirty="0" err="1"/>
              <a:t>one</a:t>
            </a:r>
            <a:r>
              <a:rPr lang="cs-CZ" sz="2000" dirty="0"/>
              <a:t>.</a:t>
            </a:r>
          </a:p>
          <a:p>
            <a:pPr lvl="2"/>
            <a:r>
              <a:rPr lang="cs-CZ" sz="1700" dirty="0"/>
              <a:t>Cosine </a:t>
            </a:r>
            <a:r>
              <a:rPr lang="cs-CZ" sz="1700" dirty="0" err="1"/>
              <a:t>similarity</a:t>
            </a:r>
            <a:r>
              <a:rPr lang="cs-CZ" sz="1700" dirty="0"/>
              <a:t> / </a:t>
            </a:r>
            <a:r>
              <a:rPr lang="cs-CZ" sz="1700" dirty="0" err="1"/>
              <a:t>Correlation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known</a:t>
            </a:r>
            <a:r>
              <a:rPr lang="cs-CZ" sz="1700" dirty="0"/>
              <a:t> </a:t>
            </a:r>
            <a:r>
              <a:rPr lang="cs-CZ" sz="1700" dirty="0" err="1"/>
              <a:t>ratings</a:t>
            </a:r>
            <a:r>
              <a:rPr lang="cs-CZ" sz="1700" dirty="0"/>
              <a:t> per user</a:t>
            </a:r>
          </a:p>
          <a:p>
            <a:pPr lvl="1"/>
            <a:r>
              <a:rPr lang="cs-CZ" sz="2000" dirty="0" err="1"/>
              <a:t>Aggregate</a:t>
            </a:r>
            <a:r>
              <a:rPr lang="cs-CZ" sz="2000" dirty="0"/>
              <a:t> </a:t>
            </a:r>
            <a:r>
              <a:rPr lang="cs-CZ" sz="2000" dirty="0" err="1"/>
              <a:t>their</a:t>
            </a:r>
            <a:r>
              <a:rPr lang="cs-CZ" sz="2000" dirty="0"/>
              <a:t> feedback on not-</a:t>
            </a:r>
            <a:r>
              <a:rPr lang="cs-CZ" sz="2000" dirty="0" err="1"/>
              <a:t>yet</a:t>
            </a:r>
            <a:r>
              <a:rPr lang="cs-CZ" sz="2000" dirty="0"/>
              <a:t>-</a:t>
            </a:r>
            <a:r>
              <a:rPr lang="cs-CZ" sz="2000" dirty="0" err="1"/>
              <a:t>visited</a:t>
            </a:r>
            <a:r>
              <a:rPr lang="cs-CZ" sz="2000" dirty="0"/>
              <a:t> </a:t>
            </a:r>
            <a:r>
              <a:rPr lang="cs-CZ" sz="2000" dirty="0" err="1"/>
              <a:t>items</a:t>
            </a:r>
            <a:r>
              <a:rPr lang="cs-CZ" sz="2000" dirty="0"/>
              <a:t>.</a:t>
            </a:r>
          </a:p>
          <a:p>
            <a:pPr lvl="2"/>
            <a:r>
              <a:rPr lang="cs-CZ" sz="1700" dirty="0" err="1"/>
              <a:t>Average</a:t>
            </a:r>
            <a:r>
              <a:rPr lang="cs-CZ" sz="1700" dirty="0"/>
              <a:t> / </a:t>
            </a:r>
            <a:r>
              <a:rPr lang="cs-CZ" sz="1700" dirty="0" err="1"/>
              <a:t>similarity-weighted</a:t>
            </a:r>
            <a:r>
              <a:rPr lang="cs-CZ" sz="1700" dirty="0"/>
              <a:t> </a:t>
            </a:r>
            <a:r>
              <a:rPr lang="cs-CZ" sz="1700" dirty="0" err="1"/>
              <a:t>average</a:t>
            </a:r>
            <a:r>
              <a:rPr lang="cs-CZ" sz="1700" dirty="0"/>
              <a:t>…</a:t>
            </a:r>
          </a:p>
          <a:p>
            <a:pPr lvl="1"/>
            <a:r>
              <a:rPr lang="cs-CZ" sz="2000" dirty="0" err="1"/>
              <a:t>Recommend</a:t>
            </a:r>
            <a:r>
              <a:rPr lang="cs-CZ" sz="2000" dirty="0"/>
              <a:t> </a:t>
            </a:r>
            <a:r>
              <a:rPr lang="cs-CZ" sz="2000" dirty="0" err="1"/>
              <a:t>items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best</a:t>
            </a:r>
            <a:r>
              <a:rPr lang="cs-CZ" sz="2000" dirty="0"/>
              <a:t> </a:t>
            </a:r>
            <a:r>
              <a:rPr lang="cs-CZ" sz="2000" dirty="0" err="1"/>
              <a:t>aggregated</a:t>
            </a:r>
            <a:r>
              <a:rPr lang="cs-CZ" sz="2000" dirty="0"/>
              <a:t> </a:t>
            </a:r>
            <a:r>
              <a:rPr lang="cs-CZ" sz="2000" dirty="0" err="1"/>
              <a:t>feedack</a:t>
            </a:r>
            <a:r>
              <a:rPr lang="cs-CZ" sz="2000" dirty="0"/>
              <a:t>.</a:t>
            </a:r>
          </a:p>
          <a:p>
            <a:pPr lvl="2"/>
            <a:r>
              <a:rPr lang="cs-CZ" sz="1700" dirty="0"/>
              <a:t>Top-k </a:t>
            </a:r>
            <a:r>
              <a:rPr lang="cs-CZ" sz="1700" dirty="0" err="1"/>
              <a:t>items</a:t>
            </a:r>
            <a:r>
              <a:rPr lang="cs-CZ" sz="1700" dirty="0"/>
              <a:t> </a:t>
            </a:r>
            <a:r>
              <a:rPr lang="cs-CZ" sz="1700" dirty="0" err="1"/>
              <a:t>with</a:t>
            </a:r>
            <a:r>
              <a:rPr lang="cs-CZ" sz="1700" dirty="0"/>
              <a:t> </a:t>
            </a:r>
            <a:r>
              <a:rPr lang="cs-CZ" sz="1700" dirty="0" err="1"/>
              <a:t>highest</a:t>
            </a:r>
            <a:r>
              <a:rPr lang="cs-CZ" sz="1700" dirty="0"/>
              <a:t> rating</a:t>
            </a:r>
            <a:endParaRPr lang="en-US" sz="1700" dirty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/>
              <a:t>Ladislav Peška, Recommender Systems - Introduction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B361236-AA71-47FA-AEC2-F26171F734B8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4676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8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Today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Introduction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+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Motivation</a:t>
            </a:r>
            <a:endParaRPr lang="en-US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NDBI021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organization</a:t>
            </a:r>
            <a:endParaRPr lang="cs-CZ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RecSys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Recap</a:t>
            </a:r>
            <a:endParaRPr lang="cs-CZ" dirty="0">
              <a:solidFill>
                <a:srgbClr val="0070C0"/>
              </a:solidFill>
              <a:latin typeface="Arial" pitchFamily="34"/>
            </a:endParaRP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987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NDBI021 Organization</a:t>
            </a:r>
          </a:p>
        </p:txBody>
      </p:sp>
    </p:spTree>
    <p:extLst>
      <p:ext uri="{BB962C8B-B14F-4D97-AF65-F5344CB8AC3E}">
        <p14:creationId xmlns:p14="http://schemas.microsoft.com/office/powerpoint/2010/main" val="1143257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NDBI021: </a:t>
            </a:r>
            <a:r>
              <a:rPr lang="cs-CZ" dirty="0" err="1"/>
              <a:t>Syllabus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3" y="1717287"/>
            <a:ext cx="5418668" cy="483962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err="1">
                <a:solidFill>
                  <a:srgbClr val="333333"/>
                </a:solidFill>
                <a:latin typeface="Tahoma" pitchFamily="34"/>
              </a:rPr>
              <a:t>Lectures</a:t>
            </a:r>
            <a:r>
              <a:rPr lang="cs-CZ" b="1" dirty="0">
                <a:solidFill>
                  <a:srgbClr val="333333"/>
                </a:solidFill>
                <a:latin typeface="Tahoma" pitchFamily="34"/>
              </a:rPr>
              <a:t>: 4 </a:t>
            </a:r>
            <a:r>
              <a:rPr lang="cs-CZ" b="1" dirty="0" err="1">
                <a:solidFill>
                  <a:srgbClr val="333333"/>
                </a:solidFill>
                <a:latin typeface="Tahoma" pitchFamily="34"/>
              </a:rPr>
              <a:t>blocks</a:t>
            </a:r>
            <a:endParaRPr lang="cs-CZ" b="1" dirty="0">
              <a:solidFill>
                <a:srgbClr val="333333"/>
              </a:solidFill>
              <a:latin typeface="Tahoma" pitchFamily="34"/>
            </a:endParaRPr>
          </a:p>
          <a:p>
            <a:pPr marL="0" lvl="0" indent="0">
              <a:buNone/>
            </a:pPr>
            <a:r>
              <a:rPr lang="cs-CZ" sz="1600" b="1" dirty="0" err="1">
                <a:solidFill>
                  <a:srgbClr val="333333"/>
                </a:solidFill>
                <a:latin typeface="Arial" pitchFamily="34"/>
              </a:rPr>
              <a:t>Basics</a:t>
            </a:r>
            <a:endParaRPr lang="en-US" sz="1600" b="1" dirty="0">
              <a:solidFill>
                <a:srgbClr val="333333"/>
              </a:solidFill>
              <a:latin typeface="Arial" pitchFamily="34"/>
            </a:endParaRPr>
          </a:p>
          <a:p>
            <a:pPr algn="l"/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20.2. Intro + basic RS</a:t>
            </a:r>
          </a:p>
          <a:p>
            <a:pPr algn="l"/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27.2. basic RS + open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problems</a:t>
            </a:r>
            <a:endParaRPr 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User </a:t>
            </a:r>
            <a:r>
              <a:rPr lang="cs-CZ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preferences</a:t>
            </a:r>
            <a:endParaRPr lang="cs-CZ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05.3. User feedback 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variants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 +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pre-processing</a:t>
            </a:r>
            <a:endParaRPr lang="cs-CZ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12.3. User feedback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variants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 +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pre-processing</a:t>
            </a:r>
            <a:endParaRPr 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19.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3. User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preferences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 +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aggregations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 (Peter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Vojtas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algn="l"/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26.3. User 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preferences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+ 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aggregations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(Peter 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Vojtas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cs-CZ" sz="1600" b="1" dirty="0" err="1"/>
              <a:t>Advanced</a:t>
            </a:r>
            <a:r>
              <a:rPr lang="cs-CZ" sz="1600" b="1" dirty="0"/>
              <a:t> RS </a:t>
            </a:r>
            <a:r>
              <a:rPr lang="cs-CZ" sz="1600" b="1" dirty="0" err="1"/>
              <a:t>concepts</a:t>
            </a:r>
            <a:endParaRPr lang="cs-CZ" sz="1600" b="1" dirty="0"/>
          </a:p>
          <a:p>
            <a:r>
              <a:rPr lang="cs-CZ" sz="1600" dirty="0"/>
              <a:t>02.4. </a:t>
            </a:r>
            <a:r>
              <a:rPr lang="cs-CZ" sz="1600" dirty="0" err="1"/>
              <a:t>Fairness</a:t>
            </a:r>
            <a:r>
              <a:rPr lang="cs-CZ" sz="1600" dirty="0"/>
              <a:t>, </a:t>
            </a:r>
            <a:r>
              <a:rPr lang="cs-CZ" sz="1600" dirty="0" err="1"/>
              <a:t>Biases</a:t>
            </a:r>
            <a:r>
              <a:rPr lang="cs-CZ" sz="1600" dirty="0"/>
              <a:t> and de-</a:t>
            </a:r>
            <a:r>
              <a:rPr lang="cs-CZ" sz="1600" dirty="0" err="1"/>
              <a:t>biasing</a:t>
            </a:r>
            <a:endParaRPr lang="cs-CZ" sz="1600" dirty="0"/>
          </a:p>
          <a:p>
            <a:r>
              <a:rPr lang="cs-CZ" sz="1600" dirty="0"/>
              <a:t>09.4. </a:t>
            </a:r>
            <a:r>
              <a:rPr lang="cs-CZ" sz="1600" dirty="0" err="1"/>
              <a:t>Dynamic</a:t>
            </a:r>
            <a:r>
              <a:rPr lang="cs-CZ" sz="1600" dirty="0"/>
              <a:t> RS, </a:t>
            </a:r>
            <a:r>
              <a:rPr lang="cs-CZ" sz="1600" dirty="0" err="1"/>
              <a:t>reinforcement</a:t>
            </a:r>
            <a:r>
              <a:rPr lang="cs-CZ" sz="1600" dirty="0"/>
              <a:t> learning, </a:t>
            </a:r>
            <a:r>
              <a:rPr lang="cs-CZ" sz="1600" dirty="0" err="1"/>
              <a:t>scalability</a:t>
            </a:r>
            <a:endParaRPr lang="cs-CZ" sz="1600" dirty="0"/>
          </a:p>
          <a:p>
            <a:r>
              <a:rPr lang="cs-CZ" sz="1600" dirty="0"/>
              <a:t>16.4. </a:t>
            </a:r>
            <a:r>
              <a:rPr lang="cs-CZ" sz="1600" dirty="0" err="1"/>
              <a:t>Multi-objective</a:t>
            </a:r>
            <a:r>
              <a:rPr lang="cs-CZ" sz="1600" dirty="0"/>
              <a:t>, </a:t>
            </a:r>
            <a:r>
              <a:rPr lang="cs-CZ" sz="1600" dirty="0" err="1"/>
              <a:t>multi-stakeholders</a:t>
            </a:r>
            <a:r>
              <a:rPr lang="cs-CZ" sz="1600" dirty="0"/>
              <a:t>, </a:t>
            </a:r>
            <a:r>
              <a:rPr lang="cs-CZ" sz="1600" dirty="0" err="1"/>
              <a:t>group</a:t>
            </a:r>
            <a:r>
              <a:rPr lang="cs-CZ" sz="1600" dirty="0"/>
              <a:t> RS</a:t>
            </a:r>
          </a:p>
          <a:p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787D718-EBC8-FBC0-39DC-603DF9BFC21F}"/>
              </a:ext>
            </a:extLst>
          </p:cNvPr>
          <p:cNvSpPr txBox="1">
            <a:spLocks/>
          </p:cNvSpPr>
          <p:nvPr/>
        </p:nvSpPr>
        <p:spPr>
          <a:xfrm>
            <a:off x="6095999" y="2147582"/>
            <a:ext cx="5418668" cy="4409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cs-CZ" sz="1600" b="1" dirty="0" err="1">
                <a:solidFill>
                  <a:srgbClr val="333333"/>
                </a:solidFill>
                <a:latin typeface="Arial" pitchFamily="34"/>
              </a:rPr>
              <a:t>Domain-specific</a:t>
            </a:r>
            <a:r>
              <a:rPr lang="cs-CZ" sz="1600" b="1" dirty="0">
                <a:solidFill>
                  <a:srgbClr val="333333"/>
                </a:solidFill>
                <a:latin typeface="Arial" pitchFamily="34"/>
              </a:rPr>
              <a:t> RS</a:t>
            </a:r>
          </a:p>
          <a:p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23.4. Intro +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News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domain</a:t>
            </a:r>
            <a:endParaRPr 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30.4. Peer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recommenders</a:t>
            </a:r>
            <a:endParaRPr 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07.5. E-commerce (Fashion), Music</a:t>
            </a:r>
          </a:p>
          <a:p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21.5.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Invited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lecture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 /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reserve</a:t>
            </a:r>
            <a:endParaRPr 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0433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8013D-7D24-BDCA-0100-6A81039A5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F9E1A-8B32-6A4D-D2A1-DFDC75C91F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NDBI021: </a:t>
            </a:r>
            <a:r>
              <a:rPr lang="cs-CZ" dirty="0" err="1"/>
              <a:t>Syllabus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48425A-E8B9-B88C-B1FB-39CE725085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3" y="1717287"/>
            <a:ext cx="9020340" cy="483962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err="1">
                <a:solidFill>
                  <a:srgbClr val="333333"/>
                </a:solidFill>
                <a:latin typeface="Tahoma" pitchFamily="34"/>
              </a:rPr>
              <a:t>Labs</a:t>
            </a:r>
            <a:r>
              <a:rPr lang="cs-CZ" b="1" dirty="0">
                <a:solidFill>
                  <a:srgbClr val="333333"/>
                </a:solidFill>
                <a:latin typeface="Tahoma" pitchFamily="34"/>
              </a:rPr>
              <a:t>:</a:t>
            </a:r>
          </a:p>
          <a:p>
            <a:pPr marL="0" lvl="0" indent="0">
              <a:buNone/>
            </a:pPr>
            <a:r>
              <a:rPr lang="cs-CZ" sz="1600" b="1" dirty="0" err="1">
                <a:solidFill>
                  <a:srgbClr val="333333"/>
                </a:solidFill>
                <a:latin typeface="Arial" pitchFamily="34"/>
              </a:rPr>
              <a:t>Reading</a:t>
            </a:r>
            <a:r>
              <a:rPr lang="cs-CZ" sz="1600" b="1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1600" b="1" dirty="0" err="1">
                <a:solidFill>
                  <a:srgbClr val="333333"/>
                </a:solidFill>
                <a:latin typeface="Arial" pitchFamily="34"/>
              </a:rPr>
              <a:t>reports</a:t>
            </a:r>
            <a:endParaRPr lang="en-US" sz="1600" b="1" dirty="0">
              <a:solidFill>
                <a:srgbClr val="333333"/>
              </a:solidFill>
              <a:latin typeface="Arial" pitchFamily="34"/>
            </a:endParaRPr>
          </a:p>
          <a:p>
            <a:pPr algn="l"/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 paper for each of you</a:t>
            </a:r>
            <a:b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s-CZ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Hands</a:t>
            </a:r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on </a:t>
            </a:r>
            <a:r>
              <a:rPr lang="cs-CZ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existing</a:t>
            </a:r>
            <a:r>
              <a:rPr 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resources</a:t>
            </a:r>
            <a:endParaRPr lang="cs-CZ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cs-CZ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Datasets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MovieLens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MIND, 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GoodBooks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RetailRocket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,…)</a:t>
            </a:r>
          </a:p>
          <a:p>
            <a:pPr algn="l"/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RecSys Frameworks (EasyStudy,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RankSys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Eliot,…)</a:t>
            </a:r>
            <a:b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" b="1" dirty="0" err="1"/>
              <a:t>Implementation</a:t>
            </a:r>
            <a:r>
              <a:rPr lang="cs-CZ" sz="1600" b="1" dirty="0"/>
              <a:t> &amp; </a:t>
            </a:r>
            <a:r>
              <a:rPr lang="cs-CZ" sz="1600" b="1" dirty="0" err="1"/>
              <a:t>evaluation</a:t>
            </a:r>
            <a:r>
              <a:rPr lang="cs-CZ" sz="1600" b="1" dirty="0"/>
              <a:t> </a:t>
            </a:r>
            <a:r>
              <a:rPr lang="cs-CZ" sz="1600" b="1" dirty="0" err="1"/>
              <a:t>of</a:t>
            </a:r>
            <a:r>
              <a:rPr lang="cs-CZ" sz="1600" b="1" dirty="0"/>
              <a:t> </a:t>
            </a:r>
            <a:r>
              <a:rPr lang="cs-CZ" sz="1600" b="1" dirty="0" err="1"/>
              <a:t>individual</a:t>
            </a:r>
            <a:r>
              <a:rPr lang="cs-CZ" sz="1600" b="1" dirty="0"/>
              <a:t> RS </a:t>
            </a:r>
            <a:r>
              <a:rPr lang="cs-CZ" sz="1600" b="1" dirty="0" err="1"/>
              <a:t>concepts</a:t>
            </a:r>
            <a:endParaRPr lang="cs-CZ" sz="1600" b="1" dirty="0"/>
          </a:p>
          <a:p>
            <a:r>
              <a:rPr lang="cs-CZ" sz="1600" dirty="0" err="1"/>
              <a:t>Diversification</a:t>
            </a:r>
            <a:r>
              <a:rPr lang="cs-CZ" sz="1600" dirty="0"/>
              <a:t>, de-</a:t>
            </a:r>
            <a:r>
              <a:rPr lang="cs-CZ" sz="1600" dirty="0" err="1"/>
              <a:t>biasing</a:t>
            </a:r>
            <a:r>
              <a:rPr lang="cs-CZ" sz="1600" dirty="0"/>
              <a:t>, preference </a:t>
            </a:r>
            <a:r>
              <a:rPr lang="cs-CZ" sz="1600" dirty="0" err="1"/>
              <a:t>elicitation</a:t>
            </a:r>
            <a:r>
              <a:rPr lang="cs-CZ" sz="1600" dirty="0"/>
              <a:t>, explicit feedback,…</a:t>
            </a:r>
          </a:p>
          <a:p>
            <a:endParaRPr lang="cs-CZ" sz="1600" dirty="0"/>
          </a:p>
          <a:p>
            <a:pPr marL="0" indent="0">
              <a:buNone/>
            </a:pP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Alternative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completion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individual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research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project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(let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me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know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interested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058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64CB5-7E21-FD20-F1CA-7783DDE5C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73519-F4E0-FE88-2F0E-1CB511D0D1E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resources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CFA939-572D-8417-3A4D-7DDB51895F4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10295468" cy="4440736"/>
          </a:xfrm>
        </p:spPr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Tahoma" pitchFamily="34"/>
              </a:rPr>
              <a:t>UMAP,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RecSys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, SIGIR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conferences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r>
              <a:rPr lang="cs-CZ" sz="1000" dirty="0">
                <a:solidFill>
                  <a:srgbClr val="333333"/>
                </a:solidFill>
                <a:latin typeface="Tahoma" pitchFamily="34"/>
                <a:hlinkClick r:id="rId2"/>
              </a:rPr>
              <a:t>https://www.um.org/umap2024/</a:t>
            </a:r>
            <a:r>
              <a:rPr lang="cs-CZ" sz="1000" dirty="0">
                <a:solidFill>
                  <a:srgbClr val="333333"/>
                </a:solidFill>
                <a:latin typeface="Tahoma" pitchFamily="34"/>
              </a:rPr>
              <a:t> </a:t>
            </a:r>
          </a:p>
          <a:p>
            <a:pPr lvl="1"/>
            <a:r>
              <a:rPr lang="cs-CZ" sz="1000" dirty="0">
                <a:solidFill>
                  <a:srgbClr val="333333"/>
                </a:solidFill>
                <a:latin typeface="Tahoma" pitchFamily="34"/>
                <a:hlinkClick r:id="rId3"/>
              </a:rPr>
              <a:t>https://recsys.acm.org/</a:t>
            </a:r>
            <a:r>
              <a:rPr lang="cs-CZ" sz="1000" dirty="0">
                <a:solidFill>
                  <a:srgbClr val="333333"/>
                </a:solidFill>
                <a:latin typeface="Tahoma" pitchFamily="34"/>
              </a:rPr>
              <a:t> </a:t>
            </a:r>
          </a:p>
          <a:p>
            <a:pPr lvl="1"/>
            <a:r>
              <a:rPr lang="cs-CZ" sz="1050" dirty="0">
                <a:solidFill>
                  <a:srgbClr val="333333"/>
                </a:solidFill>
                <a:latin typeface="Tahoma" pitchFamily="34"/>
                <a:hlinkClick r:id="rId4"/>
              </a:rPr>
              <a:t>https://sigir.org/sigir2024/</a:t>
            </a:r>
            <a:endParaRPr lang="cs-CZ" sz="1000" dirty="0">
              <a:solidFill>
                <a:srgbClr val="333333"/>
              </a:solidFill>
              <a:latin typeface="Tahoma" pitchFamily="34"/>
            </a:endParaRPr>
          </a:p>
          <a:p>
            <a:pPr lvl="1"/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r>
              <a:rPr lang="cs-CZ" dirty="0">
                <a:solidFill>
                  <a:srgbClr val="333333"/>
                </a:solidFill>
                <a:latin typeface="Tahoma" pitchFamily="34"/>
              </a:rPr>
              <a:t>UMUAI,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ToRS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journals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r>
              <a:rPr lang="cs-CZ" sz="1200" dirty="0">
                <a:solidFill>
                  <a:srgbClr val="333333"/>
                </a:solidFill>
                <a:latin typeface="Tahoma" pitchFamily="34"/>
                <a:hlinkClick r:id="rId5"/>
              </a:rPr>
              <a:t>http://www.umuai.org/</a:t>
            </a:r>
            <a:r>
              <a:rPr lang="cs-CZ" sz="1200" dirty="0">
                <a:solidFill>
                  <a:srgbClr val="333333"/>
                </a:solidFill>
                <a:latin typeface="Tahoma" pitchFamily="34"/>
              </a:rPr>
              <a:t> </a:t>
            </a:r>
          </a:p>
          <a:p>
            <a:pPr lvl="1"/>
            <a:r>
              <a:rPr lang="cs-CZ" sz="1200" dirty="0">
                <a:solidFill>
                  <a:srgbClr val="333333"/>
                </a:solidFill>
                <a:latin typeface="Tahoma" pitchFamily="34"/>
                <a:hlinkClick r:id="rId6"/>
              </a:rPr>
              <a:t>https://dl.acm.org/journal/tors</a:t>
            </a:r>
            <a:r>
              <a:rPr lang="cs-CZ" sz="1200" dirty="0">
                <a:solidFill>
                  <a:srgbClr val="333333"/>
                </a:solidFill>
                <a:latin typeface="Tahoma" pitchFamily="34"/>
              </a:rPr>
              <a:t> </a:t>
            </a:r>
          </a:p>
          <a:p>
            <a:pPr marL="457200" lvl="1" indent="0">
              <a:buNone/>
            </a:pP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r>
              <a:rPr lang="cs-CZ" dirty="0">
                <a:solidFill>
                  <a:srgbClr val="333333"/>
                </a:solidFill>
                <a:latin typeface="Tahoma" pitchFamily="34"/>
              </a:rPr>
              <a:t>ECIR, IUI, CHI, WWW,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FAccT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…</a:t>
            </a:r>
          </a:p>
          <a:p>
            <a:pPr marL="0" lvl="0" indent="0">
              <a:buNone/>
            </a:pPr>
            <a:endParaRPr lang="en-US" dirty="0">
              <a:solidFill>
                <a:srgbClr val="333333"/>
              </a:solidFill>
              <a:latin typeface="Arial" pitchFamily="34"/>
            </a:endParaRPr>
          </a:p>
          <a:p>
            <a:pPr lvl="1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14CB2E1-608D-2749-0924-7D681EEC0750}"/>
              </a:ext>
            </a:extLst>
          </p:cNvPr>
          <p:cNvSpPr txBox="1"/>
          <p:nvPr/>
        </p:nvSpPr>
        <p:spPr>
          <a:xfrm>
            <a:off x="5429348" y="2065210"/>
            <a:ext cx="6184001" cy="3488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base"/>
            <a:r>
              <a:rPr lang="cs-CZ" dirty="0">
                <a:solidFill>
                  <a:srgbClr val="4B4F58"/>
                </a:solidFill>
                <a:latin typeface="Roboto" panose="020B0604020202020204" pitchFamily="2" charset="0"/>
              </a:rPr>
              <a:t>UMAP </a:t>
            </a:r>
            <a:r>
              <a:rPr lang="cs-CZ" dirty="0" err="1">
                <a:solidFill>
                  <a:srgbClr val="4B4F58"/>
                </a:solidFill>
                <a:latin typeface="Roboto" panose="020B0604020202020204" pitchFamily="2" charset="0"/>
              </a:rPr>
              <a:t>tracks</a:t>
            </a:r>
            <a:r>
              <a:rPr lang="cs-CZ" dirty="0">
                <a:solidFill>
                  <a:srgbClr val="4B4F58"/>
                </a:solidFill>
                <a:latin typeface="Roboto" panose="020B0604020202020204" pitchFamily="2" charset="0"/>
              </a:rPr>
              <a:t> 2024</a:t>
            </a:r>
          </a:p>
          <a:p>
            <a:pPr fontAlgn="base"/>
            <a:endParaRPr lang="cs-CZ" sz="1800" b="0" i="0" dirty="0">
              <a:solidFill>
                <a:srgbClr val="4B4F58"/>
              </a:solidFill>
              <a:effectLst/>
              <a:latin typeface="Roboto" panose="020B0604020202020204" pitchFamily="2" charset="0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b="1" dirty="0" err="1"/>
              <a:t>Personalized</a:t>
            </a:r>
            <a:r>
              <a:rPr lang="cs-CZ" b="1" dirty="0"/>
              <a:t> Recommender Systems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Graphs</a:t>
            </a:r>
            <a:r>
              <a:rPr lang="cs-CZ" dirty="0"/>
              <a:t>, </a:t>
            </a:r>
            <a:r>
              <a:rPr lang="cs-CZ" dirty="0" err="1"/>
              <a:t>Semantics</a:t>
            </a:r>
            <a:r>
              <a:rPr lang="cs-CZ" dirty="0"/>
              <a:t>, </a:t>
            </a:r>
            <a:r>
              <a:rPr lang="cs-CZ" dirty="0" err="1"/>
              <a:t>Social</a:t>
            </a:r>
            <a:r>
              <a:rPr lang="cs-CZ" dirty="0"/>
              <a:t> and </a:t>
            </a:r>
            <a:r>
              <a:rPr lang="cs-CZ" dirty="0" err="1"/>
              <a:t>Adaptive</a:t>
            </a:r>
            <a:r>
              <a:rPr lang="cs-CZ" dirty="0"/>
              <a:t> Web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b="1" dirty="0" err="1"/>
              <a:t>Intelligent</a:t>
            </a:r>
            <a:r>
              <a:rPr lang="cs-CZ" b="1" dirty="0"/>
              <a:t> User </a:t>
            </a:r>
            <a:r>
              <a:rPr lang="cs-CZ" b="1" dirty="0" err="1"/>
              <a:t>Interfaces</a:t>
            </a:r>
            <a:endParaRPr lang="cs-CZ" b="1" dirty="0"/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Personalizing</a:t>
            </a:r>
            <a:r>
              <a:rPr lang="cs-CZ" dirty="0"/>
              <a:t> Learning </a:t>
            </a:r>
            <a:r>
              <a:rPr lang="cs-CZ" dirty="0" err="1"/>
              <a:t>Experiences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b="1" dirty="0"/>
              <a:t>User Modeling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b="1" dirty="0" err="1"/>
              <a:t>Fairness</a:t>
            </a:r>
            <a:r>
              <a:rPr lang="cs-CZ" b="1" dirty="0"/>
              <a:t>, </a:t>
            </a:r>
            <a:r>
              <a:rPr lang="cs-CZ" b="1" dirty="0" err="1"/>
              <a:t>Transparency</a:t>
            </a:r>
            <a:r>
              <a:rPr lang="cs-CZ" b="1" dirty="0"/>
              <a:t>, </a:t>
            </a:r>
            <a:r>
              <a:rPr lang="cs-CZ" b="1" dirty="0" err="1"/>
              <a:t>Accountability</a:t>
            </a:r>
            <a:r>
              <a:rPr lang="cs-CZ" b="1" dirty="0"/>
              <a:t>, and </a:t>
            </a:r>
            <a:r>
              <a:rPr lang="cs-CZ" b="1" dirty="0" err="1"/>
              <a:t>Privacy</a:t>
            </a:r>
            <a:endParaRPr lang="cs-CZ" b="1" dirty="0"/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Personalization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b="1" dirty="0" err="1"/>
              <a:t>Persuasive</a:t>
            </a:r>
            <a:r>
              <a:rPr lang="cs-CZ" b="1" dirty="0"/>
              <a:t> and </a:t>
            </a:r>
            <a:r>
              <a:rPr lang="cs-CZ" b="1" dirty="0" err="1"/>
              <a:t>Behavior</a:t>
            </a:r>
            <a:r>
              <a:rPr lang="cs-CZ" b="1" dirty="0"/>
              <a:t> </a:t>
            </a:r>
            <a:r>
              <a:rPr lang="cs-CZ" b="1" dirty="0" err="1"/>
              <a:t>Change</a:t>
            </a:r>
            <a:r>
              <a:rPr lang="cs-CZ" b="1" dirty="0"/>
              <a:t> Systems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Virtual</a:t>
            </a:r>
            <a:r>
              <a:rPr lang="cs-CZ" dirty="0"/>
              <a:t> </a:t>
            </a:r>
            <a:r>
              <a:rPr lang="cs-CZ" dirty="0" err="1"/>
              <a:t>Assistants</a:t>
            </a:r>
            <a:r>
              <a:rPr lang="cs-CZ" dirty="0"/>
              <a:t> and </a:t>
            </a:r>
            <a:r>
              <a:rPr lang="cs-CZ" dirty="0" err="1"/>
              <a:t>Personalized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-robot </a:t>
            </a:r>
            <a:r>
              <a:rPr lang="cs-CZ" dirty="0" err="1"/>
              <a:t>Interaction</a:t>
            </a:r>
            <a:endParaRPr lang="cs-CZ" dirty="0"/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and </a:t>
            </a:r>
            <a:r>
              <a:rPr lang="cs-CZ" b="1" dirty="0" err="1"/>
              <a:t>Reproducibility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223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RecSys Recap</a:t>
            </a:r>
          </a:p>
        </p:txBody>
      </p:sp>
    </p:spTree>
    <p:extLst>
      <p:ext uri="{BB962C8B-B14F-4D97-AF65-F5344CB8AC3E}">
        <p14:creationId xmlns:p14="http://schemas.microsoft.com/office/powerpoint/2010/main" val="220086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0600" y="1584834"/>
            <a:ext cx="8383270" cy="3206006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Non-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personalized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&amp;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item-based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</a:p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Session-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based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models</a:t>
            </a:r>
            <a:endParaRPr lang="cs-CZ" b="1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KNN variants 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(content-based or collaborative)</a:t>
            </a:r>
            <a:endParaRPr dirty="0">
              <a:latin typeface="Calibri"/>
              <a:cs typeface="Calibri"/>
            </a:endParaRPr>
          </a:p>
          <a:p>
            <a:pPr marL="58420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Matrix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factorization</a:t>
            </a: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variants</a:t>
            </a:r>
            <a:endParaRPr dirty="0">
              <a:latin typeface="Calibri"/>
              <a:cs typeface="Calibri"/>
            </a:endParaRPr>
          </a:p>
          <a:p>
            <a:pPr marL="584200" marR="27559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Hybrid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models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(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mostly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deep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 learning 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nowadays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)</a:t>
            </a:r>
          </a:p>
          <a:p>
            <a:pPr marL="584200" marR="27559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Reinforcement learning / multi-armed bandits</a:t>
            </a:r>
            <a:endParaRPr dirty="0"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25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55564ED-BA2E-AA13-2E6E-427B1183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en-US" dirty="0"/>
              <a:t>notable</a:t>
            </a:r>
            <a:r>
              <a:rPr lang="cs-CZ" dirty="0"/>
              <a:t> </a:t>
            </a:r>
            <a:r>
              <a:rPr lang="cs-CZ" dirty="0" err="1"/>
              <a:t>algorithm</a:t>
            </a:r>
            <a:r>
              <a:rPr lang="cs-CZ" dirty="0"/>
              <a:t> </a:t>
            </a:r>
            <a:r>
              <a:rPr lang="cs-CZ" dirty="0" err="1"/>
              <a:t>families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2640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26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en-US" dirty="0"/>
              <a:t>non</a:t>
            </a:r>
            <a:r>
              <a:rPr lang="cs-CZ" dirty="0"/>
              <a:t>-</a:t>
            </a:r>
            <a:r>
              <a:rPr lang="en-US" dirty="0" err="1"/>
              <a:t>personali</a:t>
            </a:r>
            <a:r>
              <a:rPr lang="cs-CZ" dirty="0"/>
              <a:t>z</a:t>
            </a:r>
            <a:r>
              <a:rPr lang="en-US" dirty="0"/>
              <a:t>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ADA082-1729-8986-AAF1-73D20F5454FC}"/>
              </a:ext>
            </a:extLst>
          </p:cNvPr>
          <p:cNvSpPr txBox="1"/>
          <p:nvPr/>
        </p:nvSpPr>
        <p:spPr>
          <a:xfrm>
            <a:off x="850307" y="1584834"/>
            <a:ext cx="8663856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cs-CZ" sz="2000" b="1" i="1" dirty="0"/>
              <a:t>No</a:t>
            </a:r>
            <a:r>
              <a:rPr lang="cs-CZ" altLang="cs-CZ" sz="2000" b="1" i="1" dirty="0"/>
              <a:t>n-</a:t>
            </a:r>
            <a:r>
              <a:rPr lang="cs-CZ" altLang="cs-CZ" sz="2000" b="1" i="1" dirty="0" err="1"/>
              <a:t>personalized</a:t>
            </a:r>
            <a:endParaRPr lang="cs-CZ" altLang="cs-CZ" sz="2000" b="1" i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explicit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i.e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., no UID)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recommending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optionally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page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context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RS)</a:t>
            </a:r>
          </a:p>
          <a:p>
            <a:pPr marL="0" indent="0" eaLnBrk="1" hangingPunct="1">
              <a:buNone/>
            </a:pPr>
            <a:endParaRPr lang="cs-CZ" altLang="cs-CZ" b="1" i="1" dirty="0">
              <a:solidFill>
                <a:srgbClr val="92D050"/>
              </a:solidFill>
            </a:endParaRPr>
          </a:p>
          <a:p>
            <a:pPr marL="0" indent="0" eaLnBrk="1" hangingPunct="1">
              <a:buNone/>
            </a:pPr>
            <a:r>
              <a:rPr lang="cs-CZ" altLang="cs-CZ" sz="1800" b="1" i="1" dirty="0">
                <a:solidFill>
                  <a:srgbClr val="92D050"/>
                </a:solidFill>
              </a:rPr>
              <a:t>„Most (</a:t>
            </a:r>
            <a:r>
              <a:rPr lang="cs-CZ" altLang="cs-CZ" sz="1800" b="1" i="1" dirty="0" err="1">
                <a:solidFill>
                  <a:srgbClr val="92D050"/>
                </a:solidFill>
              </a:rPr>
              <a:t>recently</a:t>
            </a:r>
            <a:r>
              <a:rPr lang="cs-CZ" altLang="cs-CZ" sz="1800" b="1" i="1" dirty="0">
                <a:solidFill>
                  <a:srgbClr val="92D050"/>
                </a:solidFill>
              </a:rPr>
              <a:t>) </a:t>
            </a:r>
            <a:r>
              <a:rPr lang="cs-CZ" altLang="cs-CZ" sz="1800" b="1" i="1" dirty="0" err="1">
                <a:solidFill>
                  <a:srgbClr val="92D050"/>
                </a:solidFill>
              </a:rPr>
              <a:t>popular</a:t>
            </a:r>
            <a:r>
              <a:rPr lang="cs-CZ" altLang="cs-CZ" sz="1800" b="1" i="1" dirty="0">
                <a:solidFill>
                  <a:srgbClr val="92D050"/>
                </a:solidFill>
              </a:rPr>
              <a:t> </a:t>
            </a:r>
            <a:r>
              <a:rPr lang="cs-CZ" altLang="cs-CZ" sz="1800" b="1" i="1" dirty="0" err="1">
                <a:solidFill>
                  <a:srgbClr val="92D050"/>
                </a:solidFill>
              </a:rPr>
              <a:t>items</a:t>
            </a:r>
            <a:r>
              <a:rPr lang="cs-CZ" altLang="cs-CZ" sz="1800" b="1" i="1" dirty="0">
                <a:solidFill>
                  <a:srgbClr val="92D050"/>
                </a:solidFill>
              </a:rPr>
              <a:t> (in </a:t>
            </a:r>
            <a:r>
              <a:rPr lang="cs-CZ" altLang="cs-CZ" sz="1800" b="1" i="1" dirty="0" err="1">
                <a:solidFill>
                  <a:srgbClr val="92D050"/>
                </a:solidFill>
              </a:rPr>
              <a:t>this</a:t>
            </a:r>
            <a:r>
              <a:rPr lang="cs-CZ" altLang="cs-CZ" sz="1800" b="1" i="1" dirty="0">
                <a:solidFill>
                  <a:srgbClr val="92D050"/>
                </a:solidFill>
              </a:rPr>
              <a:t> </a:t>
            </a:r>
            <a:r>
              <a:rPr lang="cs-CZ" altLang="cs-CZ" sz="1800" b="1" i="1" dirty="0" err="1">
                <a:solidFill>
                  <a:srgbClr val="92D050"/>
                </a:solidFill>
              </a:rPr>
              <a:t>category</a:t>
            </a:r>
            <a:r>
              <a:rPr lang="cs-CZ" altLang="cs-CZ" sz="1800" b="1" i="1" dirty="0">
                <a:solidFill>
                  <a:srgbClr val="92D050"/>
                </a:solidFill>
              </a:rPr>
              <a:t>)“</a:t>
            </a:r>
          </a:p>
          <a:p>
            <a:pPr eaLnBrk="1" hangingPunct="1"/>
            <a:r>
              <a:rPr lang="cs-CZ" altLang="cs-CZ" sz="1800" b="1" i="1" dirty="0">
                <a:solidFill>
                  <a:srgbClr val="FFC000"/>
                </a:solidFill>
              </a:rPr>
              <a:t>„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People</a:t>
            </a:r>
            <a:r>
              <a:rPr lang="cs-CZ" altLang="cs-CZ" sz="1800" b="1" i="1" dirty="0">
                <a:solidFill>
                  <a:srgbClr val="FFC000"/>
                </a:solidFill>
              </a:rPr>
              <a:t> 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who</a:t>
            </a:r>
            <a:r>
              <a:rPr lang="cs-CZ" altLang="cs-CZ" sz="1800" b="1" i="1" dirty="0">
                <a:solidFill>
                  <a:srgbClr val="FFC000"/>
                </a:solidFill>
              </a:rPr>
              <a:t> 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bought</a:t>
            </a:r>
            <a:r>
              <a:rPr lang="cs-CZ" altLang="cs-CZ" sz="1800" b="1" i="1" dirty="0">
                <a:solidFill>
                  <a:srgbClr val="FFC000"/>
                </a:solidFill>
              </a:rPr>
              <a:t> 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this</a:t>
            </a:r>
            <a:r>
              <a:rPr lang="cs-CZ" altLang="cs-CZ" sz="1800" b="1" i="1" dirty="0">
                <a:solidFill>
                  <a:srgbClr val="FFC000"/>
                </a:solidFill>
              </a:rPr>
              <a:t> 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also</a:t>
            </a:r>
            <a:r>
              <a:rPr lang="cs-CZ" altLang="cs-CZ" sz="1800" b="1" i="1" dirty="0">
                <a:solidFill>
                  <a:srgbClr val="FFC000"/>
                </a:solidFill>
              </a:rPr>
              <a:t> 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bought</a:t>
            </a:r>
            <a:r>
              <a:rPr lang="cs-CZ" altLang="cs-CZ" sz="1800" b="1" i="1" dirty="0">
                <a:solidFill>
                  <a:srgbClr val="FFC000"/>
                </a:solidFill>
              </a:rPr>
              <a:t> </a:t>
            </a:r>
            <a:r>
              <a:rPr lang="cs-CZ" altLang="cs-CZ" sz="1800" b="1" i="1" dirty="0" err="1">
                <a:solidFill>
                  <a:srgbClr val="FFC000"/>
                </a:solidFill>
              </a:rPr>
              <a:t>that</a:t>
            </a:r>
            <a:r>
              <a:rPr lang="cs-CZ" altLang="cs-CZ" sz="1800" b="1" i="1" dirty="0">
                <a:solidFill>
                  <a:srgbClr val="FFC000"/>
                </a:solidFill>
              </a:rPr>
              <a:t>“</a:t>
            </a:r>
          </a:p>
          <a:p>
            <a:pPr eaLnBrk="1" hangingPunct="1"/>
            <a:r>
              <a:rPr lang="cs-CZ" altLang="cs-CZ" sz="1800" b="1" i="1" dirty="0">
                <a:solidFill>
                  <a:srgbClr val="00B0F0"/>
                </a:solidFill>
              </a:rPr>
              <a:t>„</a:t>
            </a:r>
            <a:r>
              <a:rPr lang="cs-CZ" altLang="cs-CZ" sz="1800" b="1" i="1" dirty="0" err="1">
                <a:solidFill>
                  <a:srgbClr val="00B0F0"/>
                </a:solidFill>
              </a:rPr>
              <a:t>Similar</a:t>
            </a:r>
            <a:r>
              <a:rPr lang="cs-CZ" altLang="cs-CZ" sz="1800" b="1" i="1" dirty="0">
                <a:solidFill>
                  <a:srgbClr val="00B0F0"/>
                </a:solidFill>
              </a:rPr>
              <a:t> </a:t>
            </a:r>
            <a:r>
              <a:rPr lang="cs-CZ" altLang="cs-CZ" sz="1800" b="1" i="1" dirty="0" err="1">
                <a:solidFill>
                  <a:srgbClr val="00B0F0"/>
                </a:solidFill>
              </a:rPr>
              <a:t>objects</a:t>
            </a:r>
            <a:r>
              <a:rPr lang="cs-CZ" altLang="cs-CZ" sz="1800" b="1" i="1" dirty="0">
                <a:solidFill>
                  <a:srgbClr val="00B0F0"/>
                </a:solidFill>
              </a:rPr>
              <a:t> to </a:t>
            </a:r>
            <a:r>
              <a:rPr lang="cs-CZ" altLang="cs-CZ" sz="1800" b="1" i="1" dirty="0" err="1">
                <a:solidFill>
                  <a:srgbClr val="00B0F0"/>
                </a:solidFill>
              </a:rPr>
              <a:t>this</a:t>
            </a:r>
            <a:r>
              <a:rPr lang="cs-CZ" altLang="cs-CZ" sz="1800" b="1" i="1" dirty="0">
                <a:solidFill>
                  <a:srgbClr val="00B0F0"/>
                </a:solidFill>
              </a:rPr>
              <a:t> </a:t>
            </a:r>
            <a:r>
              <a:rPr lang="cs-CZ" altLang="cs-CZ" sz="1800" b="1" i="1" dirty="0" err="1">
                <a:solidFill>
                  <a:srgbClr val="00B0F0"/>
                </a:solidFill>
              </a:rPr>
              <a:t>one</a:t>
            </a:r>
            <a:r>
              <a:rPr lang="cs-CZ" altLang="cs-CZ" sz="1800" b="1" i="1" dirty="0">
                <a:solidFill>
                  <a:srgbClr val="00B0F0"/>
                </a:solidFill>
              </a:rPr>
              <a:t>“</a:t>
            </a:r>
          </a:p>
          <a:p>
            <a:pPr eaLnBrk="1" hangingPunct="1"/>
            <a:r>
              <a:rPr lang="cs-CZ" altLang="cs-CZ" sz="1800" b="1" i="1" dirty="0"/>
              <a:t>…</a:t>
            </a:r>
          </a:p>
          <a:p>
            <a:pPr eaLnBrk="1" hangingPunct="1"/>
            <a:endParaRPr lang="cs-CZ" altLang="cs-CZ" b="1" i="1" dirty="0"/>
          </a:p>
          <a:p>
            <a:pPr eaLnBrk="1" hangingPunct="1"/>
            <a:r>
              <a:rPr lang="cs-CZ" altLang="cs-CZ" sz="2000" i="1" dirty="0"/>
              <a:t>On </a:t>
            </a:r>
            <a:r>
              <a:rPr lang="cs-CZ" altLang="cs-CZ" sz="2000" i="1" dirty="0" err="1"/>
              <a:t>the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borderline</a:t>
            </a:r>
            <a:r>
              <a:rPr lang="cs-CZ" altLang="cs-CZ" sz="2000" i="1" dirty="0"/>
              <a:t> </a:t>
            </a:r>
            <a:r>
              <a:rPr lang="cs-CZ" altLang="cs-CZ" sz="2000" b="1" i="1" dirty="0" err="1"/>
              <a:t>between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personalized</a:t>
            </a:r>
            <a:r>
              <a:rPr lang="cs-CZ" altLang="cs-CZ" sz="2000" b="1" i="1" dirty="0"/>
              <a:t> and non-</a:t>
            </a:r>
            <a:r>
              <a:rPr lang="cs-CZ" altLang="cs-CZ" sz="2000" b="1" i="1" dirty="0" err="1"/>
              <a:t>personalized</a:t>
            </a:r>
            <a:r>
              <a:rPr lang="cs-CZ" altLang="cs-CZ" sz="2000" b="1" i="1" dirty="0"/>
              <a:t>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 err="1"/>
              <a:t>frequent</a:t>
            </a:r>
            <a:r>
              <a:rPr lang="cs-CZ" altLang="cs-CZ" dirty="0"/>
              <a:t> </a:t>
            </a:r>
            <a:r>
              <a:rPr lang="cs-CZ" altLang="cs-CZ" dirty="0" err="1"/>
              <a:t>pattern</a:t>
            </a:r>
            <a:r>
              <a:rPr lang="cs-CZ" altLang="cs-CZ" dirty="0"/>
              <a:t> </a:t>
            </a:r>
            <a:r>
              <a:rPr lang="cs-CZ" altLang="cs-CZ" dirty="0" err="1"/>
              <a:t>matching</a:t>
            </a:r>
            <a:r>
              <a:rPr lang="cs-CZ" altLang="cs-CZ" dirty="0"/>
              <a:t> (market basket </a:t>
            </a:r>
            <a:r>
              <a:rPr lang="cs-CZ" altLang="cs-CZ" dirty="0" err="1"/>
              <a:t>analysis</a:t>
            </a:r>
            <a:r>
              <a:rPr lang="cs-CZ" altLang="cs-CZ" dirty="0"/>
              <a:t>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session-</a:t>
            </a:r>
            <a:r>
              <a:rPr lang="cs-CZ" altLang="cs-CZ" dirty="0" err="1"/>
              <a:t>based</a:t>
            </a:r>
            <a:r>
              <a:rPr lang="cs-CZ" altLang="cs-CZ" dirty="0"/>
              <a:t> RS (</a:t>
            </a:r>
            <a:r>
              <a:rPr lang="cs-CZ" altLang="cs-CZ" dirty="0" err="1"/>
              <a:t>recommending</a:t>
            </a:r>
            <a:r>
              <a:rPr lang="cs-CZ" altLang="cs-CZ" dirty="0"/>
              <a:t> </a:t>
            </a:r>
            <a:r>
              <a:rPr lang="cs-CZ" altLang="cs-CZ" dirty="0" err="1"/>
              <a:t>based</a:t>
            </a:r>
            <a:r>
              <a:rPr lang="cs-CZ" altLang="cs-CZ" dirty="0"/>
              <a:t> on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interactions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current</a:t>
            </a:r>
            <a:r>
              <a:rPr lang="cs-CZ" altLang="cs-CZ" dirty="0"/>
              <a:t> session </a:t>
            </a:r>
          </a:p>
          <a:p>
            <a:pPr eaLnBrk="1" hangingPunct="1"/>
            <a:endParaRPr lang="en-US" altLang="cs-CZ" sz="1800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78ECB20-0705-222B-407B-99B5614F8A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4892" y="1584834"/>
            <a:ext cx="3610744" cy="21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99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B568F-CF98-7E97-AD24-71E230DC0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2CFF4594-3B20-02F7-84A6-DF1A5870CC41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0E23FAC-C372-2C29-564B-1F979C07D04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27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5ED10F0-D35C-F976-B2E3-D23B3804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BC85279-9731-18E4-A913-2FC078D0976D}"/>
              </a:ext>
            </a:extLst>
          </p:cNvPr>
          <p:cNvSpPr txBox="1"/>
          <p:nvPr/>
        </p:nvSpPr>
        <p:spPr>
          <a:xfrm>
            <a:off x="850307" y="1584834"/>
            <a:ext cx="866385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Collaborative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filtering</a:t>
            </a:r>
            <a:endParaRPr lang="cs-CZ" altLang="cs-CZ" sz="2000" b="1" i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other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</a:t>
            </a:r>
            <a:r>
              <a:rPr lang="en-US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s’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preferences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a.k.a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wisdom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crowd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knowledge on the content of items or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Eas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 to use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same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algorithms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different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domains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same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input data)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Susceptible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various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biases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data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quantity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issues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cold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-start)</a:t>
            </a:r>
          </a:p>
          <a:p>
            <a:pPr eaLnBrk="1" hangingPunct="1"/>
            <a:endParaRPr lang="en-US" altLang="cs-CZ" sz="1800" i="1" dirty="0"/>
          </a:p>
        </p:txBody>
      </p:sp>
      <p:grpSp>
        <p:nvGrpSpPr>
          <p:cNvPr id="2" name="Gruppieren 12">
            <a:extLst>
              <a:ext uri="{FF2B5EF4-FFF2-40B4-BE49-F238E27FC236}">
                <a16:creationId xmlns:a16="http://schemas.microsoft.com/office/drawing/2014/main" id="{38B1A878-1FAE-4C18-C593-F441F9503BE9}"/>
              </a:ext>
            </a:extLst>
          </p:cNvPr>
          <p:cNvGrpSpPr>
            <a:grpSpLocks/>
          </p:cNvGrpSpPr>
          <p:nvPr/>
        </p:nvGrpSpPr>
        <p:grpSpPr bwMode="auto">
          <a:xfrm>
            <a:off x="4425743" y="4872584"/>
            <a:ext cx="4181475" cy="1547813"/>
            <a:chOff x="4786314" y="3071810"/>
            <a:chExt cx="4181496" cy="1547815"/>
          </a:xfrm>
        </p:grpSpPr>
        <p:pic>
          <p:nvPicPr>
            <p:cNvPr id="8" name="Grafik 5" descr="Box.png">
              <a:extLst>
                <a:ext uri="{FF2B5EF4-FFF2-40B4-BE49-F238E27FC236}">
                  <a16:creationId xmlns:a16="http://schemas.microsoft.com/office/drawing/2014/main" id="{882B254E-DB55-DA99-5DEE-1CBE77E1B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Grafik 6" descr="Outputarrow.png">
              <a:extLst>
                <a:ext uri="{FF2B5EF4-FFF2-40B4-BE49-F238E27FC236}">
                  <a16:creationId xmlns:a16="http://schemas.microsoft.com/office/drawing/2014/main" id="{C04D23F0-86BF-BC47-5B30-E7E12E685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Grafik 7" descr="Output.png">
              <a:extLst>
                <a:ext uri="{FF2B5EF4-FFF2-40B4-BE49-F238E27FC236}">
                  <a16:creationId xmlns:a16="http://schemas.microsoft.com/office/drawing/2014/main" id="{0827830A-0C70-0A47-B95F-37856E594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uppieren 13">
            <a:extLst>
              <a:ext uri="{FF2B5EF4-FFF2-40B4-BE49-F238E27FC236}">
                <a16:creationId xmlns:a16="http://schemas.microsoft.com/office/drawing/2014/main" id="{F83234D6-F959-0A7E-3D6C-CD7B004FA08F}"/>
              </a:ext>
            </a:extLst>
          </p:cNvPr>
          <p:cNvGrpSpPr>
            <a:grpSpLocks/>
          </p:cNvGrpSpPr>
          <p:nvPr/>
        </p:nvGrpSpPr>
        <p:grpSpPr bwMode="auto">
          <a:xfrm>
            <a:off x="1052304" y="3515272"/>
            <a:ext cx="3659188" cy="1296987"/>
            <a:chOff x="699167" y="1643050"/>
            <a:chExt cx="3658519" cy="1297164"/>
          </a:xfrm>
        </p:grpSpPr>
        <p:pic>
          <p:nvPicPr>
            <p:cNvPr id="12" name="Grafik 10" descr="UM.png">
              <a:extLst>
                <a:ext uri="{FF2B5EF4-FFF2-40B4-BE49-F238E27FC236}">
                  <a16:creationId xmlns:a16="http://schemas.microsoft.com/office/drawing/2014/main" id="{B9682832-7D47-8E80-0E52-4B403D5B4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Grafik 11" descr="UMarrow.png">
              <a:extLst>
                <a:ext uri="{FF2B5EF4-FFF2-40B4-BE49-F238E27FC236}">
                  <a16:creationId xmlns:a16="http://schemas.microsoft.com/office/drawing/2014/main" id="{24D7185A-4DD0-8976-C742-718AF2556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uppieren 18">
            <a:extLst>
              <a:ext uri="{FF2B5EF4-FFF2-40B4-BE49-F238E27FC236}">
                <a16:creationId xmlns:a16="http://schemas.microsoft.com/office/drawing/2014/main" id="{4B5A7B18-A977-9109-6A64-419F5469CA16}"/>
              </a:ext>
            </a:extLst>
          </p:cNvPr>
          <p:cNvGrpSpPr>
            <a:grpSpLocks/>
          </p:cNvGrpSpPr>
          <p:nvPr/>
        </p:nvGrpSpPr>
        <p:grpSpPr bwMode="auto">
          <a:xfrm>
            <a:off x="1139618" y="4594771"/>
            <a:ext cx="3252787" cy="920750"/>
            <a:chOff x="857224" y="2722011"/>
            <a:chExt cx="3252812" cy="921303"/>
          </a:xfrm>
        </p:grpSpPr>
        <p:pic>
          <p:nvPicPr>
            <p:cNvPr id="15" name="Grafik 16" descr="Commarrow.png">
              <a:extLst>
                <a:ext uri="{FF2B5EF4-FFF2-40B4-BE49-F238E27FC236}">
                  <a16:creationId xmlns:a16="http://schemas.microsoft.com/office/drawing/2014/main" id="{009FCB1A-B21B-0DD4-1FBB-8EA61908D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43108" y="3143248"/>
              <a:ext cx="1966928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Grafik 15" descr="Community.png">
              <a:extLst>
                <a:ext uri="{FF2B5EF4-FFF2-40B4-BE49-F238E27FC236}">
                  <a16:creationId xmlns:a16="http://schemas.microsoft.com/office/drawing/2014/main" id="{F4E15485-05D5-F9C6-B517-F051AABB0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7224" y="2722011"/>
              <a:ext cx="1428760" cy="849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Elipsa 22">
            <a:extLst>
              <a:ext uri="{FF2B5EF4-FFF2-40B4-BE49-F238E27FC236}">
                <a16:creationId xmlns:a16="http://schemas.microsoft.com/office/drawing/2014/main" id="{8787DA98-3C23-B3DD-5501-0A4C00D5E8AB}"/>
              </a:ext>
            </a:extLst>
          </p:cNvPr>
          <p:cNvSpPr/>
          <p:nvPr/>
        </p:nvSpPr>
        <p:spPr bwMode="auto">
          <a:xfrm>
            <a:off x="677332" y="3429000"/>
            <a:ext cx="2376264" cy="2232248"/>
          </a:xfrm>
          <a:prstGeom prst="ellipse">
            <a:avLst/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186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C5EA4-4271-D3A2-60FC-848778DEC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24B1DDE-42FC-1DD5-320E-851BC9C4200A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99FEA0E-7564-DAE0-B3ED-C48DB4EC45B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28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42DA87A-D8F3-426F-56AD-50DC7045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B3BE856-EA62-65BF-B7CD-8BC01ED6A749}"/>
              </a:ext>
            </a:extLst>
          </p:cNvPr>
          <p:cNvSpPr txBox="1"/>
          <p:nvPr/>
        </p:nvSpPr>
        <p:spPr>
          <a:xfrm>
            <a:off x="850306" y="1584834"/>
            <a:ext cx="973793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Collaborative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filtering</a:t>
            </a:r>
            <a:r>
              <a:rPr lang="cs-CZ" altLang="cs-CZ" sz="2000" b="1" i="1" dirty="0"/>
              <a:t>: KNN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Two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practically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usable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variants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user-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Different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variants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ranking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obsolate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each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candidate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nearest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neighbors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Ranking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nearest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neighbors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ignore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which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insufficient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</a:t>
            </a:r>
          </a:p>
          <a:p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User-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preference matrix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other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select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closest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U_k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slice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matrix 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correspodning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U_k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R_k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slice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cs-CZ" altLang="cs-CZ" sz="1800" i="1" dirty="0"/>
          </a:p>
          <a:p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preference matrix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pairwise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pruned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pre-computed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Represent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through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his/her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preferred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retreive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zeros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unknown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alt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3252296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82A87-6870-2E3F-4680-AFF98A4C8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7915767-CCFB-5D77-2901-0773FE6EDFC7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540A159-7892-D4DC-FAEE-1672EC6F03A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29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35A468E-2FEC-E665-E329-D7CF035B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0834C15-50CA-75D9-BDCC-1E810BFB2799}"/>
              </a:ext>
            </a:extLst>
          </p:cNvPr>
          <p:cNvSpPr txBox="1"/>
          <p:nvPr/>
        </p:nvSpPr>
        <p:spPr>
          <a:xfrm>
            <a:off x="850306" y="1584834"/>
            <a:ext cx="973793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Collaborative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filtering</a:t>
            </a:r>
            <a:r>
              <a:rPr lang="cs-CZ" altLang="cs-CZ" sz="2000" b="1" i="1" dirty="0"/>
              <a:t>: KNN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Two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practically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usable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variants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user-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Different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variants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ranking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obsolate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each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candidate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nearest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neighbors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Ranking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nearest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neighbors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ignore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which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insufficient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</a:t>
            </a:r>
          </a:p>
          <a:p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User-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preference matrix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other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select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closest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U_k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slice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matrix 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correspodning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U_k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R_k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slice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cs-CZ" altLang="cs-CZ" sz="1800" i="1" dirty="0"/>
          </a:p>
          <a:p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preference matrix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pairwise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pruned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pre-computed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Represent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through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his/her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preferred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retreive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zeros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unknown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altLang="cs-CZ" sz="1800" i="1" dirty="0"/>
          </a:p>
        </p:txBody>
      </p:sp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667AEA59-4F43-A80E-8D12-27228010290B}"/>
              </a:ext>
            </a:extLst>
          </p:cNvPr>
          <p:cNvSpPr/>
          <p:nvPr/>
        </p:nvSpPr>
        <p:spPr>
          <a:xfrm>
            <a:off x="2463201" y="2905629"/>
            <a:ext cx="5024928" cy="726334"/>
          </a:xfrm>
          <a:prstGeom prst="wedgeRoundRectCallout">
            <a:avLst>
              <a:gd name="adj1" fmla="val -47637"/>
              <a:gd name="adj2" fmla="val 6527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Pearson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correlation</a:t>
            </a:r>
            <a:r>
              <a:rPr lang="cs-CZ" dirty="0"/>
              <a:t> / Cosine / </a:t>
            </a:r>
            <a:r>
              <a:rPr lang="cs-CZ" dirty="0" err="1"/>
              <a:t>jaccard</a:t>
            </a:r>
            <a:r>
              <a:rPr lang="cs-CZ" dirty="0"/>
              <a:t> </a:t>
            </a:r>
            <a:r>
              <a:rPr lang="cs-CZ" dirty="0" err="1"/>
              <a:t>similarity</a:t>
            </a:r>
            <a:endParaRPr lang="cs-CZ" dirty="0"/>
          </a:p>
          <a:p>
            <a:pPr algn="ctr"/>
            <a:r>
              <a:rPr lang="cs-CZ" dirty="0"/>
              <a:t>- </a:t>
            </a:r>
            <a:r>
              <a:rPr lang="cs-CZ" dirty="0" err="1"/>
              <a:t>beware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handling</a:t>
            </a:r>
            <a:r>
              <a:rPr lang="cs-CZ" dirty="0"/>
              <a:t> </a:t>
            </a:r>
            <a:r>
              <a:rPr lang="cs-CZ" dirty="0" err="1"/>
              <a:t>missing</a:t>
            </a:r>
            <a:r>
              <a:rPr lang="cs-CZ" dirty="0"/>
              <a:t> </a:t>
            </a:r>
            <a:r>
              <a:rPr lang="cs-CZ" dirty="0" err="1"/>
              <a:t>values</a:t>
            </a:r>
            <a:endParaRPr lang="cs-CZ" dirty="0"/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B9ECDDD9-5CD9-0BB6-4747-01823E4BE404}"/>
              </a:ext>
            </a:extLst>
          </p:cNvPr>
          <p:cNvSpPr/>
          <p:nvPr/>
        </p:nvSpPr>
        <p:spPr>
          <a:xfrm>
            <a:off x="2737378" y="4361177"/>
            <a:ext cx="2981894" cy="748923"/>
          </a:xfrm>
          <a:prstGeom prst="wedgeRoundRectCallout">
            <a:avLst>
              <a:gd name="adj1" fmla="val -78270"/>
              <a:gd name="adj2" fmla="val -6176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Typically</a:t>
            </a:r>
            <a:r>
              <a:rPr lang="cs-CZ" dirty="0"/>
              <a:t>,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average</a:t>
            </a:r>
            <a:endParaRPr lang="cs-CZ" dirty="0"/>
          </a:p>
          <a:p>
            <a:pPr algn="ctr"/>
            <a:r>
              <a:rPr lang="cs-CZ" dirty="0"/>
              <a:t>- user </a:t>
            </a:r>
            <a:r>
              <a:rPr lang="cs-CZ" dirty="0" err="1"/>
              <a:t>similarity</a:t>
            </a:r>
            <a:r>
              <a:rPr lang="cs-CZ" dirty="0"/>
              <a:t> as </a:t>
            </a:r>
            <a:r>
              <a:rPr lang="cs-CZ" dirty="0" err="1"/>
              <a:t>weight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57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360614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09B20-75D0-0009-470C-3BDE484D9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F8A4BAF7-5C75-ADF7-71C5-AAF7705593CF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40818A1-BC1E-9141-151F-2F1065955FB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30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712B8D9-C485-D0D8-A957-C325A6606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9FA636-9F34-05C5-ECA3-4F238205F972}"/>
              </a:ext>
            </a:extLst>
          </p:cNvPr>
          <p:cNvSpPr txBox="1"/>
          <p:nvPr/>
        </p:nvSpPr>
        <p:spPr>
          <a:xfrm>
            <a:off x="850306" y="1584834"/>
            <a:ext cx="973793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Collaborative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filtering</a:t>
            </a:r>
            <a:r>
              <a:rPr lang="cs-CZ" altLang="cs-CZ" sz="2000" b="1" i="1" dirty="0"/>
              <a:t>: KNN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Two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practically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usable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variants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user-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Different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variants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ranking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obsolate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each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candidate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predict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rating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nearest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neighbors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Ranking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nearest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neighbors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ignore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which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insufficient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</a:t>
            </a:r>
          </a:p>
          <a:p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User-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preference matrix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other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select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closest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U_k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slice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matrix 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correspodning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U_k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R_k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slice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cs-CZ" altLang="cs-CZ" sz="1800" i="1" dirty="0"/>
          </a:p>
          <a:p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preference matrix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pairwise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pruned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pre-computed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Represent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through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his/her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preferred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retreive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zeros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unknown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altLang="cs-CZ" sz="1800" i="1" dirty="0"/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FBF97E21-A537-D02E-6DC4-228B36765EDD}"/>
              </a:ext>
            </a:extLst>
          </p:cNvPr>
          <p:cNvSpPr/>
          <p:nvPr/>
        </p:nvSpPr>
        <p:spPr>
          <a:xfrm>
            <a:off x="6546079" y="4455182"/>
            <a:ext cx="3649054" cy="748923"/>
          </a:xfrm>
          <a:prstGeom prst="wedgeRoundRectCallout">
            <a:avLst>
              <a:gd name="adj1" fmla="val -4330"/>
              <a:gd name="adj2" fmla="val 8201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advantage</a:t>
            </a:r>
            <a:r>
              <a:rPr lang="cs-CZ" dirty="0"/>
              <a:t> as long as </a:t>
            </a:r>
            <a:r>
              <a:rPr lang="cs-CZ" dirty="0" err="1"/>
              <a:t>users</a:t>
            </a:r>
            <a:r>
              <a:rPr lang="cs-CZ" dirty="0"/>
              <a:t> </a:t>
            </a:r>
            <a:r>
              <a:rPr lang="cs-CZ" dirty="0" err="1"/>
              <a:t>fluctuation</a:t>
            </a:r>
            <a:r>
              <a:rPr lang="cs-CZ" dirty="0"/>
              <a:t> &gt; </a:t>
            </a:r>
            <a:r>
              <a:rPr lang="cs-CZ" dirty="0" err="1"/>
              <a:t>items</a:t>
            </a:r>
            <a:r>
              <a:rPr lang="cs-CZ" dirty="0"/>
              <a:t> </a:t>
            </a:r>
            <a:r>
              <a:rPr lang="cs-CZ" dirty="0" err="1"/>
              <a:t>fluctuation</a:t>
            </a:r>
            <a:r>
              <a:rPr lang="cs-CZ" dirty="0"/>
              <a:t> </a:t>
            </a:r>
            <a:br>
              <a:rPr lang="cs-CZ" dirty="0"/>
            </a:br>
            <a:r>
              <a:rPr lang="cs-CZ" sz="1600" dirty="0"/>
              <a:t>(</a:t>
            </a:r>
            <a:r>
              <a:rPr lang="cs-CZ" sz="1600" dirty="0" err="1"/>
              <a:t>famous</a:t>
            </a:r>
            <a:r>
              <a:rPr lang="cs-CZ" sz="1600" dirty="0"/>
              <a:t> 2001 Amazon </a:t>
            </a:r>
            <a:r>
              <a:rPr lang="cs-CZ" sz="1600" dirty="0" err="1"/>
              <a:t>paper</a:t>
            </a:r>
            <a:r>
              <a:rPr lang="cs-CZ" sz="1600" dirty="0"/>
              <a:t>*)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0E1C2D2-16CB-AFE7-2C84-1C9226123A26}"/>
              </a:ext>
            </a:extLst>
          </p:cNvPr>
          <p:cNvSpPr txBox="1"/>
          <p:nvPr/>
        </p:nvSpPr>
        <p:spPr>
          <a:xfrm>
            <a:off x="850306" y="6448976"/>
            <a:ext cx="451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* </a:t>
            </a:r>
            <a:r>
              <a:rPr lang="cs-CZ" sz="1400" dirty="0">
                <a:hlinkClick r:id="rId2"/>
              </a:rPr>
              <a:t>https://ieeexplore.ieee.org/abstract/document/1167344</a:t>
            </a:r>
            <a:r>
              <a:rPr lang="cs-CZ" sz="1400" dirty="0"/>
              <a:t> 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997FCBDC-4F6E-62AD-7C5B-09505411BF89}"/>
              </a:ext>
            </a:extLst>
          </p:cNvPr>
          <p:cNvSpPr/>
          <p:nvPr/>
        </p:nvSpPr>
        <p:spPr>
          <a:xfrm>
            <a:off x="1703336" y="4247260"/>
            <a:ext cx="2981894" cy="853680"/>
          </a:xfrm>
          <a:prstGeom prst="wedgeRoundRectCallout">
            <a:avLst>
              <a:gd name="adj1" fmla="val -43592"/>
              <a:gd name="adj2" fmla="val 14245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err="1"/>
              <a:t>Typically</a:t>
            </a:r>
            <a:r>
              <a:rPr lang="cs-CZ" dirty="0"/>
              <a:t>, </a:t>
            </a:r>
            <a:r>
              <a:rPr lang="cs-CZ" dirty="0" err="1"/>
              <a:t>weighted</a:t>
            </a:r>
            <a:r>
              <a:rPr lang="cs-CZ" dirty="0"/>
              <a:t> </a:t>
            </a:r>
            <a:r>
              <a:rPr lang="cs-CZ" dirty="0" err="1"/>
              <a:t>average</a:t>
            </a:r>
            <a:endParaRPr lang="cs-CZ" dirty="0"/>
          </a:p>
          <a:p>
            <a:r>
              <a:rPr lang="cs-CZ" sz="1600" dirty="0"/>
              <a:t>- </a:t>
            </a:r>
            <a:r>
              <a:rPr lang="cs-CZ" sz="1600" dirty="0" err="1"/>
              <a:t>item</a:t>
            </a:r>
            <a:r>
              <a:rPr lang="cs-CZ" sz="1600" dirty="0"/>
              <a:t> </a:t>
            </a:r>
            <a:r>
              <a:rPr lang="cs-CZ" sz="1600" dirty="0" err="1"/>
              <a:t>similarity</a:t>
            </a:r>
            <a:r>
              <a:rPr lang="cs-CZ" sz="1600" dirty="0"/>
              <a:t> as </a:t>
            </a:r>
            <a:r>
              <a:rPr lang="cs-CZ" sz="1600" dirty="0" err="1"/>
              <a:t>weight</a:t>
            </a:r>
            <a:endParaRPr lang="cs-CZ" sz="1600" dirty="0"/>
          </a:p>
          <a:p>
            <a:r>
              <a:rPr lang="cs-CZ" sz="1600" dirty="0"/>
              <a:t>- </a:t>
            </a:r>
            <a:r>
              <a:rPr lang="cs-CZ" sz="1600" dirty="0" err="1"/>
              <a:t>item</a:t>
            </a:r>
            <a:r>
              <a:rPr lang="cs-CZ" sz="1600" dirty="0"/>
              <a:t> rating as </a:t>
            </a:r>
            <a:r>
              <a:rPr lang="cs-CZ" sz="1600" dirty="0" err="1"/>
              <a:t>weight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00122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/>
              <a:t>Ladislav Peška, Recommender Systems - Introduction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B361236-AA71-47FA-AEC2-F26171F734B8}" type="slidenum">
              <a:rPr lang="en-GB" altLang="en-US" smtClean="0"/>
              <a:pPr/>
              <a:t>31</a:t>
            </a:fld>
            <a:endParaRPr lang="en-GB" altLang="en-US">
              <a:latin typeface="Arial" charset="0"/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7897" y="1719263"/>
            <a:ext cx="9584567" cy="4411662"/>
          </a:xfrm>
          <a:noFill/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altLang="cs-CZ" sz="4200" b="1" i="1" dirty="0" err="1"/>
              <a:t>Collaborative</a:t>
            </a:r>
            <a:r>
              <a:rPr lang="cs-CZ" altLang="cs-CZ" sz="4200" b="1" i="1" dirty="0"/>
              <a:t> </a:t>
            </a:r>
            <a:r>
              <a:rPr lang="cs-CZ" altLang="cs-CZ" sz="4200" b="1" i="1" dirty="0" err="1"/>
              <a:t>filtering</a:t>
            </a:r>
            <a:r>
              <a:rPr lang="cs-CZ" altLang="cs-CZ" sz="4200" b="1" i="1" dirty="0"/>
              <a:t>: Matrix </a:t>
            </a:r>
            <a:r>
              <a:rPr lang="cs-CZ" altLang="cs-CZ" sz="4200" b="1" i="1" dirty="0" err="1"/>
              <a:t>Factorization</a:t>
            </a:r>
            <a:endParaRPr lang="cs-CZ" sz="4200" dirty="0"/>
          </a:p>
          <a:p>
            <a:pPr marL="571500" indent="-571500"/>
            <a:r>
              <a:rPr lang="cs-CZ" sz="3800" dirty="0" err="1"/>
              <a:t>Lets</a:t>
            </a:r>
            <a:r>
              <a:rPr lang="cs-CZ" sz="3800" dirty="0"/>
              <a:t> </a:t>
            </a:r>
            <a:r>
              <a:rPr lang="cs-CZ" sz="3800" dirty="0" err="1"/>
              <a:t>have</a:t>
            </a:r>
            <a:r>
              <a:rPr lang="cs-CZ" sz="3800" dirty="0"/>
              <a:t> a matrix </a:t>
            </a:r>
            <a:r>
              <a:rPr lang="cs-CZ" sz="3800" dirty="0" err="1"/>
              <a:t>of</a:t>
            </a:r>
            <a:r>
              <a:rPr lang="cs-CZ" sz="3800" dirty="0"/>
              <a:t> </a:t>
            </a:r>
            <a:r>
              <a:rPr lang="cs-CZ" sz="3800" dirty="0" err="1"/>
              <a:t>ratings</a:t>
            </a:r>
            <a:r>
              <a:rPr lang="cs-CZ" sz="3800" dirty="0"/>
              <a:t> (</a:t>
            </a:r>
            <a:r>
              <a:rPr lang="cs-CZ" sz="3800" dirty="0" err="1"/>
              <a:t>or</a:t>
            </a:r>
            <a:r>
              <a:rPr lang="cs-CZ" sz="3800" dirty="0"/>
              <a:t> </a:t>
            </a:r>
            <a:r>
              <a:rPr lang="cs-CZ" sz="3800" dirty="0" err="1"/>
              <a:t>implicit</a:t>
            </a:r>
            <a:r>
              <a:rPr lang="cs-CZ" sz="3800" dirty="0"/>
              <a:t> feedback) </a:t>
            </a:r>
            <a:r>
              <a:rPr lang="cs-CZ" sz="3800" dirty="0" err="1"/>
              <a:t>of</a:t>
            </a:r>
            <a:r>
              <a:rPr lang="cs-CZ" sz="3800" dirty="0"/>
              <a:t> </a:t>
            </a:r>
            <a:r>
              <a:rPr lang="cs-CZ" sz="3800" dirty="0" err="1"/>
              <a:t>users</a:t>
            </a:r>
            <a:r>
              <a:rPr lang="cs-CZ" sz="3800" dirty="0"/>
              <a:t> on </a:t>
            </a:r>
            <a:r>
              <a:rPr lang="cs-CZ" sz="3800" dirty="0" err="1"/>
              <a:t>items</a:t>
            </a:r>
            <a:r>
              <a:rPr lang="cs-CZ" sz="3800" dirty="0"/>
              <a:t>: </a:t>
            </a:r>
            <a:r>
              <a:rPr lang="cs-CZ" sz="3800" b="1" dirty="0"/>
              <a:t>R</a:t>
            </a:r>
          </a:p>
          <a:p>
            <a:pPr marL="571500" indent="-571500"/>
            <a:r>
              <a:rPr lang="cs-CZ" sz="3800" dirty="0" err="1"/>
              <a:t>Decompose</a:t>
            </a:r>
            <a:r>
              <a:rPr lang="cs-CZ" sz="3800" dirty="0"/>
              <a:t> </a:t>
            </a:r>
            <a:r>
              <a:rPr lang="cs-CZ" sz="3800" dirty="0" err="1"/>
              <a:t>this</a:t>
            </a:r>
            <a:r>
              <a:rPr lang="cs-CZ" sz="3800" dirty="0"/>
              <a:t> matrix </a:t>
            </a:r>
            <a:r>
              <a:rPr lang="cs-CZ" sz="3800" dirty="0" err="1"/>
              <a:t>into</a:t>
            </a:r>
            <a:r>
              <a:rPr lang="cs-CZ" sz="3800" dirty="0"/>
              <a:t> </a:t>
            </a:r>
            <a:r>
              <a:rPr lang="cs-CZ" sz="3800" dirty="0" err="1"/>
              <a:t>latent</a:t>
            </a:r>
            <a:r>
              <a:rPr lang="cs-CZ" sz="3800" dirty="0"/>
              <a:t> </a:t>
            </a:r>
            <a:r>
              <a:rPr lang="cs-CZ" sz="3800" dirty="0" err="1"/>
              <a:t>factors</a:t>
            </a:r>
            <a:r>
              <a:rPr lang="cs-CZ" sz="3800" dirty="0"/>
              <a:t> </a:t>
            </a:r>
            <a:r>
              <a:rPr lang="cs-CZ" sz="3800" dirty="0" err="1"/>
              <a:t>of</a:t>
            </a:r>
            <a:r>
              <a:rPr lang="cs-CZ" sz="3800" dirty="0"/>
              <a:t> </a:t>
            </a:r>
            <a:r>
              <a:rPr lang="cs-CZ" sz="3800" dirty="0" err="1"/>
              <a:t>users</a:t>
            </a:r>
            <a:r>
              <a:rPr lang="cs-CZ" sz="3800" dirty="0"/>
              <a:t> and </a:t>
            </a:r>
            <a:r>
              <a:rPr lang="cs-CZ" sz="3800" dirty="0" err="1"/>
              <a:t>items</a:t>
            </a:r>
            <a:r>
              <a:rPr lang="cs-CZ" sz="3800" dirty="0"/>
              <a:t>: </a:t>
            </a:r>
            <a:r>
              <a:rPr lang="cs-CZ" sz="3800" b="1" dirty="0"/>
              <a:t>U</a:t>
            </a:r>
            <a:r>
              <a:rPr lang="cs-CZ" sz="3800" dirty="0"/>
              <a:t> and </a:t>
            </a:r>
            <a:r>
              <a:rPr lang="cs-CZ" sz="3800" b="1" dirty="0"/>
              <a:t>O</a:t>
            </a:r>
          </a:p>
          <a:p>
            <a:pPr marL="920750" lvl="1" indent="-571500"/>
            <a:r>
              <a:rPr lang="cs-CZ" sz="3400" dirty="0" err="1"/>
              <a:t>Decomposition</a:t>
            </a:r>
            <a:r>
              <a:rPr lang="cs-CZ" sz="3400" dirty="0"/>
              <a:t> </a:t>
            </a:r>
            <a:r>
              <a:rPr lang="cs-CZ" sz="3400" dirty="0" err="1"/>
              <a:t>should</a:t>
            </a:r>
            <a:r>
              <a:rPr lang="cs-CZ" sz="3400" dirty="0"/>
              <a:t> </a:t>
            </a:r>
            <a:r>
              <a:rPr lang="cs-CZ" sz="3400" dirty="0" err="1"/>
              <a:t>provide</a:t>
            </a:r>
            <a:r>
              <a:rPr lang="cs-CZ" sz="3400" dirty="0"/>
              <a:t> </a:t>
            </a:r>
            <a:r>
              <a:rPr lang="cs-CZ" sz="3400" dirty="0" err="1"/>
              <a:t>similar</a:t>
            </a:r>
            <a:r>
              <a:rPr lang="cs-CZ" sz="3400" dirty="0"/>
              <a:t> </a:t>
            </a:r>
            <a:r>
              <a:rPr lang="cs-CZ" sz="3400" dirty="0" err="1"/>
              <a:t>results</a:t>
            </a:r>
            <a:r>
              <a:rPr lang="cs-CZ" sz="3400" dirty="0"/>
              <a:t> on </a:t>
            </a:r>
            <a:r>
              <a:rPr lang="cs-CZ" sz="3400" dirty="0" err="1"/>
              <a:t>known</a:t>
            </a:r>
            <a:r>
              <a:rPr lang="cs-CZ" sz="3400" dirty="0"/>
              <a:t> data</a:t>
            </a:r>
          </a:p>
          <a:p>
            <a:pPr marL="571500" indent="-571500"/>
            <a:endParaRPr lang="cs-CZ" sz="4200" dirty="0"/>
          </a:p>
          <a:p>
            <a:pPr marL="571500" indent="-571500"/>
            <a:endParaRPr lang="cs-CZ" sz="4200" dirty="0"/>
          </a:p>
          <a:p>
            <a:pPr marL="571500" indent="-571500"/>
            <a:endParaRPr lang="cs-CZ" sz="4200" dirty="0"/>
          </a:p>
          <a:p>
            <a:pPr marL="571500" indent="-571500"/>
            <a:endParaRPr lang="cs-CZ" sz="4200" dirty="0"/>
          </a:p>
          <a:p>
            <a:pPr marL="920750" lvl="1" indent="-571500"/>
            <a:r>
              <a:rPr lang="cs-CZ" sz="3400" dirty="0" err="1"/>
              <a:t>Define</a:t>
            </a:r>
            <a:r>
              <a:rPr lang="cs-CZ" sz="3400" dirty="0"/>
              <a:t> </a:t>
            </a:r>
            <a:r>
              <a:rPr lang="cs-CZ" sz="3400" dirty="0" err="1"/>
              <a:t>error</a:t>
            </a:r>
            <a:r>
              <a:rPr lang="cs-CZ" sz="3400" dirty="0"/>
              <a:t> </a:t>
            </a:r>
            <a:r>
              <a:rPr lang="cs-CZ" sz="3400" dirty="0" err="1"/>
              <a:t>of</a:t>
            </a:r>
            <a:r>
              <a:rPr lang="cs-CZ" sz="3400" dirty="0"/>
              <a:t> </a:t>
            </a:r>
            <a:r>
              <a:rPr lang="cs-CZ" sz="3400" dirty="0" err="1"/>
              <a:t>this</a:t>
            </a:r>
            <a:r>
              <a:rPr lang="cs-CZ" sz="3400" dirty="0"/>
              <a:t> </a:t>
            </a:r>
            <a:r>
              <a:rPr lang="cs-CZ" sz="3400" dirty="0" err="1"/>
              <a:t>representation</a:t>
            </a:r>
            <a:r>
              <a:rPr lang="cs-CZ" sz="3400" dirty="0"/>
              <a:t> </a:t>
            </a:r>
            <a:br>
              <a:rPr lang="cs-CZ" sz="3400" dirty="0"/>
            </a:br>
            <a:r>
              <a:rPr lang="cs-CZ" sz="3400" dirty="0"/>
              <a:t>(</a:t>
            </a:r>
            <a:r>
              <a:rPr lang="cs-CZ" sz="3400" dirty="0" err="1"/>
              <a:t>e.g</a:t>
            </a:r>
            <a:r>
              <a:rPr lang="cs-CZ" sz="3400" dirty="0"/>
              <a:t>., </a:t>
            </a:r>
            <a:r>
              <a:rPr lang="cs-CZ" sz="3400" dirty="0" err="1"/>
              <a:t>squared</a:t>
            </a:r>
            <a:r>
              <a:rPr lang="cs-CZ" sz="3400" dirty="0"/>
              <a:t> </a:t>
            </a:r>
            <a:r>
              <a:rPr lang="cs-CZ" sz="3400" dirty="0" err="1"/>
              <a:t>difference</a:t>
            </a:r>
            <a:r>
              <a:rPr lang="cs-CZ" sz="3400" dirty="0"/>
              <a:t> </a:t>
            </a:r>
            <a:r>
              <a:rPr lang="cs-CZ" sz="3400" dirty="0" err="1"/>
              <a:t>between</a:t>
            </a:r>
            <a:r>
              <a:rPr lang="cs-CZ" sz="3400" dirty="0"/>
              <a:t> </a:t>
            </a:r>
            <a:r>
              <a:rPr lang="cs-CZ" sz="3400" dirty="0" err="1"/>
              <a:t>true</a:t>
            </a:r>
            <a:r>
              <a:rPr lang="cs-CZ" sz="3400" dirty="0"/>
              <a:t> and </a:t>
            </a:r>
            <a:r>
              <a:rPr lang="cs-CZ" sz="3400" dirty="0" err="1"/>
              <a:t>expected</a:t>
            </a:r>
            <a:r>
              <a:rPr lang="cs-CZ" sz="3400" dirty="0"/>
              <a:t> </a:t>
            </a:r>
            <a:r>
              <a:rPr lang="cs-CZ" sz="3400" dirty="0" err="1"/>
              <a:t>ratings</a:t>
            </a:r>
            <a:r>
              <a:rPr lang="cs-CZ" sz="3400" dirty="0"/>
              <a:t>)</a:t>
            </a:r>
          </a:p>
          <a:p>
            <a:pPr marL="920750" lvl="1" indent="-571500"/>
            <a:r>
              <a:rPr lang="cs-CZ" sz="3400" dirty="0"/>
              <a:t>Use, </a:t>
            </a:r>
            <a:r>
              <a:rPr lang="cs-CZ" sz="3400" dirty="0" err="1"/>
              <a:t>e.g</a:t>
            </a:r>
            <a:r>
              <a:rPr lang="cs-CZ" sz="3400" dirty="0"/>
              <a:t>., </a:t>
            </a:r>
            <a:r>
              <a:rPr lang="cs-CZ" sz="3400" dirty="0" err="1"/>
              <a:t>stochastic</a:t>
            </a:r>
            <a:r>
              <a:rPr lang="cs-CZ" sz="3400" dirty="0"/>
              <a:t> gradient </a:t>
            </a:r>
            <a:r>
              <a:rPr lang="cs-CZ" sz="3400" dirty="0" err="1"/>
              <a:t>descend</a:t>
            </a:r>
            <a:r>
              <a:rPr lang="cs-CZ" sz="3400" dirty="0"/>
              <a:t> to </a:t>
            </a:r>
            <a:r>
              <a:rPr lang="cs-CZ" sz="3400" dirty="0" err="1"/>
              <a:t>minimize</a:t>
            </a:r>
            <a:r>
              <a:rPr lang="cs-CZ" sz="3400" dirty="0"/>
              <a:t> </a:t>
            </a:r>
            <a:r>
              <a:rPr lang="cs-CZ" sz="3400" dirty="0" err="1"/>
              <a:t>this</a:t>
            </a:r>
            <a:r>
              <a:rPr lang="cs-CZ" sz="3400" dirty="0"/>
              <a:t> </a:t>
            </a:r>
            <a:r>
              <a:rPr lang="cs-CZ" sz="3400" dirty="0" err="1"/>
              <a:t>error</a:t>
            </a:r>
            <a:endParaRPr lang="cs-CZ" sz="3400" dirty="0"/>
          </a:p>
          <a:p>
            <a:pPr marL="520700" indent="-571500"/>
            <a:r>
              <a:rPr lang="cs-CZ" sz="3600" b="1" dirty="0" err="1"/>
              <a:t>Why</a:t>
            </a:r>
            <a:r>
              <a:rPr lang="cs-CZ" sz="3600" b="1" dirty="0"/>
              <a:t>? </a:t>
            </a:r>
            <a:r>
              <a:rPr lang="cs-CZ" sz="3600" dirty="0" err="1"/>
              <a:t>Assume</a:t>
            </a:r>
            <a:r>
              <a:rPr lang="cs-CZ" sz="3600" dirty="0"/>
              <a:t> </a:t>
            </a:r>
            <a:r>
              <a:rPr lang="cs-CZ" sz="3600" dirty="0" err="1"/>
              <a:t>generalization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decomposition</a:t>
            </a:r>
            <a:r>
              <a:rPr lang="cs-CZ" sz="3600" dirty="0"/>
              <a:t> (</a:t>
            </a:r>
            <a:r>
              <a:rPr lang="cs-CZ" sz="3600" dirty="0" err="1"/>
              <a:t>estimate</a:t>
            </a:r>
            <a:r>
              <a:rPr lang="cs-CZ" sz="3600" dirty="0"/>
              <a:t> </a:t>
            </a:r>
            <a:r>
              <a:rPr lang="cs-CZ" sz="3600" dirty="0" err="1"/>
              <a:t>ratings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unknown</a:t>
            </a:r>
            <a:r>
              <a:rPr lang="cs-CZ" sz="3600" dirty="0"/>
              <a:t> </a:t>
            </a:r>
            <a:r>
              <a:rPr lang="cs-CZ" sz="3600" dirty="0" err="1"/>
              <a:t>pairs</a:t>
            </a:r>
            <a:r>
              <a:rPr lang="cs-CZ" sz="3600" dirty="0"/>
              <a:t>)</a:t>
            </a:r>
            <a:endParaRPr lang="cs-CZ" sz="3600" i="1" dirty="0">
              <a:hlinkClick r:id="rId2"/>
            </a:endParaRPr>
          </a:p>
          <a:p>
            <a:pPr marL="0" indent="0">
              <a:buNone/>
            </a:pPr>
            <a:r>
              <a:rPr lang="cs-CZ" sz="3400" i="1" dirty="0">
                <a:hlinkClick r:id="rId2"/>
              </a:rPr>
              <a:t>http://www2.research.att.com/~volinsky/papers/ieeecomputer.pdf</a:t>
            </a:r>
            <a:endParaRPr lang="cs-CZ" sz="3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"/>
              <p:cNvSpPr txBox="1"/>
              <p:nvPr/>
            </p:nvSpPr>
            <p:spPr bwMode="auto">
              <a:xfrm>
                <a:off x="1801813" y="3190875"/>
                <a:ext cx="2643187" cy="1258888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</m:e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lim>
                      </m:limLow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limLow>
                        <m:limLow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cs-CZ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Low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1813" y="3190875"/>
                <a:ext cx="2643187" cy="12588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5">
            <a:extLst>
              <a:ext uri="{FF2B5EF4-FFF2-40B4-BE49-F238E27FC236}">
                <a16:creationId xmlns:a16="http://schemas.microsoft.com/office/drawing/2014/main" id="{A55678BE-7348-2C24-B626-3262578A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7D29B7-8F95-F061-00B5-4351BB754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2" y="4336072"/>
            <a:ext cx="4303481" cy="8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27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/>
              <a:t>Ladislav Peška, Recommender Systems - Introduction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B361236-AA71-47FA-AEC2-F26171F734B8}" type="slidenum">
              <a:rPr lang="en-GB" altLang="en-US" smtClean="0"/>
              <a:pPr/>
              <a:t>32</a:t>
            </a:fld>
            <a:endParaRPr lang="en-GB" altLang="en-US">
              <a:latin typeface="Arial" charset="0"/>
            </a:endParaRPr>
          </a:p>
        </p:txBody>
      </p:sp>
      <p:sp>
        <p:nvSpPr>
          <p:cNvPr id="512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981200" y="1719263"/>
            <a:ext cx="8291264" cy="4411662"/>
          </a:xfrm>
          <a:noFill/>
        </p:spPr>
        <p:txBody>
          <a:bodyPr>
            <a:normAutofit fontScale="47500" lnSpcReduction="20000"/>
          </a:bodyPr>
          <a:lstStyle/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0" indent="0">
              <a:buNone/>
            </a:pPr>
            <a:r>
              <a:rPr lang="cs-CZ" sz="19500" i="1" dirty="0">
                <a:solidFill>
                  <a:srgbClr val="FF0000"/>
                </a:solidFill>
              </a:rPr>
              <a:t>	</a:t>
            </a: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618" t="15981" r="41968" b="31101"/>
          <a:stretch/>
        </p:blipFill>
        <p:spPr>
          <a:xfrm>
            <a:off x="6791400" y="1879531"/>
            <a:ext cx="5400600" cy="4826069"/>
          </a:xfrm>
          <a:prstGeom prst="rect">
            <a:avLst/>
          </a:prstGeom>
        </p:spPr>
      </p:pic>
      <p:sp>
        <p:nvSpPr>
          <p:cNvPr id="3" name="Nadpis 5">
            <a:extLst>
              <a:ext uri="{FF2B5EF4-FFF2-40B4-BE49-F238E27FC236}">
                <a16:creationId xmlns:a16="http://schemas.microsoft.com/office/drawing/2014/main" id="{AE2E8823-A9F2-4248-47E6-B3F82094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584FAE2-8270-6EEC-260F-E06A38C3BCB7}"/>
              </a:ext>
            </a:extLst>
          </p:cNvPr>
          <p:cNvSpPr txBox="1">
            <a:spLocks noChangeArrowheads="1"/>
          </p:cNvSpPr>
          <p:nvPr/>
        </p:nvSpPr>
        <p:spPr>
          <a:xfrm>
            <a:off x="687897" y="1719263"/>
            <a:ext cx="6103503" cy="441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altLang="cs-CZ" sz="2000" b="1" i="1" dirty="0"/>
              <a:t>Collaborative filtering: Matrix Factorization</a:t>
            </a:r>
            <a:endParaRPr lang="en-US" sz="2000" dirty="0"/>
          </a:p>
          <a:p>
            <a:pPr marL="571500" indent="-571500"/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Assumption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latent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describe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users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propensities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items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fullfilment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certain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descriptive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behind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users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preferences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/>
            <a:r>
              <a:rPr lang="cs-CZ" dirty="0"/>
              <a:t>Many </a:t>
            </a:r>
            <a:r>
              <a:rPr lang="cs-CZ" dirty="0" err="1"/>
              <a:t>variants</a:t>
            </a:r>
            <a:r>
              <a:rPr lang="cs-CZ" dirty="0"/>
              <a:t> </a:t>
            </a:r>
            <a:r>
              <a:rPr lang="cs-CZ" dirty="0" err="1"/>
              <a:t>propsed</a:t>
            </a:r>
            <a:r>
              <a:rPr lang="cs-CZ" dirty="0"/>
              <a:t> to </a:t>
            </a:r>
            <a:r>
              <a:rPr lang="cs-CZ" dirty="0" err="1"/>
              <a:t>date</a:t>
            </a:r>
            <a:r>
              <a:rPr lang="cs-CZ" dirty="0"/>
              <a:t>,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differences</a:t>
            </a:r>
            <a:r>
              <a:rPr lang="cs-CZ" dirty="0"/>
              <a:t>:</a:t>
            </a:r>
            <a:endParaRPr lang="en-US" b="1" dirty="0"/>
          </a:p>
          <a:p>
            <a:pPr marL="920750" lvl="1" indent="-571500"/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objective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  <a:p>
            <a:pPr marL="920750" lvl="1" indent="-571500"/>
            <a:r>
              <a:rPr lang="cs-CZ" dirty="0" err="1"/>
              <a:t>Optimization</a:t>
            </a:r>
            <a:r>
              <a:rPr lang="cs-CZ" dirty="0"/>
              <a:t> </a:t>
            </a:r>
            <a:r>
              <a:rPr lang="cs-CZ" dirty="0" err="1"/>
              <a:t>algorithm</a:t>
            </a:r>
            <a:endParaRPr lang="cs-CZ" dirty="0"/>
          </a:p>
          <a:p>
            <a:pPr marL="920750" lvl="1" indent="-571500"/>
            <a:endParaRPr lang="cs-CZ" dirty="0"/>
          </a:p>
          <a:p>
            <a:pPr marL="920750" lvl="1" indent="-571500"/>
            <a:r>
              <a:rPr lang="cs-CZ" dirty="0"/>
              <a:t>SVD++, BPR MF, ALS,…</a:t>
            </a:r>
            <a:endParaRPr lang="en-US" dirty="0"/>
          </a:p>
          <a:p>
            <a:pPr marL="571500" indent="-571500"/>
            <a:endParaRPr lang="en-US" sz="2000" dirty="0"/>
          </a:p>
          <a:p>
            <a:pPr marL="571500" indent="-571500"/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589610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3DA4B-B85C-DE5F-85B1-261DFD822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>
            <a:extLst>
              <a:ext uri="{FF2B5EF4-FFF2-40B4-BE49-F238E27FC236}">
                <a16:creationId xmlns:a16="http://schemas.microsoft.com/office/drawing/2014/main" id="{8E6FF775-90BD-69D6-5C64-145F7D04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/>
              <a:t>Ladislav Peška, Recommender Systems - Introduction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5123" name="Zástupný symbol pro číslo snímku 5">
            <a:extLst>
              <a:ext uri="{FF2B5EF4-FFF2-40B4-BE49-F238E27FC236}">
                <a16:creationId xmlns:a16="http://schemas.microsoft.com/office/drawing/2014/main" id="{561CB05E-C60E-E0E4-17AA-7CC2FEE9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B361236-AA71-47FA-AEC2-F26171F734B8}" type="slidenum">
              <a:rPr lang="en-GB" altLang="en-US" smtClean="0"/>
              <a:pPr/>
              <a:t>33</a:t>
            </a:fld>
            <a:endParaRPr lang="en-GB" altLang="en-US">
              <a:latin typeface="Arial" charset="0"/>
            </a:endParaRPr>
          </a:p>
        </p:txBody>
      </p:sp>
      <p:sp>
        <p:nvSpPr>
          <p:cNvPr id="5125" name="Rectangle 16">
            <a:extLst>
              <a:ext uri="{FF2B5EF4-FFF2-40B4-BE49-F238E27FC236}">
                <a16:creationId xmlns:a16="http://schemas.microsoft.com/office/drawing/2014/main" id="{3477191C-6427-AED2-50DE-9A890A7DF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719263"/>
            <a:ext cx="8291264" cy="4411662"/>
          </a:xfrm>
          <a:noFill/>
        </p:spPr>
        <p:txBody>
          <a:bodyPr>
            <a:normAutofit fontScale="47500" lnSpcReduction="20000"/>
          </a:bodyPr>
          <a:lstStyle/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571500" indent="-571500"/>
            <a:endParaRPr lang="cs-CZ" i="1" dirty="0"/>
          </a:p>
          <a:p>
            <a:pPr marL="0" indent="0">
              <a:buNone/>
            </a:pPr>
            <a:r>
              <a:rPr lang="cs-CZ" sz="19500" i="1" dirty="0">
                <a:solidFill>
                  <a:srgbClr val="FF0000"/>
                </a:solidFill>
              </a:rPr>
              <a:t>	</a:t>
            </a: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3BB17F2-58E9-9800-2114-941FC20601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8" t="15981" r="41968" b="31101"/>
          <a:stretch/>
        </p:blipFill>
        <p:spPr>
          <a:xfrm>
            <a:off x="6791400" y="1879531"/>
            <a:ext cx="5400600" cy="4826069"/>
          </a:xfrm>
          <a:prstGeom prst="rect">
            <a:avLst/>
          </a:prstGeom>
        </p:spPr>
      </p:pic>
      <p:sp>
        <p:nvSpPr>
          <p:cNvPr id="3" name="Nadpis 5">
            <a:extLst>
              <a:ext uri="{FF2B5EF4-FFF2-40B4-BE49-F238E27FC236}">
                <a16:creationId xmlns:a16="http://schemas.microsoft.com/office/drawing/2014/main" id="{AB6398D4-A6DF-E0C3-300C-7EE52A85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58D41356-7403-F2DF-C76C-EC6EF2608C1D}"/>
              </a:ext>
            </a:extLst>
          </p:cNvPr>
          <p:cNvSpPr txBox="1">
            <a:spLocks noChangeArrowheads="1"/>
          </p:cNvSpPr>
          <p:nvPr/>
        </p:nvSpPr>
        <p:spPr>
          <a:xfrm>
            <a:off x="687897" y="1719263"/>
            <a:ext cx="6103503" cy="441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altLang="cs-CZ" sz="2000" b="1" i="1" dirty="0"/>
              <a:t>Collaborative filtering: Matrix Factorization</a:t>
            </a:r>
            <a:endParaRPr lang="en-US" sz="2000" dirty="0"/>
          </a:p>
          <a:p>
            <a:pPr marL="571500" indent="-571500"/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Assumption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latent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describe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users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propensities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items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fullfilment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certain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descriptive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factors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behind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users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preferences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/>
            <a:r>
              <a:rPr lang="cs-CZ" dirty="0"/>
              <a:t>Many </a:t>
            </a:r>
            <a:r>
              <a:rPr lang="cs-CZ" dirty="0" err="1"/>
              <a:t>variants</a:t>
            </a:r>
            <a:r>
              <a:rPr lang="cs-CZ" dirty="0"/>
              <a:t> </a:t>
            </a:r>
            <a:r>
              <a:rPr lang="cs-CZ" dirty="0" err="1"/>
              <a:t>propsed</a:t>
            </a:r>
            <a:r>
              <a:rPr lang="cs-CZ" dirty="0"/>
              <a:t> to </a:t>
            </a:r>
            <a:r>
              <a:rPr lang="cs-CZ" dirty="0" err="1"/>
              <a:t>date</a:t>
            </a:r>
            <a:r>
              <a:rPr lang="cs-CZ" dirty="0"/>
              <a:t>,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differences</a:t>
            </a:r>
            <a:r>
              <a:rPr lang="cs-CZ" dirty="0"/>
              <a:t>:</a:t>
            </a:r>
            <a:endParaRPr lang="en-US" b="1" dirty="0"/>
          </a:p>
          <a:p>
            <a:pPr marL="920750" lvl="1" indent="-571500"/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objective</a:t>
            </a:r>
            <a:r>
              <a:rPr lang="cs-CZ" dirty="0"/>
              <a:t> </a:t>
            </a:r>
            <a:r>
              <a:rPr lang="cs-CZ" dirty="0" err="1"/>
              <a:t>value</a:t>
            </a:r>
            <a:endParaRPr lang="cs-CZ" dirty="0"/>
          </a:p>
          <a:p>
            <a:pPr marL="920750" lvl="1" indent="-571500"/>
            <a:r>
              <a:rPr lang="cs-CZ" dirty="0" err="1"/>
              <a:t>Optimization</a:t>
            </a:r>
            <a:r>
              <a:rPr lang="cs-CZ" dirty="0"/>
              <a:t> </a:t>
            </a:r>
            <a:r>
              <a:rPr lang="cs-CZ" dirty="0" err="1"/>
              <a:t>algorithm</a:t>
            </a:r>
            <a:endParaRPr lang="cs-CZ" dirty="0"/>
          </a:p>
          <a:p>
            <a:pPr marL="920750" lvl="1" indent="-571500"/>
            <a:endParaRPr lang="cs-CZ" dirty="0"/>
          </a:p>
          <a:p>
            <a:pPr marL="920750" lvl="1" indent="-571500"/>
            <a:r>
              <a:rPr lang="cs-CZ" dirty="0"/>
              <a:t>SVD++, BPR MF, ALS,…</a:t>
            </a:r>
            <a:endParaRPr lang="en-US" dirty="0"/>
          </a:p>
          <a:p>
            <a:pPr marL="571500" indent="-571500"/>
            <a:endParaRPr lang="en-US" sz="2000" dirty="0"/>
          </a:p>
          <a:p>
            <a:pPr marL="571500" indent="-571500"/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023435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2"/>
          <p:cNvSpPr txBox="1"/>
          <p:nvPr/>
        </p:nvSpPr>
        <p:spPr>
          <a:xfrm>
            <a:off x="2387353" y="5292055"/>
            <a:ext cx="9073008" cy="4525821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marL="311208" indent="-310881">
              <a:buClr>
                <a:srgbClr val="000000"/>
              </a:buClr>
              <a:buSzPct val="45000"/>
              <a:buFont typeface="Arial"/>
              <a:buChar char="•"/>
            </a:pPr>
            <a:endParaRPr lang="hu-HU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1524001" y="0"/>
            <a:ext cx="653" cy="182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endParaRPr lang="en-GB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408" y="141738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Bayesian</a:t>
            </a:r>
            <a:r>
              <a:rPr lang="cs-CZ" b="1" i="1" dirty="0"/>
              <a:t> </a:t>
            </a:r>
            <a:r>
              <a:rPr lang="cs-CZ" b="1" i="1" dirty="0" err="1"/>
              <a:t>Personalized</a:t>
            </a:r>
            <a:r>
              <a:rPr lang="cs-CZ" b="1" i="1" dirty="0"/>
              <a:t> </a:t>
            </a:r>
            <a:r>
              <a:rPr lang="cs-CZ" b="1" i="1" dirty="0" err="1"/>
              <a:t>Ranking</a:t>
            </a:r>
            <a:r>
              <a:rPr lang="cs-CZ" b="1" i="1" dirty="0"/>
              <a:t> (BPR) MF</a:t>
            </a:r>
          </a:p>
          <a:p>
            <a:endParaRPr lang="cs-CZ" dirty="0"/>
          </a:p>
          <a:p>
            <a:r>
              <a:rPr lang="cs-CZ" dirty="0" err="1"/>
              <a:t>Instead</a:t>
            </a:r>
            <a:r>
              <a:rPr lang="cs-CZ" dirty="0"/>
              <a:t> of rating errors, focus on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correctness</a:t>
            </a:r>
            <a:r>
              <a:rPr lang="cs-CZ" dirty="0"/>
              <a:t> (</a:t>
            </a:r>
            <a:r>
              <a:rPr lang="cs-CZ" dirty="0" err="1"/>
              <a:t>pairwise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Triples of user, good and bad object</a:t>
            </a:r>
          </a:p>
          <a:p>
            <a:pPr marL="285750" indent="-285750">
              <a:buFontTx/>
              <a:buChar char="-"/>
            </a:pPr>
            <a:r>
              <a:rPr lang="cs-CZ" dirty="0"/>
              <a:t>For these pairs, good object should be rated higher than the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(unary feedbak originally, but graded possible)</a:t>
            </a:r>
            <a:endParaRPr lang="en-US" dirty="0"/>
          </a:p>
        </p:txBody>
      </p:sp>
      <p:sp>
        <p:nvSpPr>
          <p:cNvPr id="2" name="Nadpis 5">
            <a:extLst>
              <a:ext uri="{FF2B5EF4-FFF2-40B4-BE49-F238E27FC236}">
                <a16:creationId xmlns:a16="http://schemas.microsoft.com/office/drawing/2014/main" id="{EA40398F-82B6-54C4-75BF-792593B3F972}"/>
              </a:ext>
            </a:extLst>
          </p:cNvPr>
          <p:cNvSpPr txBox="1">
            <a:spLocks/>
          </p:cNvSpPr>
          <p:nvPr/>
        </p:nvSpPr>
        <p:spPr>
          <a:xfrm>
            <a:off x="677332" y="609603"/>
            <a:ext cx="8596667" cy="1320795"/>
          </a:xfrm>
          <a:prstGeom prst="rect">
            <a:avLst/>
          </a:prstGeom>
        </p:spPr>
        <p:txBody>
          <a:bodyPr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075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Ladislav Peska: Linking Content Information with BPR via Multiple Content Alignments</a:t>
            </a:r>
            <a:endParaRPr lang="en-GB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358D729-4E8C-463E-980F-3F838ACB8E24}" type="slidenum">
              <a:rPr lang="en-GB" altLang="en-US" smtClean="0"/>
              <a:pPr>
                <a:defRPr/>
              </a:pPr>
              <a:t>35</a:t>
            </a:fld>
            <a:endParaRPr lang="en-GB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1700808"/>
            <a:ext cx="8497887" cy="4411662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/>
              <a:t>Matrix </a:t>
            </a:r>
            <a:r>
              <a:rPr lang="en-US" sz="2400" dirty="0" err="1"/>
              <a:t>factori</a:t>
            </a:r>
            <a:r>
              <a:rPr lang="cs-CZ" sz="2400" dirty="0" err="1"/>
              <a:t>zation</a:t>
            </a:r>
            <a:r>
              <a:rPr lang="cs-CZ" sz="2400" dirty="0"/>
              <a:t>/</a:t>
            </a:r>
            <a:r>
              <a:rPr lang="cs-CZ" sz="2400" dirty="0" err="1"/>
              <a:t>completion</a:t>
            </a:r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r>
              <a:rPr lang="cs-CZ" sz="2400" dirty="0"/>
              <a:t>BPR MF</a:t>
            </a:r>
            <a:r>
              <a:rPr lang="cs-CZ" sz="2400" baseline="30000" dirty="0"/>
              <a:t>1</a:t>
            </a:r>
            <a:r>
              <a:rPr lang="cs-CZ" sz="2400" dirty="0"/>
              <a:t> </a:t>
            </a:r>
            <a:r>
              <a:rPr lang="cs-CZ" sz="2400" dirty="0" err="1"/>
              <a:t>optimization</a:t>
            </a:r>
            <a:endParaRPr lang="cs-CZ" sz="2400" dirty="0"/>
          </a:p>
          <a:p>
            <a:pPr lvl="1" eaLnBrk="1" hangingPunct="1"/>
            <a:r>
              <a:rPr lang="cs-CZ" sz="2000" dirty="0"/>
              <a:t>Binary </a:t>
            </a:r>
            <a:r>
              <a:rPr lang="cs-CZ" sz="2000" dirty="0" err="1"/>
              <a:t>implicit</a:t>
            </a:r>
            <a:r>
              <a:rPr lang="cs-CZ" sz="2000" dirty="0"/>
              <a:t> feedback</a:t>
            </a:r>
          </a:p>
          <a:p>
            <a:pPr lvl="1" eaLnBrk="1" hangingPunct="1"/>
            <a:r>
              <a:rPr lang="cs-CZ" sz="2000" dirty="0" err="1"/>
              <a:t>Train</a:t>
            </a:r>
            <a:r>
              <a:rPr lang="cs-CZ" sz="2000" dirty="0"/>
              <a:t> set </a:t>
            </a:r>
            <a:r>
              <a:rPr lang="cs-CZ" sz="2000" dirty="0" err="1"/>
              <a:t>triples</a:t>
            </a:r>
            <a:r>
              <a:rPr lang="cs-CZ" sz="1800" dirty="0"/>
              <a:t> </a:t>
            </a:r>
            <a:r>
              <a:rPr lang="cs-CZ" sz="1800" i="1" dirty="0"/>
              <a:t>(</a:t>
            </a:r>
            <a:r>
              <a:rPr lang="cs-CZ" sz="1800" b="1" i="1" dirty="0"/>
              <a:t>u</a:t>
            </a:r>
            <a:r>
              <a:rPr lang="cs-CZ" sz="1800" i="1" dirty="0"/>
              <a:t>ser, </a:t>
            </a:r>
            <a:r>
              <a:rPr lang="cs-CZ" sz="1800" b="1" i="1" dirty="0" err="1"/>
              <a:t>g</a:t>
            </a:r>
            <a:r>
              <a:rPr lang="cs-CZ" sz="1800" i="1" dirty="0" err="1"/>
              <a:t>ood</a:t>
            </a:r>
            <a:r>
              <a:rPr lang="cs-CZ" sz="1800" i="1" dirty="0"/>
              <a:t>, </a:t>
            </a:r>
            <a:r>
              <a:rPr lang="cs-CZ" sz="1800" b="1" i="1" dirty="0" err="1"/>
              <a:t>b</a:t>
            </a:r>
            <a:r>
              <a:rPr lang="cs-CZ" sz="1800" i="1" dirty="0" err="1"/>
              <a:t>ad</a:t>
            </a:r>
            <a:r>
              <a:rPr lang="cs-CZ" sz="1800" i="1" dirty="0"/>
              <a:t> </a:t>
            </a:r>
            <a:r>
              <a:rPr lang="cs-CZ" sz="1800" i="1" dirty="0" err="1"/>
              <a:t>object</a:t>
            </a:r>
            <a:r>
              <a:rPr lang="cs-CZ" sz="1800" i="1" dirty="0"/>
              <a:t>)</a:t>
            </a:r>
          </a:p>
          <a:p>
            <a:pPr lvl="2" eaLnBrk="1" hangingPunct="1"/>
            <a:r>
              <a:rPr lang="cs-CZ" sz="1700" i="1" dirty="0"/>
              <a:t>Maximize distance in rating of good and bad obj.</a:t>
            </a:r>
          </a:p>
          <a:p>
            <a:pPr lvl="2" eaLnBrk="1" hangingPunct="1"/>
            <a:r>
              <a:rPr lang="cs-CZ" sz="1700" i="1" dirty="0" err="1"/>
              <a:t>Stochastic</a:t>
            </a:r>
            <a:r>
              <a:rPr lang="cs-CZ" sz="1700" i="1" dirty="0"/>
              <a:t> Gradient </a:t>
            </a:r>
            <a:r>
              <a:rPr lang="cs-CZ" sz="1700" i="1" dirty="0" err="1"/>
              <a:t>Descent</a:t>
            </a:r>
            <a:r>
              <a:rPr lang="cs-CZ" sz="1700" i="1" dirty="0"/>
              <a:t> </a:t>
            </a:r>
            <a:r>
              <a:rPr lang="cs-CZ" sz="1700" i="1" dirty="0" err="1"/>
              <a:t>with</a:t>
            </a:r>
            <a:r>
              <a:rPr lang="cs-CZ" sz="1700" i="1" dirty="0"/>
              <a:t> </a:t>
            </a:r>
            <a:r>
              <a:rPr lang="cs-CZ" sz="1700" i="1" dirty="0" err="1"/>
              <a:t>individual</a:t>
            </a:r>
            <a:r>
              <a:rPr lang="cs-CZ" sz="1700" i="1" dirty="0"/>
              <a:t> </a:t>
            </a:r>
            <a:r>
              <a:rPr lang="cs-CZ" sz="1700" i="1" dirty="0" err="1"/>
              <a:t>updates</a:t>
            </a:r>
            <a:r>
              <a:rPr lang="cs-CZ" sz="1700" i="1" dirty="0"/>
              <a:t> </a:t>
            </a:r>
            <a:br>
              <a:rPr lang="cs-CZ" sz="1700" i="1" dirty="0"/>
            </a:br>
            <a:r>
              <a:rPr lang="cs-CZ" sz="1700" i="1" dirty="0" err="1"/>
              <a:t>for</a:t>
            </a:r>
            <a:r>
              <a:rPr lang="cs-CZ" sz="1700" i="1" dirty="0"/>
              <a:t> both user, good object and </a:t>
            </a:r>
            <a:r>
              <a:rPr lang="cs-CZ" sz="1700" i="1" dirty="0" err="1"/>
              <a:t>bad</a:t>
            </a:r>
            <a:r>
              <a:rPr lang="cs-CZ" sz="1700" i="1" dirty="0"/>
              <a:t> </a:t>
            </a:r>
            <a:r>
              <a:rPr lang="cs-CZ" sz="1700" i="1" dirty="0" err="1"/>
              <a:t>object</a:t>
            </a:r>
            <a:endParaRPr lang="cs-CZ" sz="2000" dirty="0"/>
          </a:p>
          <a:p>
            <a:pPr marL="0" indent="-4762" eaLnBrk="1" hangingPunct="1">
              <a:buNone/>
            </a:pPr>
            <a:r>
              <a:rPr lang="cs-CZ" sz="1200" baseline="30000" dirty="0"/>
              <a:t>1</a:t>
            </a:r>
            <a:r>
              <a:rPr lang="cs-CZ" sz="1200" dirty="0"/>
              <a:t>Rendle et al.: </a:t>
            </a:r>
            <a:r>
              <a:rPr lang="en-US" sz="1200" dirty="0"/>
              <a:t>BPR: Bayesian Personalized Ranking from Implicit Feedback</a:t>
            </a:r>
            <a:r>
              <a:rPr lang="cs-CZ" sz="1200" dirty="0"/>
              <a:t>, UAI 2009</a:t>
            </a:r>
          </a:p>
          <a:p>
            <a:pPr marL="344488" lvl="1" indent="0" eaLnBrk="1" hangingPunct="1">
              <a:buNone/>
            </a:pPr>
            <a:endParaRPr lang="cs-CZ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HT 2017, Prague</a:t>
            </a:r>
            <a:endParaRPr lang="en-GB" altLang="en-US" b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"/>
              <p:cNvSpPr txBox="1"/>
              <p:nvPr/>
            </p:nvSpPr>
            <p:spPr bwMode="auto">
              <a:xfrm>
                <a:off x="1416050" y="2170113"/>
                <a:ext cx="2643188" cy="1258887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</m:e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lim>
                      </m:limLow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limLow>
                        <m:limLow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cs-CZ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Low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6050" y="2170113"/>
                <a:ext cx="2643188" cy="1258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Skupina 5"/>
          <p:cNvGrpSpPr/>
          <p:nvPr/>
        </p:nvGrpSpPr>
        <p:grpSpPr>
          <a:xfrm>
            <a:off x="5255446" y="3021603"/>
            <a:ext cx="5317931" cy="1465540"/>
            <a:chOff x="4644232" y="3055367"/>
            <a:chExt cx="5317931" cy="1465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ovéPole 1"/>
                <p:cNvSpPr txBox="1"/>
                <p:nvPr/>
              </p:nvSpPr>
              <p:spPr>
                <a:xfrm>
                  <a:off x="4644232" y="3584470"/>
                  <a:ext cx="5317931" cy="3340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𝑚𝑎𝑥𝑖𝑚𝑖𝑧𝑒</m:t>
                      </m:r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cs-CZ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cs-CZ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sSup>
                        <m:sSup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  <m:sup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cs-CZ" b="0" dirty="0">
                      <a:solidFill>
                        <a:srgbClr val="000000"/>
                      </a:solidFill>
                      <a:latin typeface="Arial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TextovéPo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232" y="3584470"/>
                  <a:ext cx="5317931" cy="334002"/>
                </a:xfrm>
                <a:prstGeom prst="rect">
                  <a:avLst/>
                </a:prstGeom>
                <a:blipFill>
                  <a:blip r:embed="rId3"/>
                  <a:stretch>
                    <a:fillRect l="-1606" t="-138182" r="-459" b="-20909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Levá složená závorka 2"/>
            <p:cNvSpPr/>
            <p:nvPr/>
          </p:nvSpPr>
          <p:spPr>
            <a:xfrm rot="5400000">
              <a:off x="7241058" y="2848175"/>
              <a:ext cx="251123" cy="1268760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Levá složená závorka 9"/>
            <p:cNvSpPr/>
            <p:nvPr/>
          </p:nvSpPr>
          <p:spPr>
            <a:xfrm rot="16200000">
              <a:off x="8943481" y="3175744"/>
              <a:ext cx="111271" cy="1514428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Levá složená závorka 11"/>
            <p:cNvSpPr/>
            <p:nvPr/>
          </p:nvSpPr>
          <p:spPr>
            <a:xfrm rot="16200000">
              <a:off x="5995329" y="3791980"/>
              <a:ext cx="251123" cy="644350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359" y="4182353"/>
              <a:ext cx="967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Train</a:t>
              </a:r>
              <a:r>
                <a:rPr lang="cs-CZ" sz="1600" b="0" i="1" dirty="0">
                  <a:solidFill>
                    <a:srgbClr val="92D050"/>
                  </a:solidFill>
                  <a:latin typeface="Arial" charset="0"/>
                </a:rPr>
                <a:t> set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8217775" y="4031927"/>
              <a:ext cx="1492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Regularization</a:t>
              </a:r>
              <a:endParaRPr lang="cs-CZ" sz="1600" b="0" i="1" dirty="0">
                <a:solidFill>
                  <a:srgbClr val="92D050"/>
                </a:solidFill>
                <a:latin typeface="Arial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367899" y="3055367"/>
              <a:ext cx="2053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Ranking</a:t>
              </a:r>
              <a:r>
                <a:rPr lang="cs-CZ" sz="1600" b="0" i="1" dirty="0">
                  <a:solidFill>
                    <a:srgbClr val="92D050"/>
                  </a:solidFill>
                  <a:latin typeface="Arial" charset="0"/>
                </a:rPr>
                <a:t> </a:t>
              </a:r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correctness</a:t>
              </a:r>
              <a:endParaRPr lang="cs-CZ" sz="1600" b="0" i="1" dirty="0">
                <a:solidFill>
                  <a:srgbClr val="92D050"/>
                </a:solidFill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563238" y="2500638"/>
                <a:ext cx="1384417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cs-CZ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cs-CZ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38" y="2500638"/>
                <a:ext cx="1384417" cy="299313"/>
              </a:xfrm>
              <a:prstGeom prst="rect">
                <a:avLst/>
              </a:prstGeom>
              <a:blipFill>
                <a:blip r:embed="rId4"/>
                <a:stretch>
                  <a:fillRect l="-1322" t="-20408" r="-1322" b="-265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Nadpis 5">
            <a:extLst>
              <a:ext uri="{FF2B5EF4-FFF2-40B4-BE49-F238E27FC236}">
                <a16:creationId xmlns:a16="http://schemas.microsoft.com/office/drawing/2014/main" id="{9A846A9D-5934-9ACA-6194-D18344A8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67AB05-F6DF-BF71-943D-E4C9B11C0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467" y="4580542"/>
            <a:ext cx="1891494" cy="12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0211EF64-003A-05D5-48FB-9B1681E7E8E9}"/>
              </a:ext>
            </a:extLst>
          </p:cNvPr>
          <p:cNvCxnSpPr/>
          <p:nvPr/>
        </p:nvCxnSpPr>
        <p:spPr>
          <a:xfrm>
            <a:off x="7508147" y="3800225"/>
            <a:ext cx="947956" cy="79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360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5B724-C06F-8BE4-2FD8-CABE50428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83F3F46-8694-4DC2-0BAB-1F589DA6D295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343118E-2933-8886-7F82-6ADDD69743F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36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C6091B4-AC44-23C8-E1EA-B3292212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collaborative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E44B9B0-505B-9E24-B15E-788955DC2A83}"/>
              </a:ext>
            </a:extLst>
          </p:cNvPr>
          <p:cNvSpPr txBox="1"/>
          <p:nvPr/>
        </p:nvSpPr>
        <p:spPr>
          <a:xfrm>
            <a:off x="850307" y="1584834"/>
            <a:ext cx="866385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Collaborative-filtering</a:t>
            </a:r>
            <a:r>
              <a:rPr lang="cs-CZ" altLang="cs-CZ" sz="2000" b="1" i="1" dirty="0"/>
              <a:t>: </a:t>
            </a:r>
            <a:r>
              <a:rPr lang="cs-CZ" altLang="cs-CZ" sz="2000" b="1" i="1" dirty="0" err="1"/>
              <a:t>limitations</a:t>
            </a:r>
            <a:endParaRPr lang="cs-CZ" altLang="cs-CZ" sz="2000" b="1" i="1" dirty="0"/>
          </a:p>
          <a:p>
            <a:pPr marL="0" indent="0" eaLnBrk="1" hangingPunct="1">
              <a:buNone/>
            </a:pPr>
            <a:endParaRPr lang="cs-CZ" altLang="cs-CZ" sz="2000" b="1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i="1" dirty="0" err="1"/>
              <a:t>Bias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amplification</a:t>
            </a:r>
            <a:r>
              <a:rPr lang="cs-CZ" altLang="cs-CZ" sz="2000" i="1" dirty="0"/>
              <a:t> (</a:t>
            </a:r>
            <a:r>
              <a:rPr lang="cs-CZ" altLang="cs-CZ" sz="2000" i="1" dirty="0" err="1"/>
              <a:t>oversampling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popular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items</a:t>
            </a:r>
            <a:r>
              <a:rPr lang="cs-CZ" altLang="cs-CZ" sz="2000" i="1" dirty="0"/>
              <a:t>; more on </a:t>
            </a:r>
            <a:r>
              <a:rPr lang="cs-CZ" altLang="cs-CZ" sz="2000" i="1" dirty="0" err="1"/>
              <a:t>that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later</a:t>
            </a:r>
            <a:r>
              <a:rPr lang="cs-CZ" altLang="cs-CZ" sz="2000" i="1" dirty="0"/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i="1" dirty="0" err="1"/>
              <a:t>Inferior</a:t>
            </a:r>
            <a:r>
              <a:rPr lang="cs-CZ" altLang="cs-CZ" sz="2000" i="1" dirty="0"/>
              <a:t> performance </a:t>
            </a:r>
            <a:r>
              <a:rPr lang="cs-CZ" altLang="cs-CZ" sz="2000" i="1" dirty="0" err="1"/>
              <a:t>if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the</a:t>
            </a:r>
            <a:r>
              <a:rPr lang="cs-CZ" altLang="cs-CZ" sz="2000" i="1" dirty="0"/>
              <a:t> data </a:t>
            </a:r>
            <a:r>
              <a:rPr lang="cs-CZ" altLang="cs-CZ" sz="2000" i="1" dirty="0" err="1"/>
              <a:t>is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lacking</a:t>
            </a:r>
            <a:endParaRPr lang="cs-CZ" altLang="cs-CZ" sz="20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i="1" dirty="0" err="1"/>
              <a:t>Cold</a:t>
            </a:r>
            <a:r>
              <a:rPr lang="cs-CZ" altLang="cs-CZ" sz="2000" i="1" dirty="0"/>
              <a:t>-start </a:t>
            </a:r>
            <a:r>
              <a:rPr lang="cs-CZ" altLang="cs-CZ" sz="2000" i="1" dirty="0" err="1"/>
              <a:t>problem</a:t>
            </a:r>
            <a:endParaRPr lang="cs-CZ" altLang="cs-CZ" sz="20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i="1" dirty="0"/>
              <a:t>User </a:t>
            </a:r>
            <a:r>
              <a:rPr lang="cs-CZ" altLang="cs-CZ" sz="2000" i="1" dirty="0" err="1"/>
              <a:t>cold</a:t>
            </a:r>
            <a:r>
              <a:rPr lang="cs-CZ" altLang="cs-CZ" sz="2000" i="1" dirty="0"/>
              <a:t>-start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sz="2000" i="1" dirty="0" err="1"/>
              <a:t>Item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cold</a:t>
            </a:r>
            <a:r>
              <a:rPr lang="cs-CZ" altLang="cs-CZ" sz="2000" i="1" dirty="0"/>
              <a:t>-start</a:t>
            </a:r>
          </a:p>
          <a:p>
            <a:pPr marL="0" indent="0" eaLnBrk="1" hangingPunct="1">
              <a:buNone/>
            </a:pPr>
            <a:r>
              <a:rPr lang="cs-CZ" altLang="cs-CZ" sz="2000" i="1" dirty="0"/>
              <a:t>	</a:t>
            </a:r>
          </a:p>
          <a:p>
            <a:pPr marL="0" indent="0" eaLnBrk="1" hangingPunct="1">
              <a:buNone/>
            </a:pPr>
            <a:endParaRPr lang="cs-CZ" alt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017548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Cold</a:t>
            </a:r>
            <a:r>
              <a:rPr lang="cs-CZ" dirty="0"/>
              <a:t>-start </a:t>
            </a:r>
            <a:r>
              <a:rPr lang="cs-CZ" dirty="0" err="1"/>
              <a:t>problem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2" y="1412777"/>
            <a:ext cx="9533468" cy="5130898"/>
          </a:xfrm>
        </p:spPr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user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existing</a:t>
            </a:r>
            <a:r>
              <a:rPr lang="cs-CZ" dirty="0"/>
              <a:t> </a:t>
            </a:r>
            <a:r>
              <a:rPr lang="cs-CZ" dirty="0" err="1"/>
              <a:t>users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rated</a:t>
            </a:r>
            <a:r>
              <a:rPr lang="cs-CZ" dirty="0"/>
              <a:t> </a:t>
            </a:r>
            <a:r>
              <a:rPr lang="cs-CZ" dirty="0" err="1"/>
              <a:t>objects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6978" name="AutoShape 2" descr="Výsledek obrázku pro lisa simps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6980" name="Picture 4" descr="Výsledek obrázku pro lisa simp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427" y="2132857"/>
            <a:ext cx="998277" cy="1623865"/>
          </a:xfrm>
          <a:prstGeom prst="rect">
            <a:avLst/>
          </a:prstGeom>
          <a:noFill/>
        </p:spPr>
      </p:pic>
      <p:cxnSp>
        <p:nvCxnSpPr>
          <p:cNvPr id="7" name="Přímá spojovací šipka 6"/>
          <p:cNvCxnSpPr/>
          <p:nvPr/>
        </p:nvCxnSpPr>
        <p:spPr bwMode="auto">
          <a:xfrm flipV="1">
            <a:off x="4079776" y="1700808"/>
            <a:ext cx="3240360" cy="100811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ovací šipka 7"/>
          <p:cNvCxnSpPr/>
          <p:nvPr/>
        </p:nvCxnSpPr>
        <p:spPr bwMode="auto">
          <a:xfrm>
            <a:off x="4079776" y="2924944"/>
            <a:ext cx="4176464" cy="1440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2" name="Picture 6" descr="Výsledek obrázku pro vočko szysl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137" y="1268761"/>
            <a:ext cx="1403291" cy="1296143"/>
          </a:xfrm>
          <a:prstGeom prst="rect">
            <a:avLst/>
          </a:prstGeom>
          <a:noFill/>
        </p:spPr>
      </p:pic>
      <p:pic>
        <p:nvPicPr>
          <p:cNvPr id="126984" name="Picture 8" descr="Výsledek obrázku pro školník willy"/>
          <p:cNvPicPr>
            <a:picLocks noChangeAspect="1" noChangeArrowheads="1"/>
          </p:cNvPicPr>
          <p:nvPr/>
        </p:nvPicPr>
        <p:blipFill>
          <a:blip r:embed="rId5" cstate="print"/>
          <a:srcRect r="21433"/>
          <a:stretch>
            <a:fillRect/>
          </a:stretch>
        </p:blipFill>
        <p:spPr bwMode="auto">
          <a:xfrm>
            <a:off x="8616280" y="2132857"/>
            <a:ext cx="1224136" cy="1799167"/>
          </a:xfrm>
          <a:prstGeom prst="rect">
            <a:avLst/>
          </a:prstGeom>
          <a:noFill/>
        </p:spPr>
      </p:pic>
      <p:cxnSp>
        <p:nvCxnSpPr>
          <p:cNvPr id="14" name="Přímá spojovací šipka 13"/>
          <p:cNvCxnSpPr>
            <a:endCxn id="126988" idx="1"/>
          </p:cNvCxnSpPr>
          <p:nvPr/>
        </p:nvCxnSpPr>
        <p:spPr bwMode="auto">
          <a:xfrm flipV="1">
            <a:off x="4223792" y="4812779"/>
            <a:ext cx="3168352" cy="57606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Přímá spojovací šipka 14"/>
          <p:cNvCxnSpPr>
            <a:endCxn id="126990" idx="1"/>
          </p:cNvCxnSpPr>
          <p:nvPr/>
        </p:nvCxnSpPr>
        <p:spPr bwMode="auto">
          <a:xfrm>
            <a:off x="4223793" y="5676876"/>
            <a:ext cx="3165321" cy="22859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6" name="Picture 10" descr="Výsledek obrázku pro skoda 1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3553" y="4884787"/>
            <a:ext cx="2048227" cy="1152128"/>
          </a:xfrm>
          <a:prstGeom prst="rect">
            <a:avLst/>
          </a:prstGeom>
          <a:noFill/>
        </p:spPr>
      </p:pic>
      <p:pic>
        <p:nvPicPr>
          <p:cNvPr id="126988" name="Picture 12" descr="Výsledek obrázku pro ferrari"/>
          <p:cNvPicPr>
            <a:picLocks noChangeAspect="1" noChangeArrowheads="1"/>
          </p:cNvPicPr>
          <p:nvPr/>
        </p:nvPicPr>
        <p:blipFill>
          <a:blip r:embed="rId7" cstate="print"/>
          <a:srcRect t="19128" b="23486"/>
          <a:stretch>
            <a:fillRect/>
          </a:stretch>
        </p:blipFill>
        <p:spPr bwMode="auto">
          <a:xfrm>
            <a:off x="7392144" y="4380731"/>
            <a:ext cx="2463440" cy="864096"/>
          </a:xfrm>
          <a:prstGeom prst="rect">
            <a:avLst/>
          </a:prstGeom>
          <a:noFill/>
        </p:spPr>
      </p:pic>
      <p:pic>
        <p:nvPicPr>
          <p:cNvPr id="126990" name="Picture 14" descr="Výsledek obrázku pro rolls royce silver cloud"/>
          <p:cNvPicPr>
            <a:picLocks noChangeAspect="1" noChangeArrowheads="1"/>
          </p:cNvPicPr>
          <p:nvPr/>
        </p:nvPicPr>
        <p:blipFill>
          <a:blip r:embed="rId8" cstate="print"/>
          <a:srcRect l="8937" r="11664"/>
          <a:stretch>
            <a:fillRect/>
          </a:stretch>
        </p:blipFill>
        <p:spPr bwMode="auto">
          <a:xfrm>
            <a:off x="7389113" y="5316836"/>
            <a:ext cx="2293212" cy="1177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DCD0D-59EF-D53C-BB95-7CFBEE6F3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731DD-A0B1-444B-DB31-06F0B1D7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Cold</a:t>
            </a:r>
            <a:r>
              <a:rPr lang="cs-CZ" dirty="0"/>
              <a:t>-start </a:t>
            </a:r>
            <a:r>
              <a:rPr lang="cs-CZ" dirty="0" err="1"/>
              <a:t>problem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A2CF4E-FD83-AC16-FE4A-C15E0F2D5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12777"/>
            <a:ext cx="9533468" cy="5130898"/>
          </a:xfrm>
        </p:spPr>
        <p:txBody>
          <a:bodyPr/>
          <a:lstStyle/>
          <a:p>
            <a:r>
              <a:rPr lang="cs-CZ" dirty="0" err="1"/>
              <a:t>Which</a:t>
            </a:r>
            <a:r>
              <a:rPr lang="cs-CZ" dirty="0"/>
              <a:t> user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existing</a:t>
            </a:r>
            <a:r>
              <a:rPr lang="cs-CZ" dirty="0"/>
              <a:t> </a:t>
            </a:r>
            <a:r>
              <a:rPr lang="cs-CZ" dirty="0" err="1"/>
              <a:t>users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closer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Considering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rated</a:t>
            </a:r>
            <a:r>
              <a:rPr lang="cs-CZ" dirty="0"/>
              <a:t> </a:t>
            </a:r>
            <a:r>
              <a:rPr lang="cs-CZ" dirty="0" err="1"/>
              <a:t>objects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6978" name="AutoShape 2" descr="Výsledek obrázku pro lisa simpson">
            <a:extLst>
              <a:ext uri="{FF2B5EF4-FFF2-40B4-BE49-F238E27FC236}">
                <a16:creationId xmlns:a16="http://schemas.microsoft.com/office/drawing/2014/main" id="{8FBC272B-C767-CAF7-C0E6-EC2947E550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4D05A0D4-5EDD-E944-3000-D8DEC19026B5}"/>
              </a:ext>
            </a:extLst>
          </p:cNvPr>
          <p:cNvCxnSpPr/>
          <p:nvPr/>
        </p:nvCxnSpPr>
        <p:spPr bwMode="auto">
          <a:xfrm flipV="1">
            <a:off x="4079776" y="1700808"/>
            <a:ext cx="3240360" cy="100811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DCDA62FC-A52F-63DA-36AE-0D7244F9732E}"/>
              </a:ext>
            </a:extLst>
          </p:cNvPr>
          <p:cNvCxnSpPr/>
          <p:nvPr/>
        </p:nvCxnSpPr>
        <p:spPr bwMode="auto">
          <a:xfrm>
            <a:off x="4079776" y="2924944"/>
            <a:ext cx="4176464" cy="1440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2" name="Picture 6" descr="Výsledek obrázku pro vočko szyslak">
            <a:extLst>
              <a:ext uri="{FF2B5EF4-FFF2-40B4-BE49-F238E27FC236}">
                <a16:creationId xmlns:a16="http://schemas.microsoft.com/office/drawing/2014/main" id="{0A865D78-94A2-CE1D-7AED-A012BCFFB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137" y="1268761"/>
            <a:ext cx="1403291" cy="1296143"/>
          </a:xfrm>
          <a:prstGeom prst="rect">
            <a:avLst/>
          </a:prstGeom>
          <a:noFill/>
        </p:spPr>
      </p:pic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5AB890BE-43A5-5726-F9AD-B1E9DF54F020}"/>
              </a:ext>
            </a:extLst>
          </p:cNvPr>
          <p:cNvCxnSpPr>
            <a:endCxn id="126988" idx="1"/>
          </p:cNvCxnSpPr>
          <p:nvPr/>
        </p:nvCxnSpPr>
        <p:spPr bwMode="auto">
          <a:xfrm flipV="1">
            <a:off x="4223792" y="4812779"/>
            <a:ext cx="3168352" cy="57606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C0E272A7-C06A-8D85-CABE-F1015CE9ABD0}"/>
              </a:ext>
            </a:extLst>
          </p:cNvPr>
          <p:cNvCxnSpPr>
            <a:cxnSpLocks/>
          </p:cNvCxnSpPr>
          <p:nvPr/>
        </p:nvCxnSpPr>
        <p:spPr bwMode="auto">
          <a:xfrm>
            <a:off x="4223793" y="5676876"/>
            <a:ext cx="3165321" cy="22859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6988" name="Picture 12" descr="Výsledek obrázku pro ferrari">
            <a:extLst>
              <a:ext uri="{FF2B5EF4-FFF2-40B4-BE49-F238E27FC236}">
                <a16:creationId xmlns:a16="http://schemas.microsoft.com/office/drawing/2014/main" id="{533010B7-BEF0-0066-7A5C-1C788CCD7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19128" b="23486"/>
          <a:stretch>
            <a:fillRect/>
          </a:stretch>
        </p:blipFill>
        <p:spPr bwMode="auto">
          <a:xfrm>
            <a:off x="7392144" y="4380731"/>
            <a:ext cx="2463440" cy="864096"/>
          </a:xfrm>
          <a:prstGeom prst="rect">
            <a:avLst/>
          </a:prstGeom>
          <a:noFill/>
        </p:spPr>
      </p:pic>
      <p:pic>
        <p:nvPicPr>
          <p:cNvPr id="4" name="Picture 4" descr="Výsledek obrázku pro lisa simpson">
            <a:extLst>
              <a:ext uri="{FF2B5EF4-FFF2-40B4-BE49-F238E27FC236}">
                <a16:creationId xmlns:a16="http://schemas.microsoft.com/office/drawing/2014/main" id="{4E466EE9-7510-3B36-3C52-EB83E47A7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9575" y="2152845"/>
            <a:ext cx="998277" cy="1623865"/>
          </a:xfrm>
          <a:prstGeom prst="rect">
            <a:avLst/>
          </a:prstGeom>
          <a:noFill/>
        </p:spPr>
      </p:pic>
      <p:pic>
        <p:nvPicPr>
          <p:cNvPr id="5" name="Picture 10" descr="Výsledek obrázku pro skoda 105">
            <a:extLst>
              <a:ext uri="{FF2B5EF4-FFF2-40B4-BE49-F238E27FC236}">
                <a16:creationId xmlns:a16="http://schemas.microsoft.com/office/drawing/2014/main" id="{60993D27-A090-C8EB-11AC-9CF53BE6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9114" y="5215107"/>
            <a:ext cx="2048227" cy="1152128"/>
          </a:xfrm>
          <a:prstGeom prst="rect">
            <a:avLst/>
          </a:prstGeom>
          <a:noFill/>
        </p:spPr>
      </p:pic>
      <p:pic>
        <p:nvPicPr>
          <p:cNvPr id="4098" name="Picture 2" descr="Download Blank Profile Picture, Mystery Man, Avatar. Royalty ...">
            <a:extLst>
              <a:ext uri="{FF2B5EF4-FFF2-40B4-BE49-F238E27FC236}">
                <a16:creationId xmlns:a16="http://schemas.microsoft.com/office/drawing/2014/main" id="{C0965613-AB04-1356-85BE-2E074A60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63" y="2214386"/>
            <a:ext cx="1152129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 Compact 2 Icon 256x256 | Icon, Compact, Collection">
            <a:extLst>
              <a:ext uri="{FF2B5EF4-FFF2-40B4-BE49-F238E27FC236}">
                <a16:creationId xmlns:a16="http://schemas.microsoft.com/office/drawing/2014/main" id="{B47E2871-7202-F3B1-DBCF-93BA72A30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16" y="4642797"/>
            <a:ext cx="1306116" cy="130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58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2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NDBI021: </a:t>
            </a:r>
            <a:r>
              <a:rPr lang="cs-CZ" dirty="0" err="1"/>
              <a:t>Motivation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266739"/>
            <a:ext cx="9793663" cy="529017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Not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about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sandbox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optimization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for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artificial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tasks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Obrázek">
            <a:extLst>
              <a:ext uri="{FF2B5EF4-FFF2-40B4-BE49-F238E27FC236}">
                <a16:creationId xmlns:a16="http://schemas.microsoft.com/office/drawing/2014/main" id="{FCA856AC-1DBF-4E3E-BB20-59BEF3447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3313161" y="2143528"/>
            <a:ext cx="5208369" cy="34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A405B07D-4E95-4827-962B-C504DFDF4A50}"/>
              </a:ext>
            </a:extLst>
          </p:cNvPr>
          <p:cNvGrpSpPr/>
          <p:nvPr/>
        </p:nvGrpSpPr>
        <p:grpSpPr>
          <a:xfrm>
            <a:off x="723035" y="5452790"/>
            <a:ext cx="2691809" cy="1200329"/>
            <a:chOff x="8127432" y="5475092"/>
            <a:chExt cx="2691809" cy="1200329"/>
          </a:xfrm>
        </p:grpSpPr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B9F04626-317F-4E22-A156-4C010AFC8A93}"/>
                </a:ext>
              </a:extLst>
            </p:cNvPr>
            <p:cNvSpPr txBox="1"/>
            <p:nvPr/>
          </p:nvSpPr>
          <p:spPr>
            <a:xfrm>
              <a:off x="8127432" y="5475092"/>
              <a:ext cx="2691809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/>
                <a:t>We</a:t>
              </a:r>
              <a:r>
                <a:rPr lang="cs-CZ" dirty="0"/>
                <a:t> </a:t>
              </a:r>
              <a:r>
                <a:rPr lang="cs-CZ" dirty="0" err="1"/>
                <a:t>used</a:t>
              </a:r>
              <a:r>
                <a:rPr lang="cs-CZ" dirty="0"/>
                <a:t> </a:t>
              </a:r>
              <a:r>
                <a:rPr lang="cs-CZ" dirty="0" err="1"/>
                <a:t>exactly</a:t>
              </a:r>
              <a:r>
                <a:rPr lang="cs-CZ" dirty="0"/>
                <a:t> </a:t>
              </a:r>
              <a:r>
                <a:rPr lang="cs-CZ" dirty="0" err="1"/>
                <a:t>the</a:t>
              </a:r>
              <a:r>
                <a:rPr lang="cs-CZ" dirty="0"/>
                <a:t> </a:t>
              </a:r>
              <a:r>
                <a:rPr lang="cs-CZ" dirty="0" err="1"/>
                <a:t>same</a:t>
              </a:r>
              <a:r>
                <a:rPr lang="cs-CZ" dirty="0"/>
                <a:t> </a:t>
              </a:r>
              <a:r>
                <a:rPr lang="cs-CZ" dirty="0" err="1"/>
                <a:t>settings</a:t>
              </a:r>
              <a:r>
                <a:rPr lang="cs-CZ" dirty="0"/>
                <a:t> as </a:t>
              </a:r>
              <a:r>
                <a:rPr lang="cs-CZ" dirty="0" err="1"/>
                <a:t>those</a:t>
              </a:r>
              <a:r>
                <a:rPr lang="cs-CZ" dirty="0"/>
                <a:t> </a:t>
              </a:r>
              <a:r>
                <a:rPr lang="cs-CZ" dirty="0" err="1"/>
                <a:t>other</a:t>
              </a:r>
              <a:r>
                <a:rPr lang="cs-CZ" dirty="0"/>
                <a:t> </a:t>
              </a:r>
              <a:r>
                <a:rPr lang="cs-CZ" dirty="0" err="1"/>
                <a:t>guys</a:t>
              </a:r>
              <a:r>
                <a:rPr lang="cs-CZ" dirty="0"/>
                <a:t>, but </a:t>
              </a:r>
              <a:r>
                <a:rPr lang="cs-CZ" dirty="0" err="1"/>
                <a:t>significantly</a:t>
              </a:r>
              <a:r>
                <a:rPr lang="cs-CZ" dirty="0"/>
                <a:t> </a:t>
              </a:r>
              <a:r>
                <a:rPr lang="cs-CZ" dirty="0" err="1"/>
                <a:t>improved</a:t>
              </a:r>
              <a:r>
                <a:rPr lang="cs-CZ" dirty="0"/>
                <a:t> p@10 by 0.005%</a:t>
              </a:r>
            </a:p>
          </p:txBody>
        </p: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B1EC112F-83A1-4108-B85E-9F7612158233}"/>
                </a:ext>
              </a:extLst>
            </p:cNvPr>
            <p:cNvGrpSpPr/>
            <p:nvPr/>
          </p:nvGrpSpPr>
          <p:grpSpPr>
            <a:xfrm>
              <a:off x="8237518" y="5675868"/>
              <a:ext cx="2480040" cy="788040"/>
              <a:chOff x="624064" y="5546151"/>
              <a:chExt cx="2480040" cy="788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6" name="Rukopis 15">
                    <a:extLst>
                      <a:ext uri="{FF2B5EF4-FFF2-40B4-BE49-F238E27FC236}">
                        <a16:creationId xmlns:a16="http://schemas.microsoft.com/office/drawing/2014/main" id="{06078154-E22A-4988-85F0-989A03C6A818}"/>
                      </a:ext>
                    </a:extLst>
                  </p14:cNvPr>
                  <p14:cNvContentPartPr/>
                  <p14:nvPr/>
                </p14:nvContentPartPr>
                <p14:xfrm>
                  <a:off x="624064" y="5546151"/>
                  <a:ext cx="2480040" cy="788040"/>
                </p14:xfrm>
              </p:contentPart>
            </mc:Choice>
            <mc:Fallback xmlns="">
              <p:pic>
                <p:nvPicPr>
                  <p:cNvPr id="16" name="Rukopis 15">
                    <a:extLst>
                      <a:ext uri="{FF2B5EF4-FFF2-40B4-BE49-F238E27FC236}">
                        <a16:creationId xmlns:a16="http://schemas.microsoft.com/office/drawing/2014/main" id="{06078154-E22A-4988-85F0-989A03C6A81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15064" y="5537151"/>
                    <a:ext cx="2497680" cy="80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7" name="Rukopis 16">
                    <a:extLst>
                      <a:ext uri="{FF2B5EF4-FFF2-40B4-BE49-F238E27FC236}">
                        <a16:creationId xmlns:a16="http://schemas.microsoft.com/office/drawing/2014/main" id="{1C391797-C4BE-4611-A216-8C715591CBA5}"/>
                      </a:ext>
                    </a:extLst>
                  </p14:cNvPr>
                  <p14:cNvContentPartPr/>
                  <p14:nvPr/>
                </p14:nvContentPartPr>
                <p14:xfrm>
                  <a:off x="746824" y="5586471"/>
                  <a:ext cx="2241000" cy="737280"/>
                </p14:xfrm>
              </p:contentPart>
            </mc:Choice>
            <mc:Fallback xmlns="">
              <p:pic>
                <p:nvPicPr>
                  <p:cNvPr id="17" name="Rukopis 16">
                    <a:extLst>
                      <a:ext uri="{FF2B5EF4-FFF2-40B4-BE49-F238E27FC236}">
                        <a16:creationId xmlns:a16="http://schemas.microsoft.com/office/drawing/2014/main" id="{1C391797-C4BE-4611-A216-8C715591CBA5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37824" y="5577471"/>
                    <a:ext cx="2258640" cy="754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39B0B6-7F40-63A0-696F-F7056F2D7B93}"/>
              </a:ext>
            </a:extLst>
          </p:cNvPr>
          <p:cNvSpPr txBox="1"/>
          <p:nvPr/>
        </p:nvSpPr>
        <p:spPr>
          <a:xfrm>
            <a:off x="3694136" y="6040541"/>
            <a:ext cx="26918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FF0000"/>
                </a:solidFill>
              </a:rPr>
              <a:t>How </a:t>
            </a:r>
            <a:r>
              <a:rPr lang="cs-CZ" b="1" i="1" dirty="0" err="1">
                <a:solidFill>
                  <a:srgbClr val="FF0000"/>
                </a:solidFill>
              </a:rPr>
              <a:t>does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this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even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matter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for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the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users</a:t>
            </a:r>
            <a:r>
              <a:rPr lang="cs-CZ" b="1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63EEFB3-BCAD-7898-4C54-F8B366F16927}"/>
              </a:ext>
            </a:extLst>
          </p:cNvPr>
          <p:cNvSpPr txBox="1"/>
          <p:nvPr/>
        </p:nvSpPr>
        <p:spPr>
          <a:xfrm>
            <a:off x="6553354" y="6040540"/>
            <a:ext cx="26918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err="1">
                <a:solidFill>
                  <a:srgbClr val="00B050"/>
                </a:solidFill>
              </a:rPr>
              <a:t>If</a:t>
            </a:r>
            <a:r>
              <a:rPr lang="cs-CZ" b="1" i="1" dirty="0">
                <a:solidFill>
                  <a:srgbClr val="00B050"/>
                </a:solidFill>
              </a:rPr>
              <a:t> </a:t>
            </a:r>
            <a:r>
              <a:rPr lang="cs-CZ" b="1" i="1" dirty="0" err="1">
                <a:solidFill>
                  <a:srgbClr val="00B050"/>
                </a:solidFill>
              </a:rPr>
              <a:t>that</a:t>
            </a:r>
            <a:r>
              <a:rPr lang="cs-CZ" b="1" i="1" dirty="0">
                <a:solidFill>
                  <a:srgbClr val="00B050"/>
                </a:solidFill>
              </a:rPr>
              <a:t> </a:t>
            </a:r>
            <a:r>
              <a:rPr lang="cs-CZ" b="1" i="1" dirty="0" err="1">
                <a:solidFill>
                  <a:srgbClr val="00B050"/>
                </a:solidFill>
              </a:rPr>
              <a:t>does</a:t>
            </a:r>
            <a:r>
              <a:rPr lang="cs-CZ" b="1" i="1" dirty="0">
                <a:solidFill>
                  <a:srgbClr val="00B050"/>
                </a:solidFill>
              </a:rPr>
              <a:t> not </a:t>
            </a:r>
            <a:r>
              <a:rPr lang="cs-CZ" b="1" i="1" dirty="0" err="1">
                <a:solidFill>
                  <a:srgbClr val="00B050"/>
                </a:solidFill>
              </a:rPr>
              <a:t>matter</a:t>
            </a:r>
            <a:r>
              <a:rPr lang="cs-CZ" b="1" i="1" dirty="0">
                <a:solidFill>
                  <a:srgbClr val="00B050"/>
                </a:solidFill>
              </a:rPr>
              <a:t>, </a:t>
            </a:r>
            <a:r>
              <a:rPr lang="cs-CZ" b="1" i="1" dirty="0" err="1">
                <a:solidFill>
                  <a:srgbClr val="00B050"/>
                </a:solidFill>
              </a:rPr>
              <a:t>what</a:t>
            </a:r>
            <a:r>
              <a:rPr lang="cs-CZ" b="1" i="1" dirty="0">
                <a:solidFill>
                  <a:srgbClr val="00B050"/>
                </a:solidFill>
              </a:rPr>
              <a:t> </a:t>
            </a:r>
            <a:r>
              <a:rPr lang="cs-CZ" b="1" i="1" dirty="0" err="1">
                <a:solidFill>
                  <a:srgbClr val="00B050"/>
                </a:solidFill>
              </a:rPr>
              <a:t>does</a:t>
            </a:r>
            <a:r>
              <a:rPr lang="cs-CZ" b="1" i="1" dirty="0">
                <a:solidFill>
                  <a:srgbClr val="00B050"/>
                </a:solidFill>
              </a:rPr>
              <a:t>, </a:t>
            </a:r>
            <a:r>
              <a:rPr lang="cs-CZ" b="1" i="1" dirty="0" err="1">
                <a:solidFill>
                  <a:srgbClr val="00B050"/>
                </a:solidFill>
              </a:rPr>
              <a:t>then</a:t>
            </a:r>
            <a:r>
              <a:rPr lang="cs-CZ" b="1" i="1" dirty="0">
                <a:solidFill>
                  <a:srgbClr val="00B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4387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81BAC-1A36-2B53-0627-9932FA5FD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660818E-38E9-0122-70FA-55C3F2865FBB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C660ACC-F80B-1471-D6DA-D7D955C5886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40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6CDA408-9FB3-56E5-BEF2-F96C0C69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Three </a:t>
            </a:r>
            <a:r>
              <a:rPr lang="cs-CZ" dirty="0"/>
              <a:t>things you found interesting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B98EAF-D9B7-5068-E71C-C1A40A1EF2AE}"/>
              </a:ext>
            </a:extLst>
          </p:cNvPr>
          <p:cNvSpPr txBox="1"/>
          <p:nvPr/>
        </p:nvSpPr>
        <p:spPr>
          <a:xfrm>
            <a:off x="830350" y="2572084"/>
            <a:ext cx="8960443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 smtClean="0"/>
              <a:t>…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52112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3795-6C4E-2791-BD3A-F1D1B1E94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3B08A5C7-0CBE-D4D4-5148-D7F932C88C7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41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F0A9B6-CAA3-6105-3B78-D9C96D3C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Four </a:t>
            </a:r>
            <a:r>
              <a:rPr lang="cs-CZ" dirty="0"/>
              <a:t>things I find most important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8D607C8-BE6B-FA1B-3A49-7E0A014F0E9B}"/>
              </a:ext>
            </a:extLst>
          </p:cNvPr>
          <p:cNvSpPr txBox="1"/>
          <p:nvPr/>
        </p:nvSpPr>
        <p:spPr>
          <a:xfrm>
            <a:off x="677332" y="2352173"/>
            <a:ext cx="896044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 err="1"/>
              <a:t>Look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beyond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plain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numbers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while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comparing</a:t>
            </a:r>
            <a:r>
              <a:rPr lang="cs-CZ" altLang="cs-CZ" sz="2000" dirty="0"/>
              <a:t> RS</a:t>
            </a:r>
          </a:p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 err="1"/>
              <a:t>We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need</a:t>
            </a:r>
            <a:r>
              <a:rPr lang="cs-CZ" altLang="cs-CZ" sz="2000" dirty="0"/>
              <a:t> preference-</a:t>
            </a:r>
            <a:r>
              <a:rPr lang="cs-CZ" altLang="cs-CZ" sz="2000" dirty="0" err="1"/>
              <a:t>based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content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filtering</a:t>
            </a:r>
            <a:endParaRPr lang="cs-CZ" altLang="cs-CZ" sz="2000" dirty="0"/>
          </a:p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 err="1"/>
              <a:t>Cold</a:t>
            </a:r>
            <a:r>
              <a:rPr lang="cs-CZ" altLang="cs-CZ" sz="2000" dirty="0"/>
              <a:t>-start </a:t>
            </a:r>
            <a:r>
              <a:rPr lang="cs-CZ" altLang="cs-CZ" sz="2000" dirty="0" err="1"/>
              <a:t>problem</a:t>
            </a:r>
            <a:endParaRPr lang="cs-CZ" altLang="cs-CZ" sz="2000" dirty="0"/>
          </a:p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/>
              <a:t>Intuition behind latent </a:t>
            </a:r>
            <a:r>
              <a:rPr lang="cs-CZ" altLang="cs-CZ" sz="2000" dirty="0" smtClean="0"/>
              <a:t>representations</a:t>
            </a:r>
            <a:endParaRPr lang="cs-CZ" altLang="cs-CZ" sz="2000" dirty="0"/>
          </a:p>
        </p:txBody>
      </p:sp>
      <p:pic>
        <p:nvPicPr>
          <p:cNvPr id="2" name="Picture 2" descr="Obrázek">
            <a:extLst>
              <a:ext uri="{FF2B5EF4-FFF2-40B4-BE49-F238E27FC236}">
                <a16:creationId xmlns:a16="http://schemas.microsoft.com/office/drawing/2014/main" id="{0392A196-D6B3-54F2-FF91-9F73092C5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9289481" y="2099101"/>
            <a:ext cx="1911180" cy="12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17033A70-95C2-F6D3-6F10-3A2028E470AF}"/>
              </a:ext>
            </a:extLst>
          </p:cNvPr>
          <p:cNvGrpSpPr/>
          <p:nvPr/>
        </p:nvGrpSpPr>
        <p:grpSpPr>
          <a:xfrm>
            <a:off x="6395043" y="2996471"/>
            <a:ext cx="2894438" cy="676097"/>
            <a:chOff x="457200" y="4295793"/>
            <a:chExt cx="8258175" cy="1928985"/>
          </a:xfrm>
        </p:grpSpPr>
        <p:pic>
          <p:nvPicPr>
            <p:cNvPr id="10" name="Picture 7" descr="Smiley Face">
              <a:extLst>
                <a:ext uri="{FF2B5EF4-FFF2-40B4-BE49-F238E27FC236}">
                  <a16:creationId xmlns:a16="http://schemas.microsoft.com/office/drawing/2014/main" id="{0D6A5A20-5E9D-6467-A1EB-C17992187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7" r="3502" b="3604"/>
            <a:stretch>
              <a:fillRect/>
            </a:stretch>
          </p:blipFill>
          <p:spPr bwMode="auto">
            <a:xfrm>
              <a:off x="457200" y="4384400"/>
              <a:ext cx="157162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http://blogs.orlandosentinel.com/news_education_edblog/files/2012/05/bag-money.png">
              <a:extLst>
                <a:ext uri="{FF2B5EF4-FFF2-40B4-BE49-F238E27FC236}">
                  <a16:creationId xmlns:a16="http://schemas.microsoft.com/office/drawing/2014/main" id="{ABE7E903-BC57-17CC-6D49-E7F54FB35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25" y="4395978"/>
              <a:ext cx="142875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ABCC741D-A384-1514-EF63-3B67B2861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5745" y="4295793"/>
              <a:ext cx="2566789" cy="1925092"/>
            </a:xfrm>
            <a:prstGeom prst="rect">
              <a:avLst/>
            </a:prstGeom>
          </p:spPr>
        </p:pic>
        <p:sp>
          <p:nvSpPr>
            <p:cNvPr id="13" name="Šrafovaná šipka doprava 2">
              <a:extLst>
                <a:ext uri="{FF2B5EF4-FFF2-40B4-BE49-F238E27FC236}">
                  <a16:creationId xmlns:a16="http://schemas.microsoft.com/office/drawing/2014/main" id="{E74047B7-C158-3A7B-5C02-4DE6912CEED6}"/>
                </a:ext>
              </a:extLst>
            </p:cNvPr>
            <p:cNvSpPr/>
            <p:nvPr/>
          </p:nvSpPr>
          <p:spPr>
            <a:xfrm>
              <a:off x="2267744" y="4653136"/>
              <a:ext cx="1538634" cy="923084"/>
            </a:xfrm>
            <a:prstGeom prst="stripedRightArrow">
              <a:avLst>
                <a:gd name="adj1" fmla="val 55715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Šrafovaná šipka doprava 9">
              <a:extLst>
                <a:ext uri="{FF2B5EF4-FFF2-40B4-BE49-F238E27FC236}">
                  <a16:creationId xmlns:a16="http://schemas.microsoft.com/office/drawing/2014/main" id="{DB3D7A8D-7541-828A-BD7E-5CCA8E451B7F}"/>
                </a:ext>
              </a:extLst>
            </p:cNvPr>
            <p:cNvSpPr/>
            <p:nvPr/>
          </p:nvSpPr>
          <p:spPr>
            <a:xfrm>
              <a:off x="5783883" y="4796797"/>
              <a:ext cx="1538634" cy="923084"/>
            </a:xfrm>
            <a:prstGeom prst="stripedRightArrow">
              <a:avLst>
                <a:gd name="adj1" fmla="val 55715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DF5C3F09-FF42-4C2A-E99C-D217BFA178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618" t="15981" r="41968" b="31101"/>
          <a:stretch/>
        </p:blipFill>
        <p:spPr>
          <a:xfrm>
            <a:off x="6795623" y="3997798"/>
            <a:ext cx="1558167" cy="1392405"/>
          </a:xfrm>
          <a:prstGeom prst="rect">
            <a:avLst/>
          </a:prstGeom>
        </p:spPr>
      </p:pic>
      <p:grpSp>
        <p:nvGrpSpPr>
          <p:cNvPr id="20" name="Skupina 19">
            <a:extLst>
              <a:ext uri="{FF2B5EF4-FFF2-40B4-BE49-F238E27FC236}">
                <a16:creationId xmlns:a16="http://schemas.microsoft.com/office/drawing/2014/main" id="{6E676002-DD5F-85A8-5269-EBCE4F1C802F}"/>
              </a:ext>
            </a:extLst>
          </p:cNvPr>
          <p:cNvGrpSpPr/>
          <p:nvPr/>
        </p:nvGrpSpPr>
        <p:grpSpPr>
          <a:xfrm>
            <a:off x="3962750" y="3578372"/>
            <a:ext cx="2296616" cy="885544"/>
            <a:chOff x="2844427" y="1268761"/>
            <a:chExt cx="6995989" cy="2663263"/>
          </a:xfrm>
        </p:grpSpPr>
        <p:pic>
          <p:nvPicPr>
            <p:cNvPr id="15" name="Picture 4" descr="Výsledek obrázku pro lisa simpson">
              <a:extLst>
                <a:ext uri="{FF2B5EF4-FFF2-40B4-BE49-F238E27FC236}">
                  <a16:creationId xmlns:a16="http://schemas.microsoft.com/office/drawing/2014/main" id="{B548B0C8-C436-80A6-FC9E-239D40B70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44427" y="2132857"/>
              <a:ext cx="998277" cy="1623865"/>
            </a:xfrm>
            <a:prstGeom prst="rect">
              <a:avLst/>
            </a:prstGeom>
            <a:noFill/>
          </p:spPr>
        </p:pic>
        <p:cxnSp>
          <p:nvCxnSpPr>
            <p:cNvPr id="16" name="Přímá spojovací šipka 6">
              <a:extLst>
                <a:ext uri="{FF2B5EF4-FFF2-40B4-BE49-F238E27FC236}">
                  <a16:creationId xmlns:a16="http://schemas.microsoft.com/office/drawing/2014/main" id="{804AB790-3CE9-43D3-AE54-04B23863F3F0}"/>
                </a:ext>
              </a:extLst>
            </p:cNvPr>
            <p:cNvCxnSpPr/>
            <p:nvPr/>
          </p:nvCxnSpPr>
          <p:spPr bwMode="auto">
            <a:xfrm flipV="1">
              <a:off x="4079776" y="1700808"/>
              <a:ext cx="3240360" cy="1008112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Přímá spojovací šipka 7">
              <a:extLst>
                <a:ext uri="{FF2B5EF4-FFF2-40B4-BE49-F238E27FC236}">
                  <a16:creationId xmlns:a16="http://schemas.microsoft.com/office/drawing/2014/main" id="{0B3B398F-3016-E762-7D62-EC7923A261BB}"/>
                </a:ext>
              </a:extLst>
            </p:cNvPr>
            <p:cNvCxnSpPr/>
            <p:nvPr/>
          </p:nvCxnSpPr>
          <p:spPr bwMode="auto">
            <a:xfrm>
              <a:off x="4079776" y="2924944"/>
              <a:ext cx="4176464" cy="144016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8" name="Picture 6" descr="Výsledek obrázku pro vočko szyslak">
              <a:extLst>
                <a:ext uri="{FF2B5EF4-FFF2-40B4-BE49-F238E27FC236}">
                  <a16:creationId xmlns:a16="http://schemas.microsoft.com/office/drawing/2014/main" id="{9FA558D0-5D47-72C9-2138-EA9C276EF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20137" y="1268761"/>
              <a:ext cx="1403291" cy="1296143"/>
            </a:xfrm>
            <a:prstGeom prst="rect">
              <a:avLst/>
            </a:prstGeom>
            <a:noFill/>
          </p:spPr>
        </p:pic>
        <p:pic>
          <p:nvPicPr>
            <p:cNvPr id="19" name="Picture 8" descr="Výsledek obrázku pro školník willy">
              <a:extLst>
                <a:ext uri="{FF2B5EF4-FFF2-40B4-BE49-F238E27FC236}">
                  <a16:creationId xmlns:a16="http://schemas.microsoft.com/office/drawing/2014/main" id="{6B245BB2-8B11-6B87-8CDC-0F426F872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 r="21433"/>
            <a:stretch>
              <a:fillRect/>
            </a:stretch>
          </p:blipFill>
          <p:spPr bwMode="auto">
            <a:xfrm>
              <a:off x="8616280" y="2132857"/>
              <a:ext cx="1224136" cy="179916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09090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3AA47-D445-C046-CC3C-C6B40D59C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2D529FB-1259-467E-7EEB-F5F6A9ED314D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FEB1273-B8EB-CF80-3B56-B3AFF56B864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42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3A1A74-CB7B-5978-12C2-5B1F7979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Lecture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24EC6A-8AE2-0690-5EB9-27037ACCA3D7}"/>
              </a:ext>
            </a:extLst>
          </p:cNvPr>
          <p:cNvSpPr txBox="1"/>
          <p:nvPr/>
        </p:nvSpPr>
        <p:spPr>
          <a:xfrm>
            <a:off x="647130" y="2508080"/>
            <a:ext cx="8960443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Continuing with RecSys Recap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/>
              <a:t>Content-based, hybrid, context-aware</a:t>
            </a:r>
            <a:r>
              <a:rPr lang="cs-CZ" altLang="cs-CZ" dirty="0"/>
              <a:t>, session-aware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 err="1"/>
              <a:t>Evaluation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RecSys</a:t>
            </a:r>
            <a:endParaRPr lang="cs-CZ" altLang="cs-CZ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Open </a:t>
            </a:r>
            <a:r>
              <a:rPr lang="cs-CZ" altLang="cs-CZ" sz="2000" dirty="0" err="1"/>
              <a:t>problems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challenges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92826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45F24-27B2-C238-BAAF-E9379C035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563913B-8223-83DD-E966-232C9AA5E7A5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7BB0BC7-E86B-3FF8-E140-5B922F003FF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43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606B5A4-EFC0-FF37-890F-DD2F96BB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Lab</a:t>
            </a:r>
            <a:r>
              <a:rPr lang="cs-CZ" dirty="0"/>
              <a:t> #1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F4B852F-DC78-FF8A-76F0-E0DD3295A526}"/>
              </a:ext>
            </a:extLst>
          </p:cNvPr>
          <p:cNvSpPr txBox="1"/>
          <p:nvPr/>
        </p:nvSpPr>
        <p:spPr>
          <a:xfrm>
            <a:off x="647130" y="2508080"/>
            <a:ext cx="8960443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Explicit feedback: experiment #1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 err="1"/>
              <a:t>Hands</a:t>
            </a:r>
            <a:r>
              <a:rPr lang="cs-CZ" altLang="cs-CZ" sz="2000" dirty="0"/>
              <a:t>-on </a:t>
            </a:r>
            <a:r>
              <a:rPr lang="cs-CZ" altLang="cs-CZ" sz="2000" dirty="0" err="1"/>
              <a:t>frameworks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</a:t>
            </a:r>
            <a:r>
              <a:rPr lang="cs-CZ" altLang="cs-CZ" sz="2000" dirty="0"/>
              <a:t> RS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5348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3430F-68E1-D5E2-1726-21D5A3C30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E6565-65DC-9C83-8942-95C4A531708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User preference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6A5D7-E17A-95E2-30C3-8FEF2CA874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333333"/>
                </a:solidFill>
                <a:latin typeface="Tahoma" pitchFamily="34"/>
              </a:rPr>
              <a:t>What is User Preference</a:t>
            </a:r>
            <a:r>
              <a:rPr lang="cs-CZ" b="1" dirty="0">
                <a:solidFill>
                  <a:srgbClr val="333333"/>
                </a:solidFill>
                <a:latin typeface="Tahoma" pitchFamily="34"/>
              </a:rPr>
              <a:t> (UP)?</a:t>
            </a:r>
            <a:endParaRPr lang="en-US" b="1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[</a:t>
            </a:r>
            <a:r>
              <a:rPr lang="cs-CZ" dirty="0">
                <a:solidFill>
                  <a:srgbClr val="3366CC"/>
                </a:solidFill>
                <a:latin typeface="Arial" pitchFamily="34"/>
              </a:rPr>
              <a:t>IGI-</a:t>
            </a:r>
            <a:r>
              <a:rPr lang="cs-CZ" dirty="0" err="1">
                <a:solidFill>
                  <a:srgbClr val="3366CC"/>
                </a:solidFill>
                <a:latin typeface="Arial" pitchFamily="34"/>
              </a:rPr>
              <a:t>global</a:t>
            </a:r>
            <a:r>
              <a:rPr lang="cs-CZ" dirty="0">
                <a:solidFill>
                  <a:srgbClr val="3366CC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66CC"/>
                </a:solidFill>
                <a:latin typeface="Arial" pitchFamily="34"/>
              </a:rPr>
              <a:t>dictionary</a:t>
            </a:r>
            <a:r>
              <a:rPr lang="cs-CZ" dirty="0"/>
              <a:t>] 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A soft requirement provided by </a:t>
            </a:r>
            <a:r>
              <a:rPr lang="en-US" b="1" dirty="0">
                <a:solidFill>
                  <a:srgbClr val="333333"/>
                </a:solidFill>
                <a:latin typeface="Arial" pitchFamily="34"/>
              </a:rPr>
              <a:t>user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s, in addition to a query, to reflect a </a:t>
            </a:r>
            <a:r>
              <a:rPr lang="en-US" b="1" dirty="0">
                <a:solidFill>
                  <a:srgbClr val="333333"/>
                </a:solidFill>
                <a:latin typeface="Arial" pitchFamily="34"/>
              </a:rPr>
              <a:t>wish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. It influences the querying process by causing some results to be favored.</a:t>
            </a:r>
            <a:endParaRPr lang="cs-CZ" dirty="0">
              <a:solidFill>
                <a:srgbClr val="333333"/>
              </a:solidFill>
              <a:latin typeface="Arial" pitchFamily="34"/>
            </a:endParaRPr>
          </a:p>
          <a:p>
            <a:pPr lvl="1"/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Why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do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we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need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UP?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Where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to use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them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?</a:t>
            </a:r>
          </a:p>
          <a:p>
            <a:pPr lvl="1"/>
            <a:r>
              <a:rPr lang="cs-CZ" dirty="0">
                <a:solidFill>
                  <a:srgbClr val="0070C0"/>
                </a:solidFill>
                <a:latin typeface="Arial" pitchFamily="34"/>
              </a:rPr>
              <a:t>How to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define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/express UP (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i.e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., user feedback)? How to model UP?</a:t>
            </a:r>
          </a:p>
          <a:p>
            <a:pPr lvl="1"/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to do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with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UP (Recommender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systems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&amp;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beyond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)?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969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Related</a:t>
            </a:r>
            <a:r>
              <a:rPr lang="cs-CZ" dirty="0"/>
              <a:t> </a:t>
            </a:r>
            <a:r>
              <a:rPr lang="cs-CZ" dirty="0" err="1"/>
              <a:t>concepts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10295468" cy="3880768"/>
          </a:xfrm>
        </p:spPr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Tahoma" pitchFamily="34"/>
              </a:rPr>
              <a:t>(Implicit / explicit ) user feedback</a:t>
            </a:r>
          </a:p>
          <a:p>
            <a:pPr lvl="1"/>
            <a:r>
              <a:rPr lang="cs-CZ" dirty="0">
                <a:solidFill>
                  <a:srgbClr val="333333"/>
                </a:solidFill>
                <a:latin typeface="Tahoma" pitchFamily="34"/>
              </a:rPr>
              <a:t>Typical means of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getting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raw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data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for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user preferences</a:t>
            </a:r>
          </a:p>
          <a:p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Psychological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profiling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sz="1200" dirty="0">
                <a:solidFill>
                  <a:srgbClr val="333333"/>
                </a:solidFill>
                <a:latin typeface="Tahoma" pitchFamily="34"/>
              </a:rPr>
              <a:t>(</a:t>
            </a:r>
            <a:r>
              <a:rPr lang="cs-CZ" sz="1200" dirty="0">
                <a:solidFill>
                  <a:srgbClr val="333333"/>
                </a:solidFill>
                <a:latin typeface="Tahoma" pitchFamily="34"/>
                <a:hlinkClick r:id="rId2"/>
              </a:rPr>
              <a:t>https://www.researchgate.net/publication/220737365_Towards_User_Psychological_Profile</a:t>
            </a:r>
            <a:r>
              <a:rPr lang="cs-CZ" sz="1200" dirty="0">
                <a:solidFill>
                  <a:srgbClr val="333333"/>
                </a:solidFill>
                <a:latin typeface="Tahoma" pitchFamily="34"/>
              </a:rPr>
              <a:t>)</a:t>
            </a:r>
          </a:p>
          <a:p>
            <a:pPr lvl="1"/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High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level, but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impactful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description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of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humans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E.g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.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Sufficer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vs.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Maximizer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sz="1100" dirty="0">
                <a:solidFill>
                  <a:srgbClr val="333333"/>
                </a:solidFill>
                <a:latin typeface="Tahoma" pitchFamily="34"/>
              </a:rPr>
              <a:t>(</a:t>
            </a:r>
            <a:r>
              <a:rPr lang="cs-CZ" sz="1100" dirty="0">
                <a:solidFill>
                  <a:srgbClr val="333333"/>
                </a:solidFill>
                <a:latin typeface="Tahoma" pitchFamily="34"/>
                <a:hlinkClick r:id="rId3"/>
              </a:rPr>
              <a:t>https://www.wsj.com/articles/how-you-make-decisions-says-a-lot-about-how-happy-you-are-1412614997</a:t>
            </a:r>
            <a:r>
              <a:rPr lang="cs-CZ" sz="1100" dirty="0">
                <a:solidFill>
                  <a:srgbClr val="333333"/>
                </a:solidFill>
                <a:latin typeface="Tahoma" pitchFamily="34"/>
              </a:rPr>
              <a:t> )</a:t>
            </a:r>
            <a:endParaRPr lang="cs-CZ" sz="1400" dirty="0">
              <a:solidFill>
                <a:srgbClr val="333333"/>
              </a:solidFill>
              <a:latin typeface="Tahoma" pitchFamily="34"/>
            </a:endParaRPr>
          </a:p>
          <a:p>
            <a:r>
              <a:rPr lang="cs-CZ" dirty="0">
                <a:solidFill>
                  <a:srgbClr val="333333"/>
                </a:solidFill>
                <a:latin typeface="Tahoma" pitchFamily="34"/>
              </a:rPr>
              <a:t>Recommender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systems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Typical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means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of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utilizing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preferences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r>
              <a:rPr lang="cs-CZ" dirty="0">
                <a:solidFill>
                  <a:srgbClr val="333333"/>
                </a:solidFill>
                <a:latin typeface="Tahoma" pitchFamily="34"/>
              </a:rPr>
              <a:t>Preference Elicitation</a:t>
            </a:r>
          </a:p>
          <a:p>
            <a:pPr lvl="1"/>
            <a:r>
              <a:rPr lang="cs-CZ" dirty="0">
                <a:solidFill>
                  <a:srgbClr val="333333"/>
                </a:solidFill>
                <a:latin typeface="Tahoma" pitchFamily="34"/>
              </a:rPr>
              <a:t>How to get (explicit) preferences (mainly) from new users</a:t>
            </a:r>
          </a:p>
          <a:p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0"/>
            <a:endParaRPr lang="en-US" dirty="0">
              <a:solidFill>
                <a:srgbClr val="333333"/>
              </a:solidFill>
              <a:latin typeface="Arial" pitchFamily="34"/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796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7196D-97DA-47F9-8FE1-D4B57EE4FC2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do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need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preferences?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8C4297-48CB-493B-AA38-F6CEB7799D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9664600" cy="3880768"/>
          </a:xfrm>
        </p:spPr>
        <p:txBody>
          <a:bodyPr/>
          <a:lstStyle/>
          <a:p>
            <a:r>
              <a:rPr lang="cs-CZ" b="1" dirty="0" err="1"/>
              <a:t>Information</a:t>
            </a:r>
            <a:r>
              <a:rPr lang="cs-CZ" b="1" dirty="0"/>
              <a:t> </a:t>
            </a:r>
            <a:r>
              <a:rPr lang="cs-CZ" b="1" dirty="0" err="1"/>
              <a:t>Overload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>
                <a:hlinkClick r:id="rId2"/>
              </a:rPr>
              <a:t>https://en.wikipedia.org/wiki/</a:t>
            </a:r>
            <a:r>
              <a:rPr lang="cs-CZ" dirty="0" err="1">
                <a:hlinkClick r:id="rId2"/>
              </a:rPr>
              <a:t>Information_overload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Difficulty</a:t>
            </a:r>
            <a:r>
              <a:rPr lang="cs-CZ" dirty="0"/>
              <a:t> to </a:t>
            </a:r>
            <a:r>
              <a:rPr lang="cs-CZ" dirty="0" err="1"/>
              <a:t>effectively</a:t>
            </a:r>
            <a:r>
              <a:rPr lang="cs-CZ" dirty="0"/>
              <a:t> </a:t>
            </a:r>
            <a:r>
              <a:rPr lang="cs-CZ" dirty="0" err="1"/>
              <a:t>decide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has </a:t>
            </a:r>
            <a:r>
              <a:rPr lang="cs-CZ" dirty="0" err="1"/>
              <a:t>too</a:t>
            </a:r>
            <a:r>
              <a:rPr lang="cs-CZ" dirty="0"/>
              <a:t> much </a:t>
            </a:r>
            <a:r>
              <a:rPr lang="cs-CZ" dirty="0" err="1"/>
              <a:t>information</a:t>
            </a:r>
            <a:r>
              <a:rPr lang="cs-CZ" dirty="0"/>
              <a:t> (</a:t>
            </a:r>
            <a:r>
              <a:rPr lang="cs-CZ" dirty="0" err="1"/>
              <a:t>options</a:t>
            </a:r>
            <a:r>
              <a:rPr lang="cs-CZ" dirty="0"/>
              <a:t> to </a:t>
            </a:r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Filter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user</a:t>
            </a:r>
            <a:r>
              <a:rPr lang="en-US" dirty="0"/>
              <a:t>’s </a:t>
            </a:r>
            <a:r>
              <a:rPr lang="cs-CZ" dirty="0" err="1"/>
              <a:t>preferences</a:t>
            </a:r>
            <a:endParaRPr lang="cs-CZ" dirty="0"/>
          </a:p>
          <a:p>
            <a:pPr lvl="2"/>
            <a:r>
              <a:rPr lang="cs-CZ" dirty="0"/>
              <a:t>Show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likelihood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relevant</a:t>
            </a:r>
            <a:endParaRPr lang="cs-CZ" dirty="0"/>
          </a:p>
          <a:p>
            <a:pPr lvl="1"/>
            <a:endParaRPr lang="cs-CZ" dirty="0"/>
          </a:p>
          <a:p>
            <a:pPr lvl="0"/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improve</a:t>
            </a:r>
            <a:r>
              <a:rPr lang="cs-CZ" dirty="0"/>
              <a:t> user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 =&gt; </a:t>
            </a:r>
            <a:r>
              <a:rPr lang="cs-CZ" dirty="0" err="1"/>
              <a:t>satisfaction</a:t>
            </a:r>
            <a:r>
              <a:rPr lang="cs-CZ" dirty="0"/>
              <a:t>, </a:t>
            </a:r>
            <a:r>
              <a:rPr lang="cs-CZ" dirty="0" err="1"/>
              <a:t>loyalty</a:t>
            </a:r>
            <a:r>
              <a:rPr lang="cs-CZ" dirty="0"/>
              <a:t>, </a:t>
            </a:r>
            <a:r>
              <a:rPr lang="cs-CZ" dirty="0" err="1"/>
              <a:t>consumption</a:t>
            </a:r>
            <a:r>
              <a:rPr lang="cs-CZ" dirty="0"/>
              <a:t>…</a:t>
            </a:r>
          </a:p>
          <a:p>
            <a:pPr lvl="1"/>
            <a:r>
              <a:rPr lang="cs-CZ" dirty="0"/>
              <a:t>=&gt; </a:t>
            </a:r>
            <a:r>
              <a:rPr lang="cs-CZ" dirty="0" err="1"/>
              <a:t>improve</a:t>
            </a:r>
            <a:r>
              <a:rPr lang="cs-CZ" dirty="0"/>
              <a:t> </a:t>
            </a:r>
            <a:r>
              <a:rPr lang="cs-CZ" dirty="0" err="1"/>
              <a:t>target</a:t>
            </a:r>
            <a:r>
              <a:rPr lang="cs-CZ" dirty="0"/>
              <a:t> </a:t>
            </a:r>
            <a:r>
              <a:rPr lang="cs-CZ" dirty="0" err="1"/>
              <a:t>metrics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provider</a:t>
            </a:r>
          </a:p>
          <a:p>
            <a:pPr lvl="1"/>
            <a:r>
              <a:rPr lang="cs-CZ" i="1" dirty="0" err="1"/>
              <a:t>Knowing</a:t>
            </a:r>
            <a:r>
              <a:rPr lang="cs-CZ" i="1" dirty="0"/>
              <a:t> </a:t>
            </a:r>
            <a:r>
              <a:rPr lang="cs-CZ" i="1" dirty="0" err="1"/>
              <a:t>your</a:t>
            </a:r>
            <a:r>
              <a:rPr lang="cs-CZ" i="1" dirty="0"/>
              <a:t> </a:t>
            </a:r>
            <a:r>
              <a:rPr lang="cs-CZ" i="1" dirty="0" err="1"/>
              <a:t>users</a:t>
            </a:r>
            <a:r>
              <a:rPr lang="cs-CZ" i="1" dirty="0"/>
              <a:t> </a:t>
            </a:r>
            <a:r>
              <a:rPr lang="cs-CZ" i="1" dirty="0" err="1"/>
              <a:t>allows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i="1" dirty="0"/>
              <a:t> to serve </a:t>
            </a:r>
            <a:r>
              <a:rPr lang="cs-CZ" i="1" dirty="0" err="1"/>
              <a:t>them</a:t>
            </a:r>
            <a:r>
              <a:rPr lang="cs-CZ" i="1" dirty="0"/>
              <a:t> </a:t>
            </a:r>
            <a:r>
              <a:rPr lang="cs-CZ" i="1" dirty="0" err="1"/>
              <a:t>better</a:t>
            </a:r>
            <a:r>
              <a:rPr lang="cs-CZ" i="1" dirty="0"/>
              <a:t> =&gt; </a:t>
            </a:r>
            <a:r>
              <a:rPr lang="cs-CZ" i="1" dirty="0" err="1"/>
              <a:t>monetize</a:t>
            </a:r>
            <a:r>
              <a:rPr lang="cs-CZ" i="1" dirty="0"/>
              <a:t> </a:t>
            </a:r>
            <a:r>
              <a:rPr lang="cs-CZ" i="1" dirty="0" err="1"/>
              <a:t>them</a:t>
            </a:r>
            <a:r>
              <a:rPr lang="cs-CZ" i="1" dirty="0"/>
              <a:t> </a:t>
            </a:r>
            <a:r>
              <a:rPr lang="cs-CZ" i="1" dirty="0" err="1"/>
              <a:t>better</a:t>
            </a:r>
            <a:endParaRPr lang="cs-CZ" i="1" dirty="0"/>
          </a:p>
          <a:p>
            <a:pPr lvl="0"/>
            <a:endParaRPr lang="cs-CZ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8A76192C-0D61-453A-8CE1-39649805D4BF}"/>
              </a:ext>
            </a:extLst>
          </p:cNvPr>
          <p:cNvGrpSpPr/>
          <p:nvPr/>
        </p:nvGrpSpPr>
        <p:grpSpPr>
          <a:xfrm>
            <a:off x="1299476" y="5354967"/>
            <a:ext cx="2894438" cy="676097"/>
            <a:chOff x="457200" y="4295793"/>
            <a:chExt cx="8258175" cy="1928985"/>
          </a:xfrm>
        </p:grpSpPr>
        <p:pic>
          <p:nvPicPr>
            <p:cNvPr id="4" name="Picture 7" descr="Smiley Face">
              <a:extLst>
                <a:ext uri="{FF2B5EF4-FFF2-40B4-BE49-F238E27FC236}">
                  <a16:creationId xmlns:a16="http://schemas.microsoft.com/office/drawing/2014/main" id="{7710059E-C898-43C0-98ED-20A82CDBA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7" r="3502" b="3604"/>
            <a:stretch>
              <a:fillRect/>
            </a:stretch>
          </p:blipFill>
          <p:spPr bwMode="auto">
            <a:xfrm>
              <a:off x="457200" y="4384400"/>
              <a:ext cx="157162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http://blogs.orlandosentinel.com/news_education_edblog/files/2012/05/bag-money.png">
              <a:extLst>
                <a:ext uri="{FF2B5EF4-FFF2-40B4-BE49-F238E27FC236}">
                  <a16:creationId xmlns:a16="http://schemas.microsoft.com/office/drawing/2014/main" id="{DBB21C9C-6085-4604-92DF-CC8C5A10E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25" y="4395978"/>
              <a:ext cx="142875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DB77EBD4-2F09-4383-9CB5-C43E08E3E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5745" y="4295793"/>
              <a:ext cx="2566789" cy="1925092"/>
            </a:xfrm>
            <a:prstGeom prst="rect">
              <a:avLst/>
            </a:prstGeom>
          </p:spPr>
        </p:pic>
        <p:sp>
          <p:nvSpPr>
            <p:cNvPr id="7" name="Šrafovaná šipka doprava 2">
              <a:extLst>
                <a:ext uri="{FF2B5EF4-FFF2-40B4-BE49-F238E27FC236}">
                  <a16:creationId xmlns:a16="http://schemas.microsoft.com/office/drawing/2014/main" id="{00CCC3FD-B6CC-4936-B795-64F9B5718478}"/>
                </a:ext>
              </a:extLst>
            </p:cNvPr>
            <p:cNvSpPr/>
            <p:nvPr/>
          </p:nvSpPr>
          <p:spPr>
            <a:xfrm>
              <a:off x="2267744" y="4653136"/>
              <a:ext cx="1538634" cy="923084"/>
            </a:xfrm>
            <a:prstGeom prst="stripedRightArrow">
              <a:avLst>
                <a:gd name="adj1" fmla="val 55715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Šrafovaná šipka doprava 9">
              <a:extLst>
                <a:ext uri="{FF2B5EF4-FFF2-40B4-BE49-F238E27FC236}">
                  <a16:creationId xmlns:a16="http://schemas.microsoft.com/office/drawing/2014/main" id="{E6B8DA7A-3592-4001-BC19-CDA4D1F79405}"/>
                </a:ext>
              </a:extLst>
            </p:cNvPr>
            <p:cNvSpPr/>
            <p:nvPr/>
          </p:nvSpPr>
          <p:spPr>
            <a:xfrm>
              <a:off x="5783883" y="4796797"/>
              <a:ext cx="1538634" cy="923084"/>
            </a:xfrm>
            <a:prstGeom prst="stripedRightArrow">
              <a:avLst>
                <a:gd name="adj1" fmla="val 55715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5923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7196D-97DA-47F9-8FE1-D4B57EE4FC2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Where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utilize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preferences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8C4297-48CB-493B-AA38-F6CEB7799D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6905497" cy="3880768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err="1"/>
              <a:t>Where</a:t>
            </a:r>
            <a:r>
              <a:rPr lang="cs-CZ" b="1" dirty="0"/>
              <a:t> &amp; </a:t>
            </a:r>
            <a:r>
              <a:rPr lang="cs-CZ" b="1" dirty="0" err="1"/>
              <a:t>what</a:t>
            </a:r>
            <a:r>
              <a:rPr lang="cs-CZ" b="1" dirty="0"/>
              <a:t> to do:</a:t>
            </a:r>
          </a:p>
          <a:p>
            <a:pPr lvl="0"/>
            <a:r>
              <a:rPr lang="cs-CZ" dirty="0"/>
              <a:t>Limit </a:t>
            </a:r>
            <a:r>
              <a:rPr lang="cs-CZ" dirty="0" err="1"/>
              <a:t>ourselves</a:t>
            </a:r>
            <a:r>
              <a:rPr lang="cs-CZ" dirty="0"/>
              <a:t> to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retrieval</a:t>
            </a:r>
            <a:r>
              <a:rPr lang="cs-CZ" dirty="0"/>
              <a:t> (IR) </a:t>
            </a:r>
            <a:r>
              <a:rPr lang="cs-CZ" dirty="0" err="1"/>
              <a:t>domain</a:t>
            </a:r>
            <a:endParaRPr lang="cs-CZ" dirty="0"/>
          </a:p>
          <a:p>
            <a:pPr lvl="1"/>
            <a:r>
              <a:rPr lang="cs-CZ" dirty="0"/>
              <a:t>Recommender </a:t>
            </a:r>
            <a:r>
              <a:rPr lang="cs-CZ" dirty="0" err="1"/>
              <a:t>systems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GUI </a:t>
            </a:r>
            <a:r>
              <a:rPr lang="cs-CZ" dirty="0" err="1"/>
              <a:t>personalizations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https://evergreen.team/articles/ui-and-ux-personalization.html</a:t>
            </a:r>
            <a:r>
              <a:rPr lang="cs-CZ" dirty="0"/>
              <a:t>) </a:t>
            </a:r>
          </a:p>
          <a:p>
            <a:pPr lvl="1"/>
            <a:r>
              <a:rPr lang="cs-CZ" dirty="0" err="1"/>
              <a:t>Personalized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(</a:t>
            </a:r>
            <a:r>
              <a:rPr lang="cs-CZ" dirty="0">
                <a:hlinkClick r:id="rId3"/>
              </a:rPr>
              <a:t>https://en.wikipedia.org/wiki/</a:t>
            </a:r>
            <a:r>
              <a:rPr lang="cs-CZ" dirty="0" err="1">
                <a:hlinkClick r:id="rId3"/>
              </a:rPr>
              <a:t>Personalized_search</a:t>
            </a:r>
            <a:r>
              <a:rPr lang="cs-CZ" dirty="0"/>
              <a:t>)</a:t>
            </a:r>
          </a:p>
          <a:p>
            <a:pPr marL="457200" lvl="1" indent="0">
              <a:buNone/>
            </a:pPr>
            <a:r>
              <a:rPr lang="cs-CZ" dirty="0"/>
              <a:t>…</a:t>
            </a:r>
          </a:p>
          <a:p>
            <a:endParaRPr lang="cs-CZ" dirty="0"/>
          </a:p>
          <a:p>
            <a:pPr lvl="0"/>
            <a:endParaRPr lang="cs-CZ" dirty="0"/>
          </a:p>
        </p:txBody>
      </p:sp>
      <p:pic>
        <p:nvPicPr>
          <p:cNvPr id="3074" name="Picture 2" descr="Example for conventional and personalized search results | Download  Scientific Diagram">
            <a:extLst>
              <a:ext uri="{FF2B5EF4-FFF2-40B4-BE49-F238E27FC236}">
                <a16:creationId xmlns:a16="http://schemas.microsoft.com/office/drawing/2014/main" id="{FEB4B6D8-9D41-4FCF-ABE9-0AF59A9F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29" y="3891708"/>
            <a:ext cx="4609171" cy="25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ép 3">
            <a:extLst>
              <a:ext uri="{FF2B5EF4-FFF2-40B4-BE49-F238E27FC236}">
                <a16:creationId xmlns:a16="http://schemas.microsoft.com/office/drawing/2014/main" id="{CC38A8F7-AE31-460E-95E4-8515ADB10E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17" t="16099" r="62433" b="57480"/>
          <a:stretch/>
        </p:blipFill>
        <p:spPr>
          <a:xfrm>
            <a:off x="7582829" y="1343949"/>
            <a:ext cx="4619802" cy="24217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define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preference model?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8933011" cy="4552445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cs-CZ" b="1" dirty="0" err="1"/>
              <a:t>Highly</a:t>
            </a:r>
            <a:r>
              <a:rPr lang="cs-CZ" b="1" dirty="0"/>
              <a:t> </a:t>
            </a:r>
            <a:r>
              <a:rPr lang="cs-CZ" b="1" dirty="0" err="1"/>
              <a:t>domain</a:t>
            </a:r>
            <a:r>
              <a:rPr lang="cs-CZ" b="1" dirty="0"/>
              <a:t> / </a:t>
            </a:r>
            <a:r>
              <a:rPr lang="cs-CZ" b="1" dirty="0" err="1"/>
              <a:t>task</a:t>
            </a:r>
            <a:r>
              <a:rPr lang="cs-CZ" b="1" dirty="0"/>
              <a:t> </a:t>
            </a:r>
            <a:r>
              <a:rPr lang="cs-CZ" b="1" dirty="0" err="1"/>
              <a:t>specific</a:t>
            </a:r>
            <a:r>
              <a:rPr lang="cs-CZ" b="1" dirty="0"/>
              <a:t>:</a:t>
            </a:r>
          </a:p>
          <a:p>
            <a:pPr lvl="0">
              <a:lnSpc>
                <a:spcPct val="90000"/>
              </a:lnSpc>
            </a:pPr>
            <a:r>
              <a:rPr lang="cs-CZ" b="1" dirty="0" err="1"/>
              <a:t>What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task</a:t>
            </a:r>
            <a:r>
              <a:rPr lang="cs-CZ" b="1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/are </a:t>
            </a:r>
            <a:r>
              <a:rPr lang="cs-CZ" dirty="0" err="1"/>
              <a:t>the</a:t>
            </a:r>
            <a:r>
              <a:rPr lang="cs-CZ" dirty="0"/>
              <a:t> entity/</a:t>
            </a:r>
            <a:r>
              <a:rPr lang="cs-CZ" dirty="0" err="1"/>
              <a:t>ies</a:t>
            </a:r>
            <a:r>
              <a:rPr lang="cs-CZ" dirty="0"/>
              <a:t> on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preferences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Objects</a:t>
            </a:r>
            <a:r>
              <a:rPr lang="cs-CZ" dirty="0"/>
              <a:t>?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?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?... </a:t>
            </a:r>
            <a:r>
              <a:rPr lang="cs-CZ" dirty="0" err="1"/>
              <a:t>Page</a:t>
            </a:r>
            <a:r>
              <a:rPr lang="cs-CZ" dirty="0"/>
              <a:t> layout?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gives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preference (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user)?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An </a:t>
            </a:r>
            <a:r>
              <a:rPr lang="cs-CZ" dirty="0" err="1"/>
              <a:t>individual</a:t>
            </a:r>
            <a:r>
              <a:rPr lang="cs-CZ" dirty="0"/>
              <a:t>? A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? A cookies </a:t>
            </a:r>
            <a:r>
              <a:rPr lang="cs-CZ" dirty="0" err="1"/>
              <a:t>stored</a:t>
            </a:r>
            <a:r>
              <a:rPr lang="cs-CZ" dirty="0"/>
              <a:t> in a browser?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expected</a:t>
            </a:r>
            <a:r>
              <a:rPr lang="cs-CZ" dirty="0"/>
              <a:t> </a:t>
            </a:r>
            <a:r>
              <a:rPr lang="cs-CZ" dirty="0" err="1"/>
              <a:t>connections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these </a:t>
            </a:r>
            <a:r>
              <a:rPr lang="cs-CZ" dirty="0" err="1"/>
              <a:t>entities</a:t>
            </a:r>
            <a:r>
              <a:rPr lang="cs-CZ" dirty="0"/>
              <a:t> (</a:t>
            </a:r>
            <a:r>
              <a:rPr lang="cs-CZ" dirty="0" err="1"/>
              <a:t>hypotheses</a:t>
            </a:r>
            <a:r>
              <a:rPr lang="cs-CZ" dirty="0"/>
              <a:t>)?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 are more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 (</a:t>
            </a:r>
            <a:r>
              <a:rPr lang="cs-CZ" dirty="0" err="1"/>
              <a:t>presumably</a:t>
            </a:r>
            <a:r>
              <a:rPr lang="cs-CZ" dirty="0"/>
              <a:t>) 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Preference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corresponds</a:t>
            </a:r>
            <a:r>
              <a:rPr lang="cs-CZ" dirty="0"/>
              <a:t> to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aggregation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feature</a:t>
            </a:r>
            <a:r>
              <a:rPr lang="en-US" dirty="0"/>
              <a:t>’s preferences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Does</a:t>
            </a:r>
            <a:r>
              <a:rPr lang="cs-CZ" dirty="0"/>
              <a:t> user preference </a:t>
            </a:r>
            <a:r>
              <a:rPr lang="cs-CZ" dirty="0" err="1"/>
              <a:t>depend</a:t>
            </a:r>
            <a:r>
              <a:rPr lang="cs-CZ" dirty="0"/>
              <a:t> on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context</a:t>
            </a:r>
            <a:r>
              <a:rPr lang="cs-CZ" dirty="0"/>
              <a:t>/</a:t>
            </a:r>
            <a:r>
              <a:rPr lang="cs-CZ" dirty="0" err="1"/>
              <a:t>conditions</a:t>
            </a:r>
            <a:r>
              <a:rPr lang="cs-CZ" dirty="0"/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I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watch</a:t>
            </a:r>
            <a:r>
              <a:rPr lang="cs-CZ" dirty="0"/>
              <a:t> </a:t>
            </a:r>
            <a:r>
              <a:rPr lang="cs-CZ" dirty="0" err="1"/>
              <a:t>romantic</a:t>
            </a:r>
            <a:r>
              <a:rPr lang="cs-CZ" dirty="0"/>
              <a:t> </a:t>
            </a:r>
            <a:r>
              <a:rPr lang="cs-CZ" dirty="0" err="1"/>
              <a:t>comedies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my </a:t>
            </a:r>
            <a:r>
              <a:rPr lang="cs-CZ" dirty="0" err="1"/>
              <a:t>wife</a:t>
            </a:r>
            <a:r>
              <a:rPr lang="cs-CZ" dirty="0"/>
              <a:t>…</a:t>
            </a:r>
          </a:p>
          <a:p>
            <a:pPr>
              <a:lnSpc>
                <a:spcPct val="90000"/>
              </a:lnSpc>
            </a:pPr>
            <a:r>
              <a:rPr lang="cs-CZ" b="1" dirty="0"/>
              <a:t>How to express </a:t>
            </a:r>
            <a:r>
              <a:rPr lang="cs-CZ" b="1" dirty="0" err="1"/>
              <a:t>preferences</a:t>
            </a:r>
            <a:r>
              <a:rPr lang="cs-CZ" b="1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Implicitly</a:t>
            </a:r>
            <a:r>
              <a:rPr lang="cs-CZ" dirty="0"/>
              <a:t>? </a:t>
            </a:r>
            <a:r>
              <a:rPr lang="cs-CZ" dirty="0" err="1"/>
              <a:t>Explicitly</a:t>
            </a:r>
            <a:r>
              <a:rPr lang="cs-CZ" dirty="0"/>
              <a:t>? A combination of both? Sth. else?</a:t>
            </a:r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  <p:pic>
        <p:nvPicPr>
          <p:cNvPr id="4100" name="Picture 4" descr="Types of User account in Computer Network Explained">
            <a:extLst>
              <a:ext uri="{FF2B5EF4-FFF2-40B4-BE49-F238E27FC236}">
                <a16:creationId xmlns:a16="http://schemas.microsoft.com/office/drawing/2014/main" id="{6DD6CD75-D273-4E2C-B86A-C4C59CB4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909" y="3437276"/>
            <a:ext cx="1499059" cy="9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16937" y="1845027"/>
            <a:ext cx="3232027" cy="1592249"/>
            <a:chOff x="8506840" y="2598700"/>
            <a:chExt cx="1652964" cy="814328"/>
          </a:xfrm>
        </p:grpSpPr>
        <p:pic>
          <p:nvPicPr>
            <p:cNvPr id="4098" name="Picture 2" descr="The orange fruit and its products | Orange Book">
              <a:extLst>
                <a:ext uri="{FF2B5EF4-FFF2-40B4-BE49-F238E27FC236}">
                  <a16:creationId xmlns:a16="http://schemas.microsoft.com/office/drawing/2014/main" id="{E82A1A49-12C2-4A58-9C99-B087122FC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296" y="2598700"/>
              <a:ext cx="981508" cy="81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Buy Fresh Seedless Oranges Online | Walmart Canada">
              <a:extLst>
                <a:ext uri="{FF2B5EF4-FFF2-40B4-BE49-F238E27FC236}">
                  <a16:creationId xmlns:a16="http://schemas.microsoft.com/office/drawing/2014/main" id="{52DD6DCE-767A-41F9-940E-3BF705D0A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6840" y="2617767"/>
              <a:ext cx="696138" cy="696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4" name="Picture 8" descr="The Weighting is the Hardest Part: How to Make Sure Your Event Sampling is  Accurately Measured">
            <a:extLst>
              <a:ext uri="{FF2B5EF4-FFF2-40B4-BE49-F238E27FC236}">
                <a16:creationId xmlns:a16="http://schemas.microsoft.com/office/drawing/2014/main" id="{B9273E6C-AF1B-4798-8A65-719B8235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289" y="4328001"/>
            <a:ext cx="1354679" cy="101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liftonStrengths® Context Talent Theme — Victor Seet">
            <a:extLst>
              <a:ext uri="{FF2B5EF4-FFF2-40B4-BE49-F238E27FC236}">
                <a16:creationId xmlns:a16="http://schemas.microsoft.com/office/drawing/2014/main" id="{48FB4EB9-0F86-42EF-A446-BCEEA62FF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78" y="5283028"/>
            <a:ext cx="2576879" cy="13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TM02900688%5b%5bfn=Fazeta%5d%5d</Template>
  <TotalTime>42567</TotalTime>
  <Words>2992</Words>
  <Application>Microsoft Office PowerPoint</Application>
  <PresentationFormat>Widescreen</PresentationFormat>
  <Paragraphs>450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Aptos</vt:lpstr>
      <vt:lpstr>Arial</vt:lpstr>
      <vt:lpstr>Arial</vt:lpstr>
      <vt:lpstr>Calibri</vt:lpstr>
      <vt:lpstr>Cambria Math</vt:lpstr>
      <vt:lpstr>Roboto</vt:lpstr>
      <vt:lpstr>Tahoma</vt:lpstr>
      <vt:lpstr>Times New Roman</vt:lpstr>
      <vt:lpstr>Trebuchet MS</vt:lpstr>
      <vt:lpstr>Verdana</vt:lpstr>
      <vt:lpstr>Wingdings</vt:lpstr>
      <vt:lpstr>Wingdings 3</vt:lpstr>
      <vt:lpstr>Fazeta</vt:lpstr>
      <vt:lpstr>NDBI021, Lecture 1</vt:lpstr>
      <vt:lpstr>Today’s content</vt:lpstr>
      <vt:lpstr>Introduction</vt:lpstr>
      <vt:lpstr>NDBI021: Motivation</vt:lpstr>
      <vt:lpstr>User preference</vt:lpstr>
      <vt:lpstr>Related concepts</vt:lpstr>
      <vt:lpstr>Why do we need user preferences? </vt:lpstr>
      <vt:lpstr>Where to utilize user preferences? </vt:lpstr>
      <vt:lpstr>How to define user preference model? </vt:lpstr>
      <vt:lpstr>What means to express UP do we have? </vt:lpstr>
      <vt:lpstr>How to collect user preferences? </vt:lpstr>
      <vt:lpstr>Recommender systems</vt:lpstr>
      <vt:lpstr>Recommender systems</vt:lpstr>
      <vt:lpstr>PowerPoint Presentation</vt:lpstr>
      <vt:lpstr>Recommender systems</vt:lpstr>
      <vt:lpstr>PowerPoint Presentation</vt:lpstr>
      <vt:lpstr>PowerPoint Presentation</vt:lpstr>
      <vt:lpstr>RecSys „Hello World!“</vt:lpstr>
      <vt:lpstr>  Questions?</vt:lpstr>
      <vt:lpstr>NDBI021 Organization</vt:lpstr>
      <vt:lpstr>NDBI021: Syllabus</vt:lpstr>
      <vt:lpstr>NDBI021: Syllabus</vt:lpstr>
      <vt:lpstr>Main resources</vt:lpstr>
      <vt:lpstr>RecSys Recap</vt:lpstr>
      <vt:lpstr>RecSys: notable algorithm families</vt:lpstr>
      <vt:lpstr>RecSys: non-personalized</vt:lpstr>
      <vt:lpstr>RecSys: collaborative</vt:lpstr>
      <vt:lpstr>RecSys: collaborative</vt:lpstr>
      <vt:lpstr>RecSys: collaborative</vt:lpstr>
      <vt:lpstr>RecSys: collaborative</vt:lpstr>
      <vt:lpstr>RecSys: collaborative</vt:lpstr>
      <vt:lpstr>RecSys: collaborative</vt:lpstr>
      <vt:lpstr>RecSys: collaborative</vt:lpstr>
      <vt:lpstr>PowerPoint Presentation</vt:lpstr>
      <vt:lpstr>RecSys: collaborative</vt:lpstr>
      <vt:lpstr>RecSys: collaborative</vt:lpstr>
      <vt:lpstr>RecSys: Cold-start problem</vt:lpstr>
      <vt:lpstr>RecSys: Cold-start problem</vt:lpstr>
      <vt:lpstr>  Questions?</vt:lpstr>
      <vt:lpstr>Three things you found interesting</vt:lpstr>
      <vt:lpstr>Four things I find most important</vt:lpstr>
      <vt:lpstr>Next Lecture</vt:lpstr>
      <vt:lpstr>Lab #1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NDBI021</dc:title>
  <dc:creator>Ladislav Peška</dc:creator>
  <cp:lastModifiedBy>lpeska</cp:lastModifiedBy>
  <cp:revision>77</cp:revision>
  <dcterms:created xsi:type="dcterms:W3CDTF">2022-01-20T12:02:53Z</dcterms:created>
  <dcterms:modified xsi:type="dcterms:W3CDTF">2024-02-21T15:42:40Z</dcterms:modified>
</cp:coreProperties>
</file>