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82" r:id="rId3"/>
    <p:sldId id="1089" r:id="rId4"/>
    <p:sldId id="1090" r:id="rId5"/>
    <p:sldId id="1120" r:id="rId6"/>
    <p:sldId id="1092" r:id="rId7"/>
    <p:sldId id="1093" r:id="rId8"/>
    <p:sldId id="1094" r:id="rId9"/>
    <p:sldId id="418" r:id="rId10"/>
    <p:sldId id="1095" r:id="rId11"/>
    <p:sldId id="1096" r:id="rId12"/>
    <p:sldId id="421" r:id="rId13"/>
    <p:sldId id="422" r:id="rId14"/>
    <p:sldId id="1112" r:id="rId15"/>
    <p:sldId id="419" r:id="rId16"/>
    <p:sldId id="423" r:id="rId17"/>
    <p:sldId id="1111" r:id="rId18"/>
    <p:sldId id="270" r:id="rId19"/>
    <p:sldId id="286" r:id="rId20"/>
    <p:sldId id="261" r:id="rId21"/>
    <p:sldId id="273" r:id="rId22"/>
    <p:sldId id="1124" r:id="rId23"/>
    <p:sldId id="271" r:id="rId24"/>
    <p:sldId id="1121" r:id="rId25"/>
    <p:sldId id="1122" r:id="rId26"/>
    <p:sldId id="274" r:id="rId27"/>
    <p:sldId id="266" r:id="rId28"/>
    <p:sldId id="275" r:id="rId29"/>
    <p:sldId id="276" r:id="rId30"/>
    <p:sldId id="264" r:id="rId31"/>
    <p:sldId id="277" r:id="rId32"/>
    <p:sldId id="279" r:id="rId33"/>
    <p:sldId id="281" r:id="rId34"/>
    <p:sldId id="280" r:id="rId35"/>
    <p:sldId id="278" r:id="rId36"/>
    <p:sldId id="285" r:id="rId37"/>
    <p:sldId id="1123" r:id="rId38"/>
    <p:sldId id="287" r:id="rId39"/>
    <p:sldId id="289" r:id="rId40"/>
    <p:sldId id="288" r:id="rId41"/>
    <p:sldId id="402" r:id="rId42"/>
    <p:sldId id="403" r:id="rId43"/>
    <p:sldId id="1125" r:id="rId44"/>
    <p:sldId id="1126" r:id="rId45"/>
    <p:sldId id="1127" r:id="rId46"/>
    <p:sldId id="1128" r:id="rId47"/>
    <p:sldId id="1129" r:id="rId48"/>
    <p:sldId id="1130" r:id="rId49"/>
    <p:sldId id="1131" r:id="rId50"/>
    <p:sldId id="1132" r:id="rId51"/>
    <p:sldId id="1133" r:id="rId52"/>
    <p:sldId id="1134" r:id="rId53"/>
    <p:sldId id="1135" r:id="rId54"/>
    <p:sldId id="1136" r:id="rId55"/>
    <p:sldId id="1137" r:id="rId56"/>
    <p:sldId id="1138" r:id="rId57"/>
    <p:sldId id="1023" r:id="rId58"/>
    <p:sldId id="1012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4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12.11.2024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D49B0-B19E-9324-E029-4F02F0E2F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A44819DA-02C1-9651-6446-49EBDF828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17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53E1F64A-60F0-31CE-0BEC-4D6AA9176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7788281-9A3B-9456-6589-F451A31A2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0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57</a:t>
            </a:fld>
            <a:endParaRPr lang="en-GB" alt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12.11.2024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319-46135-9_4" TargetMode="External"/><Relationship Id="rId2" Type="http://schemas.openxmlformats.org/officeDocument/2006/relationships/hyperlink" Target="https://dl.acm.org/doi/abs/10.1145/3109859.310990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ieeexplore.ieee.org/abstract/document/88130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s://towardsdatascience.com/light-on-math-machine-learning-intuitive-guide-to-latent-dirichlet-allocation-437c81220158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en.wikipedia.org/wiki/Latent_Dirichlet_allo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ullback%E2%80%93Leibler_divergence" TargetMode="External"/><Relationship Id="rId5" Type="http://schemas.openxmlformats.org/officeDocument/2006/relationships/hyperlink" Target="https://en.wikipedia.org/wiki/Variational_Bayesian_methods" TargetMode="External"/><Relationship Id="rId4" Type="http://schemas.openxmlformats.org/officeDocument/2006/relationships/hyperlink" Target="https://en.wikipedia.org/wiki/Expectation%E2%80%93maximization_algorith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hyperlink" Target="https://towardsdatascience.com/light-on-math-machine-learning-intuitive-guide-to-latent-dirichlet-allocation-437c81220158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en.wikipedia.org/wiki/Latent_Dirichlet_allo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ullback%E2%80%93Leibler_divergence" TargetMode="External"/><Relationship Id="rId5" Type="http://schemas.openxmlformats.org/officeDocument/2006/relationships/hyperlink" Target="https://en.wikipedia.org/wiki/Variational_Bayesian_methods" TargetMode="External"/><Relationship Id="rId4" Type="http://schemas.openxmlformats.org/officeDocument/2006/relationships/hyperlink" Target="https://en.wikipedia.org/wiki/Expectation%E2%80%93maximization_algorith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hyperlink" Target="https://dl.acm.org/doi/pdf/10.1145/3320435.332045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40.sv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40.svg"/><Relationship Id="rId5" Type="http://schemas.openxmlformats.org/officeDocument/2006/relationships/image" Target="../media/image37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tivated_reasoning" TargetMode="External"/><Relationship Id="rId2" Type="http://schemas.openxmlformats.org/officeDocument/2006/relationships/hyperlink" Target="https://start.askwonder.com/insights/want-add-previous-request-made-few-years-ago-want-studies-support-idea-decisions-c22yygpa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angingminds.org/explanations/emotions/emotion_decision.htm" TargetMode="External"/><Relationship Id="rId4" Type="http://schemas.openxmlformats.org/officeDocument/2006/relationships/hyperlink" Target="https://westsidetoastmasters.com/resources/laws_persuasion/chap14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043932.2043979" TargetMode="External"/><Relationship Id="rId2" Type="http://schemas.openxmlformats.org/officeDocument/2006/relationships/hyperlink" Target="https://www.frontiersin.org/articles/10.3389/fdata.2021.778417/f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-ainf.aau.at/pub/jannach/files/BOOK_CHAPTER_PERSONALIZED_HCI_2019.pdf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Grabisch,%20M.,%20Marichal,%20J.,%20Mesiar,%20R.,%20&amp;%20Pap,%20E.%20(2009).%20Aggregation%20Functions%20(Encyclopedia%20of%20Mathematics%20and%20its%20Applications).%20Cambridge:%20Cambridge%20University%20Press.%20doi:10.1017/CBO978113964415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3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Grabisch,%20M.,%20Marichal,%20J.,%20Mesiar,%20R.,%20&amp;%20Pap,%20E.%20(2009).%20Aggregation%20Functions%20(Encyclopedia%20of%20Mathematics%20and%20its%20Applications).%20Cambridge:%20Cambridge%20University%20Press.%20doi:10.1017/CBO9781139644150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007/s11257-015-9157-3" TargetMode="External"/><Relationship Id="rId2" Type="http://schemas.openxmlformats.org/officeDocument/2006/relationships/hyperlink" Target="https://dl.acm.org/doi/abs/10.1145/3109859.31099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ieeexplore.ieee.org/abstract/document/881301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ciencedirect.com/science/article/pii/S095741741830645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07/s11063-017-9605-7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4042" y="4050828"/>
            <a:ext cx="8239958" cy="177245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User preferences and advanced recommending methods, 2/1 ZK+Z, </a:t>
            </a:r>
          </a:p>
          <a:p>
            <a:pPr lvl="0"/>
            <a:r>
              <a:rPr lang="cs-CZ" i="1" dirty="0">
                <a:hlinkClick r:id="rId2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3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Sentiment </a:t>
            </a:r>
            <a:r>
              <a:rPr lang="cs-CZ" dirty="0" err="1">
                <a:latin typeface="+mn-lt"/>
              </a:rPr>
              <a:t>analysis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pre</a:t>
            </a:r>
            <a:r>
              <a:rPr lang="cs-CZ" dirty="0">
                <a:latin typeface="+mn-lt"/>
              </a:rPr>
              <a:t>-LLM) </a:t>
            </a:r>
            <a:r>
              <a:rPr lang="cs-CZ" sz="1600" dirty="0">
                <a:latin typeface="+mn-lt"/>
                <a:hlinkClick r:id="rId2"/>
              </a:rPr>
              <a:t>https://dl.acm.org/doi/abs/10.1145/3109859.3109905</a:t>
            </a:r>
            <a:endParaRPr lang="cs-CZ" sz="16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A </a:t>
            </a:r>
            <a:r>
              <a:rPr lang="en-US" b="1" dirty="0">
                <a:latin typeface="+mn-lt"/>
              </a:rPr>
              <a:t>Multi-criteria</a:t>
            </a:r>
            <a:r>
              <a:rPr lang="en-US" dirty="0">
                <a:latin typeface="+mn-lt"/>
              </a:rPr>
              <a:t> Recommender System Exploiting</a:t>
            </a:r>
            <a:r>
              <a:rPr lang="cs-CZ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Aspect-based Sentiment Analysis </a:t>
            </a:r>
            <a:r>
              <a:rPr lang="en-US" dirty="0">
                <a:latin typeface="+mn-lt"/>
              </a:rPr>
              <a:t>of Users’ Reviews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„SABRE“ framework, Output: aspect, sub-aspect, its relevance for reviewer &amp; its sentiment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  <a:hlinkClick r:id="rId3"/>
              </a:rPr>
              <a:t>https://link.springer.com/chapter/10.1007/978-3-319-46135-9_4</a:t>
            </a:r>
            <a:r>
              <a:rPr lang="cs-CZ" dirty="0">
                <a:latin typeface="+mn-lt"/>
              </a:rPr>
              <a:t> </a:t>
            </a:r>
          </a:p>
          <a:p>
            <a:pPr lvl="3">
              <a:lnSpc>
                <a:spcPct val="90000"/>
              </a:lnSpc>
            </a:pPr>
            <a:r>
              <a:rPr lang="cs-CZ" dirty="0">
                <a:latin typeface="+mn-lt"/>
              </a:rPr>
              <a:t>Aspect modeling as relatively simple frequency analysis – most common nouns [room for improvement]</a:t>
            </a:r>
          </a:p>
          <a:p>
            <a:pPr lvl="3">
              <a:lnSpc>
                <a:spcPct val="90000"/>
              </a:lnSpc>
            </a:pPr>
            <a:r>
              <a:rPr lang="cs-CZ" dirty="0">
                <a:latin typeface="+mn-lt"/>
              </a:rPr>
              <a:t>Afinn wordlist for sentiment (annotated words representing opinion appears close to the aspect)</a:t>
            </a:r>
          </a:p>
          <a:p>
            <a:pPr lvl="3">
              <a:lnSpc>
                <a:spcPct val="90000"/>
              </a:lnSpc>
            </a:pPr>
            <a:r>
              <a:rPr lang="cs-CZ" dirty="0">
                <a:latin typeface="+mn-lt"/>
              </a:rPr>
              <a:t>Aspect relevance </a:t>
            </a:r>
            <a:r>
              <a:rPr lang="en-US" dirty="0">
                <a:latin typeface="+mn-lt"/>
              </a:rPr>
              <a:t>~</a:t>
            </a:r>
            <a:r>
              <a:rPr lang="cs-CZ" dirty="0">
                <a:latin typeface="+mn-lt"/>
              </a:rPr>
              <a:t> its relative frequency </a:t>
            </a:r>
          </a:p>
          <a:p>
            <a:pPr lvl="3">
              <a:lnSpc>
                <a:spcPct val="90000"/>
              </a:lnSpc>
            </a:pPr>
            <a:endParaRPr lang="cs-CZ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cs-CZ" b="1" dirty="0" err="1">
                <a:latin typeface="+mn-lt"/>
              </a:rPr>
              <a:t>Limitations</a:t>
            </a:r>
            <a:r>
              <a:rPr lang="cs-CZ" b="1" dirty="0">
                <a:latin typeface="+mn-lt"/>
              </a:rPr>
              <a:t>: </a:t>
            </a:r>
          </a:p>
          <a:p>
            <a:pPr lvl="4">
              <a:lnSpc>
                <a:spcPct val="90000"/>
              </a:lnSpc>
            </a:pPr>
            <a:r>
              <a:rPr lang="cs-CZ" dirty="0" err="1">
                <a:latin typeface="+mn-lt"/>
              </a:rPr>
              <a:t>Minimal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granularity</a:t>
            </a:r>
            <a:r>
              <a:rPr lang="cs-CZ" dirty="0">
                <a:latin typeface="+mn-lt"/>
              </a:rPr>
              <a:t> = </a:t>
            </a:r>
            <a:r>
              <a:rPr lang="cs-CZ" dirty="0" err="1">
                <a:latin typeface="+mn-lt"/>
              </a:rPr>
              <a:t>one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word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</a:t>
            </a:r>
            <a:r>
              <a:rPr lang="cs-CZ" dirty="0">
                <a:latin typeface="+mn-lt"/>
              </a:rPr>
              <a:t> not </a:t>
            </a:r>
            <a:r>
              <a:rPr lang="cs-CZ" dirty="0" err="1">
                <a:latin typeface="+mn-lt"/>
              </a:rPr>
              <a:t>generic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enough</a:t>
            </a:r>
            <a:r>
              <a:rPr lang="cs-CZ" dirty="0">
                <a:latin typeface="+mn-lt"/>
              </a:rPr>
              <a:t>)</a:t>
            </a:r>
          </a:p>
          <a:p>
            <a:pPr lvl="4">
              <a:lnSpc>
                <a:spcPct val="90000"/>
              </a:lnSpc>
            </a:pPr>
            <a:r>
              <a:rPr lang="cs-CZ" dirty="0" err="1">
                <a:latin typeface="+mn-lt"/>
              </a:rPr>
              <a:t>Fixed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word-based</a:t>
            </a:r>
            <a:r>
              <a:rPr lang="cs-CZ" dirty="0">
                <a:latin typeface="+mn-lt"/>
              </a:rPr>
              <a:t> sentiment</a:t>
            </a:r>
          </a:p>
          <a:p>
            <a:pPr lvl="3">
              <a:lnSpc>
                <a:spcPct val="90000"/>
              </a:lnSpc>
            </a:pPr>
            <a:r>
              <a:rPr lang="cs-CZ" b="1" dirty="0">
                <a:latin typeface="+mn-lt"/>
              </a:rPr>
              <a:t>Plus </a:t>
            </a:r>
            <a:r>
              <a:rPr lang="cs-CZ" b="1" dirty="0" err="1">
                <a:latin typeface="+mn-lt"/>
              </a:rPr>
              <a:t>points</a:t>
            </a:r>
            <a:r>
              <a:rPr lang="cs-CZ" b="1" dirty="0">
                <a:latin typeface="+mn-lt"/>
              </a:rPr>
              <a:t>:</a:t>
            </a:r>
          </a:p>
          <a:p>
            <a:pPr lvl="4">
              <a:lnSpc>
                <a:spcPct val="90000"/>
              </a:lnSpc>
            </a:pPr>
            <a:r>
              <a:rPr lang="cs-CZ" dirty="0" err="1">
                <a:latin typeface="+mn-lt"/>
              </a:rPr>
              <a:t>Dynamic</a:t>
            </a:r>
            <a:r>
              <a:rPr lang="cs-CZ" dirty="0">
                <a:latin typeface="+mn-lt"/>
              </a:rPr>
              <a:t> list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aspects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Neighborhood-based recommendation model</a:t>
            </a:r>
          </a:p>
          <a:p>
            <a:pPr lvl="3">
              <a:lnSpc>
                <a:spcPct val="90000"/>
              </a:lnSpc>
            </a:pPr>
            <a:r>
              <a:rPr lang="cs-CZ" dirty="0">
                <a:latin typeface="+mn-lt"/>
              </a:rPr>
              <a:t>Treat each aspect as independent rating, use m</a:t>
            </a:r>
            <a:r>
              <a:rPr lang="en-US" dirty="0" err="1">
                <a:latin typeface="+mn-lt"/>
              </a:rPr>
              <a:t>ulti</a:t>
            </a:r>
            <a:r>
              <a:rPr lang="en-US" dirty="0">
                <a:latin typeface="+mn-lt"/>
              </a:rPr>
              <a:t>-dimensional </a:t>
            </a:r>
            <a:r>
              <a:rPr lang="cs-CZ" dirty="0">
                <a:latin typeface="+mn-lt"/>
              </a:rPr>
              <a:t>E</a:t>
            </a:r>
            <a:r>
              <a:rPr lang="en-US" dirty="0" err="1">
                <a:latin typeface="+mn-lt"/>
              </a:rPr>
              <a:t>uclidean</a:t>
            </a:r>
            <a:r>
              <a:rPr lang="en-US" dirty="0">
                <a:latin typeface="+mn-lt"/>
              </a:rPr>
              <a:t> distance</a:t>
            </a:r>
            <a:r>
              <a:rPr lang="cs-CZ" dirty="0">
                <a:latin typeface="+mn-lt"/>
              </a:rPr>
              <a:t>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(serialize pairs of item-aspect into a single vector)</a:t>
            </a:r>
          </a:p>
          <a:p>
            <a:pPr lvl="3">
              <a:lnSpc>
                <a:spcPct val="9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74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353012"/>
            <a:ext cx="8596667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i="1" dirty="0">
                <a:latin typeface="+mn-lt"/>
              </a:rPr>
              <a:t>What if the list of aspects cannot be fixed? Also, multiple words may account for the same aspect.</a:t>
            </a:r>
          </a:p>
          <a:p>
            <a:pPr>
              <a:lnSpc>
                <a:spcPct val="90000"/>
              </a:lnSpc>
            </a:pPr>
            <a:r>
              <a:rPr lang="cs-CZ" sz="1600" dirty="0">
                <a:latin typeface="+mn-lt"/>
                <a:hlinkClick r:id="rId2"/>
              </a:rPr>
              <a:t>https://ieeexplore.ieee.org/abstract/document/8813018</a:t>
            </a:r>
            <a:r>
              <a:rPr lang="cs-CZ" sz="1600" dirty="0">
                <a:latin typeface="+mn-lt"/>
              </a:rPr>
              <a:t> </a:t>
            </a:r>
          </a:p>
          <a:p>
            <a:r>
              <a:rPr lang="en-US" dirty="0">
                <a:latin typeface="+mn-lt"/>
              </a:rPr>
              <a:t>Customer Reviews Analysis With Deep Neural Networks for E-Commerce Recommender Systems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Latent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Dirichlet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Allocation</a:t>
            </a:r>
            <a:endParaRPr lang="cs-CZ" dirty="0">
              <a:latin typeface="+mn-lt"/>
            </a:endParaRPr>
          </a:p>
          <a:p>
            <a:pPr lvl="2"/>
            <a:r>
              <a:rPr lang="cs-CZ" dirty="0">
                <a:latin typeface="+mn-lt"/>
              </a:rPr>
              <a:t>The only interesting part of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pipeline</a:t>
            </a:r>
            <a:endParaRPr lang="cs-CZ" dirty="0">
              <a:latin typeface="+mn-lt"/>
            </a:endParaRPr>
          </a:p>
          <a:p>
            <a:pPr lvl="2"/>
            <a:r>
              <a:rPr lang="cs-CZ" b="1" i="1" dirty="0">
                <a:solidFill>
                  <a:srgbClr val="00B0F0"/>
                </a:solidFill>
                <a:latin typeface="+mn-lt"/>
              </a:rPr>
              <a:t>„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What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was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the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review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about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“?</a:t>
            </a:r>
          </a:p>
          <a:p>
            <a:pPr lvl="2"/>
            <a:r>
              <a:rPr lang="cs-CZ" dirty="0" err="1">
                <a:latin typeface="+mn-lt"/>
              </a:rPr>
              <a:t>Dynamic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topic</a:t>
            </a:r>
            <a:r>
              <a:rPr lang="cs-CZ" dirty="0">
                <a:latin typeface="+mn-lt"/>
              </a:rPr>
              <a:t> modeling</a:t>
            </a:r>
            <a:endParaRPr lang="en-US" dirty="0"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991D08-8785-0469-C114-D8D3F7176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b="57376"/>
          <a:stretch/>
        </p:blipFill>
        <p:spPr bwMode="auto">
          <a:xfrm>
            <a:off x="5033471" y="3904332"/>
            <a:ext cx="6927791" cy="204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875916" y="3904332"/>
            <a:ext cx="1812758" cy="9192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BB5519-144F-52A4-205D-268C1AA113D2}"/>
              </a:ext>
            </a:extLst>
          </p:cNvPr>
          <p:cNvSpPr txBox="1"/>
          <p:nvPr/>
        </p:nvSpPr>
        <p:spPr>
          <a:xfrm>
            <a:off x="11262836" y="5324634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3123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1" y="1761893"/>
            <a:ext cx="6373173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Latent Dirichlet Allocation (LDA) </a:t>
            </a:r>
            <a:br>
              <a:rPr lang="cs-CZ" dirty="0"/>
            </a:br>
            <a:r>
              <a:rPr lang="cs-CZ" sz="1000" dirty="0">
                <a:hlinkClick r:id="rId2"/>
              </a:rPr>
              <a:t>https://en.wikipedia.org/wiki/Latent_Dirichlet_allocation</a:t>
            </a:r>
            <a:r>
              <a:rPr lang="cs-CZ" sz="1000" dirty="0"/>
              <a:t> , </a:t>
            </a:r>
            <a:br>
              <a:rPr lang="cs-CZ" sz="1000" dirty="0"/>
            </a:br>
            <a:r>
              <a:rPr lang="cs-CZ" sz="1000" dirty="0">
                <a:hlinkClick r:id="rId3"/>
              </a:rPr>
              <a:t>https://towardsdatascience.com/light-on-math-machine-learning-intuitive-guide-to-latent-dirichlet-allocation-437c81220158</a:t>
            </a:r>
            <a:r>
              <a:rPr lang="cs-CZ" sz="1000" dirty="0"/>
              <a:t> </a:t>
            </a:r>
            <a:endParaRPr lang="cs-CZ" sz="1100" dirty="0"/>
          </a:p>
          <a:p>
            <a:pPr lvl="1">
              <a:lnSpc>
                <a:spcPct val="90000"/>
              </a:lnSpc>
            </a:pPr>
            <a:r>
              <a:rPr lang="cs-CZ" dirty="0"/>
              <a:t>Documents; fixed set of latent topics; 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each</a:t>
            </a:r>
            <a:r>
              <a:rPr lang="cs-CZ" dirty="0"/>
              <a:t> document is a mixture of topics, 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each</a:t>
            </a:r>
            <a:r>
              <a:rPr lang="cs-CZ" dirty="0"/>
              <a:t> topic is characterized as a </a:t>
            </a:r>
            <a:r>
              <a:rPr lang="cs-CZ" i="1" dirty="0" err="1"/>
              <a:t>Dirichlet</a:t>
            </a:r>
            <a:r>
              <a:rPr lang="cs-CZ" i="1" dirty="0"/>
              <a:t> </a:t>
            </a:r>
            <a:r>
              <a:rPr lang="cs-CZ" i="1" dirty="0" err="1"/>
              <a:t>distribution</a:t>
            </a:r>
            <a:r>
              <a:rPr lang="cs-CZ" i="1" dirty="0"/>
              <a:t> </a:t>
            </a:r>
            <a:r>
              <a:rPr lang="cs-CZ" dirty="0"/>
              <a:t>over words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Assume generative model for documents </a:t>
            </a:r>
            <a:br>
              <a:rPr lang="cs-CZ" dirty="0"/>
            </a:br>
            <a:r>
              <a:rPr lang="cs-CZ" dirty="0"/>
              <a:t>and then try to reverse-ingeneer the documents with it.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Several ways to learn, e.g. </a:t>
            </a:r>
            <a:r>
              <a:rPr lang="cs-CZ" dirty="0" err="1"/>
              <a:t>Variational</a:t>
            </a:r>
            <a:r>
              <a:rPr lang="cs-CZ" dirty="0"/>
              <a:t> inference / EM </a:t>
            </a:r>
            <a:r>
              <a:rPr lang="cs-CZ" dirty="0" err="1"/>
              <a:t>alg</a:t>
            </a:r>
            <a:r>
              <a:rPr lang="cs-CZ" dirty="0"/>
              <a:t>.</a:t>
            </a:r>
          </a:p>
          <a:p>
            <a:pPr lvl="2">
              <a:lnSpc>
                <a:spcPct val="90000"/>
              </a:lnSpc>
            </a:pPr>
            <a:r>
              <a:rPr lang="cs-CZ" sz="1050" dirty="0">
                <a:hlinkClick r:id="rId4"/>
              </a:rPr>
              <a:t>https://en.wikipedia.org/wiki/Expectation%E2%80%93maximization_algorithm</a:t>
            </a:r>
            <a:r>
              <a:rPr lang="cs-CZ" sz="1050" dirty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1100" dirty="0">
                <a:hlinkClick r:id="rId5"/>
              </a:rPr>
              <a:t>https://en.wikipedia.org/wiki/Variational_Bayesian_methods</a:t>
            </a:r>
            <a:r>
              <a:rPr lang="cs-CZ" sz="1100" dirty="0"/>
              <a:t> </a:t>
            </a:r>
          </a:p>
          <a:p>
            <a:pPr lvl="2">
              <a:lnSpc>
                <a:spcPct val="90000"/>
              </a:lnSpc>
            </a:pPr>
            <a:endParaRPr lang="cs-CZ" sz="1100" dirty="0"/>
          </a:p>
          <a:p>
            <a:pPr lvl="1">
              <a:lnSpc>
                <a:spcPct val="90000"/>
              </a:lnSpc>
            </a:pPr>
            <a:r>
              <a:rPr lang="cs-CZ" sz="1100" dirty="0">
                <a:hlinkClick r:id="rId6"/>
              </a:rPr>
              <a:t>https://en.wikipedia.org/wiki/Kullback%E2%80%93Leibler_divergence</a:t>
            </a:r>
            <a:r>
              <a:rPr lang="cs-CZ" sz="1100" dirty="0"/>
              <a:t> </a:t>
            </a:r>
          </a:p>
        </p:txBody>
      </p:sp>
      <p:pic>
        <p:nvPicPr>
          <p:cNvPr id="2050" name="Picture 2" descr="https://miro.medium.com/max/700/1*fCc0JT3W-1ViYyw0hJ7rdA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27" y="2985271"/>
            <a:ext cx="5430473" cy="38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iro.medium.com/v2/resize:fit:700/1*2uj6t3gNv76SpHrWf5-z-A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240603"/>
            <a:ext cx="5261811" cy="27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83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1" y="1761893"/>
            <a:ext cx="6373173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Latent Dirichlet Allocation (LDA) </a:t>
            </a:r>
            <a:br>
              <a:rPr lang="cs-CZ" dirty="0"/>
            </a:br>
            <a:r>
              <a:rPr lang="cs-CZ" sz="1000" dirty="0">
                <a:hlinkClick r:id="rId2"/>
              </a:rPr>
              <a:t>https://en.wikipedia.org/wiki/Latent_Dirichlet_allocation</a:t>
            </a:r>
            <a:r>
              <a:rPr lang="cs-CZ" sz="1000" dirty="0"/>
              <a:t> , </a:t>
            </a:r>
            <a:br>
              <a:rPr lang="cs-CZ" sz="1000" dirty="0"/>
            </a:br>
            <a:r>
              <a:rPr lang="cs-CZ" sz="1000" dirty="0">
                <a:hlinkClick r:id="rId3"/>
              </a:rPr>
              <a:t>https://towardsdatascience.com/light-on-math-machine-learning-intuitive-guide-to-latent-dirichlet-allocation-437c81220158</a:t>
            </a:r>
            <a:r>
              <a:rPr lang="cs-CZ" sz="1000" dirty="0"/>
              <a:t> </a:t>
            </a:r>
            <a:endParaRPr lang="cs-CZ" sz="1100" dirty="0"/>
          </a:p>
          <a:p>
            <a:pPr lvl="1">
              <a:lnSpc>
                <a:spcPct val="90000"/>
              </a:lnSpc>
            </a:pPr>
            <a:r>
              <a:rPr lang="cs-CZ" dirty="0"/>
              <a:t>Documents; fixed set of latent topics; 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each</a:t>
            </a:r>
            <a:r>
              <a:rPr lang="cs-CZ" dirty="0"/>
              <a:t> document is a mixture of topics, 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each</a:t>
            </a:r>
            <a:r>
              <a:rPr lang="cs-CZ" dirty="0"/>
              <a:t> topic is characterized as a </a:t>
            </a:r>
            <a:r>
              <a:rPr lang="cs-CZ" i="1" dirty="0" err="1"/>
              <a:t>Dirichlet</a:t>
            </a:r>
            <a:r>
              <a:rPr lang="cs-CZ" i="1" dirty="0"/>
              <a:t> </a:t>
            </a:r>
            <a:r>
              <a:rPr lang="cs-CZ" i="1" dirty="0" err="1"/>
              <a:t>distribution</a:t>
            </a:r>
            <a:r>
              <a:rPr lang="cs-CZ" i="1" dirty="0"/>
              <a:t> </a:t>
            </a:r>
            <a:r>
              <a:rPr lang="cs-CZ" dirty="0"/>
              <a:t>over words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Assume generative model for documents </a:t>
            </a:r>
            <a:br>
              <a:rPr lang="cs-CZ" dirty="0"/>
            </a:br>
            <a:r>
              <a:rPr lang="cs-CZ" dirty="0"/>
              <a:t>and then try to reverse-ingeneer the documents with it.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Several ways to learn, e.g. </a:t>
            </a:r>
            <a:r>
              <a:rPr lang="cs-CZ" dirty="0" err="1"/>
              <a:t>Variational</a:t>
            </a:r>
            <a:r>
              <a:rPr lang="cs-CZ" dirty="0"/>
              <a:t> inference / EM </a:t>
            </a:r>
            <a:r>
              <a:rPr lang="cs-CZ" dirty="0" err="1"/>
              <a:t>alg</a:t>
            </a:r>
            <a:r>
              <a:rPr lang="cs-CZ" dirty="0"/>
              <a:t>.</a:t>
            </a:r>
          </a:p>
          <a:p>
            <a:pPr lvl="2">
              <a:lnSpc>
                <a:spcPct val="90000"/>
              </a:lnSpc>
            </a:pPr>
            <a:r>
              <a:rPr lang="cs-CZ" sz="1050" dirty="0">
                <a:hlinkClick r:id="rId4"/>
              </a:rPr>
              <a:t>https://en.wikipedia.org/wiki/Expectation%E2%80%93maximization_algorithm</a:t>
            </a:r>
            <a:r>
              <a:rPr lang="cs-CZ" sz="1050" dirty="0"/>
              <a:t> </a:t>
            </a:r>
          </a:p>
          <a:p>
            <a:pPr lvl="2">
              <a:lnSpc>
                <a:spcPct val="90000"/>
              </a:lnSpc>
            </a:pPr>
            <a:r>
              <a:rPr lang="cs-CZ" sz="1100" dirty="0">
                <a:hlinkClick r:id="rId5"/>
              </a:rPr>
              <a:t>https://en.wikipedia.org/wiki/Variational_Bayesian_methods</a:t>
            </a:r>
            <a:r>
              <a:rPr lang="cs-CZ" sz="1100" dirty="0"/>
              <a:t> </a:t>
            </a:r>
          </a:p>
          <a:p>
            <a:pPr lvl="2">
              <a:lnSpc>
                <a:spcPct val="90000"/>
              </a:lnSpc>
            </a:pPr>
            <a:endParaRPr lang="cs-CZ" sz="1100" dirty="0"/>
          </a:p>
          <a:p>
            <a:pPr lvl="1">
              <a:lnSpc>
                <a:spcPct val="90000"/>
              </a:lnSpc>
            </a:pPr>
            <a:r>
              <a:rPr lang="cs-CZ" sz="1100" dirty="0">
                <a:hlinkClick r:id="rId6"/>
              </a:rPr>
              <a:t>https://en.wikipedia.org/wiki/Kullback%E2%80%93Leibler_divergence</a:t>
            </a:r>
            <a:r>
              <a:rPr lang="cs-CZ" sz="1100" dirty="0"/>
              <a:t> </a:t>
            </a:r>
          </a:p>
        </p:txBody>
      </p:sp>
      <p:pic>
        <p:nvPicPr>
          <p:cNvPr id="2050" name="Picture 2" descr="https://miro.medium.com/max/700/1*fCc0JT3W-1ViYyw0hJ7rdA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27" y="0"/>
            <a:ext cx="5430473" cy="38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4056" y="3842158"/>
            <a:ext cx="4577944" cy="301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1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5714555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latin typeface="+mn-lt"/>
              </a:rPr>
              <a:t>Leave it on LLMs?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+mn-lt"/>
              </a:rPr>
              <a:t>[2022] Hard without a fixed set </a:t>
            </a:r>
            <a:r>
              <a:rPr lang="cs-CZ" sz="1400" dirty="0" err="1">
                <a:latin typeface="+mn-lt"/>
              </a:rPr>
              <a:t>of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aspects</a:t>
            </a:r>
            <a:endParaRPr lang="cs-CZ" sz="14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dirty="0">
                <a:latin typeface="+mn-lt"/>
              </a:rPr>
              <a:t>[2024] </a:t>
            </a:r>
            <a:r>
              <a:rPr lang="cs-CZ" sz="1400" dirty="0" err="1">
                <a:latin typeface="+mn-lt"/>
              </a:rPr>
              <a:t>Seemingly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better</a:t>
            </a:r>
            <a:endParaRPr lang="cs-CZ" sz="1400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sz="1200" dirty="0">
                <a:latin typeface="+mn-lt"/>
              </a:rPr>
              <a:t>But </a:t>
            </a:r>
            <a:r>
              <a:rPr lang="cs-CZ" sz="1200" dirty="0" err="1">
                <a:latin typeface="+mn-lt"/>
              </a:rPr>
              <a:t>still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some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aspects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lack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generalization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capability</a:t>
            </a:r>
            <a:endParaRPr lang="cs-CZ" sz="12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sz="1400" dirty="0" err="1">
                <a:latin typeface="+mn-lt"/>
              </a:rPr>
              <a:t>Pre-defined</a:t>
            </a:r>
            <a:r>
              <a:rPr lang="cs-CZ" sz="1400" dirty="0">
                <a:latin typeface="+mn-lt"/>
              </a:rPr>
              <a:t> set </a:t>
            </a:r>
            <a:r>
              <a:rPr lang="cs-CZ" sz="1400" dirty="0" err="1">
                <a:latin typeface="+mn-lt"/>
              </a:rPr>
              <a:t>of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aspects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would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probably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work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better</a:t>
            </a:r>
            <a:endParaRPr lang="cs-CZ" sz="1400" dirty="0">
              <a:latin typeface="+mn-lt"/>
            </a:endParaRPr>
          </a:p>
          <a:p>
            <a:pPr lvl="3">
              <a:lnSpc>
                <a:spcPct val="90000"/>
              </a:lnSpc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50198" b="15546"/>
          <a:stretch/>
        </p:blipFill>
        <p:spPr>
          <a:xfrm>
            <a:off x="6096000" y="1940000"/>
            <a:ext cx="6054242" cy="235863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0215F80-3C75-10FD-B4D8-70E76566A47C}"/>
              </a:ext>
            </a:extLst>
          </p:cNvPr>
          <p:cNvSpPr txBox="1"/>
          <p:nvPr/>
        </p:nvSpPr>
        <p:spPr>
          <a:xfrm>
            <a:off x="6683782" y="274998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2022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1E85A3-2830-30DB-099B-7813D2B2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86" y="4298639"/>
            <a:ext cx="5714555" cy="235863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A293B29-9403-07F8-DBAF-1226B78B9318}"/>
              </a:ext>
            </a:extLst>
          </p:cNvPr>
          <p:cNvSpPr txBox="1"/>
          <p:nvPr/>
        </p:nvSpPr>
        <p:spPr>
          <a:xfrm>
            <a:off x="6683782" y="43575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51200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Textual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reviews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explanations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6943507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600" dirty="0">
                <a:hlinkClick r:id="rId2"/>
              </a:rPr>
              <a:t>https://dl.acm.org/doi/pdf/10.1145/3320435.3320457</a:t>
            </a:r>
            <a:r>
              <a:rPr lang="cs-CZ" sz="1600" dirty="0"/>
              <a:t> (2019)</a:t>
            </a:r>
            <a:br>
              <a:rPr lang="cs-CZ" sz="1600" dirty="0"/>
            </a:br>
            <a:r>
              <a:rPr lang="en-US" dirty="0"/>
              <a:t>Justifying Recommendations through Aspect-based Sentiment Analysis of Users’ Reviews</a:t>
            </a:r>
            <a:r>
              <a:rPr lang="cs-CZ" dirty="0"/>
              <a:t> 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Aspect</a:t>
            </a:r>
            <a:r>
              <a:rPr lang="cs-CZ" dirty="0"/>
              <a:t> extraction: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Part-of-Speech (POS) tagging algorithm</a:t>
            </a:r>
            <a:r>
              <a:rPr lang="cs-CZ" dirty="0"/>
              <a:t> (nouns = possible aspects)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Aspect ranking: relevant+positive &amp; distinguishing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For each aspect number of sentences + average sentiment + IDF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303" y="0"/>
            <a:ext cx="4524697" cy="2855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45" y="4190067"/>
            <a:ext cx="4695290" cy="68072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95063" y="4870787"/>
            <a:ext cx="1735843" cy="954505"/>
          </a:xfrm>
          <a:prstGeom prst="wedgeEllipseCallout">
            <a:avLst>
              <a:gd name="adj1" fmla="val 42297"/>
              <a:gd name="adj2" fmla="val -94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Sentences containing aspect </a:t>
            </a:r>
            <a:r>
              <a:rPr lang="cs-CZ" i="1" dirty="0"/>
              <a:t>a</a:t>
            </a:r>
            <a:endParaRPr lang="en-US" i="1" dirty="0"/>
          </a:p>
        </p:txBody>
      </p:sp>
      <p:sp>
        <p:nvSpPr>
          <p:cNvPr id="10" name="Oval Callout 9"/>
          <p:cNvSpPr/>
          <p:nvPr/>
        </p:nvSpPr>
        <p:spPr>
          <a:xfrm>
            <a:off x="2813188" y="4876805"/>
            <a:ext cx="1735843" cy="954505"/>
          </a:xfrm>
          <a:prstGeom prst="wedgeEllipseCallout">
            <a:avLst>
              <a:gd name="adj1" fmla="val 9951"/>
              <a:gd name="adj2" fmla="val -73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Positive vs negative sentiment</a:t>
            </a:r>
            <a:endParaRPr lang="en-US" i="1" dirty="0"/>
          </a:p>
        </p:txBody>
      </p:sp>
      <p:sp>
        <p:nvSpPr>
          <p:cNvPr id="11" name="Oval Callout 10"/>
          <p:cNvSpPr/>
          <p:nvPr/>
        </p:nvSpPr>
        <p:spPr>
          <a:xfrm>
            <a:off x="4664950" y="4870786"/>
            <a:ext cx="1735843" cy="954505"/>
          </a:xfrm>
          <a:prstGeom prst="wedgeEllipseCallout">
            <a:avLst>
              <a:gd name="adj1" fmla="val -14077"/>
              <a:gd name="adj2" fmla="val -83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IDF-like weighting</a:t>
            </a:r>
            <a:endParaRPr lang="en-US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8903" y="2893129"/>
            <a:ext cx="4613097" cy="14325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144" y="4307844"/>
            <a:ext cx="4839128" cy="236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345" y="6023077"/>
            <a:ext cx="4746661" cy="61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LLM-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generated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Explanations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290A98-7ED5-9BF7-5463-FF346E56E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917" y="1971357"/>
            <a:ext cx="4326560" cy="255410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0B5204F-5CF4-5D4C-CA7B-EE90B5235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558" y="4653673"/>
            <a:ext cx="4326559" cy="21438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3ABA823-D79A-09FE-31BA-049620DB4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695" y="1863209"/>
            <a:ext cx="5154305" cy="263602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60F481A-D771-591D-6CD1-A92400845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299" y="4499230"/>
            <a:ext cx="4674088" cy="226476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2481DFB-1299-EB46-770C-0DEB048C1B50}"/>
              </a:ext>
            </a:extLst>
          </p:cNvPr>
          <p:cNvSpPr txBox="1"/>
          <p:nvPr/>
        </p:nvSpPr>
        <p:spPr>
          <a:xfrm>
            <a:off x="576996" y="1468733"/>
            <a:ext cx="3849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Inherent</a:t>
            </a:r>
            <a:r>
              <a:rPr lang="cs-CZ" dirty="0"/>
              <a:t> </a:t>
            </a:r>
            <a:r>
              <a:rPr lang="cs-CZ" dirty="0" err="1"/>
              <a:t>limitation</a:t>
            </a:r>
            <a:r>
              <a:rPr lang="cs-CZ" dirty="0"/>
              <a:t>: 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knowledge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Gets</a:t>
            </a:r>
            <a:r>
              <a:rPr lang="cs-CZ" dirty="0"/>
              <a:t> </a:t>
            </a:r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New </a:t>
            </a:r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issue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44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33838-AF6C-9309-F6BA-E2C6F28E7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50C8608B-A5BC-72B0-2342-F85CEA6BC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>
            <a:extLst>
              <a:ext uri="{FF2B5EF4-FFF2-40B4-BE49-F238E27FC236}">
                <a16:creationId xmlns:a16="http://schemas.microsoft.com/office/drawing/2014/main" id="{741E5336-D243-68B4-E752-D3CAF716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48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model user </a:t>
            </a:r>
            <a:r>
              <a:rPr lang="cs-CZ" dirty="0" err="1"/>
              <a:t>preferences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&amp; </a:t>
            </a:r>
            <a:r>
              <a:rPr lang="cs-CZ" dirty="0" err="1"/>
              <a:t>how</a:t>
            </a:r>
            <a:r>
              <a:rPr lang="cs-CZ" dirty="0"/>
              <a:t> to express </a:t>
            </a:r>
            <a:r>
              <a:rPr lang="cs-CZ" dirty="0" err="1"/>
              <a:t>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99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err="1">
                <a:latin typeface="+mn-lt"/>
              </a:rPr>
              <a:t>What</a:t>
            </a:r>
            <a:r>
              <a:rPr lang="cs-CZ" dirty="0">
                <a:latin typeface="+mn-lt"/>
              </a:rPr>
              <a:t> are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targets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preference </a:t>
            </a:r>
            <a:r>
              <a:rPr lang="cs-CZ" dirty="0" err="1">
                <a:latin typeface="+mn-lt"/>
              </a:rPr>
              <a:t>mining</a:t>
            </a:r>
            <a:r>
              <a:rPr lang="cs-CZ" dirty="0">
                <a:latin typeface="+mn-lt"/>
              </a:rPr>
              <a:t>?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Entity </a:t>
            </a:r>
            <a:r>
              <a:rPr lang="cs-CZ" dirty="0" err="1">
                <a:latin typeface="+mn-lt"/>
              </a:rPr>
              <a:t>granularity</a:t>
            </a:r>
            <a:br>
              <a:rPr lang="cs-CZ" dirty="0">
                <a:latin typeface="+mn-lt"/>
              </a:rPr>
            </a:br>
            <a:endParaRPr lang="cs-CZ" sz="700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Who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gives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preference 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who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user)?</a:t>
            </a:r>
          </a:p>
          <a:p>
            <a:pPr lvl="1"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Group preference,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Various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confidence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in user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identification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cs-CZ" sz="5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dirty="0" err="1">
                <a:latin typeface="+mn-lt"/>
              </a:rPr>
              <a:t>What</a:t>
            </a:r>
            <a:r>
              <a:rPr lang="cs-CZ" dirty="0">
                <a:latin typeface="+mn-lt"/>
              </a:rPr>
              <a:t> are </a:t>
            </a:r>
            <a:r>
              <a:rPr lang="cs-CZ" dirty="0" err="1">
                <a:latin typeface="+mn-lt"/>
              </a:rPr>
              <a:t>expected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connections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among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entities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hypotheses</a:t>
            </a:r>
            <a:r>
              <a:rPr lang="cs-CZ" dirty="0">
                <a:latin typeface="+mn-lt"/>
              </a:rPr>
              <a:t>)?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Aggregation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methods</a:t>
            </a:r>
            <a:r>
              <a:rPr lang="cs-CZ" dirty="0">
                <a:latin typeface="+mn-lt"/>
              </a:rPr>
              <a:t> and fuzzy </a:t>
            </a:r>
            <a:r>
              <a:rPr lang="cs-CZ" dirty="0" err="1">
                <a:latin typeface="+mn-lt"/>
              </a:rPr>
              <a:t>logic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Knowledge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Graph-aware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recommending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algorithms</a:t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cs-CZ" sz="8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Does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user preference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depend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some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context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conditions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Context-aware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Recommender Systems</a:t>
            </a:r>
            <a:b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endParaRPr lang="cs-CZ" sz="7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what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way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do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allow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users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to express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their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preferences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Already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covered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] Explicit/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implicit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other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feedback 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50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User feedback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Non-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numeric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feedback</a:t>
            </a: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User preference</a:t>
            </a:r>
          </a:p>
          <a:p>
            <a:pPr lvl="1"/>
            <a:r>
              <a:rPr lang="cs-CZ" dirty="0" err="1">
                <a:solidFill>
                  <a:schemeClr val="tx1"/>
                </a:solidFill>
                <a:latin typeface="Arial" pitchFamily="34"/>
              </a:rPr>
              <a:t>Challenges</a:t>
            </a:r>
            <a:endParaRPr lang="cs-CZ" dirty="0">
              <a:solidFill>
                <a:schemeClr val="tx1"/>
              </a:solidFill>
              <a:latin typeface="Arial" pitchFamily="34"/>
            </a:endParaRPr>
          </a:p>
          <a:p>
            <a:pPr lvl="1"/>
            <a:r>
              <a:rPr lang="cs-CZ" dirty="0">
                <a:solidFill>
                  <a:schemeClr val="tx1"/>
                </a:solidFill>
                <a:latin typeface="Arial" pitchFamily="34"/>
              </a:rPr>
              <a:t>Entity </a:t>
            </a:r>
            <a:r>
              <a:rPr lang="cs-CZ" dirty="0" err="1">
                <a:solidFill>
                  <a:schemeClr val="tx1"/>
                </a:solidFill>
                <a:latin typeface="Arial" pitchFamily="34"/>
              </a:rPr>
              <a:t>selection</a:t>
            </a:r>
            <a:r>
              <a:rPr lang="cs-CZ" dirty="0">
                <a:solidFill>
                  <a:schemeClr val="tx1"/>
                </a:solidFill>
                <a:latin typeface="Arial" pitchFamily="34"/>
              </a:rPr>
              <a:t> and </a:t>
            </a:r>
            <a:r>
              <a:rPr lang="cs-CZ" dirty="0" err="1">
                <a:solidFill>
                  <a:schemeClr val="tx1"/>
                </a:solidFill>
                <a:latin typeface="Arial" pitchFamily="34"/>
              </a:rPr>
              <a:t>Granularity</a:t>
            </a:r>
            <a:endParaRPr lang="cs-CZ" dirty="0">
              <a:solidFill>
                <a:schemeClr val="tx1"/>
              </a:solidFill>
              <a:latin typeface="Arial" pitchFamily="34"/>
            </a:endParaRPr>
          </a:p>
          <a:p>
            <a:pPr lvl="1"/>
            <a:r>
              <a:rPr lang="cs-CZ" dirty="0" err="1">
                <a:solidFill>
                  <a:schemeClr val="tx1"/>
                </a:solidFill>
                <a:latin typeface="Arial" pitchFamily="34"/>
              </a:rPr>
              <a:t>Aggregations</a:t>
            </a:r>
            <a:endParaRPr lang="cs-CZ" dirty="0">
              <a:solidFill>
                <a:schemeClr val="tx1"/>
              </a:solidFill>
              <a:latin typeface="Arial" pitchFamily="34"/>
            </a:endParaRP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 [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some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use-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cases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]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2"/>
            <a:ext cx="8933011" cy="436957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>
                <a:latin typeface="+mn-lt"/>
              </a:rPr>
              <a:t>Simple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movies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recommendation</a:t>
            </a:r>
            <a:r>
              <a:rPr lang="cs-CZ" b="1" dirty="0">
                <a:latin typeface="+mn-lt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Task: help to discover what to watch tonight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to use UP: </a:t>
            </a:r>
            <a:r>
              <a:rPr lang="cs-CZ" dirty="0" err="1">
                <a:latin typeface="+mn-lt"/>
              </a:rPr>
              <a:t>Collaborative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recommendation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movies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E.g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Select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similar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current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one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recommend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what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liked</a:t>
            </a:r>
            <a:r>
              <a:rPr lang="cs-CZ" dirty="0">
                <a:latin typeface="+mn-lt"/>
              </a:rPr>
              <a:t> but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current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does</a:t>
            </a:r>
            <a:r>
              <a:rPr lang="cs-CZ" dirty="0">
                <a:latin typeface="+mn-lt"/>
              </a:rPr>
              <a:t> not </a:t>
            </a:r>
            <a:r>
              <a:rPr lang="cs-CZ" dirty="0" err="1">
                <a:latin typeface="+mn-lt"/>
              </a:rPr>
              <a:t>know</a:t>
            </a:r>
            <a:r>
              <a:rPr lang="cs-CZ" dirty="0">
                <a:latin typeface="+mn-lt"/>
              </a:rPr>
              <a:t>.</a:t>
            </a: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cs-CZ" sz="1800" b="1" dirty="0">
                <a:latin typeface="+mn-lt"/>
              </a:rPr>
              <a:t>(Food) </a:t>
            </a:r>
            <a:r>
              <a:rPr lang="cs-CZ" sz="1800" b="1" dirty="0" err="1">
                <a:latin typeface="+mn-lt"/>
              </a:rPr>
              <a:t>Recipes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recommendation</a:t>
            </a:r>
            <a:r>
              <a:rPr lang="cs-CZ" sz="1800" b="1" dirty="0">
                <a:latin typeface="+mn-lt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sz="1800" b="1" dirty="0" err="1">
                <a:latin typeface="+mn-lt"/>
              </a:rPr>
              <a:t>Task</a:t>
            </a:r>
            <a:r>
              <a:rPr lang="cs-CZ" sz="1800" b="1" dirty="0">
                <a:latin typeface="+mn-lt"/>
              </a:rPr>
              <a:t>: </a:t>
            </a:r>
            <a:r>
              <a:rPr lang="cs-CZ" sz="1800" b="1" dirty="0" err="1">
                <a:latin typeface="+mn-lt"/>
              </a:rPr>
              <a:t>help</a:t>
            </a:r>
            <a:r>
              <a:rPr lang="cs-CZ" sz="1800" b="1" dirty="0">
                <a:latin typeface="+mn-lt"/>
              </a:rPr>
              <a:t> to </a:t>
            </a:r>
            <a:r>
              <a:rPr lang="cs-CZ" sz="1800" b="1" dirty="0" err="1">
                <a:latin typeface="+mn-lt"/>
              </a:rPr>
              <a:t>decide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what</a:t>
            </a:r>
            <a:r>
              <a:rPr lang="cs-CZ" sz="1800" b="1" dirty="0">
                <a:latin typeface="+mn-lt"/>
              </a:rPr>
              <a:t> to </a:t>
            </a:r>
            <a:r>
              <a:rPr lang="cs-CZ" sz="1800" b="1" dirty="0" err="1">
                <a:latin typeface="+mn-lt"/>
              </a:rPr>
              <a:t>cook</a:t>
            </a:r>
            <a:endParaRPr lang="cs-CZ" sz="1800" b="1" dirty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cs-CZ" dirty="0">
                <a:latin typeface="+mn-lt"/>
              </a:rPr>
              <a:t>How to use UP: </a:t>
            </a:r>
            <a:r>
              <a:rPr lang="cs-CZ" b="1" dirty="0" err="1">
                <a:latin typeface="+mn-lt"/>
              </a:rPr>
              <a:t>personalized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searching</a:t>
            </a:r>
            <a:endParaRPr lang="cs-CZ" b="1" dirty="0">
              <a:latin typeface="+mn-lt"/>
            </a:endParaRPr>
          </a:p>
          <a:p>
            <a:pPr lvl="2">
              <a:lnSpc>
                <a:spcPct val="80000"/>
              </a:lnSpc>
            </a:pPr>
            <a:r>
              <a:rPr lang="cs-CZ" dirty="0" err="1">
                <a:latin typeface="+mn-lt"/>
              </a:rPr>
              <a:t>Searching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recipes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matching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desired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ingredients</a:t>
            </a:r>
            <a:r>
              <a:rPr lang="cs-CZ" dirty="0">
                <a:latin typeface="+mn-lt"/>
              </a:rPr>
              <a:t> +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preferences</a:t>
            </a:r>
            <a:endParaRPr lang="cs-CZ" dirty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cs-CZ" dirty="0">
                <a:latin typeface="+mn-lt"/>
              </a:rPr>
              <a:t>How to use UP: </a:t>
            </a:r>
            <a:r>
              <a:rPr lang="cs-CZ" b="1" dirty="0">
                <a:latin typeface="+mn-lt"/>
              </a:rPr>
              <a:t>front-</a:t>
            </a:r>
            <a:r>
              <a:rPr lang="cs-CZ" b="1" dirty="0" err="1">
                <a:latin typeface="+mn-lt"/>
              </a:rPr>
              <a:t>page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recommendation</a:t>
            </a:r>
            <a:endParaRPr lang="cs-CZ" b="1" dirty="0">
              <a:latin typeface="+mn-lt"/>
            </a:endParaRPr>
          </a:p>
          <a:p>
            <a:pPr lvl="2">
              <a:lnSpc>
                <a:spcPct val="80000"/>
              </a:lnSpc>
            </a:pPr>
            <a:r>
              <a:rPr lang="cs-CZ" dirty="0" err="1">
                <a:latin typeface="+mn-lt"/>
              </a:rPr>
              <a:t>E.g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recommend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recipes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from</a:t>
            </a:r>
            <a:r>
              <a:rPr lang="cs-CZ" dirty="0">
                <a:latin typeface="+mn-lt"/>
              </a:rPr>
              <a:t> user</a:t>
            </a:r>
            <a:r>
              <a:rPr lang="en-US" dirty="0">
                <a:latin typeface="+mn-lt"/>
              </a:rPr>
              <a:t>’s </a:t>
            </a:r>
            <a:r>
              <a:rPr lang="cs-CZ" dirty="0">
                <a:latin typeface="+mn-lt"/>
              </a:rPr>
              <a:t>favorite </a:t>
            </a:r>
            <a:r>
              <a:rPr lang="cs-CZ" dirty="0" err="1">
                <a:latin typeface="+mn-lt"/>
              </a:rPr>
              <a:t>ingredients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similar</a:t>
            </a:r>
            <a:r>
              <a:rPr lang="cs-CZ" dirty="0">
                <a:latin typeface="+mn-lt"/>
              </a:rPr>
              <a:t> (not </a:t>
            </a:r>
            <a:r>
              <a:rPr lang="en-US" dirty="0">
                <a:latin typeface="+mn-lt"/>
              </a:rPr>
              <a:t>too similar</a:t>
            </a:r>
            <a:r>
              <a:rPr lang="cs-CZ" dirty="0">
                <a:latin typeface="+mn-lt"/>
              </a:rPr>
              <a:t>) to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liked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past</a:t>
            </a:r>
            <a:endParaRPr lang="cs-CZ" sz="1500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 [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some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use-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cases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]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2"/>
            <a:ext cx="8933011" cy="436957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sz="1800" b="1" dirty="0">
                <a:latin typeface="+mn-lt"/>
              </a:rPr>
              <a:t>Group music </a:t>
            </a:r>
            <a:r>
              <a:rPr lang="cs-CZ" sz="1800" b="1" dirty="0" err="1">
                <a:latin typeface="+mn-lt"/>
              </a:rPr>
              <a:t>recommendation</a:t>
            </a:r>
            <a:r>
              <a:rPr lang="cs-CZ" sz="1800" b="1" dirty="0">
                <a:latin typeface="+mn-lt"/>
              </a:rPr>
              <a:t>:</a:t>
            </a:r>
          </a:p>
          <a:p>
            <a:pPr lvl="0">
              <a:lnSpc>
                <a:spcPct val="90000"/>
              </a:lnSpc>
            </a:pPr>
            <a:r>
              <a:rPr lang="cs-CZ" sz="1800" b="1" dirty="0" err="1">
                <a:latin typeface="+mn-lt"/>
              </a:rPr>
              <a:t>Task</a:t>
            </a:r>
            <a:r>
              <a:rPr lang="cs-CZ" sz="1800" b="1" dirty="0">
                <a:latin typeface="+mn-lt"/>
              </a:rPr>
              <a:t>: </a:t>
            </a:r>
            <a:r>
              <a:rPr lang="cs-CZ" sz="1800" b="1" dirty="0" err="1">
                <a:latin typeface="+mn-lt"/>
              </a:rPr>
              <a:t>create</a:t>
            </a:r>
            <a:r>
              <a:rPr lang="cs-CZ" sz="1800" b="1" dirty="0">
                <a:latin typeface="+mn-lt"/>
              </a:rPr>
              <a:t> a background music </a:t>
            </a:r>
            <a:r>
              <a:rPr lang="cs-CZ" sz="1800" b="1" dirty="0" err="1">
                <a:latin typeface="+mn-lt"/>
              </a:rPr>
              <a:t>playlist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for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an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evening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with</a:t>
            </a:r>
            <a:r>
              <a:rPr lang="cs-CZ" sz="1800" b="1" dirty="0">
                <a:latin typeface="+mn-lt"/>
              </a:rPr>
              <a:t> </a:t>
            </a:r>
            <a:r>
              <a:rPr lang="cs-CZ" sz="1800" b="1" dirty="0" err="1">
                <a:latin typeface="+mn-lt"/>
              </a:rPr>
              <a:t>friends</a:t>
            </a:r>
            <a:endParaRPr lang="cs-CZ" sz="1800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b="1" dirty="0">
                <a:latin typeface="+mn-lt"/>
              </a:rPr>
              <a:t>On top </a:t>
            </a:r>
            <a:r>
              <a:rPr lang="cs-CZ" b="1" dirty="0" err="1">
                <a:latin typeface="+mn-lt"/>
              </a:rPr>
              <a:t>of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Youtube</a:t>
            </a:r>
            <a:r>
              <a:rPr lang="cs-CZ" b="1" dirty="0">
                <a:latin typeface="+mn-lt"/>
              </a:rPr>
              <a:t> / Spotify </a:t>
            </a:r>
            <a:r>
              <a:rPr lang="cs-CZ" b="1" dirty="0" err="1">
                <a:latin typeface="+mn-lt"/>
              </a:rPr>
              <a:t>or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similar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service</a:t>
            </a: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cs-CZ" sz="1700" dirty="0">
                <a:latin typeface="+mn-lt"/>
              </a:rPr>
              <a:t>How to </a:t>
            </a:r>
            <a:r>
              <a:rPr lang="cs-CZ" sz="1700" dirty="0" err="1">
                <a:latin typeface="+mn-lt"/>
              </a:rPr>
              <a:t>utilize</a:t>
            </a:r>
            <a:r>
              <a:rPr lang="cs-CZ" sz="1700" dirty="0">
                <a:latin typeface="+mn-lt"/>
              </a:rPr>
              <a:t> </a:t>
            </a:r>
            <a:r>
              <a:rPr lang="cs-CZ" sz="1700" dirty="0" err="1">
                <a:latin typeface="+mn-lt"/>
              </a:rPr>
              <a:t>it</a:t>
            </a:r>
            <a:r>
              <a:rPr lang="cs-CZ" sz="1700" dirty="0">
                <a:latin typeface="+mn-lt"/>
              </a:rPr>
              <a:t>: </a:t>
            </a:r>
            <a:r>
              <a:rPr lang="cs-CZ" sz="1700" dirty="0" err="1">
                <a:latin typeface="+mn-lt"/>
              </a:rPr>
              <a:t>fairness-aware</a:t>
            </a:r>
            <a:r>
              <a:rPr lang="cs-CZ" sz="1700" dirty="0">
                <a:latin typeface="+mn-lt"/>
              </a:rPr>
              <a:t> </a:t>
            </a:r>
            <a:r>
              <a:rPr lang="cs-CZ" sz="1700" dirty="0" err="1">
                <a:latin typeface="+mn-lt"/>
              </a:rPr>
              <a:t>playlist</a:t>
            </a:r>
            <a:r>
              <a:rPr lang="cs-CZ" sz="1700" dirty="0">
                <a:latin typeface="+mn-lt"/>
              </a:rPr>
              <a:t> </a:t>
            </a:r>
            <a:r>
              <a:rPr lang="cs-CZ" sz="1700" dirty="0" err="1">
                <a:latin typeface="+mn-lt"/>
              </a:rPr>
              <a:t>construction</a:t>
            </a:r>
            <a:endParaRPr lang="cs-CZ" sz="1700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sz="1500" dirty="0">
                <a:latin typeface="+mn-lt"/>
              </a:rPr>
              <a:t>(</a:t>
            </a:r>
            <a:r>
              <a:rPr lang="cs-CZ" sz="1500" dirty="0" err="1">
                <a:latin typeface="+mn-lt"/>
              </a:rPr>
              <a:t>Endless</a:t>
            </a:r>
            <a:r>
              <a:rPr lang="cs-CZ" sz="1500" dirty="0">
                <a:latin typeface="+mn-lt"/>
              </a:rPr>
              <a:t>) </a:t>
            </a:r>
            <a:r>
              <a:rPr lang="cs-CZ" sz="1500" dirty="0" err="1">
                <a:latin typeface="+mn-lt"/>
              </a:rPr>
              <a:t>sequence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of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tracks</a:t>
            </a:r>
            <a:r>
              <a:rPr lang="cs-CZ" sz="1500" dirty="0">
                <a:latin typeface="+mn-lt"/>
              </a:rPr>
              <a:t>, </a:t>
            </a:r>
            <a:r>
              <a:rPr lang="cs-CZ" sz="1500" dirty="0" err="1">
                <a:latin typeface="+mn-lt"/>
              </a:rPr>
              <a:t>representing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interests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of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all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group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members</a:t>
            </a:r>
            <a:endParaRPr lang="cs-CZ" sz="1500" dirty="0"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sz="15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889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5A98B-3024-8F02-9860-84F8C4680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24644C-7F92-1280-7200-99143FFF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Entity </a:t>
            </a:r>
            <a:r>
              <a:rPr lang="cs-CZ" dirty="0" err="1"/>
              <a:t>selection</a:t>
            </a:r>
            <a:r>
              <a:rPr lang="cs-CZ" dirty="0"/>
              <a:t> &amp; </a:t>
            </a:r>
            <a:r>
              <a:rPr lang="cs-CZ" dirty="0" err="1"/>
              <a:t>Granularity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9C36CB-E91B-2697-6707-628919509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5185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0AD56-E6D3-430E-A2D8-D6BDE4711F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Points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consider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in modeling phase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DC791-B545-4879-82F5-D879C78211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99491"/>
            <a:ext cx="9436824" cy="482138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 err="1">
                <a:latin typeface="+mn-lt"/>
              </a:rPr>
              <a:t>What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entities</a:t>
            </a:r>
            <a:r>
              <a:rPr lang="cs-CZ" b="1" dirty="0">
                <a:latin typeface="+mn-lt"/>
              </a:rPr>
              <a:t> are </a:t>
            </a:r>
            <a:r>
              <a:rPr lang="cs-CZ" b="1" dirty="0" err="1">
                <a:latin typeface="+mn-lt"/>
              </a:rPr>
              <a:t>relevant</a:t>
            </a:r>
            <a:r>
              <a:rPr lang="cs-CZ" b="1" dirty="0"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Are </a:t>
            </a:r>
            <a:r>
              <a:rPr lang="cs-CZ" dirty="0" err="1">
                <a:latin typeface="+mn-lt"/>
              </a:rPr>
              <a:t>they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sufficiently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recognizeable</a:t>
            </a:r>
            <a:r>
              <a:rPr lang="cs-CZ" dirty="0">
                <a:latin typeface="+mn-lt"/>
              </a:rPr>
              <a:t>? 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get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enough</a:t>
            </a:r>
            <a:r>
              <a:rPr lang="cs-CZ" dirty="0">
                <a:latin typeface="+mn-lt"/>
              </a:rPr>
              <a:t> data </a:t>
            </a:r>
            <a:r>
              <a:rPr lang="cs-CZ" dirty="0" err="1">
                <a:latin typeface="+mn-lt"/>
              </a:rPr>
              <a:t>about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them</a:t>
            </a:r>
            <a:r>
              <a:rPr lang="cs-CZ" dirty="0"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How much </a:t>
            </a:r>
            <a:r>
              <a:rPr lang="cs-CZ" dirty="0" err="1">
                <a:latin typeface="+mn-lt"/>
              </a:rPr>
              <a:t>added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value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give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</a:t>
            </a:r>
            <a:r>
              <a:rPr lang="cs-CZ" dirty="0">
                <a:latin typeface="+mn-lt"/>
              </a:rPr>
              <a:t>? 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Would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upset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our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they</a:t>
            </a:r>
            <a:r>
              <a:rPr lang="cs-CZ" dirty="0">
                <a:latin typeface="+mn-lt"/>
              </a:rPr>
              <a:t> are not </a:t>
            </a:r>
            <a:r>
              <a:rPr lang="cs-CZ" dirty="0" err="1">
                <a:latin typeface="+mn-lt"/>
              </a:rPr>
              <a:t>allowed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define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preferences</a:t>
            </a:r>
            <a:r>
              <a:rPr lang="cs-CZ" dirty="0">
                <a:latin typeface="+mn-lt"/>
              </a:rPr>
              <a:t> w.r.t. </a:t>
            </a:r>
            <a:r>
              <a:rPr lang="cs-CZ" dirty="0" err="1">
                <a:latin typeface="+mn-lt"/>
              </a:rPr>
              <a:t>them</a:t>
            </a:r>
            <a:r>
              <a:rPr lang="cs-CZ" dirty="0">
                <a:latin typeface="+mn-lt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cs-CZ" sz="1600" b="1" dirty="0" err="1">
                <a:latin typeface="+mn-lt"/>
              </a:rPr>
              <a:t>Why</a:t>
            </a:r>
            <a:r>
              <a:rPr lang="cs-CZ" sz="1600" b="1" dirty="0">
                <a:latin typeface="+mn-lt"/>
              </a:rPr>
              <a:t> I </a:t>
            </a:r>
            <a:r>
              <a:rPr lang="cs-CZ" sz="1600" b="1" dirty="0" err="1">
                <a:latin typeface="+mn-lt"/>
              </a:rPr>
              <a:t>cannot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like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the</a:t>
            </a:r>
            <a:r>
              <a:rPr lang="cs-CZ" sz="1600" b="1" dirty="0">
                <a:latin typeface="+mn-lt"/>
              </a:rPr>
              <a:t> album, </a:t>
            </a:r>
            <a:r>
              <a:rPr lang="cs-CZ" sz="1600" b="1" dirty="0" err="1">
                <a:latin typeface="+mn-lt"/>
              </a:rPr>
              <a:t>only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individual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songs</a:t>
            </a:r>
            <a:r>
              <a:rPr lang="cs-CZ" sz="1600" b="1" dirty="0">
                <a:latin typeface="+mn-lt"/>
              </a:rPr>
              <a:t>?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sz="1500" dirty="0"/>
          </a:p>
          <a:p>
            <a:pPr marL="0" lvl="0" indent="0">
              <a:lnSpc>
                <a:spcPct val="90000"/>
              </a:lnSpc>
              <a:buNone/>
            </a:pPr>
            <a:endParaRPr lang="cs-CZ" sz="1700" dirty="0"/>
          </a:p>
        </p:txBody>
      </p:sp>
      <p:pic>
        <p:nvPicPr>
          <p:cNvPr id="4" name="Picture 2" descr="The orange fruit and its products | Orange Book">
            <a:extLst>
              <a:ext uri="{FF2B5EF4-FFF2-40B4-BE49-F238E27FC236}">
                <a16:creationId xmlns:a16="http://schemas.microsoft.com/office/drawing/2014/main" id="{C2BD1DA0-6DE6-9BC0-9EFC-EA28BD27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37" y="4289715"/>
            <a:ext cx="2298488" cy="190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uy Fresh Seedless Oranges Online | Walmart Canada">
            <a:extLst>
              <a:ext uri="{FF2B5EF4-FFF2-40B4-BE49-F238E27FC236}">
                <a16:creationId xmlns:a16="http://schemas.microsoft.com/office/drawing/2014/main" id="{F92B96EE-0702-E16A-DBC6-391DB7823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08" y="3986706"/>
            <a:ext cx="2298488" cy="22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 We Need Fruit Antioxidants? - Diagnosis Diet">
            <a:extLst>
              <a:ext uri="{FF2B5EF4-FFF2-40B4-BE49-F238E27FC236}">
                <a16:creationId xmlns:a16="http://schemas.microsoft.com/office/drawing/2014/main" id="{22ACF7D5-5133-4AEA-E6D6-64EC6CC06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3" y="4120316"/>
            <a:ext cx="3955021" cy="207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5CFD1C8-B838-CE6B-D78D-C7F97AC6D2D4}"/>
              </a:ext>
            </a:extLst>
          </p:cNvPr>
          <p:cNvSpPr txBox="1"/>
          <p:nvPr/>
        </p:nvSpPr>
        <p:spPr>
          <a:xfrm>
            <a:off x="4288224" y="4807842"/>
            <a:ext cx="4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Vs.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4661BD-D2B7-0F83-6795-4C436685806F}"/>
              </a:ext>
            </a:extLst>
          </p:cNvPr>
          <p:cNvSpPr txBox="1"/>
          <p:nvPr/>
        </p:nvSpPr>
        <p:spPr>
          <a:xfrm>
            <a:off x="7243638" y="4870582"/>
            <a:ext cx="4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63241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B143-2B1C-9A5B-F03D-FE09B9562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A19534-84C6-4443-96EC-E46B800C4D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Points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consider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in modeling phase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F7D3A-139F-65A2-2908-ECE41057C0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99491"/>
            <a:ext cx="9436824" cy="482138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 err="1">
                <a:latin typeface="+mn-lt"/>
              </a:rPr>
              <a:t>What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minimal</a:t>
            </a:r>
            <a:r>
              <a:rPr lang="cs-CZ" b="1" dirty="0">
                <a:latin typeface="+mn-lt"/>
              </a:rPr>
              <a:t>) </a:t>
            </a:r>
            <a:r>
              <a:rPr lang="cs-CZ" b="1" dirty="0" err="1">
                <a:latin typeface="+mn-lt"/>
              </a:rPr>
              <a:t>granularity</a:t>
            </a:r>
            <a:r>
              <a:rPr lang="cs-CZ" b="1" dirty="0">
                <a:latin typeface="+mn-lt"/>
              </a:rPr>
              <a:t> to use?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Primary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target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cooking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recipes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latin typeface="+mn-lt"/>
              </a:rPr>
              <a:t>Recipes</a:t>
            </a:r>
            <a:r>
              <a:rPr lang="cs-CZ" dirty="0">
                <a:latin typeface="+mn-lt"/>
              </a:rPr>
              <a:t> are </a:t>
            </a:r>
            <a:r>
              <a:rPr lang="cs-CZ" dirty="0" err="1">
                <a:latin typeface="+mn-lt"/>
              </a:rPr>
              <a:t>composed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from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multiple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ingredients</a:t>
            </a:r>
            <a:r>
              <a:rPr lang="cs-CZ" dirty="0">
                <a:latin typeface="+mn-lt"/>
              </a:rPr>
              <a:t> (and </a:t>
            </a:r>
            <a:r>
              <a:rPr lang="cs-CZ" dirty="0" err="1">
                <a:latin typeface="+mn-lt"/>
              </a:rPr>
              <a:t>other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attributes</a:t>
            </a:r>
            <a:r>
              <a:rPr lang="cs-CZ" dirty="0">
                <a:latin typeface="+mn-lt"/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cs-CZ" sz="1400" dirty="0" err="1">
                <a:latin typeface="+mn-lt"/>
              </a:rPr>
              <a:t>Ingredients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themselves</a:t>
            </a:r>
            <a:r>
              <a:rPr lang="cs-CZ" sz="1400" dirty="0">
                <a:latin typeface="+mn-lt"/>
              </a:rPr>
              <a:t> has </a:t>
            </a:r>
            <a:r>
              <a:rPr lang="cs-CZ" sz="1400" dirty="0" err="1">
                <a:latin typeface="+mn-lt"/>
              </a:rPr>
              <a:t>some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attributes</a:t>
            </a:r>
            <a:r>
              <a:rPr lang="cs-CZ" sz="1400" dirty="0">
                <a:latin typeface="+mn-lt"/>
              </a:rPr>
              <a:t> (</a:t>
            </a:r>
            <a:r>
              <a:rPr lang="cs-CZ" sz="1400" dirty="0" err="1">
                <a:latin typeface="+mn-lt"/>
              </a:rPr>
              <a:t>e.g</a:t>
            </a:r>
            <a:r>
              <a:rPr lang="cs-CZ" sz="1400" dirty="0">
                <a:latin typeface="+mn-lt"/>
              </a:rPr>
              <a:t>. </a:t>
            </a:r>
            <a:r>
              <a:rPr lang="cs-CZ" sz="1400" dirty="0" err="1">
                <a:latin typeface="+mn-lt"/>
              </a:rPr>
              <a:t>quantity</a:t>
            </a:r>
            <a:r>
              <a:rPr lang="cs-CZ" sz="1400" dirty="0">
                <a:latin typeface="+mn-lt"/>
              </a:rPr>
              <a:t>, type </a:t>
            </a:r>
            <a:r>
              <a:rPr lang="cs-CZ" sz="1400" dirty="0" err="1">
                <a:latin typeface="+mn-lt"/>
              </a:rPr>
              <a:t>of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preparation</a:t>
            </a:r>
            <a:r>
              <a:rPr lang="cs-CZ" sz="1400" dirty="0">
                <a:latin typeface="+mn-lt"/>
              </a:rPr>
              <a:t>, </a:t>
            </a:r>
            <a:r>
              <a:rPr lang="cs-CZ" sz="1400" dirty="0" err="1">
                <a:latin typeface="+mn-lt"/>
              </a:rPr>
              <a:t>quality</a:t>
            </a:r>
            <a:r>
              <a:rPr lang="cs-CZ" sz="1400" dirty="0">
                <a:latin typeface="+mn-lt"/>
              </a:rPr>
              <a:t>, </a:t>
            </a:r>
            <a:r>
              <a:rPr lang="cs-CZ" sz="1400" dirty="0" err="1">
                <a:latin typeface="+mn-lt"/>
              </a:rPr>
              <a:t>category</a:t>
            </a:r>
            <a:r>
              <a:rPr lang="cs-CZ" sz="1400" dirty="0">
                <a:latin typeface="+mn-lt"/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cs-CZ" sz="1400" dirty="0">
                <a:solidFill>
                  <a:srgbClr val="FF0000"/>
                </a:solidFill>
                <a:latin typeface="+mn-lt"/>
              </a:rPr>
              <a:t>0.5kg </a:t>
            </a:r>
            <a:r>
              <a:rPr lang="cs-CZ" sz="14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solidFill>
                  <a:srgbClr val="00B050"/>
                </a:solidFill>
                <a:latin typeface="+mn-lt"/>
              </a:rPr>
              <a:t>ground</a:t>
            </a:r>
            <a:r>
              <a:rPr lang="cs-CZ" sz="14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400" dirty="0">
                <a:solidFill>
                  <a:srgbClr val="0070C0"/>
                </a:solidFill>
                <a:latin typeface="+mn-lt"/>
              </a:rPr>
              <a:t>free-</a:t>
            </a:r>
            <a:r>
              <a:rPr lang="cs-CZ" sz="1400" dirty="0" err="1">
                <a:solidFill>
                  <a:srgbClr val="0070C0"/>
                </a:solidFill>
                <a:latin typeface="+mn-lt"/>
              </a:rPr>
              <a:t>ranged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+mn-lt"/>
              </a:rPr>
              <a:t>chicken</a:t>
            </a:r>
            <a:r>
              <a:rPr lang="cs-CZ" sz="1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rgbClr val="7030A0"/>
                </a:solidFill>
                <a:latin typeface="+mn-lt"/>
              </a:rPr>
              <a:t>brests</a:t>
            </a:r>
            <a:r>
              <a:rPr lang="cs-CZ" sz="1400" dirty="0">
                <a:solidFill>
                  <a:srgbClr val="7030A0"/>
                </a:solidFill>
                <a:latin typeface="+mn-lt"/>
              </a:rPr>
              <a:t> 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-&gt;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chicken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brests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are a type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meat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/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chicken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meat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/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light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meat</a:t>
            </a:r>
            <a:r>
              <a:rPr lang="cs-CZ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…</a:t>
            </a:r>
          </a:p>
          <a:p>
            <a:pPr lvl="3">
              <a:lnSpc>
                <a:spcPct val="90000"/>
              </a:lnSpc>
            </a:pPr>
            <a:endParaRPr lang="cs-CZ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What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you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might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want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able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to express:</a:t>
            </a:r>
          </a:p>
          <a:p>
            <a:pPr lvl="2">
              <a:lnSpc>
                <a:spcPct val="90000"/>
              </a:lnSpc>
            </a:pP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Would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user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like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recipe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more/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less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if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it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would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meat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-free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it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possible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that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he/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she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(dis)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like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chicken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brests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Can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you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say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that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recipe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contains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too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much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vegetable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it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even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possible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to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rate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recipe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based</a:t>
            </a:r>
            <a:r>
              <a:rPr lang="cs-CZ" sz="16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on </a:t>
            </a:r>
            <a:r>
              <a:rPr lang="cs-CZ" sz="1600" b="1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ingredients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?</a:t>
            </a:r>
            <a:endParaRPr lang="cs-CZ" sz="1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1">
              <a:lnSpc>
                <a:spcPct val="90000"/>
              </a:lnSpc>
            </a:pPr>
            <a:endParaRPr lang="cs-CZ" sz="1500" dirty="0"/>
          </a:p>
          <a:p>
            <a:pPr marL="0" lvl="0" indent="0">
              <a:lnSpc>
                <a:spcPct val="90000"/>
              </a:lnSpc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78794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16C69-85D8-B5C6-E89E-AB98E8411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11C7A-BFE4-86FF-0C9A-3B0ADF460C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Points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consider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in modeling phase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D9CCD8-D46A-3212-E664-1FF3A5F466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99491"/>
            <a:ext cx="9436824" cy="482138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 err="1">
                <a:latin typeface="+mn-lt"/>
              </a:rPr>
              <a:t>What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would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the</a:t>
            </a:r>
            <a:r>
              <a:rPr lang="cs-CZ" b="1" dirty="0">
                <a:latin typeface="+mn-lt"/>
              </a:rPr>
              <a:t> user </a:t>
            </a:r>
            <a:r>
              <a:rPr lang="cs-CZ" b="1" dirty="0" err="1">
                <a:latin typeface="+mn-lt"/>
              </a:rPr>
              <a:t>be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willing</a:t>
            </a:r>
            <a:r>
              <a:rPr lang="cs-CZ" b="1" dirty="0">
                <a:latin typeface="+mn-lt"/>
              </a:rPr>
              <a:t> to do/</a:t>
            </a:r>
            <a:r>
              <a:rPr lang="cs-CZ" b="1" dirty="0" err="1">
                <a:latin typeface="+mn-lt"/>
              </a:rPr>
              <a:t>say</a:t>
            </a:r>
            <a:r>
              <a:rPr lang="cs-CZ" b="1" dirty="0">
                <a:latin typeface="+mn-lt"/>
              </a:rPr>
              <a:t>/</a:t>
            </a:r>
            <a:r>
              <a:rPr lang="cs-CZ" b="1" dirty="0" err="1">
                <a:latin typeface="+mn-lt"/>
              </a:rPr>
              <a:t>rate</a:t>
            </a:r>
            <a:r>
              <a:rPr lang="cs-CZ" b="1" dirty="0">
                <a:latin typeface="+mn-lt"/>
              </a:rPr>
              <a:t>/…?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tend</a:t>
            </a:r>
            <a:r>
              <a:rPr lang="cs-CZ" dirty="0">
                <a:latin typeface="+mn-lt"/>
              </a:rPr>
              <a:t> not to </a:t>
            </a:r>
            <a:r>
              <a:rPr lang="cs-CZ" dirty="0" err="1">
                <a:latin typeface="+mn-lt"/>
              </a:rPr>
              <a:t>rate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things</a:t>
            </a:r>
            <a:r>
              <a:rPr lang="cs-CZ" dirty="0">
                <a:latin typeface="+mn-lt"/>
              </a:rPr>
              <a:t> much</a:t>
            </a:r>
            <a:endParaRPr lang="en-US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But the</a:t>
            </a:r>
            <a:r>
              <a:rPr lang="cs-CZ" dirty="0">
                <a:latin typeface="+mn-lt"/>
              </a:rPr>
              <a:t>y are </a:t>
            </a:r>
            <a:r>
              <a:rPr lang="cs-CZ" dirty="0" err="1">
                <a:latin typeface="+mn-lt"/>
              </a:rPr>
              <a:t>sometimes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willing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confirm</a:t>
            </a:r>
            <a:r>
              <a:rPr lang="cs-CZ" dirty="0">
                <a:latin typeface="+mn-lt"/>
              </a:rPr>
              <a:t>/</a:t>
            </a:r>
            <a:r>
              <a:rPr lang="cs-CZ" dirty="0" err="1">
                <a:latin typeface="+mn-lt"/>
              </a:rPr>
              <a:t>reject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beliefs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They do </a:t>
            </a:r>
            <a:r>
              <a:rPr lang="cs-CZ" dirty="0" err="1">
                <a:latin typeface="+mn-lt"/>
              </a:rPr>
              <a:t>browsing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searching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buying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etc</a:t>
            </a:r>
            <a:r>
              <a:rPr lang="cs-CZ" dirty="0">
                <a:latin typeface="+mn-lt"/>
              </a:rPr>
              <a:t>.</a:t>
            </a:r>
          </a:p>
          <a:p>
            <a:pPr lvl="1">
              <a:lnSpc>
                <a:spcPct val="90000"/>
              </a:lnSpc>
            </a:pPr>
            <a:endParaRPr lang="cs-CZ" sz="1500" dirty="0"/>
          </a:p>
          <a:p>
            <a:pPr marL="0" lvl="0" indent="0">
              <a:lnSpc>
                <a:spcPct val="90000"/>
              </a:lnSpc>
              <a:buNone/>
            </a:pP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83331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0AD56-E6D3-430E-A2D8-D6BDE4711F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relevant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DC791-B545-4879-82F5-D879C78211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50741"/>
            <a:ext cx="8933011" cy="477013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sz="1700" b="1" dirty="0" err="1">
                <a:latin typeface="+mn-lt"/>
              </a:rPr>
              <a:t>What</a:t>
            </a:r>
            <a:r>
              <a:rPr lang="cs-CZ" sz="1700" b="1" dirty="0">
                <a:latin typeface="+mn-lt"/>
              </a:rPr>
              <a:t> </a:t>
            </a:r>
            <a:r>
              <a:rPr lang="cs-CZ" sz="1700" b="1" dirty="0" err="1">
                <a:latin typeface="+mn-lt"/>
              </a:rPr>
              <a:t>entities</a:t>
            </a:r>
            <a:r>
              <a:rPr lang="cs-CZ" sz="1700" b="1" dirty="0">
                <a:latin typeface="+mn-lt"/>
              </a:rPr>
              <a:t> are </a:t>
            </a:r>
            <a:r>
              <a:rPr lang="cs-CZ" sz="1700" b="1" dirty="0" err="1">
                <a:latin typeface="+mn-lt"/>
              </a:rPr>
              <a:t>relevant</a:t>
            </a:r>
            <a:r>
              <a:rPr lang="cs-CZ" sz="1700" b="1" dirty="0"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sz="1500" dirty="0">
                <a:latin typeface="+mn-lt"/>
              </a:rPr>
              <a:t>Are </a:t>
            </a:r>
            <a:r>
              <a:rPr lang="cs-CZ" sz="1500" dirty="0" err="1">
                <a:latin typeface="+mn-lt"/>
              </a:rPr>
              <a:t>they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sufficiently</a:t>
            </a:r>
            <a:r>
              <a:rPr lang="cs-CZ" sz="1500" dirty="0">
                <a:latin typeface="+mn-lt"/>
              </a:rPr>
              <a:t> independent?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latin typeface="+mn-lt"/>
              </a:rPr>
              <a:t>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user</a:t>
            </a:r>
            <a:r>
              <a:rPr lang="en-US" dirty="0">
                <a:latin typeface="+mn-lt"/>
              </a:rPr>
              <a:t>’s preference </a:t>
            </a:r>
            <a:r>
              <a:rPr lang="cs-CZ" dirty="0" err="1">
                <a:latin typeface="+mn-lt"/>
              </a:rPr>
              <a:t>towards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some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recipe</a:t>
            </a:r>
            <a:r>
              <a:rPr lang="cs-CZ" dirty="0">
                <a:latin typeface="+mn-lt"/>
              </a:rPr>
              <a:t> a </a:t>
            </a:r>
            <a:r>
              <a:rPr lang="cs-CZ" dirty="0" err="1">
                <a:latin typeface="+mn-lt"/>
              </a:rPr>
              <a:t>mere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aggregation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his/her preference </a:t>
            </a:r>
            <a:r>
              <a:rPr lang="cs-CZ" dirty="0" err="1">
                <a:latin typeface="+mn-lt"/>
              </a:rPr>
              <a:t>towards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its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ingredients</a:t>
            </a:r>
            <a:r>
              <a:rPr lang="cs-CZ" dirty="0">
                <a:latin typeface="+mn-lt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Do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song just </a:t>
            </a:r>
            <a:r>
              <a:rPr lang="cs-CZ" dirty="0" err="1">
                <a:latin typeface="+mn-lt"/>
              </a:rPr>
              <a:t>because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was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written</a:t>
            </a:r>
            <a:r>
              <a:rPr lang="cs-CZ" dirty="0">
                <a:latin typeface="+mn-lt"/>
              </a:rPr>
              <a:t> by… John Lennon?</a:t>
            </a:r>
          </a:p>
          <a:p>
            <a:pPr lvl="1">
              <a:lnSpc>
                <a:spcPct val="90000"/>
              </a:lnSpc>
            </a:pPr>
            <a:r>
              <a:rPr lang="cs-CZ" sz="1500" dirty="0">
                <a:latin typeface="+mn-lt"/>
              </a:rPr>
              <a:t>How much </a:t>
            </a:r>
            <a:r>
              <a:rPr lang="cs-CZ" sz="1500" dirty="0" err="1">
                <a:latin typeface="+mn-lt"/>
              </a:rPr>
              <a:t>added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value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they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can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give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err="1">
                <a:latin typeface="+mn-lt"/>
              </a:rPr>
              <a:t>us</a:t>
            </a:r>
            <a:r>
              <a:rPr lang="cs-CZ" sz="1500" dirty="0">
                <a:latin typeface="+mn-lt"/>
              </a:rPr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Is it usual that people like Offsprings, but dislike their Americana album?</a:t>
            </a:r>
          </a:p>
          <a:p>
            <a:pPr lvl="0">
              <a:lnSpc>
                <a:spcPct val="90000"/>
              </a:lnSpc>
            </a:pPr>
            <a:r>
              <a:rPr lang="cs-CZ" sz="1700" b="1" dirty="0" err="1">
                <a:latin typeface="+mn-lt"/>
              </a:rPr>
              <a:t>Who</a:t>
            </a:r>
            <a:r>
              <a:rPr lang="cs-CZ" sz="1700" b="1" dirty="0">
                <a:latin typeface="+mn-lt"/>
              </a:rPr>
              <a:t> </a:t>
            </a:r>
            <a:r>
              <a:rPr lang="cs-CZ" sz="1700" b="1" dirty="0" err="1">
                <a:latin typeface="+mn-lt"/>
              </a:rPr>
              <a:t>should</a:t>
            </a:r>
            <a:r>
              <a:rPr lang="cs-CZ" sz="1700" b="1" dirty="0">
                <a:latin typeface="+mn-lt"/>
              </a:rPr>
              <a:t> </a:t>
            </a:r>
            <a:r>
              <a:rPr lang="cs-CZ" sz="1700" b="1" dirty="0" err="1">
                <a:latin typeface="+mn-lt"/>
              </a:rPr>
              <a:t>decide</a:t>
            </a:r>
            <a:r>
              <a:rPr lang="cs-CZ" sz="1700" b="1" dirty="0"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sz="1500" b="1" dirty="0" err="1">
                <a:latin typeface="+mn-lt"/>
              </a:rPr>
              <a:t>Domain</a:t>
            </a:r>
            <a:r>
              <a:rPr lang="cs-CZ" sz="1500" b="1" dirty="0">
                <a:latin typeface="+mn-lt"/>
              </a:rPr>
              <a:t> expert</a:t>
            </a:r>
          </a:p>
          <a:p>
            <a:pPr lvl="1">
              <a:lnSpc>
                <a:spcPct val="90000"/>
              </a:lnSpc>
            </a:pPr>
            <a:r>
              <a:rPr lang="cs-CZ" sz="1500" b="1" dirty="0" err="1">
                <a:latin typeface="+mn-lt"/>
              </a:rPr>
              <a:t>Supported</a:t>
            </a:r>
            <a:r>
              <a:rPr lang="cs-CZ" sz="1500" b="1" dirty="0">
                <a:latin typeface="+mn-lt"/>
              </a:rPr>
              <a:t> by data </a:t>
            </a:r>
            <a:r>
              <a:rPr lang="cs-CZ" sz="1500" b="1" dirty="0" err="1">
                <a:latin typeface="+mn-lt"/>
              </a:rPr>
              <a:t>analysis</a:t>
            </a:r>
            <a:endParaRPr lang="cs-CZ" sz="1500" b="1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sz="1300" dirty="0">
                <a:latin typeface="+mn-lt"/>
              </a:rPr>
              <a:t>If you have some preliminary data: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cs-CZ" sz="1300" dirty="0">
                <a:latin typeface="+mn-lt"/>
              </a:rPr>
              <a:t>	… and/or continuous testing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cs-CZ" sz="1300" dirty="0">
                <a:latin typeface="+mn-lt"/>
              </a:rPr>
              <a:t>	… and/</a:t>
            </a:r>
            <a:r>
              <a:rPr lang="cs-CZ" sz="1300" dirty="0" err="1">
                <a:latin typeface="+mn-lt"/>
              </a:rPr>
              <a:t>or</a:t>
            </a:r>
            <a:r>
              <a:rPr lang="cs-CZ" sz="1300" dirty="0">
                <a:latin typeface="+mn-lt"/>
              </a:rPr>
              <a:t> </a:t>
            </a:r>
            <a:r>
              <a:rPr lang="cs-CZ" sz="1300" dirty="0" err="1">
                <a:latin typeface="+mn-lt"/>
              </a:rPr>
              <a:t>dedicated</a:t>
            </a:r>
            <a:r>
              <a:rPr lang="cs-CZ" sz="1300" dirty="0">
                <a:latin typeface="+mn-lt"/>
              </a:rPr>
              <a:t> </a:t>
            </a:r>
            <a:r>
              <a:rPr lang="cs-CZ" sz="1300" dirty="0" err="1">
                <a:latin typeface="+mn-lt"/>
              </a:rPr>
              <a:t>lab</a:t>
            </a:r>
            <a:r>
              <a:rPr lang="cs-CZ" sz="1300" dirty="0">
                <a:latin typeface="+mn-lt"/>
              </a:rPr>
              <a:t> study</a:t>
            </a:r>
          </a:p>
          <a:p>
            <a:pPr lvl="2">
              <a:lnSpc>
                <a:spcPct val="90000"/>
              </a:lnSpc>
            </a:pPr>
            <a:r>
              <a:rPr lang="cs-CZ" sz="1300" b="1" i="1" dirty="0">
                <a:latin typeface="+mn-lt"/>
              </a:rPr>
              <a:t>Look for both common cases and outliers. </a:t>
            </a:r>
            <a:r>
              <a:rPr lang="cs-CZ" sz="1300" b="1" i="1" dirty="0" err="1">
                <a:latin typeface="+mn-lt"/>
              </a:rPr>
              <a:t>Every</a:t>
            </a:r>
            <a:r>
              <a:rPr lang="cs-CZ" sz="1300" b="1" i="1" dirty="0">
                <a:latin typeface="+mn-lt"/>
              </a:rPr>
              <a:t> person is an outlier in some </a:t>
            </a:r>
            <a:r>
              <a:rPr lang="cs-CZ" sz="1300" b="1" i="1" dirty="0" err="1">
                <a:latin typeface="+mn-lt"/>
              </a:rPr>
              <a:t>scenario</a:t>
            </a:r>
            <a:r>
              <a:rPr lang="cs-CZ" sz="1300" b="1" i="1" dirty="0">
                <a:latin typeface="+mn-lt"/>
              </a:rPr>
              <a:t> =&gt; </a:t>
            </a:r>
            <a:r>
              <a:rPr lang="cs-CZ" sz="1300" b="1" i="1" dirty="0" err="1">
                <a:latin typeface="+mn-lt"/>
              </a:rPr>
              <a:t>only</a:t>
            </a:r>
            <a:r>
              <a:rPr lang="cs-CZ" sz="1300" b="1" i="1" dirty="0">
                <a:latin typeface="+mn-lt"/>
              </a:rPr>
              <a:t> </a:t>
            </a:r>
            <a:r>
              <a:rPr lang="cs-CZ" sz="1300" b="1" i="1" dirty="0" err="1">
                <a:latin typeface="+mn-lt"/>
              </a:rPr>
              <a:t>solving</a:t>
            </a:r>
            <a:r>
              <a:rPr lang="cs-CZ" sz="1300" b="1" i="1" dirty="0">
                <a:latin typeface="+mn-lt"/>
              </a:rPr>
              <a:t> common cases... Not good</a:t>
            </a:r>
            <a:r>
              <a:rPr lang="cs-CZ" sz="1300" b="1" i="1" dirty="0">
                <a:latin typeface="+mn-lt"/>
                <a:sym typeface="Wingdings" panose="05000000000000000000" pitchFamily="2" charset="2"/>
              </a:rPr>
              <a:t></a:t>
            </a:r>
            <a:endParaRPr lang="cs-CZ" sz="1300" b="1" i="1" dirty="0">
              <a:latin typeface="+mn-lt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cs-CZ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A7BB4D-DDEA-4890-9EB4-58303061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02" y="3235111"/>
            <a:ext cx="1008681" cy="9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 skladeb Johna Lennona: Beatles, společenské apely, halucinogenní  obrazy i láska k Yoko Ono | iREPORT – music&amp;amp;style magazine">
            <a:extLst>
              <a:ext uri="{FF2B5EF4-FFF2-40B4-BE49-F238E27FC236}">
                <a16:creationId xmlns:a16="http://schemas.microsoft.com/office/drawing/2014/main" id="{0A99A8CD-65C9-4503-A35E-86086D61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03" y="2637204"/>
            <a:ext cx="1008680" cy="5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75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569C3-72C1-4F84-ADB3-A5294F035E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180FE-E202-477F-94FA-5B1CA534E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348510"/>
            <a:ext cx="9725018" cy="5169736"/>
          </a:xfrm>
        </p:spPr>
        <p:txBody>
          <a:bodyPr/>
          <a:lstStyle/>
          <a:p>
            <a:pPr lvl="0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feedback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sz="500" dirty="0"/>
          </a:p>
          <a:p>
            <a:pPr lvl="0"/>
            <a:r>
              <a:rPr lang="cs-CZ" dirty="0" err="1"/>
              <a:t>Would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6BBA157-51E9-4EC7-8CEF-B3C3844EACAB}"/>
              </a:ext>
            </a:extLst>
          </p:cNvPr>
          <p:cNvGrpSpPr/>
          <p:nvPr/>
        </p:nvGrpSpPr>
        <p:grpSpPr>
          <a:xfrm>
            <a:off x="603441" y="1680269"/>
            <a:ext cx="8070037" cy="3497461"/>
            <a:chOff x="677332" y="2750935"/>
            <a:chExt cx="8070037" cy="3497461"/>
          </a:xfrm>
        </p:grpSpPr>
        <p:grpSp>
          <p:nvGrpSpPr>
            <p:cNvPr id="4" name="Skupina 9">
              <a:extLst>
                <a:ext uri="{FF2B5EF4-FFF2-40B4-BE49-F238E27FC236}">
                  <a16:creationId xmlns:a16="http://schemas.microsoft.com/office/drawing/2014/main" id="{692859DD-64DA-491F-B249-A32BD965E9B2}"/>
                </a:ext>
              </a:extLst>
            </p:cNvPr>
            <p:cNvGrpSpPr/>
            <p:nvPr/>
          </p:nvGrpSpPr>
          <p:grpSpPr>
            <a:xfrm>
              <a:off x="677332" y="2813608"/>
              <a:ext cx="7230645" cy="3434788"/>
              <a:chOff x="677332" y="2813608"/>
              <a:chExt cx="7230645" cy="3434788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94D8C503-B0F1-4012-807A-43910EE4B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7332" y="3910486"/>
                <a:ext cx="7098258" cy="1190896"/>
              </a:xfrm>
              <a:prstGeom prst="rect">
                <a:avLst/>
              </a:prstGeom>
              <a:noFill/>
              <a:ln cap="rnd">
                <a:noFill/>
              </a:ln>
            </p:spPr>
          </p:pic>
          <p:pic>
            <p:nvPicPr>
              <p:cNvPr id="6" name="Obrázek 6">
                <a:extLst>
                  <a:ext uri="{FF2B5EF4-FFF2-40B4-BE49-F238E27FC236}">
                    <a16:creationId xmlns:a16="http://schemas.microsoft.com/office/drawing/2014/main" id="{75ED62D4-1686-49E0-AAAA-79810F05E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089" y="5101382"/>
                <a:ext cx="6890753" cy="1147014"/>
              </a:xfrm>
              <a:prstGeom prst="rect">
                <a:avLst/>
              </a:prstGeom>
              <a:noFill/>
              <a:ln cap="rnd">
                <a:noFill/>
              </a:ln>
            </p:spPr>
          </p:pic>
          <p:pic>
            <p:nvPicPr>
              <p:cNvPr id="7" name="Obrázek 8">
                <a:extLst>
                  <a:ext uri="{FF2B5EF4-FFF2-40B4-BE49-F238E27FC236}">
                    <a16:creationId xmlns:a16="http://schemas.microsoft.com/office/drawing/2014/main" id="{685C3963-5698-4CE4-9B14-BA2FD305C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089" y="2813608"/>
                <a:ext cx="7126888" cy="1128214"/>
              </a:xfrm>
              <a:prstGeom prst="rect">
                <a:avLst/>
              </a:prstGeom>
              <a:noFill/>
              <a:ln cap="rnd">
                <a:noFill/>
              </a:ln>
            </p:spPr>
          </p:pic>
        </p:grpSp>
        <p:pic>
          <p:nvPicPr>
            <p:cNvPr id="8" name="Grafický objekt 11" descr="Smějící se smajlík s výplní se souvislou výplní">
              <a:extLst>
                <a:ext uri="{FF2B5EF4-FFF2-40B4-BE49-F238E27FC236}">
                  <a16:creationId xmlns:a16="http://schemas.microsoft.com/office/drawing/2014/main" id="{78C195A0-8490-4E92-AB7C-88385572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32969" y="2750935"/>
              <a:ext cx="914400" cy="914400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9" name="Grafický objekt 13" descr="Obrys smutného obličeje obrys">
              <a:extLst>
                <a:ext uri="{FF2B5EF4-FFF2-40B4-BE49-F238E27FC236}">
                  <a16:creationId xmlns:a16="http://schemas.microsoft.com/office/drawing/2014/main" id="{BC9CE4C2-4A9E-4DC7-9E14-103B754C7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32969" y="3910486"/>
              <a:ext cx="914400" cy="914400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10" name="Grafický objekt 14" descr="Obrys smutného obličeje obrys">
              <a:extLst>
                <a:ext uri="{FF2B5EF4-FFF2-40B4-BE49-F238E27FC236}">
                  <a16:creationId xmlns:a16="http://schemas.microsoft.com/office/drawing/2014/main" id="{F33CC84C-A808-46C6-A5CE-67D64434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32969" y="5214366"/>
              <a:ext cx="914400" cy="914400"/>
            </a:xfrm>
            <a:prstGeom prst="rect">
              <a:avLst/>
            </a:prstGeom>
            <a:noFill/>
            <a:ln cap="rnd">
              <a:noFill/>
            </a:ln>
          </p:spPr>
        </p:pic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EEBEF55D-F01A-4213-9DBA-4D8232858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97" y="5555416"/>
            <a:ext cx="6994501" cy="126767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569C3-72C1-4F84-ADB3-A5294F035E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180FE-E202-477F-94FA-5B1CA534E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348510"/>
            <a:ext cx="9725018" cy="5169736"/>
          </a:xfrm>
        </p:spPr>
        <p:txBody>
          <a:bodyPr/>
          <a:lstStyle/>
          <a:p>
            <a:pPr lvl="0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feedback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sz="500" dirty="0"/>
          </a:p>
          <a:p>
            <a:pPr lvl="0"/>
            <a:r>
              <a:rPr lang="cs-CZ" dirty="0" err="1"/>
              <a:t>Would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4" name="Skupina 9">
            <a:extLst>
              <a:ext uri="{FF2B5EF4-FFF2-40B4-BE49-F238E27FC236}">
                <a16:creationId xmlns:a16="http://schemas.microsoft.com/office/drawing/2014/main" id="{692859DD-64DA-491F-B249-A32BD965E9B2}"/>
              </a:ext>
            </a:extLst>
          </p:cNvPr>
          <p:cNvGrpSpPr/>
          <p:nvPr/>
        </p:nvGrpSpPr>
        <p:grpSpPr>
          <a:xfrm>
            <a:off x="603441" y="1742942"/>
            <a:ext cx="7230645" cy="3434788"/>
            <a:chOff x="677332" y="2813608"/>
            <a:chExt cx="7230645" cy="34347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4D8C503-B0F1-4012-807A-43910EE4B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2" y="3910486"/>
              <a:ext cx="7098258" cy="1190896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6" name="Obrázek 6">
              <a:extLst>
                <a:ext uri="{FF2B5EF4-FFF2-40B4-BE49-F238E27FC236}">
                  <a16:creationId xmlns:a16="http://schemas.microsoft.com/office/drawing/2014/main" id="{75ED62D4-1686-49E0-AAAA-79810F05E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089" y="5101382"/>
              <a:ext cx="6890753" cy="1147014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7" name="Obrázek 8">
              <a:extLst>
                <a:ext uri="{FF2B5EF4-FFF2-40B4-BE49-F238E27FC236}">
                  <a16:creationId xmlns:a16="http://schemas.microsoft.com/office/drawing/2014/main" id="{685C3963-5698-4CE4-9B14-BA2FD305C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089" y="2813608"/>
              <a:ext cx="7126888" cy="1128214"/>
            </a:xfrm>
            <a:prstGeom prst="rect">
              <a:avLst/>
            </a:prstGeom>
            <a:noFill/>
            <a:ln cap="rnd">
              <a:noFill/>
            </a:ln>
          </p:spPr>
        </p:pic>
      </p:grpSp>
      <p:pic>
        <p:nvPicPr>
          <p:cNvPr id="8" name="Grafický objekt 11" descr="Smějící se smajlík s výplní se souvislou výplní">
            <a:extLst>
              <a:ext uri="{FF2B5EF4-FFF2-40B4-BE49-F238E27FC236}">
                <a16:creationId xmlns:a16="http://schemas.microsoft.com/office/drawing/2014/main" id="{78C195A0-8490-4E92-AB7C-88385572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9078" y="1680269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9" name="Grafický objekt 13" descr="Obrys smutného obličeje obrys">
            <a:extLst>
              <a:ext uri="{FF2B5EF4-FFF2-40B4-BE49-F238E27FC236}">
                <a16:creationId xmlns:a16="http://schemas.microsoft.com/office/drawing/2014/main" id="{BC9CE4C2-4A9E-4DC7-9E14-103B754C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5167" y="3439970"/>
            <a:ext cx="412866" cy="41286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EBEF55D-F01A-4213-9DBA-4D8232858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97" y="5555416"/>
            <a:ext cx="6994501" cy="1267671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05D0783-48AB-4488-9755-0B91A9D333F0}"/>
              </a:ext>
            </a:extLst>
          </p:cNvPr>
          <p:cNvCxnSpPr>
            <a:cxnSpLocks/>
          </p:cNvCxnSpPr>
          <p:nvPr/>
        </p:nvCxnSpPr>
        <p:spPr>
          <a:xfrm>
            <a:off x="2641600" y="3167272"/>
            <a:ext cx="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Grafický objekt 13" descr="Obrys smutného obličeje obrys">
            <a:extLst>
              <a:ext uri="{FF2B5EF4-FFF2-40B4-BE49-F238E27FC236}">
                <a16:creationId xmlns:a16="http://schemas.microsoft.com/office/drawing/2014/main" id="{0C69110F-CA69-414A-AA77-00894F9E1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2479" y="4576112"/>
            <a:ext cx="412866" cy="412866"/>
          </a:xfrm>
          <a:prstGeom prst="rect">
            <a:avLst/>
          </a:prstGeom>
          <a:noFill/>
          <a:ln cap="rnd">
            <a:noFill/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F697A4F-16F4-4ECD-A223-BD7B2BF66B4A}"/>
              </a:ext>
            </a:extLst>
          </p:cNvPr>
          <p:cNvCxnSpPr>
            <a:cxnSpLocks/>
          </p:cNvCxnSpPr>
          <p:nvPr/>
        </p:nvCxnSpPr>
        <p:spPr>
          <a:xfrm>
            <a:off x="2268912" y="4303414"/>
            <a:ext cx="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Grafický objekt 13" descr="Obrys smutného obličeje obrys">
            <a:extLst>
              <a:ext uri="{FF2B5EF4-FFF2-40B4-BE49-F238E27FC236}">
                <a16:creationId xmlns:a16="http://schemas.microsoft.com/office/drawing/2014/main" id="{224F6D20-AFDB-4D5D-B6E5-7862941924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59078" y="2839820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21" name="Grafický objekt 14" descr="Obrys smutného obličeje obrys">
            <a:extLst>
              <a:ext uri="{FF2B5EF4-FFF2-40B4-BE49-F238E27FC236}">
                <a16:creationId xmlns:a16="http://schemas.microsoft.com/office/drawing/2014/main" id="{A9DAC987-A220-4A98-A399-DCB3158320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59078" y="4143700"/>
            <a:ext cx="914400" cy="914400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36531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569C3-72C1-4F84-ADB3-A5294F035E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180FE-E202-477F-94FA-5B1CA534E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348510"/>
            <a:ext cx="9725018" cy="5169736"/>
          </a:xfrm>
        </p:spPr>
        <p:txBody>
          <a:bodyPr/>
          <a:lstStyle/>
          <a:p>
            <a:pPr lvl="0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feedback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sz="500" dirty="0"/>
          </a:p>
          <a:p>
            <a:pPr lvl="0"/>
            <a:r>
              <a:rPr lang="cs-CZ" dirty="0" err="1"/>
              <a:t>Would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4" name="Skupina 9">
            <a:extLst>
              <a:ext uri="{FF2B5EF4-FFF2-40B4-BE49-F238E27FC236}">
                <a16:creationId xmlns:a16="http://schemas.microsoft.com/office/drawing/2014/main" id="{692859DD-64DA-491F-B249-A32BD965E9B2}"/>
              </a:ext>
            </a:extLst>
          </p:cNvPr>
          <p:cNvGrpSpPr/>
          <p:nvPr/>
        </p:nvGrpSpPr>
        <p:grpSpPr>
          <a:xfrm>
            <a:off x="603441" y="1742942"/>
            <a:ext cx="7230645" cy="3434788"/>
            <a:chOff x="677332" y="2813608"/>
            <a:chExt cx="7230645" cy="34347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4D8C503-B0F1-4012-807A-43910EE4B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2" y="3910486"/>
              <a:ext cx="7098258" cy="1190896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6" name="Obrázek 6">
              <a:extLst>
                <a:ext uri="{FF2B5EF4-FFF2-40B4-BE49-F238E27FC236}">
                  <a16:creationId xmlns:a16="http://schemas.microsoft.com/office/drawing/2014/main" id="{75ED62D4-1686-49E0-AAAA-79810F05E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089" y="5101382"/>
              <a:ext cx="6890753" cy="1147014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7" name="Obrázek 8">
              <a:extLst>
                <a:ext uri="{FF2B5EF4-FFF2-40B4-BE49-F238E27FC236}">
                  <a16:creationId xmlns:a16="http://schemas.microsoft.com/office/drawing/2014/main" id="{685C3963-5698-4CE4-9B14-BA2FD305C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089" y="2813608"/>
              <a:ext cx="7126888" cy="1128214"/>
            </a:xfrm>
            <a:prstGeom prst="rect">
              <a:avLst/>
            </a:prstGeom>
            <a:noFill/>
            <a:ln cap="rnd">
              <a:noFill/>
            </a:ln>
          </p:spPr>
        </p:pic>
      </p:grpSp>
      <p:pic>
        <p:nvPicPr>
          <p:cNvPr id="8" name="Grafický objekt 11" descr="Smějící se smajlík s výplní se souvislou výplní">
            <a:extLst>
              <a:ext uri="{FF2B5EF4-FFF2-40B4-BE49-F238E27FC236}">
                <a16:creationId xmlns:a16="http://schemas.microsoft.com/office/drawing/2014/main" id="{78C195A0-8490-4E92-AB7C-88385572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59078" y="1680269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9" name="Grafický objekt 13" descr="Obrys smutného obličeje obrys">
            <a:extLst>
              <a:ext uri="{FF2B5EF4-FFF2-40B4-BE49-F238E27FC236}">
                <a16:creationId xmlns:a16="http://schemas.microsoft.com/office/drawing/2014/main" id="{BC9CE4C2-4A9E-4DC7-9E14-103B754C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5167" y="3439970"/>
            <a:ext cx="412866" cy="41286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EBEF55D-F01A-4213-9DBA-4D8232858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97" y="5555416"/>
            <a:ext cx="6994501" cy="1267671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05D0783-48AB-4488-9755-0B91A9D333F0}"/>
              </a:ext>
            </a:extLst>
          </p:cNvPr>
          <p:cNvCxnSpPr>
            <a:cxnSpLocks/>
          </p:cNvCxnSpPr>
          <p:nvPr/>
        </p:nvCxnSpPr>
        <p:spPr>
          <a:xfrm>
            <a:off x="2641600" y="3167272"/>
            <a:ext cx="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Grafický objekt 13" descr="Obrys smutného obličeje obrys">
            <a:extLst>
              <a:ext uri="{FF2B5EF4-FFF2-40B4-BE49-F238E27FC236}">
                <a16:creationId xmlns:a16="http://schemas.microsoft.com/office/drawing/2014/main" id="{0C69110F-CA69-414A-AA77-00894F9E1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2479" y="4576112"/>
            <a:ext cx="412866" cy="412866"/>
          </a:xfrm>
          <a:prstGeom prst="rect">
            <a:avLst/>
          </a:prstGeom>
          <a:noFill/>
          <a:ln cap="rnd">
            <a:noFill/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F697A4F-16F4-4ECD-A223-BD7B2BF66B4A}"/>
              </a:ext>
            </a:extLst>
          </p:cNvPr>
          <p:cNvCxnSpPr>
            <a:cxnSpLocks/>
          </p:cNvCxnSpPr>
          <p:nvPr/>
        </p:nvCxnSpPr>
        <p:spPr>
          <a:xfrm>
            <a:off x="2268912" y="4303414"/>
            <a:ext cx="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Grafický objekt 13" descr="Obrys smutného obličeje obrys">
            <a:extLst>
              <a:ext uri="{FF2B5EF4-FFF2-40B4-BE49-F238E27FC236}">
                <a16:creationId xmlns:a16="http://schemas.microsoft.com/office/drawing/2014/main" id="{224F6D20-AFDB-4D5D-B6E5-7862941924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59078" y="2839820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21" name="Grafický objekt 14" descr="Obrys smutného obličeje obrys">
            <a:extLst>
              <a:ext uri="{FF2B5EF4-FFF2-40B4-BE49-F238E27FC236}">
                <a16:creationId xmlns:a16="http://schemas.microsoft.com/office/drawing/2014/main" id="{A9DAC987-A220-4A98-A399-DCB3158320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59078" y="4143700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D14FE43-0F25-4D46-A537-A801D24658BE}"/>
              </a:ext>
            </a:extLst>
          </p:cNvPr>
          <p:cNvSpPr txBox="1"/>
          <p:nvPr/>
        </p:nvSpPr>
        <p:spPr>
          <a:xfrm rot="21188058">
            <a:off x="644274" y="5746179"/>
            <a:ext cx="69192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</a:rPr>
              <a:t>Probably</a:t>
            </a:r>
            <a:r>
              <a:rPr lang="cs-CZ" sz="2400" b="1" dirty="0">
                <a:solidFill>
                  <a:srgbClr val="FF0000"/>
                </a:solidFill>
              </a:rPr>
              <a:t> not, he/</a:t>
            </a:r>
            <a:r>
              <a:rPr lang="cs-CZ" sz="2400" b="1" dirty="0" err="1">
                <a:solidFill>
                  <a:srgbClr val="FF0000"/>
                </a:solidFill>
              </a:rPr>
              <a:t>she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seems</a:t>
            </a:r>
            <a:r>
              <a:rPr lang="cs-CZ" sz="2400" b="1" dirty="0">
                <a:solidFill>
                  <a:srgbClr val="FF0000"/>
                </a:solidFill>
              </a:rPr>
              <a:t> to </a:t>
            </a:r>
            <a:r>
              <a:rPr lang="cs-CZ" sz="2400" b="1" dirty="0" err="1">
                <a:solidFill>
                  <a:srgbClr val="FF0000"/>
                </a:solidFill>
              </a:rPr>
              <a:t>be</a:t>
            </a:r>
            <a:r>
              <a:rPr lang="cs-CZ" sz="2400" b="1" dirty="0">
                <a:solidFill>
                  <a:srgbClr val="FF0000"/>
                </a:solidFill>
              </a:rPr>
              <a:t> a </a:t>
            </a:r>
            <a:r>
              <a:rPr lang="cs-CZ" sz="2400" b="1" dirty="0" err="1">
                <a:solidFill>
                  <a:srgbClr val="FF0000"/>
                </a:solidFill>
              </a:rPr>
              <a:t>vegetarian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3452-4B0B-85E6-A395-8FE20864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04BEC-13A5-DF8F-994E-ADA7635C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03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marL="0" lvl="0" indent="0" algn="ctr">
              <a:buNone/>
            </a:pPr>
            <a:endParaRPr lang="cs-CZ" sz="2800" b="1" dirty="0"/>
          </a:p>
          <a:p>
            <a:pPr marL="0" lvl="0" indent="0" algn="ctr">
              <a:buNone/>
            </a:pPr>
            <a:endParaRPr lang="cs-CZ" sz="2800" b="1" dirty="0"/>
          </a:p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So,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finer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granularity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better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2050" name="Picture 2" descr="Buy The Lord of the Rings: Gollum Steam">
            <a:extLst>
              <a:ext uri="{FF2B5EF4-FFF2-40B4-BE49-F238E27FC236}">
                <a16:creationId xmlns:a16="http://schemas.microsoft.com/office/drawing/2014/main" id="{4583B819-F05D-4E8B-93AB-F2BC5D4DC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 b="34372"/>
          <a:stretch/>
        </p:blipFill>
        <p:spPr bwMode="auto">
          <a:xfrm>
            <a:off x="8649764" y="2059003"/>
            <a:ext cx="1238482" cy="7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ednoduchá, ovocná a chutná panna cotta - Prostřeno.cz">
            <a:extLst>
              <a:ext uri="{FF2B5EF4-FFF2-40B4-BE49-F238E27FC236}">
                <a16:creationId xmlns:a16="http://schemas.microsoft.com/office/drawing/2014/main" id="{5C343368-8EA9-404E-B142-66931E3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58" y="3177049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imals (Pink Floyd album) - Wikipedia">
            <a:extLst>
              <a:ext uri="{FF2B5EF4-FFF2-40B4-BE49-F238E27FC236}">
                <a16:creationId xmlns:a16="http://schemas.microsoft.com/office/drawing/2014/main" id="{C84ADC8E-192E-4A42-B53C-A5650CC0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64" y="4460737"/>
            <a:ext cx="1237536" cy="12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427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r>
              <a:rPr lang="cs-CZ" i="1" dirty="0" err="1">
                <a:solidFill>
                  <a:schemeClr val="tx1"/>
                </a:solidFill>
              </a:rPr>
              <a:t>Is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description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discriminative</a:t>
            </a:r>
            <a:r>
              <a:rPr lang="cs-CZ" i="1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cs-CZ" i="1" dirty="0" err="1">
                <a:solidFill>
                  <a:schemeClr val="tx1"/>
                </a:solidFill>
              </a:rPr>
              <a:t>Can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it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be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generalized</a:t>
            </a:r>
            <a:r>
              <a:rPr lang="cs-CZ" i="1" dirty="0">
                <a:solidFill>
                  <a:schemeClr val="tx1"/>
                </a:solidFill>
              </a:rPr>
              <a:t> to </a:t>
            </a:r>
            <a:r>
              <a:rPr lang="cs-CZ" i="1" dirty="0" err="1">
                <a:solidFill>
                  <a:schemeClr val="tx1"/>
                </a:solidFill>
              </a:rPr>
              <a:t>all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other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objects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sharing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same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feature</a:t>
            </a:r>
            <a:r>
              <a:rPr lang="cs-CZ" i="1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cs-CZ" i="1" dirty="0" err="1">
                <a:solidFill>
                  <a:schemeClr val="tx1"/>
                </a:solidFill>
              </a:rPr>
              <a:t>Is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there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something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missing</a:t>
            </a:r>
            <a:r>
              <a:rPr lang="cs-CZ" i="1" dirty="0">
                <a:solidFill>
                  <a:schemeClr val="tx1"/>
                </a:solidFill>
              </a:rPr>
              <a:t> in </a:t>
            </a:r>
            <a:r>
              <a:rPr lang="cs-CZ" i="1" dirty="0" err="1">
                <a:solidFill>
                  <a:schemeClr val="tx1"/>
                </a:solidFill>
              </a:rPr>
              <a:t>the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picture</a:t>
            </a:r>
            <a:r>
              <a:rPr lang="cs-CZ" i="1" dirty="0">
                <a:solidFill>
                  <a:schemeClr val="tx1"/>
                </a:solidFill>
              </a:rPr>
              <a:t>?</a:t>
            </a:r>
          </a:p>
          <a:p>
            <a:pPr lvl="0"/>
            <a:r>
              <a:rPr lang="cs-CZ" i="1" dirty="0" err="1">
                <a:solidFill>
                  <a:schemeClr val="tx1"/>
                </a:solidFill>
              </a:rPr>
              <a:t>If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you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mentioned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multiple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features</a:t>
            </a:r>
            <a:r>
              <a:rPr lang="cs-CZ" i="1" dirty="0">
                <a:solidFill>
                  <a:schemeClr val="tx1"/>
                </a:solidFill>
              </a:rPr>
              <a:t>, </a:t>
            </a:r>
            <a:r>
              <a:rPr lang="cs-CZ" i="1" dirty="0" err="1">
                <a:solidFill>
                  <a:schemeClr val="tx1"/>
                </a:solidFill>
              </a:rPr>
              <a:t>what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is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their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interplay</a:t>
            </a:r>
            <a:r>
              <a:rPr lang="cs-CZ" i="1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rgbClr val="0070C0"/>
                </a:solidFill>
              </a:rPr>
              <a:t>And-</a:t>
            </a:r>
            <a:r>
              <a:rPr lang="cs-CZ" i="1" dirty="0" err="1">
                <a:solidFill>
                  <a:srgbClr val="0070C0"/>
                </a:solidFill>
              </a:rPr>
              <a:t>like</a:t>
            </a:r>
            <a:r>
              <a:rPr lang="cs-CZ" i="1" dirty="0">
                <a:solidFill>
                  <a:srgbClr val="0070C0"/>
                </a:solidFill>
              </a:rPr>
              <a:t> / </a:t>
            </a:r>
            <a:r>
              <a:rPr lang="cs-CZ" i="1" dirty="0" err="1">
                <a:solidFill>
                  <a:srgbClr val="0070C0"/>
                </a:solidFill>
              </a:rPr>
              <a:t>or-like</a:t>
            </a:r>
            <a:r>
              <a:rPr lang="cs-CZ" i="1" dirty="0">
                <a:solidFill>
                  <a:srgbClr val="0070C0"/>
                </a:solidFill>
              </a:rPr>
              <a:t> / </a:t>
            </a:r>
            <a:r>
              <a:rPr lang="cs-CZ" i="1" dirty="0" err="1">
                <a:solidFill>
                  <a:srgbClr val="0070C0"/>
                </a:solidFill>
              </a:rPr>
              <a:t>additive</a:t>
            </a:r>
            <a:r>
              <a:rPr lang="cs-CZ" i="1" dirty="0">
                <a:solidFill>
                  <a:srgbClr val="0070C0"/>
                </a:solidFill>
              </a:rPr>
              <a:t> / </a:t>
            </a:r>
            <a:r>
              <a:rPr lang="cs-CZ" i="1" dirty="0" err="1">
                <a:solidFill>
                  <a:srgbClr val="0070C0"/>
                </a:solidFill>
              </a:rPr>
              <a:t>amplifying</a:t>
            </a:r>
            <a:r>
              <a:rPr lang="cs-CZ" i="1" dirty="0">
                <a:solidFill>
                  <a:srgbClr val="0070C0"/>
                </a:solidFill>
              </a:rPr>
              <a:t>…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122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data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choices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How much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meaningful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attributes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How much variety do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(Hard to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define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much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246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4351722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, are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actual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reasons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just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justifying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emotions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sz="10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https://start.askwonder.com/insights/want-add-previous-request-made-few-years-ago-want-studies-support-idea-decisions-c22yygpap</a:t>
            </a:r>
            <a:endParaRPr lang="cs-CZ" sz="100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sz="10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https://en.wikipedia.org/wiki/Motivated_reasoning</a:t>
            </a:r>
            <a:endParaRPr lang="cs-CZ" sz="1000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200" b="0" i="0" dirty="0">
                <a:solidFill>
                  <a:srgbClr val="232D38"/>
                </a:solidFill>
                <a:effectLst/>
                <a:latin typeface="Brandon_txt_reg"/>
              </a:rPr>
              <a:t> </a:t>
            </a:r>
            <a:r>
              <a:rPr lang="en-US" sz="2200" b="0" i="0" u="none" strike="noStrike" dirty="0">
                <a:solidFill>
                  <a:srgbClr val="232D38"/>
                </a:solidFill>
                <a:effectLst/>
                <a:latin typeface="Brandon_txt_reg"/>
                <a:hlinkClick r:id="rId4" tooltip="Link to https://westsidetoastmasters.com/resources/laws_persuasion/chap14.html"/>
              </a:rPr>
              <a:t>Ninety percent</a:t>
            </a:r>
            <a:r>
              <a:rPr lang="en-US" sz="2200" b="0" i="0" dirty="0">
                <a:solidFill>
                  <a:srgbClr val="232D38"/>
                </a:solidFill>
                <a:effectLst/>
                <a:latin typeface="Brandon_txt_reg"/>
              </a:rPr>
              <a:t> of human decisions are made based on emotions. Humans use logic to justify their actions to themselves and others</a:t>
            </a:r>
            <a:endParaRPr lang="cs-CZ" sz="2200" b="0" i="0" dirty="0">
              <a:solidFill>
                <a:srgbClr val="232D38"/>
              </a:solidFill>
              <a:effectLst/>
              <a:latin typeface="Brandon_txt_reg"/>
            </a:endParaRPr>
          </a:p>
          <a:p>
            <a:pPr lvl="1"/>
            <a:r>
              <a:rPr lang="en-US" b="0" i="0" dirty="0">
                <a:solidFill>
                  <a:srgbClr val="232D38"/>
                </a:solidFill>
                <a:effectLst/>
                <a:latin typeface="Brandon_txt_reg"/>
              </a:rPr>
              <a:t>"Common emotional decisions may use some logic, but the main driving force is emotion, which either overrides logic or uses a </a:t>
            </a:r>
            <a:r>
              <a:rPr lang="en-US" b="0" i="0" u="none" strike="noStrike" dirty="0">
                <a:solidFill>
                  <a:srgbClr val="232D38"/>
                </a:solidFill>
                <a:effectLst/>
                <a:latin typeface="Brandon_txt_reg"/>
                <a:hlinkClick r:id="rId5" tooltip="Link to http://changingminds.org/explanations/emotions/emotion_decision.htm"/>
              </a:rPr>
              <a:t>pseudo-logic</a:t>
            </a:r>
            <a:r>
              <a:rPr lang="en-US" b="0" i="0" dirty="0">
                <a:solidFill>
                  <a:srgbClr val="232D38"/>
                </a:solidFill>
                <a:effectLst/>
                <a:latin typeface="Brandon_txt_reg"/>
              </a:rPr>
              <a:t> to support emotional choices (this is extremely common). Another common use of emotion in the decision is to start with logic and then use emotion in the final choice."</a:t>
            </a:r>
          </a:p>
          <a:p>
            <a:pPr lvl="1"/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237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/>
              <a:t>To sum-up</a:t>
            </a:r>
          </a:p>
          <a:p>
            <a:pPr lvl="0"/>
            <a:r>
              <a:rPr lang="cs-CZ" dirty="0"/>
              <a:t>It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humans</a:t>
            </a:r>
            <a:r>
              <a:rPr lang="cs-CZ" dirty="0"/>
              <a:t> to express </a:t>
            </a:r>
            <a:r>
              <a:rPr lang="cs-CZ" dirty="0" err="1"/>
              <a:t>their</a:t>
            </a:r>
            <a:r>
              <a:rPr lang="cs-CZ" dirty="0"/>
              <a:t> preference on sub-</a:t>
            </a:r>
            <a:r>
              <a:rPr lang="cs-CZ" dirty="0" err="1"/>
              <a:t>object</a:t>
            </a:r>
            <a:r>
              <a:rPr lang="cs-CZ" dirty="0"/>
              <a:t> level</a:t>
            </a:r>
          </a:p>
          <a:p>
            <a:pPr lvl="1"/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hints</a:t>
            </a:r>
            <a:r>
              <a:rPr lang="cs-CZ" dirty="0"/>
              <a:t> are </a:t>
            </a:r>
            <a:r>
              <a:rPr lang="cs-CZ" dirty="0" err="1"/>
              <a:t>possible</a:t>
            </a:r>
            <a:r>
              <a:rPr lang="cs-CZ" dirty="0"/>
              <a:t>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rarely</a:t>
            </a:r>
            <a:r>
              <a:rPr lang="cs-CZ" dirty="0"/>
              <a:t> </a:t>
            </a:r>
            <a:r>
              <a:rPr lang="cs-CZ" dirty="0" err="1"/>
              <a:t>complete</a:t>
            </a:r>
            <a:endParaRPr lang="cs-CZ" dirty="0"/>
          </a:p>
          <a:p>
            <a:pPr lvl="1"/>
            <a:endParaRPr lang="cs-CZ" sz="800" dirty="0"/>
          </a:p>
          <a:p>
            <a:r>
              <a:rPr lang="cs-CZ" dirty="0" err="1"/>
              <a:t>Our</a:t>
            </a:r>
            <a:r>
              <a:rPr lang="cs-CZ" dirty="0"/>
              <a:t> data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user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vocabulary</a:t>
            </a:r>
            <a:endParaRPr lang="cs-CZ" dirty="0"/>
          </a:p>
          <a:p>
            <a:pPr lvl="1"/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</a:t>
            </a:r>
            <a:r>
              <a:rPr lang="cs-CZ" dirty="0" err="1"/>
              <a:t>missing</a:t>
            </a:r>
            <a:endParaRPr lang="cs-CZ" dirty="0"/>
          </a:p>
          <a:p>
            <a:pPr lvl="1"/>
            <a:r>
              <a:rPr lang="cs-CZ" dirty="0" err="1"/>
              <a:t>Some</a:t>
            </a:r>
            <a:r>
              <a:rPr lang="cs-CZ" dirty="0"/>
              <a:t> user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are hard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transferred</a:t>
            </a:r>
            <a:r>
              <a:rPr lang="cs-CZ" dirty="0"/>
              <a:t> to </a:t>
            </a:r>
            <a:r>
              <a:rPr lang="cs-CZ" dirty="0" err="1"/>
              <a:t>attributes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generic</a:t>
            </a:r>
            <a:r>
              <a:rPr lang="cs-CZ" dirty="0"/>
              <a:t>)</a:t>
            </a:r>
          </a:p>
          <a:p>
            <a:pPr lvl="1"/>
            <a:endParaRPr lang="cs-CZ" sz="800" dirty="0"/>
          </a:p>
          <a:p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, </a:t>
            </a:r>
            <a:r>
              <a:rPr lang="cs-CZ" dirty="0" err="1"/>
              <a:t>human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 are not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logically</a:t>
            </a:r>
            <a:r>
              <a:rPr lang="cs-CZ" dirty="0"/>
              <a:t>, but </a:t>
            </a:r>
            <a:r>
              <a:rPr lang="cs-CZ" dirty="0" err="1"/>
              <a:t>emotionally</a:t>
            </a:r>
            <a:endParaRPr lang="cs-CZ" dirty="0"/>
          </a:p>
          <a:p>
            <a:pPr lvl="1"/>
            <a:r>
              <a:rPr lang="cs-CZ" dirty="0"/>
              <a:t>Any </a:t>
            </a:r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clues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applicable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case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474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7"/>
            <a:ext cx="9436824" cy="45707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cs-CZ" sz="2400" dirty="0" err="1">
                <a:latin typeface="+mn-lt"/>
              </a:rPr>
              <a:t>Possible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solution</a:t>
            </a:r>
            <a:r>
              <a:rPr lang="cs-CZ" sz="2400" dirty="0">
                <a:latin typeface="+mn-lt"/>
              </a:rPr>
              <a:t>:</a:t>
            </a:r>
          </a:p>
          <a:p>
            <a:r>
              <a:rPr lang="cs-CZ" b="1" i="1" dirty="0" err="1">
                <a:solidFill>
                  <a:srgbClr val="00B0F0"/>
                </a:solidFill>
                <a:latin typeface="+mn-lt"/>
              </a:rPr>
              <a:t>Collect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 [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implicit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] feedback on 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object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-level, 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then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infer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 sub-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object</a:t>
            </a:r>
            <a:r>
              <a:rPr lang="cs-CZ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b="1" i="1" dirty="0" err="1">
                <a:solidFill>
                  <a:srgbClr val="00B0F0"/>
                </a:solidFill>
                <a:latin typeface="+mn-lt"/>
              </a:rPr>
              <a:t>preferences</a:t>
            </a:r>
            <a:endParaRPr lang="cs-CZ" b="1" i="1" dirty="0">
              <a:solidFill>
                <a:srgbClr val="00B0F0"/>
              </a:solidFill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Latent</a:t>
            </a:r>
            <a:r>
              <a:rPr lang="cs-CZ" dirty="0">
                <a:latin typeface="+mn-lt"/>
              </a:rPr>
              <a:t> </a:t>
            </a:r>
            <a:r>
              <a:rPr lang="cs-CZ" sz="1400" i="1" dirty="0">
                <a:latin typeface="+mn-lt"/>
              </a:rPr>
              <a:t>(</a:t>
            </a:r>
            <a:r>
              <a:rPr lang="cs-CZ" sz="1400" i="1" dirty="0" err="1">
                <a:latin typeface="+mn-lt"/>
              </a:rPr>
              <a:t>e.g</a:t>
            </a:r>
            <a:r>
              <a:rPr lang="cs-CZ" sz="1400" i="1" dirty="0">
                <a:latin typeface="+mn-lt"/>
              </a:rPr>
              <a:t>., </a:t>
            </a:r>
            <a:r>
              <a:rPr lang="cs-CZ" sz="1400" i="1" dirty="0" err="1">
                <a:latin typeface="+mn-lt"/>
              </a:rPr>
              <a:t>attribute</a:t>
            </a:r>
            <a:r>
              <a:rPr lang="cs-CZ" sz="1400" i="1" dirty="0">
                <a:latin typeface="+mn-lt"/>
              </a:rPr>
              <a:t>-level </a:t>
            </a:r>
            <a:r>
              <a:rPr lang="cs-CZ" sz="1400" i="1" dirty="0" err="1">
                <a:latin typeface="+mn-lt"/>
              </a:rPr>
              <a:t>vector</a:t>
            </a:r>
            <a:r>
              <a:rPr lang="cs-CZ" sz="1400" i="1" dirty="0">
                <a:latin typeface="+mn-lt"/>
              </a:rPr>
              <a:t> </a:t>
            </a:r>
            <a:r>
              <a:rPr lang="cs-CZ" sz="1400" i="1" dirty="0" err="1">
                <a:latin typeface="+mn-lt"/>
              </a:rPr>
              <a:t>representation</a:t>
            </a:r>
            <a:r>
              <a:rPr lang="cs-CZ" sz="1400" i="1" dirty="0">
                <a:latin typeface="+mn-lt"/>
              </a:rPr>
              <a:t>) </a:t>
            </a:r>
            <a:r>
              <a:rPr lang="cs-CZ" dirty="0" err="1">
                <a:latin typeface="+mn-lt"/>
              </a:rPr>
              <a:t>or</a:t>
            </a:r>
            <a:r>
              <a:rPr lang="cs-CZ" dirty="0">
                <a:latin typeface="+mn-lt"/>
              </a:rPr>
              <a:t> explicit</a:t>
            </a:r>
            <a:r>
              <a:rPr lang="cs-CZ" i="1" dirty="0">
                <a:latin typeface="+mn-lt"/>
              </a:rPr>
              <a:t> </a:t>
            </a:r>
            <a:r>
              <a:rPr lang="cs-CZ" sz="1400" i="1" dirty="0">
                <a:latin typeface="+mn-lt"/>
              </a:rPr>
              <a:t>(direct preference </a:t>
            </a:r>
            <a:r>
              <a:rPr lang="cs-CZ" sz="1400" i="1" dirty="0" err="1">
                <a:latin typeface="+mn-lt"/>
              </a:rPr>
              <a:t>prediction</a:t>
            </a:r>
            <a:r>
              <a:rPr lang="cs-CZ" sz="1400" i="1" dirty="0">
                <a:latin typeface="+mn-lt"/>
              </a:rPr>
              <a:t>)</a:t>
            </a:r>
          </a:p>
          <a:p>
            <a:pPr lvl="1"/>
            <a:r>
              <a:rPr lang="cs-CZ" dirty="0" err="1">
                <a:latin typeface="+mn-lt"/>
              </a:rPr>
              <a:t>Occasionally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ask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whether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your</a:t>
            </a:r>
            <a:r>
              <a:rPr lang="cs-CZ" dirty="0">
                <a:latin typeface="+mn-lt"/>
              </a:rPr>
              <a:t> explicit </a:t>
            </a:r>
            <a:r>
              <a:rPr lang="cs-CZ" dirty="0" err="1">
                <a:latin typeface="+mn-lt"/>
              </a:rPr>
              <a:t>preferences</a:t>
            </a:r>
            <a:r>
              <a:rPr lang="cs-CZ" dirty="0">
                <a:latin typeface="+mn-lt"/>
              </a:rPr>
              <a:t> are </a:t>
            </a:r>
            <a:r>
              <a:rPr lang="cs-CZ" dirty="0" err="1">
                <a:latin typeface="+mn-lt"/>
              </a:rPr>
              <a:t>correct</a:t>
            </a:r>
            <a:endParaRPr lang="cs-CZ" dirty="0">
              <a:latin typeface="+mn-lt"/>
            </a:endParaRPr>
          </a:p>
          <a:p>
            <a:pPr lvl="2"/>
            <a:r>
              <a:rPr lang="cs-CZ" dirty="0" err="1">
                <a:latin typeface="+mn-lt"/>
              </a:rPr>
              <a:t>E.g</a:t>
            </a:r>
            <a:r>
              <a:rPr lang="cs-CZ" dirty="0">
                <a:latin typeface="+mn-lt"/>
              </a:rPr>
              <a:t>. Use </a:t>
            </a:r>
            <a:r>
              <a:rPr lang="cs-CZ" dirty="0" err="1">
                <a:latin typeface="+mn-lt"/>
              </a:rPr>
              <a:t>latent</a:t>
            </a:r>
            <a:r>
              <a:rPr lang="cs-CZ" dirty="0">
                <a:latin typeface="+mn-lt"/>
              </a:rPr>
              <a:t> model, but „</a:t>
            </a:r>
            <a:r>
              <a:rPr lang="cs-CZ" dirty="0" err="1">
                <a:latin typeface="+mn-lt"/>
              </a:rPr>
              <a:t>guard</a:t>
            </a:r>
            <a:r>
              <a:rPr lang="cs-CZ" dirty="0">
                <a:latin typeface="+mn-lt"/>
              </a:rPr>
              <a:t>“ </a:t>
            </a:r>
            <a:r>
              <a:rPr lang="cs-CZ" dirty="0" err="1">
                <a:latin typeface="+mn-lt"/>
              </a:rPr>
              <a:t>it</a:t>
            </a:r>
            <a:r>
              <a:rPr lang="cs-CZ" dirty="0">
                <a:latin typeface="+mn-lt"/>
              </a:rPr>
              <a:t> via </a:t>
            </a:r>
            <a:r>
              <a:rPr lang="cs-CZ" dirty="0" err="1">
                <a:latin typeface="+mn-lt"/>
              </a:rPr>
              <a:t>regularization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explicit </a:t>
            </a:r>
            <a:r>
              <a:rPr lang="cs-CZ" dirty="0" err="1">
                <a:latin typeface="+mn-lt"/>
              </a:rPr>
              <a:t>one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Iteratively</a:t>
            </a:r>
            <a:r>
              <a:rPr lang="cs-CZ" dirty="0">
                <a:latin typeface="+mn-lt"/>
              </a:rPr>
              <a:t> update </a:t>
            </a:r>
            <a:r>
              <a:rPr lang="cs-CZ" dirty="0" err="1">
                <a:latin typeface="+mn-lt"/>
              </a:rPr>
              <a:t>if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recieve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confirmation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your</a:t>
            </a:r>
            <a:r>
              <a:rPr lang="cs-CZ" dirty="0">
                <a:latin typeface="+mn-lt"/>
              </a:rPr>
              <a:t> explicit model.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https://www.frontiersin.org/articles/10.3389/fdata.2021.778417/full</a:t>
            </a:r>
            <a:r>
              <a:rPr lang="cs-CZ" sz="1100" dirty="0">
                <a:latin typeface="+mn-lt"/>
              </a:rPr>
              <a:t> </a:t>
            </a:r>
            <a:br>
              <a:rPr lang="cs-CZ" sz="1100" dirty="0">
                <a:latin typeface="+mn-lt"/>
              </a:rPr>
            </a:br>
            <a:r>
              <a:rPr lang="cs-CZ" sz="1100" dirty="0">
                <a:latin typeface="+mn-lt"/>
                <a:hlinkClick r:id="rId3"/>
              </a:rPr>
              <a:t>https://dl.acm.org/doi/10.1145/2043932.2043979</a:t>
            </a:r>
            <a:r>
              <a:rPr lang="cs-CZ" sz="1100" dirty="0">
                <a:latin typeface="+mn-lt"/>
              </a:rPr>
              <a:t> </a:t>
            </a:r>
          </a:p>
          <a:p>
            <a:pPr lvl="1"/>
            <a:r>
              <a:rPr lang="cs-CZ" dirty="0" err="1">
                <a:latin typeface="+mn-lt"/>
              </a:rPr>
              <a:t>Confirmation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often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easier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definition</a:t>
            </a:r>
            <a:r>
              <a:rPr lang="cs-CZ" dirty="0">
                <a:latin typeface="+mn-lt"/>
              </a:rPr>
              <a:t> + </a:t>
            </a: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</a:t>
            </a:r>
            <a:r>
              <a:rPr lang="cs-CZ" dirty="0">
                <a:latin typeface="+mn-lt"/>
              </a:rPr>
              <a:t> done in a </a:t>
            </a:r>
            <a:r>
              <a:rPr lang="cs-CZ" dirty="0" err="1">
                <a:latin typeface="+mn-lt"/>
              </a:rPr>
              <a:t>less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intrusive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way</a:t>
            </a:r>
            <a:endParaRPr lang="cs-CZ" dirty="0">
              <a:latin typeface="+mn-lt"/>
            </a:endParaRPr>
          </a:p>
          <a:p>
            <a:pPr lvl="2"/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your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recipe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ratings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we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think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are a </a:t>
            </a:r>
            <a:r>
              <a:rPr lang="cs-CZ" dirty="0" err="1">
                <a:latin typeface="+mn-lt"/>
              </a:rPr>
              <a:t>vegetarian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that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true</a:t>
            </a:r>
            <a:r>
              <a:rPr lang="cs-CZ" dirty="0">
                <a:latin typeface="+mn-lt"/>
              </a:rPr>
              <a:t>?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[</a:t>
            </a:r>
            <a:r>
              <a:rPr lang="cs-CZ" dirty="0" err="1">
                <a:latin typeface="+mn-lt"/>
              </a:rPr>
              <a:t>Yes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|</a:t>
            </a:r>
            <a:r>
              <a:rPr lang="cs-CZ" dirty="0">
                <a:latin typeface="+mn-lt"/>
              </a:rPr>
              <a:t> NO</a:t>
            </a:r>
            <a:r>
              <a:rPr lang="en-US" dirty="0">
                <a:latin typeface="+mn-lt"/>
              </a:rPr>
              <a:t> | </a:t>
            </a:r>
            <a:r>
              <a:rPr lang="cs-CZ" dirty="0">
                <a:latin typeface="+mn-lt"/>
              </a:rPr>
              <a:t>No, but I do not </a:t>
            </a:r>
            <a:r>
              <a:rPr lang="cs-CZ" dirty="0" err="1">
                <a:latin typeface="+mn-lt"/>
              </a:rPr>
              <a:t>eat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meat</a:t>
            </a:r>
            <a:r>
              <a:rPr lang="cs-CZ" dirty="0">
                <a:latin typeface="+mn-lt"/>
              </a:rPr>
              <a:t> much</a:t>
            </a:r>
            <a:r>
              <a:rPr lang="en-US" dirty="0">
                <a:latin typeface="+mn-lt"/>
              </a:rPr>
              <a:t> | </a:t>
            </a:r>
            <a:r>
              <a:rPr lang="cs-CZ" dirty="0" err="1">
                <a:latin typeface="+mn-lt"/>
              </a:rPr>
              <a:t>Irrelevant</a:t>
            </a:r>
            <a:r>
              <a:rPr lang="cs-CZ" dirty="0">
                <a:latin typeface="+mn-lt"/>
              </a:rPr>
              <a:t>] </a:t>
            </a:r>
            <a:r>
              <a:rPr lang="cs-CZ" dirty="0" err="1">
                <a:latin typeface="+mn-lt"/>
              </a:rPr>
              <a:t>What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will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happen</a:t>
            </a:r>
            <a:r>
              <a:rPr lang="cs-CZ" dirty="0">
                <a:latin typeface="+mn-lt"/>
              </a:rPr>
              <a:t> &gt;&gt;</a:t>
            </a:r>
          </a:p>
          <a:p>
            <a:pPr marL="914400" lvl="2" indent="0">
              <a:buNone/>
            </a:pPr>
            <a:r>
              <a:rPr lang="cs-CZ" dirty="0">
                <a:latin typeface="+mn-lt"/>
              </a:rPr>
              <a:t>If you click on Yes, we will promote more vegetarian meals in your future searches.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always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turn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feature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off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your</a:t>
            </a:r>
            <a:r>
              <a:rPr lang="cs-CZ" dirty="0">
                <a:latin typeface="+mn-lt"/>
              </a:rPr>
              <a:t> user profile.</a:t>
            </a:r>
          </a:p>
          <a:p>
            <a:pPr lvl="1"/>
            <a:r>
              <a:rPr lang="cs-CZ" dirty="0">
                <a:latin typeface="+mn-lt"/>
              </a:rPr>
              <a:t>User </a:t>
            </a:r>
            <a:r>
              <a:rPr lang="cs-CZ" dirty="0" err="1">
                <a:latin typeface="+mn-lt"/>
              </a:rPr>
              <a:t>controll</a:t>
            </a:r>
            <a:r>
              <a:rPr lang="cs-CZ" dirty="0">
                <a:latin typeface="+mn-lt"/>
              </a:rPr>
              <a:t> in RS </a:t>
            </a:r>
            <a:r>
              <a:rPr lang="cs-CZ" sz="1100" dirty="0">
                <a:latin typeface="+mn-lt"/>
              </a:rPr>
              <a:t>(</a:t>
            </a:r>
            <a:r>
              <a:rPr lang="cs-CZ" sz="1100" dirty="0">
                <a:latin typeface="+mn-lt"/>
                <a:hlinkClick r:id="rId4"/>
              </a:rPr>
              <a:t>https://web-ainf.aau.at/pub/</a:t>
            </a:r>
            <a:r>
              <a:rPr lang="cs-CZ" sz="1100" dirty="0" err="1">
                <a:latin typeface="+mn-lt"/>
                <a:hlinkClick r:id="rId4"/>
              </a:rPr>
              <a:t>jannach</a:t>
            </a:r>
            <a:r>
              <a:rPr lang="cs-CZ" sz="1100" dirty="0">
                <a:latin typeface="+mn-lt"/>
                <a:hlinkClick r:id="rId4"/>
              </a:rPr>
              <a:t>/</a:t>
            </a:r>
            <a:r>
              <a:rPr lang="cs-CZ" sz="1100" dirty="0" err="1">
                <a:latin typeface="+mn-lt"/>
                <a:hlinkClick r:id="rId4"/>
              </a:rPr>
              <a:t>files</a:t>
            </a:r>
            <a:r>
              <a:rPr lang="cs-CZ" sz="1100" dirty="0">
                <a:latin typeface="+mn-lt"/>
                <a:hlinkClick r:id="rId4"/>
              </a:rPr>
              <a:t>/BOOK_CHAPTER_PERSONALIZED_HCI_2019.pdf</a:t>
            </a:r>
            <a:r>
              <a:rPr lang="cs-CZ" sz="1100" dirty="0">
                <a:latin typeface="+mn-lt"/>
              </a:rPr>
              <a:t>)</a:t>
            </a:r>
          </a:p>
          <a:p>
            <a:r>
              <a:rPr lang="cs-CZ" dirty="0" err="1">
                <a:latin typeface="+mn-lt"/>
              </a:rPr>
              <a:t>Requires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rather</a:t>
            </a:r>
            <a:r>
              <a:rPr lang="cs-CZ" dirty="0">
                <a:latin typeface="+mn-lt"/>
              </a:rPr>
              <a:t> lot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per-user data to </a:t>
            </a:r>
            <a:r>
              <a:rPr lang="cs-CZ" dirty="0" err="1">
                <a:latin typeface="+mn-lt"/>
              </a:rPr>
              <a:t>learn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reliably</a:t>
            </a:r>
            <a:endParaRPr lang="cs-CZ" dirty="0">
              <a:latin typeface="+mn-lt"/>
            </a:endParaRP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785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CBB4E-6B96-1D28-6EB3-18D95D2E0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CA6F8-50CD-D273-7391-9B87EC187C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F96EDF-54C6-9F91-A91A-62A55C77E2E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7"/>
            <a:ext cx="9436824" cy="45707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dirty="0" err="1">
                <a:latin typeface="+mn-lt"/>
              </a:rPr>
              <a:t>Possible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solution</a:t>
            </a:r>
            <a:r>
              <a:rPr lang="cs-CZ" sz="2400" dirty="0">
                <a:latin typeface="+mn-lt"/>
              </a:rPr>
              <a:t>:</a:t>
            </a:r>
          </a:p>
          <a:p>
            <a:r>
              <a:rPr lang="cs-CZ" i="1" dirty="0">
                <a:solidFill>
                  <a:srgbClr val="00B0F0"/>
                </a:solidFill>
                <a:latin typeface="+mn-lt"/>
              </a:rPr>
              <a:t>Use </a:t>
            </a:r>
            <a:r>
              <a:rPr lang="cs-CZ" i="1" dirty="0" err="1">
                <a:solidFill>
                  <a:srgbClr val="00B0F0"/>
                </a:solidFill>
                <a:latin typeface="+mn-lt"/>
              </a:rPr>
              <a:t>within-page</a:t>
            </a:r>
            <a:r>
              <a:rPr lang="cs-CZ" i="1" dirty="0">
                <a:solidFill>
                  <a:srgbClr val="00B0F0"/>
                </a:solidFill>
                <a:latin typeface="+mn-lt"/>
              </a:rPr>
              <a:t> feedback </a:t>
            </a:r>
            <a:r>
              <a:rPr lang="cs-CZ" i="1" dirty="0" err="1">
                <a:solidFill>
                  <a:srgbClr val="00B0F0"/>
                </a:solidFill>
                <a:latin typeface="+mn-lt"/>
              </a:rPr>
              <a:t>collection</a:t>
            </a:r>
            <a:r>
              <a:rPr lang="cs-CZ" i="1" dirty="0">
                <a:solidFill>
                  <a:srgbClr val="00B0F0"/>
                </a:solidFill>
                <a:latin typeface="+mn-lt"/>
              </a:rPr>
              <a:t> to </a:t>
            </a:r>
            <a:r>
              <a:rPr lang="cs-CZ" i="1" dirty="0" err="1">
                <a:solidFill>
                  <a:srgbClr val="00B0F0"/>
                </a:solidFill>
                <a:latin typeface="+mn-lt"/>
              </a:rPr>
              <a:t>identify</a:t>
            </a:r>
            <a:r>
              <a:rPr lang="cs-CZ" i="1" dirty="0">
                <a:solidFill>
                  <a:srgbClr val="00B0F0"/>
                </a:solidFill>
                <a:latin typeface="+mn-lt"/>
              </a:rPr>
              <a:t> most </a:t>
            </a:r>
            <a:r>
              <a:rPr lang="cs-CZ" i="1" dirty="0" err="1">
                <a:solidFill>
                  <a:srgbClr val="00B0F0"/>
                </a:solidFill>
                <a:latin typeface="+mn-lt"/>
              </a:rPr>
              <a:t>relevant</a:t>
            </a:r>
            <a:r>
              <a:rPr lang="cs-CZ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F0"/>
                </a:solidFill>
                <a:latin typeface="+mn-lt"/>
              </a:rPr>
              <a:t>content</a:t>
            </a:r>
            <a:r>
              <a:rPr lang="cs-CZ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F0"/>
                </a:solidFill>
                <a:latin typeface="+mn-lt"/>
              </a:rPr>
              <a:t>parts</a:t>
            </a:r>
            <a:endParaRPr lang="cs-CZ" i="1" dirty="0">
              <a:solidFill>
                <a:srgbClr val="00B0F0"/>
              </a:solidFill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Then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translate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sub-</a:t>
            </a:r>
            <a:r>
              <a:rPr lang="cs-CZ" dirty="0" err="1">
                <a:latin typeface="+mn-lt"/>
              </a:rPr>
              <a:t>object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preferences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Inherently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noisy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highly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visualization-specific</a:t>
            </a:r>
            <a:endParaRPr lang="cs-CZ" dirty="0">
              <a:latin typeface="+mn-lt"/>
            </a:endParaRPr>
          </a:p>
          <a:p>
            <a:pPr lvl="1"/>
            <a:r>
              <a:rPr lang="cs-CZ" dirty="0">
                <a:latin typeface="+mn-lt"/>
              </a:rPr>
              <a:t>No </a:t>
            </a:r>
            <a:r>
              <a:rPr lang="cs-CZ" dirty="0" err="1">
                <a:latin typeface="+mn-lt"/>
              </a:rPr>
              <a:t>known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usage</a:t>
            </a:r>
            <a:endParaRPr lang="cs-CZ" sz="1100" dirty="0">
              <a:latin typeface="+mn-lt"/>
            </a:endParaRPr>
          </a:p>
          <a:p>
            <a:r>
              <a:rPr lang="cs-CZ" dirty="0" err="1">
                <a:latin typeface="+mn-lt"/>
              </a:rPr>
              <a:t>Requires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detailed</a:t>
            </a:r>
            <a:r>
              <a:rPr lang="cs-CZ" dirty="0">
                <a:latin typeface="+mn-lt"/>
              </a:rPr>
              <a:t> feedback </a:t>
            </a:r>
            <a:r>
              <a:rPr lang="cs-CZ" dirty="0" err="1">
                <a:latin typeface="+mn-lt"/>
              </a:rPr>
              <a:t>collection</a:t>
            </a:r>
            <a:r>
              <a:rPr lang="cs-CZ" dirty="0">
                <a:latin typeface="+mn-lt"/>
              </a:rPr>
              <a:t>, but </a:t>
            </a:r>
            <a:r>
              <a:rPr lang="cs-CZ" dirty="0" err="1">
                <a:latin typeface="+mn-lt"/>
              </a:rPr>
              <a:t>possibly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less</a:t>
            </a:r>
            <a:r>
              <a:rPr lang="cs-CZ" dirty="0">
                <a:latin typeface="+mn-lt"/>
              </a:rPr>
              <a:t> data </a:t>
            </a:r>
            <a:r>
              <a:rPr lang="cs-CZ" dirty="0" err="1">
                <a:latin typeface="+mn-lt"/>
              </a:rPr>
              <a:t>points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needed</a:t>
            </a:r>
            <a:endParaRPr lang="cs-CZ" dirty="0">
              <a:latin typeface="+mn-lt"/>
            </a:endParaRP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9757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Be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careful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while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generalizing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from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inferred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sub-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object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preferences</a:t>
            </a:r>
            <a:endParaRPr lang="cs-CZ" sz="2400" b="1" i="1" dirty="0">
              <a:solidFill>
                <a:srgbClr val="FF0000"/>
              </a:solidFill>
              <a:latin typeface="+mn-lt"/>
            </a:endParaRPr>
          </a:p>
          <a:p>
            <a:pPr lvl="0"/>
            <a:r>
              <a:rPr lang="cs-CZ" dirty="0">
                <a:latin typeface="+mn-lt"/>
              </a:rPr>
              <a:t>Do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action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movies</a:t>
            </a:r>
            <a:r>
              <a:rPr lang="cs-CZ" dirty="0">
                <a:latin typeface="+mn-lt"/>
              </a:rPr>
              <a:t>? </a:t>
            </a:r>
          </a:p>
          <a:p>
            <a:pPr lvl="0"/>
            <a:r>
              <a:rPr lang="cs-CZ" dirty="0">
                <a:latin typeface="+mn-lt"/>
              </a:rPr>
              <a:t>Do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</a:t>
            </a:r>
            <a:r>
              <a:rPr lang="cs-CZ" dirty="0">
                <a:latin typeface="+mn-lt"/>
              </a:rPr>
              <a:t> food </a:t>
            </a:r>
            <a:r>
              <a:rPr lang="cs-CZ" dirty="0" err="1">
                <a:latin typeface="+mn-lt"/>
              </a:rPr>
              <a:t>with</a:t>
            </a:r>
            <a:r>
              <a:rPr lang="cs-CZ" dirty="0">
                <a:latin typeface="+mn-lt"/>
              </a:rPr>
              <a:t> salt?</a:t>
            </a:r>
          </a:p>
          <a:p>
            <a:pPr lvl="0"/>
            <a:r>
              <a:rPr lang="cs-CZ" dirty="0">
                <a:latin typeface="+mn-lt"/>
              </a:rPr>
              <a:t>Do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movies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with</a:t>
            </a:r>
            <a:r>
              <a:rPr lang="cs-CZ" dirty="0">
                <a:latin typeface="+mn-lt"/>
              </a:rPr>
              <a:t> David Aston?</a:t>
            </a:r>
          </a:p>
          <a:p>
            <a:pPr lvl="1"/>
            <a:r>
              <a:rPr lang="cs-CZ" dirty="0" err="1">
                <a:latin typeface="+mn-lt"/>
              </a:rPr>
              <a:t>Yes</a:t>
            </a:r>
            <a:r>
              <a:rPr lang="cs-CZ" dirty="0">
                <a:latin typeface="+mn-lt"/>
              </a:rPr>
              <a:t>, but not </a:t>
            </a:r>
            <a:r>
              <a:rPr lang="cs-CZ" dirty="0" err="1">
                <a:latin typeface="+mn-lt"/>
              </a:rPr>
              <a:t>all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them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Yes</a:t>
            </a:r>
            <a:r>
              <a:rPr lang="cs-CZ" dirty="0">
                <a:latin typeface="+mn-lt"/>
              </a:rPr>
              <a:t>, but not </a:t>
            </a:r>
            <a:r>
              <a:rPr lang="cs-CZ" dirty="0" err="1">
                <a:latin typeface="+mn-lt"/>
              </a:rPr>
              <a:t>because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this</a:t>
            </a:r>
            <a:endParaRPr lang="cs-CZ" dirty="0">
              <a:latin typeface="+mn-lt"/>
            </a:endParaRPr>
          </a:p>
          <a:p>
            <a:pPr lvl="0"/>
            <a:endParaRPr lang="cs-CZ" dirty="0">
              <a:latin typeface="+mn-lt"/>
            </a:endParaRPr>
          </a:p>
          <a:p>
            <a:pPr lvl="0"/>
            <a:r>
              <a:rPr lang="cs-CZ" dirty="0">
                <a:latin typeface="+mn-lt"/>
              </a:rPr>
              <a:t>…</a:t>
            </a:r>
            <a:r>
              <a:rPr lang="cs-CZ" dirty="0" err="1">
                <a:latin typeface="+mn-lt"/>
              </a:rPr>
              <a:t>who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is</a:t>
            </a:r>
            <a:r>
              <a:rPr lang="cs-CZ" dirty="0">
                <a:latin typeface="+mn-lt"/>
              </a:rPr>
              <a:t> David Aston?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895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Be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careful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while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generalizing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from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inferred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sub-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object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preferences</a:t>
            </a:r>
            <a:endParaRPr lang="cs-CZ" i="1" dirty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Do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you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like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action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movies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? </a:t>
            </a:r>
          </a:p>
          <a:p>
            <a:pPr lvl="0"/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Do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you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like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food </a:t>
            </a:r>
            <a:r>
              <a:rPr lang="cs-CZ" i="1" dirty="0" err="1">
                <a:solidFill>
                  <a:schemeClr val="bg1">
                    <a:lumMod val="65000"/>
                  </a:schemeClr>
                </a:solidFill>
              </a:rPr>
              <a:t>with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 salt?</a:t>
            </a:r>
          </a:p>
          <a:p>
            <a:pPr lvl="0"/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movies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David Aston?</a:t>
            </a:r>
          </a:p>
          <a:p>
            <a:pPr lvl="1"/>
            <a:r>
              <a:rPr lang="cs-CZ" dirty="0" err="1"/>
              <a:t>Yes</a:t>
            </a:r>
            <a:r>
              <a:rPr lang="cs-CZ" dirty="0"/>
              <a:t>, but not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pPr lvl="1"/>
            <a:r>
              <a:rPr lang="cs-CZ" dirty="0" err="1"/>
              <a:t>Yes</a:t>
            </a:r>
            <a:r>
              <a:rPr lang="cs-CZ" dirty="0"/>
              <a:t>, but not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…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David Aston?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850F74-2BF2-4562-9725-95B23F1F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215" y="637117"/>
            <a:ext cx="4285785" cy="62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8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2B49-9A37-1031-B30B-FCB7F23EE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2C690E-066F-7A36-6D9E-67D58620C8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081" y="1604902"/>
            <a:ext cx="4343847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is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„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beyond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“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client-side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feedback?</a:t>
            </a:r>
            <a:endParaRPr lang="cs-CZ" sz="20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86B7D59E-D05C-C765-6BA3-61A0087AF548}"/>
              </a:ext>
            </a:extLst>
          </p:cNvPr>
          <p:cNvSpPr txBox="1">
            <a:spLocks/>
          </p:cNvSpPr>
          <p:nvPr/>
        </p:nvSpPr>
        <p:spPr>
          <a:xfrm>
            <a:off x="6096000" y="1795952"/>
            <a:ext cx="3938567" cy="678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impressions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?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Why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do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we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need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them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en-US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DD9E37A-6AAE-3D70-035B-45E135BC5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242" y="2592923"/>
            <a:ext cx="2605548" cy="1836125"/>
          </a:xfrm>
          <a:prstGeom prst="rect">
            <a:avLst/>
          </a:prstGeom>
        </p:spPr>
      </p:pic>
      <p:pic>
        <p:nvPicPr>
          <p:cNvPr id="6" name="obrázek 104">
            <a:extLst>
              <a:ext uri="{FF2B5EF4-FFF2-40B4-BE49-F238E27FC236}">
                <a16:creationId xmlns:a16="http://schemas.microsoft.com/office/drawing/2014/main" id="{EC29B383-1F6C-DEE9-A4E8-49A5EAA803C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0504" y="2592844"/>
            <a:ext cx="3934063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4538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Be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careful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while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generalizing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from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inferred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sub-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object</a:t>
            </a:r>
            <a:r>
              <a:rPr lang="cs-CZ" sz="24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FF0000"/>
                </a:solidFill>
                <a:latin typeface="+mn-lt"/>
              </a:rPr>
              <a:t>preferences</a:t>
            </a:r>
            <a:endParaRPr lang="cs-CZ" sz="2400" b="1" i="1" dirty="0">
              <a:solidFill>
                <a:srgbClr val="FF0000"/>
              </a:solidFill>
              <a:latin typeface="+mn-lt"/>
            </a:endParaRPr>
          </a:p>
          <a:p>
            <a:r>
              <a:rPr lang="cs-CZ" dirty="0" err="1">
                <a:latin typeface="+mn-lt"/>
              </a:rPr>
              <a:t>Yes</a:t>
            </a:r>
            <a:r>
              <a:rPr lang="cs-CZ" dirty="0">
                <a:latin typeface="+mn-lt"/>
              </a:rPr>
              <a:t>, but not </a:t>
            </a:r>
            <a:r>
              <a:rPr lang="cs-CZ" dirty="0" err="1">
                <a:latin typeface="+mn-lt"/>
              </a:rPr>
              <a:t>all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them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Should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</a:t>
            </a:r>
            <a:r>
              <a:rPr lang="cs-CZ" dirty="0">
                <a:latin typeface="+mn-lt"/>
              </a:rPr>
              <a:t> fine (</a:t>
            </a:r>
            <a:r>
              <a:rPr lang="cs-CZ" dirty="0" err="1">
                <a:latin typeface="+mn-lt"/>
              </a:rPr>
              <a:t>other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features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clarify</a:t>
            </a:r>
            <a:r>
              <a:rPr lang="cs-CZ" dirty="0">
                <a:latin typeface="+mn-lt"/>
              </a:rPr>
              <a:t>), but </a:t>
            </a:r>
            <a:r>
              <a:rPr lang="cs-CZ" dirty="0" err="1">
                <a:latin typeface="+mn-lt"/>
              </a:rPr>
              <a:t>we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need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ask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questions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correctly</a:t>
            </a:r>
            <a:endParaRPr lang="cs-CZ" dirty="0">
              <a:latin typeface="+mn-lt"/>
            </a:endParaRPr>
          </a:p>
          <a:p>
            <a:r>
              <a:rPr lang="cs-CZ" dirty="0" err="1">
                <a:latin typeface="+mn-lt"/>
              </a:rPr>
              <a:t>Yes</a:t>
            </a:r>
            <a:r>
              <a:rPr lang="cs-CZ" dirty="0">
                <a:latin typeface="+mn-lt"/>
              </a:rPr>
              <a:t>, but not </a:t>
            </a:r>
            <a:r>
              <a:rPr lang="cs-CZ" dirty="0" err="1">
                <a:latin typeface="+mn-lt"/>
              </a:rPr>
              <a:t>because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this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Loss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trust (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system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does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not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understand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what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important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cs-CZ" dirty="0">
                <a:latin typeface="+mn-lt"/>
              </a:rPr>
              <a:t>)</a:t>
            </a:r>
          </a:p>
          <a:p>
            <a:pPr lvl="1"/>
            <a:r>
              <a:rPr lang="cs-CZ" dirty="0" err="1">
                <a:latin typeface="+mn-lt"/>
              </a:rPr>
              <a:t>Some</a:t>
            </a:r>
            <a:r>
              <a:rPr lang="cs-CZ" dirty="0">
                <a:latin typeface="+mn-lt"/>
              </a:rPr>
              <a:t> model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global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or</a:t>
            </a:r>
            <a:r>
              <a:rPr lang="cs-CZ" dirty="0">
                <a:latin typeface="+mn-lt"/>
              </a:rPr>
              <a:t> per-</a:t>
            </a:r>
            <a:r>
              <a:rPr lang="cs-CZ" dirty="0" err="1">
                <a:latin typeface="+mn-lt"/>
              </a:rPr>
              <a:t>object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feature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importance</a:t>
            </a:r>
            <a:endParaRPr lang="cs-CZ" dirty="0">
              <a:latin typeface="+mn-lt"/>
            </a:endParaRPr>
          </a:p>
          <a:p>
            <a:pPr lvl="2"/>
            <a:r>
              <a:rPr lang="cs-CZ" dirty="0" err="1">
                <a:latin typeface="+mn-lt"/>
              </a:rPr>
              <a:t>Only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confirm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inferred</a:t>
            </a:r>
            <a:r>
              <a:rPr lang="cs-CZ" dirty="0">
                <a:latin typeface="+mn-lt"/>
              </a:rPr>
              <a:t> preference on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important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ones</a:t>
            </a:r>
            <a:endParaRPr lang="cs-CZ" dirty="0">
              <a:latin typeface="+mn-lt"/>
            </a:endParaRPr>
          </a:p>
          <a:p>
            <a:pPr lvl="2"/>
            <a:r>
              <a:rPr lang="cs-CZ" dirty="0">
                <a:latin typeface="+mn-lt"/>
              </a:rPr>
              <a:t>Do not base </a:t>
            </a:r>
            <a:r>
              <a:rPr lang="cs-CZ" dirty="0" err="1">
                <a:latin typeface="+mn-lt"/>
              </a:rPr>
              <a:t>your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decision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less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relevant</a:t>
            </a:r>
            <a:r>
              <a:rPr lang="cs-CZ" dirty="0">
                <a:latin typeface="+mn-lt"/>
              </a:rPr>
              <a:t> much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37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Aggregating</a:t>
            </a:r>
            <a:r>
              <a:rPr lang="cs-CZ" dirty="0"/>
              <a:t>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indicators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If</a:t>
            </a:r>
            <a:r>
              <a:rPr lang="cs-CZ" dirty="0"/>
              <a:t> A=1 and B=1, </a:t>
            </a:r>
            <a:r>
              <a:rPr lang="cs-CZ" dirty="0" err="1"/>
              <a:t>then</a:t>
            </a:r>
            <a:r>
              <a:rPr lang="cs-CZ" dirty="0"/>
              <a:t> A and B </a:t>
            </a:r>
            <a:r>
              <a:rPr lang="cs-CZ" dirty="0" err="1"/>
              <a:t>is</a:t>
            </a:r>
            <a:r>
              <a:rPr lang="cs-CZ" dirty="0"/>
              <a:t> 2, </a:t>
            </a:r>
            <a:r>
              <a:rPr lang="cs-CZ" dirty="0" err="1"/>
              <a:t>right</a:t>
            </a:r>
            <a:r>
              <a:rPr lang="cs-CZ" dirty="0"/>
              <a:t>? … RIGHT?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18646AB-F68D-A587-ADB5-71D972E3E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690" y="3593690"/>
            <a:ext cx="3264310" cy="32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176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err="1"/>
              <a:t>Aggregating</a:t>
            </a:r>
            <a:r>
              <a:rPr lang="cs-CZ"/>
              <a:t> User </a:t>
            </a:r>
            <a:r>
              <a:rPr lang="cs-CZ" err="1"/>
              <a:t>Preferences</a:t>
            </a:r>
            <a:br>
              <a:rPr lang="cs-CZ"/>
            </a:br>
            <a:endParaRPr lang="en-US" dirty="0"/>
          </a:p>
        </p:txBody>
      </p:sp>
      <p:pic>
        <p:nvPicPr>
          <p:cNvPr id="7" name="Obrázek 6" descr="Obsah obrázku nádobí, jídlo, směs, recept&#10;&#10;Popis byl vytvořen automaticky">
            <a:extLst>
              <a:ext uri="{FF2B5EF4-FFF2-40B4-BE49-F238E27FC236}">
                <a16:creationId xmlns:a16="http://schemas.microsoft.com/office/drawing/2014/main" id="{B92BD484-DAAF-A001-1FD4-5B053A26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18" y="2160590"/>
            <a:ext cx="3871065" cy="388076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 wrap="square" anchor="t">
            <a:normAutofit/>
          </a:bodyPr>
          <a:lstStyle/>
          <a:p>
            <a:r>
              <a:rPr lang="cs-CZ" sz="2400" b="1" dirty="0" err="1">
                <a:latin typeface="+mn-lt"/>
              </a:rPr>
              <a:t>Recipes</a:t>
            </a:r>
            <a:r>
              <a:rPr lang="cs-CZ" sz="2400" b="1" dirty="0">
                <a:latin typeface="+mn-lt"/>
              </a:rPr>
              <a:t> </a:t>
            </a:r>
            <a:r>
              <a:rPr lang="cs-CZ" sz="2400" b="1" dirty="0" err="1">
                <a:latin typeface="+mn-lt"/>
              </a:rPr>
              <a:t>domain</a:t>
            </a:r>
            <a:r>
              <a:rPr lang="cs-CZ" sz="2400" b="1" dirty="0">
                <a:latin typeface="+mn-lt"/>
              </a:rPr>
              <a:t>:</a:t>
            </a:r>
          </a:p>
          <a:p>
            <a:pPr lvl="1"/>
            <a:r>
              <a:rPr lang="cs-CZ" sz="1800" dirty="0" err="1">
                <a:latin typeface="+mn-lt"/>
              </a:rPr>
              <a:t>Suppose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you</a:t>
            </a:r>
            <a:r>
              <a:rPr lang="cs-CZ" sz="1800" dirty="0">
                <a:latin typeface="+mn-lt"/>
              </a:rPr>
              <a:t> KNOW </a:t>
            </a:r>
            <a:r>
              <a:rPr lang="cs-CZ" sz="1800" dirty="0" err="1">
                <a:latin typeface="+mn-lt"/>
              </a:rPr>
              <a:t>that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user </a:t>
            </a:r>
            <a:r>
              <a:rPr lang="cs-CZ" sz="1800" i="1" dirty="0" err="1">
                <a:latin typeface="+mn-lt"/>
              </a:rPr>
              <a:t>likes</a:t>
            </a:r>
            <a:r>
              <a:rPr lang="cs-CZ" sz="1800" i="1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olives</a:t>
            </a:r>
            <a:r>
              <a:rPr lang="cs-CZ" sz="1800" dirty="0">
                <a:latin typeface="+mn-lt"/>
              </a:rPr>
              <a:t>, but </a:t>
            </a:r>
            <a:r>
              <a:rPr lang="cs-CZ" sz="1800" i="1" dirty="0" err="1">
                <a:latin typeface="+mn-lt"/>
              </a:rPr>
              <a:t>dislikes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cous-cous</a:t>
            </a:r>
            <a:endParaRPr lang="cs-CZ" sz="1800" dirty="0">
              <a:latin typeface="+mn-lt"/>
            </a:endParaRPr>
          </a:p>
          <a:p>
            <a:pPr marL="57150" indent="0">
              <a:buNone/>
            </a:pP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Would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she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like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or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dislike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cous-cous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with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olives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?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0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B579E-D3F8-2064-5EC2-61C256E13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9C060-29DB-4F3E-9226-56475D94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err="1"/>
              <a:t>Aggregating</a:t>
            </a:r>
            <a:r>
              <a:rPr lang="cs-CZ"/>
              <a:t> User </a:t>
            </a:r>
            <a:r>
              <a:rPr lang="cs-CZ" err="1"/>
              <a:t>Preferences</a:t>
            </a:r>
            <a:br>
              <a:rPr lang="cs-CZ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FD371-0992-E761-1265-80ECDEA69CC1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5089971" y="2160590"/>
            <a:ext cx="4361678" cy="3880768"/>
          </a:xfrm>
        </p:spPr>
        <p:txBody>
          <a:bodyPr wrap="square" anchor="t">
            <a:normAutofit/>
          </a:bodyPr>
          <a:lstStyle/>
          <a:p>
            <a:r>
              <a:rPr lang="cs-CZ" sz="2400" b="1" dirty="0">
                <a:latin typeface="+mn-lt"/>
              </a:rPr>
              <a:t>Group </a:t>
            </a:r>
            <a:r>
              <a:rPr lang="cs-CZ" sz="2400" b="1" dirty="0" err="1">
                <a:latin typeface="+mn-lt"/>
              </a:rPr>
              <a:t>movie</a:t>
            </a:r>
            <a:r>
              <a:rPr lang="cs-CZ" sz="2400" b="1" dirty="0">
                <a:latin typeface="+mn-lt"/>
              </a:rPr>
              <a:t> night:</a:t>
            </a:r>
          </a:p>
          <a:p>
            <a:pPr lvl="1"/>
            <a:r>
              <a:rPr lang="cs-CZ" sz="1800" dirty="0" err="1">
                <a:latin typeface="+mn-lt"/>
              </a:rPr>
              <a:t>Both</a:t>
            </a:r>
            <a:r>
              <a:rPr lang="cs-CZ" sz="1800" dirty="0">
                <a:latin typeface="+mn-lt"/>
              </a:rPr>
              <a:t> Adam and Eva </a:t>
            </a:r>
            <a:r>
              <a:rPr lang="cs-CZ" sz="1800" dirty="0" err="1">
                <a:latin typeface="+mn-lt"/>
              </a:rPr>
              <a:t>like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action</a:t>
            </a:r>
            <a:r>
              <a:rPr lang="cs-CZ" sz="1800" dirty="0">
                <a:latin typeface="+mn-lt"/>
              </a:rPr>
              <a:t> sci-fi, but </a:t>
            </a:r>
            <a:r>
              <a:rPr lang="cs-CZ" sz="1800" dirty="0" err="1">
                <a:latin typeface="+mn-lt"/>
              </a:rPr>
              <a:t>they</a:t>
            </a:r>
            <a:r>
              <a:rPr lang="en-US" sz="1800" dirty="0">
                <a:latin typeface="+mn-lt"/>
              </a:rPr>
              <a:t>’re</a:t>
            </a:r>
            <a:r>
              <a:rPr lang="cs-CZ" sz="1800" dirty="0">
                <a:latin typeface="+mn-lt"/>
              </a:rPr>
              <a:t> not fond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Czech </a:t>
            </a:r>
            <a:r>
              <a:rPr lang="cs-CZ" sz="1800" dirty="0" err="1">
                <a:latin typeface="+mn-lt"/>
              </a:rPr>
              <a:t>movies</a:t>
            </a:r>
            <a:r>
              <a:rPr lang="cs-CZ" sz="1800" dirty="0">
                <a:latin typeface="+mn-lt"/>
              </a:rPr>
              <a:t> in </a:t>
            </a:r>
            <a:r>
              <a:rPr lang="cs-CZ" sz="1800" dirty="0" err="1">
                <a:latin typeface="+mn-lt"/>
              </a:rPr>
              <a:t>general</a:t>
            </a:r>
            <a:endParaRPr lang="cs-CZ" sz="1800" dirty="0">
              <a:latin typeface="+mn-lt"/>
            </a:endParaRPr>
          </a:p>
          <a:p>
            <a:pPr lvl="1"/>
            <a:r>
              <a:rPr lang="cs-CZ" sz="1800" dirty="0">
                <a:latin typeface="+mn-lt"/>
              </a:rPr>
              <a:t>David </a:t>
            </a:r>
            <a:r>
              <a:rPr lang="cs-CZ" sz="1800" dirty="0" err="1">
                <a:latin typeface="+mn-lt"/>
              </a:rPr>
              <a:t>dislikes</a:t>
            </a:r>
            <a:r>
              <a:rPr lang="cs-CZ" sz="1800" dirty="0">
                <a:latin typeface="+mn-lt"/>
              </a:rPr>
              <a:t> sci-fi, but </a:t>
            </a:r>
            <a:r>
              <a:rPr lang="cs-CZ" sz="1800" dirty="0" err="1">
                <a:latin typeface="+mn-lt"/>
              </a:rPr>
              <a:t>enjoys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thrillers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especially</a:t>
            </a:r>
            <a:r>
              <a:rPr lang="cs-CZ" sz="1800" dirty="0">
                <a:latin typeface="+mn-lt"/>
              </a:rPr>
              <a:t> Czech </a:t>
            </a:r>
            <a:r>
              <a:rPr lang="cs-CZ" sz="1800" dirty="0" err="1">
                <a:latin typeface="+mn-lt"/>
              </a:rPr>
              <a:t>ones</a:t>
            </a:r>
            <a:r>
              <a:rPr lang="cs-CZ" sz="18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What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should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they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watch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tonight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?</a:t>
            </a:r>
          </a:p>
          <a:p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880CAA-642E-532D-2F5F-699D64E8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91" y="1930398"/>
            <a:ext cx="4115374" cy="22577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53ED85B-E6DD-5BBC-9D60-CCA5204A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4188138"/>
            <a:ext cx="3477110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999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0EF0-EF4C-FE6A-4F5A-341DB2AE5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EC1D0-B7BB-5CF5-F8F5-31EEC993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err="1"/>
              <a:t>Aggregating</a:t>
            </a:r>
            <a:r>
              <a:rPr lang="cs-CZ"/>
              <a:t> User </a:t>
            </a:r>
            <a:r>
              <a:rPr lang="cs-CZ" err="1"/>
              <a:t>Preferences</a:t>
            </a:r>
            <a:br>
              <a:rPr lang="cs-CZ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46CC-2A6A-CC46-3B82-8EDC108C90F1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5089971" y="2160590"/>
            <a:ext cx="4361678" cy="3880768"/>
          </a:xfrm>
        </p:spPr>
        <p:txBody>
          <a:bodyPr wrap="square" anchor="t">
            <a:normAutofit/>
          </a:bodyPr>
          <a:lstStyle/>
          <a:p>
            <a:r>
              <a:rPr lang="cs-CZ" sz="2400" b="1" dirty="0">
                <a:latin typeface="+mn-lt"/>
              </a:rPr>
              <a:t>More </a:t>
            </a:r>
            <a:r>
              <a:rPr lang="cs-CZ" sz="2400" b="1" dirty="0" err="1">
                <a:latin typeface="+mn-lt"/>
              </a:rPr>
              <a:t>attributes</a:t>
            </a:r>
            <a:r>
              <a:rPr lang="cs-CZ" sz="2400" b="1" dirty="0">
                <a:latin typeface="+mn-lt"/>
              </a:rPr>
              <a:t>:</a:t>
            </a:r>
          </a:p>
          <a:p>
            <a:pPr lvl="1"/>
            <a:r>
              <a:rPr lang="cs-CZ" sz="1800" dirty="0" err="1">
                <a:latin typeface="+mn-lt"/>
              </a:rPr>
              <a:t>This</a:t>
            </a:r>
            <a:r>
              <a:rPr lang="cs-CZ" sz="1800" dirty="0">
                <a:latin typeface="+mn-lt"/>
              </a:rPr>
              <a:t> Panna </a:t>
            </a:r>
            <a:r>
              <a:rPr lang="cs-CZ" sz="1800" dirty="0" err="1">
                <a:latin typeface="+mn-lt"/>
              </a:rPr>
              <a:t>cotta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with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strawberries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which</a:t>
            </a:r>
            <a:r>
              <a:rPr lang="cs-CZ" sz="1800" dirty="0">
                <a:latin typeface="+mn-lt"/>
              </a:rPr>
              <a:t> I love so much,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cream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looks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delicious</a:t>
            </a:r>
            <a:r>
              <a:rPr lang="cs-CZ" sz="1800" dirty="0">
                <a:latin typeface="+mn-lt"/>
              </a:rPr>
              <a:t> and </a:t>
            </a:r>
            <a:r>
              <a:rPr lang="cs-CZ" sz="1800" dirty="0" err="1">
                <a:latin typeface="+mn-lt"/>
              </a:rPr>
              <a:t>is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from</a:t>
            </a:r>
            <a:r>
              <a:rPr lang="cs-CZ" sz="1800" dirty="0">
                <a:latin typeface="+mn-lt"/>
              </a:rPr>
              <a:t> my favorite shop – but </a:t>
            </a:r>
            <a:r>
              <a:rPr lang="cs-CZ" sz="1800" dirty="0" err="1">
                <a:latin typeface="+mn-lt"/>
              </a:rPr>
              <a:t>there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is</a:t>
            </a:r>
            <a:r>
              <a:rPr lang="cs-CZ" sz="1800" dirty="0">
                <a:latin typeface="+mn-lt"/>
              </a:rPr>
              <a:t> a lot fat in </a:t>
            </a:r>
            <a:r>
              <a:rPr lang="cs-CZ" sz="1800" dirty="0" err="1">
                <a:latin typeface="+mn-lt"/>
              </a:rPr>
              <a:t>it</a:t>
            </a:r>
            <a:r>
              <a:rPr lang="cs-CZ" sz="1800" dirty="0">
                <a:latin typeface="+mn-lt"/>
              </a:rPr>
              <a:t> as </a:t>
            </a:r>
            <a:r>
              <a:rPr lang="cs-CZ" sz="1800" dirty="0" err="1">
                <a:latin typeface="+mn-lt"/>
              </a:rPr>
              <a:t>well</a:t>
            </a:r>
            <a:r>
              <a:rPr lang="cs-CZ" sz="1800" dirty="0">
                <a:latin typeface="+mn-lt"/>
              </a:rPr>
              <a:t>.</a:t>
            </a:r>
          </a:p>
          <a:p>
            <a:pPr lvl="1"/>
            <a:r>
              <a:rPr lang="cs-CZ" sz="1800" dirty="0">
                <a:latin typeface="+mn-lt"/>
              </a:rPr>
              <a:t>I </a:t>
            </a:r>
            <a:r>
              <a:rPr lang="cs-CZ" sz="1800" dirty="0" err="1">
                <a:latin typeface="+mn-lt"/>
              </a:rPr>
              <a:t>am</a:t>
            </a:r>
            <a:r>
              <a:rPr lang="cs-CZ" sz="1800" dirty="0">
                <a:latin typeface="+mn-lt"/>
              </a:rPr>
              <a:t> not </a:t>
            </a:r>
            <a:r>
              <a:rPr lang="cs-CZ" sz="1800" dirty="0" err="1">
                <a:latin typeface="+mn-lt"/>
              </a:rPr>
              <a:t>really</a:t>
            </a:r>
            <a:r>
              <a:rPr lang="cs-CZ" sz="1800" dirty="0">
                <a:latin typeface="+mn-lt"/>
              </a:rPr>
              <a:t> fond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oat</a:t>
            </a:r>
            <a:r>
              <a:rPr lang="cs-CZ" sz="1800" dirty="0">
                <a:latin typeface="+mn-lt"/>
              </a:rPr>
              <a:t> cookies and </a:t>
            </a:r>
            <a:r>
              <a:rPr lang="cs-CZ" sz="1800" dirty="0" err="1">
                <a:latin typeface="+mn-lt"/>
              </a:rPr>
              <a:t>this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one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is</a:t>
            </a:r>
            <a:r>
              <a:rPr lang="cs-CZ" sz="1800" dirty="0">
                <a:latin typeface="+mn-lt"/>
              </a:rPr>
              <a:t> a bit </a:t>
            </a:r>
            <a:r>
              <a:rPr lang="cs-CZ" sz="1800" dirty="0" err="1">
                <a:latin typeface="+mn-lt"/>
              </a:rPr>
              <a:t>over-priced</a:t>
            </a:r>
            <a:r>
              <a:rPr lang="cs-CZ" sz="1800" dirty="0">
                <a:latin typeface="+mn-lt"/>
              </a:rPr>
              <a:t>, but </a:t>
            </a:r>
            <a:r>
              <a:rPr lang="cs-CZ" sz="1800" dirty="0" err="1">
                <a:latin typeface="+mn-lt"/>
              </a:rPr>
              <a:t>they</a:t>
            </a:r>
            <a:r>
              <a:rPr lang="cs-CZ" sz="1800" dirty="0">
                <a:latin typeface="+mn-lt"/>
              </a:rPr>
              <a:t> are very </a:t>
            </a:r>
            <a:r>
              <a:rPr lang="cs-CZ" sz="1800" dirty="0" err="1">
                <a:latin typeface="+mn-lt"/>
              </a:rPr>
              <a:t>healthy</a:t>
            </a:r>
            <a:r>
              <a:rPr lang="cs-CZ" sz="18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Should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I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eat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i="1" dirty="0" err="1">
                <a:solidFill>
                  <a:srgbClr val="00B0F0"/>
                </a:solidFill>
                <a:latin typeface="+mn-lt"/>
              </a:rPr>
              <a:t>something</a:t>
            </a:r>
            <a:r>
              <a:rPr lang="cs-CZ" sz="2000" i="1" dirty="0">
                <a:solidFill>
                  <a:srgbClr val="00B0F0"/>
                </a:solidFill>
                <a:latin typeface="+mn-lt"/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6" descr="Jednoduchá, ovocná a chutná panna cotta - Prostřeno.cz">
            <a:extLst>
              <a:ext uri="{FF2B5EF4-FFF2-40B4-BE49-F238E27FC236}">
                <a16:creationId xmlns:a16="http://schemas.microsoft.com/office/drawing/2014/main" id="{C3BBC989-FF7E-E863-37D7-A0693C49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95" y="1930398"/>
            <a:ext cx="2849628" cy="213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39E429C-C86F-4860-4B78-67D465FF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95" y="4100974"/>
            <a:ext cx="2849628" cy="261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07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2C000-AD69-F184-3B49-C9FA4EDD0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C8B9-62C3-1149-1144-7122775E3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err="1"/>
              <a:t>Aggregating</a:t>
            </a:r>
            <a:r>
              <a:rPr lang="cs-CZ"/>
              <a:t> User </a:t>
            </a:r>
            <a:r>
              <a:rPr lang="cs-CZ" err="1"/>
              <a:t>Preferences</a:t>
            </a:r>
            <a:br>
              <a:rPr lang="cs-CZ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723D3-57EA-F46F-6047-12856F7D6954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400" b="1" i="1" dirty="0">
                <a:solidFill>
                  <a:srgbClr val="00B0F0"/>
                </a:solidFill>
                <a:latin typeface="+mn-lt"/>
              </a:rPr>
              <a:t>In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different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situations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people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may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employ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different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aggregation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of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individual</a:t>
            </a:r>
            <a:r>
              <a:rPr lang="cs-CZ" sz="24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400" b="1" i="1" dirty="0" err="1">
                <a:solidFill>
                  <a:srgbClr val="00B0F0"/>
                </a:solidFill>
                <a:latin typeface="+mn-lt"/>
              </a:rPr>
              <a:t>preferences</a:t>
            </a:r>
            <a:endParaRPr lang="cs-CZ" sz="2400" b="1" i="1" dirty="0">
              <a:solidFill>
                <a:srgbClr val="00B0F0"/>
              </a:solidFill>
              <a:latin typeface="+mn-lt"/>
            </a:endParaRPr>
          </a:p>
          <a:p>
            <a:r>
              <a:rPr lang="cs-CZ" sz="2000" dirty="0" err="1">
                <a:latin typeface="+mn-lt"/>
              </a:rPr>
              <a:t>If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enough</a:t>
            </a:r>
            <a:r>
              <a:rPr lang="cs-CZ" sz="2000" dirty="0">
                <a:latin typeface="+mn-lt"/>
              </a:rPr>
              <a:t> data, </a:t>
            </a:r>
            <a:r>
              <a:rPr lang="cs-CZ" sz="2000" dirty="0" err="1">
                <a:latin typeface="+mn-lt"/>
              </a:rPr>
              <a:t>we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may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try</a:t>
            </a:r>
            <a:r>
              <a:rPr lang="cs-CZ" sz="2000" dirty="0">
                <a:latin typeface="+mn-lt"/>
              </a:rPr>
              <a:t> to </a:t>
            </a:r>
            <a:r>
              <a:rPr lang="cs-CZ" sz="2000" dirty="0" err="1">
                <a:latin typeface="+mn-lt"/>
              </a:rPr>
              <a:t>train</a:t>
            </a:r>
            <a:r>
              <a:rPr lang="cs-CZ" sz="2000" dirty="0">
                <a:latin typeface="+mn-lt"/>
              </a:rPr>
              <a:t> a model to </a:t>
            </a:r>
            <a:r>
              <a:rPr lang="cs-CZ" sz="2000" dirty="0" err="1">
                <a:latin typeface="+mn-lt"/>
              </a:rPr>
              <a:t>predict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decision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based</a:t>
            </a:r>
            <a:r>
              <a:rPr lang="cs-CZ" sz="2000" dirty="0">
                <a:latin typeface="+mn-lt"/>
              </a:rPr>
              <a:t> on </a:t>
            </a:r>
            <a:r>
              <a:rPr lang="cs-CZ" sz="2000" dirty="0" err="1">
                <a:latin typeface="+mn-lt"/>
              </a:rPr>
              <a:t>partial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imputs</a:t>
            </a:r>
            <a:r>
              <a:rPr lang="cs-CZ" sz="2000" dirty="0">
                <a:latin typeface="+mn-lt"/>
              </a:rPr>
              <a:t>. </a:t>
            </a:r>
            <a:r>
              <a:rPr lang="cs-CZ" sz="2000" dirty="0" err="1">
                <a:latin typeface="+mn-lt"/>
              </a:rPr>
              <a:t>However</a:t>
            </a:r>
            <a:r>
              <a:rPr lang="cs-CZ" sz="2000" dirty="0">
                <a:latin typeface="+mn-lt"/>
              </a:rPr>
              <a:t>, </a:t>
            </a:r>
            <a:r>
              <a:rPr lang="cs-CZ" sz="2000" dirty="0" err="1">
                <a:latin typeface="+mn-lt"/>
              </a:rPr>
              <a:t>this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might</a:t>
            </a:r>
            <a:r>
              <a:rPr lang="cs-CZ" sz="2000" dirty="0">
                <a:latin typeface="+mn-lt"/>
              </a:rPr>
              <a:t> not </a:t>
            </a:r>
            <a:r>
              <a:rPr lang="cs-CZ" sz="2000" dirty="0" err="1">
                <a:latin typeface="+mn-lt"/>
              </a:rPr>
              <a:t>be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always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possible</a:t>
            </a:r>
            <a:r>
              <a:rPr lang="cs-CZ" sz="2000" dirty="0">
                <a:latin typeface="+mn-lt"/>
              </a:rPr>
              <a:t>.</a:t>
            </a:r>
          </a:p>
          <a:p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aggregations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use </a:t>
            </a:r>
            <a:r>
              <a:rPr lang="cs-CZ" dirty="0" err="1"/>
              <a:t>instead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996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31760-8228-11C8-D382-178361555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3A90-2A0C-6B0E-5EA8-AAABD126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err="1"/>
              <a:t>Aggregating</a:t>
            </a:r>
            <a:r>
              <a:rPr lang="cs-CZ"/>
              <a:t> User </a:t>
            </a:r>
            <a:r>
              <a:rPr lang="cs-CZ" err="1"/>
              <a:t>Preferences</a:t>
            </a:r>
            <a:br>
              <a:rPr lang="cs-CZ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D88F7-CC7F-C3A5-D365-741058431E57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What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simple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models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of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preferences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aggregations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can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use?</a:t>
            </a:r>
          </a:p>
          <a:p>
            <a:pPr lvl="1"/>
            <a:r>
              <a:rPr lang="cs-CZ" sz="1800" i="1" dirty="0">
                <a:solidFill>
                  <a:schemeClr val="tx1"/>
                </a:solidFill>
                <a:latin typeface="+mn-lt"/>
              </a:rPr>
              <a:t>Just sum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’</a:t>
            </a:r>
            <a:r>
              <a:rPr lang="en-US" sz="1800" i="1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sz="1800" i="1" dirty="0">
                <a:solidFill>
                  <a:schemeClr val="tx1"/>
                </a:solidFill>
                <a:latin typeface="+mn-lt"/>
              </a:rPr>
              <a:t> up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(MEAN)</a:t>
            </a:r>
          </a:p>
          <a:p>
            <a:pPr lvl="1"/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First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good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wins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(MAX)</a:t>
            </a:r>
          </a:p>
          <a:p>
            <a:pPr lvl="1"/>
            <a:r>
              <a:rPr lang="cs-CZ" sz="1800" i="1" dirty="0">
                <a:solidFill>
                  <a:schemeClr val="tx1"/>
                </a:solidFill>
                <a:latin typeface="+mn-lt"/>
              </a:rPr>
              <a:t>I 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have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to 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be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completely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satisfied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(MIN)</a:t>
            </a: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5853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C645E-8C4E-0593-A40B-B6CA5BA18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68BA-1F43-FEF1-4DA0-C80C94666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err="1"/>
              <a:t>Aggregating</a:t>
            </a:r>
            <a:r>
              <a:rPr lang="cs-CZ"/>
              <a:t> User </a:t>
            </a:r>
            <a:r>
              <a:rPr lang="cs-CZ" err="1"/>
              <a:t>Preferences</a:t>
            </a:r>
            <a:br>
              <a:rPr lang="cs-CZ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454B5-5DF8-574A-BDDC-0639DA7C953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What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simple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models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of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preferences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aggregations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can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use?</a:t>
            </a:r>
          </a:p>
          <a:p>
            <a:pPr lvl="1"/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Just sum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’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em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up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(MEAN)</a:t>
            </a:r>
          </a:p>
          <a:p>
            <a:pPr lvl="1"/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First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good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wins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(MAX)</a:t>
            </a:r>
          </a:p>
          <a:p>
            <a:pPr lvl="1"/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have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to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be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completely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satisfied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(MIN)</a:t>
            </a:r>
          </a:p>
          <a:p>
            <a:pPr lvl="1"/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Priorities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matter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weighted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tx1"/>
                </a:solidFill>
                <a:latin typeface="+mn-lt"/>
              </a:rPr>
              <a:t>average</a:t>
            </a:r>
            <a:r>
              <a:rPr lang="cs-CZ" sz="1800" i="1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3469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FC4BC-370A-84D6-F94A-12542DC4B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7450-B410-F9D2-9E45-25BFDFC6A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dirty="0" err="1"/>
              <a:t>Aggregating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80DA-3E26-3496-2AA0-9CFE6B24CB0E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What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simple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models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of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preferences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aggregations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can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use?</a:t>
            </a:r>
          </a:p>
          <a:p>
            <a:pPr lvl="1"/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Just sum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’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em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up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(MEAN)</a:t>
            </a:r>
          </a:p>
          <a:p>
            <a:pPr lvl="1"/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First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good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wins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(MAX)</a:t>
            </a:r>
          </a:p>
          <a:p>
            <a:pPr lvl="1"/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have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to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be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completely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satisfied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(MIN)</a:t>
            </a:r>
          </a:p>
          <a:p>
            <a:pPr lvl="1"/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Priorities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matter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weighted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average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4268B9-0537-9CFC-9303-05E1A51FBEB4}"/>
              </a:ext>
            </a:extLst>
          </p:cNvPr>
          <p:cNvSpPr txBox="1"/>
          <p:nvPr/>
        </p:nvSpPr>
        <p:spPr>
          <a:xfrm rot="20400320">
            <a:off x="299082" y="2811431"/>
            <a:ext cx="9949910" cy="15696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9600" b="1" dirty="0" err="1">
                <a:solidFill>
                  <a:srgbClr val="FF0000"/>
                </a:solidFill>
              </a:rPr>
              <a:t>Is</a:t>
            </a:r>
            <a:r>
              <a:rPr lang="cs-CZ" sz="9600" b="1" dirty="0">
                <a:solidFill>
                  <a:srgbClr val="FF0000"/>
                </a:solidFill>
              </a:rPr>
              <a:t> </a:t>
            </a:r>
            <a:r>
              <a:rPr lang="cs-CZ" sz="9600" b="1" dirty="0" err="1">
                <a:solidFill>
                  <a:srgbClr val="FF0000"/>
                </a:solidFill>
              </a:rPr>
              <a:t>that</a:t>
            </a:r>
            <a:r>
              <a:rPr lang="cs-CZ" sz="9600" b="1" dirty="0">
                <a:solidFill>
                  <a:srgbClr val="FF0000"/>
                </a:solidFill>
              </a:rPr>
              <a:t> </a:t>
            </a:r>
            <a:r>
              <a:rPr lang="cs-CZ" sz="9600" b="1" dirty="0" err="1">
                <a:solidFill>
                  <a:srgbClr val="FF0000"/>
                </a:solidFill>
              </a:rPr>
              <a:t>it</a:t>
            </a:r>
            <a:r>
              <a:rPr lang="cs-CZ" sz="96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14079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8B25E-7192-EB3F-EF92-C68FDA0AF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4320-104D-6914-49FE-929D44DE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dirty="0" err="1"/>
              <a:t>Aggregating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CE5D5-D643-FD0F-6347-671A8784A64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What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simple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models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of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preferences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aggregations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can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use?</a:t>
            </a:r>
          </a:p>
          <a:p>
            <a:pPr lvl="1"/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Just sum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’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em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up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(MEAN)</a:t>
            </a:r>
          </a:p>
          <a:p>
            <a:pPr lvl="1"/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First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good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wins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(MAX)</a:t>
            </a:r>
          </a:p>
          <a:p>
            <a:pPr lvl="1"/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have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to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be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completely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satisfied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(MIN)</a:t>
            </a:r>
          </a:p>
          <a:p>
            <a:pPr lvl="1"/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Priorities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matter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weighted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average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70AB2317-C255-3AEA-2960-6C71CE133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32" y="2723168"/>
            <a:ext cx="4128568" cy="413483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74C6AB5-8094-53FE-EF1D-024EBA175FFD}"/>
              </a:ext>
            </a:extLst>
          </p:cNvPr>
          <p:cNvSpPr txBox="1"/>
          <p:nvPr/>
        </p:nvSpPr>
        <p:spPr>
          <a:xfrm>
            <a:off x="604381" y="4676877"/>
            <a:ext cx="728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dirty="0" err="1"/>
              <a:t>Users</a:t>
            </a:r>
            <a:r>
              <a:rPr lang="en-US" dirty="0"/>
              <a:t>’ preference</a:t>
            </a:r>
            <a:r>
              <a:rPr lang="cs-CZ" dirty="0"/>
              <a:t> </a:t>
            </a:r>
            <a:r>
              <a:rPr lang="cs-CZ" dirty="0" err="1"/>
              <a:t>tend</a:t>
            </a:r>
            <a:r>
              <a:rPr lang="en-US" dirty="0"/>
              <a:t> to be more forgiving </a:t>
            </a:r>
            <a:r>
              <a:rPr lang="cs-CZ" dirty="0"/>
              <a:t>(OR-</a:t>
            </a:r>
            <a:r>
              <a:rPr lang="cs-CZ" dirty="0" err="1"/>
              <a:t>like</a:t>
            </a:r>
            <a:r>
              <a:rPr lang="cs-CZ" dirty="0"/>
              <a:t>) </a:t>
            </a:r>
            <a:r>
              <a:rPr lang="en-US" dirty="0"/>
              <a:t>when the item is good</a:t>
            </a:r>
            <a:br>
              <a:rPr lang="en-US" dirty="0"/>
            </a:br>
            <a:r>
              <a:rPr lang="en-US" dirty="0"/>
              <a:t>and less forgiving </a:t>
            </a:r>
            <a:r>
              <a:rPr lang="cs-CZ" dirty="0"/>
              <a:t>(AND-</a:t>
            </a:r>
            <a:r>
              <a:rPr lang="cs-CZ" dirty="0" err="1"/>
              <a:t>like</a:t>
            </a:r>
            <a:r>
              <a:rPr lang="cs-CZ" dirty="0"/>
              <a:t>) </a:t>
            </a:r>
            <a:r>
              <a:rPr lang="en-US" dirty="0"/>
              <a:t>when it is</a:t>
            </a:r>
            <a:r>
              <a:rPr lang="cs-CZ" dirty="0"/>
              <a:t> not so </a:t>
            </a:r>
            <a:r>
              <a:rPr lang="cs-CZ" dirty="0" err="1"/>
              <a:t>good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63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CA3D5-50D8-9429-945D-C05930EE7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52EDF5-D97A-3D5B-907D-D321789879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7249" y="2267578"/>
            <a:ext cx="4343847" cy="678322"/>
          </a:xfrm>
        </p:spPr>
        <p:txBody>
          <a:bodyPr>
            <a:noAutofit/>
          </a:bodyPr>
          <a:lstStyle/>
          <a:p>
            <a:pPr lvl="0" algn="ctr"/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Should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we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interpret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numerical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feedback as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context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-free?</a:t>
            </a:r>
            <a:endParaRPr lang="cs-CZ" sz="2000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EE207C0B-BECB-6753-ED96-B79BE486B103}"/>
              </a:ext>
            </a:extLst>
          </p:cNvPr>
          <p:cNvSpPr txBox="1">
            <a:spLocks/>
          </p:cNvSpPr>
          <p:nvPr/>
        </p:nvSpPr>
        <p:spPr>
          <a:xfrm>
            <a:off x="5506340" y="448959"/>
            <a:ext cx="3938567" cy="6783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How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you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utilize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seaching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/</a:t>
            </a:r>
            <a:r>
              <a:rPr lang="cs-CZ" sz="2000" dirty="0" err="1">
                <a:solidFill>
                  <a:srgbClr val="333333"/>
                </a:solidFill>
                <a:latin typeface="Arial" pitchFamily="34"/>
              </a:rPr>
              <a:t>browsing</a:t>
            </a:r>
            <a:r>
              <a:rPr lang="cs-CZ" sz="2000" dirty="0">
                <a:solidFill>
                  <a:srgbClr val="333333"/>
                </a:solidFill>
                <a:latin typeface="Arial" pitchFamily="34"/>
              </a:rPr>
              <a:t> feedback?</a:t>
            </a:r>
            <a:endParaRPr lang="en-US" sz="2000" dirty="0"/>
          </a:p>
        </p:txBody>
      </p: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96731EAD-ABF2-F64A-F005-0AA139AB6B1F}"/>
              </a:ext>
            </a:extLst>
          </p:cNvPr>
          <p:cNvGrpSpPr/>
          <p:nvPr/>
        </p:nvGrpSpPr>
        <p:grpSpPr>
          <a:xfrm>
            <a:off x="896748" y="3429000"/>
            <a:ext cx="3906433" cy="2211674"/>
            <a:chOff x="409638" y="2109131"/>
            <a:chExt cx="3906433" cy="2211674"/>
          </a:xfrm>
        </p:grpSpPr>
        <p:pic>
          <p:nvPicPr>
            <p:cNvPr id="4" name="Kép 4">
              <a:extLst>
                <a:ext uri="{FF2B5EF4-FFF2-40B4-BE49-F238E27FC236}">
                  <a16:creationId xmlns:a16="http://schemas.microsoft.com/office/drawing/2014/main" id="{0CC5E6F9-AD05-F70C-5184-1FE9EC54C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5982" t="22700" r="52362" b="65400"/>
            <a:stretch/>
          </p:blipFill>
          <p:spPr>
            <a:xfrm>
              <a:off x="700223" y="2367282"/>
              <a:ext cx="2378625" cy="735211"/>
            </a:xfrm>
            <a:prstGeom prst="rect">
              <a:avLst/>
            </a:prstGeom>
          </p:spPr>
        </p:pic>
        <p:pic>
          <p:nvPicPr>
            <p:cNvPr id="7" name="Kép 33">
              <a:extLst>
                <a:ext uri="{FF2B5EF4-FFF2-40B4-BE49-F238E27FC236}">
                  <a16:creationId xmlns:a16="http://schemas.microsoft.com/office/drawing/2014/main" id="{A1719E45-C9CE-B736-4ED3-FDBA49355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l="26142" t="35928" r="40997" b="52172"/>
            <a:stretch/>
          </p:blipFill>
          <p:spPr>
            <a:xfrm>
              <a:off x="706671" y="3585594"/>
              <a:ext cx="3609399" cy="735211"/>
            </a:xfrm>
            <a:prstGeom prst="rect">
              <a:avLst/>
            </a:prstGeom>
          </p:spPr>
        </p:pic>
        <p:sp>
          <p:nvSpPr>
            <p:cNvPr id="8" name="Téglalap 10">
              <a:extLst>
                <a:ext uri="{FF2B5EF4-FFF2-40B4-BE49-F238E27FC236}">
                  <a16:creationId xmlns:a16="http://schemas.microsoft.com/office/drawing/2014/main" id="{8578430B-65BD-576C-F8D1-294B30536A94}"/>
                </a:ext>
              </a:extLst>
            </p:cNvPr>
            <p:cNvSpPr/>
            <p:nvPr/>
          </p:nvSpPr>
          <p:spPr>
            <a:xfrm>
              <a:off x="692241" y="2352731"/>
              <a:ext cx="3623830" cy="74976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Téglalap 34">
              <a:extLst>
                <a:ext uri="{FF2B5EF4-FFF2-40B4-BE49-F238E27FC236}">
                  <a16:creationId xmlns:a16="http://schemas.microsoft.com/office/drawing/2014/main" id="{EFFA7F0D-D679-F83C-5E43-D63A689F19B7}"/>
                </a:ext>
              </a:extLst>
            </p:cNvPr>
            <p:cNvSpPr/>
            <p:nvPr/>
          </p:nvSpPr>
          <p:spPr>
            <a:xfrm>
              <a:off x="688057" y="3571042"/>
              <a:ext cx="3628013" cy="749763"/>
            </a:xfrm>
            <a:prstGeom prst="rect">
              <a:avLst/>
            </a:prstGeom>
            <a:noFill/>
            <a:ln w="1587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46">
              <a:extLst>
                <a:ext uri="{FF2B5EF4-FFF2-40B4-BE49-F238E27FC236}">
                  <a16:creationId xmlns:a16="http://schemas.microsoft.com/office/drawing/2014/main" id="{0B13013D-EC58-4E35-2751-248D124665D1}"/>
                </a:ext>
              </a:extLst>
            </p:cNvPr>
            <p:cNvSpPr/>
            <p:nvPr/>
          </p:nvSpPr>
          <p:spPr>
            <a:xfrm>
              <a:off x="446400" y="3313901"/>
              <a:ext cx="550238" cy="56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Kör 35">
              <a:extLst>
                <a:ext uri="{FF2B5EF4-FFF2-40B4-BE49-F238E27FC236}">
                  <a16:creationId xmlns:a16="http://schemas.microsoft.com/office/drawing/2014/main" id="{25FB0ADC-55F9-4EF9-84D7-6C86100D3F4F}"/>
                </a:ext>
              </a:extLst>
            </p:cNvPr>
            <p:cNvSpPr/>
            <p:nvPr/>
          </p:nvSpPr>
          <p:spPr>
            <a:xfrm>
              <a:off x="438920" y="3338646"/>
              <a:ext cx="535917" cy="521533"/>
            </a:xfrm>
            <a:prstGeom prst="pie">
              <a:avLst>
                <a:gd name="adj1" fmla="val 16299085"/>
                <a:gd name="adj2" fmla="val 184589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3" name="Szalagív 14">
              <a:extLst>
                <a:ext uri="{FF2B5EF4-FFF2-40B4-BE49-F238E27FC236}">
                  <a16:creationId xmlns:a16="http://schemas.microsoft.com/office/drawing/2014/main" id="{3CEDEF5C-D54B-1301-6A8F-F1C97DD14972}"/>
                </a:ext>
              </a:extLst>
            </p:cNvPr>
            <p:cNvSpPr/>
            <p:nvPr/>
          </p:nvSpPr>
          <p:spPr>
            <a:xfrm>
              <a:off x="468201" y="3346094"/>
              <a:ext cx="506636" cy="506636"/>
            </a:xfrm>
            <a:prstGeom prst="blockArc">
              <a:avLst>
                <a:gd name="adj1" fmla="val 1974340"/>
                <a:gd name="adj2" fmla="val 15215946"/>
                <a:gd name="adj3" fmla="val 0"/>
              </a:avLst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/>
                </a:solidFill>
              </a:endParaRPr>
            </a:p>
          </p:txBody>
        </p:sp>
        <p:sp>
          <p:nvSpPr>
            <p:cNvPr id="14" name="Ellipszis 19">
              <a:extLst>
                <a:ext uri="{FF2B5EF4-FFF2-40B4-BE49-F238E27FC236}">
                  <a16:creationId xmlns:a16="http://schemas.microsoft.com/office/drawing/2014/main" id="{53FCFBFD-2EEA-2B86-734F-D24399F27B9D}"/>
                </a:ext>
              </a:extLst>
            </p:cNvPr>
            <p:cNvSpPr/>
            <p:nvPr/>
          </p:nvSpPr>
          <p:spPr>
            <a:xfrm>
              <a:off x="699841" y="3298073"/>
              <a:ext cx="55141" cy="53340"/>
            </a:xfrm>
            <a:prstGeom prst="ellips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Háromszög 21">
              <a:extLst>
                <a:ext uri="{FF2B5EF4-FFF2-40B4-BE49-F238E27FC236}">
                  <a16:creationId xmlns:a16="http://schemas.microsoft.com/office/drawing/2014/main" id="{22ACA834-B00C-6DEF-C3C2-4BDF790BBB54}"/>
                </a:ext>
              </a:extLst>
            </p:cNvPr>
            <p:cNvSpPr/>
            <p:nvPr/>
          </p:nvSpPr>
          <p:spPr>
            <a:xfrm rot="7200000">
              <a:off x="770292" y="3541466"/>
              <a:ext cx="55141" cy="218424"/>
            </a:xfrm>
            <a:prstGeom prst="triangle">
              <a:avLst/>
            </a:prstGeom>
            <a:solidFill>
              <a:srgbClr val="00206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6" name="Csoportba foglalás 1">
              <a:extLst>
                <a:ext uri="{FF2B5EF4-FFF2-40B4-BE49-F238E27FC236}">
                  <a16:creationId xmlns:a16="http://schemas.microsoft.com/office/drawing/2014/main" id="{65D8ACE4-EF50-6C68-209D-9CA5246FBBF7}"/>
                </a:ext>
              </a:extLst>
            </p:cNvPr>
            <p:cNvGrpSpPr/>
            <p:nvPr/>
          </p:nvGrpSpPr>
          <p:grpSpPr>
            <a:xfrm>
              <a:off x="409638" y="2109131"/>
              <a:ext cx="569064" cy="573197"/>
              <a:chOff x="174599" y="5119107"/>
              <a:chExt cx="569064" cy="573197"/>
            </a:xfrm>
          </p:grpSpPr>
          <p:sp>
            <p:nvSpPr>
              <p:cNvPr id="17" name="Ellipszis 36">
                <a:extLst>
                  <a:ext uri="{FF2B5EF4-FFF2-40B4-BE49-F238E27FC236}">
                    <a16:creationId xmlns:a16="http://schemas.microsoft.com/office/drawing/2014/main" id="{FA50546D-7B7C-731B-1D03-936A1A7A4097}"/>
                  </a:ext>
                </a:extLst>
              </p:cNvPr>
              <p:cNvSpPr/>
              <p:nvPr/>
            </p:nvSpPr>
            <p:spPr>
              <a:xfrm>
                <a:off x="193425" y="5124105"/>
                <a:ext cx="550238" cy="5681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Kör 41">
                <a:extLst>
                  <a:ext uri="{FF2B5EF4-FFF2-40B4-BE49-F238E27FC236}">
                    <a16:creationId xmlns:a16="http://schemas.microsoft.com/office/drawing/2014/main" id="{F18CAE68-39EC-BED7-9875-996650CACE9D}"/>
                  </a:ext>
                </a:extLst>
              </p:cNvPr>
              <p:cNvSpPr/>
              <p:nvPr/>
            </p:nvSpPr>
            <p:spPr>
              <a:xfrm>
                <a:off x="174599" y="5159679"/>
                <a:ext cx="535917" cy="521533"/>
              </a:xfrm>
              <a:prstGeom prst="pie">
                <a:avLst>
                  <a:gd name="adj1" fmla="val 16299085"/>
                  <a:gd name="adj2" fmla="val 18603549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Szalagív 42">
                <a:extLst>
                  <a:ext uri="{FF2B5EF4-FFF2-40B4-BE49-F238E27FC236}">
                    <a16:creationId xmlns:a16="http://schemas.microsoft.com/office/drawing/2014/main" id="{DD4C584C-7276-EFB2-4BDF-550861CACEED}"/>
                  </a:ext>
                </a:extLst>
              </p:cNvPr>
              <p:cNvSpPr/>
              <p:nvPr/>
            </p:nvSpPr>
            <p:spPr>
              <a:xfrm>
                <a:off x="203881" y="5167128"/>
                <a:ext cx="506636" cy="506636"/>
              </a:xfrm>
              <a:prstGeom prst="blockArc">
                <a:avLst>
                  <a:gd name="adj1" fmla="val 18645291"/>
                  <a:gd name="adj2" fmla="val 15215946"/>
                  <a:gd name="adj3" fmla="val 0"/>
                </a:avLst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Ellipszis 43">
                <a:extLst>
                  <a:ext uri="{FF2B5EF4-FFF2-40B4-BE49-F238E27FC236}">
                    <a16:creationId xmlns:a16="http://schemas.microsoft.com/office/drawing/2014/main" id="{FC62F5A0-3DC8-10CF-5CE4-826317A36EBE}"/>
                  </a:ext>
                </a:extLst>
              </p:cNvPr>
              <p:cNvSpPr/>
              <p:nvPr/>
            </p:nvSpPr>
            <p:spPr>
              <a:xfrm>
                <a:off x="435520" y="5119107"/>
                <a:ext cx="55141" cy="53340"/>
              </a:xfrm>
              <a:prstGeom prst="ellipse">
                <a:avLst/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Háromszög 44">
                <a:extLst>
                  <a:ext uri="{FF2B5EF4-FFF2-40B4-BE49-F238E27FC236}">
                    <a16:creationId xmlns:a16="http://schemas.microsoft.com/office/drawing/2014/main" id="{001CA380-59A5-F4EF-C50C-1A34705888A0}"/>
                  </a:ext>
                </a:extLst>
              </p:cNvPr>
              <p:cNvSpPr/>
              <p:nvPr/>
            </p:nvSpPr>
            <p:spPr>
              <a:xfrm rot="2400000">
                <a:off x="485112" y="5226763"/>
                <a:ext cx="55141" cy="218424"/>
              </a:xfrm>
              <a:prstGeom prst="triangle">
                <a:avLst/>
              </a:prstGeom>
              <a:solidFill>
                <a:srgbClr val="002060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22" name="Obrázek 21">
            <a:extLst>
              <a:ext uri="{FF2B5EF4-FFF2-40B4-BE49-F238E27FC236}">
                <a16:creationId xmlns:a16="http://schemas.microsoft.com/office/drawing/2014/main" id="{CD178C01-22F3-82AB-20F3-A6D5B9906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416" y="1283451"/>
            <a:ext cx="1836414" cy="49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7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725C9-FDA6-5D17-C8E8-90BE290A3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A1DF-E2F2-8AA5-73E9-C1C02418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</p:spPr>
        <p:txBody>
          <a:bodyPr wrap="square" anchor="t">
            <a:normAutofit/>
          </a:bodyPr>
          <a:lstStyle/>
          <a:p>
            <a:r>
              <a:rPr lang="cs-CZ" dirty="0" err="1"/>
              <a:t>Aggregating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78CB0-E3D8-1205-1F0F-E4E6D917A662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What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simple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models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of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preferences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aggregations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can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we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use?</a:t>
            </a:r>
          </a:p>
          <a:p>
            <a:pPr lvl="1"/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Just sum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’</a:t>
            </a:r>
            <a:r>
              <a:rPr lang="en-US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em</a:t>
            </a: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up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(MEAN)</a:t>
            </a:r>
          </a:p>
          <a:p>
            <a:pPr lvl="1"/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First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good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wins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(MAX)</a:t>
            </a:r>
          </a:p>
          <a:p>
            <a:pPr lvl="1"/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have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to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be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completely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satisfied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(MIN)</a:t>
            </a:r>
          </a:p>
          <a:p>
            <a:pPr lvl="1"/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Priorities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matter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(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weighted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18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average</a:t>
            </a:r>
            <a:r>
              <a:rPr lang="cs-CZ" sz="18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)</a:t>
            </a:r>
          </a:p>
          <a:p>
            <a:pPr lvl="1"/>
            <a:r>
              <a:rPr lang="cs-CZ" sz="1800" b="1" dirty="0">
                <a:solidFill>
                  <a:schemeClr val="tx1"/>
                </a:solidFill>
                <a:latin typeface="+mn-lt"/>
              </a:rPr>
              <a:t>Fuzzy-</a:t>
            </a:r>
            <a:r>
              <a:rPr lang="cs-CZ" sz="1800" b="1" dirty="0" err="1">
                <a:solidFill>
                  <a:schemeClr val="tx1"/>
                </a:solidFill>
                <a:latin typeface="+mn-lt"/>
              </a:rPr>
              <a:t>logic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AND, OR,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or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other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connectives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e.g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.,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implications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)</a:t>
            </a: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47199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3C2C2D-4C4B-2558-339C-0396470A3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7D54-FC36-C754-CB72-99062438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9919453" cy="1320795"/>
          </a:xfrm>
        </p:spPr>
        <p:txBody>
          <a:bodyPr wrap="square" anchor="t">
            <a:normAutofit/>
          </a:bodyPr>
          <a:lstStyle/>
          <a:p>
            <a:r>
              <a:rPr lang="cs-CZ" dirty="0" err="1"/>
              <a:t>Aggregating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r>
              <a:rPr lang="cs-CZ" dirty="0"/>
              <a:t>: Fuzzy </a:t>
            </a:r>
            <a:r>
              <a:rPr lang="cs-CZ" dirty="0" err="1"/>
              <a:t>logic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B5491-1C10-B55A-2BB1-16046C4C9675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What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is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fuzzy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logic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: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laymen</a:t>
            </a:r>
            <a:r>
              <a:rPr lang="en-US" sz="2000" b="1" i="1" dirty="0">
                <a:solidFill>
                  <a:srgbClr val="00B0F0"/>
                </a:solidFill>
                <a:latin typeface="+mn-lt"/>
              </a:rPr>
              <a:t>’s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view</a:t>
            </a:r>
            <a:endParaRPr lang="cs-CZ" sz="2000" b="1" i="1" dirty="0">
              <a:solidFill>
                <a:srgbClr val="00B0F0"/>
              </a:solidFill>
              <a:latin typeface="+mn-lt"/>
            </a:endParaRPr>
          </a:p>
          <a:p>
            <a:pPr lvl="1"/>
            <a:r>
              <a:rPr lang="cs-CZ" sz="1800" dirty="0" err="1">
                <a:solidFill>
                  <a:schemeClr val="tx1"/>
                </a:solidFill>
                <a:latin typeface="+mn-lt"/>
              </a:rPr>
              <a:t>Extension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classical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logic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full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spectrum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truth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values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between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0 and 1</a:t>
            </a:r>
          </a:p>
          <a:p>
            <a:pPr lvl="1"/>
            <a:r>
              <a:rPr lang="cs-CZ" sz="1800" dirty="0">
                <a:solidFill>
                  <a:schemeClr val="tx1"/>
                </a:solidFill>
                <a:latin typeface="+mn-lt"/>
              </a:rPr>
              <a:t>Has to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maintain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laws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Boolean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logic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e.g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. 0 AND 1 = 0, asociativity,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commutativity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monotonity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…)</a:t>
            </a:r>
          </a:p>
          <a:p>
            <a:pPr lvl="1"/>
            <a:r>
              <a:rPr lang="cs-CZ" sz="1800" dirty="0">
                <a:solidFill>
                  <a:schemeClr val="tx1"/>
                </a:solidFill>
                <a:latin typeface="+mn-lt"/>
              </a:rPr>
              <a:t>Many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proposed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variants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logical</a:t>
            </a:r>
            <a:r>
              <a:rPr lang="cs-CZ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+mn-lt"/>
              </a:rPr>
              <a:t>connectives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sz="1600" dirty="0">
                <a:solidFill>
                  <a:schemeClr val="tx1"/>
                </a:solidFill>
                <a:latin typeface="+mn-lt"/>
              </a:rPr>
              <a:t>Basic (non-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parametrized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):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Lukasiewicz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Goedel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Product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cs-CZ" sz="1600" dirty="0" err="1">
                <a:solidFill>
                  <a:schemeClr val="tx1"/>
                </a:solidFill>
                <a:latin typeface="+mn-lt"/>
              </a:rPr>
              <a:t>Parametrized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output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depends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on a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hyperparameter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CAABE13-E1B3-A21A-B911-13B5948C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28" y="4985675"/>
            <a:ext cx="3143250" cy="12858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710205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555D0-2944-9976-DFB8-BED7D2CAC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D7AA-7D6C-841D-BBA0-E4F4B1DF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9919453" cy="1320795"/>
          </a:xfrm>
        </p:spPr>
        <p:txBody>
          <a:bodyPr wrap="square" anchor="t">
            <a:normAutofit/>
          </a:bodyPr>
          <a:lstStyle/>
          <a:p>
            <a:r>
              <a:rPr lang="cs-CZ" dirty="0" err="1"/>
              <a:t>Aggregating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r>
              <a:rPr lang="cs-CZ" dirty="0"/>
              <a:t>: Fuzzy </a:t>
            </a:r>
            <a:r>
              <a:rPr lang="cs-CZ" dirty="0" err="1"/>
              <a:t>logic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A111-0395-6799-1C10-7754BAF0FA45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>
                <a:solidFill>
                  <a:srgbClr val="00B0F0"/>
                </a:solidFill>
                <a:latin typeface="+mn-lt"/>
              </a:rPr>
              <a:t>Fuzzy-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logical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AND (T-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norms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)…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phenomenons</a:t>
            </a:r>
            <a:r>
              <a:rPr lang="en-US" sz="2000" b="1" i="1" dirty="0">
                <a:solidFill>
                  <a:srgbClr val="00B0F0"/>
                </a:solidFill>
                <a:latin typeface="+mn-lt"/>
              </a:rPr>
              <a:t>’ intersection</a:t>
            </a:r>
            <a:endParaRPr lang="cs-CZ" sz="2000" b="1" i="1" dirty="0">
              <a:solidFill>
                <a:srgbClr val="00B0F0"/>
              </a:solidFill>
              <a:latin typeface="+mn-lt"/>
            </a:endParaRPr>
          </a:p>
          <a:p>
            <a:pPr lvl="1"/>
            <a:r>
              <a:rPr lang="cs-CZ" sz="1600" dirty="0" err="1">
                <a:solidFill>
                  <a:schemeClr val="tx1"/>
                </a:solidFill>
                <a:latin typeface="+mn-lt"/>
              </a:rPr>
              <a:t>Lukasiewicz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T_L = max(0, a+b-1) …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i.e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.,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minimal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possible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intersection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two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phenomenons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1600" dirty="0" err="1">
                <a:solidFill>
                  <a:schemeClr val="tx1"/>
                </a:solidFill>
                <a:latin typeface="+mn-lt"/>
              </a:rPr>
              <a:t>Goedel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: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T_G = min(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a,b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) …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i.e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., full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intersection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two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phenomenons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1600" dirty="0" err="1">
                <a:solidFill>
                  <a:schemeClr val="tx1"/>
                </a:solidFill>
                <a:latin typeface="+mn-lt"/>
              </a:rPr>
              <a:t>Product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: T_P = a*b …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i.e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.,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assumed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intersection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two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independent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phenomenons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4" name="Picture 2" descr="Intersection of Sets: Definition, Formula, Symbol, and Properties">
            <a:extLst>
              <a:ext uri="{FF2B5EF4-FFF2-40B4-BE49-F238E27FC236}">
                <a16:creationId xmlns:a16="http://schemas.microsoft.com/office/drawing/2014/main" id="{1145367E-ED38-B91E-C873-BE6ED5539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3" y="0"/>
            <a:ext cx="2625213" cy="14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4182892-DE09-D6C9-077C-DBD498262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1" y="4339884"/>
            <a:ext cx="3095945" cy="2518116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526B4F0-E79C-D3A6-8FC8-DB693727E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277" y="4313815"/>
            <a:ext cx="3160043" cy="257025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D157523-8A2A-01F3-0C13-7A4369BFD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1" y="4339881"/>
            <a:ext cx="3095947" cy="25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84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28434-8B6C-207A-A6EB-9E823CAFA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0D65-0EE8-EFF6-7B3C-590FADC8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9919453" cy="1320795"/>
          </a:xfrm>
        </p:spPr>
        <p:txBody>
          <a:bodyPr wrap="square" anchor="t">
            <a:normAutofit/>
          </a:bodyPr>
          <a:lstStyle/>
          <a:p>
            <a:r>
              <a:rPr lang="cs-CZ"/>
              <a:t>Aggregating User Preferences: Fuzzy logic</a:t>
            </a:r>
            <a:br>
              <a:rPr lang="cs-CZ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4A624-8108-F287-78AB-0AE9B3866757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160590"/>
            <a:ext cx="8774317" cy="38807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>
                <a:solidFill>
                  <a:srgbClr val="00B0F0"/>
                </a:solidFill>
                <a:latin typeface="+mn-lt"/>
              </a:rPr>
              <a:t>Fuzzy-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logical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OR (T-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conorms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) …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phenomenons</a:t>
            </a:r>
            <a:r>
              <a:rPr lang="en-US" sz="2000" b="1" i="1" dirty="0">
                <a:solidFill>
                  <a:srgbClr val="00B0F0"/>
                </a:solidFill>
                <a:latin typeface="+mn-lt"/>
              </a:rPr>
              <a:t>’ 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union</a:t>
            </a:r>
          </a:p>
          <a:p>
            <a:r>
              <a:rPr lang="cs-CZ" dirty="0">
                <a:solidFill>
                  <a:schemeClr val="tx1"/>
                </a:solidFill>
                <a:latin typeface="+mn-lt"/>
              </a:rPr>
              <a:t>Use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deMorgan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rules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NOT(x) = 1-x</a:t>
            </a:r>
          </a:p>
          <a:p>
            <a:pPr lvl="1"/>
            <a:r>
              <a:rPr lang="cs-CZ" sz="1600" dirty="0" err="1">
                <a:solidFill>
                  <a:schemeClr val="tx1"/>
                </a:solidFill>
                <a:latin typeface="+mn-lt"/>
              </a:rPr>
              <a:t>Lukasiewicz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S_L = min(1,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a+b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) …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i.e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.,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minimal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possible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intersection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two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phenomenons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1600" dirty="0" err="1">
                <a:solidFill>
                  <a:schemeClr val="tx1"/>
                </a:solidFill>
                <a:latin typeface="+mn-lt"/>
              </a:rPr>
              <a:t>Goedel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: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S_G = max(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a,b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) …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i.e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., full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intersection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two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phenomenons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1600" dirty="0" err="1">
                <a:solidFill>
                  <a:schemeClr val="tx1"/>
                </a:solidFill>
                <a:latin typeface="+mn-lt"/>
              </a:rPr>
              <a:t>Product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: S_P =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a+b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- a*b …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i.e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.,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assumed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intersection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two</a:t>
            </a:r>
            <a:r>
              <a:rPr lang="cs-CZ" sz="1600" dirty="0">
                <a:solidFill>
                  <a:schemeClr val="tx1"/>
                </a:solidFill>
                <a:latin typeface="+mn-lt"/>
              </a:rPr>
              <a:t> independent </a:t>
            </a:r>
            <a:r>
              <a:rPr lang="cs-CZ" sz="1600" dirty="0" err="1">
                <a:solidFill>
                  <a:schemeClr val="tx1"/>
                </a:solidFill>
                <a:latin typeface="+mn-lt"/>
              </a:rPr>
              <a:t>phenomenons</a:t>
            </a:r>
            <a:endParaRPr lang="cs-CZ" sz="16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5122" name="Picture 2" descr="Intersection of Sets: Definition, Formula, Symbol, and Properties">
            <a:extLst>
              <a:ext uri="{FF2B5EF4-FFF2-40B4-BE49-F238E27FC236}">
                <a16:creationId xmlns:a16="http://schemas.microsoft.com/office/drawing/2014/main" id="{DCDCCDE6-C757-0663-84DB-7DC70D8F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3" y="0"/>
            <a:ext cx="2625213" cy="142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E801C657-9751-7400-1B39-0A85D8C8F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2" y="4239820"/>
            <a:ext cx="3148457" cy="2560828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DA7AEC3-4F2C-64B7-F3EC-BA0AEACA5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38" y="4239820"/>
            <a:ext cx="3148452" cy="2560823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329A2F42-0463-F30B-3477-ECE123F7D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740" y="4347125"/>
            <a:ext cx="2884591" cy="2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84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247C5-9518-3E79-DBE4-C73ED314A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C643-E2A2-140D-1DCB-BC20B3B6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9919453" cy="1320795"/>
          </a:xfrm>
        </p:spPr>
        <p:txBody>
          <a:bodyPr wrap="square" anchor="t">
            <a:normAutofit/>
          </a:bodyPr>
          <a:lstStyle/>
          <a:p>
            <a:r>
              <a:rPr lang="cs-CZ" dirty="0" err="1"/>
              <a:t>Aggregating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r>
              <a:rPr lang="cs-CZ" dirty="0"/>
              <a:t>: Fuzzy </a:t>
            </a:r>
            <a:r>
              <a:rPr lang="cs-CZ" dirty="0" err="1"/>
              <a:t>logic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A6E05-55C8-D5C4-6F71-6A4186F3533C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1421990"/>
            <a:ext cx="8774317" cy="46193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Parametrized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T-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norms</a:t>
            </a:r>
            <a:endParaRPr lang="cs-CZ" sz="2000" b="1" i="1" dirty="0">
              <a:solidFill>
                <a:srgbClr val="00B0F0"/>
              </a:solidFill>
              <a:latin typeface="+mn-lt"/>
            </a:endParaRPr>
          </a:p>
          <a:p>
            <a:endParaRPr lang="cs-CZ" sz="2000" b="1" i="1" dirty="0">
              <a:solidFill>
                <a:srgbClr val="00B0F0"/>
              </a:solidFill>
              <a:latin typeface="+mn-lt"/>
            </a:endParaRP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32C5CB26-17EF-D8A6-3280-82F31B9AD738}"/>
              </a:ext>
            </a:extLst>
          </p:cNvPr>
          <p:cNvSpPr txBox="1"/>
          <p:nvPr/>
        </p:nvSpPr>
        <p:spPr>
          <a:xfrm>
            <a:off x="441360" y="6599829"/>
            <a:ext cx="9919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Grabisch</a:t>
            </a:r>
            <a:r>
              <a:rPr lang="en-US" sz="1050" dirty="0"/>
              <a:t>, M., </a:t>
            </a:r>
            <a:r>
              <a:rPr lang="en-US" sz="1050" dirty="0" err="1"/>
              <a:t>Marichal</a:t>
            </a:r>
            <a:r>
              <a:rPr lang="en-US" sz="1050" dirty="0"/>
              <a:t>, J., </a:t>
            </a:r>
            <a:r>
              <a:rPr lang="en-US" sz="1050" dirty="0" err="1"/>
              <a:t>Mesiar</a:t>
            </a:r>
            <a:r>
              <a:rPr lang="en-US" sz="1050" dirty="0"/>
              <a:t>, R., &amp; Pap, E. (2009). </a:t>
            </a:r>
            <a:r>
              <a:rPr lang="en-US" sz="1050" i="1" dirty="0"/>
              <a:t>Aggregation Functions</a:t>
            </a:r>
            <a:r>
              <a:rPr lang="en-US" sz="1050" dirty="0"/>
              <a:t> (Encyclopedia of Mathematics and its Applications). Cambridge: Cambridge University Press. </a:t>
            </a:r>
          </a:p>
        </p:txBody>
      </p:sp>
      <p:pic>
        <p:nvPicPr>
          <p:cNvPr id="8" name="Picture 5">
            <a:hlinkClick r:id="rId2" action="ppaction://hlinkfile"/>
            <a:extLst>
              <a:ext uri="{FF2B5EF4-FFF2-40B4-BE49-F238E27FC236}">
                <a16:creationId xmlns:a16="http://schemas.microsoft.com/office/drawing/2014/main" id="{74BEFA26-CABA-B5EB-CA67-BDD819EF9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21990"/>
            <a:ext cx="4353886" cy="2330489"/>
          </a:xfrm>
          <a:prstGeom prst="rect">
            <a:avLst/>
          </a:prstGeom>
        </p:spPr>
      </p:pic>
      <p:pic>
        <p:nvPicPr>
          <p:cNvPr id="9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8AB0DCF-946C-65CF-CE25-8DF748DB5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3" y="2571498"/>
            <a:ext cx="4186675" cy="1180981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file"/>
            <a:extLst>
              <a:ext uri="{FF2B5EF4-FFF2-40B4-BE49-F238E27FC236}">
                <a16:creationId xmlns:a16="http://schemas.microsoft.com/office/drawing/2014/main" id="{3B2B826D-7AAC-152F-150E-C21F22402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4184395"/>
            <a:ext cx="4353887" cy="2378928"/>
          </a:xfrm>
          <a:prstGeom prst="rect">
            <a:avLst/>
          </a:prstGeom>
        </p:spPr>
      </p:pic>
      <p:pic>
        <p:nvPicPr>
          <p:cNvPr id="11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DFC32E8-AC0F-5EBE-C1E8-C59AC3CB6A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383" y="5031694"/>
            <a:ext cx="4572000" cy="882713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3B499DC1-4A64-03C3-50A7-B65564385EA7}"/>
              </a:ext>
            </a:extLst>
          </p:cNvPr>
          <p:cNvSpPr txBox="1"/>
          <p:nvPr/>
        </p:nvSpPr>
        <p:spPr>
          <a:xfrm>
            <a:off x="1276368" y="2280079"/>
            <a:ext cx="14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Frank t-norm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FAF7931-E994-10B3-8CFB-8273ABBA3C9B}"/>
              </a:ext>
            </a:extLst>
          </p:cNvPr>
          <p:cNvSpPr txBox="1"/>
          <p:nvPr/>
        </p:nvSpPr>
        <p:spPr>
          <a:xfrm>
            <a:off x="1315444" y="4644109"/>
            <a:ext cx="140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Yager</a:t>
            </a:r>
            <a:r>
              <a:rPr lang="en-US" dirty="0"/>
              <a:t> t-norm</a:t>
            </a:r>
          </a:p>
        </p:txBody>
      </p:sp>
    </p:spTree>
    <p:extLst>
      <p:ext uri="{BB962C8B-B14F-4D97-AF65-F5344CB8AC3E}">
        <p14:creationId xmlns:p14="http://schemas.microsoft.com/office/powerpoint/2010/main" val="4114466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CB308-AD51-BC6A-B6F6-ADF964142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0C89-A5C9-1A37-CBF3-3655AE5E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9919453" cy="1320795"/>
          </a:xfrm>
        </p:spPr>
        <p:txBody>
          <a:bodyPr wrap="square" anchor="t">
            <a:normAutofit/>
          </a:bodyPr>
          <a:lstStyle/>
          <a:p>
            <a:r>
              <a:rPr lang="cs-CZ" dirty="0" err="1"/>
              <a:t>Aggregating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r>
              <a:rPr lang="cs-CZ" dirty="0"/>
              <a:t>: Fuzzy </a:t>
            </a:r>
            <a:r>
              <a:rPr lang="cs-CZ" dirty="0" err="1"/>
              <a:t>logic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6835-6120-19B5-3A3C-68DDA5B788AB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1421990"/>
            <a:ext cx="8774317" cy="4619368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Parametrized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T-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norms</a:t>
            </a:r>
            <a:endParaRPr lang="cs-CZ" sz="2000" b="1" i="1" dirty="0">
              <a:solidFill>
                <a:srgbClr val="00B0F0"/>
              </a:solidFill>
              <a:latin typeface="+mn-lt"/>
            </a:endParaRPr>
          </a:p>
          <a:p>
            <a:endParaRPr lang="cs-CZ" sz="2000" b="1" i="1" dirty="0">
              <a:solidFill>
                <a:srgbClr val="00B0F0"/>
              </a:solidFill>
              <a:latin typeface="+mn-lt"/>
            </a:endParaRP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2A5FC74C-3754-DEAF-3FB3-D183D7C10CE8}"/>
              </a:ext>
            </a:extLst>
          </p:cNvPr>
          <p:cNvSpPr txBox="1"/>
          <p:nvPr/>
        </p:nvSpPr>
        <p:spPr>
          <a:xfrm>
            <a:off x="441360" y="6599829"/>
            <a:ext cx="99194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Grabisch</a:t>
            </a:r>
            <a:r>
              <a:rPr lang="en-US" sz="1050" dirty="0"/>
              <a:t>, M., </a:t>
            </a:r>
            <a:r>
              <a:rPr lang="en-US" sz="1050" dirty="0" err="1"/>
              <a:t>Marichal</a:t>
            </a:r>
            <a:r>
              <a:rPr lang="en-US" sz="1050" dirty="0"/>
              <a:t>, J., </a:t>
            </a:r>
            <a:r>
              <a:rPr lang="en-US" sz="1050" dirty="0" err="1"/>
              <a:t>Mesiar</a:t>
            </a:r>
            <a:r>
              <a:rPr lang="en-US" sz="1050" dirty="0"/>
              <a:t>, R., &amp; Pap, E. (2009). </a:t>
            </a:r>
            <a:r>
              <a:rPr lang="en-US" sz="1050" i="1" dirty="0"/>
              <a:t>Aggregation Functions</a:t>
            </a:r>
            <a:r>
              <a:rPr lang="en-US" sz="1050" dirty="0"/>
              <a:t> (Encyclopedia of Mathematics and its Applications). Cambridge: Cambridge University Press. 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23AAD8E-9E97-D6C6-C40D-17623FF43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49" y="2607400"/>
            <a:ext cx="3982411" cy="964163"/>
          </a:xfrm>
          <a:prstGeom prst="rect">
            <a:avLst/>
          </a:prstGeom>
        </p:spPr>
      </p:pic>
      <p:pic>
        <p:nvPicPr>
          <p:cNvPr id="5" name="Picture 7">
            <a:hlinkClick r:id="rId3" action="ppaction://hlinkfile"/>
            <a:extLst>
              <a:ext uri="{FF2B5EF4-FFF2-40B4-BE49-F238E27FC236}">
                <a16:creationId xmlns:a16="http://schemas.microsoft.com/office/drawing/2014/main" id="{E2680AE2-3E73-1D02-257C-2896C7BE8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507" y="1483961"/>
            <a:ext cx="4572000" cy="2495774"/>
          </a:xfrm>
          <a:prstGeom prst="rect">
            <a:avLst/>
          </a:prstGeom>
        </p:spPr>
      </p:pic>
      <p:pic>
        <p:nvPicPr>
          <p:cNvPr id="6" name="Picture 11">
            <a:hlinkClick r:id="rId3" action="ppaction://hlinkfile"/>
            <a:extLst>
              <a:ext uri="{FF2B5EF4-FFF2-40B4-BE49-F238E27FC236}">
                <a16:creationId xmlns:a16="http://schemas.microsoft.com/office/drawing/2014/main" id="{CB2F1D26-E593-2782-407A-9CA03D698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507" y="4104055"/>
            <a:ext cx="4607306" cy="24957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5EF829-8BF6-F982-59F1-806B590A3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891" y="5090654"/>
            <a:ext cx="4681057" cy="690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8B2BB5-093A-0754-C550-ECB679A6687C}"/>
              </a:ext>
            </a:extLst>
          </p:cNvPr>
          <p:cNvSpPr txBox="1"/>
          <p:nvPr/>
        </p:nvSpPr>
        <p:spPr>
          <a:xfrm>
            <a:off x="874891" y="464599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Hamacher</a:t>
            </a:r>
            <a:r>
              <a:rPr lang="en-US" dirty="0"/>
              <a:t> t-norm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966733-90A8-2160-FDB4-F83A1887F013}"/>
              </a:ext>
            </a:extLst>
          </p:cNvPr>
          <p:cNvSpPr txBox="1"/>
          <p:nvPr/>
        </p:nvSpPr>
        <p:spPr>
          <a:xfrm>
            <a:off x="928383" y="2135945"/>
            <a:ext cx="228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Sugeno</a:t>
            </a:r>
            <a:r>
              <a:rPr lang="en-US" dirty="0"/>
              <a:t>-Weber t-norm</a:t>
            </a:r>
          </a:p>
        </p:txBody>
      </p:sp>
    </p:spTree>
    <p:extLst>
      <p:ext uri="{BB962C8B-B14F-4D97-AF65-F5344CB8AC3E}">
        <p14:creationId xmlns:p14="http://schemas.microsoft.com/office/powerpoint/2010/main" val="3654328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D33C4-43D8-3C32-C6F2-3E07364C0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B799-A876-B873-23CE-8F14C018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9919453" cy="1320795"/>
          </a:xfrm>
        </p:spPr>
        <p:txBody>
          <a:bodyPr wrap="square" anchor="t">
            <a:normAutofit/>
          </a:bodyPr>
          <a:lstStyle/>
          <a:p>
            <a:r>
              <a:rPr lang="cs-CZ" dirty="0" err="1"/>
              <a:t>Aggregating</a:t>
            </a:r>
            <a:r>
              <a:rPr lang="cs-CZ" dirty="0"/>
              <a:t> User </a:t>
            </a:r>
            <a:r>
              <a:rPr lang="cs-CZ" dirty="0" err="1"/>
              <a:t>Preferences</a:t>
            </a:r>
            <a:r>
              <a:rPr lang="cs-CZ" dirty="0"/>
              <a:t>: Fuzzy </a:t>
            </a:r>
            <a:r>
              <a:rPr lang="cs-CZ" dirty="0" err="1"/>
              <a:t>logic</a:t>
            </a:r>
            <a:br>
              <a:rPr lang="cs-CZ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D8E54-B062-BDCE-6AE0-44D02D534422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677332" y="2212258"/>
            <a:ext cx="8774317" cy="3829100"/>
          </a:xfrm>
        </p:spPr>
        <p:txBody>
          <a:bodyPr wrap="square" anchor="t">
            <a:normAutofit/>
          </a:bodyPr>
          <a:lstStyle/>
          <a:p>
            <a:r>
              <a:rPr lang="cs-CZ" sz="2000" b="1" i="1" dirty="0">
                <a:solidFill>
                  <a:srgbClr val="00B0F0"/>
                </a:solidFill>
                <a:latin typeface="+mn-lt"/>
              </a:rPr>
              <a:t>Fuzzy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logic</a:t>
            </a:r>
            <a:r>
              <a:rPr lang="cs-CZ" sz="2000" b="1" i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cs-CZ" sz="2000" b="1" i="1" dirty="0" err="1">
                <a:solidFill>
                  <a:srgbClr val="00B0F0"/>
                </a:solidFill>
                <a:latin typeface="+mn-lt"/>
              </a:rPr>
              <a:t>aggregations</a:t>
            </a:r>
            <a:endParaRPr lang="cs-CZ" sz="2000" b="1" i="1" dirty="0">
              <a:solidFill>
                <a:srgbClr val="00B0F0"/>
              </a:solidFill>
              <a:latin typeface="+mn-lt"/>
            </a:endParaRPr>
          </a:p>
          <a:p>
            <a:pPr lvl="1"/>
            <a:r>
              <a:rPr lang="cs-CZ" sz="1800" dirty="0" err="1">
                <a:solidFill>
                  <a:srgbClr val="00B050"/>
                </a:solidFill>
                <a:latin typeface="+mn-lt"/>
              </a:rPr>
              <a:t>Fills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the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space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between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Min –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Mean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– Max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aggregations</a:t>
            </a:r>
            <a:endParaRPr lang="cs-CZ" sz="1800" dirty="0">
              <a:solidFill>
                <a:srgbClr val="00B050"/>
              </a:solidFill>
              <a:latin typeface="+mn-lt"/>
            </a:endParaRPr>
          </a:p>
          <a:p>
            <a:pPr lvl="1"/>
            <a:r>
              <a:rPr lang="cs-CZ" sz="1800" dirty="0" err="1">
                <a:solidFill>
                  <a:srgbClr val="00B050"/>
                </a:solidFill>
                <a:latin typeface="+mn-lt"/>
              </a:rPr>
              <a:t>Can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be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tuned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/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selected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with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limited data</a:t>
            </a:r>
          </a:p>
          <a:p>
            <a:pPr lvl="1"/>
            <a:r>
              <a:rPr lang="cs-CZ" sz="1800" dirty="0">
                <a:solidFill>
                  <a:srgbClr val="00B050"/>
                </a:solidFill>
                <a:latin typeface="+mn-lt"/>
              </a:rPr>
              <a:t>Nice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formalism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for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faceted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search</a:t>
            </a:r>
            <a:r>
              <a:rPr lang="cs-CZ" sz="1800" dirty="0">
                <a:solidFill>
                  <a:srgbClr val="00B050"/>
                </a:solidFill>
                <a:latin typeface="+mn-lt"/>
              </a:rPr>
              <a:t> as </a:t>
            </a:r>
            <a:r>
              <a:rPr lang="cs-CZ" sz="1800" dirty="0" err="1">
                <a:solidFill>
                  <a:srgbClr val="00B050"/>
                </a:solidFill>
                <a:latin typeface="+mn-lt"/>
              </a:rPr>
              <a:t>well</a:t>
            </a:r>
            <a:endParaRPr lang="cs-CZ" sz="1800" dirty="0">
              <a:solidFill>
                <a:srgbClr val="00B050"/>
              </a:solidFill>
              <a:latin typeface="+mn-lt"/>
            </a:endParaRPr>
          </a:p>
          <a:p>
            <a:pPr lvl="1"/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cs-CZ" sz="1800" dirty="0">
                <a:solidFill>
                  <a:srgbClr val="FF0000"/>
                </a:solidFill>
                <a:latin typeface="+mn-lt"/>
              </a:rPr>
              <a:t>No direct </a:t>
            </a:r>
            <a:r>
              <a:rPr lang="cs-CZ" sz="1800" dirty="0" err="1">
                <a:solidFill>
                  <a:srgbClr val="FF0000"/>
                </a:solidFill>
                <a:latin typeface="+mn-lt"/>
              </a:rPr>
              <a:t>way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 to </a:t>
            </a:r>
            <a:r>
              <a:rPr lang="cs-CZ" sz="1800" dirty="0" err="1">
                <a:solidFill>
                  <a:srgbClr val="FF0000"/>
                </a:solidFill>
                <a:latin typeface="+mn-lt"/>
              </a:rPr>
              <a:t>incorporate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+mn-lt"/>
              </a:rPr>
              <a:t>weights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+mn-lt"/>
              </a:rPr>
              <a:t>for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+mn-lt"/>
              </a:rPr>
              <a:t>individual</a:t>
            </a:r>
            <a:r>
              <a:rPr lang="cs-CZ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rgbClr val="FF0000"/>
                </a:solidFill>
                <a:latin typeface="+mn-lt"/>
              </a:rPr>
              <a:t>objectives</a:t>
            </a:r>
            <a:endParaRPr lang="cs-CZ" sz="1800" dirty="0">
              <a:solidFill>
                <a:srgbClr val="FF0000"/>
              </a:solidFill>
              <a:latin typeface="+mn-lt"/>
            </a:endParaRPr>
          </a:p>
          <a:p>
            <a:pPr lvl="1"/>
            <a:endParaRPr lang="cs-CZ" sz="1800" dirty="0">
              <a:solidFill>
                <a:schemeClr val="tx1"/>
              </a:solidFill>
              <a:latin typeface="+mn-lt"/>
            </a:endParaRPr>
          </a:p>
          <a:p>
            <a:endParaRPr lang="cs-CZ" sz="2000" b="1" i="1" dirty="0">
              <a:solidFill>
                <a:srgbClr val="00B0F0"/>
              </a:solidFill>
              <a:latin typeface="+mn-lt"/>
            </a:endParaRPr>
          </a:p>
          <a:p>
            <a:pPr marL="457200" lvl="1" indent="0">
              <a:buNone/>
            </a:pPr>
            <a:endParaRPr lang="cs-CZ" sz="180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en-US" sz="1800" b="1" i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445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58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Three 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702013" y="2540000"/>
            <a:ext cx="8960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eaLnBrk="1" hangingPunct="1">
              <a:lnSpc>
                <a:spcPct val="150000"/>
              </a:lnSpc>
            </a:pP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err="1"/>
              <a:t>Textual</a:t>
            </a:r>
            <a:r>
              <a:rPr lang="cs-CZ" sz="3600" dirty="0"/>
              <a:t> feedback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How reviews improve personalization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0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Non-numeric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Textual reviews</a:t>
            </a:r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r>
              <a:rPr lang="cs-CZ" dirty="0"/>
              <a:t>Semi-textual reviews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2166486"/>
            <a:ext cx="6339155" cy="170688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08C96A3-5577-4F94-B2DB-5208A3372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192"/>
          <a:stretch/>
        </p:blipFill>
        <p:spPr>
          <a:xfrm>
            <a:off x="3276148" y="4368852"/>
            <a:ext cx="8145012" cy="2131441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28AAEFC-8859-4618-8298-6E6AC6FB6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32" y="4368852"/>
            <a:ext cx="2740768" cy="192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/>
              <a:t>Main usage: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Rating prediction from reviews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Multi-criteria rating prediction =&gt; recommendation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Explanations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How: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(explicit) Sentiment analysis </a:t>
            </a:r>
          </a:p>
          <a:p>
            <a:pPr lvl="2">
              <a:lnSpc>
                <a:spcPct val="90000"/>
              </a:lnSpc>
            </a:pPr>
            <a:r>
              <a:rPr lang="cs-CZ" dirty="0">
                <a:hlinkClick r:id="rId2"/>
              </a:rPr>
              <a:t>https://dl.acm.org/doi/abs/10.1145/3109859.3109905</a:t>
            </a:r>
            <a:r>
              <a:rPr lang="cs-CZ" dirty="0"/>
              <a:t> (restaurants)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hlinkClick r:id="rId3"/>
              </a:rPr>
              <a:t>https://dl.acm.org/doi/10.1007/s11257-015-9157-3</a:t>
            </a:r>
            <a:r>
              <a:rPr lang="cs-CZ" dirty="0"/>
              <a:t> (hotels, fixed aspects)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Latent Dirichlet Allocation (and related approaches) + post-processing</a:t>
            </a:r>
          </a:p>
          <a:p>
            <a:pPr lvl="2">
              <a:lnSpc>
                <a:spcPct val="90000"/>
              </a:lnSpc>
            </a:pPr>
            <a:r>
              <a:rPr lang="cs-CZ" dirty="0">
                <a:hlinkClick r:id="rId4"/>
              </a:rPr>
              <a:t>https://ieeexplore.ieee.org/abstract/document/8813018</a:t>
            </a:r>
            <a:r>
              <a:rPr lang="cs-CZ" dirty="0"/>
              <a:t> 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468" y="0"/>
            <a:ext cx="3629532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5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Textual reviews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Deep Learning for Aspect-Based Sentiment Analysis: A Comparative Review</a:t>
            </a:r>
            <a:r>
              <a:rPr lang="cs-CZ" dirty="0"/>
              <a:t> (2018) </a:t>
            </a:r>
            <a:r>
              <a:rPr lang="cs-CZ" sz="1600" dirty="0">
                <a:hlinkClick r:id="rId2"/>
              </a:rPr>
              <a:t>https://www.sciencedirect.com/science/article/pii/S0957417418306456</a:t>
            </a:r>
            <a:r>
              <a:rPr lang="cs-CZ" sz="16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400" dirty="0"/>
              <a:t>CNN, RNN, Recursive NN</a:t>
            </a:r>
          </a:p>
          <a:p>
            <a:pPr lvl="3">
              <a:lnSpc>
                <a:spcPct val="90000"/>
              </a:lnSpc>
            </a:pPr>
            <a:endParaRPr lang="cs-CZ" dirty="0"/>
          </a:p>
        </p:txBody>
      </p:sp>
      <p:pic>
        <p:nvPicPr>
          <p:cNvPr id="1026" name="Picture 2" descr="https://ars.els-cdn.com/content/image/1-s2.0-S0957417418306456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7" y="2544395"/>
            <a:ext cx="4691753" cy="25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119" y="5051440"/>
            <a:ext cx="4910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C7DBB"/>
                </a:solidFill>
                <a:latin typeface="NexusSerif"/>
              </a:rPr>
              <a:t>Three subtasks of aspect-based sentiment analysis</a:t>
            </a:r>
            <a:r>
              <a:rPr lang="en-US" sz="1600" dirty="0">
                <a:solidFill>
                  <a:srgbClr val="2E2E2E"/>
                </a:solidFill>
                <a:latin typeface="NexusSerif"/>
              </a:rPr>
              <a:t>: </a:t>
            </a:r>
            <a:endParaRPr lang="cs-CZ" sz="1600" dirty="0">
              <a:solidFill>
                <a:srgbClr val="2E2E2E"/>
              </a:solidFill>
              <a:latin typeface="NexusSerif"/>
            </a:endParaRPr>
          </a:p>
          <a:p>
            <a:pPr marL="400050" indent="-400050">
              <a:buAutoNum type="romanLcParenBoth"/>
            </a:pPr>
            <a:r>
              <a:rPr lang="en-US" sz="1600" dirty="0">
                <a:solidFill>
                  <a:srgbClr val="2E2E2E"/>
                </a:solidFill>
                <a:latin typeface="NexusSerif"/>
              </a:rPr>
              <a:t>Opinion target extraction (OTE), </a:t>
            </a:r>
            <a:endParaRPr lang="cs-CZ" sz="1600" dirty="0">
              <a:solidFill>
                <a:srgbClr val="2E2E2E"/>
              </a:solidFill>
              <a:latin typeface="NexusSerif"/>
            </a:endParaRPr>
          </a:p>
          <a:p>
            <a:pPr marL="400050" indent="-400050">
              <a:buAutoNum type="romanLcParenBoth"/>
            </a:pPr>
            <a:r>
              <a:rPr lang="en-US" sz="1600" dirty="0">
                <a:solidFill>
                  <a:srgbClr val="2E2E2E"/>
                </a:solidFill>
                <a:latin typeface="NexusSerif"/>
              </a:rPr>
              <a:t>Aspect category detection (ACD</a:t>
            </a:r>
            <a:r>
              <a:rPr lang="cs-CZ" sz="1600" dirty="0">
                <a:solidFill>
                  <a:srgbClr val="2E2E2E"/>
                </a:solidFill>
                <a:latin typeface="NexusSerif"/>
              </a:rPr>
              <a:t>)</a:t>
            </a:r>
          </a:p>
          <a:p>
            <a:pPr marL="400050" indent="-400050">
              <a:buAutoNum type="romanLcParenBoth"/>
            </a:pPr>
            <a:r>
              <a:rPr lang="en-US" sz="1600" dirty="0">
                <a:solidFill>
                  <a:srgbClr val="2E2E2E"/>
                </a:solidFill>
                <a:latin typeface="NexusSerif"/>
              </a:rPr>
              <a:t>Sentiment Polarity (SP),</a:t>
            </a:r>
            <a:endParaRPr lang="en-US" sz="1600" dirty="0"/>
          </a:p>
        </p:txBody>
      </p:sp>
      <p:pic>
        <p:nvPicPr>
          <p:cNvPr id="1028" name="Picture 4" descr="Fig. 7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" y="2674219"/>
            <a:ext cx="3048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6100" y="519634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An example of CNN architecture for aspect category and sentiment polarity. Adapted from Gu, Gu, &amp; Wu (2017)</a:t>
            </a:r>
            <a:r>
              <a:rPr lang="en-US" dirty="0">
                <a:hlinkClick r:id="rId5"/>
              </a:rPr>
              <a:t> https://doi.org/10.1007/s11063-017-9605-7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Limitations</a:t>
            </a:r>
            <a:r>
              <a:rPr lang="cs-CZ" dirty="0"/>
              <a:t>: </a:t>
            </a:r>
            <a:r>
              <a:rPr lang="cs-CZ" dirty="0" err="1"/>
              <a:t>fixed</a:t>
            </a:r>
            <a:r>
              <a:rPr lang="cs-CZ" dirty="0"/>
              <a:t> 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aspect</a:t>
            </a:r>
            <a:r>
              <a:rPr lang="cs-CZ" dirty="0"/>
              <a:t> </a:t>
            </a:r>
            <a:r>
              <a:rPr lang="cs-CZ" dirty="0" err="1"/>
              <a:t>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0092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33479</TotalTime>
  <Words>3465</Words>
  <Application>Microsoft Office PowerPoint</Application>
  <PresentationFormat>Širokoúhlá obrazovka</PresentationFormat>
  <Paragraphs>438</Paragraphs>
  <Slides>58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5" baseType="lpstr">
      <vt:lpstr>Arial</vt:lpstr>
      <vt:lpstr>Brandon_txt_reg</vt:lpstr>
      <vt:lpstr>Calibri</vt:lpstr>
      <vt:lpstr>NexusSerif</vt:lpstr>
      <vt:lpstr>Trebuchet MS</vt:lpstr>
      <vt:lpstr>Wingdings 3</vt:lpstr>
      <vt:lpstr>Fazeta</vt:lpstr>
      <vt:lpstr>NDBI021, Lecture 5</vt:lpstr>
      <vt:lpstr>Today’s content</vt:lpstr>
      <vt:lpstr>Recap</vt:lpstr>
      <vt:lpstr>What is „beyond“ client-side feedback?</vt:lpstr>
      <vt:lpstr>Should we interpret numerical feedback as context-free?</vt:lpstr>
      <vt:lpstr>Textual feedback</vt:lpstr>
      <vt:lpstr>Non-numeric feedback</vt:lpstr>
      <vt:lpstr>Textual reviews</vt:lpstr>
      <vt:lpstr>Textual reviews</vt:lpstr>
      <vt:lpstr>Textual reviews</vt:lpstr>
      <vt:lpstr>Textual reviews</vt:lpstr>
      <vt:lpstr>Textual reviews</vt:lpstr>
      <vt:lpstr>Textual reviews</vt:lpstr>
      <vt:lpstr>Textual reviews</vt:lpstr>
      <vt:lpstr>Textual reviews: explanations</vt:lpstr>
      <vt:lpstr>LLM-generated Explanations</vt:lpstr>
      <vt:lpstr>  Questions?</vt:lpstr>
      <vt:lpstr>How to model user preferences</vt:lpstr>
      <vt:lpstr>How to model user preferences? </vt:lpstr>
      <vt:lpstr>How to model UP [some use-cases]</vt:lpstr>
      <vt:lpstr>How to model UP [some use-cases]</vt:lpstr>
      <vt:lpstr>Entity selection &amp; Granularity</vt:lpstr>
      <vt:lpstr>Points to consider in modeling phase</vt:lpstr>
      <vt:lpstr>Points to consider in modeling phase</vt:lpstr>
      <vt:lpstr>Points to consider in modeling phase</vt:lpstr>
      <vt:lpstr>What entities are relevant?  </vt:lpstr>
      <vt:lpstr>What minimal granularity to chose? </vt:lpstr>
      <vt:lpstr>What minimal granularity to chose? </vt:lpstr>
      <vt:lpstr>What minimal granularity to chose? 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Aggregating multiple indicators</vt:lpstr>
      <vt:lpstr>Aggregating User Preferences </vt:lpstr>
      <vt:lpstr>Aggregating User Preferences </vt:lpstr>
      <vt:lpstr>Aggregating User Preferences </vt:lpstr>
      <vt:lpstr>Aggregating User Preferences </vt:lpstr>
      <vt:lpstr>Aggregating User Preferences </vt:lpstr>
      <vt:lpstr>Aggregating User Preferences </vt:lpstr>
      <vt:lpstr>Aggregating User Preferences </vt:lpstr>
      <vt:lpstr>Aggregating User Preferences </vt:lpstr>
      <vt:lpstr>Aggregating User Preferences </vt:lpstr>
      <vt:lpstr>Aggregating User Preferences: Fuzzy logic </vt:lpstr>
      <vt:lpstr>Aggregating User Preferences: Fuzzy logic </vt:lpstr>
      <vt:lpstr>Aggregating User Preferences: Fuzzy logic </vt:lpstr>
      <vt:lpstr>Aggregating User Preferences: Fuzzy logic </vt:lpstr>
      <vt:lpstr>Aggregating User Preferences: Fuzzy logic </vt:lpstr>
      <vt:lpstr>Aggregating User Preferences: Fuzzy logic </vt:lpstr>
      <vt:lpstr>  Questions?</vt:lpstr>
      <vt:lpstr>Three things you found interesting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Ladislav Peska</cp:lastModifiedBy>
  <cp:revision>132</cp:revision>
  <dcterms:created xsi:type="dcterms:W3CDTF">2022-01-20T12:02:53Z</dcterms:created>
  <dcterms:modified xsi:type="dcterms:W3CDTF">2024-11-12T19:57:04Z</dcterms:modified>
</cp:coreProperties>
</file>