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282" r:id="rId3"/>
    <p:sldId id="1089" r:id="rId4"/>
    <p:sldId id="258" r:id="rId5"/>
    <p:sldId id="1090" r:id="rId6"/>
    <p:sldId id="402" r:id="rId7"/>
    <p:sldId id="403" r:id="rId8"/>
    <p:sldId id="404" r:id="rId9"/>
    <p:sldId id="1119" r:id="rId10"/>
    <p:sldId id="1113" r:id="rId11"/>
    <p:sldId id="1114" r:id="rId12"/>
    <p:sldId id="405" r:id="rId13"/>
    <p:sldId id="406" r:id="rId14"/>
    <p:sldId id="407" r:id="rId15"/>
    <p:sldId id="408" r:id="rId16"/>
    <p:sldId id="409" r:id="rId17"/>
    <p:sldId id="410" r:id="rId18"/>
    <p:sldId id="411" r:id="rId19"/>
    <p:sldId id="1115" r:id="rId20"/>
    <p:sldId id="1116" r:id="rId21"/>
    <p:sldId id="1069" r:id="rId22"/>
    <p:sldId id="1070" r:id="rId23"/>
    <p:sldId id="1071" r:id="rId24"/>
    <p:sldId id="1072" r:id="rId25"/>
    <p:sldId id="1073" r:id="rId26"/>
    <p:sldId id="1074" r:id="rId27"/>
    <p:sldId id="1075" r:id="rId28"/>
    <p:sldId id="1076" r:id="rId29"/>
    <p:sldId id="1077" r:id="rId30"/>
    <p:sldId id="1078" r:id="rId31"/>
    <p:sldId id="1079" r:id="rId32"/>
    <p:sldId id="1080" r:id="rId33"/>
    <p:sldId id="1081" r:id="rId34"/>
    <p:sldId id="1082" r:id="rId35"/>
    <p:sldId id="1083" r:id="rId36"/>
    <p:sldId id="1117" r:id="rId37"/>
    <p:sldId id="1084" r:id="rId38"/>
    <p:sldId id="1085" r:id="rId39"/>
    <p:sldId id="1086" r:id="rId40"/>
    <p:sldId id="1087" r:id="rId41"/>
    <p:sldId id="1088" r:id="rId42"/>
    <p:sldId id="1023" r:id="rId43"/>
    <p:sldId id="1101" r:id="rId44"/>
    <p:sldId id="1102" r:id="rId45"/>
    <p:sldId id="1103" r:id="rId46"/>
    <p:sldId id="1104" r:id="rId47"/>
    <p:sldId id="1105" r:id="rId48"/>
    <p:sldId id="1106" r:id="rId49"/>
    <p:sldId id="1107" r:id="rId50"/>
    <p:sldId id="1108" r:id="rId51"/>
    <p:sldId id="1118" r:id="rId52"/>
    <p:sldId id="1109" r:id="rId53"/>
    <p:sldId id="1110" r:id="rId54"/>
    <p:sldId id="416" r:id="rId55"/>
    <p:sldId id="415" r:id="rId56"/>
    <p:sldId id="417" r:id="rId57"/>
    <p:sldId id="420" r:id="rId58"/>
    <p:sldId id="413" r:id="rId59"/>
    <p:sldId id="414" r:id="rId60"/>
    <p:sldId id="1092" r:id="rId61"/>
    <p:sldId id="1093" r:id="rId62"/>
    <p:sldId id="1094" r:id="rId63"/>
    <p:sldId id="418" r:id="rId64"/>
    <p:sldId id="1095" r:id="rId65"/>
    <p:sldId id="1096" r:id="rId66"/>
    <p:sldId id="421" r:id="rId67"/>
    <p:sldId id="422" r:id="rId68"/>
    <p:sldId id="1097" r:id="rId69"/>
    <p:sldId id="1112" r:id="rId70"/>
    <p:sldId id="419" r:id="rId71"/>
    <p:sldId id="423" r:id="rId72"/>
    <p:sldId id="1111" r:id="rId73"/>
    <p:sldId id="1012" r:id="rId7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ska" initials="p" lastIdx="4" clrIdx="0">
    <p:extLst>
      <p:ext uri="{19B8F6BF-5375-455C-9EA6-DF929625EA0E}">
        <p15:presenceInfo xmlns:p15="http://schemas.microsoft.com/office/powerpoint/2012/main" userId="pes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2-21T11:18:16.509" idx="3">
    <p:pos x="10" y="10"/>
    <p:text>2 motivace k používání kontextu: délka textu může ovlivnit čas strávený na stránce a poměr mezi velikostí obrazovky a stránky třeba scrolování</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2-21T11:19:15.462" idx="4">
    <p:pos x="10" y="10"/>
    <p:text>My do tradičního modelu doporučování vpodstatě přidáváme fázi, kdy z různých druhů implicitní zpětné vazby a kontextu na stránce se chceme naučit rating tohoto zobrazeného objektu
k tomu využijeme buď machine learning (j48), nebo heuristiku typu "více je lépe"</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E1F7A-3823-4ADA-8AE4-0A8A9D147016}" type="datetimeFigureOut">
              <a:rPr lang="cs-CZ" smtClean="0"/>
              <a:t>06.11.2024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D97669-7B6D-4C80-A5C0-1A72DA35F4E5}" type="slidenum">
              <a:rPr lang="cs-CZ" smtClean="0"/>
              <a:t>‹#›</a:t>
            </a:fld>
            <a:endParaRPr lang="cs-CZ"/>
          </a:p>
        </p:txBody>
      </p:sp>
    </p:spTree>
    <p:extLst>
      <p:ext uri="{BB962C8B-B14F-4D97-AF65-F5344CB8AC3E}">
        <p14:creationId xmlns:p14="http://schemas.microsoft.com/office/powerpoint/2010/main" val="3860019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0045C3C-55A3-42CF-AA5A-860C63459C3E}" type="slidenum">
              <a:rPr lang="en-GB" smtClean="0"/>
              <a:pPr>
                <a:defRPr/>
              </a:pPr>
              <a:t>16</a:t>
            </a:fld>
            <a:endParaRPr lang="en-GB"/>
          </a:p>
        </p:txBody>
      </p:sp>
    </p:spTree>
    <p:extLst>
      <p:ext uri="{BB962C8B-B14F-4D97-AF65-F5344CB8AC3E}">
        <p14:creationId xmlns:p14="http://schemas.microsoft.com/office/powerpoint/2010/main" val="1744137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0045C3C-55A3-42CF-AA5A-860C63459C3E}" type="slidenum">
              <a:rPr lang="en-GB" smtClean="0"/>
              <a:pPr>
                <a:defRPr/>
              </a:pPr>
              <a:t>17</a:t>
            </a:fld>
            <a:endParaRPr lang="en-GB"/>
          </a:p>
        </p:txBody>
      </p:sp>
    </p:spTree>
    <p:extLst>
      <p:ext uri="{BB962C8B-B14F-4D97-AF65-F5344CB8AC3E}">
        <p14:creationId xmlns:p14="http://schemas.microsoft.com/office/powerpoint/2010/main" val="2343847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0045C3C-55A3-42CF-AA5A-860C63459C3E}" type="slidenum">
              <a:rPr lang="en-GB" smtClean="0"/>
              <a:pPr>
                <a:defRPr/>
              </a:pPr>
              <a:t>25</a:t>
            </a:fld>
            <a:endParaRPr lang="en-GB"/>
          </a:p>
        </p:txBody>
      </p:sp>
    </p:spTree>
    <p:extLst>
      <p:ext uri="{BB962C8B-B14F-4D97-AF65-F5344CB8AC3E}">
        <p14:creationId xmlns:p14="http://schemas.microsoft.com/office/powerpoint/2010/main" val="197113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0045C3C-55A3-42CF-AA5A-860C63459C3E}" type="slidenum">
              <a:rPr lang="en-GB" smtClean="0"/>
              <a:pPr>
                <a:defRPr/>
              </a:pPr>
              <a:t>27</a:t>
            </a:fld>
            <a:endParaRPr lang="en-GB"/>
          </a:p>
        </p:txBody>
      </p:sp>
    </p:spTree>
    <p:extLst>
      <p:ext uri="{BB962C8B-B14F-4D97-AF65-F5344CB8AC3E}">
        <p14:creationId xmlns:p14="http://schemas.microsoft.com/office/powerpoint/2010/main" val="2532103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0045C3C-55A3-42CF-AA5A-860C63459C3E}" type="slidenum">
              <a:rPr lang="en-GB" smtClean="0"/>
              <a:pPr>
                <a:defRPr/>
              </a:pPr>
              <a:t>28</a:t>
            </a:fld>
            <a:endParaRPr lang="en-GB"/>
          </a:p>
        </p:txBody>
      </p:sp>
    </p:spTree>
    <p:extLst>
      <p:ext uri="{BB962C8B-B14F-4D97-AF65-F5344CB8AC3E}">
        <p14:creationId xmlns:p14="http://schemas.microsoft.com/office/powerpoint/2010/main" val="1159418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0045C3C-55A3-42CF-AA5A-860C63459C3E}" type="slidenum">
              <a:rPr lang="en-GB" smtClean="0"/>
              <a:pPr>
                <a:defRPr/>
              </a:pPr>
              <a:t>30</a:t>
            </a:fld>
            <a:endParaRPr lang="en-GB"/>
          </a:p>
        </p:txBody>
      </p:sp>
    </p:spTree>
    <p:extLst>
      <p:ext uri="{BB962C8B-B14F-4D97-AF65-F5344CB8AC3E}">
        <p14:creationId xmlns:p14="http://schemas.microsoft.com/office/powerpoint/2010/main" val="1634419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a:defRPr/>
            </a:pPr>
            <a:fld id="{F0045C3C-55A3-42CF-AA5A-860C63459C3E}" type="slidenum">
              <a:rPr lang="en-GB" smtClean="0"/>
              <a:pPr>
                <a:defRPr/>
              </a:pPr>
              <a:t>39</a:t>
            </a:fld>
            <a:endParaRPr lang="en-GB"/>
          </a:p>
        </p:txBody>
      </p:sp>
    </p:spTree>
    <p:extLst>
      <p:ext uri="{BB962C8B-B14F-4D97-AF65-F5344CB8AC3E}">
        <p14:creationId xmlns:p14="http://schemas.microsoft.com/office/powerpoint/2010/main" val="3383402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panose="020B0604020202020204" pitchFamily="34" charset="0"/>
              </a:defRPr>
            </a:lvl1pPr>
            <a:lvl2pPr marL="742950" indent="-285750" defTabSz="990600" eaLnBrk="0" hangingPunct="0">
              <a:defRPr>
                <a:solidFill>
                  <a:schemeClr val="tx1"/>
                </a:solidFill>
                <a:latin typeface="Arial" panose="020B0604020202020204" pitchFamily="34" charset="0"/>
              </a:defRPr>
            </a:lvl2pPr>
            <a:lvl3pPr marL="1143000" indent="-228600" defTabSz="990600" eaLnBrk="0" hangingPunct="0">
              <a:defRPr>
                <a:solidFill>
                  <a:schemeClr val="tx1"/>
                </a:solidFill>
                <a:latin typeface="Arial" panose="020B0604020202020204" pitchFamily="34" charset="0"/>
              </a:defRPr>
            </a:lvl3pPr>
            <a:lvl4pPr marL="1600200" indent="-228600" defTabSz="990600" eaLnBrk="0" hangingPunct="0">
              <a:defRPr>
                <a:solidFill>
                  <a:schemeClr val="tx1"/>
                </a:solidFill>
                <a:latin typeface="Arial" panose="020B0604020202020204" pitchFamily="34" charset="0"/>
              </a:defRPr>
            </a:lvl4pPr>
            <a:lvl5pPr marL="2057400" indent="-228600" defTabSz="990600" eaLnBrk="0" hangingPunct="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E51ED9-D3D7-4799-8DB1-C82B871757CF}" type="slidenum">
              <a:rPr lang="en-GB" altLang="cs-CZ"/>
              <a:pPr eaLnBrk="1" hangingPunct="1"/>
              <a:t>42</a:t>
            </a:fld>
            <a:endParaRPr lang="en-GB" altLang="cs-CZ"/>
          </a:p>
        </p:txBody>
      </p:sp>
      <p:sp>
        <p:nvSpPr>
          <p:cNvPr id="47107" name="Rectangle 2"/>
          <p:cNvSpPr>
            <a:spLocks noGrp="1" noRot="1" noChangeAspect="1" noChangeArrowheads="1" noTextEdit="1"/>
          </p:cNvSpPr>
          <p:nvPr>
            <p:ph type="sldImg"/>
          </p:nvPr>
        </p:nvSpPr>
        <p:spPr>
          <a:xfrm>
            <a:off x="139700" y="768350"/>
            <a:ext cx="6819900" cy="3836988"/>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extLst>
      <p:ext uri="{BB962C8B-B14F-4D97-AF65-F5344CB8AC3E}">
        <p14:creationId xmlns:p14="http://schemas.microsoft.com/office/powerpoint/2010/main" val="364643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D49B0-B19E-9324-E029-4F02F0E2FB16}"/>
            </a:ext>
          </a:extLst>
        </p:cNvPr>
        <p:cNvGrpSpPr/>
        <p:nvPr/>
      </p:nvGrpSpPr>
      <p:grpSpPr>
        <a:xfrm>
          <a:off x="0" y="0"/>
          <a:ext cx="0" cy="0"/>
          <a:chOff x="0" y="0"/>
          <a:chExt cx="0" cy="0"/>
        </a:xfrm>
      </p:grpSpPr>
      <p:sp>
        <p:nvSpPr>
          <p:cNvPr id="47106" name="Rectangle 7">
            <a:extLst>
              <a:ext uri="{FF2B5EF4-FFF2-40B4-BE49-F238E27FC236}">
                <a16:creationId xmlns:a16="http://schemas.microsoft.com/office/drawing/2014/main" id="{A44819DA-02C1-9651-6446-49EBDF8280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eaLnBrk="0" hangingPunct="0">
              <a:defRPr>
                <a:solidFill>
                  <a:schemeClr val="tx1"/>
                </a:solidFill>
                <a:latin typeface="Arial" panose="020B0604020202020204" pitchFamily="34" charset="0"/>
              </a:defRPr>
            </a:lvl1pPr>
            <a:lvl2pPr marL="742950" indent="-285750" defTabSz="990600" eaLnBrk="0" hangingPunct="0">
              <a:defRPr>
                <a:solidFill>
                  <a:schemeClr val="tx1"/>
                </a:solidFill>
                <a:latin typeface="Arial" panose="020B0604020202020204" pitchFamily="34" charset="0"/>
              </a:defRPr>
            </a:lvl2pPr>
            <a:lvl3pPr marL="1143000" indent="-228600" defTabSz="990600" eaLnBrk="0" hangingPunct="0">
              <a:defRPr>
                <a:solidFill>
                  <a:schemeClr val="tx1"/>
                </a:solidFill>
                <a:latin typeface="Arial" panose="020B0604020202020204" pitchFamily="34" charset="0"/>
              </a:defRPr>
            </a:lvl3pPr>
            <a:lvl4pPr marL="1600200" indent="-228600" defTabSz="990600" eaLnBrk="0" hangingPunct="0">
              <a:defRPr>
                <a:solidFill>
                  <a:schemeClr val="tx1"/>
                </a:solidFill>
                <a:latin typeface="Arial" panose="020B0604020202020204" pitchFamily="34" charset="0"/>
              </a:defRPr>
            </a:lvl4pPr>
            <a:lvl5pPr marL="2057400" indent="-228600" defTabSz="990600" eaLnBrk="0" hangingPunct="0">
              <a:defRPr>
                <a:solidFill>
                  <a:schemeClr val="tx1"/>
                </a:solidFill>
                <a:latin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E51ED9-D3D7-4799-8DB1-C82B871757CF}" type="slidenum">
              <a:rPr lang="en-GB" altLang="cs-CZ"/>
              <a:pPr eaLnBrk="1" hangingPunct="1"/>
              <a:t>72</a:t>
            </a:fld>
            <a:endParaRPr lang="en-GB" altLang="cs-CZ"/>
          </a:p>
        </p:txBody>
      </p:sp>
      <p:sp>
        <p:nvSpPr>
          <p:cNvPr id="47107" name="Rectangle 2">
            <a:extLst>
              <a:ext uri="{FF2B5EF4-FFF2-40B4-BE49-F238E27FC236}">
                <a16:creationId xmlns:a16="http://schemas.microsoft.com/office/drawing/2014/main" id="{53E1F64A-60F0-31CE-0BEC-4D6AA9176D4C}"/>
              </a:ext>
            </a:extLst>
          </p:cNvPr>
          <p:cNvSpPr>
            <a:spLocks noGrp="1" noRot="1" noChangeAspect="1" noChangeArrowheads="1" noTextEdit="1"/>
          </p:cNvSpPr>
          <p:nvPr>
            <p:ph type="sldImg"/>
          </p:nvPr>
        </p:nvSpPr>
        <p:spPr>
          <a:xfrm>
            <a:off x="139700" y="768350"/>
            <a:ext cx="6819900" cy="3836988"/>
          </a:xfrm>
          <a:ln/>
        </p:spPr>
      </p:sp>
      <p:sp>
        <p:nvSpPr>
          <p:cNvPr id="47108" name="Rectangle 3">
            <a:extLst>
              <a:ext uri="{FF2B5EF4-FFF2-40B4-BE49-F238E27FC236}">
                <a16:creationId xmlns:a16="http://schemas.microsoft.com/office/drawing/2014/main" id="{D7788281-9A3B-9456-6589-F451A31A27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cs-CZ">
              <a:latin typeface="Arial" panose="020B0604020202020204" pitchFamily="34" charset="0"/>
            </a:endParaRPr>
          </a:p>
        </p:txBody>
      </p:sp>
    </p:spTree>
    <p:extLst>
      <p:ext uri="{BB962C8B-B14F-4D97-AF65-F5344CB8AC3E}">
        <p14:creationId xmlns:p14="http://schemas.microsoft.com/office/powerpoint/2010/main" val="278157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A8C5B23B-B752-4CD9-8733-C55C6B7552E9}"/>
              </a:ext>
            </a:extLst>
          </p:cNvPr>
          <p:cNvGrpSpPr/>
          <p:nvPr/>
        </p:nvGrpSpPr>
        <p:grpSpPr>
          <a:xfrm>
            <a:off x="8" y="-8467"/>
            <a:ext cx="12191997" cy="6866467"/>
            <a:chOff x="8" y="-8467"/>
            <a:chExt cx="12191997" cy="6866467"/>
          </a:xfrm>
        </p:grpSpPr>
        <p:cxnSp>
          <p:nvCxnSpPr>
            <p:cNvPr id="3" name="Straight Connector 31">
              <a:extLst>
                <a:ext uri="{FF2B5EF4-FFF2-40B4-BE49-F238E27FC236}">
                  <a16:creationId xmlns:a16="http://schemas.microsoft.com/office/drawing/2014/main" id="{840118D2-0A4A-4FB9-8B52-B3E85000A597}"/>
                </a:ext>
              </a:extLst>
            </p:cNvPr>
            <p:cNvCxnSpPr/>
            <p:nvPr/>
          </p:nvCxnSpPr>
          <p:spPr>
            <a:xfrm>
              <a:off x="9371008" y="0"/>
              <a:ext cx="1219207" cy="6858000"/>
            </a:xfrm>
            <a:prstGeom prst="straightConnector1">
              <a:avLst/>
            </a:prstGeom>
            <a:noFill/>
            <a:ln w="9528" cap="rnd">
              <a:solidFill>
                <a:srgbClr val="BFBFBF"/>
              </a:solidFill>
              <a:prstDash val="solid"/>
            </a:ln>
          </p:spPr>
        </p:cxnSp>
        <p:cxnSp>
          <p:nvCxnSpPr>
            <p:cNvPr id="4" name="Straight Connector 20">
              <a:extLst>
                <a:ext uri="{FF2B5EF4-FFF2-40B4-BE49-F238E27FC236}">
                  <a16:creationId xmlns:a16="http://schemas.microsoft.com/office/drawing/2014/main" id="{8A65A97B-ACEC-4C36-A504-00726DBFD3AD}"/>
                </a:ext>
              </a:extLst>
            </p:cNvPr>
            <p:cNvCxnSpPr/>
            <p:nvPr/>
          </p:nvCxnSpPr>
          <p:spPr>
            <a:xfrm flipH="1">
              <a:off x="7425266" y="3681410"/>
              <a:ext cx="4763557" cy="3176590"/>
            </a:xfrm>
            <a:prstGeom prst="straightConnector1">
              <a:avLst/>
            </a:prstGeom>
            <a:noFill/>
            <a:ln w="9528" cap="rnd">
              <a:solidFill>
                <a:srgbClr val="D9D9D9"/>
              </a:solidFill>
              <a:prstDash val="solid"/>
            </a:ln>
          </p:spPr>
        </p:cxnSp>
        <p:sp>
          <p:nvSpPr>
            <p:cNvPr id="5" name="Rectangle 23">
              <a:extLst>
                <a:ext uri="{FF2B5EF4-FFF2-40B4-BE49-F238E27FC236}">
                  <a16:creationId xmlns:a16="http://schemas.microsoft.com/office/drawing/2014/main" id="{B8ABFEC6-1E5C-4E7C-A844-EA770DC3D5F6}"/>
                </a:ext>
              </a:extLst>
            </p:cNvPr>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val f2"/>
                <a:gd name="f9" fmla="val f3"/>
                <a:gd name="f10" fmla="val f4"/>
                <a:gd name="f11" fmla="+- f10 0 f8"/>
                <a:gd name="f12" fmla="+- f9 0 f8"/>
                <a:gd name="f13" fmla="*/ f12 1 3007349"/>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007349" h="6866467">
                  <a:moveTo>
                    <a:pt x="f5" y="f2"/>
                  </a:moveTo>
                  <a:lnTo>
                    <a:pt x="f3" y="f2"/>
                  </a:lnTo>
                  <a:lnTo>
                    <a:pt x="f3" y="f4"/>
                  </a:lnTo>
                  <a:lnTo>
                    <a:pt x="f2" y="f4"/>
                  </a:lnTo>
                  <a:lnTo>
                    <a:pt x="f5" y="f2"/>
                  </a:lnTo>
                  <a:close/>
                </a:path>
              </a:pathLst>
            </a:custGeom>
            <a:solidFill>
              <a:srgbClr val="90C226">
                <a:alpha val="30000"/>
              </a:srgbClr>
            </a:solidFill>
            <a:ln cap="rnd">
              <a:noFill/>
              <a:prstDash val="solid"/>
            </a:ln>
          </p:spPr>
          <p:txBody>
            <a:bodyPr lIns="0" tIns="0" rIns="0" bIns="0"/>
            <a:lstStyle/>
            <a:p>
              <a:endParaRPr lang="cs-CZ"/>
            </a:p>
          </p:txBody>
        </p:sp>
        <p:sp>
          <p:nvSpPr>
            <p:cNvPr id="6" name="Rectangle 25">
              <a:extLst>
                <a:ext uri="{FF2B5EF4-FFF2-40B4-BE49-F238E27FC236}">
                  <a16:creationId xmlns:a16="http://schemas.microsoft.com/office/drawing/2014/main" id="{49690267-7136-4AA5-88E1-66788CE23CB8}"/>
                </a:ext>
              </a:extLst>
            </p:cNvPr>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val f2"/>
                <a:gd name="f9" fmla="val f3"/>
                <a:gd name="f10" fmla="val f4"/>
                <a:gd name="f11" fmla="+- f10 0 f8"/>
                <a:gd name="f12" fmla="+- f9 0 f8"/>
                <a:gd name="f13" fmla="*/ f12 1 2573311"/>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573311" h="6866467">
                  <a:moveTo>
                    <a:pt x="f2" y="f2"/>
                  </a:moveTo>
                  <a:lnTo>
                    <a:pt x="f3" y="f2"/>
                  </a:lnTo>
                  <a:lnTo>
                    <a:pt x="f3" y="f4"/>
                  </a:lnTo>
                  <a:lnTo>
                    <a:pt x="f5" y="f4"/>
                  </a:lnTo>
                  <a:lnTo>
                    <a:pt x="f2" y="f2"/>
                  </a:lnTo>
                  <a:close/>
                </a:path>
              </a:pathLst>
            </a:custGeom>
            <a:solidFill>
              <a:srgbClr val="90C226">
                <a:alpha val="20000"/>
              </a:srgbClr>
            </a:solidFill>
            <a:ln cap="rnd">
              <a:noFill/>
              <a:prstDash val="solid"/>
            </a:ln>
          </p:spPr>
          <p:txBody>
            <a:bodyPr lIns="0" tIns="0" rIns="0" bIns="0"/>
            <a:lstStyle/>
            <a:p>
              <a:endParaRPr lang="cs-CZ"/>
            </a:p>
          </p:txBody>
        </p:sp>
        <p:sp>
          <p:nvSpPr>
            <p:cNvPr id="7" name="Isosceles Triangle 26">
              <a:extLst>
                <a:ext uri="{FF2B5EF4-FFF2-40B4-BE49-F238E27FC236}">
                  <a16:creationId xmlns:a16="http://schemas.microsoft.com/office/drawing/2014/main" id="{EE68870F-440E-44DE-89D2-D7ED7C81483F}"/>
                </a:ext>
              </a:extLst>
            </p:cNvPr>
            <p:cNvSpPr/>
            <p:nvPr/>
          </p:nvSpPr>
          <p:spPr>
            <a:xfrm>
              <a:off x="8932334" y="3047996"/>
              <a:ext cx="3259671" cy="3810003"/>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54A021">
                <a:alpha val="72000"/>
              </a:srgbClr>
            </a:solidFill>
            <a:ln cap="rnd">
              <a:noFill/>
              <a:prstDash val="solid"/>
            </a:ln>
          </p:spPr>
          <p:txBody>
            <a:bodyPr lIns="0" tIns="0" rIns="0" bIns="0"/>
            <a:lstStyle/>
            <a:p>
              <a:endParaRPr lang="cs-CZ"/>
            </a:p>
          </p:txBody>
        </p:sp>
        <p:sp>
          <p:nvSpPr>
            <p:cNvPr id="8" name="Rectangle 27">
              <a:extLst>
                <a:ext uri="{FF2B5EF4-FFF2-40B4-BE49-F238E27FC236}">
                  <a16:creationId xmlns:a16="http://schemas.microsoft.com/office/drawing/2014/main" id="{7528000C-88D6-4D3E-8250-208A2F5B20F3}"/>
                </a:ext>
              </a:extLst>
            </p:cNvPr>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val f2"/>
                <a:gd name="f9" fmla="val f3"/>
                <a:gd name="f10" fmla="val f4"/>
                <a:gd name="f11" fmla="+- f10 0 f8"/>
                <a:gd name="f12" fmla="+- f9 0 f8"/>
                <a:gd name="f13" fmla="*/ f12 1 2858013"/>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858013" h="6866467">
                  <a:moveTo>
                    <a:pt x="f2" y="f2"/>
                  </a:moveTo>
                  <a:lnTo>
                    <a:pt x="f3" y="f2"/>
                  </a:lnTo>
                  <a:lnTo>
                    <a:pt x="f3" y="f4"/>
                  </a:lnTo>
                  <a:lnTo>
                    <a:pt x="f5" y="f4"/>
                  </a:lnTo>
                  <a:lnTo>
                    <a:pt x="f2" y="f2"/>
                  </a:lnTo>
                  <a:close/>
                </a:path>
              </a:pathLst>
            </a:custGeom>
            <a:solidFill>
              <a:srgbClr val="3F7819">
                <a:alpha val="70000"/>
              </a:srgbClr>
            </a:solidFill>
            <a:ln cap="rnd">
              <a:noFill/>
              <a:prstDash val="solid"/>
            </a:ln>
          </p:spPr>
          <p:txBody>
            <a:bodyPr lIns="0" tIns="0" rIns="0" bIns="0"/>
            <a:lstStyle/>
            <a:p>
              <a:endParaRPr lang="cs-CZ"/>
            </a:p>
          </p:txBody>
        </p:sp>
        <p:sp>
          <p:nvSpPr>
            <p:cNvPr id="9" name="Rectangle 28">
              <a:extLst>
                <a:ext uri="{FF2B5EF4-FFF2-40B4-BE49-F238E27FC236}">
                  <a16:creationId xmlns:a16="http://schemas.microsoft.com/office/drawing/2014/main" id="{B461B81C-067D-40F6-9444-E677108E857F}"/>
                </a:ext>
              </a:extLst>
            </p:cNvPr>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val f2"/>
                <a:gd name="f9" fmla="val f3"/>
                <a:gd name="f10" fmla="val f4"/>
                <a:gd name="f11" fmla="+- f10 0 f8"/>
                <a:gd name="f12" fmla="+- f9 0 f8"/>
                <a:gd name="f13" fmla="*/ f12 1 1290094"/>
                <a:gd name="f14" fmla="*/ f11 1 68580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290094" h="6858000">
                  <a:moveTo>
                    <a:pt x="f5" y="f2"/>
                  </a:moveTo>
                  <a:lnTo>
                    <a:pt x="f3" y="f2"/>
                  </a:lnTo>
                  <a:lnTo>
                    <a:pt x="f3" y="f4"/>
                  </a:lnTo>
                  <a:lnTo>
                    <a:pt x="f2" y="f4"/>
                  </a:lnTo>
                  <a:lnTo>
                    <a:pt x="f5" y="f2"/>
                  </a:lnTo>
                  <a:close/>
                </a:path>
              </a:pathLst>
            </a:custGeom>
            <a:solidFill>
              <a:srgbClr val="C0E474">
                <a:alpha val="70000"/>
              </a:srgbClr>
            </a:solidFill>
            <a:ln cap="rnd">
              <a:noFill/>
              <a:prstDash val="solid"/>
            </a:ln>
          </p:spPr>
          <p:txBody>
            <a:bodyPr lIns="0" tIns="0" rIns="0" bIns="0"/>
            <a:lstStyle/>
            <a:p>
              <a:endParaRPr lang="cs-CZ"/>
            </a:p>
          </p:txBody>
        </p:sp>
        <p:sp>
          <p:nvSpPr>
            <p:cNvPr id="10" name="Rectangle 29">
              <a:extLst>
                <a:ext uri="{FF2B5EF4-FFF2-40B4-BE49-F238E27FC236}">
                  <a16:creationId xmlns:a16="http://schemas.microsoft.com/office/drawing/2014/main" id="{4EA06522-67ED-4105-A991-590CEBD119B1}"/>
                </a:ext>
              </a:extLst>
            </p:cNvPr>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val f2"/>
                <a:gd name="f9" fmla="val f3"/>
                <a:gd name="f10" fmla="val f4"/>
                <a:gd name="f11" fmla="+- f10 0 f8"/>
                <a:gd name="f12" fmla="+- f9 0 f8"/>
                <a:gd name="f13" fmla="*/ f12 1 1249825"/>
                <a:gd name="f14" fmla="*/ f11 1 68580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249825" h="6858000">
                  <a:moveTo>
                    <a:pt x="f2" y="f2"/>
                  </a:moveTo>
                  <a:lnTo>
                    <a:pt x="f3" y="f2"/>
                  </a:lnTo>
                  <a:lnTo>
                    <a:pt x="f3" y="f4"/>
                  </a:lnTo>
                  <a:lnTo>
                    <a:pt x="f5" y="f4"/>
                  </a:lnTo>
                  <a:lnTo>
                    <a:pt x="f2" y="f2"/>
                  </a:lnTo>
                  <a:close/>
                </a:path>
              </a:pathLst>
            </a:custGeom>
            <a:solidFill>
              <a:srgbClr val="90C226">
                <a:alpha val="65000"/>
              </a:srgbClr>
            </a:solidFill>
            <a:ln cap="rnd">
              <a:noFill/>
              <a:prstDash val="solid"/>
            </a:ln>
          </p:spPr>
          <p:txBody>
            <a:bodyPr lIns="0" tIns="0" rIns="0" bIns="0"/>
            <a:lstStyle/>
            <a:p>
              <a:endParaRPr lang="cs-CZ"/>
            </a:p>
          </p:txBody>
        </p:sp>
        <p:sp>
          <p:nvSpPr>
            <p:cNvPr id="11" name="Isosceles Triangle 30">
              <a:extLst>
                <a:ext uri="{FF2B5EF4-FFF2-40B4-BE49-F238E27FC236}">
                  <a16:creationId xmlns:a16="http://schemas.microsoft.com/office/drawing/2014/main" id="{ED37470B-CEF6-4B94-99E5-8EF4387C2AB3}"/>
                </a:ext>
              </a:extLst>
            </p:cNvPr>
            <p:cNvSpPr/>
            <p:nvPr/>
          </p:nvSpPr>
          <p:spPr>
            <a:xfrm>
              <a:off x="10371664" y="3589870"/>
              <a:ext cx="1817159" cy="3268129"/>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90C226">
                <a:alpha val="80000"/>
              </a:srgbClr>
            </a:solidFill>
            <a:ln cap="rnd">
              <a:noFill/>
              <a:prstDash val="solid"/>
            </a:ln>
          </p:spPr>
          <p:txBody>
            <a:bodyPr lIns="0" tIns="0" rIns="0" bIns="0"/>
            <a:lstStyle/>
            <a:p>
              <a:endParaRPr lang="cs-CZ"/>
            </a:p>
          </p:txBody>
        </p:sp>
        <p:sp>
          <p:nvSpPr>
            <p:cNvPr id="12" name="Isosceles Triangle 18">
              <a:extLst>
                <a:ext uri="{FF2B5EF4-FFF2-40B4-BE49-F238E27FC236}">
                  <a16:creationId xmlns:a16="http://schemas.microsoft.com/office/drawing/2014/main" id="{2C5407BD-0ACA-4FEE-AE3A-21F006CD3160}"/>
                </a:ext>
              </a:extLst>
            </p:cNvPr>
            <p:cNvSpPr/>
            <p:nvPr/>
          </p:nvSpPr>
          <p:spPr>
            <a:xfrm rot="10799991">
              <a:off x="8" y="0"/>
              <a:ext cx="842592" cy="5666152"/>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90C226">
                <a:alpha val="85000"/>
              </a:srgbClr>
            </a:solidFill>
            <a:ln cap="rnd">
              <a:noFill/>
              <a:prstDash val="solid"/>
            </a:ln>
          </p:spPr>
          <p:txBody>
            <a:bodyPr lIns="0" tIns="0" rIns="0" bIns="0"/>
            <a:lstStyle/>
            <a:p>
              <a:endParaRPr lang="cs-CZ"/>
            </a:p>
          </p:txBody>
        </p:sp>
      </p:grpSp>
      <p:sp>
        <p:nvSpPr>
          <p:cNvPr id="13" name="Title 1">
            <a:extLst>
              <a:ext uri="{FF2B5EF4-FFF2-40B4-BE49-F238E27FC236}">
                <a16:creationId xmlns:a16="http://schemas.microsoft.com/office/drawing/2014/main" id="{6E2D0EDB-480E-416D-934A-4F3D17C176E0}"/>
              </a:ext>
            </a:extLst>
          </p:cNvPr>
          <p:cNvSpPr txBox="1">
            <a:spLocks noGrp="1"/>
          </p:cNvSpPr>
          <p:nvPr>
            <p:ph type="ctrTitle"/>
          </p:nvPr>
        </p:nvSpPr>
        <p:spPr>
          <a:xfrm>
            <a:off x="1507068" y="2404533"/>
            <a:ext cx="7766931" cy="1646304"/>
          </a:xfrm>
        </p:spPr>
        <p:txBody>
          <a:bodyPr anchor="b">
            <a:noAutofit/>
          </a:bodyPr>
          <a:lstStyle>
            <a:lvl1pPr algn="r">
              <a:defRPr sz="5400"/>
            </a:lvl1pPr>
          </a:lstStyle>
          <a:p>
            <a:pPr lvl="0"/>
            <a:r>
              <a:rPr lang="cs-CZ"/>
              <a:t>Kliknutím lze upravit styl.</a:t>
            </a:r>
            <a:endParaRPr lang="en-US"/>
          </a:p>
        </p:txBody>
      </p:sp>
      <p:sp>
        <p:nvSpPr>
          <p:cNvPr id="14" name="Subtitle 2">
            <a:extLst>
              <a:ext uri="{FF2B5EF4-FFF2-40B4-BE49-F238E27FC236}">
                <a16:creationId xmlns:a16="http://schemas.microsoft.com/office/drawing/2014/main" id="{354B69F5-FF98-49AB-A0E3-BA5FB0583EC3}"/>
              </a:ext>
            </a:extLst>
          </p:cNvPr>
          <p:cNvSpPr txBox="1">
            <a:spLocks noGrp="1"/>
          </p:cNvSpPr>
          <p:nvPr>
            <p:ph type="subTitle" idx="1"/>
          </p:nvPr>
        </p:nvSpPr>
        <p:spPr>
          <a:xfrm>
            <a:off x="1507068" y="4050828"/>
            <a:ext cx="7766931" cy="1096895"/>
          </a:xfrm>
        </p:spPr>
        <p:txBody>
          <a:bodyPr/>
          <a:lstStyle>
            <a:lvl1pPr marL="0" indent="0" algn="r">
              <a:buNone/>
              <a:defRPr>
                <a:solidFill>
                  <a:srgbClr val="7F7F7F"/>
                </a:solidFill>
              </a:defRPr>
            </a:lvl1pPr>
          </a:lstStyle>
          <a:p>
            <a:pPr lvl="0"/>
            <a:r>
              <a:rPr lang="cs-CZ"/>
              <a:t>Kliknutím můžete upravit styl předlohy.</a:t>
            </a:r>
            <a:endParaRPr lang="en-US"/>
          </a:p>
        </p:txBody>
      </p:sp>
      <p:sp>
        <p:nvSpPr>
          <p:cNvPr id="15" name="Date Placeholder 3">
            <a:extLst>
              <a:ext uri="{FF2B5EF4-FFF2-40B4-BE49-F238E27FC236}">
                <a16:creationId xmlns:a16="http://schemas.microsoft.com/office/drawing/2014/main" id="{822D875D-49E4-403C-AB8C-A860D28C8082}"/>
              </a:ext>
            </a:extLst>
          </p:cNvPr>
          <p:cNvSpPr txBox="1">
            <a:spLocks noGrp="1"/>
          </p:cNvSpPr>
          <p:nvPr>
            <p:ph type="dt" sz="half" idx="7"/>
          </p:nvPr>
        </p:nvSpPr>
        <p:spPr/>
        <p:txBody>
          <a:bodyPr/>
          <a:lstStyle>
            <a:lvl1pPr>
              <a:defRPr/>
            </a:lvl1pPr>
          </a:lstStyle>
          <a:p>
            <a:pPr lvl="0"/>
            <a:fld id="{CDC0740B-862A-4DA6-9CC9-139A0AEF09C2}" type="datetime1">
              <a:rPr lang="cs-CZ"/>
              <a:pPr lvl="0"/>
              <a:t>06.11.2024</a:t>
            </a:fld>
            <a:endParaRPr lang="cs-CZ"/>
          </a:p>
        </p:txBody>
      </p:sp>
      <p:sp>
        <p:nvSpPr>
          <p:cNvPr id="16" name="Footer Placeholder 4">
            <a:extLst>
              <a:ext uri="{FF2B5EF4-FFF2-40B4-BE49-F238E27FC236}">
                <a16:creationId xmlns:a16="http://schemas.microsoft.com/office/drawing/2014/main" id="{6C2056E8-FF37-439D-A1D9-5EB79415D8CA}"/>
              </a:ext>
            </a:extLst>
          </p:cNvPr>
          <p:cNvSpPr txBox="1">
            <a:spLocks noGrp="1"/>
          </p:cNvSpPr>
          <p:nvPr>
            <p:ph type="ftr" sz="quarter" idx="9"/>
          </p:nvPr>
        </p:nvSpPr>
        <p:spPr/>
        <p:txBody>
          <a:bodyPr/>
          <a:lstStyle>
            <a:lvl1pPr>
              <a:defRPr/>
            </a:lvl1pPr>
          </a:lstStyle>
          <a:p>
            <a:pPr lvl="0"/>
            <a:endParaRPr lang="cs-CZ"/>
          </a:p>
        </p:txBody>
      </p:sp>
      <p:sp>
        <p:nvSpPr>
          <p:cNvPr id="17" name="Slide Number Placeholder 5">
            <a:extLst>
              <a:ext uri="{FF2B5EF4-FFF2-40B4-BE49-F238E27FC236}">
                <a16:creationId xmlns:a16="http://schemas.microsoft.com/office/drawing/2014/main" id="{E7BE15FB-398F-4DF0-A1FC-A092D03F288B}"/>
              </a:ext>
            </a:extLst>
          </p:cNvPr>
          <p:cNvSpPr txBox="1">
            <a:spLocks noGrp="1"/>
          </p:cNvSpPr>
          <p:nvPr>
            <p:ph type="sldNum" sz="quarter" idx="8"/>
          </p:nvPr>
        </p:nvSpPr>
        <p:spPr/>
        <p:txBody>
          <a:bodyPr/>
          <a:lstStyle>
            <a:lvl1pPr>
              <a:defRPr/>
            </a:lvl1pPr>
          </a:lstStyle>
          <a:p>
            <a:pPr lvl="0"/>
            <a:fld id="{A2001B15-48C7-4A81-9890-A7C146457DA8}" type="slidenum">
              <a:t>‹#›</a:t>
            </a:fld>
            <a:endParaRPr lang="cs-CZ"/>
          </a:p>
        </p:txBody>
      </p:sp>
    </p:spTree>
    <p:extLst>
      <p:ext uri="{BB962C8B-B14F-4D97-AF65-F5344CB8AC3E}">
        <p14:creationId xmlns:p14="http://schemas.microsoft.com/office/powerpoint/2010/main" val="206662564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5B86B-AE46-4791-8269-49C6BF31FBDD}"/>
              </a:ext>
            </a:extLst>
          </p:cNvPr>
          <p:cNvSpPr txBox="1">
            <a:spLocks noGrp="1"/>
          </p:cNvSpPr>
          <p:nvPr>
            <p:ph type="title"/>
          </p:nvPr>
        </p:nvSpPr>
        <p:spPr>
          <a:xfrm>
            <a:off x="677332" y="609603"/>
            <a:ext cx="8596667" cy="3403597"/>
          </a:xfrm>
        </p:spPr>
        <p:txBody>
          <a:bodyPr anchor="ctr"/>
          <a:lstStyle>
            <a:lvl1pPr>
              <a:defRPr sz="4400"/>
            </a:lvl1pPr>
          </a:lstStyle>
          <a:p>
            <a:pPr lvl="0"/>
            <a:r>
              <a:rPr lang="cs-CZ"/>
              <a:t>Kliknutím lze upravit styl.</a:t>
            </a:r>
            <a:endParaRPr lang="en-US"/>
          </a:p>
        </p:txBody>
      </p:sp>
      <p:sp>
        <p:nvSpPr>
          <p:cNvPr id="3" name="Text Placeholder 2">
            <a:extLst>
              <a:ext uri="{FF2B5EF4-FFF2-40B4-BE49-F238E27FC236}">
                <a16:creationId xmlns:a16="http://schemas.microsoft.com/office/drawing/2014/main" id="{19138D45-136A-40A0-9871-5014541428D0}"/>
              </a:ext>
            </a:extLst>
          </p:cNvPr>
          <p:cNvSpPr txBox="1">
            <a:spLocks noGrp="1"/>
          </p:cNvSpPr>
          <p:nvPr>
            <p:ph type="body" idx="4294967295"/>
          </p:nvPr>
        </p:nvSpPr>
        <p:spPr>
          <a:xfrm>
            <a:off x="677332" y="4470401"/>
            <a:ext cx="8596667" cy="1570957"/>
          </a:xfrm>
        </p:spPr>
        <p:txBody>
          <a:bodyPr anchor="ctr"/>
          <a:lstStyle>
            <a:lvl1pPr marL="0" indent="0">
              <a:buNone/>
              <a:defRPr/>
            </a:lvl1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8E0E6651-E2DD-4B1B-A929-4C1CB4B6BB63}"/>
              </a:ext>
            </a:extLst>
          </p:cNvPr>
          <p:cNvSpPr txBox="1">
            <a:spLocks noGrp="1"/>
          </p:cNvSpPr>
          <p:nvPr>
            <p:ph type="dt" sz="half" idx="7"/>
          </p:nvPr>
        </p:nvSpPr>
        <p:spPr/>
        <p:txBody>
          <a:bodyPr/>
          <a:lstStyle>
            <a:lvl1pPr>
              <a:defRPr/>
            </a:lvl1pPr>
          </a:lstStyle>
          <a:p>
            <a:pPr lvl="0"/>
            <a:fld id="{31CC481A-8770-4633-A25B-5A99B40D0810}" type="datetime1">
              <a:rPr lang="cs-CZ"/>
              <a:pPr lvl="0"/>
              <a:t>06.11.2024</a:t>
            </a:fld>
            <a:endParaRPr lang="cs-CZ"/>
          </a:p>
        </p:txBody>
      </p:sp>
      <p:sp>
        <p:nvSpPr>
          <p:cNvPr id="5" name="Footer Placeholder 4">
            <a:extLst>
              <a:ext uri="{FF2B5EF4-FFF2-40B4-BE49-F238E27FC236}">
                <a16:creationId xmlns:a16="http://schemas.microsoft.com/office/drawing/2014/main" id="{93322524-951B-4212-BF6A-E2680F9B18B2}"/>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FC26395E-2C67-422A-8F2C-49D63E0812F1}"/>
              </a:ext>
            </a:extLst>
          </p:cNvPr>
          <p:cNvSpPr txBox="1">
            <a:spLocks noGrp="1"/>
          </p:cNvSpPr>
          <p:nvPr>
            <p:ph type="sldNum" sz="quarter" idx="8"/>
          </p:nvPr>
        </p:nvSpPr>
        <p:spPr/>
        <p:txBody>
          <a:bodyPr/>
          <a:lstStyle>
            <a:lvl1pPr>
              <a:defRPr/>
            </a:lvl1pPr>
          </a:lstStyle>
          <a:p>
            <a:pPr lvl="0"/>
            <a:fld id="{AA23F649-DCA6-4B6F-BC34-1E1F84672114}" type="slidenum">
              <a:t>‹#›</a:t>
            </a:fld>
            <a:endParaRPr lang="cs-CZ"/>
          </a:p>
        </p:txBody>
      </p:sp>
    </p:spTree>
    <p:extLst>
      <p:ext uri="{BB962C8B-B14F-4D97-AF65-F5344CB8AC3E}">
        <p14:creationId xmlns:p14="http://schemas.microsoft.com/office/powerpoint/2010/main" val="151188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0BCE7-8E49-4618-ABBD-3FD530C00701}"/>
              </a:ext>
            </a:extLst>
          </p:cNvPr>
          <p:cNvSpPr txBox="1">
            <a:spLocks noGrp="1"/>
          </p:cNvSpPr>
          <p:nvPr>
            <p:ph type="title"/>
          </p:nvPr>
        </p:nvSpPr>
        <p:spPr>
          <a:xfrm>
            <a:off x="931334" y="609603"/>
            <a:ext cx="8094131" cy="3022604"/>
          </a:xfrm>
        </p:spPr>
        <p:txBody>
          <a:bodyPr anchor="ctr"/>
          <a:lstStyle>
            <a:lvl1pPr>
              <a:defRPr sz="4400"/>
            </a:lvl1pPr>
          </a:lstStyle>
          <a:p>
            <a:pPr lvl="0"/>
            <a:r>
              <a:rPr lang="cs-CZ"/>
              <a:t>Kliknutím lze upravit styl.</a:t>
            </a:r>
            <a:endParaRPr lang="en-US"/>
          </a:p>
        </p:txBody>
      </p:sp>
      <p:sp>
        <p:nvSpPr>
          <p:cNvPr id="3" name="Text Placeholder 9">
            <a:extLst>
              <a:ext uri="{FF2B5EF4-FFF2-40B4-BE49-F238E27FC236}">
                <a16:creationId xmlns:a16="http://schemas.microsoft.com/office/drawing/2014/main" id="{A2450BD8-3B1D-4E30-934A-BC445C6B5D3D}"/>
              </a:ext>
            </a:extLst>
          </p:cNvPr>
          <p:cNvSpPr txBox="1">
            <a:spLocks noGrp="1"/>
          </p:cNvSpPr>
          <p:nvPr>
            <p:ph type="body" idx="4294967295"/>
          </p:nvPr>
        </p:nvSpPr>
        <p:spPr>
          <a:xfrm>
            <a:off x="1366141" y="3632197"/>
            <a:ext cx="7224528" cy="381003"/>
          </a:xfrm>
        </p:spPr>
        <p:txBody>
          <a:bodyPr anchor="ctr">
            <a:noAutofit/>
          </a:bodyPr>
          <a:lstStyle>
            <a:lvl1pPr marL="0" indent="0">
              <a:buNone/>
              <a:defRPr sz="1600">
                <a:solidFill>
                  <a:srgbClr val="7F7F7F"/>
                </a:solidFill>
              </a:defRPr>
            </a:lvl1pPr>
          </a:lstStyle>
          <a:p>
            <a:pPr lvl="0"/>
            <a:r>
              <a:rPr lang="cs-CZ"/>
              <a:t>Po kliknutí můžete upravovat styly textu v předloze.</a:t>
            </a:r>
          </a:p>
        </p:txBody>
      </p:sp>
      <p:sp>
        <p:nvSpPr>
          <p:cNvPr id="4" name="Text Placeholder 2">
            <a:extLst>
              <a:ext uri="{FF2B5EF4-FFF2-40B4-BE49-F238E27FC236}">
                <a16:creationId xmlns:a16="http://schemas.microsoft.com/office/drawing/2014/main" id="{E4DD2714-A9FC-409B-9885-A64BC2988D21}"/>
              </a:ext>
            </a:extLst>
          </p:cNvPr>
          <p:cNvSpPr txBox="1">
            <a:spLocks noGrp="1"/>
          </p:cNvSpPr>
          <p:nvPr>
            <p:ph type="body" idx="4294967295"/>
          </p:nvPr>
        </p:nvSpPr>
        <p:spPr>
          <a:xfrm>
            <a:off x="677332" y="4470401"/>
            <a:ext cx="8596667" cy="1570957"/>
          </a:xfrm>
        </p:spPr>
        <p:txBody>
          <a:bodyPr anchor="ctr"/>
          <a:lstStyle>
            <a:lvl1pPr marL="0" indent="0">
              <a:buNone/>
              <a:defRPr/>
            </a:lvl1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488055C5-7B1A-4D49-A283-205BA7E2FD07}"/>
              </a:ext>
            </a:extLst>
          </p:cNvPr>
          <p:cNvSpPr txBox="1">
            <a:spLocks noGrp="1"/>
          </p:cNvSpPr>
          <p:nvPr>
            <p:ph type="dt" sz="half" idx="7"/>
          </p:nvPr>
        </p:nvSpPr>
        <p:spPr/>
        <p:txBody>
          <a:bodyPr/>
          <a:lstStyle>
            <a:lvl1pPr>
              <a:defRPr/>
            </a:lvl1pPr>
          </a:lstStyle>
          <a:p>
            <a:pPr lvl="0"/>
            <a:fld id="{7FBC3B62-9D7B-43E4-BFAD-F446866ACF2A}" type="datetime1">
              <a:rPr lang="cs-CZ"/>
              <a:pPr lvl="0"/>
              <a:t>06.11.2024</a:t>
            </a:fld>
            <a:endParaRPr lang="cs-CZ"/>
          </a:p>
        </p:txBody>
      </p:sp>
      <p:sp>
        <p:nvSpPr>
          <p:cNvPr id="6" name="Footer Placeholder 4">
            <a:extLst>
              <a:ext uri="{FF2B5EF4-FFF2-40B4-BE49-F238E27FC236}">
                <a16:creationId xmlns:a16="http://schemas.microsoft.com/office/drawing/2014/main" id="{8BB34F79-5AF5-4C74-95B5-4C0A33BE1CFF}"/>
              </a:ext>
            </a:extLst>
          </p:cNvPr>
          <p:cNvSpPr txBox="1">
            <a:spLocks noGrp="1"/>
          </p:cNvSpPr>
          <p:nvPr>
            <p:ph type="ftr" sz="quarter" idx="9"/>
          </p:nvPr>
        </p:nvSpPr>
        <p:spPr/>
        <p:txBody>
          <a:bodyPr/>
          <a:lstStyle>
            <a:lvl1pPr>
              <a:defRPr/>
            </a:lvl1pPr>
          </a:lstStyle>
          <a:p>
            <a:pPr lvl="0"/>
            <a:endParaRPr lang="cs-CZ"/>
          </a:p>
        </p:txBody>
      </p:sp>
      <p:sp>
        <p:nvSpPr>
          <p:cNvPr id="7" name="Slide Number Placeholder 5">
            <a:extLst>
              <a:ext uri="{FF2B5EF4-FFF2-40B4-BE49-F238E27FC236}">
                <a16:creationId xmlns:a16="http://schemas.microsoft.com/office/drawing/2014/main" id="{297E8099-B2B9-42AE-B839-3F6F9D35A770}"/>
              </a:ext>
            </a:extLst>
          </p:cNvPr>
          <p:cNvSpPr txBox="1">
            <a:spLocks noGrp="1"/>
          </p:cNvSpPr>
          <p:nvPr>
            <p:ph type="sldNum" sz="quarter" idx="8"/>
          </p:nvPr>
        </p:nvSpPr>
        <p:spPr/>
        <p:txBody>
          <a:bodyPr/>
          <a:lstStyle>
            <a:lvl1pPr>
              <a:defRPr/>
            </a:lvl1pPr>
          </a:lstStyle>
          <a:p>
            <a:pPr lvl="0"/>
            <a:fld id="{B7995EDB-9EB2-4DC8-BF95-3CA46E37C5F1}" type="slidenum">
              <a:t>‹#›</a:t>
            </a:fld>
            <a:endParaRPr lang="cs-CZ"/>
          </a:p>
        </p:txBody>
      </p:sp>
      <p:sp>
        <p:nvSpPr>
          <p:cNvPr id="8" name="TextBox 19">
            <a:extLst>
              <a:ext uri="{FF2B5EF4-FFF2-40B4-BE49-F238E27FC236}">
                <a16:creationId xmlns:a16="http://schemas.microsoft.com/office/drawing/2014/main" id="{02470232-005F-4A1C-81A3-6B5FC468D259}"/>
              </a:ext>
            </a:extLst>
          </p:cNvPr>
          <p:cNvSpPr txBox="1"/>
          <p:nvPr/>
        </p:nvSpPr>
        <p:spPr>
          <a:xfrm>
            <a:off x="541873" y="790379"/>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
        <p:nvSpPr>
          <p:cNvPr id="9" name="TextBox 21">
            <a:extLst>
              <a:ext uri="{FF2B5EF4-FFF2-40B4-BE49-F238E27FC236}">
                <a16:creationId xmlns:a16="http://schemas.microsoft.com/office/drawing/2014/main" id="{CB8BCAAE-6245-4B65-BB94-AE67C7297CAD}"/>
              </a:ext>
            </a:extLst>
          </p:cNvPr>
          <p:cNvSpPr txBox="1"/>
          <p:nvPr/>
        </p:nvSpPr>
        <p:spPr>
          <a:xfrm>
            <a:off x="8893015" y="2886559"/>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endParaRPr lang="en-US" sz="1800" b="0" i="0" u="none" strike="noStrike" kern="1200" cap="none" spc="0" baseline="0">
              <a:solidFill>
                <a:srgbClr val="C0E474"/>
              </a:solidFill>
              <a:uFillTx/>
              <a:latin typeface="Arial"/>
            </a:endParaRPr>
          </a:p>
        </p:txBody>
      </p:sp>
    </p:spTree>
    <p:extLst>
      <p:ext uri="{BB962C8B-B14F-4D97-AF65-F5344CB8AC3E}">
        <p14:creationId xmlns:p14="http://schemas.microsoft.com/office/powerpoint/2010/main" val="2276613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0F6E6-D84F-4F89-8500-51809F8CD4FD}"/>
              </a:ext>
            </a:extLst>
          </p:cNvPr>
          <p:cNvSpPr txBox="1">
            <a:spLocks noGrp="1"/>
          </p:cNvSpPr>
          <p:nvPr>
            <p:ph type="title"/>
          </p:nvPr>
        </p:nvSpPr>
        <p:spPr>
          <a:xfrm>
            <a:off x="677332" y="1931990"/>
            <a:ext cx="8596667" cy="2595460"/>
          </a:xfrm>
        </p:spPr>
        <p:txBody>
          <a:bodyPr anchor="b"/>
          <a:lstStyle>
            <a:lvl1pPr>
              <a:defRPr sz="4400"/>
            </a:lvl1pPr>
          </a:lstStyle>
          <a:p>
            <a:pPr lvl="0"/>
            <a:r>
              <a:rPr lang="cs-CZ"/>
              <a:t>Kliknutím lze upravit styl.</a:t>
            </a:r>
            <a:endParaRPr lang="en-US"/>
          </a:p>
        </p:txBody>
      </p:sp>
      <p:sp>
        <p:nvSpPr>
          <p:cNvPr id="3" name="Text Placeholder 2">
            <a:extLst>
              <a:ext uri="{FF2B5EF4-FFF2-40B4-BE49-F238E27FC236}">
                <a16:creationId xmlns:a16="http://schemas.microsoft.com/office/drawing/2014/main" id="{F34D1DA3-6E1D-4F05-96FA-C5A2170A7197}"/>
              </a:ext>
            </a:extLst>
          </p:cNvPr>
          <p:cNvSpPr txBox="1">
            <a:spLocks noGrp="1"/>
          </p:cNvSpPr>
          <p:nvPr>
            <p:ph type="body" idx="4294967295"/>
          </p:nvPr>
        </p:nvSpPr>
        <p:spPr>
          <a:xfrm>
            <a:off x="677332" y="4527450"/>
            <a:ext cx="8596667" cy="1513917"/>
          </a:xfrm>
        </p:spPr>
        <p:txBody>
          <a:bodyPr/>
          <a:lstStyle>
            <a:lvl1pPr marL="0" indent="0">
              <a:buNone/>
              <a:defRPr/>
            </a:lvl1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60604909-8FFF-44D7-B2E0-5E368FCAA27B}"/>
              </a:ext>
            </a:extLst>
          </p:cNvPr>
          <p:cNvSpPr txBox="1">
            <a:spLocks noGrp="1"/>
          </p:cNvSpPr>
          <p:nvPr>
            <p:ph type="dt" sz="half" idx="7"/>
          </p:nvPr>
        </p:nvSpPr>
        <p:spPr/>
        <p:txBody>
          <a:bodyPr/>
          <a:lstStyle>
            <a:lvl1pPr>
              <a:defRPr/>
            </a:lvl1pPr>
          </a:lstStyle>
          <a:p>
            <a:pPr lvl="0"/>
            <a:fld id="{2FB2A451-E744-4D74-8CCC-A79D2CBE7272}" type="datetime1">
              <a:rPr lang="cs-CZ"/>
              <a:pPr lvl="0"/>
              <a:t>06.11.2024</a:t>
            </a:fld>
            <a:endParaRPr lang="cs-CZ"/>
          </a:p>
        </p:txBody>
      </p:sp>
      <p:sp>
        <p:nvSpPr>
          <p:cNvPr id="5" name="Footer Placeholder 4">
            <a:extLst>
              <a:ext uri="{FF2B5EF4-FFF2-40B4-BE49-F238E27FC236}">
                <a16:creationId xmlns:a16="http://schemas.microsoft.com/office/drawing/2014/main" id="{66512711-1744-4102-833B-0CAC4ACF9952}"/>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7864D7AA-2DF9-4B7E-A544-95B83F50C5ED}"/>
              </a:ext>
            </a:extLst>
          </p:cNvPr>
          <p:cNvSpPr txBox="1">
            <a:spLocks noGrp="1"/>
          </p:cNvSpPr>
          <p:nvPr>
            <p:ph type="sldNum" sz="quarter" idx="8"/>
          </p:nvPr>
        </p:nvSpPr>
        <p:spPr/>
        <p:txBody>
          <a:bodyPr/>
          <a:lstStyle>
            <a:lvl1pPr>
              <a:defRPr/>
            </a:lvl1pPr>
          </a:lstStyle>
          <a:p>
            <a:pPr lvl="0"/>
            <a:fld id="{1EE62B6D-BA46-4562-B6E0-1BF7BBDF50CD}" type="slidenum">
              <a:t>‹#›</a:t>
            </a:fld>
            <a:endParaRPr lang="cs-CZ"/>
          </a:p>
        </p:txBody>
      </p:sp>
    </p:spTree>
    <p:extLst>
      <p:ext uri="{BB962C8B-B14F-4D97-AF65-F5344CB8AC3E}">
        <p14:creationId xmlns:p14="http://schemas.microsoft.com/office/powerpoint/2010/main" val="2855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4A99C-1A9A-4A0C-90C0-CEA31C0D3AFF}"/>
              </a:ext>
            </a:extLst>
          </p:cNvPr>
          <p:cNvSpPr txBox="1">
            <a:spLocks noGrp="1"/>
          </p:cNvSpPr>
          <p:nvPr>
            <p:ph type="title"/>
          </p:nvPr>
        </p:nvSpPr>
        <p:spPr>
          <a:xfrm>
            <a:off x="931334" y="609603"/>
            <a:ext cx="8094131" cy="3022604"/>
          </a:xfrm>
        </p:spPr>
        <p:txBody>
          <a:bodyPr anchor="ctr"/>
          <a:lstStyle>
            <a:lvl1pPr>
              <a:defRPr sz="4400"/>
            </a:lvl1pPr>
          </a:lstStyle>
          <a:p>
            <a:pPr lvl="0"/>
            <a:r>
              <a:rPr lang="cs-CZ"/>
              <a:t>Kliknutím lze upravit styl.</a:t>
            </a:r>
            <a:endParaRPr lang="en-US"/>
          </a:p>
        </p:txBody>
      </p:sp>
      <p:sp>
        <p:nvSpPr>
          <p:cNvPr id="3" name="Text Placeholder 9">
            <a:extLst>
              <a:ext uri="{FF2B5EF4-FFF2-40B4-BE49-F238E27FC236}">
                <a16:creationId xmlns:a16="http://schemas.microsoft.com/office/drawing/2014/main" id="{024F7FBF-DFA0-4997-8CA7-C99E529F82AE}"/>
              </a:ext>
            </a:extLst>
          </p:cNvPr>
          <p:cNvSpPr txBox="1">
            <a:spLocks noGrp="1"/>
          </p:cNvSpPr>
          <p:nvPr>
            <p:ph type="body" idx="4294967295"/>
          </p:nvPr>
        </p:nvSpPr>
        <p:spPr>
          <a:xfrm>
            <a:off x="677332" y="4013201"/>
            <a:ext cx="8596667" cy="514249"/>
          </a:xfrm>
        </p:spPr>
        <p:txBody>
          <a:bodyPr anchor="b">
            <a:noAutofit/>
          </a:bodyPr>
          <a:lstStyle>
            <a:lvl1pPr marL="0" indent="0">
              <a:buNone/>
              <a:defRPr sz="2400"/>
            </a:lvl1pPr>
          </a:lstStyle>
          <a:p>
            <a:pPr lvl="0"/>
            <a:r>
              <a:rPr lang="cs-CZ"/>
              <a:t>Po kliknutí můžete upravovat styly textu v předloze.</a:t>
            </a:r>
          </a:p>
        </p:txBody>
      </p:sp>
      <p:sp>
        <p:nvSpPr>
          <p:cNvPr id="4" name="Text Placeholder 2">
            <a:extLst>
              <a:ext uri="{FF2B5EF4-FFF2-40B4-BE49-F238E27FC236}">
                <a16:creationId xmlns:a16="http://schemas.microsoft.com/office/drawing/2014/main" id="{C7F1ED10-0A7A-43C7-8EBB-08110B3CC819}"/>
              </a:ext>
            </a:extLst>
          </p:cNvPr>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5E885B69-8EB1-4734-9921-AC8DDDA664D3}"/>
              </a:ext>
            </a:extLst>
          </p:cNvPr>
          <p:cNvSpPr txBox="1">
            <a:spLocks noGrp="1"/>
          </p:cNvSpPr>
          <p:nvPr>
            <p:ph type="dt" sz="half" idx="7"/>
          </p:nvPr>
        </p:nvSpPr>
        <p:spPr/>
        <p:txBody>
          <a:bodyPr/>
          <a:lstStyle>
            <a:lvl1pPr>
              <a:defRPr/>
            </a:lvl1pPr>
          </a:lstStyle>
          <a:p>
            <a:pPr lvl="0"/>
            <a:fld id="{5B914BDF-087B-48F8-BB09-D5A6EF4D7C49}" type="datetime1">
              <a:rPr lang="cs-CZ"/>
              <a:pPr lvl="0"/>
              <a:t>06.11.2024</a:t>
            </a:fld>
            <a:endParaRPr lang="cs-CZ"/>
          </a:p>
        </p:txBody>
      </p:sp>
      <p:sp>
        <p:nvSpPr>
          <p:cNvPr id="6" name="Footer Placeholder 4">
            <a:extLst>
              <a:ext uri="{FF2B5EF4-FFF2-40B4-BE49-F238E27FC236}">
                <a16:creationId xmlns:a16="http://schemas.microsoft.com/office/drawing/2014/main" id="{9445A46C-B405-455B-A82E-9689E6209154}"/>
              </a:ext>
            </a:extLst>
          </p:cNvPr>
          <p:cNvSpPr txBox="1">
            <a:spLocks noGrp="1"/>
          </p:cNvSpPr>
          <p:nvPr>
            <p:ph type="ftr" sz="quarter" idx="9"/>
          </p:nvPr>
        </p:nvSpPr>
        <p:spPr/>
        <p:txBody>
          <a:bodyPr/>
          <a:lstStyle>
            <a:lvl1pPr>
              <a:defRPr/>
            </a:lvl1pPr>
          </a:lstStyle>
          <a:p>
            <a:pPr lvl="0"/>
            <a:endParaRPr lang="cs-CZ"/>
          </a:p>
        </p:txBody>
      </p:sp>
      <p:sp>
        <p:nvSpPr>
          <p:cNvPr id="7" name="Slide Number Placeholder 5">
            <a:extLst>
              <a:ext uri="{FF2B5EF4-FFF2-40B4-BE49-F238E27FC236}">
                <a16:creationId xmlns:a16="http://schemas.microsoft.com/office/drawing/2014/main" id="{01CF6CA3-A886-48B0-8695-5DEAE5A72EBB}"/>
              </a:ext>
            </a:extLst>
          </p:cNvPr>
          <p:cNvSpPr txBox="1">
            <a:spLocks noGrp="1"/>
          </p:cNvSpPr>
          <p:nvPr>
            <p:ph type="sldNum" sz="quarter" idx="8"/>
          </p:nvPr>
        </p:nvSpPr>
        <p:spPr/>
        <p:txBody>
          <a:bodyPr/>
          <a:lstStyle>
            <a:lvl1pPr>
              <a:defRPr/>
            </a:lvl1pPr>
          </a:lstStyle>
          <a:p>
            <a:pPr lvl="0"/>
            <a:fld id="{9383C27C-A54C-40F0-8BEA-2F38FDDFBCAD}" type="slidenum">
              <a:t>‹#›</a:t>
            </a:fld>
            <a:endParaRPr lang="cs-CZ"/>
          </a:p>
        </p:txBody>
      </p:sp>
      <p:sp>
        <p:nvSpPr>
          <p:cNvPr id="8" name="TextBox 23">
            <a:extLst>
              <a:ext uri="{FF2B5EF4-FFF2-40B4-BE49-F238E27FC236}">
                <a16:creationId xmlns:a16="http://schemas.microsoft.com/office/drawing/2014/main" id="{EA5E93AE-28D1-49EE-961D-F4B736E91C5C}"/>
              </a:ext>
            </a:extLst>
          </p:cNvPr>
          <p:cNvSpPr txBox="1"/>
          <p:nvPr/>
        </p:nvSpPr>
        <p:spPr>
          <a:xfrm>
            <a:off x="541873" y="790379"/>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
        <p:nvSpPr>
          <p:cNvPr id="9" name="TextBox 24">
            <a:extLst>
              <a:ext uri="{FF2B5EF4-FFF2-40B4-BE49-F238E27FC236}">
                <a16:creationId xmlns:a16="http://schemas.microsoft.com/office/drawing/2014/main" id="{D203E186-1C11-4D40-82F5-86B6F747E073}"/>
              </a:ext>
            </a:extLst>
          </p:cNvPr>
          <p:cNvSpPr txBox="1"/>
          <p:nvPr/>
        </p:nvSpPr>
        <p:spPr>
          <a:xfrm>
            <a:off x="8893015" y="2886559"/>
            <a:ext cx="609603" cy="584777"/>
          </a:xfrm>
          <a:prstGeom prst="rect">
            <a:avLst/>
          </a:prstGeom>
          <a:noFill/>
          <a:ln cap="rnd">
            <a:noFill/>
          </a:ln>
        </p:spPr>
        <p:txBody>
          <a:bodyPr vert="horz" wrap="square" lIns="91440" tIns="45720" rIns="91440" bIns="45720" anchor="ctr" anchorCtr="0" compatLnSpc="1">
            <a:no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C0E474"/>
                </a:solidFill>
                <a:uFillTx/>
                <a:latin typeface="Arial"/>
              </a:rPr>
              <a:t>”</a:t>
            </a:r>
          </a:p>
        </p:txBody>
      </p:sp>
    </p:spTree>
    <p:extLst>
      <p:ext uri="{BB962C8B-B14F-4D97-AF65-F5344CB8AC3E}">
        <p14:creationId xmlns:p14="http://schemas.microsoft.com/office/powerpoint/2010/main" val="4004448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1D21A-6764-477B-B4C8-F7FB60B53653}"/>
              </a:ext>
            </a:extLst>
          </p:cNvPr>
          <p:cNvSpPr txBox="1">
            <a:spLocks noGrp="1"/>
          </p:cNvSpPr>
          <p:nvPr>
            <p:ph type="title"/>
          </p:nvPr>
        </p:nvSpPr>
        <p:spPr>
          <a:xfrm>
            <a:off x="685800" y="609603"/>
            <a:ext cx="8588200" cy="3022604"/>
          </a:xfrm>
        </p:spPr>
        <p:txBody>
          <a:bodyPr anchor="ctr"/>
          <a:lstStyle>
            <a:lvl1pPr>
              <a:defRPr sz="4400"/>
            </a:lvl1pPr>
          </a:lstStyle>
          <a:p>
            <a:pPr lvl="0"/>
            <a:r>
              <a:rPr lang="cs-CZ"/>
              <a:t>Kliknutím lze upravit styl.</a:t>
            </a:r>
            <a:endParaRPr lang="en-US"/>
          </a:p>
        </p:txBody>
      </p:sp>
      <p:sp>
        <p:nvSpPr>
          <p:cNvPr id="3" name="Text Placeholder 9">
            <a:extLst>
              <a:ext uri="{FF2B5EF4-FFF2-40B4-BE49-F238E27FC236}">
                <a16:creationId xmlns:a16="http://schemas.microsoft.com/office/drawing/2014/main" id="{4AD2512A-AF0F-45AE-978F-1BF4D8627EF5}"/>
              </a:ext>
            </a:extLst>
          </p:cNvPr>
          <p:cNvSpPr txBox="1">
            <a:spLocks noGrp="1"/>
          </p:cNvSpPr>
          <p:nvPr>
            <p:ph type="body" idx="4294967295"/>
          </p:nvPr>
        </p:nvSpPr>
        <p:spPr>
          <a:xfrm>
            <a:off x="677332" y="4013201"/>
            <a:ext cx="8596667" cy="514249"/>
          </a:xfrm>
        </p:spPr>
        <p:txBody>
          <a:bodyPr anchor="b">
            <a:noAutofit/>
          </a:bodyPr>
          <a:lstStyle>
            <a:lvl1pPr marL="0" indent="0">
              <a:buNone/>
              <a:defRPr sz="2400">
                <a:solidFill>
                  <a:srgbClr val="90C226"/>
                </a:solidFill>
              </a:defRPr>
            </a:lvl1pPr>
          </a:lstStyle>
          <a:p>
            <a:pPr lvl="0"/>
            <a:r>
              <a:rPr lang="cs-CZ"/>
              <a:t>Po kliknutí můžete upravovat styly textu v předloze.</a:t>
            </a:r>
          </a:p>
        </p:txBody>
      </p:sp>
      <p:sp>
        <p:nvSpPr>
          <p:cNvPr id="4" name="Text Placeholder 2">
            <a:extLst>
              <a:ext uri="{FF2B5EF4-FFF2-40B4-BE49-F238E27FC236}">
                <a16:creationId xmlns:a16="http://schemas.microsoft.com/office/drawing/2014/main" id="{69BB06E0-EB44-4EC7-99A1-3EEB2DCF0335}"/>
              </a:ext>
            </a:extLst>
          </p:cNvPr>
          <p:cNvSpPr txBox="1">
            <a:spLocks noGrp="1"/>
          </p:cNvSpPr>
          <p:nvPr>
            <p:ph type="body" idx="4294967295"/>
          </p:nvPr>
        </p:nvSpPr>
        <p:spPr>
          <a:xfrm>
            <a:off x="677332" y="4527450"/>
            <a:ext cx="8596667" cy="1513917"/>
          </a:xfrm>
        </p:spPr>
        <p:txBody>
          <a:bodyPr/>
          <a:lstStyle>
            <a:lvl1pPr marL="0" indent="0">
              <a:buNone/>
              <a:defRPr>
                <a:solidFill>
                  <a:srgbClr val="7F7F7F"/>
                </a:solidFill>
              </a:defRPr>
            </a:lvl1pPr>
          </a:lstStyle>
          <a:p>
            <a:pPr lvl="0"/>
            <a:r>
              <a:rPr lang="cs-CZ"/>
              <a:t>Po kliknutí můžete upravovat styly textu v předloze.</a:t>
            </a:r>
          </a:p>
        </p:txBody>
      </p:sp>
      <p:sp>
        <p:nvSpPr>
          <p:cNvPr id="5" name="Date Placeholder 3">
            <a:extLst>
              <a:ext uri="{FF2B5EF4-FFF2-40B4-BE49-F238E27FC236}">
                <a16:creationId xmlns:a16="http://schemas.microsoft.com/office/drawing/2014/main" id="{32EC61A2-0E4E-452D-91F6-8459216CEDC3}"/>
              </a:ext>
            </a:extLst>
          </p:cNvPr>
          <p:cNvSpPr txBox="1">
            <a:spLocks noGrp="1"/>
          </p:cNvSpPr>
          <p:nvPr>
            <p:ph type="dt" sz="half" idx="7"/>
          </p:nvPr>
        </p:nvSpPr>
        <p:spPr/>
        <p:txBody>
          <a:bodyPr/>
          <a:lstStyle>
            <a:lvl1pPr>
              <a:defRPr/>
            </a:lvl1pPr>
          </a:lstStyle>
          <a:p>
            <a:pPr lvl="0"/>
            <a:fld id="{A082781E-AB48-4B59-8865-02EEE94BEBAF}" type="datetime1">
              <a:rPr lang="cs-CZ"/>
              <a:pPr lvl="0"/>
              <a:t>06.11.2024</a:t>
            </a:fld>
            <a:endParaRPr lang="cs-CZ"/>
          </a:p>
        </p:txBody>
      </p:sp>
      <p:sp>
        <p:nvSpPr>
          <p:cNvPr id="6" name="Footer Placeholder 4">
            <a:extLst>
              <a:ext uri="{FF2B5EF4-FFF2-40B4-BE49-F238E27FC236}">
                <a16:creationId xmlns:a16="http://schemas.microsoft.com/office/drawing/2014/main" id="{4DD6D9F0-FD7E-4C0A-A09F-39A8D7FA2E35}"/>
              </a:ext>
            </a:extLst>
          </p:cNvPr>
          <p:cNvSpPr txBox="1">
            <a:spLocks noGrp="1"/>
          </p:cNvSpPr>
          <p:nvPr>
            <p:ph type="ftr" sz="quarter" idx="9"/>
          </p:nvPr>
        </p:nvSpPr>
        <p:spPr/>
        <p:txBody>
          <a:bodyPr/>
          <a:lstStyle>
            <a:lvl1pPr>
              <a:defRPr/>
            </a:lvl1pPr>
          </a:lstStyle>
          <a:p>
            <a:pPr lvl="0"/>
            <a:endParaRPr lang="cs-CZ"/>
          </a:p>
        </p:txBody>
      </p:sp>
      <p:sp>
        <p:nvSpPr>
          <p:cNvPr id="7" name="Slide Number Placeholder 5">
            <a:extLst>
              <a:ext uri="{FF2B5EF4-FFF2-40B4-BE49-F238E27FC236}">
                <a16:creationId xmlns:a16="http://schemas.microsoft.com/office/drawing/2014/main" id="{E77C08D7-4859-4A90-9991-5371EB67F408}"/>
              </a:ext>
            </a:extLst>
          </p:cNvPr>
          <p:cNvSpPr txBox="1">
            <a:spLocks noGrp="1"/>
          </p:cNvSpPr>
          <p:nvPr>
            <p:ph type="sldNum" sz="quarter" idx="8"/>
          </p:nvPr>
        </p:nvSpPr>
        <p:spPr/>
        <p:txBody>
          <a:bodyPr/>
          <a:lstStyle>
            <a:lvl1pPr>
              <a:defRPr/>
            </a:lvl1pPr>
          </a:lstStyle>
          <a:p>
            <a:pPr lvl="0"/>
            <a:fld id="{A14E3501-D299-4965-9124-BF5DDA47B1E4}" type="slidenum">
              <a:t>‹#›</a:t>
            </a:fld>
            <a:endParaRPr lang="cs-CZ"/>
          </a:p>
        </p:txBody>
      </p:sp>
    </p:spTree>
    <p:extLst>
      <p:ext uri="{BB962C8B-B14F-4D97-AF65-F5344CB8AC3E}">
        <p14:creationId xmlns:p14="http://schemas.microsoft.com/office/powerpoint/2010/main" val="463541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0F1F4-7A9E-406F-A89C-465D053AF6F7}"/>
              </a:ext>
            </a:extLst>
          </p:cNvPr>
          <p:cNvSpPr txBox="1">
            <a:spLocks noGrp="1"/>
          </p:cNvSpPr>
          <p:nvPr>
            <p:ph type="title"/>
          </p:nvPr>
        </p:nvSpPr>
        <p:spPr/>
        <p:txBody>
          <a:bodyPr/>
          <a:lstStyle>
            <a:lvl1pPr>
              <a:defRPr/>
            </a:lvl1pPr>
          </a:lstStyle>
          <a:p>
            <a:pPr lvl="0"/>
            <a:r>
              <a:rPr lang="cs-CZ"/>
              <a:t>Kliknutím lze upravit styl.</a:t>
            </a:r>
            <a:endParaRPr lang="en-US"/>
          </a:p>
        </p:txBody>
      </p:sp>
      <p:sp>
        <p:nvSpPr>
          <p:cNvPr id="3" name="Vertical Text Placeholder 2">
            <a:extLst>
              <a:ext uri="{FF2B5EF4-FFF2-40B4-BE49-F238E27FC236}">
                <a16:creationId xmlns:a16="http://schemas.microsoft.com/office/drawing/2014/main" id="{4BEB9C53-4E15-4DD7-A97D-73B0867DBAA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a:extLst>
              <a:ext uri="{FF2B5EF4-FFF2-40B4-BE49-F238E27FC236}">
                <a16:creationId xmlns:a16="http://schemas.microsoft.com/office/drawing/2014/main" id="{4E65FCBD-6B38-4347-9955-262794A4C821}"/>
              </a:ext>
            </a:extLst>
          </p:cNvPr>
          <p:cNvSpPr txBox="1">
            <a:spLocks noGrp="1"/>
          </p:cNvSpPr>
          <p:nvPr>
            <p:ph type="dt" sz="half" idx="7"/>
          </p:nvPr>
        </p:nvSpPr>
        <p:spPr/>
        <p:txBody>
          <a:bodyPr/>
          <a:lstStyle>
            <a:lvl1pPr>
              <a:defRPr/>
            </a:lvl1pPr>
          </a:lstStyle>
          <a:p>
            <a:pPr lvl="0"/>
            <a:fld id="{AFC9FE9C-7B91-4D42-8BDB-428997DD0807}" type="datetime1">
              <a:rPr lang="cs-CZ"/>
              <a:pPr lvl="0"/>
              <a:t>06.11.2024</a:t>
            </a:fld>
            <a:endParaRPr lang="cs-CZ"/>
          </a:p>
        </p:txBody>
      </p:sp>
      <p:sp>
        <p:nvSpPr>
          <p:cNvPr id="5" name="Footer Placeholder 4">
            <a:extLst>
              <a:ext uri="{FF2B5EF4-FFF2-40B4-BE49-F238E27FC236}">
                <a16:creationId xmlns:a16="http://schemas.microsoft.com/office/drawing/2014/main" id="{CDBE091A-C242-4E58-84E7-806D2839EA2D}"/>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32A8B02E-F6EF-4782-B001-CDCECD3E2940}"/>
              </a:ext>
            </a:extLst>
          </p:cNvPr>
          <p:cNvSpPr txBox="1">
            <a:spLocks noGrp="1"/>
          </p:cNvSpPr>
          <p:nvPr>
            <p:ph type="sldNum" sz="quarter" idx="8"/>
          </p:nvPr>
        </p:nvSpPr>
        <p:spPr/>
        <p:txBody>
          <a:bodyPr/>
          <a:lstStyle>
            <a:lvl1pPr>
              <a:defRPr/>
            </a:lvl1pPr>
          </a:lstStyle>
          <a:p>
            <a:pPr lvl="0"/>
            <a:fld id="{0E3339CF-A417-4606-9379-140C1DF21A64}" type="slidenum">
              <a:t>‹#›</a:t>
            </a:fld>
            <a:endParaRPr lang="cs-CZ"/>
          </a:p>
        </p:txBody>
      </p:sp>
    </p:spTree>
    <p:extLst>
      <p:ext uri="{BB962C8B-B14F-4D97-AF65-F5344CB8AC3E}">
        <p14:creationId xmlns:p14="http://schemas.microsoft.com/office/powerpoint/2010/main" val="2255031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DF9007-13E7-4EC3-8279-BA023048CB05}"/>
              </a:ext>
            </a:extLst>
          </p:cNvPr>
          <p:cNvSpPr txBox="1">
            <a:spLocks noGrp="1"/>
          </p:cNvSpPr>
          <p:nvPr>
            <p:ph type="title" orient="vert"/>
          </p:nvPr>
        </p:nvSpPr>
        <p:spPr>
          <a:xfrm>
            <a:off x="7967670" y="609603"/>
            <a:ext cx="1304739" cy="5251454"/>
          </a:xfrm>
        </p:spPr>
        <p:txBody>
          <a:bodyPr vert="eaVert" anchor="ctr"/>
          <a:lstStyle>
            <a:lvl1pPr>
              <a:defRPr/>
            </a:lvl1pPr>
          </a:lstStyle>
          <a:p>
            <a:pPr lvl="0"/>
            <a:r>
              <a:rPr lang="cs-CZ"/>
              <a:t>Kliknutím lze upravit styl.</a:t>
            </a:r>
            <a:endParaRPr lang="en-US"/>
          </a:p>
        </p:txBody>
      </p:sp>
      <p:sp>
        <p:nvSpPr>
          <p:cNvPr id="3" name="Vertical Text Placeholder 2">
            <a:extLst>
              <a:ext uri="{FF2B5EF4-FFF2-40B4-BE49-F238E27FC236}">
                <a16:creationId xmlns:a16="http://schemas.microsoft.com/office/drawing/2014/main" id="{788B92D9-7729-45DE-9CE3-C332B553CF08}"/>
              </a:ext>
            </a:extLst>
          </p:cNvPr>
          <p:cNvSpPr txBox="1">
            <a:spLocks noGrp="1"/>
          </p:cNvSpPr>
          <p:nvPr>
            <p:ph type="body" orient="vert" idx="1"/>
          </p:nvPr>
        </p:nvSpPr>
        <p:spPr>
          <a:xfrm>
            <a:off x="677332" y="609603"/>
            <a:ext cx="7060146" cy="5251454"/>
          </a:xfrm>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a:extLst>
              <a:ext uri="{FF2B5EF4-FFF2-40B4-BE49-F238E27FC236}">
                <a16:creationId xmlns:a16="http://schemas.microsoft.com/office/drawing/2014/main" id="{406D16F4-AE96-4AFA-96C2-A4E38CC27F20}"/>
              </a:ext>
            </a:extLst>
          </p:cNvPr>
          <p:cNvSpPr txBox="1">
            <a:spLocks noGrp="1"/>
          </p:cNvSpPr>
          <p:nvPr>
            <p:ph type="dt" sz="half" idx="7"/>
          </p:nvPr>
        </p:nvSpPr>
        <p:spPr/>
        <p:txBody>
          <a:bodyPr/>
          <a:lstStyle>
            <a:lvl1pPr>
              <a:defRPr/>
            </a:lvl1pPr>
          </a:lstStyle>
          <a:p>
            <a:pPr lvl="0"/>
            <a:fld id="{CEF20F77-4967-4A5C-A242-15F034B01FC4}" type="datetime1">
              <a:rPr lang="cs-CZ"/>
              <a:pPr lvl="0"/>
              <a:t>06.11.2024</a:t>
            </a:fld>
            <a:endParaRPr lang="cs-CZ"/>
          </a:p>
        </p:txBody>
      </p:sp>
      <p:sp>
        <p:nvSpPr>
          <p:cNvPr id="5" name="Footer Placeholder 4">
            <a:extLst>
              <a:ext uri="{FF2B5EF4-FFF2-40B4-BE49-F238E27FC236}">
                <a16:creationId xmlns:a16="http://schemas.microsoft.com/office/drawing/2014/main" id="{38C179E0-9009-4BA3-84A7-767E355AC068}"/>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55520F3B-29D1-4CC9-815F-7E0E5D4DA797}"/>
              </a:ext>
            </a:extLst>
          </p:cNvPr>
          <p:cNvSpPr txBox="1">
            <a:spLocks noGrp="1"/>
          </p:cNvSpPr>
          <p:nvPr>
            <p:ph type="sldNum" sz="quarter" idx="8"/>
          </p:nvPr>
        </p:nvSpPr>
        <p:spPr/>
        <p:txBody>
          <a:bodyPr/>
          <a:lstStyle>
            <a:lvl1pPr>
              <a:defRPr/>
            </a:lvl1pPr>
          </a:lstStyle>
          <a:p>
            <a:pPr lvl="0"/>
            <a:fld id="{6C5E858C-A61B-4A86-BE5F-D44A147B4EA9}" type="slidenum">
              <a:t>‹#›</a:t>
            </a:fld>
            <a:endParaRPr lang="cs-CZ"/>
          </a:p>
        </p:txBody>
      </p:sp>
    </p:spTree>
    <p:extLst>
      <p:ext uri="{BB962C8B-B14F-4D97-AF65-F5344CB8AC3E}">
        <p14:creationId xmlns:p14="http://schemas.microsoft.com/office/powerpoint/2010/main" val="4034330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A1506-7E34-4913-AD7B-FE3D8C180B93}"/>
              </a:ext>
            </a:extLst>
          </p:cNvPr>
          <p:cNvSpPr txBox="1">
            <a:spLocks noGrp="1"/>
          </p:cNvSpPr>
          <p:nvPr>
            <p:ph type="title"/>
          </p:nvPr>
        </p:nvSpPr>
        <p:spPr/>
        <p:txBody>
          <a:bodyPr/>
          <a:lstStyle>
            <a:lvl1pPr>
              <a:defRPr/>
            </a:lvl1pPr>
          </a:lstStyle>
          <a:p>
            <a:pPr lvl="0"/>
            <a:r>
              <a:rPr lang="cs-CZ"/>
              <a:t>Kliknutím lze upravit styl.</a:t>
            </a:r>
            <a:endParaRPr lang="en-US"/>
          </a:p>
        </p:txBody>
      </p:sp>
      <p:sp>
        <p:nvSpPr>
          <p:cNvPr id="3" name="Content Placeholder 2">
            <a:extLst>
              <a:ext uri="{FF2B5EF4-FFF2-40B4-BE49-F238E27FC236}">
                <a16:creationId xmlns:a16="http://schemas.microsoft.com/office/drawing/2014/main" id="{016538F1-DF1E-40C3-981B-447469CBC266}"/>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a:extLst>
              <a:ext uri="{FF2B5EF4-FFF2-40B4-BE49-F238E27FC236}">
                <a16:creationId xmlns:a16="http://schemas.microsoft.com/office/drawing/2014/main" id="{5457B533-D2CB-46E4-A4C1-2DD3B0344BAF}"/>
              </a:ext>
            </a:extLst>
          </p:cNvPr>
          <p:cNvSpPr txBox="1">
            <a:spLocks noGrp="1"/>
          </p:cNvSpPr>
          <p:nvPr>
            <p:ph type="dt" sz="half" idx="7"/>
          </p:nvPr>
        </p:nvSpPr>
        <p:spPr/>
        <p:txBody>
          <a:bodyPr/>
          <a:lstStyle>
            <a:lvl1pPr>
              <a:defRPr/>
            </a:lvl1pPr>
          </a:lstStyle>
          <a:p>
            <a:pPr lvl="0"/>
            <a:fld id="{8128E652-518F-4CCC-96B3-A83608B77BE2}" type="datetime1">
              <a:rPr lang="cs-CZ"/>
              <a:pPr lvl="0"/>
              <a:t>06.11.2024</a:t>
            </a:fld>
            <a:endParaRPr lang="cs-CZ"/>
          </a:p>
        </p:txBody>
      </p:sp>
      <p:sp>
        <p:nvSpPr>
          <p:cNvPr id="5" name="Footer Placeholder 4">
            <a:extLst>
              <a:ext uri="{FF2B5EF4-FFF2-40B4-BE49-F238E27FC236}">
                <a16:creationId xmlns:a16="http://schemas.microsoft.com/office/drawing/2014/main" id="{182E048E-61B3-4FD8-BD2A-4D0ADCBA2B56}"/>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FF3717AC-0E06-41F7-A377-A9A8F586BB96}"/>
              </a:ext>
            </a:extLst>
          </p:cNvPr>
          <p:cNvSpPr txBox="1">
            <a:spLocks noGrp="1"/>
          </p:cNvSpPr>
          <p:nvPr>
            <p:ph type="sldNum" sz="quarter" idx="8"/>
          </p:nvPr>
        </p:nvSpPr>
        <p:spPr/>
        <p:txBody>
          <a:bodyPr/>
          <a:lstStyle>
            <a:lvl1pPr>
              <a:defRPr/>
            </a:lvl1pPr>
          </a:lstStyle>
          <a:p>
            <a:pPr lvl="0"/>
            <a:fld id="{8DE6665D-E13B-469D-B814-814AD61E1D8B}" type="slidenum">
              <a:t>‹#›</a:t>
            </a:fld>
            <a:endParaRPr lang="cs-CZ"/>
          </a:p>
        </p:txBody>
      </p:sp>
    </p:spTree>
    <p:extLst>
      <p:ext uri="{BB962C8B-B14F-4D97-AF65-F5344CB8AC3E}">
        <p14:creationId xmlns:p14="http://schemas.microsoft.com/office/powerpoint/2010/main" val="20303794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6961-C188-433B-B100-EC1E5FC59457}"/>
              </a:ext>
            </a:extLst>
          </p:cNvPr>
          <p:cNvSpPr txBox="1">
            <a:spLocks noGrp="1"/>
          </p:cNvSpPr>
          <p:nvPr>
            <p:ph type="title"/>
          </p:nvPr>
        </p:nvSpPr>
        <p:spPr>
          <a:xfrm>
            <a:off x="677332" y="2700863"/>
            <a:ext cx="8596667" cy="1826578"/>
          </a:xfrm>
        </p:spPr>
        <p:txBody>
          <a:bodyPr anchor="b"/>
          <a:lstStyle>
            <a:lvl1pPr>
              <a:defRPr sz="4000"/>
            </a:lvl1pPr>
          </a:lstStyle>
          <a:p>
            <a:pPr lvl="0"/>
            <a:r>
              <a:rPr lang="cs-CZ"/>
              <a:t>Kliknutím lze upravit styl.</a:t>
            </a:r>
            <a:endParaRPr lang="en-US"/>
          </a:p>
        </p:txBody>
      </p:sp>
      <p:sp>
        <p:nvSpPr>
          <p:cNvPr id="3" name="Text Placeholder 2">
            <a:extLst>
              <a:ext uri="{FF2B5EF4-FFF2-40B4-BE49-F238E27FC236}">
                <a16:creationId xmlns:a16="http://schemas.microsoft.com/office/drawing/2014/main" id="{1860C326-7565-45CD-98E9-E6DB170003F2}"/>
              </a:ext>
            </a:extLst>
          </p:cNvPr>
          <p:cNvSpPr txBox="1">
            <a:spLocks noGrp="1"/>
          </p:cNvSpPr>
          <p:nvPr>
            <p:ph type="body" idx="1"/>
          </p:nvPr>
        </p:nvSpPr>
        <p:spPr>
          <a:xfrm>
            <a:off x="677332" y="4527450"/>
            <a:ext cx="8596667" cy="860395"/>
          </a:xfrm>
        </p:spPr>
        <p:txBody>
          <a:bodyPr/>
          <a:lstStyle>
            <a:lvl1pPr marL="0" indent="0">
              <a:buNone/>
              <a:defRPr sz="2000">
                <a:solidFill>
                  <a:srgbClr val="7F7F7F"/>
                </a:solidFill>
              </a:defRPr>
            </a:lvl1pPr>
          </a:lstStyle>
          <a:p>
            <a:pPr lvl="0"/>
            <a:r>
              <a:rPr lang="cs-CZ"/>
              <a:t>Po kliknutí můžete upravovat styly textu v předloze.</a:t>
            </a:r>
          </a:p>
        </p:txBody>
      </p:sp>
      <p:sp>
        <p:nvSpPr>
          <p:cNvPr id="4" name="Date Placeholder 3">
            <a:extLst>
              <a:ext uri="{FF2B5EF4-FFF2-40B4-BE49-F238E27FC236}">
                <a16:creationId xmlns:a16="http://schemas.microsoft.com/office/drawing/2014/main" id="{1B70602A-C4C0-4FB6-991F-B7BB141E4490}"/>
              </a:ext>
            </a:extLst>
          </p:cNvPr>
          <p:cNvSpPr txBox="1">
            <a:spLocks noGrp="1"/>
          </p:cNvSpPr>
          <p:nvPr>
            <p:ph type="dt" sz="half" idx="7"/>
          </p:nvPr>
        </p:nvSpPr>
        <p:spPr/>
        <p:txBody>
          <a:bodyPr/>
          <a:lstStyle>
            <a:lvl1pPr>
              <a:defRPr/>
            </a:lvl1pPr>
          </a:lstStyle>
          <a:p>
            <a:pPr lvl="0"/>
            <a:fld id="{CC2EB890-FD7B-4FB4-95FC-ECE3E0311663}" type="datetime1">
              <a:rPr lang="cs-CZ"/>
              <a:pPr lvl="0"/>
              <a:t>06.11.2024</a:t>
            </a:fld>
            <a:endParaRPr lang="cs-CZ"/>
          </a:p>
        </p:txBody>
      </p:sp>
      <p:sp>
        <p:nvSpPr>
          <p:cNvPr id="5" name="Footer Placeholder 4">
            <a:extLst>
              <a:ext uri="{FF2B5EF4-FFF2-40B4-BE49-F238E27FC236}">
                <a16:creationId xmlns:a16="http://schemas.microsoft.com/office/drawing/2014/main" id="{9A713021-90CD-46AA-96FB-09B027899797}"/>
              </a:ext>
            </a:extLst>
          </p:cNvPr>
          <p:cNvSpPr txBox="1">
            <a:spLocks noGrp="1"/>
          </p:cNvSpPr>
          <p:nvPr>
            <p:ph type="ftr" sz="quarter" idx="9"/>
          </p:nvPr>
        </p:nvSpPr>
        <p:spPr/>
        <p:txBody>
          <a:bodyPr/>
          <a:lstStyle>
            <a:lvl1pPr>
              <a:defRPr/>
            </a:lvl1pPr>
          </a:lstStyle>
          <a:p>
            <a:pPr lvl="0"/>
            <a:endParaRPr lang="cs-CZ"/>
          </a:p>
        </p:txBody>
      </p:sp>
      <p:sp>
        <p:nvSpPr>
          <p:cNvPr id="6" name="Slide Number Placeholder 5">
            <a:extLst>
              <a:ext uri="{FF2B5EF4-FFF2-40B4-BE49-F238E27FC236}">
                <a16:creationId xmlns:a16="http://schemas.microsoft.com/office/drawing/2014/main" id="{254917CB-2CD2-4E61-ACDF-2F4FF637DDB0}"/>
              </a:ext>
            </a:extLst>
          </p:cNvPr>
          <p:cNvSpPr txBox="1">
            <a:spLocks noGrp="1"/>
          </p:cNvSpPr>
          <p:nvPr>
            <p:ph type="sldNum" sz="quarter" idx="8"/>
          </p:nvPr>
        </p:nvSpPr>
        <p:spPr/>
        <p:txBody>
          <a:bodyPr/>
          <a:lstStyle>
            <a:lvl1pPr>
              <a:defRPr/>
            </a:lvl1pPr>
          </a:lstStyle>
          <a:p>
            <a:pPr lvl="0"/>
            <a:fld id="{CE7542D9-D0B9-476B-85D8-8FEEC35CF563}" type="slidenum">
              <a:t>‹#›</a:t>
            </a:fld>
            <a:endParaRPr lang="cs-CZ"/>
          </a:p>
        </p:txBody>
      </p:sp>
    </p:spTree>
    <p:extLst>
      <p:ext uri="{BB962C8B-B14F-4D97-AF65-F5344CB8AC3E}">
        <p14:creationId xmlns:p14="http://schemas.microsoft.com/office/powerpoint/2010/main" val="1915218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2D70B-15B9-42DF-B0AF-0715A7B358ED}"/>
              </a:ext>
            </a:extLst>
          </p:cNvPr>
          <p:cNvSpPr txBox="1">
            <a:spLocks noGrp="1"/>
          </p:cNvSpPr>
          <p:nvPr>
            <p:ph type="title"/>
          </p:nvPr>
        </p:nvSpPr>
        <p:spPr/>
        <p:txBody>
          <a:bodyPr/>
          <a:lstStyle>
            <a:lvl1pPr>
              <a:defRPr/>
            </a:lvl1pPr>
          </a:lstStyle>
          <a:p>
            <a:pPr lvl="0"/>
            <a:r>
              <a:rPr lang="cs-CZ"/>
              <a:t>Kliknutím lze upravit styl.</a:t>
            </a:r>
            <a:endParaRPr lang="en-US"/>
          </a:p>
        </p:txBody>
      </p:sp>
      <p:sp>
        <p:nvSpPr>
          <p:cNvPr id="3" name="Content Placeholder 2">
            <a:extLst>
              <a:ext uri="{FF2B5EF4-FFF2-40B4-BE49-F238E27FC236}">
                <a16:creationId xmlns:a16="http://schemas.microsoft.com/office/drawing/2014/main" id="{38548097-7A01-4D3A-891B-1C444C731FDF}"/>
              </a:ext>
            </a:extLst>
          </p:cNvPr>
          <p:cNvSpPr txBox="1">
            <a:spLocks noGrp="1"/>
          </p:cNvSpPr>
          <p:nvPr>
            <p:ph idx="1"/>
          </p:nvPr>
        </p:nvSpPr>
        <p:spPr>
          <a:xfrm>
            <a:off x="677332" y="2160590"/>
            <a:ext cx="4184038" cy="3880768"/>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a:extLst>
              <a:ext uri="{FF2B5EF4-FFF2-40B4-BE49-F238E27FC236}">
                <a16:creationId xmlns:a16="http://schemas.microsoft.com/office/drawing/2014/main" id="{C305CA59-1753-4773-93DA-BF811D678E7D}"/>
              </a:ext>
            </a:extLst>
          </p:cNvPr>
          <p:cNvSpPr txBox="1">
            <a:spLocks noGrp="1"/>
          </p:cNvSpPr>
          <p:nvPr>
            <p:ph idx="2"/>
          </p:nvPr>
        </p:nvSpPr>
        <p:spPr>
          <a:xfrm>
            <a:off x="5089971" y="2160590"/>
            <a:ext cx="4184038" cy="3880768"/>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4">
            <a:extLst>
              <a:ext uri="{FF2B5EF4-FFF2-40B4-BE49-F238E27FC236}">
                <a16:creationId xmlns:a16="http://schemas.microsoft.com/office/drawing/2014/main" id="{8164395C-05BC-45DC-95DC-6C105D85DECE}"/>
              </a:ext>
            </a:extLst>
          </p:cNvPr>
          <p:cNvSpPr txBox="1">
            <a:spLocks noGrp="1"/>
          </p:cNvSpPr>
          <p:nvPr>
            <p:ph type="dt" sz="half" idx="7"/>
          </p:nvPr>
        </p:nvSpPr>
        <p:spPr/>
        <p:txBody>
          <a:bodyPr/>
          <a:lstStyle>
            <a:lvl1pPr>
              <a:defRPr/>
            </a:lvl1pPr>
          </a:lstStyle>
          <a:p>
            <a:pPr lvl="0"/>
            <a:fld id="{9486A4D3-2F92-4528-BF57-B68DB2276014}" type="datetime1">
              <a:rPr lang="cs-CZ"/>
              <a:pPr lvl="0"/>
              <a:t>06.11.2024</a:t>
            </a:fld>
            <a:endParaRPr lang="cs-CZ"/>
          </a:p>
        </p:txBody>
      </p:sp>
      <p:sp>
        <p:nvSpPr>
          <p:cNvPr id="6" name="Footer Placeholder 5">
            <a:extLst>
              <a:ext uri="{FF2B5EF4-FFF2-40B4-BE49-F238E27FC236}">
                <a16:creationId xmlns:a16="http://schemas.microsoft.com/office/drawing/2014/main" id="{6E384509-9450-4E42-9694-514BF46AEF47}"/>
              </a:ext>
            </a:extLst>
          </p:cNvPr>
          <p:cNvSpPr txBox="1">
            <a:spLocks noGrp="1"/>
          </p:cNvSpPr>
          <p:nvPr>
            <p:ph type="ftr" sz="quarter" idx="9"/>
          </p:nvPr>
        </p:nvSpPr>
        <p:spPr/>
        <p:txBody>
          <a:bodyPr/>
          <a:lstStyle>
            <a:lvl1pPr>
              <a:defRPr/>
            </a:lvl1pPr>
          </a:lstStyle>
          <a:p>
            <a:pPr lvl="0"/>
            <a:endParaRPr lang="cs-CZ"/>
          </a:p>
        </p:txBody>
      </p:sp>
      <p:sp>
        <p:nvSpPr>
          <p:cNvPr id="7" name="Slide Number Placeholder 6">
            <a:extLst>
              <a:ext uri="{FF2B5EF4-FFF2-40B4-BE49-F238E27FC236}">
                <a16:creationId xmlns:a16="http://schemas.microsoft.com/office/drawing/2014/main" id="{2B02F6D4-7BEB-469B-9CA6-EDDA39F2FF1E}"/>
              </a:ext>
            </a:extLst>
          </p:cNvPr>
          <p:cNvSpPr txBox="1">
            <a:spLocks noGrp="1"/>
          </p:cNvSpPr>
          <p:nvPr>
            <p:ph type="sldNum" sz="quarter" idx="8"/>
          </p:nvPr>
        </p:nvSpPr>
        <p:spPr/>
        <p:txBody>
          <a:bodyPr/>
          <a:lstStyle>
            <a:lvl1pPr>
              <a:defRPr/>
            </a:lvl1pPr>
          </a:lstStyle>
          <a:p>
            <a:pPr lvl="0"/>
            <a:fld id="{EB07FC8E-6B48-4353-BDB6-EEC4FA20B716}" type="slidenum">
              <a:t>‹#›</a:t>
            </a:fld>
            <a:endParaRPr lang="cs-CZ"/>
          </a:p>
        </p:txBody>
      </p:sp>
    </p:spTree>
    <p:extLst>
      <p:ext uri="{BB962C8B-B14F-4D97-AF65-F5344CB8AC3E}">
        <p14:creationId xmlns:p14="http://schemas.microsoft.com/office/powerpoint/2010/main" val="1199257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DE99-7241-4A29-971E-B2347B2C69E9}"/>
              </a:ext>
            </a:extLst>
          </p:cNvPr>
          <p:cNvSpPr txBox="1">
            <a:spLocks noGrp="1"/>
          </p:cNvSpPr>
          <p:nvPr>
            <p:ph type="title"/>
          </p:nvPr>
        </p:nvSpPr>
        <p:spPr/>
        <p:txBody>
          <a:bodyPr/>
          <a:lstStyle>
            <a:lvl1pPr>
              <a:defRPr/>
            </a:lvl1pPr>
          </a:lstStyle>
          <a:p>
            <a:pPr lvl="0"/>
            <a:r>
              <a:rPr lang="cs-CZ"/>
              <a:t>Kliknutím lze upravit styl.</a:t>
            </a:r>
            <a:endParaRPr lang="en-US"/>
          </a:p>
        </p:txBody>
      </p:sp>
      <p:sp>
        <p:nvSpPr>
          <p:cNvPr id="3" name="Text Placeholder 2">
            <a:extLst>
              <a:ext uri="{FF2B5EF4-FFF2-40B4-BE49-F238E27FC236}">
                <a16:creationId xmlns:a16="http://schemas.microsoft.com/office/drawing/2014/main" id="{DFB1AA79-437C-4E96-8E7F-6F3115BF6313}"/>
              </a:ext>
            </a:extLst>
          </p:cNvPr>
          <p:cNvSpPr txBox="1">
            <a:spLocks noGrp="1"/>
          </p:cNvSpPr>
          <p:nvPr>
            <p:ph type="body" idx="1"/>
          </p:nvPr>
        </p:nvSpPr>
        <p:spPr>
          <a:xfrm>
            <a:off x="675741" y="2160983"/>
            <a:ext cx="4185620" cy="576264"/>
          </a:xfrm>
        </p:spPr>
        <p:txBody>
          <a:bodyPr anchor="b">
            <a:noAutofit/>
          </a:bodyPr>
          <a:lstStyle>
            <a:lvl1pPr marL="0" indent="0">
              <a:buNone/>
              <a:defRPr sz="2400"/>
            </a:lvl1pPr>
          </a:lstStyle>
          <a:p>
            <a:pPr lvl="0"/>
            <a:r>
              <a:rPr lang="cs-CZ"/>
              <a:t>Po kliknutí můžete upravovat styly textu v předloze.</a:t>
            </a:r>
          </a:p>
        </p:txBody>
      </p:sp>
      <p:sp>
        <p:nvSpPr>
          <p:cNvPr id="4" name="Content Placeholder 3">
            <a:extLst>
              <a:ext uri="{FF2B5EF4-FFF2-40B4-BE49-F238E27FC236}">
                <a16:creationId xmlns:a16="http://schemas.microsoft.com/office/drawing/2014/main" id="{4E6F7FC3-2EBE-479A-8D39-7722FF7FE4BC}"/>
              </a:ext>
            </a:extLst>
          </p:cNvPr>
          <p:cNvSpPr txBox="1">
            <a:spLocks noGrp="1"/>
          </p:cNvSpPr>
          <p:nvPr>
            <p:ph idx="2"/>
          </p:nvPr>
        </p:nvSpPr>
        <p:spPr>
          <a:xfrm>
            <a:off x="675741" y="2737247"/>
            <a:ext cx="4185620" cy="3304120"/>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a:extLst>
              <a:ext uri="{FF2B5EF4-FFF2-40B4-BE49-F238E27FC236}">
                <a16:creationId xmlns:a16="http://schemas.microsoft.com/office/drawing/2014/main" id="{8A9FC205-E9AE-4C11-A471-8F885913F912}"/>
              </a:ext>
            </a:extLst>
          </p:cNvPr>
          <p:cNvSpPr txBox="1">
            <a:spLocks noGrp="1"/>
          </p:cNvSpPr>
          <p:nvPr>
            <p:ph type="body" idx="3"/>
          </p:nvPr>
        </p:nvSpPr>
        <p:spPr>
          <a:xfrm>
            <a:off x="5088379" y="2160983"/>
            <a:ext cx="4185620" cy="576264"/>
          </a:xfrm>
        </p:spPr>
        <p:txBody>
          <a:bodyPr anchor="b">
            <a:noAutofit/>
          </a:bodyPr>
          <a:lstStyle>
            <a:lvl1pPr marL="0" indent="0">
              <a:buNone/>
              <a:defRPr sz="2400"/>
            </a:lvl1pPr>
          </a:lstStyle>
          <a:p>
            <a:pPr lvl="0"/>
            <a:r>
              <a:rPr lang="cs-CZ"/>
              <a:t>Po kliknutí můžete upravovat styly textu v předloze.</a:t>
            </a:r>
          </a:p>
        </p:txBody>
      </p:sp>
      <p:sp>
        <p:nvSpPr>
          <p:cNvPr id="6" name="Content Placeholder 5">
            <a:extLst>
              <a:ext uri="{FF2B5EF4-FFF2-40B4-BE49-F238E27FC236}">
                <a16:creationId xmlns:a16="http://schemas.microsoft.com/office/drawing/2014/main" id="{384226FD-4390-4118-80B9-8EE2AC97A230}"/>
              </a:ext>
            </a:extLst>
          </p:cNvPr>
          <p:cNvSpPr txBox="1">
            <a:spLocks noGrp="1"/>
          </p:cNvSpPr>
          <p:nvPr>
            <p:ph idx="4"/>
          </p:nvPr>
        </p:nvSpPr>
        <p:spPr>
          <a:xfrm>
            <a:off x="5088379" y="2737247"/>
            <a:ext cx="4185620" cy="3304120"/>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a:extLst>
              <a:ext uri="{FF2B5EF4-FFF2-40B4-BE49-F238E27FC236}">
                <a16:creationId xmlns:a16="http://schemas.microsoft.com/office/drawing/2014/main" id="{064DADA1-B673-4C5B-9E38-F5332DA5F173}"/>
              </a:ext>
            </a:extLst>
          </p:cNvPr>
          <p:cNvSpPr txBox="1">
            <a:spLocks noGrp="1"/>
          </p:cNvSpPr>
          <p:nvPr>
            <p:ph type="dt" sz="half" idx="7"/>
          </p:nvPr>
        </p:nvSpPr>
        <p:spPr/>
        <p:txBody>
          <a:bodyPr/>
          <a:lstStyle>
            <a:lvl1pPr>
              <a:defRPr/>
            </a:lvl1pPr>
          </a:lstStyle>
          <a:p>
            <a:pPr lvl="0"/>
            <a:fld id="{E15B7DC6-4004-45A9-BBF2-027D42C67F78}" type="datetime1">
              <a:rPr lang="cs-CZ"/>
              <a:pPr lvl="0"/>
              <a:t>06.11.2024</a:t>
            </a:fld>
            <a:endParaRPr lang="cs-CZ"/>
          </a:p>
        </p:txBody>
      </p:sp>
      <p:sp>
        <p:nvSpPr>
          <p:cNvPr id="8" name="Footer Placeholder 7">
            <a:extLst>
              <a:ext uri="{FF2B5EF4-FFF2-40B4-BE49-F238E27FC236}">
                <a16:creationId xmlns:a16="http://schemas.microsoft.com/office/drawing/2014/main" id="{21BE4633-9678-4609-AE81-897A06C5F0C8}"/>
              </a:ext>
            </a:extLst>
          </p:cNvPr>
          <p:cNvSpPr txBox="1">
            <a:spLocks noGrp="1"/>
          </p:cNvSpPr>
          <p:nvPr>
            <p:ph type="ftr" sz="quarter" idx="9"/>
          </p:nvPr>
        </p:nvSpPr>
        <p:spPr/>
        <p:txBody>
          <a:bodyPr/>
          <a:lstStyle>
            <a:lvl1pPr>
              <a:defRPr/>
            </a:lvl1pPr>
          </a:lstStyle>
          <a:p>
            <a:pPr lvl="0"/>
            <a:endParaRPr lang="cs-CZ"/>
          </a:p>
        </p:txBody>
      </p:sp>
      <p:sp>
        <p:nvSpPr>
          <p:cNvPr id="9" name="Slide Number Placeholder 8">
            <a:extLst>
              <a:ext uri="{FF2B5EF4-FFF2-40B4-BE49-F238E27FC236}">
                <a16:creationId xmlns:a16="http://schemas.microsoft.com/office/drawing/2014/main" id="{0EA85B01-41CE-4A77-ABF8-19E8E64BA8BA}"/>
              </a:ext>
            </a:extLst>
          </p:cNvPr>
          <p:cNvSpPr txBox="1">
            <a:spLocks noGrp="1"/>
          </p:cNvSpPr>
          <p:nvPr>
            <p:ph type="sldNum" sz="quarter" idx="8"/>
          </p:nvPr>
        </p:nvSpPr>
        <p:spPr/>
        <p:txBody>
          <a:bodyPr/>
          <a:lstStyle>
            <a:lvl1pPr>
              <a:defRPr/>
            </a:lvl1pPr>
          </a:lstStyle>
          <a:p>
            <a:pPr lvl="0"/>
            <a:fld id="{6FB8822A-CE1E-489F-A9CC-765AE325CD2D}" type="slidenum">
              <a:t>‹#›</a:t>
            </a:fld>
            <a:endParaRPr lang="cs-CZ"/>
          </a:p>
        </p:txBody>
      </p:sp>
    </p:spTree>
    <p:extLst>
      <p:ext uri="{BB962C8B-B14F-4D97-AF65-F5344CB8AC3E}">
        <p14:creationId xmlns:p14="http://schemas.microsoft.com/office/powerpoint/2010/main" val="4200033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A64C-BDFC-4EC8-9599-6EEAC99D5977}"/>
              </a:ext>
            </a:extLst>
          </p:cNvPr>
          <p:cNvSpPr txBox="1">
            <a:spLocks noGrp="1"/>
          </p:cNvSpPr>
          <p:nvPr>
            <p:ph type="title"/>
          </p:nvPr>
        </p:nvSpPr>
        <p:spPr/>
        <p:txBody>
          <a:bodyPr/>
          <a:lstStyle>
            <a:lvl1pPr>
              <a:defRPr/>
            </a:lvl1pPr>
          </a:lstStyle>
          <a:p>
            <a:pPr lvl="0"/>
            <a:r>
              <a:rPr lang="cs-CZ"/>
              <a:t>Kliknutím lze upravit styl.</a:t>
            </a:r>
            <a:endParaRPr lang="en-US"/>
          </a:p>
        </p:txBody>
      </p:sp>
      <p:sp>
        <p:nvSpPr>
          <p:cNvPr id="3" name="Date Placeholder 2">
            <a:extLst>
              <a:ext uri="{FF2B5EF4-FFF2-40B4-BE49-F238E27FC236}">
                <a16:creationId xmlns:a16="http://schemas.microsoft.com/office/drawing/2014/main" id="{07DBFBEB-A50F-4FBA-8ED8-C4613EC06E4B}"/>
              </a:ext>
            </a:extLst>
          </p:cNvPr>
          <p:cNvSpPr txBox="1">
            <a:spLocks noGrp="1"/>
          </p:cNvSpPr>
          <p:nvPr>
            <p:ph type="dt" sz="half" idx="7"/>
          </p:nvPr>
        </p:nvSpPr>
        <p:spPr/>
        <p:txBody>
          <a:bodyPr/>
          <a:lstStyle>
            <a:lvl1pPr>
              <a:defRPr/>
            </a:lvl1pPr>
          </a:lstStyle>
          <a:p>
            <a:pPr lvl="0"/>
            <a:fld id="{FEFBEECB-0AB2-4FC8-AD48-CD6CF2342314}" type="datetime1">
              <a:rPr lang="cs-CZ"/>
              <a:pPr lvl="0"/>
              <a:t>06.11.2024</a:t>
            </a:fld>
            <a:endParaRPr lang="cs-CZ"/>
          </a:p>
        </p:txBody>
      </p:sp>
      <p:sp>
        <p:nvSpPr>
          <p:cNvPr id="4" name="Footer Placeholder 3">
            <a:extLst>
              <a:ext uri="{FF2B5EF4-FFF2-40B4-BE49-F238E27FC236}">
                <a16:creationId xmlns:a16="http://schemas.microsoft.com/office/drawing/2014/main" id="{58B49992-6061-42A7-8EB6-28982DEC6551}"/>
              </a:ext>
            </a:extLst>
          </p:cNvPr>
          <p:cNvSpPr txBox="1">
            <a:spLocks noGrp="1"/>
          </p:cNvSpPr>
          <p:nvPr>
            <p:ph type="ftr" sz="quarter" idx="9"/>
          </p:nvPr>
        </p:nvSpPr>
        <p:spPr/>
        <p:txBody>
          <a:bodyPr/>
          <a:lstStyle>
            <a:lvl1pPr>
              <a:defRPr/>
            </a:lvl1pPr>
          </a:lstStyle>
          <a:p>
            <a:pPr lvl="0"/>
            <a:endParaRPr lang="cs-CZ"/>
          </a:p>
        </p:txBody>
      </p:sp>
      <p:sp>
        <p:nvSpPr>
          <p:cNvPr id="5" name="Slide Number Placeholder 4">
            <a:extLst>
              <a:ext uri="{FF2B5EF4-FFF2-40B4-BE49-F238E27FC236}">
                <a16:creationId xmlns:a16="http://schemas.microsoft.com/office/drawing/2014/main" id="{B8F9C708-70F5-4F6C-96A3-7FB8037FA1F9}"/>
              </a:ext>
            </a:extLst>
          </p:cNvPr>
          <p:cNvSpPr txBox="1">
            <a:spLocks noGrp="1"/>
          </p:cNvSpPr>
          <p:nvPr>
            <p:ph type="sldNum" sz="quarter" idx="8"/>
          </p:nvPr>
        </p:nvSpPr>
        <p:spPr/>
        <p:txBody>
          <a:bodyPr/>
          <a:lstStyle>
            <a:lvl1pPr>
              <a:defRPr/>
            </a:lvl1pPr>
          </a:lstStyle>
          <a:p>
            <a:pPr lvl="0"/>
            <a:fld id="{2FC99F7F-B15A-4FD5-A1B1-656B4D6C1BED}" type="slidenum">
              <a:t>‹#›</a:t>
            </a:fld>
            <a:endParaRPr lang="cs-CZ"/>
          </a:p>
        </p:txBody>
      </p:sp>
    </p:spTree>
    <p:extLst>
      <p:ext uri="{BB962C8B-B14F-4D97-AF65-F5344CB8AC3E}">
        <p14:creationId xmlns:p14="http://schemas.microsoft.com/office/powerpoint/2010/main" val="208365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0B9B64-DD33-4D40-9A9B-6D7009986421}"/>
              </a:ext>
            </a:extLst>
          </p:cNvPr>
          <p:cNvSpPr txBox="1">
            <a:spLocks noGrp="1"/>
          </p:cNvSpPr>
          <p:nvPr>
            <p:ph type="dt" sz="half" idx="7"/>
          </p:nvPr>
        </p:nvSpPr>
        <p:spPr/>
        <p:txBody>
          <a:bodyPr/>
          <a:lstStyle>
            <a:lvl1pPr>
              <a:defRPr/>
            </a:lvl1pPr>
          </a:lstStyle>
          <a:p>
            <a:pPr lvl="0"/>
            <a:fld id="{EC44636A-E7F1-4DDD-9E81-FF49ED4B1ECF}" type="datetime1">
              <a:rPr lang="cs-CZ"/>
              <a:pPr lvl="0"/>
              <a:t>06.11.2024</a:t>
            </a:fld>
            <a:endParaRPr lang="cs-CZ"/>
          </a:p>
        </p:txBody>
      </p:sp>
      <p:sp>
        <p:nvSpPr>
          <p:cNvPr id="3" name="Footer Placeholder 2">
            <a:extLst>
              <a:ext uri="{FF2B5EF4-FFF2-40B4-BE49-F238E27FC236}">
                <a16:creationId xmlns:a16="http://schemas.microsoft.com/office/drawing/2014/main" id="{54C73FAE-7AE6-4F48-8461-BF303329FE22}"/>
              </a:ext>
            </a:extLst>
          </p:cNvPr>
          <p:cNvSpPr txBox="1">
            <a:spLocks noGrp="1"/>
          </p:cNvSpPr>
          <p:nvPr>
            <p:ph type="ftr" sz="quarter" idx="9"/>
          </p:nvPr>
        </p:nvSpPr>
        <p:spPr/>
        <p:txBody>
          <a:bodyPr/>
          <a:lstStyle>
            <a:lvl1pPr>
              <a:defRPr/>
            </a:lvl1pPr>
          </a:lstStyle>
          <a:p>
            <a:pPr lvl="0"/>
            <a:endParaRPr lang="cs-CZ"/>
          </a:p>
        </p:txBody>
      </p:sp>
      <p:sp>
        <p:nvSpPr>
          <p:cNvPr id="4" name="Slide Number Placeholder 3">
            <a:extLst>
              <a:ext uri="{FF2B5EF4-FFF2-40B4-BE49-F238E27FC236}">
                <a16:creationId xmlns:a16="http://schemas.microsoft.com/office/drawing/2014/main" id="{5DD04772-89EF-4DE4-BCDA-A0C324485197}"/>
              </a:ext>
            </a:extLst>
          </p:cNvPr>
          <p:cNvSpPr txBox="1">
            <a:spLocks noGrp="1"/>
          </p:cNvSpPr>
          <p:nvPr>
            <p:ph type="sldNum" sz="quarter" idx="8"/>
          </p:nvPr>
        </p:nvSpPr>
        <p:spPr/>
        <p:txBody>
          <a:bodyPr/>
          <a:lstStyle>
            <a:lvl1pPr>
              <a:defRPr/>
            </a:lvl1pPr>
          </a:lstStyle>
          <a:p>
            <a:pPr lvl="0"/>
            <a:fld id="{01EB578E-5258-46E2-9BFF-379A8B73E853}" type="slidenum">
              <a:t>‹#›</a:t>
            </a:fld>
            <a:endParaRPr lang="cs-CZ"/>
          </a:p>
        </p:txBody>
      </p:sp>
    </p:spTree>
    <p:extLst>
      <p:ext uri="{BB962C8B-B14F-4D97-AF65-F5344CB8AC3E}">
        <p14:creationId xmlns:p14="http://schemas.microsoft.com/office/powerpoint/2010/main" val="182181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85A7-A5F1-439C-812B-1FC270DF8A6B}"/>
              </a:ext>
            </a:extLst>
          </p:cNvPr>
          <p:cNvSpPr txBox="1">
            <a:spLocks noGrp="1"/>
          </p:cNvSpPr>
          <p:nvPr>
            <p:ph type="title"/>
          </p:nvPr>
        </p:nvSpPr>
        <p:spPr>
          <a:xfrm>
            <a:off x="677332" y="1498601"/>
            <a:ext cx="3854525" cy="1278468"/>
          </a:xfrm>
        </p:spPr>
        <p:txBody>
          <a:bodyPr anchor="b"/>
          <a:lstStyle>
            <a:lvl1pPr>
              <a:defRPr sz="2000"/>
            </a:lvl1pPr>
          </a:lstStyle>
          <a:p>
            <a:pPr lvl="0"/>
            <a:r>
              <a:rPr lang="cs-CZ"/>
              <a:t>Kliknutím lze upravit styl.</a:t>
            </a:r>
            <a:endParaRPr lang="en-US"/>
          </a:p>
        </p:txBody>
      </p:sp>
      <p:sp>
        <p:nvSpPr>
          <p:cNvPr id="3" name="Content Placeholder 2">
            <a:extLst>
              <a:ext uri="{FF2B5EF4-FFF2-40B4-BE49-F238E27FC236}">
                <a16:creationId xmlns:a16="http://schemas.microsoft.com/office/drawing/2014/main" id="{9F784CBF-EE4C-4C2E-B2E1-51FEFE10C7AF}"/>
              </a:ext>
            </a:extLst>
          </p:cNvPr>
          <p:cNvSpPr txBox="1">
            <a:spLocks noGrp="1"/>
          </p:cNvSpPr>
          <p:nvPr>
            <p:ph idx="1"/>
          </p:nvPr>
        </p:nvSpPr>
        <p:spPr>
          <a:xfrm>
            <a:off x="4760457" y="514926"/>
            <a:ext cx="4513542" cy="5526432"/>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a:extLst>
              <a:ext uri="{FF2B5EF4-FFF2-40B4-BE49-F238E27FC236}">
                <a16:creationId xmlns:a16="http://schemas.microsoft.com/office/drawing/2014/main" id="{BA0F6012-590D-414C-ACD1-0CAFEAAD4B36}"/>
              </a:ext>
            </a:extLst>
          </p:cNvPr>
          <p:cNvSpPr txBox="1">
            <a:spLocks noGrp="1"/>
          </p:cNvSpPr>
          <p:nvPr>
            <p:ph type="body" idx="2"/>
          </p:nvPr>
        </p:nvSpPr>
        <p:spPr>
          <a:xfrm>
            <a:off x="677332" y="2777069"/>
            <a:ext cx="3854525" cy="2584451"/>
          </a:xfrm>
        </p:spPr>
        <p:txBody>
          <a:bodyPr/>
          <a:lstStyle>
            <a:lvl1pPr marL="0" indent="0">
              <a:buNone/>
              <a:defRPr sz="1400"/>
            </a:lvl1pPr>
          </a:lstStyle>
          <a:p>
            <a:pPr lvl="0"/>
            <a:r>
              <a:rPr lang="cs-CZ"/>
              <a:t>Po kliknutí můžete upravovat styly textu v předloze.</a:t>
            </a:r>
          </a:p>
        </p:txBody>
      </p:sp>
      <p:sp>
        <p:nvSpPr>
          <p:cNvPr id="5" name="Date Placeholder 4">
            <a:extLst>
              <a:ext uri="{FF2B5EF4-FFF2-40B4-BE49-F238E27FC236}">
                <a16:creationId xmlns:a16="http://schemas.microsoft.com/office/drawing/2014/main" id="{FAC73047-C35D-4BAB-85FE-E417BC129972}"/>
              </a:ext>
            </a:extLst>
          </p:cNvPr>
          <p:cNvSpPr txBox="1">
            <a:spLocks noGrp="1"/>
          </p:cNvSpPr>
          <p:nvPr>
            <p:ph type="dt" sz="half" idx="7"/>
          </p:nvPr>
        </p:nvSpPr>
        <p:spPr/>
        <p:txBody>
          <a:bodyPr/>
          <a:lstStyle>
            <a:lvl1pPr>
              <a:defRPr/>
            </a:lvl1pPr>
          </a:lstStyle>
          <a:p>
            <a:pPr lvl="0"/>
            <a:fld id="{16F94F62-B2C2-4B86-8BF9-81728F182B62}" type="datetime1">
              <a:rPr lang="cs-CZ"/>
              <a:pPr lvl="0"/>
              <a:t>06.11.2024</a:t>
            </a:fld>
            <a:endParaRPr lang="cs-CZ"/>
          </a:p>
        </p:txBody>
      </p:sp>
      <p:sp>
        <p:nvSpPr>
          <p:cNvPr id="6" name="Footer Placeholder 5">
            <a:extLst>
              <a:ext uri="{FF2B5EF4-FFF2-40B4-BE49-F238E27FC236}">
                <a16:creationId xmlns:a16="http://schemas.microsoft.com/office/drawing/2014/main" id="{8252AA3A-50EF-46AA-BEBE-3577918BC0D7}"/>
              </a:ext>
            </a:extLst>
          </p:cNvPr>
          <p:cNvSpPr txBox="1">
            <a:spLocks noGrp="1"/>
          </p:cNvSpPr>
          <p:nvPr>
            <p:ph type="ftr" sz="quarter" idx="9"/>
          </p:nvPr>
        </p:nvSpPr>
        <p:spPr/>
        <p:txBody>
          <a:bodyPr/>
          <a:lstStyle>
            <a:lvl1pPr>
              <a:defRPr/>
            </a:lvl1pPr>
          </a:lstStyle>
          <a:p>
            <a:pPr lvl="0"/>
            <a:endParaRPr lang="cs-CZ"/>
          </a:p>
        </p:txBody>
      </p:sp>
      <p:sp>
        <p:nvSpPr>
          <p:cNvPr id="7" name="Slide Number Placeholder 6">
            <a:extLst>
              <a:ext uri="{FF2B5EF4-FFF2-40B4-BE49-F238E27FC236}">
                <a16:creationId xmlns:a16="http://schemas.microsoft.com/office/drawing/2014/main" id="{9E72D8FE-5EB4-44A8-B1D4-B7BCB3F88EAF}"/>
              </a:ext>
            </a:extLst>
          </p:cNvPr>
          <p:cNvSpPr txBox="1">
            <a:spLocks noGrp="1"/>
          </p:cNvSpPr>
          <p:nvPr>
            <p:ph type="sldNum" sz="quarter" idx="8"/>
          </p:nvPr>
        </p:nvSpPr>
        <p:spPr/>
        <p:txBody>
          <a:bodyPr/>
          <a:lstStyle>
            <a:lvl1pPr>
              <a:defRPr/>
            </a:lvl1pPr>
          </a:lstStyle>
          <a:p>
            <a:pPr lvl="0"/>
            <a:fld id="{948904E7-837E-476B-8296-164D35646739}" type="slidenum">
              <a:t>‹#›</a:t>
            </a:fld>
            <a:endParaRPr lang="cs-CZ"/>
          </a:p>
        </p:txBody>
      </p:sp>
    </p:spTree>
    <p:extLst>
      <p:ext uri="{BB962C8B-B14F-4D97-AF65-F5344CB8AC3E}">
        <p14:creationId xmlns:p14="http://schemas.microsoft.com/office/powerpoint/2010/main" val="360344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8CF48-C6E7-4E17-8B9F-033761C788BA}"/>
              </a:ext>
            </a:extLst>
          </p:cNvPr>
          <p:cNvSpPr txBox="1">
            <a:spLocks noGrp="1"/>
          </p:cNvSpPr>
          <p:nvPr>
            <p:ph type="title"/>
          </p:nvPr>
        </p:nvSpPr>
        <p:spPr>
          <a:xfrm>
            <a:off x="677332" y="4800600"/>
            <a:ext cx="8596667" cy="566735"/>
          </a:xfrm>
        </p:spPr>
        <p:txBody>
          <a:bodyPr anchor="b"/>
          <a:lstStyle>
            <a:lvl1pPr>
              <a:defRPr sz="2400"/>
            </a:lvl1pPr>
          </a:lstStyle>
          <a:p>
            <a:pPr lvl="0"/>
            <a:r>
              <a:rPr lang="cs-CZ"/>
              <a:t>Kliknutím lze upravit styl.</a:t>
            </a:r>
            <a:endParaRPr lang="en-US"/>
          </a:p>
        </p:txBody>
      </p:sp>
      <p:sp>
        <p:nvSpPr>
          <p:cNvPr id="3" name="Picture Placeholder 2">
            <a:extLst>
              <a:ext uri="{FF2B5EF4-FFF2-40B4-BE49-F238E27FC236}">
                <a16:creationId xmlns:a16="http://schemas.microsoft.com/office/drawing/2014/main" id="{1750E297-C6EA-471B-90FC-35E2F9959C69}"/>
              </a:ext>
            </a:extLst>
          </p:cNvPr>
          <p:cNvSpPr txBox="1">
            <a:spLocks noGrp="1"/>
          </p:cNvSpPr>
          <p:nvPr>
            <p:ph type="pic" idx="1"/>
          </p:nvPr>
        </p:nvSpPr>
        <p:spPr>
          <a:xfrm>
            <a:off x="677332" y="609603"/>
            <a:ext cx="8596667" cy="3845719"/>
          </a:xfrm>
        </p:spPr>
        <p:txBody>
          <a:bodyPr anchorCtr="1"/>
          <a:lstStyle>
            <a:lvl1pPr marL="0" indent="0" algn="ctr">
              <a:buNone/>
              <a:defRPr sz="1600"/>
            </a:lvl1pPr>
          </a:lstStyle>
          <a:p>
            <a:pPr lvl="0"/>
            <a:r>
              <a:rPr lang="cs-CZ"/>
              <a:t>Kliknutím na ikonu přidáte obrázek.</a:t>
            </a:r>
            <a:endParaRPr lang="en-US"/>
          </a:p>
        </p:txBody>
      </p:sp>
      <p:sp>
        <p:nvSpPr>
          <p:cNvPr id="4" name="Text Placeholder 3">
            <a:extLst>
              <a:ext uri="{FF2B5EF4-FFF2-40B4-BE49-F238E27FC236}">
                <a16:creationId xmlns:a16="http://schemas.microsoft.com/office/drawing/2014/main" id="{2CCEEE15-E4B3-4CB5-8434-4A635824A680}"/>
              </a:ext>
            </a:extLst>
          </p:cNvPr>
          <p:cNvSpPr txBox="1">
            <a:spLocks noGrp="1"/>
          </p:cNvSpPr>
          <p:nvPr>
            <p:ph type="body" idx="2"/>
          </p:nvPr>
        </p:nvSpPr>
        <p:spPr>
          <a:xfrm>
            <a:off x="677332" y="5367335"/>
            <a:ext cx="8596667" cy="674022"/>
          </a:xfrm>
        </p:spPr>
        <p:txBody>
          <a:bodyPr/>
          <a:lstStyle>
            <a:lvl1pPr marL="0" indent="0">
              <a:buNone/>
              <a:defRPr sz="1200"/>
            </a:lvl1pPr>
          </a:lstStyle>
          <a:p>
            <a:pPr lvl="0"/>
            <a:r>
              <a:rPr lang="cs-CZ"/>
              <a:t>Po kliknutí můžete upravovat styly textu v předloze.</a:t>
            </a:r>
          </a:p>
        </p:txBody>
      </p:sp>
      <p:sp>
        <p:nvSpPr>
          <p:cNvPr id="5" name="Date Placeholder 4">
            <a:extLst>
              <a:ext uri="{FF2B5EF4-FFF2-40B4-BE49-F238E27FC236}">
                <a16:creationId xmlns:a16="http://schemas.microsoft.com/office/drawing/2014/main" id="{2C0757AD-8EEA-4C30-87EF-33F2A79840AF}"/>
              </a:ext>
            </a:extLst>
          </p:cNvPr>
          <p:cNvSpPr txBox="1">
            <a:spLocks noGrp="1"/>
          </p:cNvSpPr>
          <p:nvPr>
            <p:ph type="dt" sz="half" idx="7"/>
          </p:nvPr>
        </p:nvSpPr>
        <p:spPr/>
        <p:txBody>
          <a:bodyPr/>
          <a:lstStyle>
            <a:lvl1pPr>
              <a:defRPr/>
            </a:lvl1pPr>
          </a:lstStyle>
          <a:p>
            <a:pPr lvl="0"/>
            <a:fld id="{D879E67F-0591-4D19-8D34-0B8882ADBAB8}" type="datetime1">
              <a:rPr lang="cs-CZ"/>
              <a:pPr lvl="0"/>
              <a:t>06.11.2024</a:t>
            </a:fld>
            <a:endParaRPr lang="cs-CZ"/>
          </a:p>
        </p:txBody>
      </p:sp>
      <p:sp>
        <p:nvSpPr>
          <p:cNvPr id="6" name="Footer Placeholder 5">
            <a:extLst>
              <a:ext uri="{FF2B5EF4-FFF2-40B4-BE49-F238E27FC236}">
                <a16:creationId xmlns:a16="http://schemas.microsoft.com/office/drawing/2014/main" id="{9B49E15C-734C-4717-BDFA-6465361549AB}"/>
              </a:ext>
            </a:extLst>
          </p:cNvPr>
          <p:cNvSpPr txBox="1">
            <a:spLocks noGrp="1"/>
          </p:cNvSpPr>
          <p:nvPr>
            <p:ph type="ftr" sz="quarter" idx="9"/>
          </p:nvPr>
        </p:nvSpPr>
        <p:spPr/>
        <p:txBody>
          <a:bodyPr/>
          <a:lstStyle>
            <a:lvl1pPr>
              <a:defRPr/>
            </a:lvl1pPr>
          </a:lstStyle>
          <a:p>
            <a:pPr lvl="0"/>
            <a:endParaRPr lang="cs-CZ"/>
          </a:p>
        </p:txBody>
      </p:sp>
      <p:sp>
        <p:nvSpPr>
          <p:cNvPr id="7" name="Slide Number Placeholder 6">
            <a:extLst>
              <a:ext uri="{FF2B5EF4-FFF2-40B4-BE49-F238E27FC236}">
                <a16:creationId xmlns:a16="http://schemas.microsoft.com/office/drawing/2014/main" id="{818D059B-A460-4ADE-8A3F-CA4871ED8237}"/>
              </a:ext>
            </a:extLst>
          </p:cNvPr>
          <p:cNvSpPr txBox="1">
            <a:spLocks noGrp="1"/>
          </p:cNvSpPr>
          <p:nvPr>
            <p:ph type="sldNum" sz="quarter" idx="8"/>
          </p:nvPr>
        </p:nvSpPr>
        <p:spPr/>
        <p:txBody>
          <a:bodyPr/>
          <a:lstStyle>
            <a:lvl1pPr>
              <a:defRPr/>
            </a:lvl1pPr>
          </a:lstStyle>
          <a:p>
            <a:pPr lvl="0"/>
            <a:fld id="{1FEE0456-B7F8-4350-A3FA-0CAE20DB9347}" type="slidenum">
              <a:t>‹#›</a:t>
            </a:fld>
            <a:endParaRPr lang="cs-CZ"/>
          </a:p>
        </p:txBody>
      </p:sp>
    </p:spTree>
    <p:extLst>
      <p:ext uri="{BB962C8B-B14F-4D97-AF65-F5344CB8AC3E}">
        <p14:creationId xmlns:p14="http://schemas.microsoft.com/office/powerpoint/2010/main" val="1605969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20DDF5ED-4A7F-4E95-AC06-86BDF486B403}"/>
              </a:ext>
            </a:extLst>
          </p:cNvPr>
          <p:cNvGrpSpPr/>
          <p:nvPr/>
        </p:nvGrpSpPr>
        <p:grpSpPr>
          <a:xfrm>
            <a:off x="0" y="-8467"/>
            <a:ext cx="12192005" cy="6866467"/>
            <a:chOff x="0" y="-8467"/>
            <a:chExt cx="12192005" cy="6866467"/>
          </a:xfrm>
        </p:grpSpPr>
        <p:cxnSp>
          <p:nvCxnSpPr>
            <p:cNvPr id="3" name="Straight Connector 19">
              <a:extLst>
                <a:ext uri="{FF2B5EF4-FFF2-40B4-BE49-F238E27FC236}">
                  <a16:creationId xmlns:a16="http://schemas.microsoft.com/office/drawing/2014/main" id="{8AB6884D-1782-4862-94AB-02F78B7B0A82}"/>
                </a:ext>
              </a:extLst>
            </p:cNvPr>
            <p:cNvCxnSpPr/>
            <p:nvPr/>
          </p:nvCxnSpPr>
          <p:spPr>
            <a:xfrm>
              <a:off x="9371008" y="0"/>
              <a:ext cx="1219207" cy="6858000"/>
            </a:xfrm>
            <a:prstGeom prst="straightConnector1">
              <a:avLst/>
            </a:prstGeom>
            <a:noFill/>
            <a:ln w="9528" cap="rnd">
              <a:solidFill>
                <a:srgbClr val="BFBFBF"/>
              </a:solidFill>
              <a:prstDash val="solid"/>
            </a:ln>
          </p:spPr>
        </p:cxnSp>
        <p:cxnSp>
          <p:nvCxnSpPr>
            <p:cNvPr id="4" name="Straight Connector 20">
              <a:extLst>
                <a:ext uri="{FF2B5EF4-FFF2-40B4-BE49-F238E27FC236}">
                  <a16:creationId xmlns:a16="http://schemas.microsoft.com/office/drawing/2014/main" id="{57C55B00-75CA-4010-8B57-B369E9210616}"/>
                </a:ext>
              </a:extLst>
            </p:cNvPr>
            <p:cNvCxnSpPr/>
            <p:nvPr/>
          </p:nvCxnSpPr>
          <p:spPr>
            <a:xfrm flipH="1">
              <a:off x="7425266" y="3681410"/>
              <a:ext cx="4763557" cy="3176590"/>
            </a:xfrm>
            <a:prstGeom prst="straightConnector1">
              <a:avLst/>
            </a:prstGeom>
            <a:noFill/>
            <a:ln w="9528" cap="rnd">
              <a:solidFill>
                <a:srgbClr val="D9D9D9"/>
              </a:solidFill>
              <a:prstDash val="solid"/>
            </a:ln>
          </p:spPr>
        </p:cxnSp>
        <p:sp>
          <p:nvSpPr>
            <p:cNvPr id="5" name="Rectangle 23">
              <a:extLst>
                <a:ext uri="{FF2B5EF4-FFF2-40B4-BE49-F238E27FC236}">
                  <a16:creationId xmlns:a16="http://schemas.microsoft.com/office/drawing/2014/main" id="{B1766F64-4AD3-4C5E-9584-342DDD81677C}"/>
                </a:ext>
              </a:extLst>
            </p:cNvPr>
            <p:cNvSpPr/>
            <p:nvPr/>
          </p:nvSpPr>
          <p:spPr>
            <a:xfrm>
              <a:off x="9181472" y="-8467"/>
              <a:ext cx="3007351" cy="6866467"/>
            </a:xfrm>
            <a:custGeom>
              <a:avLst/>
              <a:gdLst>
                <a:gd name="f0" fmla="val w"/>
                <a:gd name="f1" fmla="val h"/>
                <a:gd name="f2" fmla="val 0"/>
                <a:gd name="f3" fmla="val 3007349"/>
                <a:gd name="f4" fmla="val 6866467"/>
                <a:gd name="f5" fmla="val 2045532"/>
                <a:gd name="f6" fmla="*/ f0 1 3007349"/>
                <a:gd name="f7" fmla="*/ f1 1 6866467"/>
                <a:gd name="f8" fmla="val f2"/>
                <a:gd name="f9" fmla="val f3"/>
                <a:gd name="f10" fmla="val f4"/>
                <a:gd name="f11" fmla="+- f10 0 f8"/>
                <a:gd name="f12" fmla="+- f9 0 f8"/>
                <a:gd name="f13" fmla="*/ f12 1 3007349"/>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3007349" h="6866467">
                  <a:moveTo>
                    <a:pt x="f5" y="f2"/>
                  </a:moveTo>
                  <a:lnTo>
                    <a:pt x="f3" y="f2"/>
                  </a:lnTo>
                  <a:lnTo>
                    <a:pt x="f3" y="f4"/>
                  </a:lnTo>
                  <a:lnTo>
                    <a:pt x="f2" y="f4"/>
                  </a:lnTo>
                  <a:lnTo>
                    <a:pt x="f5" y="f2"/>
                  </a:lnTo>
                  <a:close/>
                </a:path>
              </a:pathLst>
            </a:custGeom>
            <a:solidFill>
              <a:srgbClr val="90C226">
                <a:alpha val="30000"/>
              </a:srgbClr>
            </a:solidFill>
            <a:ln cap="rnd">
              <a:noFill/>
              <a:prstDash val="solid"/>
            </a:ln>
          </p:spPr>
          <p:txBody>
            <a:bodyPr lIns="0" tIns="0" rIns="0" bIns="0"/>
            <a:lstStyle/>
            <a:p>
              <a:endParaRPr lang="cs-CZ"/>
            </a:p>
          </p:txBody>
        </p:sp>
        <p:sp>
          <p:nvSpPr>
            <p:cNvPr id="6" name="Rectangle 25">
              <a:extLst>
                <a:ext uri="{FF2B5EF4-FFF2-40B4-BE49-F238E27FC236}">
                  <a16:creationId xmlns:a16="http://schemas.microsoft.com/office/drawing/2014/main" id="{1FE82512-175C-47A9-A9CE-19408CFC06D7}"/>
                </a:ext>
              </a:extLst>
            </p:cNvPr>
            <p:cNvSpPr/>
            <p:nvPr/>
          </p:nvSpPr>
          <p:spPr>
            <a:xfrm>
              <a:off x="9603440" y="-8467"/>
              <a:ext cx="2588556" cy="6866467"/>
            </a:xfrm>
            <a:custGeom>
              <a:avLst/>
              <a:gdLst>
                <a:gd name="f0" fmla="val w"/>
                <a:gd name="f1" fmla="val h"/>
                <a:gd name="f2" fmla="val 0"/>
                <a:gd name="f3" fmla="val 2573311"/>
                <a:gd name="f4" fmla="val 6866467"/>
                <a:gd name="f5" fmla="val 1202336"/>
                <a:gd name="f6" fmla="*/ f0 1 2573311"/>
                <a:gd name="f7" fmla="*/ f1 1 6866467"/>
                <a:gd name="f8" fmla="val f2"/>
                <a:gd name="f9" fmla="val f3"/>
                <a:gd name="f10" fmla="val f4"/>
                <a:gd name="f11" fmla="+- f10 0 f8"/>
                <a:gd name="f12" fmla="+- f9 0 f8"/>
                <a:gd name="f13" fmla="*/ f12 1 2573311"/>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573311" h="6866467">
                  <a:moveTo>
                    <a:pt x="f2" y="f2"/>
                  </a:moveTo>
                  <a:lnTo>
                    <a:pt x="f3" y="f2"/>
                  </a:lnTo>
                  <a:lnTo>
                    <a:pt x="f3" y="f4"/>
                  </a:lnTo>
                  <a:lnTo>
                    <a:pt x="f5" y="f4"/>
                  </a:lnTo>
                  <a:lnTo>
                    <a:pt x="f2" y="f2"/>
                  </a:lnTo>
                  <a:close/>
                </a:path>
              </a:pathLst>
            </a:custGeom>
            <a:solidFill>
              <a:srgbClr val="90C226">
                <a:alpha val="20000"/>
              </a:srgbClr>
            </a:solidFill>
            <a:ln cap="rnd">
              <a:noFill/>
              <a:prstDash val="solid"/>
            </a:ln>
          </p:spPr>
          <p:txBody>
            <a:bodyPr lIns="0" tIns="0" rIns="0" bIns="0"/>
            <a:lstStyle/>
            <a:p>
              <a:endParaRPr lang="cs-CZ"/>
            </a:p>
          </p:txBody>
        </p:sp>
        <p:sp>
          <p:nvSpPr>
            <p:cNvPr id="7" name="Isosceles Triangle 23">
              <a:extLst>
                <a:ext uri="{FF2B5EF4-FFF2-40B4-BE49-F238E27FC236}">
                  <a16:creationId xmlns:a16="http://schemas.microsoft.com/office/drawing/2014/main" id="{1C2A787D-E1A9-4FC2-A557-8104B9EFE9B8}"/>
                </a:ext>
              </a:extLst>
            </p:cNvPr>
            <p:cNvSpPr/>
            <p:nvPr/>
          </p:nvSpPr>
          <p:spPr>
            <a:xfrm>
              <a:off x="8932334" y="3047996"/>
              <a:ext cx="3259671" cy="3810003"/>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54A021">
                <a:alpha val="72000"/>
              </a:srgbClr>
            </a:solidFill>
            <a:ln cap="rnd">
              <a:noFill/>
              <a:prstDash val="solid"/>
            </a:ln>
          </p:spPr>
          <p:txBody>
            <a:bodyPr lIns="0" tIns="0" rIns="0" bIns="0"/>
            <a:lstStyle/>
            <a:p>
              <a:endParaRPr lang="cs-CZ"/>
            </a:p>
          </p:txBody>
        </p:sp>
        <p:sp>
          <p:nvSpPr>
            <p:cNvPr id="8" name="Rectangle 27">
              <a:extLst>
                <a:ext uri="{FF2B5EF4-FFF2-40B4-BE49-F238E27FC236}">
                  <a16:creationId xmlns:a16="http://schemas.microsoft.com/office/drawing/2014/main" id="{6348128A-C9A0-488C-906E-DAF8A9C3930A}"/>
                </a:ext>
              </a:extLst>
            </p:cNvPr>
            <p:cNvSpPr/>
            <p:nvPr/>
          </p:nvSpPr>
          <p:spPr>
            <a:xfrm>
              <a:off x="9334496" y="-8467"/>
              <a:ext cx="2854327" cy="6866467"/>
            </a:xfrm>
            <a:custGeom>
              <a:avLst/>
              <a:gdLst>
                <a:gd name="f0" fmla="val w"/>
                <a:gd name="f1" fmla="val h"/>
                <a:gd name="f2" fmla="val 0"/>
                <a:gd name="f3" fmla="val 2858013"/>
                <a:gd name="f4" fmla="val 6866467"/>
                <a:gd name="f5" fmla="val 2473942"/>
                <a:gd name="f6" fmla="*/ f0 1 2858013"/>
                <a:gd name="f7" fmla="*/ f1 1 6866467"/>
                <a:gd name="f8" fmla="val f2"/>
                <a:gd name="f9" fmla="val f3"/>
                <a:gd name="f10" fmla="val f4"/>
                <a:gd name="f11" fmla="+- f10 0 f8"/>
                <a:gd name="f12" fmla="+- f9 0 f8"/>
                <a:gd name="f13" fmla="*/ f12 1 2858013"/>
                <a:gd name="f14" fmla="*/ f11 1 686646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858013" h="6866467">
                  <a:moveTo>
                    <a:pt x="f2" y="f2"/>
                  </a:moveTo>
                  <a:lnTo>
                    <a:pt x="f3" y="f2"/>
                  </a:lnTo>
                  <a:lnTo>
                    <a:pt x="f3" y="f4"/>
                  </a:lnTo>
                  <a:lnTo>
                    <a:pt x="f5" y="f4"/>
                  </a:lnTo>
                  <a:lnTo>
                    <a:pt x="f2" y="f2"/>
                  </a:lnTo>
                  <a:close/>
                </a:path>
              </a:pathLst>
            </a:custGeom>
            <a:solidFill>
              <a:srgbClr val="3F7819">
                <a:alpha val="70000"/>
              </a:srgbClr>
            </a:solidFill>
            <a:ln cap="rnd">
              <a:noFill/>
              <a:prstDash val="solid"/>
            </a:ln>
          </p:spPr>
          <p:txBody>
            <a:bodyPr lIns="0" tIns="0" rIns="0" bIns="0"/>
            <a:lstStyle/>
            <a:p>
              <a:endParaRPr lang="cs-CZ"/>
            </a:p>
          </p:txBody>
        </p:sp>
        <p:sp>
          <p:nvSpPr>
            <p:cNvPr id="9" name="Rectangle 28">
              <a:extLst>
                <a:ext uri="{FF2B5EF4-FFF2-40B4-BE49-F238E27FC236}">
                  <a16:creationId xmlns:a16="http://schemas.microsoft.com/office/drawing/2014/main" id="{9AC75192-CCC2-47B4-A227-C4BCEF69549C}"/>
                </a:ext>
              </a:extLst>
            </p:cNvPr>
            <p:cNvSpPr/>
            <p:nvPr/>
          </p:nvSpPr>
          <p:spPr>
            <a:xfrm>
              <a:off x="10898733" y="-8467"/>
              <a:ext cx="1290090" cy="6866467"/>
            </a:xfrm>
            <a:custGeom>
              <a:avLst/>
              <a:gdLst>
                <a:gd name="f0" fmla="val w"/>
                <a:gd name="f1" fmla="val h"/>
                <a:gd name="f2" fmla="val 0"/>
                <a:gd name="f3" fmla="val 1290094"/>
                <a:gd name="f4" fmla="val 6858000"/>
                <a:gd name="f5" fmla="val 1019735"/>
                <a:gd name="f6" fmla="*/ f0 1 1290094"/>
                <a:gd name="f7" fmla="*/ f1 1 6858000"/>
                <a:gd name="f8" fmla="val f2"/>
                <a:gd name="f9" fmla="val f3"/>
                <a:gd name="f10" fmla="val f4"/>
                <a:gd name="f11" fmla="+- f10 0 f8"/>
                <a:gd name="f12" fmla="+- f9 0 f8"/>
                <a:gd name="f13" fmla="*/ f12 1 1290094"/>
                <a:gd name="f14" fmla="*/ f11 1 68580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290094" h="6858000">
                  <a:moveTo>
                    <a:pt x="f5" y="f2"/>
                  </a:moveTo>
                  <a:lnTo>
                    <a:pt x="f3" y="f2"/>
                  </a:lnTo>
                  <a:lnTo>
                    <a:pt x="f3" y="f4"/>
                  </a:lnTo>
                  <a:lnTo>
                    <a:pt x="f2" y="f4"/>
                  </a:lnTo>
                  <a:lnTo>
                    <a:pt x="f5" y="f2"/>
                  </a:lnTo>
                  <a:close/>
                </a:path>
              </a:pathLst>
            </a:custGeom>
            <a:solidFill>
              <a:srgbClr val="C0E474">
                <a:alpha val="70000"/>
              </a:srgbClr>
            </a:solidFill>
            <a:ln cap="rnd">
              <a:noFill/>
              <a:prstDash val="solid"/>
            </a:ln>
          </p:spPr>
          <p:txBody>
            <a:bodyPr lIns="0" tIns="0" rIns="0" bIns="0"/>
            <a:lstStyle/>
            <a:p>
              <a:endParaRPr lang="cs-CZ"/>
            </a:p>
          </p:txBody>
        </p:sp>
        <p:sp>
          <p:nvSpPr>
            <p:cNvPr id="10" name="Rectangle 29">
              <a:extLst>
                <a:ext uri="{FF2B5EF4-FFF2-40B4-BE49-F238E27FC236}">
                  <a16:creationId xmlns:a16="http://schemas.microsoft.com/office/drawing/2014/main" id="{A00370DB-CC64-4E6C-B3BE-E61E9559AD65}"/>
                </a:ext>
              </a:extLst>
            </p:cNvPr>
            <p:cNvSpPr/>
            <p:nvPr/>
          </p:nvSpPr>
          <p:spPr>
            <a:xfrm>
              <a:off x="10938994" y="-8467"/>
              <a:ext cx="1249829" cy="6866467"/>
            </a:xfrm>
            <a:custGeom>
              <a:avLst/>
              <a:gdLst>
                <a:gd name="f0" fmla="val w"/>
                <a:gd name="f1" fmla="val h"/>
                <a:gd name="f2" fmla="val 0"/>
                <a:gd name="f3" fmla="val 1249825"/>
                <a:gd name="f4" fmla="val 6858000"/>
                <a:gd name="f5" fmla="val 1109382"/>
                <a:gd name="f6" fmla="*/ f0 1 1249825"/>
                <a:gd name="f7" fmla="*/ f1 1 6858000"/>
                <a:gd name="f8" fmla="val f2"/>
                <a:gd name="f9" fmla="val f3"/>
                <a:gd name="f10" fmla="val f4"/>
                <a:gd name="f11" fmla="+- f10 0 f8"/>
                <a:gd name="f12" fmla="+- f9 0 f8"/>
                <a:gd name="f13" fmla="*/ f12 1 1249825"/>
                <a:gd name="f14" fmla="*/ f11 1 685800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1249825" h="6858000">
                  <a:moveTo>
                    <a:pt x="f2" y="f2"/>
                  </a:moveTo>
                  <a:lnTo>
                    <a:pt x="f3" y="f2"/>
                  </a:lnTo>
                  <a:lnTo>
                    <a:pt x="f3" y="f4"/>
                  </a:lnTo>
                  <a:lnTo>
                    <a:pt x="f5" y="f4"/>
                  </a:lnTo>
                  <a:lnTo>
                    <a:pt x="f2" y="f2"/>
                  </a:lnTo>
                  <a:close/>
                </a:path>
              </a:pathLst>
            </a:custGeom>
            <a:solidFill>
              <a:srgbClr val="90C226">
                <a:alpha val="65000"/>
              </a:srgbClr>
            </a:solidFill>
            <a:ln cap="rnd">
              <a:noFill/>
              <a:prstDash val="solid"/>
            </a:ln>
          </p:spPr>
          <p:txBody>
            <a:bodyPr lIns="0" tIns="0" rIns="0" bIns="0"/>
            <a:lstStyle/>
            <a:p>
              <a:endParaRPr lang="cs-CZ"/>
            </a:p>
          </p:txBody>
        </p:sp>
        <p:sp>
          <p:nvSpPr>
            <p:cNvPr id="11" name="Isosceles Triangle 27">
              <a:extLst>
                <a:ext uri="{FF2B5EF4-FFF2-40B4-BE49-F238E27FC236}">
                  <a16:creationId xmlns:a16="http://schemas.microsoft.com/office/drawing/2014/main" id="{06C403B5-7E64-4FFF-9106-98F8277CA9C1}"/>
                </a:ext>
              </a:extLst>
            </p:cNvPr>
            <p:cNvSpPr/>
            <p:nvPr/>
          </p:nvSpPr>
          <p:spPr>
            <a:xfrm>
              <a:off x="10371664" y="3589870"/>
              <a:ext cx="1817159" cy="3268129"/>
            </a:xfrm>
            <a:custGeom>
              <a:avLst>
                <a:gd name="f8" fmla="val 100000"/>
              </a:avLst>
              <a:gdLst>
                <a:gd name="f1" fmla="val 10800000"/>
                <a:gd name="f2" fmla="val 5400000"/>
                <a:gd name="f3" fmla="val 180"/>
                <a:gd name="f4" fmla="val w"/>
                <a:gd name="f5" fmla="val h"/>
                <a:gd name="f6" fmla="val ss"/>
                <a:gd name="f7" fmla="val 0"/>
                <a:gd name="f8" fmla="val 10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90C226">
                <a:alpha val="80000"/>
              </a:srgbClr>
            </a:solidFill>
            <a:ln cap="rnd">
              <a:noFill/>
              <a:prstDash val="solid"/>
            </a:ln>
          </p:spPr>
          <p:txBody>
            <a:bodyPr lIns="0" tIns="0" rIns="0" bIns="0"/>
            <a:lstStyle/>
            <a:p>
              <a:endParaRPr lang="cs-CZ"/>
            </a:p>
          </p:txBody>
        </p:sp>
        <p:sp>
          <p:nvSpPr>
            <p:cNvPr id="12" name="Isosceles Triangle 28">
              <a:extLst>
                <a:ext uri="{FF2B5EF4-FFF2-40B4-BE49-F238E27FC236}">
                  <a16:creationId xmlns:a16="http://schemas.microsoft.com/office/drawing/2014/main" id="{43D0632C-0834-4CA6-895A-6299A3D66BBF}"/>
                </a:ext>
              </a:extLst>
            </p:cNvPr>
            <p:cNvSpPr/>
            <p:nvPr/>
          </p:nvSpPr>
          <p:spPr>
            <a:xfrm>
              <a:off x="0" y="4013201"/>
              <a:ext cx="448732" cy="2844798"/>
            </a:xfrm>
            <a:custGeom>
              <a:avLst>
                <a:gd name="f8" fmla="val 0"/>
              </a:avLst>
              <a:gdLst>
                <a:gd name="f1" fmla="val 10800000"/>
                <a:gd name="f2" fmla="val 5400000"/>
                <a:gd name="f3" fmla="val 180"/>
                <a:gd name="f4" fmla="val w"/>
                <a:gd name="f5" fmla="val h"/>
                <a:gd name="f6" fmla="val ss"/>
                <a:gd name="f7" fmla="val 0"/>
                <a:gd name="f8" fmla="val 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90C226">
                <a:alpha val="85000"/>
              </a:srgbClr>
            </a:solidFill>
            <a:ln cap="rnd">
              <a:noFill/>
              <a:prstDash val="solid"/>
            </a:ln>
          </p:spPr>
          <p:txBody>
            <a:bodyPr lIns="0" tIns="0" rIns="0" bIns="0"/>
            <a:lstStyle/>
            <a:p>
              <a:endParaRPr lang="cs-CZ"/>
            </a:p>
          </p:txBody>
        </p:sp>
      </p:grpSp>
      <p:sp>
        <p:nvSpPr>
          <p:cNvPr id="13" name="Title Placeholder 1">
            <a:extLst>
              <a:ext uri="{FF2B5EF4-FFF2-40B4-BE49-F238E27FC236}">
                <a16:creationId xmlns:a16="http://schemas.microsoft.com/office/drawing/2014/main" id="{8B3B8B07-EA39-4633-B78D-878C6ADB3A8D}"/>
              </a:ext>
            </a:extLst>
          </p:cNvPr>
          <p:cNvSpPr txBox="1">
            <a:spLocks noGrp="1"/>
          </p:cNvSpPr>
          <p:nvPr>
            <p:ph type="title"/>
          </p:nvPr>
        </p:nvSpPr>
        <p:spPr>
          <a:xfrm>
            <a:off x="677332" y="609603"/>
            <a:ext cx="8596667" cy="1320795"/>
          </a:xfrm>
          <a:prstGeom prst="rect">
            <a:avLst/>
          </a:prstGeom>
          <a:noFill/>
          <a:ln>
            <a:noFill/>
          </a:ln>
        </p:spPr>
        <p:txBody>
          <a:bodyPr vert="horz" wrap="square" lIns="91440" tIns="45720" rIns="91440" bIns="45720" anchor="t" anchorCtr="0" compatLnSpc="1">
            <a:normAutofit/>
          </a:bodyPr>
          <a:lstStyle/>
          <a:p>
            <a:pPr lvl="0"/>
            <a:r>
              <a:rPr lang="cs-CZ"/>
              <a:t>Kliknutím lze upravit styl.</a:t>
            </a:r>
            <a:endParaRPr lang="en-US"/>
          </a:p>
        </p:txBody>
      </p:sp>
      <p:sp>
        <p:nvSpPr>
          <p:cNvPr id="14" name="Text Placeholder 2">
            <a:extLst>
              <a:ext uri="{FF2B5EF4-FFF2-40B4-BE49-F238E27FC236}">
                <a16:creationId xmlns:a16="http://schemas.microsoft.com/office/drawing/2014/main" id="{8E766040-6DDD-4B0D-9FB1-C2613CF1AF33}"/>
              </a:ext>
            </a:extLst>
          </p:cNvPr>
          <p:cNvSpPr txBox="1">
            <a:spLocks noGrp="1"/>
          </p:cNvSpPr>
          <p:nvPr>
            <p:ph type="body" idx="1"/>
          </p:nvPr>
        </p:nvSpPr>
        <p:spPr>
          <a:xfrm>
            <a:off x="677332" y="2160590"/>
            <a:ext cx="8596667" cy="3880768"/>
          </a:xfrm>
          <a:prstGeom prst="rect">
            <a:avLst/>
          </a:prstGeom>
          <a:noFill/>
          <a:ln>
            <a:noFill/>
          </a:ln>
        </p:spPr>
        <p:txBody>
          <a:bodyPr vert="horz" wrap="square" lIns="91440" tIns="45720" rIns="91440" bIns="45720" anchor="t" anchorCtr="0" compatLnSpc="1">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15" name="Date Placeholder 3">
            <a:extLst>
              <a:ext uri="{FF2B5EF4-FFF2-40B4-BE49-F238E27FC236}">
                <a16:creationId xmlns:a16="http://schemas.microsoft.com/office/drawing/2014/main" id="{3F0BBC99-620C-45DA-91AE-10A77B0CF3A9}"/>
              </a:ext>
            </a:extLst>
          </p:cNvPr>
          <p:cNvSpPr txBox="1">
            <a:spLocks noGrp="1"/>
          </p:cNvSpPr>
          <p:nvPr>
            <p:ph type="dt" sz="half" idx="2"/>
          </p:nvPr>
        </p:nvSpPr>
        <p:spPr>
          <a:xfrm>
            <a:off x="7205133" y="6041358"/>
            <a:ext cx="91194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cs-CZ" sz="900" b="0" i="0" u="none" strike="noStrike" kern="1200" cap="none" spc="0" baseline="0">
                <a:solidFill>
                  <a:srgbClr val="898989"/>
                </a:solidFill>
                <a:uFillTx/>
                <a:latin typeface="Trebuchet MS"/>
              </a:defRPr>
            </a:lvl1pPr>
          </a:lstStyle>
          <a:p>
            <a:pPr lvl="0"/>
            <a:fld id="{E885FCEE-2A25-421A-9430-91B64EACABEC}" type="datetime1">
              <a:rPr lang="cs-CZ"/>
              <a:pPr lvl="0"/>
              <a:t>06.11.2024</a:t>
            </a:fld>
            <a:endParaRPr lang="cs-CZ"/>
          </a:p>
        </p:txBody>
      </p:sp>
      <p:sp>
        <p:nvSpPr>
          <p:cNvPr id="16" name="Footer Placeholder 4">
            <a:extLst>
              <a:ext uri="{FF2B5EF4-FFF2-40B4-BE49-F238E27FC236}">
                <a16:creationId xmlns:a16="http://schemas.microsoft.com/office/drawing/2014/main" id="{F5A1EF32-85BA-4AE3-8DD8-9DE7D55DC4CC}"/>
              </a:ext>
            </a:extLst>
          </p:cNvPr>
          <p:cNvSpPr txBox="1">
            <a:spLocks noGrp="1"/>
          </p:cNvSpPr>
          <p:nvPr>
            <p:ph type="ftr" sz="quarter" idx="3"/>
          </p:nvPr>
        </p:nvSpPr>
        <p:spPr>
          <a:xfrm>
            <a:off x="677332" y="6041358"/>
            <a:ext cx="6297609" cy="365129"/>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cs-CZ" sz="900" b="0" i="0" u="none" strike="noStrike" kern="1200" cap="none" spc="0" baseline="0">
                <a:solidFill>
                  <a:srgbClr val="898989"/>
                </a:solidFill>
                <a:uFillTx/>
                <a:latin typeface="Trebuchet MS"/>
              </a:defRPr>
            </a:lvl1pPr>
          </a:lstStyle>
          <a:p>
            <a:pPr lvl="0"/>
            <a:endParaRPr lang="cs-CZ"/>
          </a:p>
        </p:txBody>
      </p:sp>
      <p:sp>
        <p:nvSpPr>
          <p:cNvPr id="17" name="Slide Number Placeholder 5">
            <a:extLst>
              <a:ext uri="{FF2B5EF4-FFF2-40B4-BE49-F238E27FC236}">
                <a16:creationId xmlns:a16="http://schemas.microsoft.com/office/drawing/2014/main" id="{4DAC4185-2F1A-4765-9DFB-03338F62B12E}"/>
              </a:ext>
            </a:extLst>
          </p:cNvPr>
          <p:cNvSpPr txBox="1">
            <a:spLocks noGrp="1"/>
          </p:cNvSpPr>
          <p:nvPr>
            <p:ph type="sldNum" sz="quarter" idx="4"/>
          </p:nvPr>
        </p:nvSpPr>
        <p:spPr>
          <a:xfrm>
            <a:off x="8590659" y="6041358"/>
            <a:ext cx="683340"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cs-CZ" sz="900" b="0" i="0" u="none" strike="noStrike" kern="1200" cap="none" spc="0" baseline="0">
                <a:solidFill>
                  <a:srgbClr val="90C226"/>
                </a:solidFill>
                <a:uFillTx/>
                <a:latin typeface="Trebuchet MS"/>
              </a:defRPr>
            </a:lvl1pPr>
          </a:lstStyle>
          <a:p>
            <a:pPr lvl="0"/>
            <a:fld id="{11E98197-3FBF-49AE-8403-0576CEB12F5F}" type="slidenum">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marL="0" marR="0" lvl="0" indent="0" algn="l" defTabSz="457200" rtl="0" fontAlgn="auto" hangingPunct="1">
        <a:lnSpc>
          <a:spcPct val="100000"/>
        </a:lnSpc>
        <a:spcBef>
          <a:spcPts val="0"/>
        </a:spcBef>
        <a:spcAft>
          <a:spcPts val="0"/>
        </a:spcAft>
        <a:buNone/>
        <a:tabLst/>
        <a:defRPr lang="cs-CZ" sz="3600" b="0" i="0" u="none" strike="noStrike" kern="1200" cap="none" spc="0" baseline="0">
          <a:solidFill>
            <a:srgbClr val="90C226"/>
          </a:solidFill>
          <a:uFillTx/>
          <a:latin typeface="Trebuchet MS"/>
        </a:defRPr>
      </a:lvl1pPr>
    </p:titleStyle>
    <p:bodyStyle>
      <a:lvl1pPr marL="342900" marR="0" lvl="0" indent="-342900" algn="l" defTabSz="457200" rtl="0" fontAlgn="auto" hangingPunct="1">
        <a:lnSpc>
          <a:spcPct val="100000"/>
        </a:lnSpc>
        <a:spcBef>
          <a:spcPts val="1000"/>
        </a:spcBef>
        <a:spcAft>
          <a:spcPts val="0"/>
        </a:spcAft>
        <a:buClr>
          <a:srgbClr val="90C226"/>
        </a:buClr>
        <a:buSzPct val="80000"/>
        <a:buFont typeface="Wingdings 3"/>
        <a:buChar char=""/>
        <a:tabLst/>
        <a:defRPr lang="cs-CZ"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90C226"/>
        </a:buClr>
        <a:buSzPct val="80000"/>
        <a:buFont typeface="Wingdings 3"/>
        <a:buChar char=""/>
        <a:tabLst/>
        <a:defRPr lang="cs-CZ"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com/playlist?list=PLTYzSYF3EX3BNIVJkMpCE3vUDmUGvhEcy" TargetMode="External"/><Relationship Id="rId2" Type="http://schemas.openxmlformats.org/officeDocument/2006/relationships/hyperlink" Target="https://www.ksi.mff.cuni.cz/~peska/vyuka/ndbi021/2023/"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l.acm.org/doi/10.1145/3652583.3658119"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hyperlink" Target="https://www.researchgate.net/publication/305495313_IPIget_The_Component_for_Collecting_Implicit_User_Preference_Indicator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hongliangjie.com/publications/recsys2014.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researchgate.net/publication/305495313_IPIget_The_Component_for_Collecting_Implicit_User_Preference_Indicators"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link.springer.com/article/10.1007/s13740-016-0061-8"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hyperlink" Target="https://www.ksi.mff.cuni.cz/~peska/wims13.pdf" TargetMode="External"/><Relationship Id="rId4" Type="http://schemas.openxmlformats.org/officeDocument/2006/relationships/hyperlink" Target="https://www.researchgate.net/publication/283526661_How_to_interpret_implicit_user_feedback"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www.sciencedirect.com/science/article/pii/S0950705117304653"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ksi.mff.cuni.cz/~peska/wims13.pdf" TargetMode="External"/><Relationship Id="rId2" Type="http://schemas.openxmlformats.org/officeDocument/2006/relationships/hyperlink" Target="https://www.researchgate.net/publication/283526661_How_to_interpret_implicit_user_feedback"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dl.acm.org/doi/10.1145/2645710.2645724"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35.png"/><Relationship Id="rId7" Type="http://schemas.openxmlformats.org/officeDocument/2006/relationships/hyperlink" Target="http://btw2017.informatik.uni-stuttgart.de/slidesandpapers/E3-16/paper_web.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440.png"/><Relationship Id="rId1" Type="http://schemas.openxmlformats.org/officeDocument/2006/relationships/slideLayout" Target="../slideLayouts/slideLayout2.xml"/><Relationship Id="rId4" Type="http://schemas.openxmlformats.org/officeDocument/2006/relationships/hyperlink" Target="http://btw2017.informatik.uni-stuttgart.de/slidesandpapers/E3-16/paper_web.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90.png"/><Relationship Id="rId3" Type="http://schemas.openxmlformats.org/officeDocument/2006/relationships/image" Target="../media/image39.png"/><Relationship Id="rId7" Type="http://schemas.openxmlformats.org/officeDocument/2006/relationships/image" Target="../media/image700.png"/><Relationship Id="rId2" Type="http://schemas.openxmlformats.org/officeDocument/2006/relationships/notesSlide" Target="../notesSlides/notesSlide6.xml"/><Relationship Id="rId1" Type="http://schemas.openxmlformats.org/officeDocument/2006/relationships/slideLayout" Target="../slideLayouts/slideLayout5.xml"/><Relationship Id="rId11" Type="http://schemas.openxmlformats.org/officeDocument/2006/relationships/comments" Target="../comments/comment2.xml"/><Relationship Id="rId5" Type="http://schemas.openxmlformats.org/officeDocument/2006/relationships/image" Target="../media/image560.png"/><Relationship Id="rId10" Type="http://schemas.openxmlformats.org/officeDocument/2006/relationships/hyperlink" Target="https://arxiv.org/pdf/1612.04978.pdf" TargetMode="External"/><Relationship Id="rId9"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dl.acm.org/doi/10.1145/2479787.247980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link.springer.com/content/pdf/10.1007%2F978-3-642-02247-0_47.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dl.acm.org/doi/pdf/10.1145/2556195.2556220" TargetMode="Externa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arxiv.org/pdf/2006.04153.pdf"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hyperlink" Target="https://arxiv.org/pdf/2006.04153.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link.springer.com/article/10.1007/s13740-016-0061-8" TargetMode="External"/><Relationship Id="rId2" Type="http://schemas.openxmlformats.org/officeDocument/2006/relationships/hyperlink" Target="https://link.springer.com/article/10.1007/s11257-021-09311-w"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link.springer.com/article/10.1007/s13740-016-0061-8" TargetMode="Externa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hyperlink" Target="https://dl.acm.org/doi/pdf/10.1145/2959100.2959150"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4.emf"/></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link.springer.com/chapter/10.1007/978-3-540-30192-9_58"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proceedings.mlr.press/v157/puthiya-parambath21a.html" TargetMode="External"/><Relationship Id="rId2" Type="http://schemas.openxmlformats.org/officeDocument/2006/relationships/hyperlink" Target="https://link.springer.com/chapter/10.1007/978-3-030-72240-1_54" TargetMode="External"/><Relationship Id="rId1" Type="http://schemas.openxmlformats.org/officeDocument/2006/relationships/slideLayout" Target="../slideLayouts/slideLayout2.xml"/><Relationship Id="rId4" Type="http://schemas.openxmlformats.org/officeDocument/2006/relationships/hyperlink" Target="https://dl.acm.org/doi/10.1145/3269206.3271808"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dl.acm.org/doi/10.5555/3367471.3367627" TargetMode="External"/><Relationship Id="rId2" Type="http://schemas.openxmlformats.org/officeDocument/2006/relationships/hyperlink" Target="https://dspace.cuni.cz/handle/20.500.11956/121242"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dl.acm.org/doi/10.5555/3367471.3367627"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en.wikipedia.org/wiki/Information_gain_in_decision_tree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dspace.cuni.cz/handle/20.500.11956/30703" TargetMode="External"/><Relationship Id="rId2" Type="http://schemas.openxmlformats.org/officeDocument/2006/relationships/hyperlink" Target="https://dl.acm.org/doi/pdf/10.1145/3425603" TargetMode="Externa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emf"/><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62.xml.rels><?xml version="1.0" encoding="UTF-8" standalone="yes"?>
<Relationships xmlns="http://schemas.openxmlformats.org/package/2006/relationships"><Relationship Id="rId3" Type="http://schemas.openxmlformats.org/officeDocument/2006/relationships/hyperlink" Target="https://dl.acm.org/doi/10.1007/s11257-015-9157-3" TargetMode="External"/><Relationship Id="rId2" Type="http://schemas.openxmlformats.org/officeDocument/2006/relationships/hyperlink" Target="https://dl.acm.org/doi/abs/10.1145/3109859.3109905" TargetMode="Externa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hyperlink" Target="https://ieeexplore.ieee.org/abstract/document/8813018"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s://www.sciencedirect.com/science/article/pii/S0957417418306456" TargetMode="External"/><Relationship Id="rId1" Type="http://schemas.openxmlformats.org/officeDocument/2006/relationships/slideLayout" Target="../slideLayouts/slideLayout2.xml"/><Relationship Id="rId5" Type="http://schemas.openxmlformats.org/officeDocument/2006/relationships/hyperlink" Target="https://doi.org/10.1007/s11063-017-9605-7" TargetMode="External"/><Relationship Id="rId4" Type="http://schemas.openxmlformats.org/officeDocument/2006/relationships/image" Target="../media/image61.jpeg"/></Relationships>
</file>

<file path=ppt/slides/_rels/slide64.xml.rels><?xml version="1.0" encoding="UTF-8" standalone="yes"?>
<Relationships xmlns="http://schemas.openxmlformats.org/package/2006/relationships"><Relationship Id="rId3" Type="http://schemas.openxmlformats.org/officeDocument/2006/relationships/hyperlink" Target="https://link.springer.com/chapter/10.1007/978-3-319-46135-9_4" TargetMode="External"/><Relationship Id="rId2" Type="http://schemas.openxmlformats.org/officeDocument/2006/relationships/hyperlink" Target="https://dl.acm.org/doi/abs/10.1145/3109859.3109905"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hyperlink" Target="https://ieeexplore.ieee.org/abstract/document/8813018"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hyperlink" Target="https://towardsdatascience.com/light-on-math-machine-learning-intuitive-guide-to-latent-dirichlet-allocation-437c81220158" TargetMode="External"/><Relationship Id="rId7" Type="http://schemas.openxmlformats.org/officeDocument/2006/relationships/image" Target="../media/image63.jpeg"/><Relationship Id="rId2" Type="http://schemas.openxmlformats.org/officeDocument/2006/relationships/hyperlink" Target="https://en.wikipedia.org/wiki/Latent_Dirichlet_allocation" TargetMode="External"/><Relationship Id="rId1" Type="http://schemas.openxmlformats.org/officeDocument/2006/relationships/slideLayout" Target="../slideLayouts/slideLayout2.xml"/><Relationship Id="rId6" Type="http://schemas.openxmlformats.org/officeDocument/2006/relationships/hyperlink" Target="https://en.wikipedia.org/wiki/Kullback%E2%80%93Leibler_divergence" TargetMode="External"/><Relationship Id="rId5" Type="http://schemas.openxmlformats.org/officeDocument/2006/relationships/hyperlink" Target="https://en.wikipedia.org/wiki/Variational_Bayesian_methods" TargetMode="External"/><Relationship Id="rId4" Type="http://schemas.openxmlformats.org/officeDocument/2006/relationships/hyperlink" Target="https://en.wikipedia.org/wiki/Expectation%E2%80%93maximization_algorithm" TargetMode="External"/></Relationships>
</file>

<file path=ppt/slides/_rels/slide67.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hyperlink" Target="https://towardsdatascience.com/light-on-math-machine-learning-intuitive-guide-to-latent-dirichlet-allocation-437c81220158" TargetMode="External"/><Relationship Id="rId7" Type="http://schemas.openxmlformats.org/officeDocument/2006/relationships/image" Target="../media/image63.jpeg"/><Relationship Id="rId2" Type="http://schemas.openxmlformats.org/officeDocument/2006/relationships/hyperlink" Target="https://en.wikipedia.org/wiki/Latent_Dirichlet_allocation" TargetMode="External"/><Relationship Id="rId1" Type="http://schemas.openxmlformats.org/officeDocument/2006/relationships/slideLayout" Target="../slideLayouts/slideLayout2.xml"/><Relationship Id="rId6" Type="http://schemas.openxmlformats.org/officeDocument/2006/relationships/hyperlink" Target="https://en.wikipedia.org/wiki/Kullback%E2%80%93Leibler_divergence" TargetMode="External"/><Relationship Id="rId5" Type="http://schemas.openxmlformats.org/officeDocument/2006/relationships/hyperlink" Target="https://en.wikipedia.org/wiki/Variational_Bayesian_methods" TargetMode="External"/><Relationship Id="rId4" Type="http://schemas.openxmlformats.org/officeDocument/2006/relationships/hyperlink" Target="https://en.wikipedia.org/wiki/Expectation%E2%80%93maximization_algorithm"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s://en.wikipedia.org/wiki/Dirichlet_distribution"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8.emf"/><Relationship Id="rId7" Type="http://schemas.openxmlformats.org/officeDocument/2006/relationships/image" Target="../media/image72.emf"/><Relationship Id="rId2" Type="http://schemas.openxmlformats.org/officeDocument/2006/relationships/hyperlink" Target="https://dl.acm.org/doi/pdf/10.1145/3320435.3320457" TargetMode="External"/><Relationship Id="rId1" Type="http://schemas.openxmlformats.org/officeDocument/2006/relationships/slideLayout" Target="../slideLayouts/slideLayout2.xml"/><Relationship Id="rId6" Type="http://schemas.openxmlformats.org/officeDocument/2006/relationships/image" Target="../media/image71.emf"/><Relationship Id="rId5" Type="http://schemas.openxmlformats.org/officeDocument/2006/relationships/image" Target="../media/image70.emf"/><Relationship Id="rId4" Type="http://schemas.openxmlformats.org/officeDocument/2006/relationships/image" Target="../media/image69.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hongliangjie.com/publications/recsys2014.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B24C58-DF87-49B4-B107-68CBE6432341}"/>
              </a:ext>
            </a:extLst>
          </p:cNvPr>
          <p:cNvSpPr txBox="1">
            <a:spLocks noGrp="1"/>
          </p:cNvSpPr>
          <p:nvPr>
            <p:ph type="ctrTitle"/>
          </p:nvPr>
        </p:nvSpPr>
        <p:spPr/>
        <p:txBody>
          <a:bodyPr/>
          <a:lstStyle/>
          <a:p>
            <a:pPr lvl="0"/>
            <a:r>
              <a:rPr lang="cs-CZ" dirty="0"/>
              <a:t>NDBI021, </a:t>
            </a:r>
            <a:r>
              <a:rPr lang="cs-CZ" dirty="0" err="1"/>
              <a:t>Lecture</a:t>
            </a:r>
            <a:r>
              <a:rPr lang="cs-CZ" dirty="0"/>
              <a:t> 4</a:t>
            </a:r>
          </a:p>
        </p:txBody>
      </p:sp>
      <p:sp>
        <p:nvSpPr>
          <p:cNvPr id="3" name="Podnadpis 2">
            <a:extLst>
              <a:ext uri="{FF2B5EF4-FFF2-40B4-BE49-F238E27FC236}">
                <a16:creationId xmlns:a16="http://schemas.microsoft.com/office/drawing/2014/main" id="{76D25FE9-1794-4F26-B8FC-4C9B940B98E5}"/>
              </a:ext>
            </a:extLst>
          </p:cNvPr>
          <p:cNvSpPr txBox="1">
            <a:spLocks noGrp="1"/>
          </p:cNvSpPr>
          <p:nvPr>
            <p:ph type="subTitle" idx="1"/>
          </p:nvPr>
        </p:nvSpPr>
        <p:spPr>
          <a:xfrm>
            <a:off x="1034042" y="4050828"/>
            <a:ext cx="8239958" cy="1772456"/>
          </a:xfrm>
        </p:spPr>
        <p:txBody>
          <a:bodyPr>
            <a:normAutofit/>
          </a:bodyPr>
          <a:lstStyle/>
          <a:p>
            <a:pPr lvl="0"/>
            <a:r>
              <a:rPr lang="cs-CZ" dirty="0"/>
              <a:t>User preferences and advanced recommending methods, 2/1 ZK+Z, </a:t>
            </a:r>
          </a:p>
          <a:p>
            <a:pPr lvl="0"/>
            <a:r>
              <a:rPr lang="cs-CZ" i="1" dirty="0">
                <a:hlinkClick r:id="rId2"/>
              </a:rPr>
              <a:t>https://www.ksi.mff.cuni.cz/~peska/vyuka/ndbi021/</a:t>
            </a:r>
            <a:endParaRPr lang="cs-CZ" i="1" dirty="0"/>
          </a:p>
          <a:p>
            <a:pPr lvl="0"/>
            <a:r>
              <a:rPr lang="cs-CZ" i="1" dirty="0">
                <a:hlinkClick r:id="rId3"/>
              </a:rPr>
              <a:t>https://youtube.com/playlist?list=PLTYzSYF3EX3BNIVJkMpCE3vUDmUGvhEcy</a:t>
            </a:r>
            <a:r>
              <a:rPr lang="cs-CZ" i="1" dirty="0"/>
              <a:t> </a:t>
            </a:r>
          </a:p>
        </p:txBody>
      </p:sp>
      <p:pic>
        <p:nvPicPr>
          <p:cNvPr id="4" name="Picture 2"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920" y="6112375"/>
            <a:ext cx="1837650" cy="602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Vizuální styl MFF UK | Matematicko-fyzikální fakulta"/>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500"/>
          <a:stretch/>
        </p:blipFill>
        <p:spPr bwMode="auto">
          <a:xfrm>
            <a:off x="0" y="5965234"/>
            <a:ext cx="2477477" cy="8927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02091" y="6345793"/>
            <a:ext cx="2215350" cy="369332"/>
          </a:xfrm>
          <a:prstGeom prst="rect">
            <a:avLst/>
          </a:prstGeom>
          <a:noFill/>
        </p:spPr>
        <p:txBody>
          <a:bodyPr wrap="none" rtlCol="0">
            <a:spAutoFit/>
          </a:bodyPr>
          <a:lstStyle/>
          <a:p>
            <a:r>
              <a:rPr lang="cs-CZ" dirty="0"/>
              <a:t>https://ksi.mff.cuni.cz</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41696-B444-FD25-4230-128EF70B19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646F73-A858-E541-86F4-BCCD9055175B}"/>
              </a:ext>
            </a:extLst>
          </p:cNvPr>
          <p:cNvSpPr>
            <a:spLocks noGrp="1"/>
          </p:cNvSpPr>
          <p:nvPr>
            <p:ph type="title"/>
          </p:nvPr>
        </p:nvSpPr>
        <p:spPr/>
        <p:txBody>
          <a:bodyPr/>
          <a:lstStyle/>
          <a:p>
            <a:r>
              <a:rPr lang="cs-CZ" dirty="0">
                <a:solidFill>
                  <a:srgbClr val="333333"/>
                </a:solidFill>
                <a:latin typeface="Arial" pitchFamily="34"/>
              </a:rPr>
              <a:t>Implicit feedback</a:t>
            </a:r>
            <a:br>
              <a:rPr lang="cs-CZ" dirty="0">
                <a:solidFill>
                  <a:srgbClr val="333333"/>
                </a:solidFill>
                <a:latin typeface="Arial" pitchFamily="34"/>
              </a:rPr>
            </a:br>
            <a:endParaRPr lang="en-US" dirty="0"/>
          </a:p>
        </p:txBody>
      </p:sp>
      <p:sp>
        <p:nvSpPr>
          <p:cNvPr id="3" name="Content Placeholder 2">
            <a:extLst>
              <a:ext uri="{FF2B5EF4-FFF2-40B4-BE49-F238E27FC236}">
                <a16:creationId xmlns:a16="http://schemas.microsoft.com/office/drawing/2014/main" id="{081A5BE7-A99F-99C0-D09B-9429CD36C0D6}"/>
              </a:ext>
            </a:extLst>
          </p:cNvPr>
          <p:cNvSpPr>
            <a:spLocks noGrp="1"/>
          </p:cNvSpPr>
          <p:nvPr>
            <p:ph idx="1"/>
          </p:nvPr>
        </p:nvSpPr>
        <p:spPr>
          <a:xfrm>
            <a:off x="677332" y="2160590"/>
            <a:ext cx="6971154" cy="3880768"/>
          </a:xfrm>
        </p:spPr>
        <p:txBody>
          <a:bodyPr/>
          <a:lstStyle/>
          <a:p>
            <a:pPr marL="0" indent="0">
              <a:lnSpc>
                <a:spcPct val="90000"/>
              </a:lnSpc>
              <a:buNone/>
            </a:pPr>
            <a:r>
              <a:rPr lang="cs-CZ" b="1" dirty="0" err="1">
                <a:latin typeface="+mn-lt"/>
              </a:rPr>
              <a:t>Beyond</a:t>
            </a:r>
            <a:endParaRPr lang="cs-CZ" b="1" dirty="0">
              <a:latin typeface="+mn-lt"/>
            </a:endParaRPr>
          </a:p>
          <a:p>
            <a:pPr marL="0" indent="0">
              <a:lnSpc>
                <a:spcPct val="90000"/>
              </a:lnSpc>
              <a:buNone/>
            </a:pPr>
            <a:r>
              <a:rPr lang="cs-CZ" sz="1600" dirty="0" err="1">
                <a:latin typeface="+mn-lt"/>
              </a:rPr>
              <a:t>What</a:t>
            </a:r>
            <a:r>
              <a:rPr lang="cs-CZ" sz="1600" dirty="0">
                <a:latin typeface="+mn-lt"/>
              </a:rPr>
              <a:t>, out </a:t>
            </a:r>
            <a:r>
              <a:rPr lang="cs-CZ" sz="1600" dirty="0" err="1">
                <a:latin typeface="+mn-lt"/>
              </a:rPr>
              <a:t>of</a:t>
            </a:r>
            <a:r>
              <a:rPr lang="cs-CZ" sz="1600" dirty="0">
                <a:latin typeface="+mn-lt"/>
              </a:rPr>
              <a:t> </a:t>
            </a:r>
            <a:r>
              <a:rPr lang="cs-CZ" sz="1600" dirty="0" err="1">
                <a:latin typeface="+mn-lt"/>
              </a:rPr>
              <a:t>the</a:t>
            </a:r>
            <a:r>
              <a:rPr lang="cs-CZ" sz="1600" dirty="0">
                <a:latin typeface="+mn-lt"/>
              </a:rPr>
              <a:t> </a:t>
            </a:r>
            <a:r>
              <a:rPr lang="cs-CZ" sz="1600" dirty="0" err="1">
                <a:latin typeface="+mn-lt"/>
              </a:rPr>
              <a:t>displayed</a:t>
            </a:r>
            <a:r>
              <a:rPr lang="cs-CZ" sz="1600" dirty="0">
                <a:latin typeface="+mn-lt"/>
              </a:rPr>
              <a:t> </a:t>
            </a:r>
            <a:r>
              <a:rPr lang="cs-CZ" sz="1600" dirty="0" err="1">
                <a:latin typeface="+mn-lt"/>
              </a:rPr>
              <a:t>content</a:t>
            </a:r>
            <a:r>
              <a:rPr lang="cs-CZ" sz="1600" dirty="0">
                <a:latin typeface="+mn-lt"/>
              </a:rPr>
              <a:t> do </a:t>
            </a:r>
            <a:r>
              <a:rPr lang="cs-CZ" sz="1600" dirty="0" err="1">
                <a:latin typeface="+mn-lt"/>
              </a:rPr>
              <a:t>users</a:t>
            </a:r>
            <a:r>
              <a:rPr lang="cs-CZ" sz="1600" dirty="0">
                <a:latin typeface="+mn-lt"/>
              </a:rPr>
              <a:t> </a:t>
            </a:r>
            <a:r>
              <a:rPr lang="cs-CZ" sz="1600" dirty="0" err="1">
                <a:latin typeface="+mn-lt"/>
              </a:rPr>
              <a:t>actually</a:t>
            </a:r>
            <a:r>
              <a:rPr lang="cs-CZ" sz="1600" dirty="0">
                <a:latin typeface="+mn-lt"/>
              </a:rPr>
              <a:t> </a:t>
            </a:r>
            <a:r>
              <a:rPr lang="cs-CZ" sz="1600" dirty="0" err="1">
                <a:latin typeface="+mn-lt"/>
              </a:rPr>
              <a:t>perceive</a:t>
            </a:r>
            <a:r>
              <a:rPr lang="cs-CZ" sz="1600" dirty="0">
                <a:latin typeface="+mn-lt"/>
              </a:rPr>
              <a:t>?</a:t>
            </a:r>
          </a:p>
          <a:p>
            <a:pPr>
              <a:lnSpc>
                <a:spcPct val="90000"/>
              </a:lnSpc>
            </a:pPr>
            <a:r>
              <a:rPr lang="cs-CZ" sz="1600" dirty="0" err="1">
                <a:latin typeface="+mn-lt"/>
              </a:rPr>
              <a:t>Eye-tracking</a:t>
            </a:r>
            <a:r>
              <a:rPr lang="cs-CZ" sz="1600" dirty="0">
                <a:latin typeface="+mn-lt"/>
              </a:rPr>
              <a:t> </a:t>
            </a:r>
            <a:r>
              <a:rPr lang="cs-CZ" sz="1600" dirty="0" err="1">
                <a:latin typeface="+mn-lt"/>
              </a:rPr>
              <a:t>studies</a:t>
            </a:r>
            <a:r>
              <a:rPr lang="cs-CZ" sz="1600" dirty="0">
                <a:latin typeface="+mn-lt"/>
              </a:rPr>
              <a:t>, </a:t>
            </a:r>
            <a:r>
              <a:rPr lang="cs-CZ" sz="1600" dirty="0" err="1">
                <a:latin typeface="+mn-lt"/>
              </a:rPr>
              <a:t>sometimes</a:t>
            </a:r>
            <a:r>
              <a:rPr lang="cs-CZ" sz="1600" dirty="0">
                <a:latin typeface="+mn-lt"/>
              </a:rPr>
              <a:t> </a:t>
            </a:r>
            <a:r>
              <a:rPr lang="cs-CZ" sz="1600" dirty="0" err="1">
                <a:latin typeface="+mn-lt"/>
              </a:rPr>
              <a:t>relating</a:t>
            </a:r>
            <a:r>
              <a:rPr lang="cs-CZ" sz="1600" dirty="0">
                <a:latin typeface="+mn-lt"/>
              </a:rPr>
              <a:t> </a:t>
            </a:r>
            <a:r>
              <a:rPr lang="cs-CZ" sz="1600" dirty="0" err="1">
                <a:latin typeface="+mn-lt"/>
              </a:rPr>
              <a:t>other</a:t>
            </a:r>
            <a:r>
              <a:rPr lang="cs-CZ" sz="1600" dirty="0">
                <a:latin typeface="+mn-lt"/>
              </a:rPr>
              <a:t> feedback </a:t>
            </a:r>
            <a:r>
              <a:rPr lang="cs-CZ" sz="1600" dirty="0" err="1">
                <a:latin typeface="+mn-lt"/>
              </a:rPr>
              <a:t>with</a:t>
            </a:r>
            <a:r>
              <a:rPr lang="cs-CZ" sz="1600" dirty="0">
                <a:latin typeface="+mn-lt"/>
              </a:rPr>
              <a:t> </a:t>
            </a:r>
            <a:r>
              <a:rPr lang="cs-CZ" sz="1600" dirty="0" err="1">
                <a:latin typeface="+mn-lt"/>
              </a:rPr>
              <a:t>eye</a:t>
            </a:r>
            <a:r>
              <a:rPr lang="cs-CZ" sz="1600" dirty="0">
                <a:latin typeface="+mn-lt"/>
              </a:rPr>
              <a:t> </a:t>
            </a:r>
            <a:r>
              <a:rPr lang="cs-CZ" sz="1600" dirty="0" err="1">
                <a:latin typeface="+mn-lt"/>
              </a:rPr>
              <a:t>gazes</a:t>
            </a:r>
            <a:endParaRPr lang="cs-CZ" sz="1600" dirty="0">
              <a:latin typeface="+mn-lt"/>
            </a:endParaRPr>
          </a:p>
          <a:p>
            <a:pPr lvl="1">
              <a:lnSpc>
                <a:spcPct val="90000"/>
              </a:lnSpc>
            </a:pPr>
            <a:r>
              <a:rPr lang="en-US" sz="1400" dirty="0">
                <a:latin typeface="+mn-lt"/>
              </a:rPr>
              <a:t>Known-Item Search in Video: An Eye Tracking-Based Study</a:t>
            </a:r>
            <a:r>
              <a:rPr lang="cs-CZ" sz="1400" dirty="0">
                <a:latin typeface="+mn-lt"/>
              </a:rPr>
              <a:t>, </a:t>
            </a:r>
            <a:r>
              <a:rPr lang="cs-CZ" sz="1100" dirty="0">
                <a:latin typeface="+mn-lt"/>
                <a:hlinkClick r:id="rId2"/>
              </a:rPr>
              <a:t>https://dl.acm.org/doi/10.1145/3652583.3658119</a:t>
            </a:r>
            <a:r>
              <a:rPr lang="cs-CZ" sz="1100" dirty="0">
                <a:latin typeface="+mn-lt"/>
              </a:rPr>
              <a:t>  [</a:t>
            </a:r>
            <a:r>
              <a:rPr lang="cs-CZ" sz="1100" dirty="0" err="1">
                <a:latin typeface="+mn-lt"/>
              </a:rPr>
              <a:t>our</a:t>
            </a:r>
            <a:r>
              <a:rPr lang="cs-CZ" sz="1100" dirty="0">
                <a:latin typeface="+mn-lt"/>
              </a:rPr>
              <a:t> </a:t>
            </a:r>
            <a:r>
              <a:rPr lang="cs-CZ" sz="1100" dirty="0" err="1">
                <a:latin typeface="+mn-lt"/>
              </a:rPr>
              <a:t>work</a:t>
            </a:r>
            <a:r>
              <a:rPr lang="cs-CZ" sz="1100" dirty="0">
                <a:latin typeface="+mn-lt"/>
              </a:rPr>
              <a:t>]</a:t>
            </a:r>
          </a:p>
          <a:p>
            <a:pPr lvl="2">
              <a:lnSpc>
                <a:spcPct val="90000"/>
              </a:lnSpc>
            </a:pPr>
            <a:r>
              <a:rPr lang="cs-CZ" dirty="0" err="1">
                <a:latin typeface="+mn-lt"/>
              </a:rPr>
              <a:t>Grid</a:t>
            </a:r>
            <a:r>
              <a:rPr lang="cs-CZ" dirty="0">
                <a:latin typeface="+mn-lt"/>
              </a:rPr>
              <a:t> </a:t>
            </a:r>
            <a:r>
              <a:rPr lang="cs-CZ" dirty="0" err="1">
                <a:latin typeface="+mn-lt"/>
              </a:rPr>
              <a:t>of</a:t>
            </a:r>
            <a:r>
              <a:rPr lang="cs-CZ" dirty="0">
                <a:latin typeface="+mn-lt"/>
              </a:rPr>
              <a:t> </a:t>
            </a:r>
            <a:r>
              <a:rPr lang="cs-CZ" dirty="0" err="1">
                <a:latin typeface="+mn-lt"/>
              </a:rPr>
              <a:t>displayed</a:t>
            </a:r>
            <a:r>
              <a:rPr lang="cs-CZ" dirty="0">
                <a:latin typeface="+mn-lt"/>
              </a:rPr>
              <a:t> </a:t>
            </a:r>
            <a:r>
              <a:rPr lang="cs-CZ" dirty="0" err="1">
                <a:latin typeface="+mn-lt"/>
              </a:rPr>
              <a:t>images</a:t>
            </a:r>
            <a:r>
              <a:rPr lang="cs-CZ" dirty="0">
                <a:latin typeface="+mn-lt"/>
              </a:rPr>
              <a:t>, </a:t>
            </a:r>
            <a:r>
              <a:rPr lang="cs-CZ" dirty="0" err="1">
                <a:latin typeface="+mn-lt"/>
              </a:rPr>
              <a:t>either</a:t>
            </a:r>
            <a:r>
              <a:rPr lang="cs-CZ" dirty="0">
                <a:latin typeface="+mn-lt"/>
              </a:rPr>
              <a:t> 4 </a:t>
            </a:r>
            <a:r>
              <a:rPr lang="cs-CZ" dirty="0" err="1">
                <a:latin typeface="+mn-lt"/>
              </a:rPr>
              <a:t>or</a:t>
            </a:r>
            <a:r>
              <a:rPr lang="cs-CZ" dirty="0">
                <a:latin typeface="+mn-lt"/>
              </a:rPr>
              <a:t> 8 </a:t>
            </a:r>
            <a:r>
              <a:rPr lang="cs-CZ" dirty="0" err="1">
                <a:latin typeface="+mn-lt"/>
              </a:rPr>
              <a:t>columns</a:t>
            </a:r>
            <a:r>
              <a:rPr lang="cs-CZ" dirty="0">
                <a:latin typeface="+mn-lt"/>
              </a:rPr>
              <a:t>; Marine video </a:t>
            </a:r>
            <a:r>
              <a:rPr lang="cs-CZ" dirty="0" err="1">
                <a:latin typeface="+mn-lt"/>
              </a:rPr>
              <a:t>frames</a:t>
            </a:r>
            <a:r>
              <a:rPr lang="cs-CZ" dirty="0">
                <a:latin typeface="+mn-lt"/>
              </a:rPr>
              <a:t>;</a:t>
            </a:r>
          </a:p>
          <a:p>
            <a:pPr lvl="2">
              <a:lnSpc>
                <a:spcPct val="90000"/>
              </a:lnSpc>
            </a:pPr>
            <a:r>
              <a:rPr lang="cs-CZ" i="1" dirty="0" err="1">
                <a:latin typeface="+mn-lt"/>
              </a:rPr>
              <a:t>Where</a:t>
            </a:r>
            <a:r>
              <a:rPr lang="cs-CZ" i="1" dirty="0">
                <a:latin typeface="+mn-lt"/>
              </a:rPr>
              <a:t> </a:t>
            </a:r>
            <a:r>
              <a:rPr lang="cs-CZ" i="1" dirty="0" err="1">
                <a:latin typeface="+mn-lt"/>
              </a:rPr>
              <a:t>users</a:t>
            </a:r>
            <a:r>
              <a:rPr lang="cs-CZ" i="1" dirty="0">
                <a:latin typeface="+mn-lt"/>
              </a:rPr>
              <a:t> </a:t>
            </a:r>
            <a:r>
              <a:rPr lang="cs-CZ" i="1" dirty="0" err="1">
                <a:latin typeface="+mn-lt"/>
              </a:rPr>
              <a:t>mostly</a:t>
            </a:r>
            <a:r>
              <a:rPr lang="cs-CZ" i="1" dirty="0">
                <a:latin typeface="+mn-lt"/>
              </a:rPr>
              <a:t> </a:t>
            </a:r>
            <a:r>
              <a:rPr lang="cs-CZ" i="1" dirty="0" err="1">
                <a:latin typeface="+mn-lt"/>
              </a:rPr>
              <a:t>look</a:t>
            </a:r>
            <a:r>
              <a:rPr lang="cs-CZ" i="1" dirty="0">
                <a:latin typeface="+mn-lt"/>
              </a:rPr>
              <a:t>? </a:t>
            </a:r>
          </a:p>
          <a:p>
            <a:pPr lvl="2">
              <a:lnSpc>
                <a:spcPct val="90000"/>
              </a:lnSpc>
            </a:pPr>
            <a:r>
              <a:rPr lang="cs-CZ" i="1" dirty="0" err="1">
                <a:latin typeface="+mn-lt"/>
              </a:rPr>
              <a:t>Which</a:t>
            </a:r>
            <a:r>
              <a:rPr lang="cs-CZ" i="1" dirty="0">
                <a:latin typeface="+mn-lt"/>
              </a:rPr>
              <a:t> </a:t>
            </a:r>
            <a:r>
              <a:rPr lang="cs-CZ" i="1" dirty="0" err="1">
                <a:latin typeface="+mn-lt"/>
              </a:rPr>
              <a:t>setting</a:t>
            </a:r>
            <a:r>
              <a:rPr lang="cs-CZ" i="1" dirty="0">
                <a:latin typeface="+mn-lt"/>
              </a:rPr>
              <a:t> has more </a:t>
            </a:r>
            <a:r>
              <a:rPr lang="cs-CZ" i="1" dirty="0" err="1">
                <a:latin typeface="+mn-lt"/>
              </a:rPr>
              <a:t>overlooks</a:t>
            </a:r>
            <a:r>
              <a:rPr lang="cs-CZ" i="1" dirty="0">
                <a:latin typeface="+mn-lt"/>
              </a:rPr>
              <a:t>? </a:t>
            </a:r>
            <a:r>
              <a:rPr lang="cs-CZ" i="1" dirty="0" err="1">
                <a:latin typeface="+mn-lt"/>
              </a:rPr>
              <a:t>What</a:t>
            </a:r>
            <a:r>
              <a:rPr lang="cs-CZ" i="1" dirty="0">
                <a:latin typeface="+mn-lt"/>
              </a:rPr>
              <a:t> </a:t>
            </a:r>
            <a:r>
              <a:rPr lang="cs-CZ" i="1" dirty="0" err="1">
                <a:latin typeface="+mn-lt"/>
              </a:rPr>
              <a:t>is</a:t>
            </a:r>
            <a:r>
              <a:rPr lang="cs-CZ" i="1" dirty="0">
                <a:latin typeface="+mn-lt"/>
              </a:rPr>
              <a:t> </a:t>
            </a:r>
            <a:r>
              <a:rPr lang="cs-CZ" i="1" dirty="0" err="1">
                <a:latin typeface="+mn-lt"/>
              </a:rPr>
              <a:t>the</a:t>
            </a:r>
            <a:r>
              <a:rPr lang="cs-CZ" i="1" dirty="0">
                <a:latin typeface="+mn-lt"/>
              </a:rPr>
              <a:t> </a:t>
            </a:r>
            <a:r>
              <a:rPr lang="cs-CZ" i="1" dirty="0" err="1">
                <a:latin typeface="+mn-lt"/>
              </a:rPr>
              <a:t>overlook</a:t>
            </a:r>
            <a:r>
              <a:rPr lang="cs-CZ" i="1" dirty="0">
                <a:latin typeface="+mn-lt"/>
              </a:rPr>
              <a:t> probability?</a:t>
            </a:r>
          </a:p>
          <a:p>
            <a:pPr lvl="2">
              <a:lnSpc>
                <a:spcPct val="90000"/>
              </a:lnSpc>
            </a:pPr>
            <a:r>
              <a:rPr lang="en-US" i="1" dirty="0" smtClean="0">
                <a:latin typeface="+mn-lt"/>
              </a:rPr>
              <a:t>Are users</a:t>
            </a:r>
            <a:r>
              <a:rPr lang="cs-CZ" i="1" dirty="0" smtClean="0">
                <a:latin typeface="+mn-lt"/>
              </a:rPr>
              <a:t> eye-gaze</a:t>
            </a:r>
            <a:r>
              <a:rPr lang="en-US" i="1" dirty="0" smtClean="0">
                <a:latin typeface="+mn-lt"/>
              </a:rPr>
              <a:t>s</a:t>
            </a:r>
            <a:r>
              <a:rPr lang="cs-CZ" i="1" dirty="0" smtClean="0">
                <a:latin typeface="+mn-lt"/>
              </a:rPr>
              <a:t> </a:t>
            </a:r>
            <a:r>
              <a:rPr lang="cs-CZ" i="1" dirty="0">
                <a:latin typeface="+mn-lt"/>
              </a:rPr>
              <a:t>content dependent</a:t>
            </a:r>
            <a:r>
              <a:rPr lang="cs-CZ" i="1" dirty="0" smtClean="0">
                <a:latin typeface="+mn-lt"/>
              </a:rPr>
              <a:t>?</a:t>
            </a:r>
            <a:r>
              <a:rPr lang="en-US" i="1" dirty="0" smtClean="0">
                <a:latin typeface="+mn-lt"/>
              </a:rPr>
              <a:t> To what extent</a:t>
            </a:r>
            <a:r>
              <a:rPr lang="cs-CZ" i="1" dirty="0" smtClean="0">
                <a:latin typeface="+mn-lt"/>
              </a:rPr>
              <a:t>?</a:t>
            </a:r>
            <a:endParaRPr lang="cs-CZ" i="1" dirty="0">
              <a:latin typeface="+mn-lt"/>
            </a:endParaRPr>
          </a:p>
          <a:p>
            <a:pPr marL="0" indent="0">
              <a:lnSpc>
                <a:spcPct val="90000"/>
              </a:lnSpc>
              <a:buNone/>
            </a:pPr>
            <a:endParaRPr lang="cs-CZ" sz="1600" dirty="0">
              <a:latin typeface="+mn-lt"/>
            </a:endParaRPr>
          </a:p>
        </p:txBody>
      </p:sp>
      <p:pic>
        <p:nvPicPr>
          <p:cNvPr id="5" name="Obrázek 4">
            <a:extLst>
              <a:ext uri="{FF2B5EF4-FFF2-40B4-BE49-F238E27FC236}">
                <a16:creationId xmlns:a16="http://schemas.microsoft.com/office/drawing/2014/main" id="{11503001-47E4-D8BB-1EFB-76D1C58F844D}"/>
              </a:ext>
            </a:extLst>
          </p:cNvPr>
          <p:cNvPicPr>
            <a:picLocks noChangeAspect="1"/>
          </p:cNvPicPr>
          <p:nvPr/>
        </p:nvPicPr>
        <p:blipFill>
          <a:blip r:embed="rId3"/>
          <a:stretch>
            <a:fillRect/>
          </a:stretch>
        </p:blipFill>
        <p:spPr>
          <a:xfrm>
            <a:off x="7981772" y="0"/>
            <a:ext cx="4210228" cy="3270233"/>
          </a:xfrm>
          <a:prstGeom prst="rect">
            <a:avLst/>
          </a:prstGeom>
        </p:spPr>
      </p:pic>
      <p:pic>
        <p:nvPicPr>
          <p:cNvPr id="7" name="Obrázek 6">
            <a:extLst>
              <a:ext uri="{FF2B5EF4-FFF2-40B4-BE49-F238E27FC236}">
                <a16:creationId xmlns:a16="http://schemas.microsoft.com/office/drawing/2014/main" id="{EB7839B4-5262-5482-D073-7F1CE708CDEB}"/>
              </a:ext>
            </a:extLst>
          </p:cNvPr>
          <p:cNvPicPr>
            <a:picLocks noChangeAspect="1"/>
          </p:cNvPicPr>
          <p:nvPr/>
        </p:nvPicPr>
        <p:blipFill>
          <a:blip r:embed="rId4"/>
          <a:stretch>
            <a:fillRect/>
          </a:stretch>
        </p:blipFill>
        <p:spPr>
          <a:xfrm>
            <a:off x="8047795" y="3270234"/>
            <a:ext cx="4144205" cy="1960528"/>
          </a:xfrm>
          <a:prstGeom prst="rect">
            <a:avLst/>
          </a:prstGeom>
        </p:spPr>
      </p:pic>
      <p:pic>
        <p:nvPicPr>
          <p:cNvPr id="13" name="Obrázek 12">
            <a:extLst>
              <a:ext uri="{FF2B5EF4-FFF2-40B4-BE49-F238E27FC236}">
                <a16:creationId xmlns:a16="http://schemas.microsoft.com/office/drawing/2014/main" id="{0F79227F-0FAB-31AE-2065-B82BF5E19991}"/>
              </a:ext>
            </a:extLst>
          </p:cNvPr>
          <p:cNvPicPr>
            <a:picLocks noChangeAspect="1"/>
          </p:cNvPicPr>
          <p:nvPr/>
        </p:nvPicPr>
        <p:blipFill>
          <a:blip r:embed="rId5"/>
          <a:stretch>
            <a:fillRect/>
          </a:stretch>
        </p:blipFill>
        <p:spPr>
          <a:xfrm>
            <a:off x="8642555" y="5062560"/>
            <a:ext cx="3549445" cy="1795440"/>
          </a:xfrm>
          <a:prstGeom prst="rect">
            <a:avLst/>
          </a:prstGeom>
        </p:spPr>
      </p:pic>
      <p:pic>
        <p:nvPicPr>
          <p:cNvPr id="4" name="Picture 3"/>
          <p:cNvPicPr>
            <a:picLocks noChangeAspect="1"/>
          </p:cNvPicPr>
          <p:nvPr/>
        </p:nvPicPr>
        <p:blipFill>
          <a:blip r:embed="rId6"/>
          <a:stretch>
            <a:fillRect/>
          </a:stretch>
        </p:blipFill>
        <p:spPr>
          <a:xfrm>
            <a:off x="794084" y="5268434"/>
            <a:ext cx="3507812" cy="1589566"/>
          </a:xfrm>
          <a:prstGeom prst="rect">
            <a:avLst/>
          </a:prstGeom>
        </p:spPr>
      </p:pic>
    </p:spTree>
    <p:extLst>
      <p:ext uri="{BB962C8B-B14F-4D97-AF65-F5344CB8AC3E}">
        <p14:creationId xmlns:p14="http://schemas.microsoft.com/office/powerpoint/2010/main" val="937016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3D614-7565-322F-C9FD-5DBDB75219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28819F-AE7F-4CE2-6B4C-3F24E2C2B73F}"/>
              </a:ext>
            </a:extLst>
          </p:cNvPr>
          <p:cNvSpPr>
            <a:spLocks noGrp="1"/>
          </p:cNvSpPr>
          <p:nvPr>
            <p:ph type="title"/>
          </p:nvPr>
        </p:nvSpPr>
        <p:spPr/>
        <p:txBody>
          <a:bodyPr/>
          <a:lstStyle/>
          <a:p>
            <a:r>
              <a:rPr lang="cs-CZ" dirty="0">
                <a:solidFill>
                  <a:srgbClr val="333333"/>
                </a:solidFill>
                <a:latin typeface="Arial" pitchFamily="34"/>
              </a:rPr>
              <a:t>Implicit feedback</a:t>
            </a:r>
            <a:br>
              <a:rPr lang="cs-CZ" dirty="0">
                <a:solidFill>
                  <a:srgbClr val="333333"/>
                </a:solidFill>
                <a:latin typeface="Arial" pitchFamily="34"/>
              </a:rPr>
            </a:br>
            <a:endParaRPr lang="en-US" dirty="0"/>
          </a:p>
        </p:txBody>
      </p:sp>
      <p:pic>
        <p:nvPicPr>
          <p:cNvPr id="9" name="Obrázek 8">
            <a:extLst>
              <a:ext uri="{FF2B5EF4-FFF2-40B4-BE49-F238E27FC236}">
                <a16:creationId xmlns:a16="http://schemas.microsoft.com/office/drawing/2014/main" id="{B44D70D6-B834-543B-A9C3-4617E3067CFC}"/>
              </a:ext>
            </a:extLst>
          </p:cNvPr>
          <p:cNvPicPr>
            <a:picLocks noChangeAspect="1"/>
          </p:cNvPicPr>
          <p:nvPr/>
        </p:nvPicPr>
        <p:blipFill>
          <a:blip r:embed="rId2"/>
          <a:stretch>
            <a:fillRect/>
          </a:stretch>
        </p:blipFill>
        <p:spPr>
          <a:xfrm>
            <a:off x="5374864" y="2071787"/>
            <a:ext cx="2605548" cy="1836125"/>
          </a:xfrm>
          <a:prstGeom prst="rect">
            <a:avLst/>
          </a:prstGeom>
        </p:spPr>
      </p:pic>
      <p:pic>
        <p:nvPicPr>
          <p:cNvPr id="11" name="Obrázek 10">
            <a:extLst>
              <a:ext uri="{FF2B5EF4-FFF2-40B4-BE49-F238E27FC236}">
                <a16:creationId xmlns:a16="http://schemas.microsoft.com/office/drawing/2014/main" id="{23557C2D-7E08-6976-E2D5-CA59219E481B}"/>
              </a:ext>
            </a:extLst>
          </p:cNvPr>
          <p:cNvPicPr>
            <a:picLocks noChangeAspect="1"/>
          </p:cNvPicPr>
          <p:nvPr/>
        </p:nvPicPr>
        <p:blipFill>
          <a:blip r:embed="rId3"/>
          <a:stretch>
            <a:fillRect/>
          </a:stretch>
        </p:blipFill>
        <p:spPr>
          <a:xfrm>
            <a:off x="5374864" y="3907912"/>
            <a:ext cx="2708076" cy="1833891"/>
          </a:xfrm>
          <a:prstGeom prst="rect">
            <a:avLst/>
          </a:prstGeom>
        </p:spPr>
      </p:pic>
      <p:pic>
        <p:nvPicPr>
          <p:cNvPr id="1026" name="Picture 2" descr="Eye Tracking Heat Map Shows How People View Google">
            <a:extLst>
              <a:ext uri="{FF2B5EF4-FFF2-40B4-BE49-F238E27FC236}">
                <a16:creationId xmlns:a16="http://schemas.microsoft.com/office/drawing/2014/main" id="{E62E5FCE-5798-2247-DD81-7B0ECD371B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431" y="1948351"/>
            <a:ext cx="5000821" cy="3532326"/>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3FB243D3-CDFD-DC26-B0A7-8D2070AF9FFB}"/>
              </a:ext>
            </a:extLst>
          </p:cNvPr>
          <p:cNvSpPr txBox="1"/>
          <p:nvPr/>
        </p:nvSpPr>
        <p:spPr>
          <a:xfrm>
            <a:off x="677332" y="1549811"/>
            <a:ext cx="2906437" cy="369332"/>
          </a:xfrm>
          <a:prstGeom prst="rect">
            <a:avLst/>
          </a:prstGeom>
          <a:noFill/>
        </p:spPr>
        <p:txBody>
          <a:bodyPr wrap="none" rtlCol="0">
            <a:spAutoFit/>
          </a:bodyPr>
          <a:lstStyle/>
          <a:p>
            <a:r>
              <a:rPr lang="cs-CZ" dirty="0" err="1"/>
              <a:t>Expectations</a:t>
            </a:r>
            <a:r>
              <a:rPr lang="cs-CZ" dirty="0"/>
              <a:t>: </a:t>
            </a:r>
            <a:r>
              <a:rPr lang="cs-CZ" dirty="0" err="1"/>
              <a:t>golden</a:t>
            </a:r>
            <a:r>
              <a:rPr lang="cs-CZ" dirty="0"/>
              <a:t> triangle</a:t>
            </a:r>
          </a:p>
        </p:txBody>
      </p:sp>
      <p:sp>
        <p:nvSpPr>
          <p:cNvPr id="10" name="TextovéPole 9">
            <a:extLst>
              <a:ext uri="{FF2B5EF4-FFF2-40B4-BE49-F238E27FC236}">
                <a16:creationId xmlns:a16="http://schemas.microsoft.com/office/drawing/2014/main" id="{1AD669C8-D662-5EFC-678B-6ADF2187D57F}"/>
              </a:ext>
            </a:extLst>
          </p:cNvPr>
          <p:cNvSpPr txBox="1"/>
          <p:nvPr/>
        </p:nvSpPr>
        <p:spPr>
          <a:xfrm>
            <a:off x="5374864" y="1590274"/>
            <a:ext cx="2331536" cy="369332"/>
          </a:xfrm>
          <a:prstGeom prst="rect">
            <a:avLst/>
          </a:prstGeom>
          <a:noFill/>
        </p:spPr>
        <p:txBody>
          <a:bodyPr wrap="none" rtlCol="0">
            <a:spAutoFit/>
          </a:bodyPr>
          <a:lstStyle/>
          <a:p>
            <a:r>
              <a:rPr lang="cs-CZ" dirty="0"/>
              <a:t>Reality: </a:t>
            </a:r>
            <a:r>
              <a:rPr lang="cs-CZ" dirty="0" err="1"/>
              <a:t>central</a:t>
            </a:r>
            <a:r>
              <a:rPr lang="cs-CZ" dirty="0"/>
              <a:t> </a:t>
            </a:r>
            <a:r>
              <a:rPr lang="cs-CZ" dirty="0" err="1"/>
              <a:t>pattern</a:t>
            </a:r>
            <a:endParaRPr lang="cs-CZ" dirty="0"/>
          </a:p>
        </p:txBody>
      </p:sp>
      <p:pic>
        <p:nvPicPr>
          <p:cNvPr id="14" name="Obrázek 13">
            <a:extLst>
              <a:ext uri="{FF2B5EF4-FFF2-40B4-BE49-F238E27FC236}">
                <a16:creationId xmlns:a16="http://schemas.microsoft.com/office/drawing/2014/main" id="{1E9EFE51-3025-85CC-7A1B-57F2DE942772}"/>
              </a:ext>
            </a:extLst>
          </p:cNvPr>
          <p:cNvPicPr>
            <a:picLocks noChangeAspect="1"/>
          </p:cNvPicPr>
          <p:nvPr/>
        </p:nvPicPr>
        <p:blipFill>
          <a:blip r:embed="rId5"/>
          <a:stretch>
            <a:fillRect/>
          </a:stretch>
        </p:blipFill>
        <p:spPr>
          <a:xfrm>
            <a:off x="8061024" y="1930398"/>
            <a:ext cx="2124503" cy="4047545"/>
          </a:xfrm>
          <a:prstGeom prst="rect">
            <a:avLst/>
          </a:prstGeom>
        </p:spPr>
      </p:pic>
      <p:sp>
        <p:nvSpPr>
          <p:cNvPr id="15" name="TextovéPole 14">
            <a:extLst>
              <a:ext uri="{FF2B5EF4-FFF2-40B4-BE49-F238E27FC236}">
                <a16:creationId xmlns:a16="http://schemas.microsoft.com/office/drawing/2014/main" id="{629FF17C-F3FD-BB24-8463-8A90C7D180A5}"/>
              </a:ext>
            </a:extLst>
          </p:cNvPr>
          <p:cNvSpPr txBox="1"/>
          <p:nvPr/>
        </p:nvSpPr>
        <p:spPr>
          <a:xfrm>
            <a:off x="8284908" y="1254769"/>
            <a:ext cx="1535998" cy="646331"/>
          </a:xfrm>
          <a:prstGeom prst="rect">
            <a:avLst/>
          </a:prstGeom>
          <a:noFill/>
        </p:spPr>
        <p:txBody>
          <a:bodyPr wrap="none" rtlCol="0">
            <a:spAutoFit/>
          </a:bodyPr>
          <a:lstStyle/>
          <a:p>
            <a:pPr algn="ctr"/>
            <a:r>
              <a:rPr lang="cs-CZ" dirty="0" err="1"/>
              <a:t>Misses</a:t>
            </a:r>
            <a:r>
              <a:rPr lang="cs-CZ" dirty="0"/>
              <a:t> on </a:t>
            </a:r>
            <a:r>
              <a:rPr lang="cs-CZ" dirty="0" err="1"/>
              <a:t>the</a:t>
            </a:r>
            <a:r>
              <a:rPr lang="cs-CZ" dirty="0"/>
              <a:t> </a:t>
            </a:r>
            <a:br>
              <a:rPr lang="cs-CZ" dirty="0"/>
            </a:br>
            <a:r>
              <a:rPr lang="cs-CZ" dirty="0" err="1"/>
              <a:t>first</a:t>
            </a:r>
            <a:r>
              <a:rPr lang="cs-CZ" dirty="0"/>
              <a:t> </a:t>
            </a:r>
            <a:r>
              <a:rPr lang="cs-CZ" dirty="0" err="1"/>
              <a:t>row</a:t>
            </a:r>
            <a:endParaRPr lang="cs-CZ" dirty="0"/>
          </a:p>
        </p:txBody>
      </p:sp>
      <p:cxnSp>
        <p:nvCxnSpPr>
          <p:cNvPr id="17" name="Spojnice: pravoúhlá 16">
            <a:extLst>
              <a:ext uri="{FF2B5EF4-FFF2-40B4-BE49-F238E27FC236}">
                <a16:creationId xmlns:a16="http://schemas.microsoft.com/office/drawing/2014/main" id="{3EE46B9F-793C-6013-0847-1F8E1E0E8148}"/>
              </a:ext>
            </a:extLst>
          </p:cNvPr>
          <p:cNvCxnSpPr>
            <a:cxnSpLocks/>
            <a:stCxn id="15" idx="1"/>
          </p:cNvCxnSpPr>
          <p:nvPr/>
        </p:nvCxnSpPr>
        <p:spPr>
          <a:xfrm rot="10800000" flipH="1" flipV="1">
            <a:off x="8284907" y="1577935"/>
            <a:ext cx="585627" cy="493852"/>
          </a:xfrm>
          <a:prstGeom prst="bentConnector3">
            <a:avLst>
              <a:gd name="adj1" fmla="val -39035"/>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ovéPole 26">
            <a:extLst>
              <a:ext uri="{FF2B5EF4-FFF2-40B4-BE49-F238E27FC236}">
                <a16:creationId xmlns:a16="http://schemas.microsoft.com/office/drawing/2014/main" id="{9FC81AF5-B0E5-61E2-435F-A9FFA2131697}"/>
              </a:ext>
            </a:extLst>
          </p:cNvPr>
          <p:cNvSpPr txBox="1"/>
          <p:nvPr/>
        </p:nvSpPr>
        <p:spPr>
          <a:xfrm>
            <a:off x="9820906" y="1254769"/>
            <a:ext cx="2488374" cy="646331"/>
          </a:xfrm>
          <a:prstGeom prst="rect">
            <a:avLst/>
          </a:prstGeom>
          <a:noFill/>
        </p:spPr>
        <p:txBody>
          <a:bodyPr wrap="square" rtlCol="0">
            <a:spAutoFit/>
          </a:bodyPr>
          <a:lstStyle/>
          <a:p>
            <a:pPr algn="ctr"/>
            <a:r>
              <a:rPr lang="cs-CZ" dirty="0"/>
              <a:t>Soft dependence on </a:t>
            </a:r>
            <a:r>
              <a:rPr lang="cs-CZ" dirty="0" err="1"/>
              <a:t>content</a:t>
            </a:r>
            <a:r>
              <a:rPr lang="cs-CZ" dirty="0"/>
              <a:t> </a:t>
            </a:r>
            <a:r>
              <a:rPr lang="cs-CZ" dirty="0" err="1"/>
              <a:t>quality</a:t>
            </a:r>
            <a:endParaRPr lang="cs-CZ" dirty="0"/>
          </a:p>
        </p:txBody>
      </p:sp>
      <p:pic>
        <p:nvPicPr>
          <p:cNvPr id="29" name="Obrázek 28">
            <a:extLst>
              <a:ext uri="{FF2B5EF4-FFF2-40B4-BE49-F238E27FC236}">
                <a16:creationId xmlns:a16="http://schemas.microsoft.com/office/drawing/2014/main" id="{5533F29D-D10A-4FC7-870D-18AE8F65B777}"/>
              </a:ext>
            </a:extLst>
          </p:cNvPr>
          <p:cNvPicPr>
            <a:picLocks noChangeAspect="1"/>
          </p:cNvPicPr>
          <p:nvPr/>
        </p:nvPicPr>
        <p:blipFill>
          <a:blip r:embed="rId6"/>
          <a:stretch>
            <a:fillRect/>
          </a:stretch>
        </p:blipFill>
        <p:spPr>
          <a:xfrm>
            <a:off x="10359270" y="1919412"/>
            <a:ext cx="1411647" cy="4069515"/>
          </a:xfrm>
          <a:prstGeom prst="rect">
            <a:avLst/>
          </a:prstGeom>
        </p:spPr>
      </p:pic>
    </p:spTree>
    <p:extLst>
      <p:ext uri="{BB962C8B-B14F-4D97-AF65-F5344CB8AC3E}">
        <p14:creationId xmlns:p14="http://schemas.microsoft.com/office/powerpoint/2010/main" val="2992472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solidFill>
                  <a:srgbClr val="333333"/>
                </a:solidFill>
                <a:latin typeface="Arial" pitchFamily="34"/>
              </a:rPr>
              <a:t>Implicit feedback</a:t>
            </a:r>
            <a:br>
              <a:rPr lang="cs-CZ" dirty="0">
                <a:solidFill>
                  <a:srgbClr val="333333"/>
                </a:solidFill>
                <a:latin typeface="Arial" pitchFamily="34"/>
              </a:rPr>
            </a:br>
            <a:endParaRPr lang="en-US" dirty="0"/>
          </a:p>
        </p:txBody>
      </p:sp>
      <p:sp>
        <p:nvSpPr>
          <p:cNvPr id="3" name="Content Placeholder 2"/>
          <p:cNvSpPr>
            <a:spLocks noGrp="1"/>
          </p:cNvSpPr>
          <p:nvPr>
            <p:ph idx="1"/>
          </p:nvPr>
        </p:nvSpPr>
        <p:spPr/>
        <p:txBody>
          <a:bodyPr/>
          <a:lstStyle/>
          <a:p>
            <a:pPr marL="0" indent="0">
              <a:lnSpc>
                <a:spcPct val="90000"/>
              </a:lnSpc>
              <a:buNone/>
            </a:pPr>
            <a:r>
              <a:rPr lang="cs-CZ" b="1" dirty="0" err="1">
                <a:latin typeface="+mn-lt"/>
              </a:rPr>
              <a:t>Client-side</a:t>
            </a:r>
            <a:endParaRPr lang="cs-CZ" b="1" dirty="0">
              <a:latin typeface="+mn-lt"/>
            </a:endParaRPr>
          </a:p>
          <a:p>
            <a:pPr>
              <a:lnSpc>
                <a:spcPct val="90000"/>
              </a:lnSpc>
            </a:pPr>
            <a:r>
              <a:rPr lang="cs-CZ" sz="1600" dirty="0">
                <a:latin typeface="+mn-lt"/>
              </a:rPr>
              <a:t>Any DOM event can be captured, processed and stored…</a:t>
            </a:r>
          </a:p>
          <a:p>
            <a:pPr lvl="1">
              <a:lnSpc>
                <a:spcPct val="90000"/>
              </a:lnSpc>
            </a:pPr>
            <a:r>
              <a:rPr lang="cs-CZ" sz="1400" dirty="0">
                <a:latin typeface="+mn-lt"/>
              </a:rPr>
              <a:t>But </a:t>
            </a:r>
            <a:r>
              <a:rPr lang="cs-CZ" sz="1400" dirty="0" err="1">
                <a:latin typeface="+mn-lt"/>
              </a:rPr>
              <a:t>which</a:t>
            </a:r>
            <a:r>
              <a:rPr lang="cs-CZ" sz="1400" dirty="0">
                <a:latin typeface="+mn-lt"/>
              </a:rPr>
              <a:t> </a:t>
            </a:r>
            <a:r>
              <a:rPr lang="cs-CZ" sz="1400" dirty="0" err="1">
                <a:latin typeface="+mn-lt"/>
              </a:rPr>
              <a:t>ones</a:t>
            </a:r>
            <a:r>
              <a:rPr lang="cs-CZ" sz="1400" dirty="0">
                <a:latin typeface="+mn-lt"/>
              </a:rPr>
              <a:t> are </a:t>
            </a:r>
            <a:r>
              <a:rPr lang="cs-CZ" sz="1400" dirty="0" err="1">
                <a:latin typeface="+mn-lt"/>
              </a:rPr>
              <a:t>relevant</a:t>
            </a:r>
            <a:r>
              <a:rPr lang="cs-CZ" sz="1400" dirty="0">
                <a:latin typeface="+mn-lt"/>
              </a:rPr>
              <a:t>?</a:t>
            </a:r>
          </a:p>
          <a:p>
            <a:pPr lvl="2">
              <a:lnSpc>
                <a:spcPct val="90000"/>
              </a:lnSpc>
            </a:pPr>
            <a:r>
              <a:rPr lang="cs-CZ" sz="1200" dirty="0">
                <a:latin typeface="+mn-lt"/>
              </a:rPr>
              <a:t>And </a:t>
            </a:r>
            <a:r>
              <a:rPr lang="cs-CZ" sz="1200" dirty="0" err="1">
                <a:latin typeface="+mn-lt"/>
              </a:rPr>
              <a:t>also</a:t>
            </a:r>
            <a:r>
              <a:rPr lang="cs-CZ" sz="1200" dirty="0">
                <a:latin typeface="+mn-lt"/>
              </a:rPr>
              <a:t>… </a:t>
            </a:r>
            <a:r>
              <a:rPr lang="cs-CZ" sz="1200" dirty="0" err="1">
                <a:latin typeface="+mn-lt"/>
              </a:rPr>
              <a:t>what</a:t>
            </a:r>
            <a:r>
              <a:rPr lang="cs-CZ" sz="1200" dirty="0">
                <a:latin typeface="+mn-lt"/>
              </a:rPr>
              <a:t> </a:t>
            </a:r>
            <a:r>
              <a:rPr lang="cs-CZ" sz="1200" dirty="0" err="1">
                <a:latin typeface="+mn-lt"/>
              </a:rPr>
              <a:t>is</a:t>
            </a:r>
            <a:r>
              <a:rPr lang="cs-CZ" sz="1200" dirty="0">
                <a:latin typeface="+mn-lt"/>
              </a:rPr>
              <a:t> </a:t>
            </a:r>
            <a:r>
              <a:rPr lang="cs-CZ" sz="1200" dirty="0" err="1">
                <a:latin typeface="+mn-lt"/>
              </a:rPr>
              <a:t>their</a:t>
            </a:r>
            <a:r>
              <a:rPr lang="cs-CZ" sz="1200" dirty="0">
                <a:latin typeface="+mn-lt"/>
              </a:rPr>
              <a:t> </a:t>
            </a:r>
            <a:r>
              <a:rPr lang="cs-CZ" sz="1200" dirty="0" err="1">
                <a:latin typeface="+mn-lt"/>
              </a:rPr>
              <a:t>semantics</a:t>
            </a:r>
            <a:r>
              <a:rPr lang="cs-CZ" sz="1200" dirty="0">
                <a:latin typeface="+mn-lt"/>
              </a:rPr>
              <a:t>? </a:t>
            </a:r>
            <a:r>
              <a:rPr lang="cs-CZ" sz="1200" dirty="0" err="1">
                <a:latin typeface="+mn-lt"/>
              </a:rPr>
              <a:t>Does</a:t>
            </a:r>
            <a:r>
              <a:rPr lang="cs-CZ" sz="1200" dirty="0">
                <a:latin typeface="+mn-lt"/>
              </a:rPr>
              <a:t> </a:t>
            </a:r>
            <a:r>
              <a:rPr lang="cs-CZ" sz="1200" dirty="0" err="1">
                <a:latin typeface="+mn-lt"/>
              </a:rPr>
              <a:t>it</a:t>
            </a:r>
            <a:r>
              <a:rPr lang="cs-CZ" sz="1200" dirty="0">
                <a:latin typeface="+mn-lt"/>
              </a:rPr>
              <a:t> </a:t>
            </a:r>
            <a:r>
              <a:rPr lang="cs-CZ" sz="1200" dirty="0" err="1">
                <a:latin typeface="+mn-lt"/>
              </a:rPr>
              <a:t>differ</a:t>
            </a:r>
            <a:r>
              <a:rPr lang="cs-CZ" sz="1200" dirty="0">
                <a:latin typeface="+mn-lt"/>
              </a:rPr>
              <a:t> </a:t>
            </a:r>
            <a:r>
              <a:rPr lang="cs-CZ" sz="1200" dirty="0" err="1">
                <a:latin typeface="+mn-lt"/>
              </a:rPr>
              <a:t>from</a:t>
            </a:r>
            <a:r>
              <a:rPr lang="cs-CZ" sz="1200" dirty="0">
                <a:latin typeface="+mn-lt"/>
              </a:rPr>
              <a:t> explicit feedback?</a:t>
            </a:r>
          </a:p>
          <a:p>
            <a:pPr lvl="1">
              <a:lnSpc>
                <a:spcPct val="90000"/>
              </a:lnSpc>
            </a:pPr>
            <a:r>
              <a:rPr lang="cs-CZ" sz="1400" dirty="0">
                <a:latin typeface="+mn-lt"/>
              </a:rPr>
              <a:t>How to interpret implicit feedback?</a:t>
            </a:r>
          </a:p>
          <a:p>
            <a:pPr lvl="1">
              <a:lnSpc>
                <a:spcPct val="90000"/>
              </a:lnSpc>
            </a:pPr>
            <a:r>
              <a:rPr lang="cs-CZ" sz="1400" dirty="0">
                <a:latin typeface="+mn-lt"/>
              </a:rPr>
              <a:t>Are collected data dependent on some context?</a:t>
            </a:r>
          </a:p>
          <a:p>
            <a:pPr lvl="1">
              <a:lnSpc>
                <a:spcPct val="90000"/>
              </a:lnSpc>
            </a:pPr>
            <a:r>
              <a:rPr lang="cs-CZ" sz="1400" dirty="0">
                <a:latin typeface="+mn-lt"/>
              </a:rPr>
              <a:t>How to </a:t>
            </a:r>
            <a:r>
              <a:rPr lang="cs-CZ" sz="1400" dirty="0" err="1">
                <a:latin typeface="+mn-lt"/>
              </a:rPr>
              <a:t>establish</a:t>
            </a:r>
            <a:r>
              <a:rPr lang="cs-CZ" sz="1400" dirty="0">
                <a:latin typeface="+mn-lt"/>
              </a:rPr>
              <a:t> negative preference </a:t>
            </a:r>
            <a:r>
              <a:rPr lang="cs-CZ" sz="1400" dirty="0" err="1">
                <a:latin typeface="+mn-lt"/>
              </a:rPr>
              <a:t>from</a:t>
            </a:r>
            <a:r>
              <a:rPr lang="cs-CZ" sz="1400" dirty="0">
                <a:latin typeface="+mn-lt"/>
              </a:rPr>
              <a:t> </a:t>
            </a:r>
            <a:r>
              <a:rPr lang="cs-CZ" sz="1400" dirty="0" err="1">
                <a:latin typeface="+mn-lt"/>
              </a:rPr>
              <a:t>implicit</a:t>
            </a:r>
            <a:r>
              <a:rPr lang="cs-CZ" sz="1400" dirty="0">
                <a:latin typeface="+mn-lt"/>
              </a:rPr>
              <a:t> feedback?</a:t>
            </a:r>
          </a:p>
          <a:p>
            <a:pPr marL="0" indent="0">
              <a:lnSpc>
                <a:spcPct val="90000"/>
              </a:lnSpc>
              <a:buNone/>
            </a:pPr>
            <a:endParaRPr lang="cs-CZ" sz="1600" dirty="0">
              <a:latin typeface="+mn-lt"/>
            </a:endParaRPr>
          </a:p>
          <a:p>
            <a:pPr>
              <a:lnSpc>
                <a:spcPct val="90000"/>
              </a:lnSpc>
            </a:pPr>
            <a:r>
              <a:rPr lang="en-US" sz="1600" i="1" dirty="0">
                <a:solidFill>
                  <a:schemeClr val="bg1">
                    <a:lumMod val="50000"/>
                  </a:schemeClr>
                </a:solidFill>
                <a:latin typeface="+mn-lt"/>
              </a:rPr>
              <a:t>Pe</a:t>
            </a:r>
            <a:r>
              <a:rPr lang="cs-CZ" sz="1600" i="1" dirty="0">
                <a:solidFill>
                  <a:schemeClr val="bg1">
                    <a:lumMod val="50000"/>
                  </a:schemeClr>
                </a:solidFill>
                <a:latin typeface="+mn-lt"/>
              </a:rPr>
              <a:t>s</a:t>
            </a:r>
            <a:r>
              <a:rPr lang="en-US" sz="1600" i="1" dirty="0">
                <a:solidFill>
                  <a:schemeClr val="bg1">
                    <a:lumMod val="50000"/>
                  </a:schemeClr>
                </a:solidFill>
                <a:latin typeface="+mn-lt"/>
              </a:rPr>
              <a:t>ka</a:t>
            </a:r>
            <a:r>
              <a:rPr lang="cs-CZ" sz="1600" i="1" dirty="0">
                <a:solidFill>
                  <a:schemeClr val="bg1">
                    <a:lumMod val="50000"/>
                  </a:schemeClr>
                </a:solidFill>
                <a:latin typeface="+mn-lt"/>
              </a:rPr>
              <a:t>,</a:t>
            </a:r>
            <a:r>
              <a:rPr lang="en-US" sz="1600" i="1" dirty="0">
                <a:solidFill>
                  <a:schemeClr val="bg1">
                    <a:lumMod val="50000"/>
                  </a:schemeClr>
                </a:solidFill>
                <a:latin typeface="+mn-lt"/>
              </a:rPr>
              <a:t> </a:t>
            </a:r>
            <a:r>
              <a:rPr lang="en-US" sz="1600" i="1" dirty="0" err="1">
                <a:solidFill>
                  <a:schemeClr val="bg1">
                    <a:lumMod val="50000"/>
                  </a:schemeClr>
                </a:solidFill>
                <a:latin typeface="+mn-lt"/>
              </a:rPr>
              <a:t>IPIget</a:t>
            </a:r>
            <a:r>
              <a:rPr lang="en-US" sz="1600" i="1" dirty="0">
                <a:solidFill>
                  <a:schemeClr val="bg1">
                    <a:lumMod val="50000"/>
                  </a:schemeClr>
                </a:solidFill>
                <a:latin typeface="+mn-lt"/>
              </a:rPr>
              <a:t>: The Component for Collecting Implicit User Preference Indicators</a:t>
            </a:r>
            <a:r>
              <a:rPr lang="cs-CZ" sz="1600" i="1" dirty="0">
                <a:solidFill>
                  <a:schemeClr val="bg1">
                    <a:lumMod val="50000"/>
                  </a:schemeClr>
                </a:solidFill>
                <a:latin typeface="+mn-lt"/>
              </a:rPr>
              <a:t/>
            </a:r>
            <a:br>
              <a:rPr lang="cs-CZ" sz="1600" i="1" dirty="0">
                <a:solidFill>
                  <a:schemeClr val="bg1">
                    <a:lumMod val="50000"/>
                  </a:schemeClr>
                </a:solidFill>
                <a:latin typeface="+mn-lt"/>
              </a:rPr>
            </a:br>
            <a:r>
              <a:rPr lang="cs-CZ" sz="1050" i="1" dirty="0">
                <a:solidFill>
                  <a:schemeClr val="bg1">
                    <a:lumMod val="50000"/>
                  </a:schemeClr>
                </a:solidFill>
                <a:latin typeface="+mn-lt"/>
                <a:hlinkClick r:id="rId2"/>
              </a:rPr>
              <a:t>https://www.researchgate.net/publication/305495313_IPIget_The_Component_for_Collecting_Implicit_User_Preference_Indicators</a:t>
            </a:r>
            <a:r>
              <a:rPr lang="cs-CZ" sz="1050" i="1" dirty="0">
                <a:solidFill>
                  <a:schemeClr val="bg1">
                    <a:lumMod val="50000"/>
                  </a:schemeClr>
                </a:solidFill>
                <a:latin typeface="+mn-lt"/>
              </a:rPr>
              <a:t> </a:t>
            </a:r>
            <a:endParaRPr lang="en-US" sz="1400" dirty="0">
              <a:latin typeface="+mn-lt"/>
            </a:endParaRPr>
          </a:p>
        </p:txBody>
      </p:sp>
    </p:spTree>
    <p:extLst>
      <p:ext uri="{BB962C8B-B14F-4D97-AF65-F5344CB8AC3E}">
        <p14:creationId xmlns:p14="http://schemas.microsoft.com/office/powerpoint/2010/main" val="255486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solidFill>
                  <a:srgbClr val="333333"/>
                </a:solidFill>
                <a:latin typeface="Arial" pitchFamily="34"/>
              </a:rPr>
              <a:t>What</a:t>
            </a:r>
            <a:r>
              <a:rPr lang="cs-CZ" dirty="0">
                <a:solidFill>
                  <a:srgbClr val="333333"/>
                </a:solidFill>
                <a:latin typeface="Arial" pitchFamily="34"/>
              </a:rPr>
              <a:t> to </a:t>
            </a:r>
            <a:r>
              <a:rPr lang="cs-CZ" dirty="0" err="1">
                <a:solidFill>
                  <a:srgbClr val="333333"/>
                </a:solidFill>
                <a:latin typeface="Arial" pitchFamily="34"/>
              </a:rPr>
              <a:t>Collect</a:t>
            </a:r>
            <a:r>
              <a:rPr lang="cs-CZ" dirty="0">
                <a:solidFill>
                  <a:srgbClr val="333333"/>
                </a:solidFill>
                <a:latin typeface="Arial" pitchFamily="34"/>
              </a:rPr>
              <a:t> as </a:t>
            </a:r>
            <a:r>
              <a:rPr lang="cs-CZ" dirty="0" err="1">
                <a:solidFill>
                  <a:srgbClr val="333333"/>
                </a:solidFill>
                <a:latin typeface="Arial" pitchFamily="34"/>
              </a:rPr>
              <a:t>Implicit</a:t>
            </a:r>
            <a:r>
              <a:rPr lang="cs-CZ" dirty="0">
                <a:solidFill>
                  <a:srgbClr val="333333"/>
                </a:solidFill>
                <a:latin typeface="Arial" pitchFamily="34"/>
              </a:rPr>
              <a:t> feedback</a:t>
            </a:r>
            <a:br>
              <a:rPr lang="cs-CZ" dirty="0">
                <a:solidFill>
                  <a:srgbClr val="333333"/>
                </a:solidFill>
                <a:latin typeface="Arial" pitchFamily="34"/>
              </a:rPr>
            </a:br>
            <a:endParaRPr lang="en-US" dirty="0"/>
          </a:p>
        </p:txBody>
      </p:sp>
      <p:sp>
        <p:nvSpPr>
          <p:cNvPr id="3" name="Content Placeholder 2"/>
          <p:cNvSpPr>
            <a:spLocks noGrp="1"/>
          </p:cNvSpPr>
          <p:nvPr>
            <p:ph idx="1"/>
          </p:nvPr>
        </p:nvSpPr>
        <p:spPr/>
        <p:txBody>
          <a:bodyPr>
            <a:normAutofit/>
          </a:bodyPr>
          <a:lstStyle/>
          <a:p>
            <a:pPr marL="0" indent="0">
              <a:lnSpc>
                <a:spcPct val="90000"/>
              </a:lnSpc>
              <a:buNone/>
            </a:pPr>
            <a:r>
              <a:rPr lang="cs-CZ" b="1" dirty="0">
                <a:latin typeface="+mn-lt"/>
              </a:rPr>
              <a:t>Not very </a:t>
            </a:r>
            <a:r>
              <a:rPr lang="cs-CZ" b="1" dirty="0" err="1">
                <a:latin typeface="+mn-lt"/>
              </a:rPr>
              <a:t>explored</a:t>
            </a:r>
            <a:r>
              <a:rPr lang="cs-CZ" b="1" dirty="0">
                <a:latin typeface="+mn-lt"/>
              </a:rPr>
              <a:t> area</a:t>
            </a:r>
          </a:p>
          <a:p>
            <a:pPr>
              <a:lnSpc>
                <a:spcPct val="90000"/>
              </a:lnSpc>
            </a:pPr>
            <a:r>
              <a:rPr lang="cs-CZ" sz="1600" dirty="0" err="1">
                <a:latin typeface="+mn-lt"/>
              </a:rPr>
              <a:t>Domain</a:t>
            </a:r>
            <a:r>
              <a:rPr lang="cs-CZ" sz="1600" dirty="0">
                <a:latin typeface="+mn-lt"/>
              </a:rPr>
              <a:t> dependence (</a:t>
            </a:r>
            <a:r>
              <a:rPr lang="cs-CZ" sz="1600" dirty="0" err="1">
                <a:latin typeface="+mn-lt"/>
              </a:rPr>
              <a:t>how</a:t>
            </a:r>
            <a:r>
              <a:rPr lang="cs-CZ" sz="1600" dirty="0">
                <a:latin typeface="+mn-lt"/>
              </a:rPr>
              <a:t> </a:t>
            </a:r>
            <a:r>
              <a:rPr lang="cs-CZ" sz="1600" dirty="0" err="1">
                <a:latin typeface="+mn-lt"/>
              </a:rPr>
              <a:t>surprising</a:t>
            </a:r>
            <a:r>
              <a:rPr lang="cs-CZ" sz="1600" dirty="0">
                <a:latin typeface="+mn-lt"/>
                <a:sym typeface="Wingdings" panose="05000000000000000000" pitchFamily="2" charset="2"/>
              </a:rPr>
              <a:t>)</a:t>
            </a:r>
          </a:p>
          <a:p>
            <a:pPr>
              <a:lnSpc>
                <a:spcPct val="90000"/>
              </a:lnSpc>
            </a:pPr>
            <a:r>
              <a:rPr lang="cs-CZ" sz="1600" dirty="0" err="1">
                <a:latin typeface="+mn-lt"/>
                <a:sym typeface="Wingdings" panose="05000000000000000000" pitchFamily="2" charset="2"/>
              </a:rPr>
              <a:t>Publicly</a:t>
            </a:r>
            <a:r>
              <a:rPr lang="cs-CZ" sz="1600" dirty="0">
                <a:latin typeface="+mn-lt"/>
                <a:sym typeface="Wingdings" panose="05000000000000000000" pitchFamily="2" charset="2"/>
              </a:rPr>
              <a:t> </a:t>
            </a:r>
            <a:r>
              <a:rPr lang="cs-CZ" sz="1600" dirty="0" err="1">
                <a:latin typeface="+mn-lt"/>
                <a:sym typeface="Wingdings" panose="05000000000000000000" pitchFamily="2" charset="2"/>
              </a:rPr>
              <a:t>available</a:t>
            </a:r>
            <a:r>
              <a:rPr lang="cs-CZ" sz="1600" dirty="0">
                <a:latin typeface="+mn-lt"/>
                <a:sym typeface="Wingdings" panose="05000000000000000000" pitchFamily="2" charset="2"/>
              </a:rPr>
              <a:t> </a:t>
            </a:r>
            <a:r>
              <a:rPr lang="cs-CZ" sz="1600" dirty="0" err="1">
                <a:latin typeface="+mn-lt"/>
                <a:sym typeface="Wingdings" panose="05000000000000000000" pitchFamily="2" charset="2"/>
              </a:rPr>
              <a:t>datasets</a:t>
            </a:r>
            <a:r>
              <a:rPr lang="cs-CZ" sz="1600" dirty="0">
                <a:latin typeface="+mn-lt"/>
                <a:sym typeface="Wingdings" panose="05000000000000000000" pitchFamily="2" charset="2"/>
              </a:rPr>
              <a:t> </a:t>
            </a:r>
            <a:r>
              <a:rPr lang="cs-CZ" sz="1600" dirty="0" err="1">
                <a:latin typeface="+mn-lt"/>
                <a:sym typeface="Wingdings" panose="05000000000000000000" pitchFamily="2" charset="2"/>
              </a:rPr>
              <a:t>divert</a:t>
            </a:r>
            <a:r>
              <a:rPr lang="cs-CZ" sz="1600" dirty="0">
                <a:latin typeface="+mn-lt"/>
                <a:sym typeface="Wingdings" panose="05000000000000000000" pitchFamily="2" charset="2"/>
              </a:rPr>
              <a:t> </a:t>
            </a:r>
            <a:r>
              <a:rPr lang="cs-CZ" sz="1600" dirty="0" err="1">
                <a:latin typeface="+mn-lt"/>
                <a:sym typeface="Wingdings" panose="05000000000000000000" pitchFamily="2" charset="2"/>
              </a:rPr>
              <a:t>attention</a:t>
            </a:r>
            <a:r>
              <a:rPr lang="cs-CZ" sz="1600" dirty="0">
                <a:latin typeface="+mn-lt"/>
                <a:sym typeface="Wingdings" panose="05000000000000000000" pitchFamily="2" charset="2"/>
              </a:rPr>
              <a:t> </a:t>
            </a:r>
            <a:r>
              <a:rPr lang="cs-CZ" sz="1600" dirty="0" err="1">
                <a:latin typeface="+mn-lt"/>
                <a:sym typeface="Wingdings" panose="05000000000000000000" pitchFamily="2" charset="2"/>
              </a:rPr>
              <a:t>from</a:t>
            </a:r>
            <a:r>
              <a:rPr lang="cs-CZ" sz="1600" dirty="0">
                <a:latin typeface="+mn-lt"/>
                <a:sym typeface="Wingdings" panose="05000000000000000000" pitchFamily="2" charset="2"/>
              </a:rPr>
              <a:t> </a:t>
            </a:r>
            <a:r>
              <a:rPr lang="cs-CZ" sz="1600" dirty="0" err="1">
                <a:latin typeface="+mn-lt"/>
                <a:sym typeface="Wingdings" panose="05000000000000000000" pitchFamily="2" charset="2"/>
              </a:rPr>
              <a:t>this</a:t>
            </a:r>
            <a:r>
              <a:rPr lang="cs-CZ" sz="1600" dirty="0">
                <a:latin typeface="+mn-lt"/>
                <a:sym typeface="Wingdings" panose="05000000000000000000" pitchFamily="2" charset="2"/>
              </a:rPr>
              <a:t> </a:t>
            </a:r>
            <a:r>
              <a:rPr lang="cs-CZ" sz="1600" dirty="0" err="1">
                <a:latin typeface="+mn-lt"/>
                <a:sym typeface="Wingdings" panose="05000000000000000000" pitchFamily="2" charset="2"/>
              </a:rPr>
              <a:t>topic</a:t>
            </a:r>
            <a:endParaRPr lang="cs-CZ" sz="1600" dirty="0">
              <a:latin typeface="+mn-lt"/>
              <a:sym typeface="Wingdings" panose="05000000000000000000" pitchFamily="2" charset="2"/>
            </a:endParaRPr>
          </a:p>
          <a:p>
            <a:pPr lvl="1">
              <a:lnSpc>
                <a:spcPct val="90000"/>
              </a:lnSpc>
            </a:pPr>
            <a:r>
              <a:rPr lang="cs-CZ" sz="1400" dirty="0">
                <a:latin typeface="+mn-lt"/>
                <a:sym typeface="Wingdings" panose="05000000000000000000" pitchFamily="2" charset="2"/>
              </a:rPr>
              <a:t>Tune </a:t>
            </a:r>
            <a:r>
              <a:rPr lang="cs-CZ" sz="1400" dirty="0" err="1">
                <a:latin typeface="+mn-lt"/>
                <a:sym typeface="Wingdings" panose="05000000000000000000" pitchFamily="2" charset="2"/>
              </a:rPr>
              <a:t>the</a:t>
            </a:r>
            <a:r>
              <a:rPr lang="cs-CZ" sz="1400" dirty="0">
                <a:latin typeface="+mn-lt"/>
                <a:sym typeface="Wingdings" panose="05000000000000000000" pitchFamily="2" charset="2"/>
              </a:rPr>
              <a:t> </a:t>
            </a:r>
            <a:r>
              <a:rPr lang="cs-CZ" sz="1400" dirty="0" err="1">
                <a:latin typeface="+mn-lt"/>
                <a:sym typeface="Wingdings" panose="05000000000000000000" pitchFamily="2" charset="2"/>
              </a:rPr>
              <a:t>algorithms</a:t>
            </a:r>
            <a:r>
              <a:rPr lang="cs-CZ" sz="1400" dirty="0">
                <a:latin typeface="+mn-lt"/>
                <a:sym typeface="Wingdings" panose="05000000000000000000" pitchFamily="2" charset="2"/>
              </a:rPr>
              <a:t> on </a:t>
            </a:r>
            <a:r>
              <a:rPr lang="cs-CZ" sz="1400" dirty="0" err="1">
                <a:latin typeface="+mn-lt"/>
                <a:sym typeface="Wingdings" panose="05000000000000000000" pitchFamily="2" charset="2"/>
              </a:rPr>
              <a:t>what</a:t>
            </a:r>
            <a:r>
              <a:rPr lang="cs-CZ" sz="1400" dirty="0">
                <a:latin typeface="+mn-lt"/>
                <a:sym typeface="Wingdings" panose="05000000000000000000" pitchFamily="2" charset="2"/>
              </a:rPr>
              <a:t> </a:t>
            </a:r>
            <a:r>
              <a:rPr lang="cs-CZ" sz="1400" dirty="0" err="1">
                <a:latin typeface="+mn-lt"/>
                <a:sym typeface="Wingdings" panose="05000000000000000000" pitchFamily="2" charset="2"/>
              </a:rPr>
              <a:t>is</a:t>
            </a:r>
            <a:r>
              <a:rPr lang="cs-CZ" sz="1400" dirty="0">
                <a:latin typeface="+mn-lt"/>
                <a:sym typeface="Wingdings" panose="05000000000000000000" pitchFamily="2" charset="2"/>
              </a:rPr>
              <a:t> </a:t>
            </a:r>
            <a:r>
              <a:rPr lang="cs-CZ" sz="1400" dirty="0" err="1">
                <a:latin typeface="+mn-lt"/>
                <a:sym typeface="Wingdings" panose="05000000000000000000" pitchFamily="2" charset="2"/>
              </a:rPr>
              <a:t>available</a:t>
            </a:r>
            <a:r>
              <a:rPr lang="cs-CZ" sz="1400" dirty="0">
                <a:latin typeface="+mn-lt"/>
                <a:sym typeface="Wingdings" panose="05000000000000000000" pitchFamily="2" charset="2"/>
              </a:rPr>
              <a:t> in </a:t>
            </a:r>
            <a:r>
              <a:rPr lang="cs-CZ" sz="1400" dirty="0" err="1">
                <a:latin typeface="+mn-lt"/>
                <a:sym typeface="Wingdings" panose="05000000000000000000" pitchFamily="2" charset="2"/>
              </a:rPr>
              <a:t>the</a:t>
            </a:r>
            <a:r>
              <a:rPr lang="cs-CZ" sz="1400" dirty="0">
                <a:latin typeface="+mn-lt"/>
                <a:sym typeface="Wingdings" panose="05000000000000000000" pitchFamily="2" charset="2"/>
              </a:rPr>
              <a:t> data</a:t>
            </a:r>
          </a:p>
          <a:p>
            <a:pPr lvl="1">
              <a:lnSpc>
                <a:spcPct val="90000"/>
              </a:lnSpc>
            </a:pPr>
            <a:r>
              <a:rPr lang="cs-CZ" sz="1400" i="1" dirty="0">
                <a:solidFill>
                  <a:schemeClr val="bg1">
                    <a:lumMod val="50000"/>
                  </a:schemeClr>
                </a:solidFill>
                <a:latin typeface="+mn-lt"/>
                <a:sym typeface="Wingdings" panose="05000000000000000000" pitchFamily="2" charset="2"/>
              </a:rPr>
              <a:t>„</a:t>
            </a:r>
            <a:r>
              <a:rPr lang="cs-CZ" sz="1400" i="1" dirty="0" err="1">
                <a:solidFill>
                  <a:schemeClr val="bg1">
                    <a:lumMod val="50000"/>
                  </a:schemeClr>
                </a:solidFill>
                <a:latin typeface="+mn-lt"/>
                <a:sym typeface="Wingdings" panose="05000000000000000000" pitchFamily="2" charset="2"/>
              </a:rPr>
              <a:t>The</a:t>
            </a:r>
            <a:r>
              <a:rPr lang="cs-CZ" sz="1400" i="1" dirty="0">
                <a:solidFill>
                  <a:schemeClr val="bg1">
                    <a:lumMod val="50000"/>
                  </a:schemeClr>
                </a:solidFill>
                <a:latin typeface="+mn-lt"/>
                <a:sym typeface="Wingdings" panose="05000000000000000000" pitchFamily="2" charset="2"/>
              </a:rPr>
              <a:t> </a:t>
            </a:r>
            <a:r>
              <a:rPr lang="cs-CZ" sz="1400" i="1" dirty="0" err="1">
                <a:solidFill>
                  <a:schemeClr val="bg1">
                    <a:lumMod val="50000"/>
                  </a:schemeClr>
                </a:solidFill>
                <a:latin typeface="+mn-lt"/>
                <a:sym typeface="Wingdings" panose="05000000000000000000" pitchFamily="2" charset="2"/>
              </a:rPr>
              <a:t>decision</a:t>
            </a:r>
            <a:r>
              <a:rPr lang="cs-CZ" sz="1400" i="1" dirty="0">
                <a:solidFill>
                  <a:schemeClr val="bg1">
                    <a:lumMod val="50000"/>
                  </a:schemeClr>
                </a:solidFill>
                <a:latin typeface="+mn-lt"/>
                <a:sym typeface="Wingdings" panose="05000000000000000000" pitchFamily="2" charset="2"/>
              </a:rPr>
              <a:t> on </a:t>
            </a:r>
            <a:r>
              <a:rPr lang="cs-CZ" sz="1400" i="1" dirty="0" err="1">
                <a:solidFill>
                  <a:schemeClr val="bg1">
                    <a:lumMod val="50000"/>
                  </a:schemeClr>
                </a:solidFill>
                <a:latin typeface="+mn-lt"/>
                <a:sym typeface="Wingdings" panose="05000000000000000000" pitchFamily="2" charset="2"/>
              </a:rPr>
              <a:t>what</a:t>
            </a:r>
            <a:r>
              <a:rPr lang="cs-CZ" sz="1400" i="1" dirty="0">
                <a:solidFill>
                  <a:schemeClr val="bg1">
                    <a:lumMod val="50000"/>
                  </a:schemeClr>
                </a:solidFill>
                <a:latin typeface="+mn-lt"/>
                <a:sym typeface="Wingdings" panose="05000000000000000000" pitchFamily="2" charset="2"/>
              </a:rPr>
              <a:t> to </a:t>
            </a:r>
            <a:r>
              <a:rPr lang="cs-CZ" sz="1400" i="1" dirty="0" err="1">
                <a:solidFill>
                  <a:schemeClr val="bg1">
                    <a:lumMod val="50000"/>
                  </a:schemeClr>
                </a:solidFill>
                <a:latin typeface="+mn-lt"/>
                <a:sym typeface="Wingdings" panose="05000000000000000000" pitchFamily="2" charset="2"/>
              </a:rPr>
              <a:t>collect</a:t>
            </a:r>
            <a:r>
              <a:rPr lang="cs-CZ" sz="1400" i="1" dirty="0">
                <a:solidFill>
                  <a:schemeClr val="bg1">
                    <a:lumMod val="50000"/>
                  </a:schemeClr>
                </a:solidFill>
                <a:latin typeface="+mn-lt"/>
                <a:sym typeface="Wingdings" panose="05000000000000000000" pitchFamily="2" charset="2"/>
              </a:rPr>
              <a:t> has </a:t>
            </a:r>
            <a:r>
              <a:rPr lang="cs-CZ" sz="1400" i="1" dirty="0" err="1">
                <a:solidFill>
                  <a:schemeClr val="bg1">
                    <a:lumMod val="50000"/>
                  </a:schemeClr>
                </a:solidFill>
                <a:latin typeface="+mn-lt"/>
                <a:sym typeface="Wingdings" panose="05000000000000000000" pitchFamily="2" charset="2"/>
              </a:rPr>
              <a:t>already</a:t>
            </a:r>
            <a:r>
              <a:rPr lang="cs-CZ" sz="1400" i="1" dirty="0">
                <a:solidFill>
                  <a:schemeClr val="bg1">
                    <a:lumMod val="50000"/>
                  </a:schemeClr>
                </a:solidFill>
                <a:latin typeface="+mn-lt"/>
                <a:sym typeface="Wingdings" panose="05000000000000000000" pitchFamily="2" charset="2"/>
              </a:rPr>
              <a:t> </a:t>
            </a:r>
            <a:r>
              <a:rPr lang="cs-CZ" sz="1400" i="1" dirty="0" err="1">
                <a:solidFill>
                  <a:schemeClr val="bg1">
                    <a:lumMod val="50000"/>
                  </a:schemeClr>
                </a:solidFill>
                <a:latin typeface="+mn-lt"/>
                <a:sym typeface="Wingdings" panose="05000000000000000000" pitchFamily="2" charset="2"/>
              </a:rPr>
              <a:t>been</a:t>
            </a:r>
            <a:r>
              <a:rPr lang="cs-CZ" sz="1400" i="1" dirty="0">
                <a:solidFill>
                  <a:schemeClr val="bg1">
                    <a:lumMod val="50000"/>
                  </a:schemeClr>
                </a:solidFill>
                <a:latin typeface="+mn-lt"/>
                <a:sym typeface="Wingdings" panose="05000000000000000000" pitchFamily="2" charset="2"/>
              </a:rPr>
              <a:t> made“</a:t>
            </a:r>
          </a:p>
          <a:p>
            <a:pPr lvl="1">
              <a:lnSpc>
                <a:spcPct val="90000"/>
              </a:lnSpc>
            </a:pPr>
            <a:r>
              <a:rPr lang="cs-CZ" sz="1400" i="1" dirty="0">
                <a:solidFill>
                  <a:schemeClr val="bg1">
                    <a:lumMod val="50000"/>
                  </a:schemeClr>
                </a:solidFill>
                <a:latin typeface="+mn-lt"/>
                <a:sym typeface="Wingdings" panose="05000000000000000000" pitchFamily="2" charset="2"/>
              </a:rPr>
              <a:t>Not much </a:t>
            </a:r>
            <a:r>
              <a:rPr lang="cs-CZ" sz="1400" i="1" dirty="0" err="1">
                <a:solidFill>
                  <a:schemeClr val="bg1">
                    <a:lumMod val="50000"/>
                  </a:schemeClr>
                </a:solidFill>
                <a:latin typeface="+mn-lt"/>
                <a:sym typeface="Wingdings" panose="05000000000000000000" pitchFamily="2" charset="2"/>
              </a:rPr>
              <a:t>work</a:t>
            </a:r>
            <a:r>
              <a:rPr lang="cs-CZ" sz="1400" i="1" dirty="0">
                <a:solidFill>
                  <a:schemeClr val="bg1">
                    <a:lumMod val="50000"/>
                  </a:schemeClr>
                </a:solidFill>
                <a:latin typeface="+mn-lt"/>
                <a:sym typeface="Wingdings" panose="05000000000000000000" pitchFamily="2" charset="2"/>
              </a:rPr>
              <a:t> done on </a:t>
            </a:r>
            <a:r>
              <a:rPr lang="cs-CZ" sz="1400" i="1" dirty="0" err="1">
                <a:solidFill>
                  <a:schemeClr val="bg1">
                    <a:lumMod val="50000"/>
                  </a:schemeClr>
                </a:solidFill>
                <a:latin typeface="+mn-lt"/>
                <a:sym typeface="Wingdings" panose="05000000000000000000" pitchFamily="2" charset="2"/>
              </a:rPr>
              <a:t>how</a:t>
            </a:r>
            <a:r>
              <a:rPr lang="cs-CZ" sz="1400" i="1" dirty="0">
                <a:solidFill>
                  <a:schemeClr val="bg1">
                    <a:lumMod val="50000"/>
                  </a:schemeClr>
                </a:solidFill>
                <a:latin typeface="+mn-lt"/>
                <a:sym typeface="Wingdings" panose="05000000000000000000" pitchFamily="2" charset="2"/>
              </a:rPr>
              <a:t> to </a:t>
            </a:r>
            <a:r>
              <a:rPr lang="cs-CZ" sz="1400" i="1" dirty="0" err="1">
                <a:solidFill>
                  <a:schemeClr val="bg1">
                    <a:lumMod val="50000"/>
                  </a:schemeClr>
                </a:solidFill>
                <a:latin typeface="+mn-lt"/>
                <a:sym typeface="Wingdings" panose="05000000000000000000" pitchFamily="2" charset="2"/>
              </a:rPr>
              <a:t>deal</a:t>
            </a:r>
            <a:r>
              <a:rPr lang="cs-CZ" sz="1400" i="1" dirty="0">
                <a:solidFill>
                  <a:schemeClr val="bg1">
                    <a:lumMod val="50000"/>
                  </a:schemeClr>
                </a:solidFill>
                <a:latin typeface="+mn-lt"/>
                <a:sym typeface="Wingdings" panose="05000000000000000000" pitchFamily="2" charset="2"/>
              </a:rPr>
              <a:t> </a:t>
            </a:r>
            <a:r>
              <a:rPr lang="cs-CZ" sz="1400" i="1" dirty="0" err="1">
                <a:solidFill>
                  <a:schemeClr val="bg1">
                    <a:lumMod val="50000"/>
                  </a:schemeClr>
                </a:solidFill>
                <a:latin typeface="+mn-lt"/>
                <a:sym typeface="Wingdings" panose="05000000000000000000" pitchFamily="2" charset="2"/>
              </a:rPr>
              <a:t>with</a:t>
            </a:r>
            <a:r>
              <a:rPr lang="cs-CZ" sz="1400" i="1" dirty="0">
                <a:solidFill>
                  <a:schemeClr val="bg1">
                    <a:lumMod val="50000"/>
                  </a:schemeClr>
                </a:solidFill>
                <a:latin typeface="+mn-lt"/>
                <a:sym typeface="Wingdings" panose="05000000000000000000" pitchFamily="2" charset="2"/>
              </a:rPr>
              <a:t> </a:t>
            </a:r>
            <a:r>
              <a:rPr lang="cs-CZ" sz="1400" i="1" dirty="0" err="1">
                <a:solidFill>
                  <a:schemeClr val="bg1">
                    <a:lumMod val="50000"/>
                  </a:schemeClr>
                </a:solidFill>
                <a:latin typeface="+mn-lt"/>
                <a:sym typeface="Wingdings" panose="05000000000000000000" pitchFamily="2" charset="2"/>
              </a:rPr>
              <a:t>heterogeneous</a:t>
            </a:r>
            <a:r>
              <a:rPr lang="cs-CZ" sz="1400" i="1" dirty="0">
                <a:solidFill>
                  <a:schemeClr val="bg1">
                    <a:lumMod val="50000"/>
                  </a:schemeClr>
                </a:solidFill>
                <a:latin typeface="+mn-lt"/>
                <a:sym typeface="Wingdings" panose="05000000000000000000" pitchFamily="2" charset="2"/>
              </a:rPr>
              <a:t> feedback </a:t>
            </a:r>
            <a:r>
              <a:rPr lang="cs-CZ" sz="1400" i="1" dirty="0" err="1">
                <a:solidFill>
                  <a:schemeClr val="bg1">
                    <a:lumMod val="50000"/>
                  </a:schemeClr>
                </a:solidFill>
                <a:latin typeface="+mn-lt"/>
                <a:sym typeface="Wingdings" panose="05000000000000000000" pitchFamily="2" charset="2"/>
              </a:rPr>
              <a:t>signals</a:t>
            </a:r>
            <a:endParaRPr lang="cs-CZ" sz="1400" i="1" dirty="0">
              <a:solidFill>
                <a:schemeClr val="bg1">
                  <a:lumMod val="50000"/>
                </a:schemeClr>
              </a:solidFill>
              <a:latin typeface="+mn-lt"/>
              <a:sym typeface="Wingdings" panose="05000000000000000000" pitchFamily="2" charset="2"/>
            </a:endParaRPr>
          </a:p>
          <a:p>
            <a:pPr lvl="1">
              <a:lnSpc>
                <a:spcPct val="90000"/>
              </a:lnSpc>
            </a:pPr>
            <a:endParaRPr lang="cs-CZ" sz="1400" i="1" dirty="0">
              <a:solidFill>
                <a:schemeClr val="bg1">
                  <a:lumMod val="50000"/>
                </a:schemeClr>
              </a:solidFill>
              <a:latin typeface="+mn-lt"/>
              <a:sym typeface="Wingdings" panose="05000000000000000000" pitchFamily="2" charset="2"/>
            </a:endParaRPr>
          </a:p>
          <a:p>
            <a:pPr>
              <a:lnSpc>
                <a:spcPct val="90000"/>
              </a:lnSpc>
            </a:pPr>
            <a:r>
              <a:rPr lang="cs-CZ" sz="1600" dirty="0">
                <a:latin typeface="+mn-lt"/>
                <a:sym typeface="Wingdings" panose="05000000000000000000" pitchFamily="2" charset="2"/>
              </a:rPr>
              <a:t>Not many </a:t>
            </a:r>
            <a:r>
              <a:rPr lang="cs-CZ" sz="1600" dirty="0" err="1">
                <a:latin typeface="+mn-lt"/>
                <a:sym typeface="Wingdings" panose="05000000000000000000" pitchFamily="2" charset="2"/>
              </a:rPr>
              <a:t>known</a:t>
            </a:r>
            <a:r>
              <a:rPr lang="cs-CZ" sz="1600" dirty="0">
                <a:latin typeface="+mn-lt"/>
                <a:sym typeface="Wingdings" panose="05000000000000000000" pitchFamily="2" charset="2"/>
              </a:rPr>
              <a:t> </a:t>
            </a:r>
            <a:r>
              <a:rPr lang="cs-CZ" sz="1600" dirty="0" err="1">
                <a:latin typeface="+mn-lt"/>
                <a:sym typeface="Wingdings" panose="05000000000000000000" pitchFamily="2" charset="2"/>
              </a:rPr>
              <a:t>industry</a:t>
            </a:r>
            <a:r>
              <a:rPr lang="cs-CZ" sz="1600" dirty="0">
                <a:latin typeface="+mn-lt"/>
                <a:sym typeface="Wingdings" panose="05000000000000000000" pitchFamily="2" charset="2"/>
              </a:rPr>
              <a:t> </a:t>
            </a:r>
            <a:r>
              <a:rPr lang="cs-CZ" sz="1600" dirty="0" err="1">
                <a:latin typeface="+mn-lt"/>
                <a:sym typeface="Wingdings" panose="05000000000000000000" pitchFamily="2" charset="2"/>
              </a:rPr>
              <a:t>papers</a:t>
            </a:r>
            <a:r>
              <a:rPr lang="cs-CZ" sz="1600" dirty="0">
                <a:latin typeface="+mn-lt"/>
                <a:sym typeface="Wingdings" panose="05000000000000000000" pitchFamily="2" charset="2"/>
              </a:rPr>
              <a:t> </a:t>
            </a:r>
            <a:r>
              <a:rPr lang="cs-CZ" sz="1600" dirty="0" err="1">
                <a:latin typeface="+mn-lt"/>
                <a:sym typeface="Wingdings" panose="05000000000000000000" pitchFamily="2" charset="2"/>
              </a:rPr>
              <a:t>with</a:t>
            </a:r>
            <a:r>
              <a:rPr lang="cs-CZ" sz="1600" dirty="0">
                <a:latin typeface="+mn-lt"/>
                <a:sym typeface="Wingdings" panose="05000000000000000000" pitchFamily="2" charset="2"/>
              </a:rPr>
              <a:t> </a:t>
            </a:r>
            <a:r>
              <a:rPr lang="cs-CZ" sz="1600" dirty="0" err="1">
                <a:latin typeface="+mn-lt"/>
                <a:sym typeface="Wingdings" panose="05000000000000000000" pitchFamily="2" charset="2"/>
              </a:rPr>
              <a:t>details</a:t>
            </a:r>
            <a:r>
              <a:rPr lang="cs-CZ" sz="1600" dirty="0">
                <a:latin typeface="+mn-lt"/>
                <a:sym typeface="Wingdings" panose="05000000000000000000" pitchFamily="2" charset="2"/>
              </a:rPr>
              <a:t> on </a:t>
            </a:r>
            <a:r>
              <a:rPr lang="cs-CZ" sz="1600" dirty="0" err="1">
                <a:latin typeface="+mn-lt"/>
                <a:sym typeface="Wingdings" panose="05000000000000000000" pitchFamily="2" charset="2"/>
              </a:rPr>
              <a:t>implicit</a:t>
            </a:r>
            <a:r>
              <a:rPr lang="cs-CZ" sz="1600" dirty="0">
                <a:latin typeface="+mn-lt"/>
                <a:sym typeface="Wingdings" panose="05000000000000000000" pitchFamily="2" charset="2"/>
              </a:rPr>
              <a:t> feedback </a:t>
            </a:r>
            <a:r>
              <a:rPr lang="cs-CZ" sz="1600" dirty="0" err="1">
                <a:latin typeface="+mn-lt"/>
                <a:sym typeface="Wingdings" panose="05000000000000000000" pitchFamily="2" charset="2"/>
              </a:rPr>
              <a:t>collection</a:t>
            </a:r>
            <a:r>
              <a:rPr lang="cs-CZ" sz="1600" dirty="0">
                <a:latin typeface="+mn-lt"/>
                <a:sym typeface="Wingdings" panose="05000000000000000000" pitchFamily="2" charset="2"/>
              </a:rPr>
              <a:t> and </a:t>
            </a:r>
            <a:r>
              <a:rPr lang="cs-CZ" sz="1600" dirty="0" err="1">
                <a:latin typeface="+mn-lt"/>
                <a:sym typeface="Wingdings" panose="05000000000000000000" pitchFamily="2" charset="2"/>
              </a:rPr>
              <a:t>its</a:t>
            </a:r>
            <a:r>
              <a:rPr lang="cs-CZ" sz="1600" dirty="0">
                <a:latin typeface="+mn-lt"/>
                <a:sym typeface="Wingdings" panose="05000000000000000000" pitchFamily="2" charset="2"/>
              </a:rPr>
              <a:t> </a:t>
            </a:r>
            <a:r>
              <a:rPr lang="cs-CZ" sz="1600" dirty="0" err="1">
                <a:latin typeface="+mn-lt"/>
                <a:sym typeface="Wingdings" panose="05000000000000000000" pitchFamily="2" charset="2"/>
              </a:rPr>
              <a:t>treatment</a:t>
            </a:r>
            <a:endParaRPr lang="cs-CZ" sz="1600" dirty="0">
              <a:latin typeface="+mn-lt"/>
              <a:sym typeface="Wingdings" panose="05000000000000000000" pitchFamily="2" charset="2"/>
            </a:endParaRPr>
          </a:p>
          <a:p>
            <a:pPr lvl="1">
              <a:lnSpc>
                <a:spcPct val="90000"/>
              </a:lnSpc>
            </a:pPr>
            <a:r>
              <a:rPr lang="cs-CZ" sz="1400" i="1" dirty="0">
                <a:solidFill>
                  <a:schemeClr val="bg1">
                    <a:lumMod val="50000"/>
                  </a:schemeClr>
                </a:solidFill>
                <a:latin typeface="+mn-lt"/>
                <a:sym typeface="Wingdings" panose="05000000000000000000" pitchFamily="2" charset="2"/>
              </a:rPr>
              <a:t>Part </a:t>
            </a:r>
            <a:r>
              <a:rPr lang="cs-CZ" sz="1400" i="1" dirty="0" err="1">
                <a:solidFill>
                  <a:schemeClr val="bg1">
                    <a:lumMod val="50000"/>
                  </a:schemeClr>
                </a:solidFill>
                <a:latin typeface="+mn-lt"/>
                <a:sym typeface="Wingdings" panose="05000000000000000000" pitchFamily="2" charset="2"/>
              </a:rPr>
              <a:t>of</a:t>
            </a:r>
            <a:r>
              <a:rPr lang="cs-CZ" sz="1400" i="1" dirty="0">
                <a:solidFill>
                  <a:schemeClr val="bg1">
                    <a:lumMod val="50000"/>
                  </a:schemeClr>
                </a:solidFill>
                <a:latin typeface="+mn-lt"/>
                <a:sym typeface="Wingdings" panose="05000000000000000000" pitchFamily="2" charset="2"/>
              </a:rPr>
              <a:t> </a:t>
            </a:r>
            <a:r>
              <a:rPr lang="cs-CZ" sz="1400" i="1" dirty="0" err="1">
                <a:solidFill>
                  <a:schemeClr val="bg1">
                    <a:lumMod val="50000"/>
                  </a:schemeClr>
                </a:solidFill>
                <a:latin typeface="+mn-lt"/>
                <a:sym typeface="Wingdings" panose="05000000000000000000" pitchFamily="2" charset="2"/>
              </a:rPr>
              <a:t>their</a:t>
            </a:r>
            <a:r>
              <a:rPr lang="cs-CZ" sz="1400" i="1" dirty="0">
                <a:solidFill>
                  <a:schemeClr val="bg1">
                    <a:lumMod val="50000"/>
                  </a:schemeClr>
                </a:solidFill>
                <a:latin typeface="+mn-lt"/>
                <a:sym typeface="Wingdings" panose="05000000000000000000" pitchFamily="2" charset="2"/>
              </a:rPr>
              <a:t> know-how?</a:t>
            </a:r>
          </a:p>
          <a:p>
            <a:pPr lvl="1">
              <a:lnSpc>
                <a:spcPct val="90000"/>
              </a:lnSpc>
            </a:pPr>
            <a:endParaRPr lang="cs-CZ" sz="1600" dirty="0">
              <a:latin typeface="+mn-lt"/>
            </a:endParaRPr>
          </a:p>
          <a:p>
            <a:pPr marL="0" indent="0">
              <a:lnSpc>
                <a:spcPct val="90000"/>
              </a:lnSpc>
              <a:buNone/>
            </a:pPr>
            <a:r>
              <a:rPr lang="cs-CZ" sz="1600" b="1" i="1" dirty="0" err="1">
                <a:solidFill>
                  <a:srgbClr val="00B0F0"/>
                </a:solidFill>
                <a:latin typeface="+mn-lt"/>
              </a:rPr>
              <a:t>However</a:t>
            </a:r>
            <a:r>
              <a:rPr lang="cs-CZ" sz="1600" b="1" i="1" dirty="0">
                <a:solidFill>
                  <a:srgbClr val="00B0F0"/>
                </a:solidFill>
                <a:latin typeface="+mn-lt"/>
              </a:rPr>
              <a:t>…</a:t>
            </a:r>
          </a:p>
        </p:txBody>
      </p:sp>
    </p:spTree>
    <p:extLst>
      <p:ext uri="{BB962C8B-B14F-4D97-AF65-F5344CB8AC3E}">
        <p14:creationId xmlns:p14="http://schemas.microsoft.com/office/powerpoint/2010/main" val="2229835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solidFill>
                  <a:srgbClr val="333333"/>
                </a:solidFill>
                <a:latin typeface="Arial" pitchFamily="34"/>
              </a:rPr>
              <a:t>What</a:t>
            </a:r>
            <a:r>
              <a:rPr lang="cs-CZ" dirty="0">
                <a:solidFill>
                  <a:srgbClr val="333333"/>
                </a:solidFill>
                <a:latin typeface="Arial" pitchFamily="34"/>
              </a:rPr>
              <a:t> to </a:t>
            </a:r>
            <a:r>
              <a:rPr lang="cs-CZ" dirty="0" err="1">
                <a:solidFill>
                  <a:srgbClr val="333333"/>
                </a:solidFill>
                <a:latin typeface="Arial" pitchFamily="34"/>
              </a:rPr>
              <a:t>Collect</a:t>
            </a:r>
            <a:r>
              <a:rPr lang="cs-CZ" dirty="0">
                <a:solidFill>
                  <a:srgbClr val="333333"/>
                </a:solidFill>
                <a:latin typeface="Arial" pitchFamily="34"/>
              </a:rPr>
              <a:t> as </a:t>
            </a:r>
            <a:r>
              <a:rPr lang="cs-CZ" dirty="0" err="1">
                <a:solidFill>
                  <a:srgbClr val="333333"/>
                </a:solidFill>
                <a:latin typeface="Arial" pitchFamily="34"/>
              </a:rPr>
              <a:t>Implicit</a:t>
            </a:r>
            <a:r>
              <a:rPr lang="cs-CZ" dirty="0">
                <a:solidFill>
                  <a:srgbClr val="333333"/>
                </a:solidFill>
                <a:latin typeface="Arial" pitchFamily="34"/>
              </a:rPr>
              <a:t> feedback</a:t>
            </a:r>
            <a:br>
              <a:rPr lang="cs-CZ" dirty="0">
                <a:solidFill>
                  <a:srgbClr val="333333"/>
                </a:solidFill>
                <a:latin typeface="Arial" pitchFamily="34"/>
              </a:rPr>
            </a:br>
            <a:endParaRPr lang="en-US" dirty="0"/>
          </a:p>
        </p:txBody>
      </p:sp>
      <p:sp>
        <p:nvSpPr>
          <p:cNvPr id="3" name="Content Placeholder 2"/>
          <p:cNvSpPr>
            <a:spLocks noGrp="1"/>
          </p:cNvSpPr>
          <p:nvPr>
            <p:ph idx="1"/>
          </p:nvPr>
        </p:nvSpPr>
        <p:spPr/>
        <p:txBody>
          <a:bodyPr>
            <a:normAutofit/>
          </a:bodyPr>
          <a:lstStyle/>
          <a:p>
            <a:pPr marL="0" indent="0">
              <a:lnSpc>
                <a:spcPct val="90000"/>
              </a:lnSpc>
              <a:buNone/>
            </a:pPr>
            <a:r>
              <a:rPr lang="cs-CZ" b="1" dirty="0">
                <a:latin typeface="+mn-lt"/>
              </a:rPr>
              <a:t>Not very </a:t>
            </a:r>
            <a:r>
              <a:rPr lang="cs-CZ" b="1" dirty="0" err="1">
                <a:latin typeface="+mn-lt"/>
              </a:rPr>
              <a:t>explored</a:t>
            </a:r>
            <a:r>
              <a:rPr lang="cs-CZ" b="1" dirty="0">
                <a:latin typeface="+mn-lt"/>
              </a:rPr>
              <a:t> area</a:t>
            </a:r>
            <a:endParaRPr lang="cs-CZ" sz="1600" dirty="0">
              <a:latin typeface="+mn-lt"/>
            </a:endParaRPr>
          </a:p>
          <a:p>
            <a:pPr marL="0" indent="0">
              <a:lnSpc>
                <a:spcPct val="90000"/>
              </a:lnSpc>
              <a:buNone/>
            </a:pPr>
            <a:r>
              <a:rPr lang="cs-CZ" sz="1600" b="1" i="1" dirty="0" err="1">
                <a:solidFill>
                  <a:srgbClr val="00B0F0"/>
                </a:solidFill>
                <a:latin typeface="+mn-lt"/>
              </a:rPr>
              <a:t>However</a:t>
            </a:r>
            <a:r>
              <a:rPr lang="cs-CZ" sz="1600" b="1" i="1" dirty="0">
                <a:solidFill>
                  <a:srgbClr val="00B0F0"/>
                </a:solidFill>
                <a:latin typeface="+mn-lt"/>
              </a:rPr>
              <a:t>… </a:t>
            </a:r>
            <a:r>
              <a:rPr lang="cs-CZ" sz="1600" b="1" i="1" dirty="0" err="1">
                <a:solidFill>
                  <a:srgbClr val="00B0F0"/>
                </a:solidFill>
                <a:latin typeface="+mn-lt"/>
              </a:rPr>
              <a:t>some</a:t>
            </a:r>
            <a:r>
              <a:rPr lang="cs-CZ" sz="1600" b="1" i="1" dirty="0">
                <a:solidFill>
                  <a:srgbClr val="00B0F0"/>
                </a:solidFill>
                <a:latin typeface="+mn-lt"/>
              </a:rPr>
              <a:t> </a:t>
            </a:r>
            <a:r>
              <a:rPr lang="cs-CZ" sz="1600" b="1" i="1" dirty="0" err="1">
                <a:solidFill>
                  <a:srgbClr val="00B0F0"/>
                </a:solidFill>
                <a:latin typeface="+mn-lt"/>
              </a:rPr>
              <a:t>things</a:t>
            </a:r>
            <a:r>
              <a:rPr lang="cs-CZ" sz="1600" b="1" i="1" dirty="0">
                <a:solidFill>
                  <a:srgbClr val="00B0F0"/>
                </a:solidFill>
                <a:latin typeface="+mn-lt"/>
              </a:rPr>
              <a:t> are </a:t>
            </a:r>
            <a:r>
              <a:rPr lang="cs-CZ" sz="1600" b="1" i="1" dirty="0" err="1">
                <a:solidFill>
                  <a:srgbClr val="00B0F0"/>
                </a:solidFill>
                <a:latin typeface="+mn-lt"/>
              </a:rPr>
              <a:t>fairly</a:t>
            </a:r>
            <a:r>
              <a:rPr lang="cs-CZ" sz="1600" b="1" i="1" dirty="0">
                <a:solidFill>
                  <a:srgbClr val="00B0F0"/>
                </a:solidFill>
                <a:latin typeface="+mn-lt"/>
              </a:rPr>
              <a:t> </a:t>
            </a:r>
            <a:r>
              <a:rPr lang="cs-CZ" sz="1600" b="1" i="1" dirty="0" err="1">
                <a:solidFill>
                  <a:srgbClr val="00B0F0"/>
                </a:solidFill>
                <a:latin typeface="+mn-lt"/>
              </a:rPr>
              <a:t>common</a:t>
            </a:r>
            <a:r>
              <a:rPr lang="cs-CZ" sz="1600" dirty="0">
                <a:latin typeface="+mn-lt"/>
              </a:rPr>
              <a:t>:</a:t>
            </a:r>
          </a:p>
          <a:p>
            <a:pPr>
              <a:lnSpc>
                <a:spcPct val="90000"/>
              </a:lnSpc>
            </a:pPr>
            <a:r>
              <a:rPr lang="cs-CZ" sz="1600" dirty="0">
                <a:latin typeface="+mn-lt"/>
              </a:rPr>
              <a:t>(</a:t>
            </a:r>
            <a:r>
              <a:rPr lang="cs-CZ" sz="1600" dirty="0" err="1">
                <a:latin typeface="+mn-lt"/>
              </a:rPr>
              <a:t>count</a:t>
            </a:r>
            <a:r>
              <a:rPr lang="cs-CZ" sz="1600" dirty="0">
                <a:latin typeface="+mn-lt"/>
              </a:rPr>
              <a:t> </a:t>
            </a:r>
            <a:r>
              <a:rPr lang="cs-CZ" sz="1600" dirty="0" err="1">
                <a:latin typeface="+mn-lt"/>
              </a:rPr>
              <a:t>of</a:t>
            </a:r>
            <a:r>
              <a:rPr lang="cs-CZ" sz="1600" dirty="0">
                <a:latin typeface="+mn-lt"/>
              </a:rPr>
              <a:t>) </a:t>
            </a:r>
            <a:r>
              <a:rPr lang="cs-CZ" sz="1600" dirty="0" err="1">
                <a:latin typeface="+mn-lt"/>
              </a:rPr>
              <a:t>page</a:t>
            </a:r>
            <a:r>
              <a:rPr lang="cs-CZ" sz="1600" dirty="0">
                <a:latin typeface="+mn-lt"/>
              </a:rPr>
              <a:t> </a:t>
            </a:r>
            <a:r>
              <a:rPr lang="cs-CZ" sz="1600" dirty="0" err="1">
                <a:latin typeface="+mn-lt"/>
              </a:rPr>
              <a:t>visits</a:t>
            </a:r>
            <a:r>
              <a:rPr lang="cs-CZ" sz="1600" dirty="0">
                <a:latin typeface="+mn-lt"/>
              </a:rPr>
              <a:t> =&gt; </a:t>
            </a:r>
            <a:r>
              <a:rPr lang="cs-CZ" sz="1600" dirty="0" err="1">
                <a:latin typeface="+mn-lt"/>
              </a:rPr>
              <a:t>object</a:t>
            </a:r>
            <a:r>
              <a:rPr lang="cs-CZ" sz="1600" dirty="0">
                <a:latin typeface="+mn-lt"/>
              </a:rPr>
              <a:t> </a:t>
            </a:r>
            <a:r>
              <a:rPr lang="cs-CZ" sz="1600" dirty="0" err="1">
                <a:latin typeface="+mn-lt"/>
              </a:rPr>
              <a:t>visits</a:t>
            </a:r>
            <a:endParaRPr lang="cs-CZ" sz="1600" dirty="0">
              <a:latin typeface="+mn-lt"/>
            </a:endParaRPr>
          </a:p>
          <a:p>
            <a:pPr>
              <a:lnSpc>
                <a:spcPct val="90000"/>
              </a:lnSpc>
            </a:pPr>
            <a:r>
              <a:rPr lang="cs-CZ" sz="1600" dirty="0">
                <a:latin typeface="+mn-lt"/>
              </a:rPr>
              <a:t>Time on </a:t>
            </a:r>
            <a:r>
              <a:rPr lang="cs-CZ" sz="1600" dirty="0" err="1">
                <a:latin typeface="+mn-lt"/>
              </a:rPr>
              <a:t>page</a:t>
            </a:r>
            <a:r>
              <a:rPr lang="cs-CZ" sz="1600" dirty="0">
                <a:latin typeface="+mn-lt"/>
              </a:rPr>
              <a:t> / </a:t>
            </a:r>
            <a:r>
              <a:rPr lang="cs-CZ" sz="1600" dirty="0" err="1">
                <a:latin typeface="+mn-lt"/>
              </a:rPr>
              <a:t>dwell</a:t>
            </a:r>
            <a:r>
              <a:rPr lang="cs-CZ" sz="1600" dirty="0">
                <a:latin typeface="+mn-lt"/>
              </a:rPr>
              <a:t> </a:t>
            </a:r>
            <a:r>
              <a:rPr lang="cs-CZ" sz="1600" dirty="0" err="1">
                <a:latin typeface="+mn-lt"/>
              </a:rPr>
              <a:t>time</a:t>
            </a:r>
            <a:endParaRPr lang="cs-CZ" sz="1600" dirty="0">
              <a:latin typeface="+mn-lt"/>
            </a:endParaRPr>
          </a:p>
          <a:p>
            <a:pPr lvl="1">
              <a:lnSpc>
                <a:spcPct val="90000"/>
              </a:lnSpc>
            </a:pPr>
            <a:r>
              <a:rPr lang="cs-CZ" sz="1400" dirty="0" err="1">
                <a:latin typeface="+mn-lt"/>
              </a:rPr>
              <a:t>Beware</a:t>
            </a:r>
            <a:r>
              <a:rPr lang="cs-CZ" sz="1400" dirty="0">
                <a:latin typeface="+mn-lt"/>
              </a:rPr>
              <a:t> to </a:t>
            </a:r>
            <a:r>
              <a:rPr lang="cs-CZ" sz="1400" dirty="0" err="1">
                <a:latin typeface="+mn-lt"/>
              </a:rPr>
              <a:t>count</a:t>
            </a:r>
            <a:r>
              <a:rPr lang="cs-CZ" sz="1400" dirty="0">
                <a:latin typeface="+mn-lt"/>
              </a:rPr>
              <a:t> </a:t>
            </a:r>
            <a:r>
              <a:rPr lang="cs-CZ" sz="1400" dirty="0" err="1">
                <a:latin typeface="+mn-lt"/>
              </a:rPr>
              <a:t>only</a:t>
            </a:r>
            <a:r>
              <a:rPr lang="cs-CZ" sz="1400" dirty="0">
                <a:latin typeface="+mn-lt"/>
              </a:rPr>
              <a:t> </a:t>
            </a:r>
            <a:r>
              <a:rPr lang="cs-CZ" sz="1400" dirty="0" err="1">
                <a:latin typeface="+mn-lt"/>
              </a:rPr>
              <a:t>while</a:t>
            </a:r>
            <a:r>
              <a:rPr lang="cs-CZ" sz="1400" dirty="0">
                <a:latin typeface="+mn-lt"/>
              </a:rPr>
              <a:t> </a:t>
            </a:r>
            <a:r>
              <a:rPr lang="cs-CZ" sz="1400" dirty="0" err="1">
                <a:latin typeface="+mn-lt"/>
              </a:rPr>
              <a:t>focus</a:t>
            </a:r>
            <a:r>
              <a:rPr lang="cs-CZ" sz="1400" dirty="0">
                <a:latin typeface="+mn-lt"/>
              </a:rPr>
              <a:t> </a:t>
            </a:r>
            <a:r>
              <a:rPr lang="cs-CZ" sz="1400" dirty="0" err="1">
                <a:latin typeface="+mn-lt"/>
              </a:rPr>
              <a:t>is</a:t>
            </a:r>
            <a:r>
              <a:rPr lang="cs-CZ" sz="1400" dirty="0">
                <a:latin typeface="+mn-lt"/>
              </a:rPr>
              <a:t> on </a:t>
            </a:r>
            <a:r>
              <a:rPr lang="cs-CZ" sz="1400" dirty="0" err="1">
                <a:latin typeface="+mn-lt"/>
              </a:rPr>
              <a:t>the</a:t>
            </a:r>
            <a:r>
              <a:rPr lang="cs-CZ" sz="1400" dirty="0">
                <a:latin typeface="+mn-lt"/>
              </a:rPr>
              <a:t> </a:t>
            </a:r>
            <a:r>
              <a:rPr lang="cs-CZ" sz="1400" dirty="0" err="1">
                <a:latin typeface="+mn-lt"/>
              </a:rPr>
              <a:t>page</a:t>
            </a:r>
            <a:r>
              <a:rPr lang="cs-CZ" sz="1400" dirty="0">
                <a:latin typeface="+mn-lt"/>
              </a:rPr>
              <a:t> (</a:t>
            </a:r>
            <a:r>
              <a:rPr lang="en-US" sz="1400" dirty="0">
                <a:latin typeface="+mn-lt"/>
                <a:hlinkClick r:id="rId2"/>
              </a:rPr>
              <a:t>http://www.hongliangjie.com/publications/recsys2014.pdf</a:t>
            </a:r>
            <a:r>
              <a:rPr lang="cs-CZ" sz="1400" dirty="0">
                <a:latin typeface="+mn-lt"/>
              </a:rPr>
              <a:t>)</a:t>
            </a:r>
          </a:p>
          <a:p>
            <a:pPr>
              <a:lnSpc>
                <a:spcPct val="90000"/>
              </a:lnSpc>
            </a:pPr>
            <a:r>
              <a:rPr lang="cs-CZ" sz="1600" dirty="0" err="1">
                <a:latin typeface="+mn-lt"/>
              </a:rPr>
              <a:t>Objects</a:t>
            </a:r>
            <a:r>
              <a:rPr lang="cs-CZ" sz="1600" dirty="0">
                <a:latin typeface="+mn-lt"/>
              </a:rPr>
              <a:t> </a:t>
            </a:r>
            <a:r>
              <a:rPr lang="cs-CZ" sz="1600" dirty="0" err="1">
                <a:latin typeface="+mn-lt"/>
              </a:rPr>
              <a:t>consumption</a:t>
            </a:r>
            <a:r>
              <a:rPr lang="cs-CZ" sz="1600" dirty="0">
                <a:latin typeface="+mn-lt"/>
              </a:rPr>
              <a:t> </a:t>
            </a:r>
            <a:r>
              <a:rPr lang="cs-CZ" sz="1600" dirty="0" err="1">
                <a:latin typeface="+mn-lt"/>
              </a:rPr>
              <a:t>statistics</a:t>
            </a:r>
            <a:r>
              <a:rPr lang="cs-CZ" sz="1600" dirty="0">
                <a:latin typeface="+mn-lt"/>
              </a:rPr>
              <a:t> (</a:t>
            </a:r>
            <a:r>
              <a:rPr lang="cs-CZ" sz="1600" dirty="0" err="1">
                <a:latin typeface="+mn-lt"/>
              </a:rPr>
              <a:t>playcounts</a:t>
            </a:r>
            <a:r>
              <a:rPr lang="cs-CZ" sz="1600" dirty="0">
                <a:latin typeface="+mn-lt"/>
              </a:rPr>
              <a:t>, </a:t>
            </a:r>
            <a:r>
              <a:rPr lang="cs-CZ" sz="1600" dirty="0" err="1">
                <a:latin typeface="+mn-lt"/>
              </a:rPr>
              <a:t>viewtime</a:t>
            </a:r>
            <a:r>
              <a:rPr lang="cs-CZ" sz="1600" dirty="0">
                <a:latin typeface="+mn-lt"/>
              </a:rPr>
              <a:t>, </a:t>
            </a:r>
            <a:r>
              <a:rPr lang="cs-CZ" sz="1600" dirty="0" err="1">
                <a:latin typeface="+mn-lt"/>
              </a:rPr>
              <a:t>purchase</a:t>
            </a:r>
            <a:r>
              <a:rPr lang="cs-CZ" sz="1600" dirty="0">
                <a:latin typeface="+mn-lt"/>
              </a:rPr>
              <a:t>, </a:t>
            </a:r>
            <a:r>
              <a:rPr lang="cs-CZ" sz="1600" dirty="0" err="1">
                <a:latin typeface="+mn-lt"/>
              </a:rPr>
              <a:t>store</a:t>
            </a:r>
            <a:r>
              <a:rPr lang="cs-CZ" sz="1600" dirty="0">
                <a:latin typeface="+mn-lt"/>
              </a:rPr>
              <a:t> in basket,…)</a:t>
            </a:r>
          </a:p>
          <a:p>
            <a:pPr>
              <a:lnSpc>
                <a:spcPct val="90000"/>
              </a:lnSpc>
            </a:pPr>
            <a:endParaRPr lang="cs-CZ" sz="1600" dirty="0">
              <a:latin typeface="+mn-lt"/>
            </a:endParaRPr>
          </a:p>
          <a:p>
            <a:pPr>
              <a:lnSpc>
                <a:spcPct val="90000"/>
              </a:lnSpc>
            </a:pPr>
            <a:r>
              <a:rPr lang="cs-CZ" sz="1600" b="1" dirty="0">
                <a:latin typeface="+mn-lt"/>
              </a:rPr>
              <a:t>!!! </a:t>
            </a:r>
            <a:r>
              <a:rPr lang="cs-CZ" sz="1600" b="1" dirty="0" err="1">
                <a:latin typeface="+mn-lt"/>
              </a:rPr>
              <a:t>Impressions</a:t>
            </a:r>
            <a:r>
              <a:rPr lang="cs-CZ" sz="1600" b="1" dirty="0">
                <a:latin typeface="+mn-lt"/>
              </a:rPr>
              <a:t> !!! </a:t>
            </a:r>
            <a:r>
              <a:rPr lang="cs-CZ" sz="1600" dirty="0">
                <a:latin typeface="+mn-lt"/>
              </a:rPr>
              <a:t>(</a:t>
            </a:r>
            <a:r>
              <a:rPr lang="cs-CZ" sz="1600" dirty="0" err="1">
                <a:latin typeface="+mn-lt"/>
              </a:rPr>
              <a:t>what</a:t>
            </a:r>
            <a:r>
              <a:rPr lang="cs-CZ" sz="1600" dirty="0">
                <a:latin typeface="+mn-lt"/>
              </a:rPr>
              <a:t> </a:t>
            </a:r>
            <a:r>
              <a:rPr lang="cs-CZ" sz="1600" dirty="0" err="1">
                <a:latin typeface="+mn-lt"/>
              </a:rPr>
              <a:t>was</a:t>
            </a:r>
            <a:r>
              <a:rPr lang="cs-CZ" sz="1600" dirty="0">
                <a:latin typeface="+mn-lt"/>
              </a:rPr>
              <a:t> </a:t>
            </a:r>
            <a:r>
              <a:rPr lang="cs-CZ" sz="1600" dirty="0" err="1">
                <a:latin typeface="+mn-lt"/>
              </a:rPr>
              <a:t>shown</a:t>
            </a:r>
            <a:r>
              <a:rPr lang="cs-CZ" sz="1600" dirty="0">
                <a:latin typeface="+mn-lt"/>
              </a:rPr>
              <a:t> to </a:t>
            </a:r>
            <a:r>
              <a:rPr lang="cs-CZ" sz="1600" dirty="0" err="1">
                <a:latin typeface="+mn-lt"/>
              </a:rPr>
              <a:t>the</a:t>
            </a:r>
            <a:r>
              <a:rPr lang="cs-CZ" sz="1600" dirty="0">
                <a:latin typeface="+mn-lt"/>
              </a:rPr>
              <a:t> user)</a:t>
            </a:r>
          </a:p>
          <a:p>
            <a:pPr lvl="1">
              <a:lnSpc>
                <a:spcPct val="90000"/>
              </a:lnSpc>
            </a:pPr>
            <a:r>
              <a:rPr lang="cs-CZ" sz="1400" dirty="0" err="1">
                <a:latin typeface="+mn-lt"/>
              </a:rPr>
              <a:t>Contextual</a:t>
            </a:r>
            <a:r>
              <a:rPr lang="cs-CZ" sz="1400" dirty="0">
                <a:latin typeface="+mn-lt"/>
              </a:rPr>
              <a:t> </a:t>
            </a:r>
            <a:r>
              <a:rPr lang="cs-CZ" sz="1400" dirty="0" err="1">
                <a:latin typeface="+mn-lt"/>
              </a:rPr>
              <a:t>impressions</a:t>
            </a:r>
            <a:endParaRPr lang="cs-CZ" sz="1400" dirty="0">
              <a:latin typeface="+mn-lt"/>
            </a:endParaRPr>
          </a:p>
          <a:p>
            <a:pPr lvl="1">
              <a:lnSpc>
                <a:spcPct val="90000"/>
              </a:lnSpc>
            </a:pPr>
            <a:r>
              <a:rPr lang="cs-CZ" sz="1400" dirty="0" err="1">
                <a:latin typeface="+mn-lt"/>
              </a:rPr>
              <a:t>Estimate</a:t>
            </a:r>
            <a:r>
              <a:rPr lang="cs-CZ" sz="1400" dirty="0">
                <a:latin typeface="+mn-lt"/>
              </a:rPr>
              <a:t> </a:t>
            </a:r>
            <a:r>
              <a:rPr lang="cs-CZ" sz="1400" dirty="0" err="1">
                <a:latin typeface="+mn-lt"/>
              </a:rPr>
              <a:t>what</a:t>
            </a:r>
            <a:r>
              <a:rPr lang="cs-CZ" sz="1400" dirty="0">
                <a:latin typeface="+mn-lt"/>
              </a:rPr>
              <a:t> </a:t>
            </a:r>
            <a:r>
              <a:rPr lang="cs-CZ" sz="1400" dirty="0" err="1">
                <a:latin typeface="+mn-lt"/>
              </a:rPr>
              <a:t>was</a:t>
            </a:r>
            <a:r>
              <a:rPr lang="cs-CZ" sz="1400" dirty="0">
                <a:latin typeface="+mn-lt"/>
              </a:rPr>
              <a:t> </a:t>
            </a:r>
            <a:r>
              <a:rPr lang="cs-CZ" sz="1400" dirty="0" err="1">
                <a:latin typeface="+mn-lt"/>
              </a:rPr>
              <a:t>actually</a:t>
            </a:r>
            <a:r>
              <a:rPr lang="cs-CZ" sz="1400" dirty="0">
                <a:latin typeface="+mn-lt"/>
              </a:rPr>
              <a:t> </a:t>
            </a:r>
            <a:r>
              <a:rPr lang="cs-CZ" sz="1400" dirty="0" err="1">
                <a:latin typeface="+mn-lt"/>
              </a:rPr>
              <a:t>perceived</a:t>
            </a:r>
            <a:r>
              <a:rPr lang="cs-CZ" sz="1400" dirty="0">
                <a:latin typeface="+mn-lt"/>
              </a:rPr>
              <a:t> by </a:t>
            </a:r>
            <a:r>
              <a:rPr lang="cs-CZ" sz="1400" dirty="0" err="1">
                <a:latin typeface="+mn-lt"/>
              </a:rPr>
              <a:t>the</a:t>
            </a:r>
            <a:r>
              <a:rPr lang="cs-CZ" sz="1400" dirty="0">
                <a:latin typeface="+mn-lt"/>
              </a:rPr>
              <a:t> user</a:t>
            </a:r>
          </a:p>
          <a:p>
            <a:pPr>
              <a:lnSpc>
                <a:spcPct val="90000"/>
              </a:lnSpc>
            </a:pPr>
            <a:endParaRPr lang="cs-CZ" sz="1600" dirty="0"/>
          </a:p>
          <a:p>
            <a:pPr marL="0" indent="0">
              <a:lnSpc>
                <a:spcPct val="90000"/>
              </a:lnSpc>
              <a:buNone/>
            </a:pPr>
            <a:endParaRPr lang="cs-CZ" sz="1600" dirty="0"/>
          </a:p>
          <a:p>
            <a:pPr marL="0" indent="0">
              <a:lnSpc>
                <a:spcPct val="90000"/>
              </a:lnSpc>
              <a:buNone/>
            </a:pPr>
            <a:endParaRPr lang="cs-CZ" sz="1600" dirty="0"/>
          </a:p>
        </p:txBody>
      </p:sp>
    </p:spTree>
    <p:extLst>
      <p:ext uri="{BB962C8B-B14F-4D97-AF65-F5344CB8AC3E}">
        <p14:creationId xmlns:p14="http://schemas.microsoft.com/office/powerpoint/2010/main" val="1263704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err="1">
                <a:solidFill>
                  <a:srgbClr val="333333"/>
                </a:solidFill>
                <a:latin typeface="Arial" pitchFamily="34"/>
              </a:rPr>
              <a:t>What</a:t>
            </a:r>
            <a:r>
              <a:rPr lang="cs-CZ" dirty="0">
                <a:solidFill>
                  <a:srgbClr val="333333"/>
                </a:solidFill>
                <a:latin typeface="Arial" pitchFamily="34"/>
              </a:rPr>
              <a:t> to </a:t>
            </a:r>
            <a:r>
              <a:rPr lang="cs-CZ" dirty="0" err="1">
                <a:solidFill>
                  <a:srgbClr val="333333"/>
                </a:solidFill>
                <a:latin typeface="Arial" pitchFamily="34"/>
              </a:rPr>
              <a:t>Collect</a:t>
            </a:r>
            <a:r>
              <a:rPr lang="cs-CZ" dirty="0">
                <a:solidFill>
                  <a:srgbClr val="333333"/>
                </a:solidFill>
                <a:latin typeface="Arial" pitchFamily="34"/>
              </a:rPr>
              <a:t> as </a:t>
            </a:r>
            <a:r>
              <a:rPr lang="cs-CZ" dirty="0" err="1">
                <a:solidFill>
                  <a:srgbClr val="333333"/>
                </a:solidFill>
                <a:latin typeface="Arial" pitchFamily="34"/>
              </a:rPr>
              <a:t>Implicit</a:t>
            </a:r>
            <a:r>
              <a:rPr lang="cs-CZ" dirty="0">
                <a:solidFill>
                  <a:srgbClr val="333333"/>
                </a:solidFill>
                <a:latin typeface="Arial" pitchFamily="34"/>
              </a:rPr>
              <a:t> feedback</a:t>
            </a:r>
            <a:br>
              <a:rPr lang="cs-CZ" dirty="0">
                <a:solidFill>
                  <a:srgbClr val="333333"/>
                </a:solidFill>
                <a:latin typeface="Arial" pitchFamily="34"/>
              </a:rPr>
            </a:br>
            <a:endParaRPr lang="en-US" dirty="0"/>
          </a:p>
        </p:txBody>
      </p:sp>
      <p:sp>
        <p:nvSpPr>
          <p:cNvPr id="3" name="Content Placeholder 2"/>
          <p:cNvSpPr>
            <a:spLocks noGrp="1"/>
          </p:cNvSpPr>
          <p:nvPr>
            <p:ph idx="1"/>
          </p:nvPr>
        </p:nvSpPr>
        <p:spPr>
          <a:xfrm>
            <a:off x="677332" y="1399592"/>
            <a:ext cx="8596667" cy="4641766"/>
          </a:xfrm>
        </p:spPr>
        <p:txBody>
          <a:bodyPr>
            <a:normAutofit/>
          </a:bodyPr>
          <a:lstStyle/>
          <a:p>
            <a:pPr marL="0" indent="0">
              <a:lnSpc>
                <a:spcPct val="90000"/>
              </a:lnSpc>
              <a:buNone/>
            </a:pPr>
            <a:r>
              <a:rPr lang="en-US" i="1" dirty="0">
                <a:solidFill>
                  <a:schemeClr val="bg1">
                    <a:lumMod val="50000"/>
                  </a:schemeClr>
                </a:solidFill>
              </a:rPr>
              <a:t>Pe</a:t>
            </a:r>
            <a:r>
              <a:rPr lang="cs-CZ" i="1" dirty="0">
                <a:solidFill>
                  <a:schemeClr val="bg1">
                    <a:lumMod val="50000"/>
                  </a:schemeClr>
                </a:solidFill>
              </a:rPr>
              <a:t>s</a:t>
            </a:r>
            <a:r>
              <a:rPr lang="en-US" i="1" dirty="0">
                <a:solidFill>
                  <a:schemeClr val="bg1">
                    <a:lumMod val="50000"/>
                  </a:schemeClr>
                </a:solidFill>
              </a:rPr>
              <a:t>ka</a:t>
            </a:r>
            <a:r>
              <a:rPr lang="cs-CZ" i="1" dirty="0">
                <a:solidFill>
                  <a:schemeClr val="bg1">
                    <a:lumMod val="50000"/>
                  </a:schemeClr>
                </a:solidFill>
              </a:rPr>
              <a:t>,</a:t>
            </a:r>
            <a:r>
              <a:rPr lang="en-US" i="1" dirty="0">
                <a:solidFill>
                  <a:schemeClr val="bg1">
                    <a:lumMod val="50000"/>
                  </a:schemeClr>
                </a:solidFill>
              </a:rPr>
              <a:t> </a:t>
            </a:r>
            <a:r>
              <a:rPr lang="en-US" i="1" dirty="0" err="1">
                <a:solidFill>
                  <a:schemeClr val="bg1">
                    <a:lumMod val="50000"/>
                  </a:schemeClr>
                </a:solidFill>
              </a:rPr>
              <a:t>IPIget</a:t>
            </a:r>
            <a:r>
              <a:rPr lang="en-US" i="1" dirty="0">
                <a:solidFill>
                  <a:schemeClr val="bg1">
                    <a:lumMod val="50000"/>
                  </a:schemeClr>
                </a:solidFill>
              </a:rPr>
              <a:t>: The Component for Collecting Implicit User Preference Indicators</a:t>
            </a:r>
            <a:r>
              <a:rPr lang="cs-CZ" i="1" dirty="0">
                <a:solidFill>
                  <a:schemeClr val="bg1">
                    <a:lumMod val="50000"/>
                  </a:schemeClr>
                </a:solidFill>
              </a:rPr>
              <a:t/>
            </a:r>
            <a:br>
              <a:rPr lang="cs-CZ" i="1" dirty="0">
                <a:solidFill>
                  <a:schemeClr val="bg1">
                    <a:lumMod val="50000"/>
                  </a:schemeClr>
                </a:solidFill>
              </a:rPr>
            </a:br>
            <a:r>
              <a:rPr lang="cs-CZ" sz="1100" i="1" dirty="0">
                <a:solidFill>
                  <a:schemeClr val="bg1">
                    <a:lumMod val="50000"/>
                  </a:schemeClr>
                </a:solidFill>
                <a:hlinkClick r:id="rId2"/>
              </a:rPr>
              <a:t>https://www.researchgate.net/publication/305495313_IPIget_The_Component_for_Collecting_Implicit_User_Preference_Indicators</a:t>
            </a:r>
            <a:r>
              <a:rPr lang="cs-CZ" sz="1100" i="1" dirty="0">
                <a:solidFill>
                  <a:schemeClr val="bg1">
                    <a:lumMod val="50000"/>
                  </a:schemeClr>
                </a:solidFill>
              </a:rPr>
              <a:t> </a:t>
            </a:r>
            <a:endParaRPr lang="en-US" sz="1600" dirty="0"/>
          </a:p>
          <a:p>
            <a:pPr>
              <a:lnSpc>
                <a:spcPct val="90000"/>
              </a:lnSpc>
            </a:pPr>
            <a:r>
              <a:rPr lang="cs-CZ" sz="1600" dirty="0" err="1"/>
              <a:t>Main</a:t>
            </a:r>
            <a:r>
              <a:rPr lang="cs-CZ" sz="1600" dirty="0"/>
              <a:t> </a:t>
            </a:r>
            <a:r>
              <a:rPr lang="cs-CZ" sz="1600" dirty="0" err="1"/>
              <a:t>target</a:t>
            </a:r>
            <a:r>
              <a:rPr lang="cs-CZ" sz="1600" dirty="0"/>
              <a:t>: </a:t>
            </a:r>
            <a:r>
              <a:rPr lang="cs-CZ" sz="1600" dirty="0" err="1"/>
              <a:t>small</a:t>
            </a:r>
            <a:r>
              <a:rPr lang="cs-CZ" sz="1600" dirty="0"/>
              <a:t> e-</a:t>
            </a:r>
            <a:r>
              <a:rPr lang="cs-CZ" sz="1600" dirty="0" err="1"/>
              <a:t>commerce</a:t>
            </a:r>
            <a:r>
              <a:rPr lang="cs-CZ" sz="1600" dirty="0"/>
              <a:t> </a:t>
            </a:r>
            <a:r>
              <a:rPr lang="cs-CZ" sz="1600" dirty="0" err="1"/>
              <a:t>vendors</a:t>
            </a:r>
            <a:endParaRPr lang="cs-CZ" sz="1600" dirty="0"/>
          </a:p>
          <a:p>
            <a:pPr lvl="1">
              <a:lnSpc>
                <a:spcPct val="90000"/>
              </a:lnSpc>
            </a:pPr>
            <a:r>
              <a:rPr lang="cs-CZ" sz="1400" dirty="0" err="1"/>
              <a:t>Previously</a:t>
            </a:r>
            <a:r>
              <a:rPr lang="cs-CZ" sz="1400" dirty="0"/>
              <a:t> </a:t>
            </a:r>
            <a:r>
              <a:rPr lang="cs-CZ" sz="1400" dirty="0" err="1"/>
              <a:t>mentioned</a:t>
            </a:r>
            <a:r>
              <a:rPr lang="cs-CZ" sz="1400" dirty="0"/>
              <a:t> </a:t>
            </a:r>
            <a:r>
              <a:rPr lang="cs-CZ" sz="1400" dirty="0" err="1"/>
              <a:t>events</a:t>
            </a:r>
            <a:endParaRPr lang="cs-CZ" sz="1400" dirty="0"/>
          </a:p>
          <a:p>
            <a:pPr lvl="1">
              <a:lnSpc>
                <a:spcPct val="90000"/>
              </a:lnSpc>
            </a:pPr>
            <a:r>
              <a:rPr lang="cs-CZ" sz="1400" i="1" dirty="0" err="1">
                <a:solidFill>
                  <a:schemeClr val="bg1">
                    <a:lumMod val="50000"/>
                  </a:schemeClr>
                </a:solidFill>
              </a:rPr>
              <a:t>Other</a:t>
            </a:r>
            <a:r>
              <a:rPr lang="cs-CZ" sz="1400" i="1" dirty="0">
                <a:solidFill>
                  <a:schemeClr val="bg1">
                    <a:lumMod val="50000"/>
                  </a:schemeClr>
                </a:solidFill>
              </a:rPr>
              <a:t> </a:t>
            </a:r>
            <a:r>
              <a:rPr lang="cs-CZ" sz="1400" i="1" dirty="0" err="1">
                <a:solidFill>
                  <a:schemeClr val="bg1">
                    <a:lumMod val="50000"/>
                  </a:schemeClr>
                </a:solidFill>
              </a:rPr>
              <a:t>aggregated</a:t>
            </a:r>
            <a:r>
              <a:rPr lang="cs-CZ" sz="1400" i="1" dirty="0">
                <a:solidFill>
                  <a:schemeClr val="bg1">
                    <a:lumMod val="50000"/>
                  </a:schemeClr>
                </a:solidFill>
              </a:rPr>
              <a:t> </a:t>
            </a:r>
            <a:r>
              <a:rPr lang="cs-CZ" sz="1400" i="1" dirty="0" err="1">
                <a:solidFill>
                  <a:schemeClr val="bg1">
                    <a:lumMod val="50000"/>
                  </a:schemeClr>
                </a:solidFill>
              </a:rPr>
              <a:t>events</a:t>
            </a:r>
            <a:r>
              <a:rPr lang="cs-CZ" sz="1400" i="1" dirty="0">
                <a:solidFill>
                  <a:schemeClr val="bg1">
                    <a:lumMod val="50000"/>
                  </a:schemeClr>
                </a:solidFill>
              </a:rPr>
              <a:t>: </a:t>
            </a:r>
            <a:r>
              <a:rPr lang="cs-CZ" sz="1400" i="1" dirty="0" err="1">
                <a:solidFill>
                  <a:schemeClr val="bg1">
                    <a:lumMod val="50000"/>
                  </a:schemeClr>
                </a:solidFill>
              </a:rPr>
              <a:t>print</a:t>
            </a:r>
            <a:r>
              <a:rPr lang="cs-CZ" sz="1400" i="1" dirty="0">
                <a:solidFill>
                  <a:schemeClr val="bg1">
                    <a:lumMod val="50000"/>
                  </a:schemeClr>
                </a:solidFill>
              </a:rPr>
              <a:t>, </a:t>
            </a:r>
            <a:r>
              <a:rPr lang="cs-CZ" sz="1400" i="1" dirty="0" err="1">
                <a:solidFill>
                  <a:schemeClr val="bg1">
                    <a:lumMod val="50000"/>
                  </a:schemeClr>
                </a:solidFill>
              </a:rPr>
              <a:t>search</a:t>
            </a:r>
            <a:r>
              <a:rPr lang="cs-CZ" sz="1400" i="1" dirty="0">
                <a:solidFill>
                  <a:schemeClr val="bg1">
                    <a:lumMod val="50000"/>
                  </a:schemeClr>
                </a:solidFill>
              </a:rPr>
              <a:t>, copy, text </a:t>
            </a:r>
            <a:r>
              <a:rPr lang="cs-CZ" sz="1400" i="1" dirty="0" err="1">
                <a:solidFill>
                  <a:schemeClr val="bg1">
                    <a:lumMod val="50000"/>
                  </a:schemeClr>
                </a:solidFill>
              </a:rPr>
              <a:t>selection</a:t>
            </a:r>
            <a:r>
              <a:rPr lang="cs-CZ" sz="1400" i="1" dirty="0">
                <a:solidFill>
                  <a:schemeClr val="bg1">
                    <a:lumMod val="50000"/>
                  </a:schemeClr>
                </a:solidFill>
              </a:rPr>
              <a:t> (not much </a:t>
            </a:r>
            <a:r>
              <a:rPr lang="cs-CZ" sz="1400" i="1" dirty="0" err="1">
                <a:solidFill>
                  <a:schemeClr val="bg1">
                    <a:lumMod val="50000"/>
                  </a:schemeClr>
                </a:solidFill>
              </a:rPr>
              <a:t>usable</a:t>
            </a:r>
            <a:r>
              <a:rPr lang="cs-CZ" sz="1400" i="1" dirty="0">
                <a:solidFill>
                  <a:schemeClr val="bg1">
                    <a:lumMod val="50000"/>
                  </a:schemeClr>
                </a:solidFill>
              </a:rPr>
              <a:t>)</a:t>
            </a:r>
          </a:p>
          <a:p>
            <a:pPr lvl="1">
              <a:lnSpc>
                <a:spcPct val="90000"/>
              </a:lnSpc>
            </a:pPr>
            <a:r>
              <a:rPr lang="cs-CZ" sz="1400" dirty="0"/>
              <a:t>Non-</a:t>
            </a:r>
            <a:r>
              <a:rPr lang="cs-CZ" sz="1400" dirty="0" err="1"/>
              <a:t>numeric</a:t>
            </a:r>
            <a:r>
              <a:rPr lang="cs-CZ" sz="1400" dirty="0"/>
              <a:t> data (</a:t>
            </a:r>
            <a:r>
              <a:rPr lang="cs-CZ" sz="1400" dirty="0" err="1"/>
              <a:t>searched</a:t>
            </a:r>
            <a:r>
              <a:rPr lang="cs-CZ" sz="1400" dirty="0"/>
              <a:t> text, </a:t>
            </a:r>
            <a:r>
              <a:rPr lang="cs-CZ" sz="1400" dirty="0" err="1"/>
              <a:t>selected</a:t>
            </a:r>
            <a:r>
              <a:rPr lang="cs-CZ" sz="1400" dirty="0"/>
              <a:t> text,…)</a:t>
            </a:r>
          </a:p>
          <a:p>
            <a:pPr lvl="1">
              <a:lnSpc>
                <a:spcPct val="90000"/>
              </a:lnSpc>
            </a:pPr>
            <a:r>
              <a:rPr lang="cs-CZ" sz="1400" dirty="0" err="1"/>
              <a:t>Context</a:t>
            </a:r>
            <a:r>
              <a:rPr lang="cs-CZ" sz="1400" dirty="0"/>
              <a:t> </a:t>
            </a:r>
            <a:r>
              <a:rPr lang="cs-CZ" sz="1400" dirty="0" err="1"/>
              <a:t>of</a:t>
            </a:r>
            <a:r>
              <a:rPr lang="cs-CZ" sz="1400" dirty="0"/>
              <a:t> </a:t>
            </a:r>
            <a:r>
              <a:rPr lang="cs-CZ" sz="1400" dirty="0" err="1"/>
              <a:t>events</a:t>
            </a:r>
            <a:endParaRPr lang="cs-CZ" sz="1400" dirty="0"/>
          </a:p>
          <a:p>
            <a:pPr lvl="2">
              <a:lnSpc>
                <a:spcPct val="90000"/>
              </a:lnSpc>
            </a:pPr>
            <a:r>
              <a:rPr lang="cs-CZ" sz="1200" dirty="0" err="1"/>
              <a:t>Scrolling</a:t>
            </a:r>
            <a:r>
              <a:rPr lang="cs-CZ" sz="1200" dirty="0"/>
              <a:t> to </a:t>
            </a:r>
            <a:r>
              <a:rPr lang="cs-CZ" sz="1200" dirty="0" err="1"/>
              <a:t>coordinates</a:t>
            </a:r>
            <a:endParaRPr lang="cs-CZ" sz="1200" dirty="0"/>
          </a:p>
          <a:p>
            <a:pPr lvl="2">
              <a:lnSpc>
                <a:spcPct val="90000"/>
              </a:lnSpc>
            </a:pPr>
            <a:r>
              <a:rPr lang="cs-CZ" sz="1200" dirty="0"/>
              <a:t>Mouse </a:t>
            </a:r>
            <a:r>
              <a:rPr lang="cs-CZ" sz="1200" dirty="0" err="1"/>
              <a:t>position</a:t>
            </a:r>
            <a:r>
              <a:rPr lang="cs-CZ" sz="1200" dirty="0"/>
              <a:t> </a:t>
            </a:r>
            <a:r>
              <a:rPr lang="cs-CZ" sz="1200" dirty="0" err="1"/>
              <a:t>sampling</a:t>
            </a:r>
            <a:endParaRPr lang="cs-CZ" sz="1200" dirty="0"/>
          </a:p>
          <a:p>
            <a:pPr lvl="2">
              <a:lnSpc>
                <a:spcPct val="90000"/>
              </a:lnSpc>
            </a:pPr>
            <a:r>
              <a:rPr lang="cs-CZ" sz="1200" dirty="0"/>
              <a:t>Mouse </a:t>
            </a:r>
            <a:r>
              <a:rPr lang="cs-CZ" sz="1200" dirty="0" err="1"/>
              <a:t>over</a:t>
            </a:r>
            <a:r>
              <a:rPr lang="cs-CZ" sz="1200" dirty="0"/>
              <a:t> </a:t>
            </a:r>
            <a:r>
              <a:rPr lang="cs-CZ" sz="1200" dirty="0" err="1"/>
              <a:t>pre-defined</a:t>
            </a:r>
            <a:r>
              <a:rPr lang="cs-CZ" sz="1200" dirty="0"/>
              <a:t> </a:t>
            </a:r>
            <a:r>
              <a:rPr lang="cs-CZ" sz="1200" dirty="0" err="1"/>
              <a:t>elements</a:t>
            </a:r>
            <a:endParaRPr lang="cs-CZ" sz="1200" dirty="0"/>
          </a:p>
          <a:p>
            <a:pPr lvl="1">
              <a:lnSpc>
                <a:spcPct val="90000"/>
              </a:lnSpc>
            </a:pPr>
            <a:r>
              <a:rPr lang="cs-CZ" sz="1400" dirty="0"/>
              <a:t>Basic </a:t>
            </a:r>
            <a:r>
              <a:rPr lang="cs-CZ" sz="1400" dirty="0" err="1"/>
              <a:t>page</a:t>
            </a:r>
            <a:r>
              <a:rPr lang="cs-CZ" sz="1400" dirty="0"/>
              <a:t> </a:t>
            </a:r>
            <a:r>
              <a:rPr lang="cs-CZ" sz="1400" dirty="0" err="1"/>
              <a:t>statistics</a:t>
            </a:r>
            <a:endParaRPr lang="cs-CZ" sz="1400" dirty="0"/>
          </a:p>
          <a:p>
            <a:pPr lvl="2">
              <a:lnSpc>
                <a:spcPct val="90000"/>
              </a:lnSpc>
            </a:pPr>
            <a:r>
              <a:rPr lang="cs-CZ" sz="1200" dirty="0" err="1"/>
              <a:t>Volume</a:t>
            </a:r>
            <a:r>
              <a:rPr lang="cs-CZ" sz="1200" dirty="0"/>
              <a:t> </a:t>
            </a:r>
            <a:r>
              <a:rPr lang="cs-CZ" sz="1200" dirty="0" err="1"/>
              <a:t>of</a:t>
            </a:r>
            <a:r>
              <a:rPr lang="cs-CZ" sz="1200" dirty="0"/>
              <a:t> text, </a:t>
            </a:r>
            <a:r>
              <a:rPr lang="cs-CZ" sz="1200" dirty="0" err="1"/>
              <a:t>images</a:t>
            </a:r>
            <a:r>
              <a:rPr lang="cs-CZ" sz="1200" dirty="0"/>
              <a:t>, </a:t>
            </a:r>
            <a:r>
              <a:rPr lang="cs-CZ" sz="1200" dirty="0" err="1"/>
              <a:t>links</a:t>
            </a:r>
            <a:r>
              <a:rPr lang="cs-CZ" sz="1200" dirty="0"/>
              <a:t> </a:t>
            </a:r>
          </a:p>
          <a:p>
            <a:pPr lvl="2">
              <a:lnSpc>
                <a:spcPct val="90000"/>
              </a:lnSpc>
            </a:pPr>
            <a:r>
              <a:rPr lang="cs-CZ" sz="1200" dirty="0" err="1"/>
              <a:t>page</a:t>
            </a:r>
            <a:r>
              <a:rPr lang="cs-CZ" sz="1200" dirty="0"/>
              <a:t> </a:t>
            </a:r>
            <a:r>
              <a:rPr lang="cs-CZ" sz="1200" dirty="0" err="1"/>
              <a:t>dimensions</a:t>
            </a:r>
            <a:r>
              <a:rPr lang="cs-CZ" sz="1200" dirty="0"/>
              <a:t>, </a:t>
            </a:r>
            <a:r>
              <a:rPr lang="cs-CZ" sz="1200" dirty="0" err="1"/>
              <a:t>window</a:t>
            </a:r>
            <a:r>
              <a:rPr lang="cs-CZ" sz="1200" dirty="0"/>
              <a:t> </a:t>
            </a:r>
            <a:r>
              <a:rPr lang="cs-CZ" sz="1200" dirty="0" err="1"/>
              <a:t>dimensions</a:t>
            </a:r>
            <a:endParaRPr lang="cs-CZ" sz="1200" dirty="0"/>
          </a:p>
          <a:p>
            <a:pPr lvl="2">
              <a:lnSpc>
                <a:spcPct val="90000"/>
              </a:lnSpc>
            </a:pPr>
            <a:r>
              <a:rPr lang="cs-CZ" sz="1200" dirty="0" err="1"/>
              <a:t>position</a:t>
            </a:r>
            <a:r>
              <a:rPr lang="cs-CZ" sz="1200" dirty="0"/>
              <a:t> </a:t>
            </a:r>
            <a:r>
              <a:rPr lang="cs-CZ" sz="1200" dirty="0" err="1"/>
              <a:t>of</a:t>
            </a:r>
            <a:r>
              <a:rPr lang="cs-CZ" sz="1200" dirty="0"/>
              <a:t> </a:t>
            </a:r>
            <a:r>
              <a:rPr lang="cs-CZ" sz="1200" dirty="0" err="1"/>
              <a:t>elements</a:t>
            </a:r>
            <a:endParaRPr lang="cs-CZ" sz="1200" dirty="0"/>
          </a:p>
          <a:p>
            <a:pPr lvl="2">
              <a:lnSpc>
                <a:spcPct val="90000"/>
              </a:lnSpc>
            </a:pPr>
            <a:r>
              <a:rPr lang="cs-CZ" sz="1200" dirty="0" err="1"/>
              <a:t>Page</a:t>
            </a:r>
            <a:r>
              <a:rPr lang="cs-CZ" sz="1200" dirty="0"/>
              <a:t> </a:t>
            </a:r>
            <a:r>
              <a:rPr lang="cs-CZ" sz="1200" dirty="0" err="1"/>
              <a:t>params</a:t>
            </a:r>
            <a:r>
              <a:rPr lang="cs-CZ" sz="1200" dirty="0"/>
              <a:t> (</a:t>
            </a:r>
            <a:r>
              <a:rPr lang="cs-CZ" sz="1200" dirty="0" err="1"/>
              <a:t>e.g</a:t>
            </a:r>
            <a:r>
              <a:rPr lang="cs-CZ" sz="1200" dirty="0"/>
              <a:t>. </a:t>
            </a:r>
            <a:r>
              <a:rPr lang="cs-CZ" sz="1200" dirty="0" err="1"/>
              <a:t>Catalogue</a:t>
            </a:r>
            <a:r>
              <a:rPr lang="cs-CZ" sz="1200" dirty="0"/>
              <a:t> -&gt; </a:t>
            </a:r>
            <a:r>
              <a:rPr lang="cs-CZ" sz="1200" dirty="0" err="1"/>
              <a:t>menswear</a:t>
            </a:r>
            <a:r>
              <a:rPr lang="cs-CZ" sz="1200" dirty="0"/>
              <a:t> -&gt; </a:t>
            </a:r>
            <a:r>
              <a:rPr lang="cs-CZ" sz="1200" dirty="0" err="1"/>
              <a:t>Trousers</a:t>
            </a:r>
            <a:r>
              <a:rPr lang="cs-CZ" sz="1200" dirty="0"/>
              <a:t>…)</a:t>
            </a:r>
          </a:p>
          <a:p>
            <a:pPr lvl="1">
              <a:lnSpc>
                <a:spcPct val="90000"/>
              </a:lnSpc>
            </a:pPr>
            <a:endParaRPr lang="cs-CZ" sz="1400" dirty="0"/>
          </a:p>
          <a:p>
            <a:pPr marL="0" indent="0">
              <a:lnSpc>
                <a:spcPct val="90000"/>
              </a:lnSpc>
              <a:buNone/>
            </a:pPr>
            <a:endParaRPr lang="cs-CZ" sz="1600" dirty="0"/>
          </a:p>
          <a:p>
            <a:pPr marL="0" indent="0">
              <a:lnSpc>
                <a:spcPct val="90000"/>
              </a:lnSpc>
              <a:buNone/>
            </a:pPr>
            <a:endParaRPr lang="cs-CZ" sz="1600" dirty="0"/>
          </a:p>
        </p:txBody>
      </p:sp>
      <p:pic>
        <p:nvPicPr>
          <p:cNvPr id="5" name="Obrázek 4">
            <a:extLst>
              <a:ext uri="{FF2B5EF4-FFF2-40B4-BE49-F238E27FC236}">
                <a16:creationId xmlns:a16="http://schemas.microsoft.com/office/drawing/2014/main" id="{349CA46B-4986-4A89-96B9-2F6DFB8FE823}"/>
              </a:ext>
            </a:extLst>
          </p:cNvPr>
          <p:cNvPicPr>
            <a:picLocks noChangeAspect="1"/>
          </p:cNvPicPr>
          <p:nvPr/>
        </p:nvPicPr>
        <p:blipFill>
          <a:blip r:embed="rId3"/>
          <a:stretch>
            <a:fillRect/>
          </a:stretch>
        </p:blipFill>
        <p:spPr>
          <a:xfrm>
            <a:off x="6096000" y="5638800"/>
            <a:ext cx="6096000" cy="1219200"/>
          </a:xfrm>
          <a:prstGeom prst="rect">
            <a:avLst/>
          </a:prstGeom>
        </p:spPr>
      </p:pic>
      <p:pic>
        <p:nvPicPr>
          <p:cNvPr id="7" name="Obrázek 6">
            <a:extLst>
              <a:ext uri="{FF2B5EF4-FFF2-40B4-BE49-F238E27FC236}">
                <a16:creationId xmlns:a16="http://schemas.microsoft.com/office/drawing/2014/main" id="{F15CB0C0-6D14-496F-A909-B23D1C50A3C8}"/>
              </a:ext>
            </a:extLst>
          </p:cNvPr>
          <p:cNvPicPr>
            <a:picLocks noChangeAspect="1"/>
          </p:cNvPicPr>
          <p:nvPr/>
        </p:nvPicPr>
        <p:blipFill>
          <a:blip r:embed="rId4"/>
          <a:stretch>
            <a:fillRect/>
          </a:stretch>
        </p:blipFill>
        <p:spPr>
          <a:xfrm>
            <a:off x="9314617" y="0"/>
            <a:ext cx="2877383" cy="5638800"/>
          </a:xfrm>
          <a:prstGeom prst="rect">
            <a:avLst/>
          </a:prstGeom>
        </p:spPr>
      </p:pic>
    </p:spTree>
    <p:extLst>
      <p:ext uri="{BB962C8B-B14F-4D97-AF65-F5344CB8AC3E}">
        <p14:creationId xmlns:p14="http://schemas.microsoft.com/office/powerpoint/2010/main" val="4082242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ím 10"/>
          <p:cNvSpPr>
            <a:spLocks noGrp="1"/>
          </p:cNvSpPr>
          <p:nvPr>
            <p:ph type="title"/>
          </p:nvPr>
        </p:nvSpPr>
        <p:spPr/>
        <p:txBody>
          <a:bodyPr/>
          <a:lstStyle/>
          <a:p>
            <a:r>
              <a:rPr lang="cs-CZ" sz="4000" dirty="0" err="1">
                <a:solidFill>
                  <a:srgbClr val="333333"/>
                </a:solidFill>
                <a:latin typeface="Arial" pitchFamily="34"/>
              </a:rPr>
              <a:t>What</a:t>
            </a:r>
            <a:r>
              <a:rPr lang="cs-CZ" sz="4000" dirty="0">
                <a:solidFill>
                  <a:srgbClr val="333333"/>
                </a:solidFill>
                <a:latin typeface="Arial" pitchFamily="34"/>
              </a:rPr>
              <a:t> to </a:t>
            </a:r>
            <a:r>
              <a:rPr lang="cs-CZ" sz="4000" dirty="0" err="1">
                <a:solidFill>
                  <a:srgbClr val="333333"/>
                </a:solidFill>
                <a:latin typeface="Arial" pitchFamily="34"/>
              </a:rPr>
              <a:t>Collect</a:t>
            </a:r>
            <a:r>
              <a:rPr lang="cs-CZ" sz="4000" dirty="0">
                <a:solidFill>
                  <a:srgbClr val="333333"/>
                </a:solidFill>
                <a:latin typeface="Arial" pitchFamily="34"/>
              </a:rPr>
              <a:t> as </a:t>
            </a:r>
            <a:r>
              <a:rPr lang="cs-CZ" sz="4000" dirty="0" err="1">
                <a:solidFill>
                  <a:srgbClr val="333333"/>
                </a:solidFill>
                <a:latin typeface="Arial" pitchFamily="34"/>
              </a:rPr>
              <a:t>Implicit</a:t>
            </a:r>
            <a:r>
              <a:rPr lang="cs-CZ" sz="4000" dirty="0">
                <a:solidFill>
                  <a:srgbClr val="333333"/>
                </a:solidFill>
                <a:latin typeface="Arial" pitchFamily="34"/>
              </a:rPr>
              <a:t> feedback</a:t>
            </a:r>
            <a:br>
              <a:rPr lang="cs-CZ" sz="4000" dirty="0">
                <a:solidFill>
                  <a:srgbClr val="333333"/>
                </a:solidFill>
                <a:latin typeface="Arial" pitchFamily="34"/>
              </a:rPr>
            </a:br>
            <a:endParaRPr lang="hu-HU" dirty="0"/>
          </a:p>
        </p:txBody>
      </p:sp>
      <p:sp>
        <p:nvSpPr>
          <p:cNvPr id="13" name="Tartalom helye 12"/>
          <p:cNvSpPr>
            <a:spLocks noGrp="1"/>
          </p:cNvSpPr>
          <p:nvPr>
            <p:ph sz="half" idx="2"/>
          </p:nvPr>
        </p:nvSpPr>
        <p:spPr>
          <a:xfrm>
            <a:off x="677332" y="1876135"/>
            <a:ext cx="9451116" cy="4250029"/>
          </a:xfrm>
        </p:spPr>
        <p:txBody>
          <a:bodyPr/>
          <a:lstStyle/>
          <a:p>
            <a:endParaRPr lang="cs-CZ" dirty="0"/>
          </a:p>
          <a:p>
            <a:endParaRPr lang="cs-CZ" dirty="0"/>
          </a:p>
          <a:p>
            <a:endParaRPr lang="cs-CZ" dirty="0"/>
          </a:p>
          <a:p>
            <a:endParaRPr lang="cs-CZ" dirty="0"/>
          </a:p>
          <a:p>
            <a:endParaRPr lang="cs-CZ" dirty="0"/>
          </a:p>
          <a:p>
            <a:endParaRPr lang="cs-CZ" dirty="0"/>
          </a:p>
          <a:p>
            <a:endParaRPr lang="cs-CZ" dirty="0"/>
          </a:p>
          <a:p>
            <a:endParaRPr lang="cs-CZ" dirty="0"/>
          </a:p>
          <a:p>
            <a:endParaRPr lang="cs-CZ" sz="1200" dirty="0"/>
          </a:p>
          <a:p>
            <a:endParaRPr lang="cs-CZ" sz="1200" dirty="0"/>
          </a:p>
        </p:txBody>
      </p:sp>
      <p:sp>
        <p:nvSpPr>
          <p:cNvPr id="6" name="Date Placeholder 5"/>
          <p:cNvSpPr>
            <a:spLocks noGrp="1"/>
          </p:cNvSpPr>
          <p:nvPr>
            <p:ph type="dt" sz="half"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dirty="0"/>
          </a:p>
        </p:txBody>
      </p:sp>
      <p:sp>
        <p:nvSpPr>
          <p:cNvPr id="4098" name="Zástupný symbol pro zápatí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a:t>Peska, Vojtas: Towards Complex User Feedback and Presentation Context in Recommender Systems</a:t>
            </a:r>
            <a:endParaRPr lang="en-GB" altLang="en-US" dirty="0">
              <a:latin typeface="Arial" charset="0"/>
            </a:endParaRPr>
          </a:p>
        </p:txBody>
      </p:sp>
      <p:sp>
        <p:nvSpPr>
          <p:cNvPr id="4099" name="Zástupný symbol pro číslo snímku 5"/>
          <p:cNvSpPr>
            <a:spLocks noGrp="1"/>
          </p:cNvSpPr>
          <p:nvPr>
            <p:ph type="sldNum" sz="quarter" idx="12"/>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07B0957-0EE7-4B4B-9E52-1A0ECA4F619A}" type="slidenum">
              <a:rPr lang="en-GB" altLang="en-US" smtClean="0"/>
              <a:pPr>
                <a:defRPr/>
              </a:pPr>
              <a:t>16</a:t>
            </a:fld>
            <a:endParaRPr lang="en-GB" altLang="en-US" dirty="0">
              <a:latin typeface="Arial" charset="0"/>
            </a:endParaRPr>
          </a:p>
        </p:txBody>
      </p:sp>
      <p:sp>
        <p:nvSpPr>
          <p:cNvPr id="4100" name="Rectangle 2"/>
          <p:cNvSpPr>
            <a:spLocks noChangeArrowheads="1"/>
          </p:cNvSpPr>
          <p:nvPr/>
        </p:nvSpPr>
        <p:spPr bwMode="auto">
          <a:xfrm>
            <a:off x="1981200" y="122238"/>
            <a:ext cx="7543800" cy="1295400"/>
          </a:xfrm>
          <a:prstGeom prst="rect">
            <a:avLst/>
          </a:prstGeom>
          <a:noFill/>
          <a:ln w="9525">
            <a:noFill/>
            <a:miter lim="800000"/>
            <a:headEnd/>
            <a:tailEnd/>
          </a:ln>
        </p:spPr>
        <p:txBody>
          <a:bodyPr anchor="b"/>
          <a:lstStyle/>
          <a:p>
            <a:endParaRPr lang="en-US" sz="3200" b="1" dirty="0">
              <a:solidFill>
                <a:schemeClr val="tx2"/>
              </a:solidFill>
            </a:endParaRPr>
          </a:p>
        </p:txBody>
      </p:sp>
      <p:pic>
        <p:nvPicPr>
          <p:cNvPr id="12" name="Obrázek 11"/>
          <p:cNvPicPr/>
          <p:nvPr/>
        </p:nvPicPr>
        <p:blipFill rotWithShape="1">
          <a:blip r:embed="rId3" cstate="print">
            <a:extLst>
              <a:ext uri="{28A0092B-C50C-407E-A947-70E740481C1C}">
                <a14:useLocalDpi xmlns:a14="http://schemas.microsoft.com/office/drawing/2010/main" val="0"/>
              </a:ext>
            </a:extLst>
          </a:blip>
          <a:srcRect l="37395"/>
          <a:stretch/>
        </p:blipFill>
        <p:spPr>
          <a:xfrm>
            <a:off x="1747256" y="1425381"/>
            <a:ext cx="8011688" cy="4180279"/>
          </a:xfrm>
          <a:prstGeom prst="rect">
            <a:avLst/>
          </a:prstGeom>
        </p:spPr>
      </p:pic>
    </p:spTree>
    <p:extLst>
      <p:ext uri="{BB962C8B-B14F-4D97-AF65-F5344CB8AC3E}">
        <p14:creationId xmlns:p14="http://schemas.microsoft.com/office/powerpoint/2010/main" val="193109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ím 10"/>
          <p:cNvSpPr>
            <a:spLocks noGrp="1"/>
          </p:cNvSpPr>
          <p:nvPr>
            <p:ph type="title"/>
          </p:nvPr>
        </p:nvSpPr>
        <p:spPr/>
        <p:txBody>
          <a:bodyPr/>
          <a:lstStyle/>
          <a:p>
            <a:r>
              <a:rPr lang="cs-CZ" sz="4000" dirty="0" err="1">
                <a:solidFill>
                  <a:srgbClr val="333333"/>
                </a:solidFill>
                <a:latin typeface="Arial" pitchFamily="34"/>
              </a:rPr>
              <a:t>What</a:t>
            </a:r>
            <a:r>
              <a:rPr lang="cs-CZ" sz="4000" dirty="0">
                <a:solidFill>
                  <a:srgbClr val="333333"/>
                </a:solidFill>
                <a:latin typeface="Arial" pitchFamily="34"/>
              </a:rPr>
              <a:t> to </a:t>
            </a:r>
            <a:r>
              <a:rPr lang="cs-CZ" sz="4000" dirty="0" err="1">
                <a:solidFill>
                  <a:srgbClr val="333333"/>
                </a:solidFill>
                <a:latin typeface="Arial" pitchFamily="34"/>
              </a:rPr>
              <a:t>Collect</a:t>
            </a:r>
            <a:r>
              <a:rPr lang="cs-CZ" sz="4000" dirty="0">
                <a:solidFill>
                  <a:srgbClr val="333333"/>
                </a:solidFill>
                <a:latin typeface="Arial" pitchFamily="34"/>
              </a:rPr>
              <a:t> as </a:t>
            </a:r>
            <a:r>
              <a:rPr lang="cs-CZ" sz="4000" dirty="0" err="1">
                <a:solidFill>
                  <a:srgbClr val="333333"/>
                </a:solidFill>
                <a:latin typeface="Arial" pitchFamily="34"/>
              </a:rPr>
              <a:t>Implicit</a:t>
            </a:r>
            <a:r>
              <a:rPr lang="cs-CZ" sz="4000" dirty="0">
                <a:solidFill>
                  <a:srgbClr val="333333"/>
                </a:solidFill>
                <a:latin typeface="Arial" pitchFamily="34"/>
              </a:rPr>
              <a:t> feedback</a:t>
            </a:r>
            <a:br>
              <a:rPr lang="cs-CZ" sz="4000" dirty="0">
                <a:solidFill>
                  <a:srgbClr val="333333"/>
                </a:solidFill>
                <a:latin typeface="Arial" pitchFamily="34"/>
              </a:rPr>
            </a:br>
            <a:endParaRPr lang="hu-HU" dirty="0"/>
          </a:p>
        </p:txBody>
      </p:sp>
      <p:sp>
        <p:nvSpPr>
          <p:cNvPr id="13" name="Tartalom helye 12"/>
          <p:cNvSpPr>
            <a:spLocks noGrp="1"/>
          </p:cNvSpPr>
          <p:nvPr>
            <p:ph sz="half" idx="2"/>
          </p:nvPr>
        </p:nvSpPr>
        <p:spPr>
          <a:xfrm>
            <a:off x="4739950" y="1623527"/>
            <a:ext cx="6634066" cy="4502637"/>
          </a:xfrm>
        </p:spPr>
        <p:txBody>
          <a:bodyPr>
            <a:normAutofit/>
          </a:bodyPr>
          <a:lstStyle/>
          <a:p>
            <a:r>
              <a:rPr lang="cs-CZ" sz="1600" dirty="0" err="1">
                <a:solidFill>
                  <a:schemeClr val="tx1"/>
                </a:solidFill>
              </a:rPr>
              <a:t>Collect</a:t>
            </a:r>
            <a:r>
              <a:rPr lang="cs-CZ" sz="1600" dirty="0">
                <a:solidFill>
                  <a:schemeClr val="tx1"/>
                </a:solidFill>
              </a:rPr>
              <a:t> </a:t>
            </a:r>
            <a:r>
              <a:rPr lang="cs-CZ" sz="1600" dirty="0" err="1">
                <a:solidFill>
                  <a:schemeClr val="tx1"/>
                </a:solidFill>
              </a:rPr>
              <a:t>visible</a:t>
            </a:r>
            <a:r>
              <a:rPr lang="cs-CZ" sz="1600" dirty="0">
                <a:solidFill>
                  <a:schemeClr val="tx1"/>
                </a:solidFill>
              </a:rPr>
              <a:t> area </a:t>
            </a:r>
            <a:r>
              <a:rPr lang="cs-CZ" sz="1600" dirty="0" err="1">
                <a:solidFill>
                  <a:schemeClr val="tx1"/>
                </a:solidFill>
              </a:rPr>
              <a:t>through</a:t>
            </a:r>
            <a:r>
              <a:rPr lang="cs-CZ" sz="1600" dirty="0">
                <a:solidFill>
                  <a:schemeClr val="tx1"/>
                </a:solidFill>
              </a:rPr>
              <a:t> </a:t>
            </a:r>
            <a:r>
              <a:rPr lang="cs-CZ" sz="1600" dirty="0" err="1">
                <a:solidFill>
                  <a:schemeClr val="tx1"/>
                </a:solidFill>
              </a:rPr>
              <a:t>time</a:t>
            </a:r>
            <a:r>
              <a:rPr lang="cs-CZ" sz="1600" dirty="0">
                <a:solidFill>
                  <a:schemeClr val="tx1"/>
                </a:solidFill>
              </a:rPr>
              <a:t> (</a:t>
            </a:r>
            <a:r>
              <a:rPr lang="cs-CZ" sz="1600" dirty="0" err="1">
                <a:solidFill>
                  <a:schemeClr val="tx1"/>
                </a:solidFill>
              </a:rPr>
              <a:t>scrolling</a:t>
            </a:r>
            <a:r>
              <a:rPr lang="cs-CZ" sz="1600" dirty="0">
                <a:solidFill>
                  <a:schemeClr val="tx1"/>
                </a:solidFill>
              </a:rPr>
              <a:t> </a:t>
            </a:r>
            <a:r>
              <a:rPr lang="cs-CZ" sz="1600" dirty="0" err="1">
                <a:solidFill>
                  <a:schemeClr val="tx1"/>
                </a:solidFill>
              </a:rPr>
              <a:t>position</a:t>
            </a:r>
            <a:r>
              <a:rPr lang="cs-CZ" sz="1600" dirty="0">
                <a:solidFill>
                  <a:schemeClr val="tx1"/>
                </a:solidFill>
              </a:rPr>
              <a:t> + </a:t>
            </a:r>
            <a:r>
              <a:rPr lang="cs-CZ" sz="1600" dirty="0" err="1">
                <a:solidFill>
                  <a:schemeClr val="tx1"/>
                </a:solidFill>
              </a:rPr>
              <a:t>window</a:t>
            </a:r>
            <a:r>
              <a:rPr lang="cs-CZ" sz="1600" dirty="0">
                <a:solidFill>
                  <a:schemeClr val="tx1"/>
                </a:solidFill>
              </a:rPr>
              <a:t> </a:t>
            </a:r>
            <a:r>
              <a:rPr lang="cs-CZ" sz="1600" dirty="0" err="1">
                <a:solidFill>
                  <a:schemeClr val="tx1"/>
                </a:solidFill>
              </a:rPr>
              <a:t>dimensions</a:t>
            </a:r>
            <a:r>
              <a:rPr lang="cs-CZ" sz="1600" dirty="0">
                <a:solidFill>
                  <a:schemeClr val="tx1"/>
                </a:solidFill>
              </a:rPr>
              <a:t>)</a:t>
            </a:r>
          </a:p>
          <a:p>
            <a:r>
              <a:rPr lang="cs-CZ" sz="1600" dirty="0">
                <a:solidFill>
                  <a:schemeClr val="tx1"/>
                </a:solidFill>
              </a:rPr>
              <a:t>Store areas where interesting page segments are located</a:t>
            </a:r>
          </a:p>
          <a:p>
            <a:pPr lvl="1"/>
            <a:r>
              <a:rPr lang="cs-CZ" sz="1400" dirty="0" err="1">
                <a:solidFill>
                  <a:schemeClr val="tx1"/>
                </a:solidFill>
              </a:rPr>
              <a:t>Items</a:t>
            </a:r>
            <a:r>
              <a:rPr lang="cs-CZ" sz="1400" dirty="0">
                <a:solidFill>
                  <a:schemeClr val="tx1"/>
                </a:solidFill>
              </a:rPr>
              <a:t> in </a:t>
            </a:r>
            <a:r>
              <a:rPr lang="cs-CZ" sz="1400" dirty="0" err="1">
                <a:solidFill>
                  <a:schemeClr val="tx1"/>
                </a:solidFill>
              </a:rPr>
              <a:t>category</a:t>
            </a:r>
            <a:r>
              <a:rPr lang="cs-CZ" sz="1400" dirty="0">
                <a:solidFill>
                  <a:schemeClr val="tx1"/>
                </a:solidFill>
              </a:rPr>
              <a:t> </a:t>
            </a:r>
            <a:r>
              <a:rPr lang="cs-CZ" sz="1400" dirty="0" err="1">
                <a:solidFill>
                  <a:schemeClr val="tx1"/>
                </a:solidFill>
              </a:rPr>
              <a:t>page</a:t>
            </a:r>
            <a:endParaRPr lang="cs-CZ" sz="1400" dirty="0">
              <a:solidFill>
                <a:schemeClr val="tx1"/>
              </a:solidFill>
            </a:endParaRPr>
          </a:p>
          <a:p>
            <a:pPr lvl="1"/>
            <a:r>
              <a:rPr lang="cs-CZ" sz="1400" dirty="0" err="1">
                <a:solidFill>
                  <a:schemeClr val="tx1"/>
                </a:solidFill>
              </a:rPr>
              <a:t>Areas</a:t>
            </a:r>
            <a:r>
              <a:rPr lang="cs-CZ" sz="1400" dirty="0">
                <a:solidFill>
                  <a:schemeClr val="tx1"/>
                </a:solidFill>
              </a:rPr>
              <a:t> </a:t>
            </a:r>
            <a:r>
              <a:rPr lang="cs-CZ" sz="1400" dirty="0" err="1">
                <a:solidFill>
                  <a:schemeClr val="tx1"/>
                </a:solidFill>
              </a:rPr>
              <a:t>focused</a:t>
            </a:r>
            <a:r>
              <a:rPr lang="cs-CZ" sz="1400" dirty="0">
                <a:solidFill>
                  <a:schemeClr val="tx1"/>
                </a:solidFill>
              </a:rPr>
              <a:t> on </a:t>
            </a:r>
            <a:r>
              <a:rPr lang="cs-CZ" sz="1400" dirty="0" err="1">
                <a:solidFill>
                  <a:schemeClr val="tx1"/>
                </a:solidFill>
              </a:rPr>
              <a:t>item</a:t>
            </a:r>
            <a:r>
              <a:rPr lang="en-US" sz="1400" dirty="0">
                <a:solidFill>
                  <a:schemeClr val="tx1"/>
                </a:solidFill>
              </a:rPr>
              <a:t>’s </a:t>
            </a:r>
            <a:r>
              <a:rPr lang="cs-CZ" sz="1400" dirty="0">
                <a:solidFill>
                  <a:schemeClr val="tx1"/>
                </a:solidFill>
              </a:rPr>
              <a:t> </a:t>
            </a:r>
            <a:r>
              <a:rPr lang="cs-CZ" sz="1400" dirty="0" err="1">
                <a:solidFill>
                  <a:schemeClr val="tx1"/>
                </a:solidFill>
              </a:rPr>
              <a:t>features</a:t>
            </a:r>
            <a:endParaRPr lang="cs-CZ" sz="1400" dirty="0">
              <a:solidFill>
                <a:schemeClr val="tx1"/>
              </a:solidFill>
            </a:endParaRPr>
          </a:p>
          <a:p>
            <a:r>
              <a:rPr lang="cs-CZ" sz="1600" dirty="0" err="1">
                <a:solidFill>
                  <a:schemeClr val="tx1"/>
                </a:solidFill>
              </a:rPr>
              <a:t>Calculate</a:t>
            </a:r>
            <a:r>
              <a:rPr lang="cs-CZ" sz="1600" dirty="0">
                <a:solidFill>
                  <a:schemeClr val="tx1"/>
                </a:solidFill>
              </a:rPr>
              <a:t> </a:t>
            </a:r>
            <a:r>
              <a:rPr lang="cs-CZ" sz="1600" dirty="0" err="1">
                <a:solidFill>
                  <a:schemeClr val="tx1"/>
                </a:solidFill>
              </a:rPr>
              <a:t>visibility</a:t>
            </a:r>
            <a:r>
              <a:rPr lang="cs-CZ" sz="1600" dirty="0">
                <a:solidFill>
                  <a:schemeClr val="tx1"/>
                </a:solidFill>
              </a:rPr>
              <a:t> =&gt; </a:t>
            </a:r>
            <a:r>
              <a:rPr lang="cs-CZ" sz="1600" dirty="0" err="1">
                <a:solidFill>
                  <a:schemeClr val="tx1"/>
                </a:solidFill>
              </a:rPr>
              <a:t>noticeability</a:t>
            </a:r>
            <a:r>
              <a:rPr lang="cs-CZ" sz="1600" dirty="0">
                <a:solidFill>
                  <a:schemeClr val="tx1"/>
                </a:solidFill>
              </a:rPr>
              <a:t> </a:t>
            </a:r>
            <a:r>
              <a:rPr lang="cs-CZ" sz="1600" dirty="0" err="1">
                <a:solidFill>
                  <a:schemeClr val="tx1"/>
                </a:solidFill>
              </a:rPr>
              <a:t>of</a:t>
            </a:r>
            <a:r>
              <a:rPr lang="cs-CZ" sz="1600" dirty="0">
                <a:solidFill>
                  <a:schemeClr val="tx1"/>
                </a:solidFill>
              </a:rPr>
              <a:t> </a:t>
            </a:r>
            <a:r>
              <a:rPr lang="cs-CZ" sz="1600" dirty="0" err="1">
                <a:solidFill>
                  <a:schemeClr val="tx1"/>
                </a:solidFill>
              </a:rPr>
              <a:t>individual</a:t>
            </a:r>
            <a:r>
              <a:rPr lang="cs-CZ" sz="1600" dirty="0">
                <a:solidFill>
                  <a:schemeClr val="tx1"/>
                </a:solidFill>
              </a:rPr>
              <a:t> </a:t>
            </a:r>
            <a:r>
              <a:rPr lang="cs-CZ" sz="1600" dirty="0" err="1">
                <a:solidFill>
                  <a:schemeClr val="tx1"/>
                </a:solidFill>
              </a:rPr>
              <a:t>components</a:t>
            </a:r>
            <a:endParaRPr lang="cs-CZ" sz="1600" dirty="0">
              <a:solidFill>
                <a:schemeClr val="tx1"/>
              </a:solidFill>
            </a:endParaRPr>
          </a:p>
          <a:p>
            <a:endParaRPr lang="cs-CZ" sz="1600" dirty="0">
              <a:solidFill>
                <a:schemeClr val="tx1"/>
              </a:solidFill>
            </a:endParaRPr>
          </a:p>
          <a:p>
            <a:r>
              <a:rPr lang="cs-CZ" sz="1600" dirty="0" err="1">
                <a:solidFill>
                  <a:schemeClr val="tx1"/>
                </a:solidFill>
              </a:rPr>
              <a:t>If</a:t>
            </a:r>
            <a:r>
              <a:rPr lang="cs-CZ" sz="1600" dirty="0">
                <a:solidFill>
                  <a:schemeClr val="tx1"/>
                </a:solidFill>
              </a:rPr>
              <a:t> </a:t>
            </a:r>
            <a:r>
              <a:rPr lang="cs-CZ" sz="1600" dirty="0" err="1">
                <a:solidFill>
                  <a:schemeClr val="tx1"/>
                </a:solidFill>
              </a:rPr>
              <a:t>the</a:t>
            </a:r>
            <a:r>
              <a:rPr lang="cs-CZ" sz="1600" dirty="0">
                <a:solidFill>
                  <a:schemeClr val="tx1"/>
                </a:solidFill>
              </a:rPr>
              <a:t> </a:t>
            </a:r>
            <a:r>
              <a:rPr lang="cs-CZ" sz="1600" dirty="0" err="1">
                <a:solidFill>
                  <a:schemeClr val="tx1"/>
                </a:solidFill>
              </a:rPr>
              <a:t>item</a:t>
            </a:r>
            <a:r>
              <a:rPr lang="cs-CZ" sz="1600" dirty="0">
                <a:solidFill>
                  <a:schemeClr val="tx1"/>
                </a:solidFill>
              </a:rPr>
              <a:t> </a:t>
            </a:r>
            <a:r>
              <a:rPr lang="cs-CZ" sz="1600" dirty="0" err="1">
                <a:solidFill>
                  <a:schemeClr val="tx1"/>
                </a:solidFill>
              </a:rPr>
              <a:t>is</a:t>
            </a:r>
            <a:r>
              <a:rPr lang="cs-CZ" sz="1600" dirty="0">
                <a:solidFill>
                  <a:schemeClr val="tx1"/>
                </a:solidFill>
              </a:rPr>
              <a:t> </a:t>
            </a:r>
            <a:r>
              <a:rPr lang="cs-CZ" sz="1600" dirty="0" err="1">
                <a:solidFill>
                  <a:schemeClr val="tx1"/>
                </a:solidFill>
              </a:rPr>
              <a:t>clicked</a:t>
            </a:r>
            <a:r>
              <a:rPr lang="cs-CZ" sz="1600" dirty="0">
                <a:solidFill>
                  <a:schemeClr val="tx1"/>
                </a:solidFill>
              </a:rPr>
              <a:t>, </a:t>
            </a:r>
            <a:r>
              <a:rPr lang="cs-CZ" sz="1600" dirty="0" err="1">
                <a:solidFill>
                  <a:schemeClr val="tx1"/>
                </a:solidFill>
              </a:rPr>
              <a:t>it</a:t>
            </a:r>
            <a:r>
              <a:rPr lang="cs-CZ" sz="1600" dirty="0">
                <a:solidFill>
                  <a:schemeClr val="tx1"/>
                </a:solidFill>
              </a:rPr>
              <a:t> </a:t>
            </a:r>
            <a:r>
              <a:rPr lang="cs-CZ" sz="1600" dirty="0" err="1">
                <a:solidFill>
                  <a:schemeClr val="tx1"/>
                </a:solidFill>
              </a:rPr>
              <a:t>should</a:t>
            </a:r>
            <a:r>
              <a:rPr lang="cs-CZ" sz="1600" dirty="0">
                <a:solidFill>
                  <a:schemeClr val="tx1"/>
                </a:solidFill>
              </a:rPr>
              <a:t> </a:t>
            </a:r>
            <a:r>
              <a:rPr lang="cs-CZ" sz="1600" dirty="0" err="1">
                <a:solidFill>
                  <a:schemeClr val="tx1"/>
                </a:solidFill>
              </a:rPr>
              <a:t>be</a:t>
            </a:r>
            <a:r>
              <a:rPr lang="cs-CZ" sz="1600" dirty="0">
                <a:solidFill>
                  <a:schemeClr val="tx1"/>
                </a:solidFill>
              </a:rPr>
              <a:t> more </a:t>
            </a:r>
            <a:r>
              <a:rPr lang="cs-CZ" sz="1600" dirty="0" err="1">
                <a:solidFill>
                  <a:schemeClr val="tx1"/>
                </a:solidFill>
              </a:rPr>
              <a:t>preferred</a:t>
            </a:r>
            <a:r>
              <a:rPr lang="cs-CZ" sz="1600" dirty="0">
                <a:solidFill>
                  <a:schemeClr val="tx1"/>
                </a:solidFill>
              </a:rPr>
              <a:t> </a:t>
            </a:r>
            <a:r>
              <a:rPr lang="cs-CZ" sz="1600" dirty="0" err="1">
                <a:solidFill>
                  <a:schemeClr val="tx1"/>
                </a:solidFill>
              </a:rPr>
              <a:t>than</a:t>
            </a:r>
            <a:r>
              <a:rPr lang="cs-CZ" sz="1600" dirty="0">
                <a:solidFill>
                  <a:schemeClr val="tx1"/>
                </a:solidFill>
              </a:rPr>
              <a:t> not-</a:t>
            </a:r>
            <a:r>
              <a:rPr lang="cs-CZ" sz="1600" dirty="0" err="1">
                <a:solidFill>
                  <a:schemeClr val="tx1"/>
                </a:solidFill>
              </a:rPr>
              <a:t>clicked</a:t>
            </a:r>
            <a:r>
              <a:rPr lang="cs-CZ" sz="1600" dirty="0">
                <a:solidFill>
                  <a:schemeClr val="tx1"/>
                </a:solidFill>
              </a:rPr>
              <a:t> </a:t>
            </a:r>
            <a:r>
              <a:rPr lang="cs-CZ" sz="1600" dirty="0" err="1">
                <a:solidFill>
                  <a:schemeClr val="tx1"/>
                </a:solidFill>
              </a:rPr>
              <a:t>ones</a:t>
            </a:r>
            <a:r>
              <a:rPr lang="cs-CZ" sz="1600" dirty="0">
                <a:solidFill>
                  <a:schemeClr val="tx1"/>
                </a:solidFill>
              </a:rPr>
              <a:t> </a:t>
            </a:r>
            <a:r>
              <a:rPr lang="cs-CZ" sz="1600" dirty="0" err="1">
                <a:solidFill>
                  <a:schemeClr val="tx1"/>
                </a:solidFill>
              </a:rPr>
              <a:t>with</a:t>
            </a:r>
            <a:r>
              <a:rPr lang="cs-CZ" sz="1600" dirty="0">
                <a:solidFill>
                  <a:schemeClr val="tx1"/>
                </a:solidFill>
              </a:rPr>
              <a:t> </a:t>
            </a:r>
            <a:r>
              <a:rPr lang="cs-CZ" sz="1600" dirty="0" err="1">
                <a:solidFill>
                  <a:schemeClr val="tx1"/>
                </a:solidFill>
              </a:rPr>
              <a:t>high-enough</a:t>
            </a:r>
            <a:r>
              <a:rPr lang="cs-CZ" sz="1600" dirty="0">
                <a:solidFill>
                  <a:schemeClr val="tx1"/>
                </a:solidFill>
              </a:rPr>
              <a:t> </a:t>
            </a:r>
            <a:r>
              <a:rPr lang="cs-CZ" sz="1600" dirty="0" err="1">
                <a:solidFill>
                  <a:schemeClr val="tx1"/>
                </a:solidFill>
              </a:rPr>
              <a:t>noticeability</a:t>
            </a:r>
            <a:endParaRPr lang="cs-CZ" sz="1600" dirty="0">
              <a:solidFill>
                <a:schemeClr val="tx1"/>
              </a:solidFill>
            </a:endParaRPr>
          </a:p>
          <a:p>
            <a:endParaRPr lang="cs-CZ" sz="1600" dirty="0">
              <a:solidFill>
                <a:schemeClr val="tx1"/>
              </a:solidFill>
            </a:endParaRPr>
          </a:p>
          <a:p>
            <a:pPr marL="0" indent="0">
              <a:buNone/>
            </a:pPr>
            <a:r>
              <a:rPr lang="hu-HU" sz="1600" dirty="0">
                <a:solidFill>
                  <a:schemeClr val="tx1"/>
                </a:solidFill>
                <a:hlinkClick r:id="rId3"/>
              </a:rPr>
              <a:t>https://link.springer.com/article/10.1007/s13740-016-0061-8</a:t>
            </a:r>
            <a:r>
              <a:rPr lang="cs-CZ" sz="1600" dirty="0">
                <a:solidFill>
                  <a:schemeClr val="tx1"/>
                </a:solidFill>
              </a:rPr>
              <a:t> </a:t>
            </a:r>
            <a:endParaRPr lang="hu-HU" sz="1600" dirty="0">
              <a:solidFill>
                <a:schemeClr val="tx1"/>
              </a:solidFill>
            </a:endParaRPr>
          </a:p>
        </p:txBody>
      </p:sp>
      <p:sp>
        <p:nvSpPr>
          <p:cNvPr id="6" name="Date Placeholder 5"/>
          <p:cNvSpPr>
            <a:spLocks noGrp="1"/>
          </p:cNvSpPr>
          <p:nvPr>
            <p:ph type="dt" sz="half"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dirty="0"/>
          </a:p>
        </p:txBody>
      </p:sp>
      <p:sp>
        <p:nvSpPr>
          <p:cNvPr id="4098" name="Zástupný symbol pro zápatí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a:t>Peska, Vojtas: Towards Complex User Feedback and Presentation Context in Recommender Systems</a:t>
            </a:r>
            <a:endParaRPr lang="en-GB" altLang="en-US" dirty="0">
              <a:latin typeface="Arial" charset="0"/>
            </a:endParaRPr>
          </a:p>
        </p:txBody>
      </p:sp>
      <p:sp>
        <p:nvSpPr>
          <p:cNvPr id="4099" name="Zástupný symbol pro číslo snímku 5"/>
          <p:cNvSpPr>
            <a:spLocks noGrp="1"/>
          </p:cNvSpPr>
          <p:nvPr>
            <p:ph type="sldNum" sz="quarter" idx="12"/>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07B0957-0EE7-4B4B-9E52-1A0ECA4F619A}" type="slidenum">
              <a:rPr lang="en-GB" altLang="en-US" smtClean="0"/>
              <a:pPr>
                <a:defRPr/>
              </a:pPr>
              <a:t>17</a:t>
            </a:fld>
            <a:endParaRPr lang="en-GB" altLang="en-US" dirty="0">
              <a:latin typeface="Arial" charset="0"/>
            </a:endParaRPr>
          </a:p>
        </p:txBody>
      </p:sp>
      <p:sp>
        <p:nvSpPr>
          <p:cNvPr id="4100" name="Rectangle 2"/>
          <p:cNvSpPr>
            <a:spLocks noChangeArrowheads="1"/>
          </p:cNvSpPr>
          <p:nvPr/>
        </p:nvSpPr>
        <p:spPr bwMode="auto">
          <a:xfrm>
            <a:off x="1981200" y="122238"/>
            <a:ext cx="7543800" cy="1295400"/>
          </a:xfrm>
          <a:prstGeom prst="rect">
            <a:avLst/>
          </a:prstGeom>
          <a:noFill/>
          <a:ln w="9525">
            <a:noFill/>
            <a:miter lim="800000"/>
            <a:headEnd/>
            <a:tailEnd/>
          </a:ln>
        </p:spPr>
        <p:txBody>
          <a:bodyPr anchor="b"/>
          <a:lstStyle/>
          <a:p>
            <a:endParaRPr lang="en-US" sz="3200" b="1" dirty="0">
              <a:solidFill>
                <a:schemeClr val="tx2"/>
              </a:solidFill>
            </a:endParaRPr>
          </a:p>
        </p:txBody>
      </p:sp>
      <p:pic>
        <p:nvPicPr>
          <p:cNvPr id="9" name="obrázek 104">
            <a:extLst>
              <a:ext uri="{FF2B5EF4-FFF2-40B4-BE49-F238E27FC236}">
                <a16:creationId xmlns:a16="http://schemas.microsoft.com/office/drawing/2014/main" id="{774311B7-999F-47F7-B2A9-091D296E3869}"/>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677332" y="1539874"/>
            <a:ext cx="3934063" cy="36724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7763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609603"/>
            <a:ext cx="9260752" cy="1320795"/>
          </a:xfrm>
        </p:spPr>
        <p:txBody>
          <a:bodyPr/>
          <a:lstStyle/>
          <a:p>
            <a:r>
              <a:rPr lang="cs-CZ" dirty="0">
                <a:solidFill>
                  <a:srgbClr val="333333"/>
                </a:solidFill>
                <a:latin typeface="Arial" pitchFamily="34"/>
              </a:rPr>
              <a:t>How to interpret numeric implicit </a:t>
            </a:r>
            <a:r>
              <a:rPr lang="cs-CZ" dirty="0" smtClean="0">
                <a:solidFill>
                  <a:srgbClr val="333333"/>
                </a:solidFill>
                <a:latin typeface="Arial" pitchFamily="34"/>
              </a:rPr>
              <a:t>feedback?</a:t>
            </a:r>
            <a:endParaRPr lang="en-US" dirty="0"/>
          </a:p>
        </p:txBody>
      </p:sp>
      <p:sp>
        <p:nvSpPr>
          <p:cNvPr id="3" name="Content Placeholder 2"/>
          <p:cNvSpPr>
            <a:spLocks noGrp="1"/>
          </p:cNvSpPr>
          <p:nvPr>
            <p:ph idx="1"/>
          </p:nvPr>
        </p:nvSpPr>
        <p:spPr>
          <a:xfrm>
            <a:off x="677332" y="1380245"/>
            <a:ext cx="8596667" cy="4483146"/>
          </a:xfrm>
        </p:spPr>
        <p:txBody>
          <a:bodyPr>
            <a:normAutofit lnSpcReduction="10000"/>
          </a:bodyPr>
          <a:lstStyle/>
          <a:p>
            <a:r>
              <a:rPr lang="cs-CZ" b="1" i="1" dirty="0" err="1">
                <a:solidFill>
                  <a:srgbClr val="00B0F0"/>
                </a:solidFill>
                <a:latin typeface="+mn-lt"/>
              </a:rPr>
              <a:t>Assumption</a:t>
            </a:r>
            <a:r>
              <a:rPr lang="cs-CZ" b="1" i="1" dirty="0">
                <a:solidFill>
                  <a:srgbClr val="00B0F0"/>
                </a:solidFill>
                <a:latin typeface="+mn-lt"/>
              </a:rPr>
              <a:t>: </a:t>
            </a:r>
            <a:r>
              <a:rPr lang="cs-CZ" i="1" dirty="0">
                <a:solidFill>
                  <a:srgbClr val="00B0F0"/>
                </a:solidFill>
                <a:latin typeface="+mn-lt"/>
              </a:rPr>
              <a:t>most RS </a:t>
            </a:r>
            <a:r>
              <a:rPr lang="cs-CZ" i="1" dirty="0" err="1">
                <a:solidFill>
                  <a:srgbClr val="00B0F0"/>
                </a:solidFill>
                <a:latin typeface="+mn-lt"/>
              </a:rPr>
              <a:t>algorithms</a:t>
            </a:r>
            <a:r>
              <a:rPr lang="cs-CZ" i="1" dirty="0">
                <a:solidFill>
                  <a:srgbClr val="00B0F0"/>
                </a:solidFill>
                <a:latin typeface="+mn-lt"/>
              </a:rPr>
              <a:t> are </a:t>
            </a:r>
            <a:r>
              <a:rPr lang="cs-CZ" i="1" dirty="0" err="1">
                <a:solidFill>
                  <a:srgbClr val="00B0F0"/>
                </a:solidFill>
                <a:latin typeface="+mn-lt"/>
              </a:rPr>
              <a:t>tailored</a:t>
            </a:r>
            <a:r>
              <a:rPr lang="cs-CZ" i="1" dirty="0">
                <a:solidFill>
                  <a:srgbClr val="00B0F0"/>
                </a:solidFill>
                <a:latin typeface="+mn-lt"/>
              </a:rPr>
              <a:t> to </a:t>
            </a:r>
            <a:r>
              <a:rPr lang="cs-CZ" i="1" dirty="0" err="1">
                <a:solidFill>
                  <a:srgbClr val="00B0F0"/>
                </a:solidFill>
                <a:latin typeface="+mn-lt"/>
              </a:rPr>
              <a:t>utilize</a:t>
            </a:r>
            <a:r>
              <a:rPr lang="cs-CZ" i="1" dirty="0">
                <a:solidFill>
                  <a:srgbClr val="00B0F0"/>
                </a:solidFill>
                <a:latin typeface="+mn-lt"/>
              </a:rPr>
              <a:t> </a:t>
            </a:r>
            <a:r>
              <a:rPr lang="cs-CZ" i="1" dirty="0" err="1">
                <a:solidFill>
                  <a:srgbClr val="00B0F0"/>
                </a:solidFill>
                <a:latin typeface="+mn-lt"/>
              </a:rPr>
              <a:t>binary</a:t>
            </a:r>
            <a:r>
              <a:rPr lang="cs-CZ" i="1" dirty="0">
                <a:solidFill>
                  <a:srgbClr val="00B0F0"/>
                </a:solidFill>
                <a:latin typeface="+mn-lt"/>
              </a:rPr>
              <a:t>/</a:t>
            </a:r>
            <a:r>
              <a:rPr lang="cs-CZ" i="1" dirty="0" err="1">
                <a:solidFill>
                  <a:srgbClr val="00B0F0"/>
                </a:solidFill>
                <a:latin typeface="+mn-lt"/>
              </a:rPr>
              <a:t>unary</a:t>
            </a:r>
            <a:r>
              <a:rPr lang="cs-CZ" i="1" dirty="0">
                <a:solidFill>
                  <a:srgbClr val="00B0F0"/>
                </a:solidFill>
                <a:latin typeface="+mn-lt"/>
              </a:rPr>
              <a:t> feedback</a:t>
            </a:r>
          </a:p>
          <a:p>
            <a:pPr lvl="1"/>
            <a:r>
              <a:rPr lang="cs-CZ" dirty="0">
                <a:latin typeface="+mn-lt"/>
              </a:rPr>
              <a:t>BPR, EASE, most </a:t>
            </a:r>
            <a:r>
              <a:rPr lang="cs-CZ" dirty="0" err="1">
                <a:latin typeface="+mn-lt"/>
              </a:rPr>
              <a:t>sequence-aware</a:t>
            </a:r>
            <a:r>
              <a:rPr lang="cs-CZ" dirty="0">
                <a:latin typeface="+mn-lt"/>
              </a:rPr>
              <a:t> </a:t>
            </a:r>
            <a:r>
              <a:rPr lang="cs-CZ" dirty="0" err="1">
                <a:latin typeface="+mn-lt"/>
              </a:rPr>
              <a:t>algorithms</a:t>
            </a:r>
            <a:r>
              <a:rPr lang="cs-CZ" dirty="0">
                <a:latin typeface="+mn-lt"/>
              </a:rPr>
              <a:t>…</a:t>
            </a:r>
          </a:p>
          <a:p>
            <a:pPr lvl="1"/>
            <a:r>
              <a:rPr lang="cs-CZ" b="1" i="1" dirty="0" err="1">
                <a:latin typeface="+mn-lt"/>
              </a:rPr>
              <a:t>Why</a:t>
            </a:r>
            <a:r>
              <a:rPr lang="cs-CZ" b="1" i="1" dirty="0">
                <a:latin typeface="+mn-lt"/>
              </a:rPr>
              <a:t> not to just use </a:t>
            </a:r>
            <a:r>
              <a:rPr lang="cs-CZ" b="1" i="1" dirty="0" err="1">
                <a:latin typeface="+mn-lt"/>
              </a:rPr>
              <a:t>simple</a:t>
            </a:r>
            <a:r>
              <a:rPr lang="cs-CZ" b="1" i="1" dirty="0">
                <a:latin typeface="+mn-lt"/>
              </a:rPr>
              <a:t> </a:t>
            </a:r>
            <a:r>
              <a:rPr lang="cs-CZ" b="1" i="1" dirty="0" err="1">
                <a:latin typeface="+mn-lt"/>
              </a:rPr>
              <a:t>binary</a:t>
            </a:r>
            <a:r>
              <a:rPr lang="cs-CZ" b="1" i="1" dirty="0">
                <a:latin typeface="+mn-lt"/>
              </a:rPr>
              <a:t> feedback?</a:t>
            </a:r>
            <a:endParaRPr lang="cs-CZ" b="1" i="1" dirty="0">
              <a:solidFill>
                <a:srgbClr val="92D050"/>
              </a:solidFill>
              <a:latin typeface="+mn-lt"/>
            </a:endParaRPr>
          </a:p>
          <a:p>
            <a:pPr lvl="1"/>
            <a:r>
              <a:rPr lang="cs-CZ" b="1" i="1" dirty="0">
                <a:solidFill>
                  <a:srgbClr val="FF0000"/>
                </a:solidFill>
                <a:latin typeface="+mn-lt"/>
              </a:rPr>
              <a:t>Downside: we might be loosing too much by relying on </a:t>
            </a:r>
            <a:r>
              <a:rPr lang="cs-CZ" b="1" i="1" dirty="0" smtClean="0">
                <a:solidFill>
                  <a:srgbClr val="FF0000"/>
                </a:solidFill>
                <a:latin typeface="+mn-lt"/>
              </a:rPr>
              <a:t>coarse-grained + sparse </a:t>
            </a:r>
            <a:r>
              <a:rPr lang="cs-CZ" b="1" i="1" dirty="0">
                <a:solidFill>
                  <a:srgbClr val="FF0000"/>
                </a:solidFill>
                <a:latin typeface="+mn-lt"/>
              </a:rPr>
              <a:t>information</a:t>
            </a:r>
          </a:p>
          <a:p>
            <a:pPr>
              <a:lnSpc>
                <a:spcPct val="90000"/>
              </a:lnSpc>
            </a:pPr>
            <a:r>
              <a:rPr lang="cs-CZ" b="1" i="1" dirty="0" err="1">
                <a:solidFill>
                  <a:srgbClr val="00B0F0"/>
                </a:solidFill>
                <a:latin typeface="+mn-lt"/>
              </a:rPr>
              <a:t>Assumption</a:t>
            </a:r>
            <a:r>
              <a:rPr lang="cs-CZ" b="1" i="1" dirty="0">
                <a:solidFill>
                  <a:srgbClr val="00B0F0"/>
                </a:solidFill>
                <a:latin typeface="+mn-lt"/>
              </a:rPr>
              <a:t>: </a:t>
            </a:r>
            <a:r>
              <a:rPr lang="cs-CZ" i="1" dirty="0">
                <a:solidFill>
                  <a:srgbClr val="00B0F0"/>
                </a:solidFill>
                <a:latin typeface="+mn-lt"/>
              </a:rPr>
              <a:t>many </a:t>
            </a:r>
            <a:r>
              <a:rPr lang="cs-CZ" i="1" dirty="0" err="1">
                <a:solidFill>
                  <a:srgbClr val="00B0F0"/>
                </a:solidFill>
                <a:latin typeface="+mn-lt"/>
              </a:rPr>
              <a:t>algorithms</a:t>
            </a:r>
            <a:r>
              <a:rPr lang="cs-CZ" i="1" dirty="0">
                <a:solidFill>
                  <a:srgbClr val="00B0F0"/>
                </a:solidFill>
                <a:latin typeface="+mn-lt"/>
              </a:rPr>
              <a:t> are </a:t>
            </a:r>
            <a:r>
              <a:rPr lang="cs-CZ" i="1" dirty="0" err="1">
                <a:solidFill>
                  <a:srgbClr val="00B0F0"/>
                </a:solidFill>
                <a:latin typeface="+mn-lt"/>
              </a:rPr>
              <a:t>tailored</a:t>
            </a:r>
            <a:r>
              <a:rPr lang="cs-CZ" i="1" dirty="0">
                <a:solidFill>
                  <a:srgbClr val="00B0F0"/>
                </a:solidFill>
                <a:latin typeface="+mn-lt"/>
              </a:rPr>
              <a:t> to </a:t>
            </a:r>
            <a:r>
              <a:rPr lang="cs-CZ" i="1" dirty="0" err="1">
                <a:solidFill>
                  <a:srgbClr val="00B0F0"/>
                </a:solidFill>
                <a:latin typeface="+mn-lt"/>
              </a:rPr>
              <a:t>utilize</a:t>
            </a:r>
            <a:r>
              <a:rPr lang="cs-CZ" i="1" dirty="0">
                <a:solidFill>
                  <a:srgbClr val="00B0F0"/>
                </a:solidFill>
                <a:latin typeface="+mn-lt"/>
              </a:rPr>
              <a:t> explicit </a:t>
            </a:r>
            <a:r>
              <a:rPr lang="cs-CZ" i="1" dirty="0" err="1">
                <a:solidFill>
                  <a:srgbClr val="00B0F0"/>
                </a:solidFill>
                <a:latin typeface="+mn-lt"/>
              </a:rPr>
              <a:t>numerical</a:t>
            </a:r>
            <a:r>
              <a:rPr lang="cs-CZ" i="1" dirty="0">
                <a:solidFill>
                  <a:srgbClr val="00B0F0"/>
                </a:solidFill>
                <a:latin typeface="+mn-lt"/>
              </a:rPr>
              <a:t> feedback</a:t>
            </a:r>
          </a:p>
          <a:p>
            <a:pPr lvl="1">
              <a:lnSpc>
                <a:spcPct val="90000"/>
              </a:lnSpc>
            </a:pPr>
            <a:r>
              <a:rPr lang="cs-CZ" dirty="0">
                <a:latin typeface="+mn-lt"/>
              </a:rPr>
              <a:t>SVD, </a:t>
            </a:r>
            <a:r>
              <a:rPr lang="cs-CZ" dirty="0" err="1">
                <a:latin typeface="+mn-lt"/>
              </a:rPr>
              <a:t>variants</a:t>
            </a:r>
            <a:r>
              <a:rPr lang="cs-CZ" dirty="0">
                <a:latin typeface="+mn-lt"/>
              </a:rPr>
              <a:t> </a:t>
            </a:r>
            <a:r>
              <a:rPr lang="cs-CZ" dirty="0" err="1">
                <a:latin typeface="+mn-lt"/>
              </a:rPr>
              <a:t>of</a:t>
            </a:r>
            <a:r>
              <a:rPr lang="cs-CZ" dirty="0">
                <a:latin typeface="+mn-lt"/>
              </a:rPr>
              <a:t> KNN,… </a:t>
            </a:r>
          </a:p>
          <a:p>
            <a:pPr lvl="1">
              <a:lnSpc>
                <a:spcPct val="90000"/>
              </a:lnSpc>
            </a:pPr>
            <a:r>
              <a:rPr lang="cs-CZ" dirty="0" err="1">
                <a:latin typeface="+mn-lt"/>
              </a:rPr>
              <a:t>Historically</a:t>
            </a:r>
            <a:r>
              <a:rPr lang="cs-CZ" dirty="0">
                <a:latin typeface="+mn-lt"/>
              </a:rPr>
              <a:t>, much </a:t>
            </a:r>
            <a:r>
              <a:rPr lang="cs-CZ" dirty="0" err="1">
                <a:latin typeface="+mn-lt"/>
              </a:rPr>
              <a:t>higher</a:t>
            </a:r>
            <a:r>
              <a:rPr lang="cs-CZ" dirty="0">
                <a:latin typeface="+mn-lt"/>
              </a:rPr>
              <a:t> </a:t>
            </a:r>
            <a:r>
              <a:rPr lang="cs-CZ" dirty="0" err="1">
                <a:latin typeface="+mn-lt"/>
              </a:rPr>
              <a:t>coverage</a:t>
            </a:r>
            <a:r>
              <a:rPr lang="cs-CZ" dirty="0">
                <a:latin typeface="+mn-lt"/>
              </a:rPr>
              <a:t> </a:t>
            </a:r>
            <a:r>
              <a:rPr lang="cs-CZ" dirty="0" err="1">
                <a:latin typeface="+mn-lt"/>
              </a:rPr>
              <a:t>due</a:t>
            </a:r>
            <a:r>
              <a:rPr lang="cs-CZ" dirty="0">
                <a:latin typeface="+mn-lt"/>
              </a:rPr>
              <a:t> to </a:t>
            </a:r>
            <a:r>
              <a:rPr lang="cs-CZ" dirty="0" err="1">
                <a:latin typeface="+mn-lt"/>
              </a:rPr>
              <a:t>MovieLens</a:t>
            </a:r>
            <a:r>
              <a:rPr lang="cs-CZ" dirty="0">
                <a:latin typeface="+mn-lt"/>
              </a:rPr>
              <a:t> and </a:t>
            </a:r>
            <a:r>
              <a:rPr lang="cs-CZ" dirty="0" err="1">
                <a:latin typeface="+mn-lt"/>
              </a:rPr>
              <a:t>similar</a:t>
            </a:r>
            <a:r>
              <a:rPr lang="cs-CZ" dirty="0">
                <a:latin typeface="+mn-lt"/>
              </a:rPr>
              <a:t> </a:t>
            </a:r>
            <a:r>
              <a:rPr lang="cs-CZ" dirty="0" err="1">
                <a:latin typeface="+mn-lt"/>
              </a:rPr>
              <a:t>datasets</a:t>
            </a:r>
            <a:endParaRPr lang="cs-CZ" dirty="0">
              <a:latin typeface="+mn-lt"/>
            </a:endParaRPr>
          </a:p>
          <a:p>
            <a:pPr lvl="1">
              <a:lnSpc>
                <a:spcPct val="90000"/>
              </a:lnSpc>
            </a:pPr>
            <a:r>
              <a:rPr lang="cs-CZ" b="1" i="1" dirty="0" err="1">
                <a:latin typeface="+mn-lt"/>
              </a:rPr>
              <a:t>Somehow</a:t>
            </a:r>
            <a:r>
              <a:rPr lang="cs-CZ" b="1" i="1" dirty="0">
                <a:latin typeface="+mn-lt"/>
              </a:rPr>
              <a:t>, </a:t>
            </a:r>
            <a:r>
              <a:rPr lang="cs-CZ" b="1" i="1" dirty="0" err="1">
                <a:latin typeface="+mn-lt"/>
              </a:rPr>
              <a:t>translate</a:t>
            </a:r>
            <a:r>
              <a:rPr lang="cs-CZ" b="1" i="1" dirty="0">
                <a:latin typeface="+mn-lt"/>
              </a:rPr>
              <a:t> </a:t>
            </a:r>
            <a:r>
              <a:rPr lang="cs-CZ" b="1" i="1" dirty="0" err="1">
                <a:latin typeface="+mn-lt"/>
              </a:rPr>
              <a:t>the</a:t>
            </a:r>
            <a:r>
              <a:rPr lang="cs-CZ" b="1" i="1" dirty="0">
                <a:latin typeface="+mn-lt"/>
              </a:rPr>
              <a:t> </a:t>
            </a:r>
            <a:r>
              <a:rPr lang="cs-CZ" b="1" i="1" dirty="0" err="1">
                <a:latin typeface="+mn-lt"/>
              </a:rPr>
              <a:t>multimodal</a:t>
            </a:r>
            <a:r>
              <a:rPr lang="cs-CZ" b="1" i="1" dirty="0">
                <a:latin typeface="+mn-lt"/>
              </a:rPr>
              <a:t> </a:t>
            </a:r>
            <a:r>
              <a:rPr lang="cs-CZ" b="1" i="1" dirty="0" err="1">
                <a:latin typeface="+mn-lt"/>
              </a:rPr>
              <a:t>implicit</a:t>
            </a:r>
            <a:r>
              <a:rPr lang="cs-CZ" b="1" i="1" dirty="0">
                <a:latin typeface="+mn-lt"/>
              </a:rPr>
              <a:t> feedback </a:t>
            </a:r>
            <a:r>
              <a:rPr lang="cs-CZ" b="1" i="1" dirty="0" err="1">
                <a:latin typeface="+mn-lt"/>
              </a:rPr>
              <a:t>signal</a:t>
            </a:r>
            <a:r>
              <a:rPr lang="cs-CZ" b="1" i="1" dirty="0">
                <a:latin typeface="+mn-lt"/>
              </a:rPr>
              <a:t> to </a:t>
            </a:r>
            <a:r>
              <a:rPr lang="cs-CZ" b="1" i="1" dirty="0" err="1">
                <a:latin typeface="+mn-lt"/>
              </a:rPr>
              <a:t>what</a:t>
            </a:r>
            <a:r>
              <a:rPr lang="cs-CZ" b="1" i="1" dirty="0">
                <a:latin typeface="+mn-lt"/>
              </a:rPr>
              <a:t> </a:t>
            </a:r>
            <a:r>
              <a:rPr lang="cs-CZ" b="1" i="1" dirty="0" err="1">
                <a:latin typeface="+mn-lt"/>
              </a:rPr>
              <a:t>can</a:t>
            </a:r>
            <a:r>
              <a:rPr lang="cs-CZ" b="1" i="1" dirty="0">
                <a:latin typeface="+mn-lt"/>
              </a:rPr>
              <a:t> </a:t>
            </a:r>
            <a:r>
              <a:rPr lang="cs-CZ" b="1" i="1" dirty="0" err="1">
                <a:latin typeface="+mn-lt"/>
              </a:rPr>
              <a:t>be</a:t>
            </a:r>
            <a:r>
              <a:rPr lang="cs-CZ" b="1" i="1" dirty="0">
                <a:latin typeface="+mn-lt"/>
              </a:rPr>
              <a:t> </a:t>
            </a:r>
            <a:r>
              <a:rPr lang="cs-CZ" b="1" i="1" dirty="0" err="1">
                <a:latin typeface="+mn-lt"/>
              </a:rPr>
              <a:t>understood</a:t>
            </a:r>
            <a:r>
              <a:rPr lang="cs-CZ" b="1" i="1" dirty="0">
                <a:latin typeface="+mn-lt"/>
              </a:rPr>
              <a:t> as rating. </a:t>
            </a:r>
            <a:r>
              <a:rPr lang="cs-CZ" b="1" i="1" dirty="0" err="1">
                <a:latin typeface="+mn-lt"/>
              </a:rPr>
              <a:t>Than</a:t>
            </a:r>
            <a:r>
              <a:rPr lang="cs-CZ" b="1" i="1" dirty="0">
                <a:latin typeface="+mn-lt"/>
              </a:rPr>
              <a:t> use </a:t>
            </a:r>
            <a:r>
              <a:rPr lang="cs-CZ" b="1" i="1" dirty="0" err="1">
                <a:latin typeface="+mn-lt"/>
              </a:rPr>
              <a:t>algorithms</a:t>
            </a:r>
            <a:r>
              <a:rPr lang="cs-CZ" b="1" i="1" dirty="0">
                <a:latin typeface="+mn-lt"/>
              </a:rPr>
              <a:t> </a:t>
            </a:r>
            <a:r>
              <a:rPr lang="cs-CZ" b="1" i="1" dirty="0" err="1">
                <a:latin typeface="+mn-lt"/>
              </a:rPr>
              <a:t>suitable</a:t>
            </a:r>
            <a:r>
              <a:rPr lang="cs-CZ" b="1" i="1" dirty="0">
                <a:latin typeface="+mn-lt"/>
              </a:rPr>
              <a:t> </a:t>
            </a:r>
            <a:r>
              <a:rPr lang="cs-CZ" b="1" i="1" dirty="0" err="1">
                <a:latin typeface="+mn-lt"/>
              </a:rPr>
              <a:t>for</a:t>
            </a:r>
            <a:r>
              <a:rPr lang="cs-CZ" b="1" i="1" dirty="0">
                <a:latin typeface="+mn-lt"/>
              </a:rPr>
              <a:t> explicit feedback.</a:t>
            </a:r>
          </a:p>
          <a:p>
            <a:pPr>
              <a:lnSpc>
                <a:spcPct val="90000"/>
              </a:lnSpc>
            </a:pPr>
            <a:r>
              <a:rPr lang="cs-CZ" sz="1600" b="1" i="1" dirty="0" err="1">
                <a:solidFill>
                  <a:srgbClr val="00B0F0"/>
                </a:solidFill>
                <a:latin typeface="+mn-lt"/>
              </a:rPr>
              <a:t>Assumption</a:t>
            </a:r>
            <a:r>
              <a:rPr lang="cs-CZ" sz="1600" b="1" i="1" dirty="0">
                <a:solidFill>
                  <a:srgbClr val="00B0F0"/>
                </a:solidFill>
                <a:latin typeface="+mn-lt"/>
              </a:rPr>
              <a:t>: </a:t>
            </a:r>
            <a:r>
              <a:rPr lang="cs-CZ" sz="1600" i="1" dirty="0" err="1">
                <a:solidFill>
                  <a:srgbClr val="00B0F0"/>
                </a:solidFill>
                <a:latin typeface="+mn-lt"/>
              </a:rPr>
              <a:t>multiple</a:t>
            </a:r>
            <a:r>
              <a:rPr lang="cs-CZ" sz="1600" i="1" dirty="0">
                <a:solidFill>
                  <a:srgbClr val="00B0F0"/>
                </a:solidFill>
                <a:latin typeface="+mn-lt"/>
              </a:rPr>
              <a:t> feedback </a:t>
            </a:r>
            <a:r>
              <a:rPr lang="cs-CZ" sz="1600" i="1" dirty="0" err="1">
                <a:solidFill>
                  <a:srgbClr val="00B0F0"/>
                </a:solidFill>
                <a:latin typeface="+mn-lt"/>
              </a:rPr>
              <a:t>modalities</a:t>
            </a:r>
            <a:r>
              <a:rPr lang="cs-CZ" sz="1600" i="1" dirty="0">
                <a:solidFill>
                  <a:srgbClr val="00B0F0"/>
                </a:solidFill>
                <a:latin typeface="+mn-lt"/>
              </a:rPr>
              <a:t> are </a:t>
            </a:r>
            <a:r>
              <a:rPr lang="cs-CZ" sz="1600" i="1" dirty="0" err="1">
                <a:solidFill>
                  <a:srgbClr val="00B0F0"/>
                </a:solidFill>
                <a:latin typeface="+mn-lt"/>
              </a:rPr>
              <a:t>equally</a:t>
            </a:r>
            <a:r>
              <a:rPr lang="cs-CZ" sz="1600" i="1" dirty="0">
                <a:solidFill>
                  <a:srgbClr val="00B0F0"/>
                </a:solidFill>
                <a:latin typeface="+mn-lt"/>
              </a:rPr>
              <a:t> </a:t>
            </a:r>
            <a:r>
              <a:rPr lang="cs-CZ" sz="1600" i="1" dirty="0" err="1">
                <a:solidFill>
                  <a:srgbClr val="00B0F0"/>
                </a:solidFill>
                <a:latin typeface="+mn-lt"/>
              </a:rPr>
              <a:t>important</a:t>
            </a:r>
            <a:r>
              <a:rPr lang="cs-CZ" sz="1600" i="1" dirty="0">
                <a:solidFill>
                  <a:srgbClr val="00B0F0"/>
                </a:solidFill>
                <a:latin typeface="+mn-lt"/>
              </a:rPr>
              <a:t>, </a:t>
            </a:r>
            <a:br>
              <a:rPr lang="cs-CZ" sz="1600" i="1" dirty="0">
                <a:solidFill>
                  <a:srgbClr val="00B0F0"/>
                </a:solidFill>
                <a:latin typeface="+mn-lt"/>
              </a:rPr>
            </a:br>
            <a:r>
              <a:rPr lang="cs-CZ" sz="1600" i="1" dirty="0" err="1">
                <a:solidFill>
                  <a:srgbClr val="00B0F0"/>
                </a:solidFill>
                <a:latin typeface="+mn-lt"/>
              </a:rPr>
              <a:t>lets</a:t>
            </a:r>
            <a:r>
              <a:rPr lang="cs-CZ" sz="1600" i="1" dirty="0">
                <a:solidFill>
                  <a:srgbClr val="00B0F0"/>
                </a:solidFill>
                <a:latin typeface="+mn-lt"/>
              </a:rPr>
              <a:t> </a:t>
            </a:r>
            <a:r>
              <a:rPr lang="cs-CZ" sz="1600" i="1" dirty="0" err="1">
                <a:solidFill>
                  <a:srgbClr val="00B0F0"/>
                </a:solidFill>
                <a:latin typeface="+mn-lt"/>
              </a:rPr>
              <a:t>jointly</a:t>
            </a:r>
            <a:r>
              <a:rPr lang="cs-CZ" sz="1600" i="1" dirty="0">
                <a:solidFill>
                  <a:srgbClr val="00B0F0"/>
                </a:solidFill>
                <a:latin typeface="+mn-lt"/>
              </a:rPr>
              <a:t> </a:t>
            </a:r>
            <a:r>
              <a:rPr lang="cs-CZ" sz="1600" i="1" dirty="0" err="1">
                <a:solidFill>
                  <a:srgbClr val="00B0F0"/>
                </a:solidFill>
                <a:latin typeface="+mn-lt"/>
              </a:rPr>
              <a:t>predict</a:t>
            </a:r>
            <a:r>
              <a:rPr lang="cs-CZ" sz="1600" i="1" dirty="0">
                <a:solidFill>
                  <a:srgbClr val="00B0F0"/>
                </a:solidFill>
                <a:latin typeface="+mn-lt"/>
              </a:rPr>
              <a:t> </a:t>
            </a:r>
            <a:r>
              <a:rPr lang="cs-CZ" sz="1600" i="1" dirty="0" err="1">
                <a:solidFill>
                  <a:srgbClr val="00B0F0"/>
                </a:solidFill>
                <a:latin typeface="+mn-lt"/>
              </a:rPr>
              <a:t>them</a:t>
            </a:r>
            <a:endParaRPr lang="cs-CZ" sz="1600" i="1" dirty="0">
              <a:solidFill>
                <a:srgbClr val="00B0F0"/>
              </a:solidFill>
              <a:latin typeface="+mn-lt"/>
            </a:endParaRPr>
          </a:p>
          <a:p>
            <a:pPr lvl="1">
              <a:lnSpc>
                <a:spcPct val="90000"/>
              </a:lnSpc>
            </a:pPr>
            <a:r>
              <a:rPr lang="cs-CZ" sz="1400" dirty="0" err="1">
                <a:solidFill>
                  <a:schemeClr val="tx1"/>
                </a:solidFill>
                <a:latin typeface="+mn-lt"/>
              </a:rPr>
              <a:t>Click-through</a:t>
            </a:r>
            <a:r>
              <a:rPr lang="cs-CZ" sz="1400" dirty="0">
                <a:solidFill>
                  <a:schemeClr val="tx1"/>
                </a:solidFill>
                <a:latin typeface="+mn-lt"/>
              </a:rPr>
              <a:t> </a:t>
            </a:r>
            <a:r>
              <a:rPr lang="cs-CZ" sz="1400" dirty="0" err="1">
                <a:solidFill>
                  <a:schemeClr val="tx1"/>
                </a:solidFill>
                <a:latin typeface="+mn-lt"/>
              </a:rPr>
              <a:t>rate</a:t>
            </a:r>
            <a:r>
              <a:rPr lang="cs-CZ" sz="1400" dirty="0">
                <a:solidFill>
                  <a:schemeClr val="tx1"/>
                </a:solidFill>
                <a:latin typeface="+mn-lt"/>
              </a:rPr>
              <a:t> &amp; post-</a:t>
            </a:r>
            <a:r>
              <a:rPr lang="cs-CZ" sz="1400" dirty="0" err="1">
                <a:solidFill>
                  <a:schemeClr val="tx1"/>
                </a:solidFill>
                <a:latin typeface="+mn-lt"/>
              </a:rPr>
              <a:t>click</a:t>
            </a:r>
            <a:r>
              <a:rPr lang="cs-CZ" sz="1400" dirty="0">
                <a:solidFill>
                  <a:schemeClr val="tx1"/>
                </a:solidFill>
                <a:latin typeface="+mn-lt"/>
              </a:rPr>
              <a:t> </a:t>
            </a:r>
            <a:r>
              <a:rPr lang="cs-CZ" sz="1400" dirty="0" err="1">
                <a:solidFill>
                  <a:schemeClr val="tx1"/>
                </a:solidFill>
                <a:latin typeface="+mn-lt"/>
              </a:rPr>
              <a:t>conversion</a:t>
            </a:r>
            <a:r>
              <a:rPr lang="cs-CZ" sz="1400" dirty="0">
                <a:solidFill>
                  <a:schemeClr val="tx1"/>
                </a:solidFill>
                <a:latin typeface="+mn-lt"/>
              </a:rPr>
              <a:t> </a:t>
            </a:r>
            <a:r>
              <a:rPr lang="cs-CZ" sz="1400" dirty="0" err="1">
                <a:solidFill>
                  <a:schemeClr val="tx1"/>
                </a:solidFill>
                <a:latin typeface="+mn-lt"/>
              </a:rPr>
              <a:t>rate</a:t>
            </a:r>
            <a:endParaRPr lang="cs-CZ" sz="1400" dirty="0">
              <a:solidFill>
                <a:schemeClr val="tx1"/>
              </a:solidFill>
              <a:latin typeface="+mn-lt"/>
            </a:endParaRPr>
          </a:p>
          <a:p>
            <a:pPr lvl="1">
              <a:lnSpc>
                <a:spcPct val="90000"/>
              </a:lnSpc>
            </a:pPr>
            <a:r>
              <a:rPr lang="cs-CZ" sz="1400" dirty="0" err="1">
                <a:solidFill>
                  <a:schemeClr val="tx1"/>
                </a:solidFill>
                <a:latin typeface="+mn-lt"/>
              </a:rPr>
              <a:t>Two-tower</a:t>
            </a:r>
            <a:r>
              <a:rPr lang="cs-CZ" sz="1400" dirty="0">
                <a:solidFill>
                  <a:schemeClr val="tx1"/>
                </a:solidFill>
                <a:latin typeface="+mn-lt"/>
              </a:rPr>
              <a:t> design </a:t>
            </a:r>
            <a:r>
              <a:rPr lang="cs-CZ" sz="1400" dirty="0" err="1">
                <a:solidFill>
                  <a:schemeClr val="tx1"/>
                </a:solidFill>
                <a:latin typeface="+mn-lt"/>
              </a:rPr>
              <a:t>of</a:t>
            </a:r>
            <a:r>
              <a:rPr lang="cs-CZ" sz="1400" dirty="0">
                <a:solidFill>
                  <a:schemeClr val="tx1"/>
                </a:solidFill>
                <a:latin typeface="+mn-lt"/>
              </a:rPr>
              <a:t> </a:t>
            </a:r>
            <a:r>
              <a:rPr lang="cs-CZ" sz="1400" dirty="0" err="1">
                <a:solidFill>
                  <a:schemeClr val="tx1"/>
                </a:solidFill>
                <a:latin typeface="+mn-lt"/>
              </a:rPr>
              <a:t>the</a:t>
            </a:r>
            <a:r>
              <a:rPr lang="cs-CZ" sz="1400" dirty="0">
                <a:solidFill>
                  <a:schemeClr val="tx1"/>
                </a:solidFill>
                <a:latin typeface="+mn-lt"/>
              </a:rPr>
              <a:t> </a:t>
            </a:r>
            <a:r>
              <a:rPr lang="cs-CZ" sz="1400" dirty="0" err="1">
                <a:solidFill>
                  <a:schemeClr val="tx1"/>
                </a:solidFill>
                <a:latin typeface="+mn-lt"/>
              </a:rPr>
              <a:t>multi-task</a:t>
            </a:r>
            <a:r>
              <a:rPr lang="cs-CZ" sz="1400" dirty="0">
                <a:solidFill>
                  <a:schemeClr val="tx1"/>
                </a:solidFill>
                <a:latin typeface="+mn-lt"/>
              </a:rPr>
              <a:t> learning model</a:t>
            </a:r>
          </a:p>
          <a:p>
            <a:pPr lvl="1">
              <a:lnSpc>
                <a:spcPct val="90000"/>
              </a:lnSpc>
            </a:pPr>
            <a:endParaRPr lang="cs-CZ" sz="1400" dirty="0"/>
          </a:p>
          <a:p>
            <a:pPr>
              <a:lnSpc>
                <a:spcPct val="90000"/>
              </a:lnSpc>
            </a:pPr>
            <a:endParaRPr lang="cs-CZ" sz="1600" dirty="0"/>
          </a:p>
          <a:p>
            <a:pPr marL="0" indent="0">
              <a:lnSpc>
                <a:spcPct val="90000"/>
              </a:lnSpc>
              <a:buNone/>
            </a:pPr>
            <a:endParaRPr lang="cs-CZ" sz="1600" dirty="0"/>
          </a:p>
          <a:p>
            <a:pPr marL="0" indent="0">
              <a:lnSpc>
                <a:spcPct val="90000"/>
              </a:lnSpc>
              <a:buNone/>
            </a:pPr>
            <a:endParaRPr lang="cs-CZ" sz="1600" dirty="0"/>
          </a:p>
        </p:txBody>
      </p:sp>
      <p:pic>
        <p:nvPicPr>
          <p:cNvPr id="9" name="Obrázek 8">
            <a:extLst>
              <a:ext uri="{FF2B5EF4-FFF2-40B4-BE49-F238E27FC236}">
                <a16:creationId xmlns:a16="http://schemas.microsoft.com/office/drawing/2014/main" id="{A380E32C-FF15-BAE1-5A5C-8BF01BCA7CBB}"/>
              </a:ext>
            </a:extLst>
          </p:cNvPr>
          <p:cNvPicPr>
            <a:picLocks noChangeAspect="1"/>
          </p:cNvPicPr>
          <p:nvPr/>
        </p:nvPicPr>
        <p:blipFill>
          <a:blip r:embed="rId2"/>
          <a:stretch>
            <a:fillRect/>
          </a:stretch>
        </p:blipFill>
        <p:spPr>
          <a:xfrm>
            <a:off x="1393433" y="5837753"/>
            <a:ext cx="3572374" cy="476316"/>
          </a:xfrm>
          <a:prstGeom prst="rect">
            <a:avLst/>
          </a:prstGeom>
        </p:spPr>
      </p:pic>
      <p:pic>
        <p:nvPicPr>
          <p:cNvPr id="11" name="Obrázek 10">
            <a:extLst>
              <a:ext uri="{FF2B5EF4-FFF2-40B4-BE49-F238E27FC236}">
                <a16:creationId xmlns:a16="http://schemas.microsoft.com/office/drawing/2014/main" id="{48FCC4EB-048B-16CF-4ABA-BC631BDE1B81}"/>
              </a:ext>
            </a:extLst>
          </p:cNvPr>
          <p:cNvPicPr>
            <a:picLocks noChangeAspect="1"/>
          </p:cNvPicPr>
          <p:nvPr/>
        </p:nvPicPr>
        <p:blipFill>
          <a:blip r:embed="rId3"/>
          <a:stretch>
            <a:fillRect/>
          </a:stretch>
        </p:blipFill>
        <p:spPr>
          <a:xfrm>
            <a:off x="7349456" y="4349809"/>
            <a:ext cx="4842546" cy="2508191"/>
          </a:xfrm>
          <a:prstGeom prst="rect">
            <a:avLst/>
          </a:prstGeom>
        </p:spPr>
      </p:pic>
      <p:pic>
        <p:nvPicPr>
          <p:cNvPr id="7" name="Obrázek 6">
            <a:extLst>
              <a:ext uri="{FF2B5EF4-FFF2-40B4-BE49-F238E27FC236}">
                <a16:creationId xmlns:a16="http://schemas.microsoft.com/office/drawing/2014/main" id="{5FA5D954-F4FF-BE9F-4F0F-92EC901F7337}"/>
              </a:ext>
            </a:extLst>
          </p:cNvPr>
          <p:cNvPicPr>
            <a:picLocks noChangeAspect="1"/>
          </p:cNvPicPr>
          <p:nvPr/>
        </p:nvPicPr>
        <p:blipFill>
          <a:blip r:embed="rId4"/>
          <a:srcRect b="38397"/>
          <a:stretch/>
        </p:blipFill>
        <p:spPr>
          <a:xfrm>
            <a:off x="1361007" y="6041358"/>
            <a:ext cx="5630061" cy="774638"/>
          </a:xfrm>
          <a:prstGeom prst="rect">
            <a:avLst/>
          </a:prstGeom>
        </p:spPr>
      </p:pic>
    </p:spTree>
    <p:extLst>
      <p:ext uri="{BB962C8B-B14F-4D97-AF65-F5344CB8AC3E}">
        <p14:creationId xmlns:p14="http://schemas.microsoft.com/office/powerpoint/2010/main" val="3292191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5DCDA-53AB-6593-3BD1-C88F452D1D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6E0ED7-3B43-FC1B-1784-DD4003A87ED4}"/>
              </a:ext>
            </a:extLst>
          </p:cNvPr>
          <p:cNvSpPr>
            <a:spLocks noGrp="1"/>
          </p:cNvSpPr>
          <p:nvPr>
            <p:ph type="title"/>
          </p:nvPr>
        </p:nvSpPr>
        <p:spPr>
          <a:xfrm>
            <a:off x="677332" y="609603"/>
            <a:ext cx="8839892" cy="1320795"/>
          </a:xfrm>
        </p:spPr>
        <p:txBody>
          <a:bodyPr/>
          <a:lstStyle/>
          <a:p>
            <a:r>
              <a:rPr lang="cs-CZ" dirty="0">
                <a:solidFill>
                  <a:srgbClr val="333333"/>
                </a:solidFill>
                <a:latin typeface="Arial" pitchFamily="34"/>
              </a:rPr>
              <a:t>How to interpret </a:t>
            </a:r>
            <a:r>
              <a:rPr lang="cs-CZ" dirty="0" err="1">
                <a:solidFill>
                  <a:srgbClr val="333333"/>
                </a:solidFill>
                <a:latin typeface="Arial" pitchFamily="34"/>
              </a:rPr>
              <a:t>numeric</a:t>
            </a:r>
            <a:r>
              <a:rPr lang="cs-CZ" dirty="0">
                <a:solidFill>
                  <a:srgbClr val="333333"/>
                </a:solidFill>
                <a:latin typeface="Arial" pitchFamily="34"/>
              </a:rPr>
              <a:t> </a:t>
            </a:r>
            <a:r>
              <a:rPr lang="cs-CZ" dirty="0" err="1">
                <a:solidFill>
                  <a:srgbClr val="333333"/>
                </a:solidFill>
                <a:latin typeface="Arial" pitchFamily="34"/>
              </a:rPr>
              <a:t>implicit</a:t>
            </a:r>
            <a:r>
              <a:rPr lang="cs-CZ" dirty="0">
                <a:solidFill>
                  <a:srgbClr val="333333"/>
                </a:solidFill>
                <a:latin typeface="Arial" pitchFamily="34"/>
              </a:rPr>
              <a:t> feedback</a:t>
            </a:r>
            <a:endParaRPr lang="en-US" dirty="0"/>
          </a:p>
        </p:txBody>
      </p:sp>
      <p:sp>
        <p:nvSpPr>
          <p:cNvPr id="3" name="Content Placeholder 2">
            <a:extLst>
              <a:ext uri="{FF2B5EF4-FFF2-40B4-BE49-F238E27FC236}">
                <a16:creationId xmlns:a16="http://schemas.microsoft.com/office/drawing/2014/main" id="{0C7E1961-5EEA-CCB2-D906-6CCADD822EAE}"/>
              </a:ext>
            </a:extLst>
          </p:cNvPr>
          <p:cNvSpPr>
            <a:spLocks noGrp="1"/>
          </p:cNvSpPr>
          <p:nvPr>
            <p:ph idx="1"/>
          </p:nvPr>
        </p:nvSpPr>
        <p:spPr>
          <a:xfrm>
            <a:off x="677332" y="1558211"/>
            <a:ext cx="9063434" cy="4938841"/>
          </a:xfrm>
        </p:spPr>
        <p:txBody>
          <a:bodyPr>
            <a:normAutofit fontScale="92500" lnSpcReduction="20000"/>
          </a:bodyPr>
          <a:lstStyle/>
          <a:p>
            <a:pPr marL="0" indent="0">
              <a:buNone/>
            </a:pPr>
            <a:r>
              <a:rPr lang="cs-CZ" sz="2800" b="1" i="1" dirty="0" err="1">
                <a:latin typeface="+mn-lt"/>
              </a:rPr>
              <a:t>Translate</a:t>
            </a:r>
            <a:r>
              <a:rPr lang="cs-CZ" sz="2800" b="1" i="1" dirty="0">
                <a:latin typeface="+mn-lt"/>
              </a:rPr>
              <a:t> </a:t>
            </a:r>
            <a:r>
              <a:rPr lang="cs-CZ" sz="2800" b="1" i="1" dirty="0" err="1">
                <a:latin typeface="+mn-lt"/>
              </a:rPr>
              <a:t>implicit</a:t>
            </a:r>
            <a:r>
              <a:rPr lang="cs-CZ" sz="2800" b="1" i="1" dirty="0">
                <a:latin typeface="+mn-lt"/>
              </a:rPr>
              <a:t> feedback to rating: </a:t>
            </a:r>
            <a:r>
              <a:rPr lang="cs-CZ" sz="2800" b="1" i="1" dirty="0" err="1">
                <a:latin typeface="+mn-lt"/>
              </a:rPr>
              <a:t>simple</a:t>
            </a:r>
            <a:r>
              <a:rPr lang="cs-CZ" sz="2800" b="1" i="1" dirty="0">
                <a:latin typeface="+mn-lt"/>
              </a:rPr>
              <a:t> </a:t>
            </a:r>
            <a:r>
              <a:rPr lang="cs-CZ" sz="2800" b="1" i="1" dirty="0" err="1">
                <a:latin typeface="+mn-lt"/>
              </a:rPr>
              <a:t>designs</a:t>
            </a:r>
            <a:endParaRPr lang="cs-CZ" sz="2800" dirty="0">
              <a:latin typeface="+mn-lt"/>
            </a:endParaRPr>
          </a:p>
          <a:p>
            <a:r>
              <a:rPr lang="cs-CZ" sz="2100" dirty="0" err="1">
                <a:latin typeface="+mn-lt"/>
              </a:rPr>
              <a:t>Get</a:t>
            </a:r>
            <a:r>
              <a:rPr lang="cs-CZ" sz="2100" dirty="0">
                <a:latin typeface="+mn-lt"/>
              </a:rPr>
              <a:t> </a:t>
            </a:r>
            <a:r>
              <a:rPr lang="cs-CZ" sz="2100" dirty="0" err="1">
                <a:latin typeface="+mn-lt"/>
              </a:rPr>
              <a:t>graded</a:t>
            </a:r>
            <a:r>
              <a:rPr lang="cs-CZ" sz="2100" dirty="0">
                <a:latin typeface="+mn-lt"/>
              </a:rPr>
              <a:t> „rating-</a:t>
            </a:r>
            <a:r>
              <a:rPr lang="cs-CZ" sz="2100" dirty="0" err="1">
                <a:latin typeface="+mn-lt"/>
              </a:rPr>
              <a:t>like</a:t>
            </a:r>
            <a:r>
              <a:rPr lang="cs-CZ" sz="2100" dirty="0">
                <a:latin typeface="+mn-lt"/>
              </a:rPr>
              <a:t>“ output </a:t>
            </a:r>
            <a:r>
              <a:rPr lang="cs-CZ" sz="2100" dirty="0" err="1">
                <a:latin typeface="+mn-lt"/>
              </a:rPr>
              <a:t>from</a:t>
            </a:r>
            <a:r>
              <a:rPr lang="cs-CZ" sz="2100" dirty="0">
                <a:latin typeface="+mn-lt"/>
              </a:rPr>
              <a:t> </a:t>
            </a:r>
            <a:r>
              <a:rPr lang="cs-CZ" sz="2100" dirty="0" err="1">
                <a:latin typeface="+mn-lt"/>
              </a:rPr>
              <a:t>the</a:t>
            </a:r>
            <a:r>
              <a:rPr lang="cs-CZ" sz="2100" dirty="0">
                <a:latin typeface="+mn-lt"/>
              </a:rPr>
              <a:t> </a:t>
            </a:r>
            <a:r>
              <a:rPr lang="cs-CZ" sz="2100" dirty="0" err="1">
                <a:latin typeface="+mn-lt"/>
              </a:rPr>
              <a:t>combination</a:t>
            </a:r>
            <a:r>
              <a:rPr lang="cs-CZ" sz="2100" dirty="0">
                <a:latin typeface="+mn-lt"/>
              </a:rPr>
              <a:t> </a:t>
            </a:r>
            <a:r>
              <a:rPr lang="cs-CZ" sz="2100" dirty="0" err="1">
                <a:latin typeface="+mn-lt"/>
              </a:rPr>
              <a:t>of</a:t>
            </a:r>
            <a:r>
              <a:rPr lang="cs-CZ" sz="2100" dirty="0">
                <a:latin typeface="+mn-lt"/>
              </a:rPr>
              <a:t> </a:t>
            </a:r>
            <a:r>
              <a:rPr lang="cs-CZ" sz="2100" dirty="0" err="1">
                <a:latin typeface="+mn-lt"/>
              </a:rPr>
              <a:t>multiple</a:t>
            </a:r>
            <a:r>
              <a:rPr lang="cs-CZ" sz="2100" dirty="0">
                <a:latin typeface="+mn-lt"/>
              </a:rPr>
              <a:t> feedback </a:t>
            </a:r>
            <a:r>
              <a:rPr lang="cs-CZ" sz="2100" dirty="0" err="1">
                <a:latin typeface="+mn-lt"/>
              </a:rPr>
              <a:t>types</a:t>
            </a:r>
            <a:endParaRPr lang="cs-CZ" sz="2100" dirty="0">
              <a:solidFill>
                <a:srgbClr val="92D050"/>
              </a:solidFill>
              <a:latin typeface="+mn-lt"/>
            </a:endParaRPr>
          </a:p>
          <a:p>
            <a:pPr lvl="1"/>
            <a:r>
              <a:rPr lang="cs-CZ" sz="1900" dirty="0">
                <a:latin typeface="+mn-lt"/>
              </a:rPr>
              <a:t>Rating-</a:t>
            </a:r>
            <a:r>
              <a:rPr lang="cs-CZ" sz="1900" dirty="0" err="1">
                <a:latin typeface="+mn-lt"/>
              </a:rPr>
              <a:t>based</a:t>
            </a:r>
            <a:r>
              <a:rPr lang="cs-CZ" sz="1900" dirty="0">
                <a:latin typeface="+mn-lt"/>
              </a:rPr>
              <a:t> </a:t>
            </a:r>
            <a:r>
              <a:rPr lang="cs-CZ" sz="1900" dirty="0" err="1">
                <a:latin typeface="+mn-lt"/>
              </a:rPr>
              <a:t>recommender</a:t>
            </a:r>
            <a:r>
              <a:rPr lang="cs-CZ" sz="1900" dirty="0">
                <a:latin typeface="+mn-lt"/>
              </a:rPr>
              <a:t> </a:t>
            </a:r>
            <a:r>
              <a:rPr lang="cs-CZ" sz="1900" dirty="0" err="1">
                <a:latin typeface="+mn-lt"/>
              </a:rPr>
              <a:t>systems</a:t>
            </a:r>
            <a:r>
              <a:rPr lang="cs-CZ" sz="1900" dirty="0">
                <a:latin typeface="+mn-lt"/>
              </a:rPr>
              <a:t> </a:t>
            </a:r>
            <a:r>
              <a:rPr lang="cs-CZ" sz="1900" dirty="0" err="1">
                <a:latin typeface="+mn-lt"/>
              </a:rPr>
              <a:t>can</a:t>
            </a:r>
            <a:r>
              <a:rPr lang="cs-CZ" sz="1900" dirty="0">
                <a:latin typeface="+mn-lt"/>
              </a:rPr>
              <a:t> </a:t>
            </a:r>
            <a:r>
              <a:rPr lang="cs-CZ" sz="1900" dirty="0" err="1">
                <a:latin typeface="+mn-lt"/>
              </a:rPr>
              <a:t>be</a:t>
            </a:r>
            <a:r>
              <a:rPr lang="cs-CZ" sz="1900" dirty="0">
                <a:latin typeface="+mn-lt"/>
              </a:rPr>
              <a:t> </a:t>
            </a:r>
            <a:r>
              <a:rPr lang="cs-CZ" sz="1900" dirty="0" err="1">
                <a:latin typeface="+mn-lt"/>
              </a:rPr>
              <a:t>used</a:t>
            </a:r>
            <a:r>
              <a:rPr lang="cs-CZ" sz="1900" dirty="0">
                <a:latin typeface="+mn-lt"/>
              </a:rPr>
              <a:t> </a:t>
            </a:r>
            <a:r>
              <a:rPr lang="cs-CZ" sz="1900" dirty="0" err="1">
                <a:latin typeface="+mn-lt"/>
              </a:rPr>
              <a:t>afterwards</a:t>
            </a:r>
            <a:endParaRPr lang="cs-CZ" sz="1900" dirty="0">
              <a:latin typeface="+mn-lt"/>
            </a:endParaRPr>
          </a:p>
          <a:p>
            <a:pPr>
              <a:lnSpc>
                <a:spcPct val="90000"/>
              </a:lnSpc>
            </a:pPr>
            <a:endParaRPr lang="cs-CZ" sz="1900" dirty="0">
              <a:latin typeface="+mn-lt"/>
            </a:endParaRPr>
          </a:p>
          <a:p>
            <a:pPr>
              <a:lnSpc>
                <a:spcPct val="90000"/>
              </a:lnSpc>
            </a:pPr>
            <a:endParaRPr lang="cs-CZ" sz="1900" dirty="0">
              <a:latin typeface="+mn-lt"/>
            </a:endParaRPr>
          </a:p>
          <a:p>
            <a:pPr>
              <a:lnSpc>
                <a:spcPct val="90000"/>
              </a:lnSpc>
            </a:pPr>
            <a:endParaRPr lang="cs-CZ" sz="1900" dirty="0">
              <a:latin typeface="+mn-lt"/>
            </a:endParaRPr>
          </a:p>
          <a:p>
            <a:pPr>
              <a:lnSpc>
                <a:spcPct val="90000"/>
              </a:lnSpc>
            </a:pPr>
            <a:endParaRPr lang="cs-CZ" sz="1900" dirty="0">
              <a:latin typeface="+mn-lt"/>
            </a:endParaRPr>
          </a:p>
          <a:p>
            <a:pPr>
              <a:lnSpc>
                <a:spcPct val="90000"/>
              </a:lnSpc>
            </a:pPr>
            <a:endParaRPr lang="cs-CZ" sz="1900" dirty="0">
              <a:latin typeface="+mn-lt"/>
            </a:endParaRPr>
          </a:p>
          <a:p>
            <a:pPr marL="0" indent="0">
              <a:lnSpc>
                <a:spcPct val="90000"/>
              </a:lnSpc>
              <a:buNone/>
            </a:pPr>
            <a:endParaRPr lang="cs-CZ" sz="1900" dirty="0">
              <a:latin typeface="+mn-lt"/>
            </a:endParaRPr>
          </a:p>
          <a:p>
            <a:pPr>
              <a:lnSpc>
                <a:spcPct val="90000"/>
              </a:lnSpc>
            </a:pPr>
            <a:r>
              <a:rPr lang="cs-CZ" sz="2100" dirty="0" err="1">
                <a:latin typeface="+mn-lt"/>
              </a:rPr>
              <a:t>The</a:t>
            </a:r>
            <a:r>
              <a:rPr lang="cs-CZ" sz="2100" dirty="0">
                <a:latin typeface="+mn-lt"/>
              </a:rPr>
              <a:t> more </a:t>
            </a:r>
            <a:r>
              <a:rPr lang="cs-CZ" sz="2100" dirty="0" err="1">
                <a:latin typeface="+mn-lt"/>
              </a:rPr>
              <a:t>the</a:t>
            </a:r>
            <a:r>
              <a:rPr lang="cs-CZ" sz="2100" dirty="0">
                <a:latin typeface="+mn-lt"/>
              </a:rPr>
              <a:t> </a:t>
            </a:r>
            <a:r>
              <a:rPr lang="cs-CZ" sz="2100" dirty="0" err="1">
                <a:latin typeface="+mn-lt"/>
              </a:rPr>
              <a:t>better</a:t>
            </a:r>
            <a:r>
              <a:rPr lang="cs-CZ" sz="2100" dirty="0">
                <a:latin typeface="+mn-lt"/>
              </a:rPr>
              <a:t> </a:t>
            </a:r>
            <a:r>
              <a:rPr lang="cs-CZ" sz="2100" dirty="0" err="1">
                <a:latin typeface="+mn-lt"/>
              </a:rPr>
              <a:t>hypothesis</a:t>
            </a:r>
            <a:endParaRPr lang="cs-CZ" sz="2100" dirty="0">
              <a:latin typeface="+mn-lt"/>
            </a:endParaRPr>
          </a:p>
          <a:p>
            <a:pPr lvl="1">
              <a:lnSpc>
                <a:spcPct val="90000"/>
              </a:lnSpc>
            </a:pPr>
            <a:r>
              <a:rPr lang="cs-CZ" sz="1900" dirty="0" err="1">
                <a:latin typeface="+mn-lt"/>
              </a:rPr>
              <a:t>Normalize</a:t>
            </a:r>
            <a:r>
              <a:rPr lang="cs-CZ" sz="1900" dirty="0">
                <a:latin typeface="+mn-lt"/>
              </a:rPr>
              <a:t> data (Time on </a:t>
            </a:r>
            <a:r>
              <a:rPr lang="cs-CZ" sz="1900" dirty="0" err="1">
                <a:latin typeface="+mn-lt"/>
              </a:rPr>
              <a:t>page</a:t>
            </a:r>
            <a:r>
              <a:rPr lang="cs-CZ" sz="1900" dirty="0">
                <a:latin typeface="+mn-lt"/>
              </a:rPr>
              <a:t> vs. </a:t>
            </a:r>
            <a:r>
              <a:rPr lang="cs-CZ" sz="1900" dirty="0" err="1">
                <a:latin typeface="+mn-lt"/>
              </a:rPr>
              <a:t>Scrolling</a:t>
            </a:r>
            <a:r>
              <a:rPr lang="cs-CZ" sz="1900" dirty="0">
                <a:latin typeface="+mn-lt"/>
              </a:rPr>
              <a:t> distance vs. Vol. of visits)</a:t>
            </a:r>
          </a:p>
          <a:p>
            <a:pPr lvl="1">
              <a:lnSpc>
                <a:spcPct val="90000"/>
              </a:lnSpc>
            </a:pPr>
            <a:r>
              <a:rPr lang="cs-CZ" sz="1900" dirty="0">
                <a:latin typeface="+mn-lt"/>
              </a:rPr>
              <a:t>(</a:t>
            </a:r>
            <a:r>
              <a:rPr lang="cs-CZ" sz="1900" dirty="0" err="1">
                <a:latin typeface="+mn-lt"/>
              </a:rPr>
              <a:t>shifted</a:t>
            </a:r>
            <a:r>
              <a:rPr lang="cs-CZ" sz="1900" dirty="0">
                <a:latin typeface="+mn-lt"/>
              </a:rPr>
              <a:t>) </a:t>
            </a:r>
            <a:r>
              <a:rPr lang="cs-CZ" sz="1900" dirty="0" err="1">
                <a:latin typeface="+mn-lt"/>
              </a:rPr>
              <a:t>standardization</a:t>
            </a:r>
            <a:r>
              <a:rPr lang="cs-CZ" sz="1900" dirty="0">
                <a:latin typeface="+mn-lt"/>
              </a:rPr>
              <a:t>, </a:t>
            </a:r>
            <a:r>
              <a:rPr lang="cs-CZ" sz="1900" dirty="0" err="1">
                <a:latin typeface="+mn-lt"/>
              </a:rPr>
              <a:t>cummulative</a:t>
            </a:r>
            <a:r>
              <a:rPr lang="cs-CZ" sz="1900" dirty="0">
                <a:latin typeface="+mn-lt"/>
              </a:rPr>
              <a:t> </a:t>
            </a:r>
            <a:r>
              <a:rPr lang="cs-CZ" sz="1900" dirty="0" err="1">
                <a:latin typeface="+mn-lt"/>
              </a:rPr>
              <a:t>distribution</a:t>
            </a:r>
            <a:r>
              <a:rPr lang="cs-CZ" sz="1900" dirty="0">
                <a:latin typeface="+mn-lt"/>
              </a:rPr>
              <a:t> </a:t>
            </a:r>
            <a:br>
              <a:rPr lang="cs-CZ" sz="1900" dirty="0">
                <a:latin typeface="+mn-lt"/>
              </a:rPr>
            </a:br>
            <a:r>
              <a:rPr lang="cs-CZ" sz="1900" dirty="0" err="1">
                <a:latin typeface="+mn-lt"/>
              </a:rPr>
              <a:t>function</a:t>
            </a:r>
            <a:r>
              <a:rPr lang="cs-CZ" sz="1900" dirty="0">
                <a:latin typeface="+mn-lt"/>
              </a:rPr>
              <a:t>, log </a:t>
            </a:r>
            <a:r>
              <a:rPr lang="cs-CZ" sz="1900" dirty="0" err="1">
                <a:latin typeface="+mn-lt"/>
              </a:rPr>
              <a:t>transformation</a:t>
            </a:r>
            <a:r>
              <a:rPr lang="cs-CZ" sz="1900" dirty="0">
                <a:latin typeface="+mn-lt"/>
              </a:rPr>
              <a:t>…</a:t>
            </a:r>
          </a:p>
          <a:p>
            <a:pPr lvl="2">
              <a:lnSpc>
                <a:spcPct val="90000"/>
              </a:lnSpc>
            </a:pPr>
            <a:r>
              <a:rPr lang="cs-CZ" sz="1600" dirty="0">
                <a:latin typeface="+mn-lt"/>
              </a:rPr>
              <a:t>Try to </a:t>
            </a:r>
            <a:r>
              <a:rPr lang="cs-CZ" sz="1600" dirty="0" err="1">
                <a:latin typeface="+mn-lt"/>
              </a:rPr>
              <a:t>consiesly</a:t>
            </a:r>
            <a:r>
              <a:rPr lang="cs-CZ" sz="1600" dirty="0">
                <a:latin typeface="+mn-lt"/>
              </a:rPr>
              <a:t> </a:t>
            </a:r>
            <a:r>
              <a:rPr lang="cs-CZ" sz="1600" dirty="0" err="1">
                <a:latin typeface="+mn-lt"/>
              </a:rPr>
              <a:t>define</a:t>
            </a:r>
            <a:r>
              <a:rPr lang="cs-CZ" sz="1600" dirty="0">
                <a:latin typeface="+mn-lt"/>
              </a:rPr>
              <a:t> </a:t>
            </a:r>
            <a:r>
              <a:rPr lang="cs-CZ" sz="1600" dirty="0" err="1">
                <a:latin typeface="+mn-lt"/>
              </a:rPr>
              <a:t>what</a:t>
            </a:r>
            <a:r>
              <a:rPr lang="cs-CZ" sz="1600" dirty="0">
                <a:latin typeface="+mn-lt"/>
              </a:rPr>
              <a:t> </a:t>
            </a:r>
            <a:r>
              <a:rPr lang="cs-CZ" sz="1600" dirty="0" err="1">
                <a:latin typeface="+mn-lt"/>
              </a:rPr>
              <a:t>meaning</a:t>
            </a:r>
            <a:r>
              <a:rPr lang="cs-CZ" sz="1600" dirty="0">
                <a:latin typeface="+mn-lt"/>
              </a:rPr>
              <a:t> </a:t>
            </a:r>
            <a:r>
              <a:rPr lang="cs-CZ" sz="1600" dirty="0" err="1">
                <a:latin typeface="+mn-lt"/>
              </a:rPr>
              <a:t>each</a:t>
            </a:r>
            <a:r>
              <a:rPr lang="cs-CZ" sz="1600" dirty="0">
                <a:latin typeface="+mn-lt"/>
              </a:rPr>
              <a:t> </a:t>
            </a:r>
            <a:r>
              <a:rPr lang="cs-CZ" sz="1600" dirty="0" err="1">
                <a:latin typeface="+mn-lt"/>
              </a:rPr>
              <a:t>value</a:t>
            </a:r>
            <a:r>
              <a:rPr lang="cs-CZ" sz="1600" dirty="0">
                <a:latin typeface="+mn-lt"/>
              </a:rPr>
              <a:t> has</a:t>
            </a:r>
          </a:p>
          <a:p>
            <a:pPr lvl="1">
              <a:lnSpc>
                <a:spcPct val="90000"/>
              </a:lnSpc>
            </a:pPr>
            <a:r>
              <a:rPr lang="cs-CZ" sz="1900" dirty="0" err="1">
                <a:latin typeface="+mn-lt"/>
              </a:rPr>
              <a:t>Aggregate</a:t>
            </a:r>
            <a:r>
              <a:rPr lang="cs-CZ" sz="1900" dirty="0">
                <a:latin typeface="+mn-lt"/>
              </a:rPr>
              <a:t> per-modality </a:t>
            </a:r>
            <a:r>
              <a:rPr lang="cs-CZ" sz="1900" dirty="0" err="1">
                <a:latin typeface="+mn-lt"/>
              </a:rPr>
              <a:t>values</a:t>
            </a:r>
            <a:r>
              <a:rPr lang="cs-CZ" sz="1900" dirty="0">
                <a:latin typeface="+mn-lt"/>
              </a:rPr>
              <a:t> (</a:t>
            </a:r>
            <a:r>
              <a:rPr lang="cs-CZ" sz="1900" dirty="0" err="1">
                <a:latin typeface="+mn-lt"/>
              </a:rPr>
              <a:t>wAVG</a:t>
            </a:r>
            <a:r>
              <a:rPr lang="cs-CZ" sz="1900" dirty="0">
                <a:latin typeface="+mn-lt"/>
              </a:rPr>
              <a:t>, fuzzy </a:t>
            </a:r>
            <a:r>
              <a:rPr lang="cs-CZ" sz="1900" dirty="0" err="1">
                <a:latin typeface="+mn-lt"/>
              </a:rPr>
              <a:t>logic</a:t>
            </a:r>
            <a:r>
              <a:rPr lang="cs-CZ" sz="1900" dirty="0">
                <a:latin typeface="+mn-lt"/>
              </a:rPr>
              <a:t>,…)</a:t>
            </a:r>
          </a:p>
          <a:p>
            <a:pPr>
              <a:lnSpc>
                <a:spcPct val="90000"/>
              </a:lnSpc>
            </a:pPr>
            <a:endParaRPr lang="cs-CZ" sz="1600" dirty="0"/>
          </a:p>
          <a:p>
            <a:pPr marL="0" indent="0">
              <a:lnSpc>
                <a:spcPct val="90000"/>
              </a:lnSpc>
              <a:buNone/>
            </a:pPr>
            <a:endParaRPr lang="cs-CZ" sz="1600" dirty="0"/>
          </a:p>
          <a:p>
            <a:pPr marL="0" indent="0">
              <a:lnSpc>
                <a:spcPct val="90000"/>
              </a:lnSpc>
              <a:buNone/>
            </a:pPr>
            <a:endParaRPr lang="cs-CZ" sz="1600" dirty="0"/>
          </a:p>
        </p:txBody>
      </p:sp>
      <p:grpSp>
        <p:nvGrpSpPr>
          <p:cNvPr id="4" name="Csoportba foglalás 53">
            <a:extLst>
              <a:ext uri="{FF2B5EF4-FFF2-40B4-BE49-F238E27FC236}">
                <a16:creationId xmlns:a16="http://schemas.microsoft.com/office/drawing/2014/main" id="{EA906614-56D4-756D-2239-DAF2D250C479}"/>
              </a:ext>
            </a:extLst>
          </p:cNvPr>
          <p:cNvGrpSpPr/>
          <p:nvPr/>
        </p:nvGrpSpPr>
        <p:grpSpPr>
          <a:xfrm>
            <a:off x="677332" y="2879007"/>
            <a:ext cx="3988436" cy="1629156"/>
            <a:chOff x="2934227" y="2375908"/>
            <a:chExt cx="3988436" cy="1629156"/>
          </a:xfrm>
        </p:grpSpPr>
        <p:pic>
          <p:nvPicPr>
            <p:cNvPr id="5" name="Picture 4" descr="Výsledek obrázku pro spreadsheet icon">
              <a:extLst>
                <a:ext uri="{FF2B5EF4-FFF2-40B4-BE49-F238E27FC236}">
                  <a16:creationId xmlns:a16="http://schemas.microsoft.com/office/drawing/2014/main" id="{11C5EE9B-BE86-F347-A3FB-BA49BCBDC57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6300192" y="237590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ýsledek obrázku pro spreadsheet icon">
              <a:extLst>
                <a:ext uri="{FF2B5EF4-FFF2-40B4-BE49-F238E27FC236}">
                  <a16:creationId xmlns:a16="http://schemas.microsoft.com/office/drawing/2014/main" id="{0BD35C87-D44C-1E50-AC5E-D38114B2655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6300192" y="333366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7" name="Kép 27">
              <a:extLst>
                <a:ext uri="{FF2B5EF4-FFF2-40B4-BE49-F238E27FC236}">
                  <a16:creationId xmlns:a16="http://schemas.microsoft.com/office/drawing/2014/main" id="{F704F12F-5FEE-1FA6-6D87-B2C033BF06D4}"/>
                </a:ext>
              </a:extLst>
            </p:cNvPr>
            <p:cNvPicPr>
              <a:picLocks noChangeAspect="1"/>
            </p:cNvPicPr>
            <p:nvPr/>
          </p:nvPicPr>
          <p:blipFill rotWithShape="1">
            <a:blip r:embed="rId3" cstate="print"/>
            <a:srcRect l="783" t="8001" r="74805" b="50000"/>
            <a:stretch/>
          </p:blipFill>
          <p:spPr>
            <a:xfrm>
              <a:off x="2934227" y="2922704"/>
              <a:ext cx="629661" cy="609349"/>
            </a:xfrm>
            <a:prstGeom prst="rect">
              <a:avLst/>
            </a:prstGeom>
          </p:spPr>
        </p:pic>
        <p:cxnSp>
          <p:nvCxnSpPr>
            <p:cNvPr id="8" name="Szögletes összekötő 29">
              <a:extLst>
                <a:ext uri="{FF2B5EF4-FFF2-40B4-BE49-F238E27FC236}">
                  <a16:creationId xmlns:a16="http://schemas.microsoft.com/office/drawing/2014/main" id="{610293FC-A04E-1DF6-A562-5B45EDE1260B}"/>
                </a:ext>
              </a:extLst>
            </p:cNvPr>
            <p:cNvCxnSpPr/>
            <p:nvPr/>
          </p:nvCxnSpPr>
          <p:spPr>
            <a:xfrm flipV="1">
              <a:off x="3563888" y="2708920"/>
              <a:ext cx="2736304" cy="384450"/>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9" name="Szögletes összekötő 34">
              <a:extLst>
                <a:ext uri="{FF2B5EF4-FFF2-40B4-BE49-F238E27FC236}">
                  <a16:creationId xmlns:a16="http://schemas.microsoft.com/office/drawing/2014/main" id="{EC70000D-CF21-32DD-C841-766E406E48B1}"/>
                </a:ext>
              </a:extLst>
            </p:cNvPr>
            <p:cNvCxnSpPr/>
            <p:nvPr/>
          </p:nvCxnSpPr>
          <p:spPr>
            <a:xfrm>
              <a:off x="3563888" y="3356992"/>
              <a:ext cx="2736304" cy="288032"/>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0" name="Lekerekített téglalap 33">
              <a:extLst>
                <a:ext uri="{FF2B5EF4-FFF2-40B4-BE49-F238E27FC236}">
                  <a16:creationId xmlns:a16="http://schemas.microsoft.com/office/drawing/2014/main" id="{1BB026AA-70D0-DC4E-73EA-1862318EDEE1}"/>
                </a:ext>
              </a:extLst>
            </p:cNvPr>
            <p:cNvSpPr/>
            <p:nvPr/>
          </p:nvSpPr>
          <p:spPr>
            <a:xfrm>
              <a:off x="4060305" y="2411808"/>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a:solidFill>
                    <a:schemeClr val="tx1"/>
                  </a:solidFill>
                </a:rPr>
                <a:t>Dwell time: 10s</a:t>
              </a:r>
            </a:p>
            <a:p>
              <a:r>
                <a:rPr lang="cs-CZ" sz="1200" dirty="0">
                  <a:solidFill>
                    <a:schemeClr val="tx1"/>
                  </a:solidFill>
                </a:rPr>
                <a:t>Scrolling: 100px</a:t>
              </a:r>
            </a:p>
            <a:p>
              <a:r>
                <a:rPr lang="cs-CZ" sz="1200" dirty="0">
                  <a:solidFill>
                    <a:schemeClr val="tx1"/>
                  </a:solidFill>
                </a:rPr>
                <a:t>Mouse movement:250px</a:t>
              </a:r>
              <a:endParaRPr lang="hu-HU" sz="1200" dirty="0">
                <a:solidFill>
                  <a:schemeClr val="tx1"/>
                </a:solidFill>
              </a:endParaRPr>
            </a:p>
          </p:txBody>
        </p:sp>
        <p:sp>
          <p:nvSpPr>
            <p:cNvPr id="11" name="Lekerekített téglalap 46">
              <a:extLst>
                <a:ext uri="{FF2B5EF4-FFF2-40B4-BE49-F238E27FC236}">
                  <a16:creationId xmlns:a16="http://schemas.microsoft.com/office/drawing/2014/main" id="{8E0627DC-3C13-FFFB-8788-0FEBD6370DB7}"/>
                </a:ext>
              </a:extLst>
            </p:cNvPr>
            <p:cNvSpPr/>
            <p:nvPr/>
          </p:nvSpPr>
          <p:spPr>
            <a:xfrm>
              <a:off x="4060305" y="3323503"/>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a:solidFill>
                    <a:schemeClr val="tx1"/>
                  </a:solidFill>
                </a:rPr>
                <a:t>Dwell time: 100s</a:t>
              </a:r>
            </a:p>
            <a:p>
              <a:r>
                <a:rPr lang="cs-CZ" sz="1200" dirty="0">
                  <a:solidFill>
                    <a:schemeClr val="tx1"/>
                  </a:solidFill>
                </a:rPr>
                <a:t>Scrolling: 200px</a:t>
              </a:r>
            </a:p>
            <a:p>
              <a:r>
                <a:rPr lang="cs-CZ" sz="1200" dirty="0">
                  <a:solidFill>
                    <a:schemeClr val="tx1"/>
                  </a:solidFill>
                </a:rPr>
                <a:t>Mouse movement:450px</a:t>
              </a:r>
              <a:endParaRPr lang="hu-HU" sz="1200" dirty="0">
                <a:solidFill>
                  <a:schemeClr val="tx1"/>
                </a:solidFill>
              </a:endParaRPr>
            </a:p>
          </p:txBody>
        </p:sp>
      </p:grpSp>
      <p:grpSp>
        <p:nvGrpSpPr>
          <p:cNvPr id="12" name="Csoportba foglalás 4096">
            <a:extLst>
              <a:ext uri="{FF2B5EF4-FFF2-40B4-BE49-F238E27FC236}">
                <a16:creationId xmlns:a16="http://schemas.microsoft.com/office/drawing/2014/main" id="{4CDE2E52-59AB-0F5D-BDC6-4293CCE054D2}"/>
              </a:ext>
            </a:extLst>
          </p:cNvPr>
          <p:cNvGrpSpPr/>
          <p:nvPr/>
        </p:nvGrpSpPr>
        <p:grpSpPr>
          <a:xfrm>
            <a:off x="5913797" y="2911643"/>
            <a:ext cx="3690366" cy="1583091"/>
            <a:chOff x="4838560" y="2604847"/>
            <a:chExt cx="3690366" cy="1583091"/>
          </a:xfrm>
        </p:grpSpPr>
        <p:pic>
          <p:nvPicPr>
            <p:cNvPr id="13" name="Picture 4" descr="Výsledek obrázku pro spreadsheet icon">
              <a:extLst>
                <a:ext uri="{FF2B5EF4-FFF2-40B4-BE49-F238E27FC236}">
                  <a16:creationId xmlns:a16="http://schemas.microsoft.com/office/drawing/2014/main" id="{0B027532-B7AD-54A9-9722-58DC853912A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7906454" y="2604847"/>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Výsledek obrázku pro spreadsheet icon">
              <a:extLst>
                <a:ext uri="{FF2B5EF4-FFF2-40B4-BE49-F238E27FC236}">
                  <a16:creationId xmlns:a16="http://schemas.microsoft.com/office/drawing/2014/main" id="{B2378B53-21CD-9CBD-1FF1-EAD7F36382B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7906455" y="3516542"/>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15" name="Kép 60">
              <a:extLst>
                <a:ext uri="{FF2B5EF4-FFF2-40B4-BE49-F238E27FC236}">
                  <a16:creationId xmlns:a16="http://schemas.microsoft.com/office/drawing/2014/main" id="{7EBEF3F4-86F1-1D84-D7F2-C8C3431E6E42}"/>
                </a:ext>
              </a:extLst>
            </p:cNvPr>
            <p:cNvPicPr>
              <a:picLocks noChangeAspect="1"/>
            </p:cNvPicPr>
            <p:nvPr/>
          </p:nvPicPr>
          <p:blipFill rotWithShape="1">
            <a:blip r:embed="rId3" cstate="print"/>
            <a:srcRect l="783" t="8001" r="74805" b="50000"/>
            <a:stretch/>
          </p:blipFill>
          <p:spPr>
            <a:xfrm>
              <a:off x="4838560" y="3106352"/>
              <a:ext cx="629661" cy="609349"/>
            </a:xfrm>
            <a:prstGeom prst="rect">
              <a:avLst/>
            </a:prstGeom>
          </p:spPr>
        </p:pic>
        <p:cxnSp>
          <p:nvCxnSpPr>
            <p:cNvPr id="16" name="Szögletes összekötő 61">
              <a:extLst>
                <a:ext uri="{FF2B5EF4-FFF2-40B4-BE49-F238E27FC236}">
                  <a16:creationId xmlns:a16="http://schemas.microsoft.com/office/drawing/2014/main" id="{D85C46C2-DDDD-F00A-7F7E-FFA1DE06C10B}"/>
                </a:ext>
              </a:extLst>
            </p:cNvPr>
            <p:cNvCxnSpPr>
              <a:cxnSpLocks/>
            </p:cNvCxnSpPr>
            <p:nvPr/>
          </p:nvCxnSpPr>
          <p:spPr>
            <a:xfrm flipV="1">
              <a:off x="5468221" y="2905223"/>
              <a:ext cx="2438233" cy="371795"/>
            </a:xfrm>
            <a:prstGeom prst="bentConnector3">
              <a:avLst>
                <a:gd name="adj1" fmla="val 10044"/>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17" name="Szögletes összekötő 62">
              <a:extLst>
                <a:ext uri="{FF2B5EF4-FFF2-40B4-BE49-F238E27FC236}">
                  <a16:creationId xmlns:a16="http://schemas.microsoft.com/office/drawing/2014/main" id="{0135AEA8-4BD9-F9F6-CA9C-65848C6AA203}"/>
                </a:ext>
              </a:extLst>
            </p:cNvPr>
            <p:cNvCxnSpPr>
              <a:cxnSpLocks/>
              <a:endCxn id="14" idx="1"/>
            </p:cNvCxnSpPr>
            <p:nvPr/>
          </p:nvCxnSpPr>
          <p:spPr>
            <a:xfrm>
              <a:off x="5468221" y="3540640"/>
              <a:ext cx="2438234" cy="311600"/>
            </a:xfrm>
            <a:prstGeom prst="bentConnector3">
              <a:avLst>
                <a:gd name="adj1" fmla="val 10044"/>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8" name="Lekerekített téglalap 63">
              <a:extLst>
                <a:ext uri="{FF2B5EF4-FFF2-40B4-BE49-F238E27FC236}">
                  <a16:creationId xmlns:a16="http://schemas.microsoft.com/office/drawing/2014/main" id="{295012A2-CDDB-159D-FDB6-5C66678248FA}"/>
                </a:ext>
              </a:extLst>
            </p:cNvPr>
            <p:cNvSpPr/>
            <p:nvPr/>
          </p:nvSpPr>
          <p:spPr>
            <a:xfrm>
              <a:off x="5964637" y="2708920"/>
              <a:ext cx="1676835" cy="37179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cs-CZ" sz="1400" dirty="0" err="1">
                  <a:solidFill>
                    <a:schemeClr val="tx1"/>
                  </a:solidFill>
                </a:rPr>
                <a:t>Mean</a:t>
              </a:r>
              <a:r>
                <a:rPr lang="cs-CZ" sz="1400" dirty="0">
                  <a:solidFill>
                    <a:schemeClr val="tx1"/>
                  </a:solidFill>
                </a:rPr>
                <a:t> feedback: 0.2</a:t>
              </a:r>
              <a:endParaRPr lang="hu-HU" sz="1400" dirty="0">
                <a:solidFill>
                  <a:schemeClr val="tx1"/>
                </a:solidFill>
              </a:endParaRPr>
            </a:p>
          </p:txBody>
        </p:sp>
        <p:sp>
          <p:nvSpPr>
            <p:cNvPr id="19" name="Lekerekített téglalap 64">
              <a:extLst>
                <a:ext uri="{FF2B5EF4-FFF2-40B4-BE49-F238E27FC236}">
                  <a16:creationId xmlns:a16="http://schemas.microsoft.com/office/drawing/2014/main" id="{85987355-6D14-BD1A-D86F-FAFCE1C9E577}"/>
                </a:ext>
              </a:extLst>
            </p:cNvPr>
            <p:cNvSpPr/>
            <p:nvPr/>
          </p:nvSpPr>
          <p:spPr>
            <a:xfrm>
              <a:off x="5964637" y="3645024"/>
              <a:ext cx="1676835" cy="3600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cs-CZ" sz="1400" dirty="0" err="1">
                  <a:solidFill>
                    <a:schemeClr val="tx1"/>
                  </a:solidFill>
                </a:rPr>
                <a:t>Mean</a:t>
              </a:r>
              <a:r>
                <a:rPr lang="cs-CZ" sz="1400" dirty="0">
                  <a:solidFill>
                    <a:schemeClr val="tx1"/>
                  </a:solidFill>
                </a:rPr>
                <a:t> feedback: 0.4</a:t>
              </a:r>
              <a:endParaRPr lang="hu-HU" sz="1400" dirty="0">
                <a:solidFill>
                  <a:schemeClr val="tx1"/>
                </a:solidFill>
              </a:endParaRPr>
            </a:p>
          </p:txBody>
        </p:sp>
      </p:grpSp>
      <p:sp>
        <p:nvSpPr>
          <p:cNvPr id="20" name="Jobbra nyíl 4100">
            <a:extLst>
              <a:ext uri="{FF2B5EF4-FFF2-40B4-BE49-F238E27FC236}">
                <a16:creationId xmlns:a16="http://schemas.microsoft.com/office/drawing/2014/main" id="{B0EAE376-65E9-11F7-D6C9-54514CE4D20B}"/>
              </a:ext>
            </a:extLst>
          </p:cNvPr>
          <p:cNvSpPr/>
          <p:nvPr/>
        </p:nvSpPr>
        <p:spPr>
          <a:xfrm>
            <a:off x="4946160" y="3290020"/>
            <a:ext cx="707601" cy="901564"/>
          </a:xfrm>
          <a:prstGeom prst="rightArrow">
            <a:avLst>
              <a:gd name="adj1" fmla="val 50000"/>
              <a:gd name="adj2" fmla="val 65907"/>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25" name="Obrázek 24">
            <a:extLst>
              <a:ext uri="{FF2B5EF4-FFF2-40B4-BE49-F238E27FC236}">
                <a16:creationId xmlns:a16="http://schemas.microsoft.com/office/drawing/2014/main" id="{D56523E1-24A9-4E24-7C16-BC3ACF4EDEA5}"/>
              </a:ext>
            </a:extLst>
          </p:cNvPr>
          <p:cNvPicPr>
            <a:picLocks noChangeAspect="1"/>
          </p:cNvPicPr>
          <p:nvPr/>
        </p:nvPicPr>
        <p:blipFill>
          <a:blip r:embed="rId4"/>
          <a:stretch>
            <a:fillRect/>
          </a:stretch>
        </p:blipFill>
        <p:spPr>
          <a:xfrm>
            <a:off x="6571466" y="5276629"/>
            <a:ext cx="5620534" cy="1581371"/>
          </a:xfrm>
          <a:prstGeom prst="rect">
            <a:avLst/>
          </a:prstGeom>
        </p:spPr>
      </p:pic>
    </p:spTree>
    <p:extLst>
      <p:ext uri="{BB962C8B-B14F-4D97-AF65-F5344CB8AC3E}">
        <p14:creationId xmlns:p14="http://schemas.microsoft.com/office/powerpoint/2010/main" val="302123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895322-6013-4404-9F55-6DA73A5D739C}"/>
              </a:ext>
            </a:extLst>
          </p:cNvPr>
          <p:cNvSpPr txBox="1">
            <a:spLocks noGrp="1"/>
          </p:cNvSpPr>
          <p:nvPr>
            <p:ph type="title"/>
          </p:nvPr>
        </p:nvSpPr>
        <p:spPr/>
        <p:txBody>
          <a:bodyPr/>
          <a:lstStyle/>
          <a:p>
            <a:pPr lvl="0"/>
            <a:r>
              <a:rPr lang="cs-CZ" dirty="0" err="1"/>
              <a:t>Today</a:t>
            </a:r>
            <a:r>
              <a:rPr lang="en-US" dirty="0"/>
              <a:t>’s</a:t>
            </a:r>
            <a:r>
              <a:rPr lang="cs-CZ" dirty="0"/>
              <a:t> </a:t>
            </a:r>
            <a:r>
              <a:rPr lang="cs-CZ" dirty="0" err="1"/>
              <a:t>content</a:t>
            </a:r>
            <a:endParaRPr lang="cs-CZ" dirty="0"/>
          </a:p>
        </p:txBody>
      </p:sp>
      <p:sp>
        <p:nvSpPr>
          <p:cNvPr id="3" name="Zástupný obsah 2">
            <a:extLst>
              <a:ext uri="{FF2B5EF4-FFF2-40B4-BE49-F238E27FC236}">
                <a16:creationId xmlns:a16="http://schemas.microsoft.com/office/drawing/2014/main" id="{F4620EF1-1236-487F-9D67-CE96F7079B1E}"/>
              </a:ext>
            </a:extLst>
          </p:cNvPr>
          <p:cNvSpPr txBox="1">
            <a:spLocks noGrp="1"/>
          </p:cNvSpPr>
          <p:nvPr>
            <p:ph idx="1"/>
          </p:nvPr>
        </p:nvSpPr>
        <p:spPr>
          <a:xfrm>
            <a:off x="677332" y="2160590"/>
            <a:ext cx="8978731" cy="3880768"/>
          </a:xfrm>
        </p:spPr>
        <p:txBody>
          <a:bodyPr/>
          <a:lstStyle/>
          <a:p>
            <a:pPr lvl="0"/>
            <a:r>
              <a:rPr lang="cs-CZ" dirty="0" err="1">
                <a:solidFill>
                  <a:srgbClr val="333333"/>
                </a:solidFill>
                <a:latin typeface="Tahoma" pitchFamily="34"/>
              </a:rPr>
              <a:t>Recap</a:t>
            </a:r>
            <a:endParaRPr lang="cs-CZ" dirty="0">
              <a:solidFill>
                <a:srgbClr val="333333"/>
              </a:solidFill>
              <a:latin typeface="Tahoma" pitchFamily="34"/>
            </a:endParaRPr>
          </a:p>
          <a:p>
            <a:pPr marL="0" lvl="0" indent="0">
              <a:buNone/>
            </a:pPr>
            <a:endParaRPr lang="en-US" dirty="0">
              <a:solidFill>
                <a:srgbClr val="333333"/>
              </a:solidFill>
              <a:latin typeface="Arial" pitchFamily="34"/>
            </a:endParaRPr>
          </a:p>
          <a:p>
            <a:pPr lvl="0"/>
            <a:r>
              <a:rPr lang="cs-CZ" dirty="0">
                <a:solidFill>
                  <a:srgbClr val="333333"/>
                </a:solidFill>
                <a:latin typeface="Arial" pitchFamily="34"/>
              </a:rPr>
              <a:t>User feedback</a:t>
            </a:r>
          </a:p>
          <a:p>
            <a:pPr lvl="1"/>
            <a:r>
              <a:rPr lang="cs-CZ" i="1" dirty="0">
                <a:solidFill>
                  <a:schemeClr val="bg1">
                    <a:lumMod val="85000"/>
                  </a:schemeClr>
                </a:solidFill>
                <a:latin typeface="Arial" pitchFamily="34"/>
              </a:rPr>
              <a:t>Intro</a:t>
            </a:r>
          </a:p>
          <a:p>
            <a:pPr lvl="1"/>
            <a:r>
              <a:rPr lang="cs-CZ" i="1" dirty="0">
                <a:solidFill>
                  <a:schemeClr val="bg1">
                    <a:lumMod val="85000"/>
                  </a:schemeClr>
                </a:solidFill>
                <a:latin typeface="Arial" pitchFamily="34"/>
              </a:rPr>
              <a:t>Preference </a:t>
            </a:r>
            <a:r>
              <a:rPr lang="cs-CZ" i="1" dirty="0" err="1">
                <a:solidFill>
                  <a:schemeClr val="bg1">
                    <a:lumMod val="85000"/>
                  </a:schemeClr>
                </a:solidFill>
                <a:latin typeface="Arial" pitchFamily="34"/>
              </a:rPr>
              <a:t>Elicitation</a:t>
            </a:r>
            <a:endParaRPr lang="cs-CZ" i="1" dirty="0">
              <a:solidFill>
                <a:schemeClr val="bg1">
                  <a:lumMod val="85000"/>
                </a:schemeClr>
              </a:solidFill>
              <a:latin typeface="Arial" pitchFamily="34"/>
            </a:endParaRPr>
          </a:p>
          <a:p>
            <a:pPr lvl="1"/>
            <a:r>
              <a:rPr lang="cs-CZ" i="1" dirty="0">
                <a:solidFill>
                  <a:schemeClr val="bg1">
                    <a:lumMod val="85000"/>
                  </a:schemeClr>
                </a:solidFill>
                <a:latin typeface="Arial" pitchFamily="34"/>
              </a:rPr>
              <a:t>Explicit Feedback</a:t>
            </a:r>
          </a:p>
          <a:p>
            <a:pPr lvl="1"/>
            <a:r>
              <a:rPr lang="cs-CZ" dirty="0" err="1">
                <a:solidFill>
                  <a:schemeClr val="tx1"/>
                </a:solidFill>
                <a:latin typeface="Arial" pitchFamily="34"/>
              </a:rPr>
              <a:t>Implicit</a:t>
            </a:r>
            <a:r>
              <a:rPr lang="cs-CZ" dirty="0">
                <a:solidFill>
                  <a:schemeClr val="tx1"/>
                </a:solidFill>
                <a:latin typeface="Arial" pitchFamily="34"/>
              </a:rPr>
              <a:t> Feedback</a:t>
            </a:r>
          </a:p>
          <a:p>
            <a:pPr lvl="1"/>
            <a:r>
              <a:rPr lang="cs-CZ" dirty="0">
                <a:solidFill>
                  <a:schemeClr val="tx1"/>
                </a:solidFill>
                <a:latin typeface="Arial" pitchFamily="34"/>
              </a:rPr>
              <a:t>Non-</a:t>
            </a:r>
            <a:r>
              <a:rPr lang="cs-CZ" dirty="0" err="1">
                <a:solidFill>
                  <a:schemeClr val="tx1"/>
                </a:solidFill>
                <a:latin typeface="Arial" pitchFamily="34"/>
              </a:rPr>
              <a:t>numeric</a:t>
            </a:r>
            <a:r>
              <a:rPr lang="cs-CZ" dirty="0">
                <a:solidFill>
                  <a:schemeClr val="tx1"/>
                </a:solidFill>
                <a:latin typeface="Arial" pitchFamily="34"/>
              </a:rPr>
              <a:t> Feedback</a:t>
            </a:r>
          </a:p>
          <a:p>
            <a:pPr marL="457200" lvl="1" indent="0">
              <a:buNone/>
            </a:pPr>
            <a:endParaRPr lang="cs-CZ" dirty="0"/>
          </a:p>
        </p:txBody>
      </p:sp>
    </p:spTree>
    <p:extLst>
      <p:ext uri="{BB962C8B-B14F-4D97-AF65-F5344CB8AC3E}">
        <p14:creationId xmlns:p14="http://schemas.microsoft.com/office/powerpoint/2010/main" val="894987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7D44A-D43B-8A63-26A5-8E686CBD9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D3C96F-6FC2-E25B-C090-6DA8E9E1DDDD}"/>
              </a:ext>
            </a:extLst>
          </p:cNvPr>
          <p:cNvSpPr>
            <a:spLocks noGrp="1"/>
          </p:cNvSpPr>
          <p:nvPr>
            <p:ph type="title"/>
          </p:nvPr>
        </p:nvSpPr>
        <p:spPr>
          <a:xfrm>
            <a:off x="677332" y="609603"/>
            <a:ext cx="8839892" cy="1320795"/>
          </a:xfrm>
        </p:spPr>
        <p:txBody>
          <a:bodyPr/>
          <a:lstStyle/>
          <a:p>
            <a:r>
              <a:rPr lang="cs-CZ" dirty="0">
                <a:solidFill>
                  <a:srgbClr val="333333"/>
                </a:solidFill>
                <a:latin typeface="Arial" pitchFamily="34"/>
              </a:rPr>
              <a:t>How to interpret </a:t>
            </a:r>
            <a:r>
              <a:rPr lang="cs-CZ" dirty="0" err="1">
                <a:solidFill>
                  <a:srgbClr val="333333"/>
                </a:solidFill>
                <a:latin typeface="Arial" pitchFamily="34"/>
              </a:rPr>
              <a:t>numeric</a:t>
            </a:r>
            <a:r>
              <a:rPr lang="cs-CZ" dirty="0">
                <a:solidFill>
                  <a:srgbClr val="333333"/>
                </a:solidFill>
                <a:latin typeface="Arial" pitchFamily="34"/>
              </a:rPr>
              <a:t> </a:t>
            </a:r>
            <a:r>
              <a:rPr lang="cs-CZ" dirty="0" err="1">
                <a:solidFill>
                  <a:srgbClr val="333333"/>
                </a:solidFill>
                <a:latin typeface="Arial" pitchFamily="34"/>
              </a:rPr>
              <a:t>implicit</a:t>
            </a:r>
            <a:r>
              <a:rPr lang="cs-CZ" dirty="0">
                <a:solidFill>
                  <a:srgbClr val="333333"/>
                </a:solidFill>
                <a:latin typeface="Arial" pitchFamily="34"/>
              </a:rPr>
              <a:t> feedback</a:t>
            </a:r>
            <a:endParaRPr lang="en-US" dirty="0"/>
          </a:p>
        </p:txBody>
      </p:sp>
      <p:sp>
        <p:nvSpPr>
          <p:cNvPr id="3" name="Content Placeholder 2">
            <a:extLst>
              <a:ext uri="{FF2B5EF4-FFF2-40B4-BE49-F238E27FC236}">
                <a16:creationId xmlns:a16="http://schemas.microsoft.com/office/drawing/2014/main" id="{85FB6B9C-BDCF-F9F3-E7DF-C73A5CE5A5C5}"/>
              </a:ext>
            </a:extLst>
          </p:cNvPr>
          <p:cNvSpPr>
            <a:spLocks noGrp="1"/>
          </p:cNvSpPr>
          <p:nvPr>
            <p:ph idx="1"/>
          </p:nvPr>
        </p:nvSpPr>
        <p:spPr>
          <a:xfrm>
            <a:off x="677332" y="1558211"/>
            <a:ext cx="9297092" cy="5085185"/>
          </a:xfrm>
        </p:spPr>
        <p:txBody>
          <a:bodyPr>
            <a:normAutofit/>
          </a:bodyPr>
          <a:lstStyle/>
          <a:p>
            <a:pPr marL="0" indent="0">
              <a:buNone/>
            </a:pPr>
            <a:r>
              <a:rPr lang="cs-CZ" sz="1800" b="1" i="1" dirty="0" err="1">
                <a:latin typeface="+mn-lt"/>
              </a:rPr>
              <a:t>Translate</a:t>
            </a:r>
            <a:r>
              <a:rPr lang="cs-CZ" sz="1800" b="1" i="1" dirty="0">
                <a:latin typeface="+mn-lt"/>
              </a:rPr>
              <a:t> </a:t>
            </a:r>
            <a:r>
              <a:rPr lang="cs-CZ" sz="1800" b="1" i="1" dirty="0" err="1">
                <a:latin typeface="+mn-lt"/>
              </a:rPr>
              <a:t>implicit</a:t>
            </a:r>
            <a:r>
              <a:rPr lang="cs-CZ" sz="1800" b="1" i="1" dirty="0">
                <a:latin typeface="+mn-lt"/>
              </a:rPr>
              <a:t> feedback to rating: </a:t>
            </a:r>
            <a:r>
              <a:rPr lang="cs-CZ" sz="1800" b="1" i="1" dirty="0" err="1">
                <a:latin typeface="+mn-lt"/>
              </a:rPr>
              <a:t>target</a:t>
            </a:r>
            <a:r>
              <a:rPr lang="cs-CZ" sz="1800" b="1" i="1" dirty="0">
                <a:latin typeface="+mn-lt"/>
              </a:rPr>
              <a:t> feedback modality</a:t>
            </a:r>
            <a:endParaRPr lang="cs-CZ" sz="1800" dirty="0">
              <a:latin typeface="+mn-lt"/>
            </a:endParaRPr>
          </a:p>
          <a:p>
            <a:pPr lvl="1"/>
            <a:r>
              <a:rPr lang="cs-CZ" dirty="0">
                <a:latin typeface="+mn-lt"/>
              </a:rPr>
              <a:t>Use </a:t>
            </a:r>
            <a:r>
              <a:rPr lang="cs-CZ" dirty="0" err="1">
                <a:latin typeface="+mn-lt"/>
              </a:rPr>
              <a:t>other</a:t>
            </a:r>
            <a:r>
              <a:rPr lang="cs-CZ" dirty="0">
                <a:latin typeface="+mn-lt"/>
              </a:rPr>
              <a:t> feedback </a:t>
            </a:r>
            <a:r>
              <a:rPr lang="cs-CZ" dirty="0" err="1">
                <a:latin typeface="+mn-lt"/>
              </a:rPr>
              <a:t>modalities</a:t>
            </a:r>
            <a:r>
              <a:rPr lang="cs-CZ" dirty="0">
                <a:latin typeface="+mn-lt"/>
              </a:rPr>
              <a:t> to </a:t>
            </a:r>
            <a:r>
              <a:rPr lang="cs-CZ" dirty="0" err="1">
                <a:latin typeface="+mn-lt"/>
              </a:rPr>
              <a:t>predict</a:t>
            </a:r>
            <a:r>
              <a:rPr lang="cs-CZ" dirty="0">
                <a:latin typeface="+mn-lt"/>
              </a:rPr>
              <a:t> </a:t>
            </a:r>
            <a:r>
              <a:rPr lang="cs-CZ" dirty="0" err="1">
                <a:latin typeface="+mn-lt"/>
              </a:rPr>
              <a:t>the</a:t>
            </a:r>
            <a:r>
              <a:rPr lang="cs-CZ" dirty="0">
                <a:latin typeface="+mn-lt"/>
              </a:rPr>
              <a:t> </a:t>
            </a:r>
            <a:r>
              <a:rPr lang="cs-CZ" dirty="0" err="1">
                <a:latin typeface="+mn-lt"/>
              </a:rPr>
              <a:t>target</a:t>
            </a:r>
            <a:r>
              <a:rPr lang="cs-CZ" dirty="0">
                <a:latin typeface="+mn-lt"/>
              </a:rPr>
              <a:t> </a:t>
            </a:r>
            <a:r>
              <a:rPr lang="cs-CZ" dirty="0" err="1">
                <a:latin typeface="+mn-lt"/>
              </a:rPr>
              <a:t>one</a:t>
            </a:r>
            <a:r>
              <a:rPr lang="cs-CZ" dirty="0">
                <a:latin typeface="+mn-lt"/>
              </a:rPr>
              <a:t>. Use </a:t>
            </a:r>
            <a:r>
              <a:rPr lang="cs-CZ" dirty="0" err="1">
                <a:latin typeface="+mn-lt"/>
              </a:rPr>
              <a:t>prediction</a:t>
            </a:r>
            <a:r>
              <a:rPr lang="cs-CZ" dirty="0">
                <a:latin typeface="+mn-lt"/>
              </a:rPr>
              <a:t> </a:t>
            </a:r>
            <a:r>
              <a:rPr lang="cs-CZ" dirty="0" err="1">
                <a:latin typeface="+mn-lt"/>
              </a:rPr>
              <a:t>certainty</a:t>
            </a:r>
            <a:r>
              <a:rPr lang="cs-CZ" dirty="0">
                <a:latin typeface="+mn-lt"/>
              </a:rPr>
              <a:t> as rating</a:t>
            </a:r>
          </a:p>
          <a:p>
            <a:pPr>
              <a:lnSpc>
                <a:spcPct val="90000"/>
              </a:lnSpc>
            </a:pPr>
            <a:endParaRPr lang="cs-CZ" sz="1600" dirty="0">
              <a:latin typeface="+mn-lt"/>
            </a:endParaRPr>
          </a:p>
          <a:p>
            <a:pPr>
              <a:lnSpc>
                <a:spcPct val="90000"/>
              </a:lnSpc>
            </a:pPr>
            <a:endParaRPr lang="cs-CZ" sz="1600" dirty="0">
              <a:latin typeface="+mn-lt"/>
            </a:endParaRPr>
          </a:p>
          <a:p>
            <a:pPr>
              <a:lnSpc>
                <a:spcPct val="90000"/>
              </a:lnSpc>
            </a:pPr>
            <a:endParaRPr lang="cs-CZ" sz="1600" dirty="0">
              <a:latin typeface="+mn-lt"/>
            </a:endParaRPr>
          </a:p>
          <a:p>
            <a:pPr>
              <a:lnSpc>
                <a:spcPct val="90000"/>
              </a:lnSpc>
            </a:pPr>
            <a:endParaRPr lang="cs-CZ" sz="1600" dirty="0">
              <a:latin typeface="+mn-lt"/>
            </a:endParaRPr>
          </a:p>
          <a:p>
            <a:pPr>
              <a:lnSpc>
                <a:spcPct val="90000"/>
              </a:lnSpc>
            </a:pPr>
            <a:endParaRPr lang="cs-CZ" sz="1600" dirty="0">
              <a:latin typeface="+mn-lt"/>
            </a:endParaRPr>
          </a:p>
          <a:p>
            <a:pPr>
              <a:lnSpc>
                <a:spcPct val="90000"/>
              </a:lnSpc>
            </a:pPr>
            <a:r>
              <a:rPr lang="cs-CZ" sz="1600" dirty="0">
                <a:latin typeface="+mn-lt"/>
              </a:rPr>
              <a:t>Use feedback </a:t>
            </a:r>
            <a:r>
              <a:rPr lang="cs-CZ" sz="1600" dirty="0" err="1">
                <a:latin typeface="+mn-lt"/>
              </a:rPr>
              <a:t>linked</a:t>
            </a:r>
            <a:r>
              <a:rPr lang="cs-CZ" sz="1600" dirty="0">
                <a:latin typeface="+mn-lt"/>
              </a:rPr>
              <a:t> </a:t>
            </a:r>
            <a:r>
              <a:rPr lang="cs-CZ" sz="1600" dirty="0" err="1">
                <a:latin typeface="+mn-lt"/>
              </a:rPr>
              <a:t>with</a:t>
            </a:r>
            <a:r>
              <a:rPr lang="cs-CZ" sz="1600" dirty="0">
                <a:latin typeface="+mn-lt"/>
              </a:rPr>
              <a:t> positive/negative preference</a:t>
            </a:r>
          </a:p>
          <a:p>
            <a:pPr lvl="1">
              <a:lnSpc>
                <a:spcPct val="90000"/>
              </a:lnSpc>
            </a:pPr>
            <a:r>
              <a:rPr lang="cs-CZ" b="1" dirty="0" err="1">
                <a:latin typeface="+mn-lt"/>
              </a:rPr>
              <a:t>Ratings</a:t>
            </a:r>
            <a:r>
              <a:rPr lang="cs-CZ" b="1" dirty="0">
                <a:latin typeface="+mn-lt"/>
              </a:rPr>
              <a:t>, </a:t>
            </a:r>
            <a:r>
              <a:rPr lang="cs-CZ" b="1" dirty="0" err="1">
                <a:latin typeface="+mn-lt"/>
              </a:rPr>
              <a:t>purchases</a:t>
            </a:r>
            <a:r>
              <a:rPr lang="cs-CZ" dirty="0">
                <a:latin typeface="+mn-lt"/>
              </a:rPr>
              <a:t>: </a:t>
            </a:r>
            <a:r>
              <a:rPr lang="cs-CZ" dirty="0" err="1">
                <a:latin typeface="+mn-lt"/>
              </a:rPr>
              <a:t>rare</a:t>
            </a:r>
            <a:r>
              <a:rPr lang="cs-CZ" dirty="0">
                <a:latin typeface="+mn-lt"/>
              </a:rPr>
              <a:t>, but </a:t>
            </a:r>
            <a:r>
              <a:rPr lang="cs-CZ" dirty="0" err="1">
                <a:latin typeface="+mn-lt"/>
              </a:rPr>
              <a:t>with</a:t>
            </a:r>
            <a:r>
              <a:rPr lang="cs-CZ" dirty="0">
                <a:latin typeface="+mn-lt"/>
              </a:rPr>
              <a:t> </a:t>
            </a:r>
            <a:r>
              <a:rPr lang="cs-CZ" dirty="0" err="1">
                <a:latin typeface="+mn-lt"/>
              </a:rPr>
              <a:t>clear</a:t>
            </a:r>
            <a:r>
              <a:rPr lang="cs-CZ" dirty="0">
                <a:latin typeface="+mn-lt"/>
              </a:rPr>
              <a:t> </a:t>
            </a:r>
            <a:r>
              <a:rPr lang="cs-CZ" dirty="0" err="1">
                <a:latin typeface="+mn-lt"/>
              </a:rPr>
              <a:t>interpretation</a:t>
            </a:r>
            <a:endParaRPr lang="cs-CZ" dirty="0">
              <a:latin typeface="+mn-lt"/>
            </a:endParaRPr>
          </a:p>
          <a:p>
            <a:pPr lvl="1">
              <a:lnSpc>
                <a:spcPct val="90000"/>
              </a:lnSpc>
            </a:pPr>
            <a:r>
              <a:rPr lang="cs-CZ" dirty="0" err="1">
                <a:latin typeface="+mn-lt"/>
              </a:rPr>
              <a:t>Train</a:t>
            </a:r>
            <a:r>
              <a:rPr lang="cs-CZ" dirty="0">
                <a:latin typeface="+mn-lt"/>
              </a:rPr>
              <a:t> </a:t>
            </a:r>
            <a:r>
              <a:rPr lang="cs-CZ" dirty="0" err="1">
                <a:latin typeface="+mn-lt"/>
              </a:rPr>
              <a:t>arbitrary</a:t>
            </a:r>
            <a:r>
              <a:rPr lang="cs-CZ" dirty="0">
                <a:latin typeface="+mn-lt"/>
              </a:rPr>
              <a:t> ML to </a:t>
            </a:r>
            <a:r>
              <a:rPr lang="cs-CZ" dirty="0" err="1">
                <a:latin typeface="+mn-lt"/>
              </a:rPr>
              <a:t>predict</a:t>
            </a:r>
            <a:r>
              <a:rPr lang="cs-CZ" dirty="0">
                <a:latin typeface="+mn-lt"/>
              </a:rPr>
              <a:t> </a:t>
            </a:r>
            <a:r>
              <a:rPr lang="cs-CZ" dirty="0" err="1">
                <a:latin typeface="+mn-lt"/>
              </a:rPr>
              <a:t>the</a:t>
            </a:r>
            <a:r>
              <a:rPr lang="cs-CZ" dirty="0">
                <a:latin typeface="+mn-lt"/>
              </a:rPr>
              <a:t> </a:t>
            </a:r>
            <a:r>
              <a:rPr lang="cs-CZ" dirty="0" err="1">
                <a:latin typeface="+mn-lt"/>
              </a:rPr>
              <a:t>above</a:t>
            </a:r>
            <a:r>
              <a:rPr lang="cs-CZ" dirty="0">
                <a:latin typeface="+mn-lt"/>
              </a:rPr>
              <a:t> </a:t>
            </a:r>
            <a:r>
              <a:rPr lang="cs-CZ" dirty="0" err="1">
                <a:latin typeface="+mn-lt"/>
              </a:rPr>
              <a:t>based</a:t>
            </a:r>
            <a:r>
              <a:rPr lang="cs-CZ" dirty="0">
                <a:latin typeface="+mn-lt"/>
              </a:rPr>
              <a:t> on </a:t>
            </a:r>
            <a:r>
              <a:rPr lang="cs-CZ" dirty="0" err="1">
                <a:latin typeface="+mn-lt"/>
              </a:rPr>
              <a:t>other</a:t>
            </a:r>
            <a:r>
              <a:rPr lang="cs-CZ" dirty="0">
                <a:latin typeface="+mn-lt"/>
              </a:rPr>
              <a:t> </a:t>
            </a:r>
            <a:r>
              <a:rPr lang="cs-CZ" dirty="0" err="1">
                <a:latin typeface="+mn-lt"/>
              </a:rPr>
              <a:t>implicit</a:t>
            </a:r>
            <a:r>
              <a:rPr lang="cs-CZ" dirty="0">
                <a:latin typeface="+mn-lt"/>
              </a:rPr>
              <a:t> feedback </a:t>
            </a:r>
            <a:r>
              <a:rPr lang="cs-CZ" dirty="0" err="1">
                <a:latin typeface="+mn-lt"/>
              </a:rPr>
              <a:t>features</a:t>
            </a:r>
            <a:endParaRPr lang="cs-CZ" dirty="0">
              <a:latin typeface="+mn-lt"/>
            </a:endParaRPr>
          </a:p>
          <a:p>
            <a:pPr lvl="2">
              <a:lnSpc>
                <a:spcPct val="90000"/>
              </a:lnSpc>
            </a:pPr>
            <a:r>
              <a:rPr lang="cs-CZ" dirty="0" err="1">
                <a:latin typeface="+mn-lt"/>
              </a:rPr>
              <a:t>Class</a:t>
            </a:r>
            <a:r>
              <a:rPr lang="cs-CZ" dirty="0">
                <a:latin typeface="+mn-lt"/>
              </a:rPr>
              <a:t> probability </a:t>
            </a:r>
            <a:r>
              <a:rPr lang="cs-CZ" dirty="0" err="1">
                <a:latin typeface="+mn-lt"/>
              </a:rPr>
              <a:t>or</a:t>
            </a:r>
            <a:r>
              <a:rPr lang="cs-CZ" dirty="0">
                <a:latin typeface="+mn-lt"/>
              </a:rPr>
              <a:t> any </a:t>
            </a:r>
            <a:r>
              <a:rPr lang="cs-CZ" dirty="0" err="1">
                <a:latin typeface="+mn-lt"/>
              </a:rPr>
              <a:t>other</a:t>
            </a:r>
            <a:r>
              <a:rPr lang="cs-CZ" dirty="0">
                <a:latin typeface="+mn-lt"/>
              </a:rPr>
              <a:t> </a:t>
            </a:r>
            <a:r>
              <a:rPr lang="cs-CZ" dirty="0" err="1">
                <a:latin typeface="+mn-lt"/>
              </a:rPr>
              <a:t>confidence</a:t>
            </a:r>
            <a:r>
              <a:rPr lang="cs-CZ" dirty="0">
                <a:latin typeface="+mn-lt"/>
              </a:rPr>
              <a:t> </a:t>
            </a:r>
            <a:r>
              <a:rPr lang="cs-CZ" dirty="0" err="1">
                <a:latin typeface="+mn-lt"/>
              </a:rPr>
              <a:t>notion</a:t>
            </a:r>
            <a:r>
              <a:rPr lang="cs-CZ" dirty="0">
                <a:latin typeface="+mn-lt"/>
              </a:rPr>
              <a:t> </a:t>
            </a:r>
            <a:r>
              <a:rPr lang="cs-CZ" dirty="0" err="1">
                <a:latin typeface="+mn-lt"/>
              </a:rPr>
              <a:t>can</a:t>
            </a:r>
            <a:r>
              <a:rPr lang="cs-CZ" dirty="0">
                <a:latin typeface="+mn-lt"/>
              </a:rPr>
              <a:t> </a:t>
            </a:r>
            <a:r>
              <a:rPr lang="cs-CZ" dirty="0" err="1">
                <a:latin typeface="+mn-lt"/>
              </a:rPr>
              <a:t>then</a:t>
            </a:r>
            <a:r>
              <a:rPr lang="cs-CZ" dirty="0">
                <a:latin typeface="+mn-lt"/>
              </a:rPr>
              <a:t> </a:t>
            </a:r>
            <a:r>
              <a:rPr lang="cs-CZ" dirty="0" err="1">
                <a:latin typeface="+mn-lt"/>
              </a:rPr>
              <a:t>work</a:t>
            </a:r>
            <a:r>
              <a:rPr lang="cs-CZ" dirty="0">
                <a:latin typeface="+mn-lt"/>
              </a:rPr>
              <a:t> as </a:t>
            </a:r>
            <a:r>
              <a:rPr lang="cs-CZ" dirty="0" err="1">
                <a:latin typeface="+mn-lt"/>
              </a:rPr>
              <a:t>the</a:t>
            </a:r>
            <a:r>
              <a:rPr lang="cs-CZ" dirty="0">
                <a:latin typeface="+mn-lt"/>
              </a:rPr>
              <a:t> rating</a:t>
            </a:r>
          </a:p>
          <a:p>
            <a:pPr lvl="2">
              <a:lnSpc>
                <a:spcPct val="90000"/>
              </a:lnSpc>
            </a:pPr>
            <a:r>
              <a:rPr lang="cs-CZ" dirty="0">
                <a:latin typeface="+mn-lt"/>
              </a:rPr>
              <a:t>Positive preference </a:t>
            </a:r>
            <a:r>
              <a:rPr lang="cs-CZ" dirty="0" err="1">
                <a:latin typeface="+mn-lt"/>
              </a:rPr>
              <a:t>indicators</a:t>
            </a:r>
            <a:r>
              <a:rPr lang="cs-CZ" dirty="0">
                <a:latin typeface="+mn-lt"/>
              </a:rPr>
              <a:t> are </a:t>
            </a:r>
            <a:r>
              <a:rPr lang="cs-CZ" dirty="0" err="1">
                <a:latin typeface="+mn-lt"/>
              </a:rPr>
              <a:t>usually</a:t>
            </a:r>
            <a:r>
              <a:rPr lang="cs-CZ" dirty="0">
                <a:latin typeface="+mn-lt"/>
              </a:rPr>
              <a:t> very </a:t>
            </a:r>
            <a:r>
              <a:rPr lang="cs-CZ" dirty="0" err="1">
                <a:latin typeface="+mn-lt"/>
              </a:rPr>
              <a:t>sparse</a:t>
            </a:r>
            <a:r>
              <a:rPr lang="cs-CZ" dirty="0">
                <a:latin typeface="+mn-lt"/>
              </a:rPr>
              <a:t> =&gt; </a:t>
            </a:r>
            <a:r>
              <a:rPr lang="cs-CZ" dirty="0" err="1">
                <a:latin typeface="+mn-lt"/>
              </a:rPr>
              <a:t>bootstrap</a:t>
            </a:r>
            <a:r>
              <a:rPr lang="cs-CZ" dirty="0">
                <a:latin typeface="+mn-lt"/>
              </a:rPr>
              <a:t> / </a:t>
            </a:r>
            <a:r>
              <a:rPr lang="cs-CZ" dirty="0" err="1">
                <a:latin typeface="+mn-lt"/>
              </a:rPr>
              <a:t>stratified</a:t>
            </a:r>
            <a:r>
              <a:rPr lang="cs-CZ" dirty="0">
                <a:latin typeface="+mn-lt"/>
              </a:rPr>
              <a:t> </a:t>
            </a:r>
            <a:r>
              <a:rPr lang="cs-CZ" dirty="0" err="1">
                <a:latin typeface="+mn-lt"/>
              </a:rPr>
              <a:t>sampling</a:t>
            </a:r>
            <a:r>
              <a:rPr lang="cs-CZ" dirty="0">
                <a:latin typeface="+mn-lt"/>
              </a:rPr>
              <a:t> / </a:t>
            </a:r>
            <a:r>
              <a:rPr lang="cs-CZ" dirty="0" err="1">
                <a:latin typeface="+mn-lt"/>
              </a:rPr>
              <a:t>weighting</a:t>
            </a:r>
            <a:endParaRPr lang="cs-CZ" dirty="0">
              <a:latin typeface="+mn-lt"/>
            </a:endParaRPr>
          </a:p>
        </p:txBody>
      </p:sp>
      <p:grpSp>
        <p:nvGrpSpPr>
          <p:cNvPr id="22" name="Csoportba foglalás 4096">
            <a:extLst>
              <a:ext uri="{FF2B5EF4-FFF2-40B4-BE49-F238E27FC236}">
                <a16:creationId xmlns:a16="http://schemas.microsoft.com/office/drawing/2014/main" id="{996F023C-3850-5777-888C-545625BFA04C}"/>
              </a:ext>
            </a:extLst>
          </p:cNvPr>
          <p:cNvGrpSpPr/>
          <p:nvPr/>
        </p:nvGrpSpPr>
        <p:grpSpPr>
          <a:xfrm>
            <a:off x="5780949" y="2460598"/>
            <a:ext cx="3107992" cy="1320795"/>
            <a:chOff x="4838560" y="2605886"/>
            <a:chExt cx="3194995" cy="1583091"/>
          </a:xfrm>
        </p:grpSpPr>
        <p:pic>
          <p:nvPicPr>
            <p:cNvPr id="23" name="Picture 4" descr="Výsledek obrázku pro spreadsheet icon">
              <a:extLst>
                <a:ext uri="{FF2B5EF4-FFF2-40B4-BE49-F238E27FC236}">
                  <a16:creationId xmlns:a16="http://schemas.microsoft.com/office/drawing/2014/main" id="{BA2D50A0-30ED-DF9E-67D6-0A7AFACE146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7411083" y="2605886"/>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Výsledek obrázku pro spreadsheet icon">
              <a:extLst>
                <a:ext uri="{FF2B5EF4-FFF2-40B4-BE49-F238E27FC236}">
                  <a16:creationId xmlns:a16="http://schemas.microsoft.com/office/drawing/2014/main" id="{6075D7B6-6A51-D521-3FEA-31D127B10A7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7411084" y="3517581"/>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28" name="Kép 60">
              <a:extLst>
                <a:ext uri="{FF2B5EF4-FFF2-40B4-BE49-F238E27FC236}">
                  <a16:creationId xmlns:a16="http://schemas.microsoft.com/office/drawing/2014/main" id="{FE4C5B75-5FB5-509B-57C0-C7EA0BB3194C}"/>
                </a:ext>
              </a:extLst>
            </p:cNvPr>
            <p:cNvPicPr>
              <a:picLocks noChangeAspect="1"/>
            </p:cNvPicPr>
            <p:nvPr/>
          </p:nvPicPr>
          <p:blipFill rotWithShape="1">
            <a:blip r:embed="rId3" cstate="print"/>
            <a:srcRect l="783" t="8001" r="74805" b="50000"/>
            <a:stretch/>
          </p:blipFill>
          <p:spPr>
            <a:xfrm>
              <a:off x="4838560" y="3106352"/>
              <a:ext cx="629661" cy="609349"/>
            </a:xfrm>
            <a:prstGeom prst="rect">
              <a:avLst/>
            </a:prstGeom>
          </p:spPr>
        </p:pic>
        <p:cxnSp>
          <p:nvCxnSpPr>
            <p:cNvPr id="29" name="Szögletes összekötő 61">
              <a:extLst>
                <a:ext uri="{FF2B5EF4-FFF2-40B4-BE49-F238E27FC236}">
                  <a16:creationId xmlns:a16="http://schemas.microsoft.com/office/drawing/2014/main" id="{B49ADA04-6213-EB54-6891-5116D26370E4}"/>
                </a:ext>
              </a:extLst>
            </p:cNvPr>
            <p:cNvCxnSpPr/>
            <p:nvPr/>
          </p:nvCxnSpPr>
          <p:spPr>
            <a:xfrm flipV="1">
              <a:off x="5468221" y="2895190"/>
              <a:ext cx="1912091" cy="381828"/>
            </a:xfrm>
            <a:prstGeom prst="bentConnector3">
              <a:avLst>
                <a:gd name="adj1" fmla="val 18119"/>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30" name="Szögletes összekötő 62">
              <a:extLst>
                <a:ext uri="{FF2B5EF4-FFF2-40B4-BE49-F238E27FC236}">
                  <a16:creationId xmlns:a16="http://schemas.microsoft.com/office/drawing/2014/main" id="{68C82704-01D7-EEA8-C4F3-C1A33A9806FC}"/>
                </a:ext>
              </a:extLst>
            </p:cNvPr>
            <p:cNvCxnSpPr/>
            <p:nvPr/>
          </p:nvCxnSpPr>
          <p:spPr>
            <a:xfrm>
              <a:off x="5468221" y="3540640"/>
              <a:ext cx="1912091" cy="293380"/>
            </a:xfrm>
            <a:prstGeom prst="bentConnector3">
              <a:avLst>
                <a:gd name="adj1" fmla="val 1762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31" name="Lekerekített téglalap 63">
              <a:extLst>
                <a:ext uri="{FF2B5EF4-FFF2-40B4-BE49-F238E27FC236}">
                  <a16:creationId xmlns:a16="http://schemas.microsoft.com/office/drawing/2014/main" id="{D026E727-05F5-C594-1595-3257EF3D7C80}"/>
                </a:ext>
              </a:extLst>
            </p:cNvPr>
            <p:cNvSpPr/>
            <p:nvPr/>
          </p:nvSpPr>
          <p:spPr>
            <a:xfrm>
              <a:off x="5964638" y="2708920"/>
              <a:ext cx="1155638" cy="38444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solidFill>
                    <a:schemeClr val="tx1"/>
                  </a:solidFill>
                </a:rPr>
                <a:t>Rating: 0.2</a:t>
              </a:r>
              <a:endParaRPr lang="hu-HU" sz="1400" dirty="0">
                <a:solidFill>
                  <a:schemeClr val="tx1"/>
                </a:solidFill>
              </a:endParaRPr>
            </a:p>
          </p:txBody>
        </p:sp>
        <p:sp>
          <p:nvSpPr>
            <p:cNvPr id="32" name="Lekerekített téglalap 64">
              <a:extLst>
                <a:ext uri="{FF2B5EF4-FFF2-40B4-BE49-F238E27FC236}">
                  <a16:creationId xmlns:a16="http://schemas.microsoft.com/office/drawing/2014/main" id="{8CFE9B59-9C62-DCE5-4E5E-86C70EF82B9D}"/>
                </a:ext>
              </a:extLst>
            </p:cNvPr>
            <p:cNvSpPr/>
            <p:nvPr/>
          </p:nvSpPr>
          <p:spPr>
            <a:xfrm>
              <a:off x="5964638" y="3645024"/>
              <a:ext cx="1155638" cy="3600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solidFill>
                    <a:schemeClr val="tx1"/>
                  </a:solidFill>
                </a:rPr>
                <a:t>Rating: 0.8</a:t>
              </a:r>
              <a:endParaRPr lang="hu-HU" sz="1400" dirty="0">
                <a:solidFill>
                  <a:schemeClr val="tx1"/>
                </a:solidFill>
              </a:endParaRPr>
            </a:p>
          </p:txBody>
        </p:sp>
      </p:grpSp>
      <p:grpSp>
        <p:nvGrpSpPr>
          <p:cNvPr id="33" name="Csoportba foglalás 53">
            <a:extLst>
              <a:ext uri="{FF2B5EF4-FFF2-40B4-BE49-F238E27FC236}">
                <a16:creationId xmlns:a16="http://schemas.microsoft.com/office/drawing/2014/main" id="{980DD8DA-9AF5-A96D-AE7D-A129320DF6D8}"/>
              </a:ext>
            </a:extLst>
          </p:cNvPr>
          <p:cNvGrpSpPr/>
          <p:nvPr/>
        </p:nvGrpSpPr>
        <p:grpSpPr>
          <a:xfrm>
            <a:off x="677332" y="2460598"/>
            <a:ext cx="3988436" cy="1320795"/>
            <a:chOff x="2934227" y="2375908"/>
            <a:chExt cx="3988436" cy="1629156"/>
          </a:xfrm>
        </p:grpSpPr>
        <p:pic>
          <p:nvPicPr>
            <p:cNvPr id="34" name="Picture 4" descr="Výsledek obrázku pro spreadsheet icon">
              <a:extLst>
                <a:ext uri="{FF2B5EF4-FFF2-40B4-BE49-F238E27FC236}">
                  <a16:creationId xmlns:a16="http://schemas.microsoft.com/office/drawing/2014/main" id="{98AAB9BC-7C79-3BFE-3BF6-186CBC86B6C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6300192" y="237590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Výsledek obrázku pro spreadsheet icon">
              <a:extLst>
                <a:ext uri="{FF2B5EF4-FFF2-40B4-BE49-F238E27FC236}">
                  <a16:creationId xmlns:a16="http://schemas.microsoft.com/office/drawing/2014/main" id="{4A46F449-FCEA-788C-2AF6-5AB4A790727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6300192" y="333366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36" name="Kép 27">
              <a:extLst>
                <a:ext uri="{FF2B5EF4-FFF2-40B4-BE49-F238E27FC236}">
                  <a16:creationId xmlns:a16="http://schemas.microsoft.com/office/drawing/2014/main" id="{F7F44441-FFA5-1BD5-0FE6-08E02D3E1531}"/>
                </a:ext>
              </a:extLst>
            </p:cNvPr>
            <p:cNvPicPr>
              <a:picLocks noChangeAspect="1"/>
            </p:cNvPicPr>
            <p:nvPr/>
          </p:nvPicPr>
          <p:blipFill rotWithShape="1">
            <a:blip r:embed="rId3" cstate="print"/>
            <a:srcRect l="783" t="8001" r="74805" b="50000"/>
            <a:stretch/>
          </p:blipFill>
          <p:spPr>
            <a:xfrm>
              <a:off x="2934227" y="2922704"/>
              <a:ext cx="629661" cy="609349"/>
            </a:xfrm>
            <a:prstGeom prst="rect">
              <a:avLst/>
            </a:prstGeom>
          </p:spPr>
        </p:pic>
        <p:cxnSp>
          <p:nvCxnSpPr>
            <p:cNvPr id="37" name="Szögletes összekötő 29">
              <a:extLst>
                <a:ext uri="{FF2B5EF4-FFF2-40B4-BE49-F238E27FC236}">
                  <a16:creationId xmlns:a16="http://schemas.microsoft.com/office/drawing/2014/main" id="{95ABC7F8-E9C4-1C3A-248D-D7BC28D07852}"/>
                </a:ext>
              </a:extLst>
            </p:cNvPr>
            <p:cNvCxnSpPr/>
            <p:nvPr/>
          </p:nvCxnSpPr>
          <p:spPr>
            <a:xfrm flipV="1">
              <a:off x="3563888" y="2708920"/>
              <a:ext cx="2736304" cy="384450"/>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38" name="Szögletes összekötő 34">
              <a:extLst>
                <a:ext uri="{FF2B5EF4-FFF2-40B4-BE49-F238E27FC236}">
                  <a16:creationId xmlns:a16="http://schemas.microsoft.com/office/drawing/2014/main" id="{3350D6BD-ACE7-BC96-2A28-3AF2EAAAB932}"/>
                </a:ext>
              </a:extLst>
            </p:cNvPr>
            <p:cNvCxnSpPr/>
            <p:nvPr/>
          </p:nvCxnSpPr>
          <p:spPr>
            <a:xfrm>
              <a:off x="3563888" y="3356992"/>
              <a:ext cx="2736304" cy="288032"/>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39" name="Lekerekített téglalap 33">
              <a:extLst>
                <a:ext uri="{FF2B5EF4-FFF2-40B4-BE49-F238E27FC236}">
                  <a16:creationId xmlns:a16="http://schemas.microsoft.com/office/drawing/2014/main" id="{8B886AA5-082C-3483-61F7-E1CF78F59DD7}"/>
                </a:ext>
              </a:extLst>
            </p:cNvPr>
            <p:cNvSpPr/>
            <p:nvPr/>
          </p:nvSpPr>
          <p:spPr>
            <a:xfrm>
              <a:off x="4060305" y="2411808"/>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a:solidFill>
                    <a:schemeClr val="tx1"/>
                  </a:solidFill>
                </a:rPr>
                <a:t>Dwell time: 10s</a:t>
              </a:r>
            </a:p>
            <a:p>
              <a:r>
                <a:rPr lang="cs-CZ" sz="1200" dirty="0">
                  <a:solidFill>
                    <a:schemeClr val="tx1"/>
                  </a:solidFill>
                </a:rPr>
                <a:t>Scrolling: 100px</a:t>
              </a:r>
            </a:p>
            <a:p>
              <a:r>
                <a:rPr lang="cs-CZ" sz="1200" dirty="0">
                  <a:solidFill>
                    <a:schemeClr val="tx1"/>
                  </a:solidFill>
                </a:rPr>
                <a:t>Mouse movement:250px</a:t>
              </a:r>
              <a:endParaRPr lang="hu-HU" sz="1200" dirty="0">
                <a:solidFill>
                  <a:schemeClr val="tx1"/>
                </a:solidFill>
              </a:endParaRPr>
            </a:p>
          </p:txBody>
        </p:sp>
        <p:sp>
          <p:nvSpPr>
            <p:cNvPr id="40" name="Lekerekített téglalap 46">
              <a:extLst>
                <a:ext uri="{FF2B5EF4-FFF2-40B4-BE49-F238E27FC236}">
                  <a16:creationId xmlns:a16="http://schemas.microsoft.com/office/drawing/2014/main" id="{0BD33860-22C5-4A3A-C781-917A6A23D399}"/>
                </a:ext>
              </a:extLst>
            </p:cNvPr>
            <p:cNvSpPr/>
            <p:nvPr/>
          </p:nvSpPr>
          <p:spPr>
            <a:xfrm>
              <a:off x="4060305" y="3323503"/>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a:solidFill>
                    <a:schemeClr val="tx1"/>
                  </a:solidFill>
                </a:rPr>
                <a:t>Dwell time: 100s</a:t>
              </a:r>
            </a:p>
            <a:p>
              <a:r>
                <a:rPr lang="cs-CZ" sz="1200" dirty="0">
                  <a:solidFill>
                    <a:schemeClr val="tx1"/>
                  </a:solidFill>
                </a:rPr>
                <a:t>Scrolling: 200px</a:t>
              </a:r>
            </a:p>
            <a:p>
              <a:r>
                <a:rPr lang="cs-CZ" sz="1200" dirty="0">
                  <a:solidFill>
                    <a:schemeClr val="tx1"/>
                  </a:solidFill>
                </a:rPr>
                <a:t>Mouse movement:450px</a:t>
              </a:r>
              <a:endParaRPr lang="hu-HU" sz="1200" dirty="0">
                <a:solidFill>
                  <a:schemeClr val="tx1"/>
                </a:solidFill>
              </a:endParaRPr>
            </a:p>
          </p:txBody>
        </p:sp>
      </p:grpSp>
      <p:sp>
        <p:nvSpPr>
          <p:cNvPr id="41" name="Jobbra nyíl 4100">
            <a:extLst>
              <a:ext uri="{FF2B5EF4-FFF2-40B4-BE49-F238E27FC236}">
                <a16:creationId xmlns:a16="http://schemas.microsoft.com/office/drawing/2014/main" id="{4A5A6273-A806-AC24-FE9D-058F54E1B0F5}"/>
              </a:ext>
            </a:extLst>
          </p:cNvPr>
          <p:cNvSpPr/>
          <p:nvPr/>
        </p:nvSpPr>
        <p:spPr>
          <a:xfrm>
            <a:off x="4946160" y="2616967"/>
            <a:ext cx="707601" cy="901564"/>
          </a:xfrm>
          <a:prstGeom prst="rightArrow">
            <a:avLst>
              <a:gd name="adj1" fmla="val 50000"/>
              <a:gd name="adj2" fmla="val 65907"/>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3" name="TextovéPole 42">
            <a:extLst>
              <a:ext uri="{FF2B5EF4-FFF2-40B4-BE49-F238E27FC236}">
                <a16:creationId xmlns:a16="http://schemas.microsoft.com/office/drawing/2014/main" id="{B07B68A6-D16E-76A7-060D-C8B09385E137}"/>
              </a:ext>
            </a:extLst>
          </p:cNvPr>
          <p:cNvSpPr txBox="1"/>
          <p:nvPr/>
        </p:nvSpPr>
        <p:spPr>
          <a:xfrm>
            <a:off x="5172777" y="6374071"/>
            <a:ext cx="7019223" cy="424732"/>
          </a:xfrm>
          <a:prstGeom prst="rect">
            <a:avLst/>
          </a:prstGeom>
          <a:noFill/>
        </p:spPr>
        <p:txBody>
          <a:bodyPr wrap="square">
            <a:spAutoFit/>
          </a:bodyPr>
          <a:lstStyle/>
          <a:p>
            <a:pPr marL="0" indent="0" algn="r">
              <a:lnSpc>
                <a:spcPct val="90000"/>
              </a:lnSpc>
              <a:buNone/>
            </a:pPr>
            <a:r>
              <a:rPr lang="cs-CZ" sz="1200" dirty="0">
                <a:latin typeface="+mn-lt"/>
                <a:hlinkClick r:id="rId4"/>
              </a:rPr>
              <a:t>https://www.researchgate.net/</a:t>
            </a:r>
            <a:r>
              <a:rPr lang="cs-CZ" sz="1200" dirty="0" err="1">
                <a:latin typeface="+mn-lt"/>
                <a:hlinkClick r:id="rId4"/>
              </a:rPr>
              <a:t>publication</a:t>
            </a:r>
            <a:r>
              <a:rPr lang="cs-CZ" sz="1200" dirty="0">
                <a:latin typeface="+mn-lt"/>
                <a:hlinkClick r:id="rId4"/>
              </a:rPr>
              <a:t>/283526661_How_to_interpret_implicit_user_feedback</a:t>
            </a:r>
            <a:r>
              <a:rPr lang="cs-CZ" sz="1200" dirty="0">
                <a:latin typeface="+mn-lt"/>
              </a:rPr>
              <a:t>, </a:t>
            </a:r>
            <a:br>
              <a:rPr lang="cs-CZ" sz="1200" dirty="0">
                <a:latin typeface="+mn-lt"/>
              </a:rPr>
            </a:br>
            <a:r>
              <a:rPr lang="cs-CZ" sz="1200" dirty="0">
                <a:latin typeface="+mn-lt"/>
                <a:hlinkClick r:id="rId5"/>
              </a:rPr>
              <a:t>https://www.ksi.mff.cuni.cz/~peska/wims13.pdf</a:t>
            </a:r>
            <a:r>
              <a:rPr lang="cs-CZ" sz="1200" dirty="0">
                <a:latin typeface="+mn-lt"/>
              </a:rPr>
              <a:t>  </a:t>
            </a:r>
            <a:endParaRPr lang="cs-CZ" sz="2400" dirty="0"/>
          </a:p>
        </p:txBody>
      </p:sp>
    </p:spTree>
    <p:extLst>
      <p:ext uri="{BB962C8B-B14F-4D97-AF65-F5344CB8AC3E}">
        <p14:creationId xmlns:p14="http://schemas.microsoft.com/office/powerpoint/2010/main" val="3326691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609603"/>
            <a:ext cx="8839892" cy="1320795"/>
          </a:xfrm>
        </p:spPr>
        <p:txBody>
          <a:bodyPr/>
          <a:lstStyle/>
          <a:p>
            <a:r>
              <a:rPr lang="cs-CZ" dirty="0">
                <a:solidFill>
                  <a:srgbClr val="333333"/>
                </a:solidFill>
                <a:latin typeface="Arial" pitchFamily="34"/>
              </a:rPr>
              <a:t>How to interpret </a:t>
            </a:r>
            <a:r>
              <a:rPr lang="cs-CZ" dirty="0" err="1">
                <a:solidFill>
                  <a:srgbClr val="333333"/>
                </a:solidFill>
                <a:latin typeface="Arial" pitchFamily="34"/>
              </a:rPr>
              <a:t>numeric</a:t>
            </a:r>
            <a:r>
              <a:rPr lang="cs-CZ" dirty="0">
                <a:solidFill>
                  <a:srgbClr val="333333"/>
                </a:solidFill>
                <a:latin typeface="Arial" pitchFamily="34"/>
              </a:rPr>
              <a:t> </a:t>
            </a:r>
            <a:r>
              <a:rPr lang="cs-CZ" dirty="0" err="1">
                <a:solidFill>
                  <a:srgbClr val="333333"/>
                </a:solidFill>
                <a:latin typeface="Arial" pitchFamily="34"/>
              </a:rPr>
              <a:t>implicit</a:t>
            </a:r>
            <a:r>
              <a:rPr lang="cs-CZ" dirty="0">
                <a:solidFill>
                  <a:srgbClr val="333333"/>
                </a:solidFill>
                <a:latin typeface="Arial" pitchFamily="34"/>
              </a:rPr>
              <a:t> feedback</a:t>
            </a:r>
            <a:endParaRPr lang="en-US" dirty="0"/>
          </a:p>
        </p:txBody>
      </p:sp>
      <p:sp>
        <p:nvSpPr>
          <p:cNvPr id="3" name="Content Placeholder 2"/>
          <p:cNvSpPr>
            <a:spLocks noGrp="1"/>
          </p:cNvSpPr>
          <p:nvPr>
            <p:ph idx="1"/>
          </p:nvPr>
        </p:nvSpPr>
        <p:spPr>
          <a:xfrm>
            <a:off x="677331" y="1558211"/>
            <a:ext cx="9603259" cy="5085185"/>
          </a:xfrm>
        </p:spPr>
        <p:txBody>
          <a:bodyPr>
            <a:normAutofit/>
          </a:bodyPr>
          <a:lstStyle/>
          <a:p>
            <a:pPr marL="0" indent="0">
              <a:buNone/>
            </a:pPr>
            <a:r>
              <a:rPr lang="cs-CZ" b="1" i="1" dirty="0" err="1">
                <a:latin typeface="+mn-lt"/>
              </a:rPr>
              <a:t>Combine</a:t>
            </a:r>
            <a:r>
              <a:rPr lang="cs-CZ" b="1" i="1" dirty="0">
                <a:latin typeface="+mn-lt"/>
              </a:rPr>
              <a:t> </a:t>
            </a:r>
            <a:r>
              <a:rPr lang="cs-CZ" b="1" i="1" dirty="0" err="1">
                <a:latin typeface="+mn-lt"/>
              </a:rPr>
              <a:t>all</a:t>
            </a:r>
            <a:r>
              <a:rPr lang="cs-CZ" b="1" i="1" dirty="0">
                <a:latin typeface="+mn-lt"/>
              </a:rPr>
              <a:t> </a:t>
            </a:r>
            <a:r>
              <a:rPr lang="cs-CZ" b="1" i="1" dirty="0" err="1">
                <a:solidFill>
                  <a:srgbClr val="92D050"/>
                </a:solidFill>
                <a:latin typeface="+mn-lt"/>
              </a:rPr>
              <a:t>implicit</a:t>
            </a:r>
            <a:r>
              <a:rPr lang="cs-CZ" b="1" i="1" dirty="0">
                <a:solidFill>
                  <a:srgbClr val="92D050"/>
                </a:solidFill>
                <a:latin typeface="+mn-lt"/>
              </a:rPr>
              <a:t> feedback </a:t>
            </a:r>
            <a:r>
              <a:rPr lang="cs-CZ" b="1" i="1" dirty="0" err="1">
                <a:latin typeface="+mn-lt"/>
              </a:rPr>
              <a:t>features</a:t>
            </a:r>
            <a:r>
              <a:rPr lang="cs-CZ" b="1" i="1" dirty="0">
                <a:latin typeface="+mn-lt"/>
              </a:rPr>
              <a:t> to </a:t>
            </a:r>
            <a:r>
              <a:rPr lang="cs-CZ" b="1" i="1" dirty="0" err="1">
                <a:solidFill>
                  <a:srgbClr val="92D050"/>
                </a:solidFill>
                <a:latin typeface="+mn-lt"/>
              </a:rPr>
              <a:t>generate</a:t>
            </a:r>
            <a:r>
              <a:rPr lang="cs-CZ" b="1" i="1" dirty="0">
                <a:solidFill>
                  <a:srgbClr val="92D050"/>
                </a:solidFill>
                <a:latin typeface="+mn-lt"/>
              </a:rPr>
              <a:t> </a:t>
            </a:r>
            <a:r>
              <a:rPr lang="cs-CZ" b="1" i="1" dirty="0" err="1">
                <a:solidFill>
                  <a:srgbClr val="92D050"/>
                </a:solidFill>
                <a:latin typeface="+mn-lt"/>
              </a:rPr>
              <a:t>additional</a:t>
            </a:r>
            <a:r>
              <a:rPr lang="cs-CZ" b="1" i="1" dirty="0">
                <a:solidFill>
                  <a:srgbClr val="92D050"/>
                </a:solidFill>
                <a:latin typeface="+mn-lt"/>
              </a:rPr>
              <a:t> „</a:t>
            </a:r>
            <a:r>
              <a:rPr lang="cs-CZ" b="1" i="1" dirty="0" err="1">
                <a:solidFill>
                  <a:srgbClr val="92D050"/>
                </a:solidFill>
                <a:latin typeface="+mn-lt"/>
              </a:rPr>
              <a:t>probably</a:t>
            </a:r>
            <a:r>
              <a:rPr lang="cs-CZ" b="1" i="1" dirty="0">
                <a:solidFill>
                  <a:srgbClr val="92D050"/>
                </a:solidFill>
                <a:latin typeface="+mn-lt"/>
              </a:rPr>
              <a:t> positive“ </a:t>
            </a:r>
            <a:r>
              <a:rPr lang="cs-CZ" b="1" i="1" dirty="0" err="1">
                <a:solidFill>
                  <a:srgbClr val="92D050"/>
                </a:solidFill>
                <a:latin typeface="+mn-lt"/>
              </a:rPr>
              <a:t>examples</a:t>
            </a:r>
            <a:endParaRPr lang="cs-CZ" b="1" i="1" dirty="0">
              <a:solidFill>
                <a:srgbClr val="92D050"/>
              </a:solidFill>
              <a:latin typeface="+mn-lt"/>
            </a:endParaRPr>
          </a:p>
          <a:p>
            <a:pPr lvl="1"/>
            <a:r>
              <a:rPr lang="cs-CZ" dirty="0">
                <a:latin typeface="+mn-lt"/>
              </a:rPr>
              <a:t>Use </a:t>
            </a:r>
            <a:r>
              <a:rPr lang="cs-CZ" dirty="0" err="1">
                <a:latin typeface="+mn-lt"/>
              </a:rPr>
              <a:t>factor</a:t>
            </a:r>
            <a:r>
              <a:rPr lang="cs-CZ" dirty="0">
                <a:latin typeface="+mn-lt"/>
              </a:rPr>
              <a:t> </a:t>
            </a:r>
            <a:r>
              <a:rPr lang="cs-CZ" dirty="0" err="1">
                <a:latin typeface="+mn-lt"/>
              </a:rPr>
              <a:t>analysis</a:t>
            </a:r>
            <a:r>
              <a:rPr lang="cs-CZ" dirty="0">
                <a:latin typeface="+mn-lt"/>
              </a:rPr>
              <a:t> to </a:t>
            </a:r>
            <a:r>
              <a:rPr lang="cs-CZ" dirty="0" err="1">
                <a:latin typeface="+mn-lt"/>
              </a:rPr>
              <a:t>relate</a:t>
            </a:r>
            <a:r>
              <a:rPr lang="cs-CZ" dirty="0">
                <a:latin typeface="+mn-lt"/>
              </a:rPr>
              <a:t> </a:t>
            </a:r>
            <a:r>
              <a:rPr lang="cs-CZ" dirty="0" err="1">
                <a:latin typeface="+mn-lt"/>
              </a:rPr>
              <a:t>additional</a:t>
            </a:r>
            <a:r>
              <a:rPr lang="cs-CZ" dirty="0">
                <a:latin typeface="+mn-lt"/>
              </a:rPr>
              <a:t> feedback </a:t>
            </a:r>
            <a:r>
              <a:rPr lang="cs-CZ" dirty="0" err="1">
                <a:latin typeface="+mn-lt"/>
              </a:rPr>
              <a:t>indicators</a:t>
            </a:r>
            <a:r>
              <a:rPr lang="cs-CZ" dirty="0">
                <a:latin typeface="+mn-lt"/>
              </a:rPr>
              <a:t> </a:t>
            </a:r>
            <a:r>
              <a:rPr lang="cs-CZ" dirty="0" err="1">
                <a:latin typeface="+mn-lt"/>
              </a:rPr>
              <a:t>with</a:t>
            </a:r>
            <a:r>
              <a:rPr lang="cs-CZ" dirty="0">
                <a:latin typeface="+mn-lt"/>
              </a:rPr>
              <a:t> </a:t>
            </a:r>
            <a:r>
              <a:rPr lang="cs-CZ" dirty="0" err="1">
                <a:latin typeface="+mn-lt"/>
              </a:rPr>
              <a:t>the</a:t>
            </a:r>
            <a:r>
              <a:rPr lang="cs-CZ" dirty="0">
                <a:latin typeface="+mn-lt"/>
              </a:rPr>
              <a:t> </a:t>
            </a:r>
            <a:r>
              <a:rPr lang="cs-CZ" dirty="0" err="1">
                <a:latin typeface="+mn-lt"/>
              </a:rPr>
              <a:t>target</a:t>
            </a:r>
            <a:r>
              <a:rPr lang="cs-CZ" dirty="0">
                <a:latin typeface="+mn-lt"/>
              </a:rPr>
              <a:t> (</a:t>
            </a:r>
            <a:r>
              <a:rPr lang="cs-CZ" dirty="0" err="1">
                <a:latin typeface="+mn-lt"/>
              </a:rPr>
              <a:t>binary</a:t>
            </a:r>
            <a:r>
              <a:rPr lang="cs-CZ" dirty="0">
                <a:latin typeface="+mn-lt"/>
              </a:rPr>
              <a:t>) </a:t>
            </a:r>
            <a:r>
              <a:rPr lang="cs-CZ" dirty="0" err="1">
                <a:latin typeface="+mn-lt"/>
              </a:rPr>
              <a:t>purchase</a:t>
            </a:r>
            <a:endParaRPr lang="cs-CZ" dirty="0">
              <a:latin typeface="+mn-lt"/>
            </a:endParaRPr>
          </a:p>
          <a:p>
            <a:pPr lvl="1"/>
            <a:r>
              <a:rPr lang="cs-CZ" dirty="0" err="1">
                <a:latin typeface="+mn-lt"/>
              </a:rPr>
              <a:t>Then</a:t>
            </a:r>
            <a:r>
              <a:rPr lang="cs-CZ" dirty="0">
                <a:latin typeface="+mn-lt"/>
              </a:rPr>
              <a:t>, </a:t>
            </a:r>
            <a:r>
              <a:rPr lang="cs-CZ" dirty="0" err="1">
                <a:latin typeface="+mn-lt"/>
              </a:rPr>
              <a:t>generate</a:t>
            </a:r>
            <a:r>
              <a:rPr lang="cs-CZ" dirty="0">
                <a:latin typeface="+mn-lt"/>
              </a:rPr>
              <a:t> </a:t>
            </a:r>
            <a:r>
              <a:rPr lang="cs-CZ" dirty="0" err="1">
                <a:latin typeface="+mn-lt"/>
              </a:rPr>
              <a:t>additional</a:t>
            </a:r>
            <a:r>
              <a:rPr lang="cs-CZ" dirty="0">
                <a:latin typeface="+mn-lt"/>
              </a:rPr>
              <a:t> positive </a:t>
            </a:r>
            <a:r>
              <a:rPr lang="cs-CZ" dirty="0" err="1">
                <a:latin typeface="+mn-lt"/>
              </a:rPr>
              <a:t>examples</a:t>
            </a:r>
            <a:r>
              <a:rPr lang="cs-CZ" dirty="0">
                <a:latin typeface="+mn-lt"/>
              </a:rPr>
              <a:t> </a:t>
            </a:r>
            <a:r>
              <a:rPr lang="cs-CZ" dirty="0" err="1">
                <a:latin typeface="+mn-lt"/>
              </a:rPr>
              <a:t>with</a:t>
            </a:r>
            <a:r>
              <a:rPr lang="cs-CZ" dirty="0">
                <a:latin typeface="+mn-lt"/>
              </a:rPr>
              <a:t> </a:t>
            </a:r>
            <a:r>
              <a:rPr lang="cs-CZ" dirty="0" err="1">
                <a:latin typeface="+mn-lt"/>
              </a:rPr>
              <a:t>some</a:t>
            </a:r>
            <a:r>
              <a:rPr lang="cs-CZ" dirty="0">
                <a:latin typeface="+mn-lt"/>
              </a:rPr>
              <a:t> </a:t>
            </a:r>
            <a:r>
              <a:rPr lang="cs-CZ" dirty="0" err="1">
                <a:latin typeface="+mn-lt"/>
              </a:rPr>
              <a:t>confidence</a:t>
            </a:r>
            <a:r>
              <a:rPr lang="cs-CZ" dirty="0">
                <a:latin typeface="+mn-lt"/>
              </a:rPr>
              <a:t> </a:t>
            </a:r>
            <a:r>
              <a:rPr lang="cs-CZ" dirty="0" err="1">
                <a:latin typeface="+mn-lt"/>
              </a:rPr>
              <a:t>value</a:t>
            </a:r>
            <a:r>
              <a:rPr lang="cs-CZ" dirty="0">
                <a:latin typeface="+mn-lt"/>
              </a:rPr>
              <a:t> and sample </a:t>
            </a:r>
            <a:r>
              <a:rPr lang="cs-CZ" dirty="0" err="1">
                <a:latin typeface="+mn-lt"/>
              </a:rPr>
              <a:t>from</a:t>
            </a:r>
            <a:r>
              <a:rPr lang="cs-CZ" dirty="0">
                <a:latin typeface="+mn-lt"/>
              </a:rPr>
              <a:t> </a:t>
            </a:r>
            <a:r>
              <a:rPr lang="cs-CZ" dirty="0" err="1">
                <a:latin typeface="+mn-lt"/>
              </a:rPr>
              <a:t>it</a:t>
            </a:r>
            <a:endParaRPr lang="cs-CZ" dirty="0">
              <a:latin typeface="+mn-lt"/>
            </a:endParaRPr>
          </a:p>
          <a:p>
            <a:pPr lvl="2"/>
            <a:r>
              <a:rPr lang="cs-CZ" dirty="0" err="1">
                <a:latin typeface="+mn-lt"/>
              </a:rPr>
              <a:t>Sampled</a:t>
            </a:r>
            <a:r>
              <a:rPr lang="cs-CZ" dirty="0">
                <a:latin typeface="+mn-lt"/>
              </a:rPr>
              <a:t> </a:t>
            </a:r>
            <a:r>
              <a:rPr lang="cs-CZ" dirty="0" err="1">
                <a:latin typeface="+mn-lt"/>
              </a:rPr>
              <a:t>items</a:t>
            </a:r>
            <a:r>
              <a:rPr lang="cs-CZ" dirty="0">
                <a:latin typeface="+mn-lt"/>
              </a:rPr>
              <a:t> </a:t>
            </a:r>
            <a:r>
              <a:rPr lang="cs-CZ" dirty="0" err="1">
                <a:latin typeface="+mn-lt"/>
              </a:rPr>
              <a:t>represent</a:t>
            </a:r>
            <a:r>
              <a:rPr lang="cs-CZ" dirty="0">
                <a:latin typeface="+mn-lt"/>
              </a:rPr>
              <a:t> </a:t>
            </a:r>
            <a:r>
              <a:rPr lang="cs-CZ" dirty="0" err="1">
                <a:latin typeface="+mn-lt"/>
              </a:rPr>
              <a:t>additional</a:t>
            </a:r>
            <a:r>
              <a:rPr lang="cs-CZ" dirty="0">
                <a:latin typeface="+mn-lt"/>
              </a:rPr>
              <a:t> positive </a:t>
            </a:r>
            <a:r>
              <a:rPr lang="cs-CZ" dirty="0" err="1">
                <a:latin typeface="+mn-lt"/>
              </a:rPr>
              <a:t>examples</a:t>
            </a:r>
            <a:r>
              <a:rPr lang="cs-CZ" dirty="0">
                <a:latin typeface="+mn-lt"/>
              </a:rPr>
              <a:t> to </a:t>
            </a:r>
            <a:r>
              <a:rPr lang="cs-CZ" dirty="0" err="1">
                <a:latin typeface="+mn-lt"/>
              </a:rPr>
              <a:t>train</a:t>
            </a:r>
            <a:r>
              <a:rPr lang="cs-CZ" dirty="0">
                <a:latin typeface="+mn-lt"/>
              </a:rPr>
              <a:t> </a:t>
            </a:r>
            <a:r>
              <a:rPr lang="cs-CZ" dirty="0" err="1">
                <a:latin typeface="+mn-lt"/>
              </a:rPr>
              <a:t>the</a:t>
            </a:r>
            <a:r>
              <a:rPr lang="cs-CZ" dirty="0">
                <a:latin typeface="+mn-lt"/>
              </a:rPr>
              <a:t> model</a:t>
            </a:r>
          </a:p>
          <a:p>
            <a:pPr lvl="1"/>
            <a:endParaRPr lang="cs-CZ" dirty="0">
              <a:latin typeface="+mn-lt"/>
            </a:endParaRPr>
          </a:p>
          <a:p>
            <a:pPr lvl="1"/>
            <a:endParaRPr lang="cs-CZ" dirty="0">
              <a:latin typeface="+mn-lt"/>
            </a:endParaRPr>
          </a:p>
          <a:p>
            <a:pPr lvl="1"/>
            <a:endParaRPr lang="cs-CZ" dirty="0">
              <a:latin typeface="+mn-lt"/>
            </a:endParaRPr>
          </a:p>
          <a:p>
            <a:pPr lvl="1"/>
            <a:endParaRPr lang="cs-CZ" dirty="0">
              <a:latin typeface="+mn-lt"/>
            </a:endParaRPr>
          </a:p>
          <a:p>
            <a:pPr lvl="1"/>
            <a:endParaRPr lang="cs-CZ" dirty="0">
              <a:latin typeface="+mn-lt"/>
            </a:endParaRPr>
          </a:p>
          <a:p>
            <a:pPr lvl="1"/>
            <a:r>
              <a:rPr lang="cs-CZ" dirty="0">
                <a:latin typeface="+mn-lt"/>
              </a:rPr>
              <a:t>Use standard BPR MF to </a:t>
            </a:r>
            <a:r>
              <a:rPr lang="cs-CZ" dirty="0" err="1">
                <a:latin typeface="+mn-lt"/>
              </a:rPr>
              <a:t>learn</a:t>
            </a:r>
            <a:r>
              <a:rPr lang="cs-CZ" dirty="0">
                <a:latin typeface="+mn-lt"/>
              </a:rPr>
              <a:t> user &amp; </a:t>
            </a:r>
            <a:r>
              <a:rPr lang="cs-CZ" dirty="0" err="1">
                <a:latin typeface="+mn-lt"/>
              </a:rPr>
              <a:t>item</a:t>
            </a:r>
            <a:r>
              <a:rPr lang="cs-CZ" dirty="0">
                <a:latin typeface="+mn-lt"/>
              </a:rPr>
              <a:t> </a:t>
            </a:r>
            <a:r>
              <a:rPr lang="cs-CZ" dirty="0" err="1">
                <a:latin typeface="+mn-lt"/>
              </a:rPr>
              <a:t>factors</a:t>
            </a:r>
            <a:endParaRPr lang="cs-CZ" dirty="0">
              <a:latin typeface="+mn-lt"/>
            </a:endParaRPr>
          </a:p>
          <a:p>
            <a:pPr lvl="2"/>
            <a:r>
              <a:rPr lang="cs-CZ" dirty="0" err="1">
                <a:latin typeface="+mn-lt"/>
              </a:rPr>
              <a:t>One</a:t>
            </a:r>
            <a:r>
              <a:rPr lang="cs-CZ" dirty="0">
                <a:latin typeface="+mn-lt"/>
              </a:rPr>
              <a:t> </a:t>
            </a:r>
            <a:r>
              <a:rPr lang="cs-CZ" dirty="0" err="1">
                <a:latin typeface="+mn-lt"/>
              </a:rPr>
              <a:t>tweak</a:t>
            </a:r>
            <a:r>
              <a:rPr lang="cs-CZ" dirty="0">
                <a:latin typeface="+mn-lt"/>
              </a:rPr>
              <a:t>: use </a:t>
            </a:r>
            <a:r>
              <a:rPr lang="cs-CZ" dirty="0" err="1">
                <a:latin typeface="+mn-lt"/>
              </a:rPr>
              <a:t>confidence</a:t>
            </a:r>
            <a:r>
              <a:rPr lang="cs-CZ" dirty="0">
                <a:latin typeface="+mn-lt"/>
              </a:rPr>
              <a:t> as a </a:t>
            </a:r>
            <a:r>
              <a:rPr lang="cs-CZ" dirty="0" err="1">
                <a:latin typeface="+mn-lt"/>
              </a:rPr>
              <a:t>power</a:t>
            </a:r>
            <a:r>
              <a:rPr lang="cs-CZ" dirty="0">
                <a:latin typeface="+mn-lt"/>
              </a:rPr>
              <a:t> in </a:t>
            </a:r>
            <a:r>
              <a:rPr lang="cs-CZ" dirty="0" err="1">
                <a:latin typeface="+mn-lt"/>
              </a:rPr>
              <a:t>the</a:t>
            </a:r>
            <a:r>
              <a:rPr lang="cs-CZ" dirty="0">
                <a:latin typeface="+mn-lt"/>
              </a:rPr>
              <a:t> </a:t>
            </a:r>
            <a:r>
              <a:rPr lang="cs-CZ" dirty="0" err="1">
                <a:latin typeface="+mn-lt"/>
              </a:rPr>
              <a:t>loss</a:t>
            </a:r>
            <a:r>
              <a:rPr lang="cs-CZ" dirty="0">
                <a:latin typeface="+mn-lt"/>
              </a:rPr>
              <a:t> </a:t>
            </a:r>
            <a:r>
              <a:rPr lang="cs-CZ" dirty="0" err="1">
                <a:latin typeface="+mn-lt"/>
              </a:rPr>
              <a:t>function</a:t>
            </a:r>
            <a:endParaRPr lang="cs-CZ" dirty="0">
              <a:latin typeface="+mn-lt"/>
            </a:endParaRPr>
          </a:p>
          <a:p>
            <a:pPr lvl="1"/>
            <a:endParaRPr lang="cs-CZ" dirty="0"/>
          </a:p>
          <a:p>
            <a:pPr lvl="1"/>
            <a:endParaRPr lang="cs-CZ" dirty="0"/>
          </a:p>
          <a:p>
            <a:pPr lvl="1"/>
            <a:endParaRPr lang="cs-CZ" dirty="0"/>
          </a:p>
          <a:p>
            <a:pPr lvl="1"/>
            <a:endParaRPr lang="cs-CZ" dirty="0"/>
          </a:p>
          <a:p>
            <a:pPr lvl="1"/>
            <a:endParaRPr lang="cs-CZ" dirty="0"/>
          </a:p>
          <a:p>
            <a:pPr lvl="1"/>
            <a:endParaRPr lang="cs-CZ"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endParaRPr lang="cs-CZ" sz="1600" dirty="0"/>
          </a:p>
          <a:p>
            <a:pPr marL="0" indent="0">
              <a:lnSpc>
                <a:spcPct val="90000"/>
              </a:lnSpc>
              <a:buNone/>
            </a:pPr>
            <a:endParaRPr lang="cs-CZ" sz="1600" dirty="0"/>
          </a:p>
          <a:p>
            <a:pPr marL="0" indent="0">
              <a:lnSpc>
                <a:spcPct val="90000"/>
              </a:lnSpc>
              <a:buNone/>
            </a:pPr>
            <a:endParaRPr lang="cs-CZ" sz="1600" dirty="0"/>
          </a:p>
        </p:txBody>
      </p:sp>
      <p:grpSp>
        <p:nvGrpSpPr>
          <p:cNvPr id="26" name="Skupina 25">
            <a:extLst>
              <a:ext uri="{FF2B5EF4-FFF2-40B4-BE49-F238E27FC236}">
                <a16:creationId xmlns:a16="http://schemas.microsoft.com/office/drawing/2014/main" id="{AB9957F2-27B7-4742-B490-FBDAB451FCC8}"/>
              </a:ext>
            </a:extLst>
          </p:cNvPr>
          <p:cNvGrpSpPr/>
          <p:nvPr/>
        </p:nvGrpSpPr>
        <p:grpSpPr>
          <a:xfrm>
            <a:off x="1221847" y="3206265"/>
            <a:ext cx="4595189" cy="1320795"/>
            <a:chOff x="677332" y="2614422"/>
            <a:chExt cx="4976429" cy="1629156"/>
          </a:xfrm>
        </p:grpSpPr>
        <p:grpSp>
          <p:nvGrpSpPr>
            <p:cNvPr id="4" name="Csoportba foglalás 53">
              <a:extLst>
                <a:ext uri="{FF2B5EF4-FFF2-40B4-BE49-F238E27FC236}">
                  <a16:creationId xmlns:a16="http://schemas.microsoft.com/office/drawing/2014/main" id="{EC287AEA-7601-46CC-BC65-A74258A68A7F}"/>
                </a:ext>
              </a:extLst>
            </p:cNvPr>
            <p:cNvGrpSpPr/>
            <p:nvPr/>
          </p:nvGrpSpPr>
          <p:grpSpPr>
            <a:xfrm>
              <a:off x="677332" y="2614422"/>
              <a:ext cx="3988436" cy="1629156"/>
              <a:chOff x="2934227" y="2375908"/>
              <a:chExt cx="3988436" cy="1629156"/>
            </a:xfrm>
          </p:grpSpPr>
          <p:pic>
            <p:nvPicPr>
              <p:cNvPr id="5" name="Picture 4" descr="Výsledek obrázku pro spreadsheet icon">
                <a:extLst>
                  <a:ext uri="{FF2B5EF4-FFF2-40B4-BE49-F238E27FC236}">
                    <a16:creationId xmlns:a16="http://schemas.microsoft.com/office/drawing/2014/main" id="{EB237540-BBE7-4A53-94BA-1D8AF9C1FC6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6300192" y="237590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ýsledek obrázku pro spreadsheet icon">
                <a:extLst>
                  <a:ext uri="{FF2B5EF4-FFF2-40B4-BE49-F238E27FC236}">
                    <a16:creationId xmlns:a16="http://schemas.microsoft.com/office/drawing/2014/main" id="{6099123C-A972-4B0D-A596-4EC8D2A9953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6300192" y="3333668"/>
                <a:ext cx="622471" cy="671396"/>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7" name="Kép 27">
                <a:extLst>
                  <a:ext uri="{FF2B5EF4-FFF2-40B4-BE49-F238E27FC236}">
                    <a16:creationId xmlns:a16="http://schemas.microsoft.com/office/drawing/2014/main" id="{E7D2C564-D138-4E4B-90B7-E59375ECDB05}"/>
                  </a:ext>
                </a:extLst>
              </p:cNvPr>
              <p:cNvPicPr>
                <a:picLocks noChangeAspect="1"/>
              </p:cNvPicPr>
              <p:nvPr/>
            </p:nvPicPr>
            <p:blipFill rotWithShape="1">
              <a:blip r:embed="rId3" cstate="print"/>
              <a:srcRect l="783" t="8001" r="74805" b="50000"/>
              <a:stretch/>
            </p:blipFill>
            <p:spPr>
              <a:xfrm>
                <a:off x="2934227" y="2922704"/>
                <a:ext cx="629661" cy="609349"/>
              </a:xfrm>
              <a:prstGeom prst="rect">
                <a:avLst/>
              </a:prstGeom>
            </p:spPr>
          </p:pic>
          <p:cxnSp>
            <p:nvCxnSpPr>
              <p:cNvPr id="8" name="Szögletes összekötő 29">
                <a:extLst>
                  <a:ext uri="{FF2B5EF4-FFF2-40B4-BE49-F238E27FC236}">
                    <a16:creationId xmlns:a16="http://schemas.microsoft.com/office/drawing/2014/main" id="{8AB550FA-EA3A-411F-B447-1A58B1BE7F3C}"/>
                  </a:ext>
                </a:extLst>
              </p:cNvPr>
              <p:cNvCxnSpPr/>
              <p:nvPr/>
            </p:nvCxnSpPr>
            <p:spPr>
              <a:xfrm flipV="1">
                <a:off x="3563888" y="2708920"/>
                <a:ext cx="2736304" cy="384450"/>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9" name="Szögletes összekötő 34">
                <a:extLst>
                  <a:ext uri="{FF2B5EF4-FFF2-40B4-BE49-F238E27FC236}">
                    <a16:creationId xmlns:a16="http://schemas.microsoft.com/office/drawing/2014/main" id="{F86745DC-B332-4C7B-B775-BC089698209C}"/>
                  </a:ext>
                </a:extLst>
              </p:cNvPr>
              <p:cNvCxnSpPr/>
              <p:nvPr/>
            </p:nvCxnSpPr>
            <p:spPr>
              <a:xfrm>
                <a:off x="3563888" y="3356992"/>
                <a:ext cx="2736304" cy="288032"/>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0" name="Lekerekített téglalap 33">
                <a:extLst>
                  <a:ext uri="{FF2B5EF4-FFF2-40B4-BE49-F238E27FC236}">
                    <a16:creationId xmlns:a16="http://schemas.microsoft.com/office/drawing/2014/main" id="{0C29F5E5-CD93-47DA-A1E7-504115DEC723}"/>
                  </a:ext>
                </a:extLst>
              </p:cNvPr>
              <p:cNvSpPr/>
              <p:nvPr/>
            </p:nvSpPr>
            <p:spPr>
              <a:xfrm>
                <a:off x="4060305" y="2411808"/>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dirty="0">
                    <a:solidFill>
                      <a:schemeClr val="tx1"/>
                    </a:solidFill>
                  </a:rPr>
                  <a:t>Stream </a:t>
                </a:r>
                <a:r>
                  <a:rPr lang="cs-CZ" sz="1100" dirty="0" err="1">
                    <a:solidFill>
                      <a:schemeClr val="tx1"/>
                    </a:solidFill>
                  </a:rPr>
                  <a:t>of</a:t>
                </a:r>
                <a:r>
                  <a:rPr lang="cs-CZ" sz="1100" dirty="0">
                    <a:solidFill>
                      <a:schemeClr val="tx1"/>
                    </a:solidFill>
                  </a:rPr>
                  <a:t> JS </a:t>
                </a:r>
                <a:r>
                  <a:rPr lang="cs-CZ" sz="1100" dirty="0" err="1">
                    <a:solidFill>
                      <a:schemeClr val="tx1"/>
                    </a:solidFill>
                  </a:rPr>
                  <a:t>events</a:t>
                </a:r>
                <a:r>
                  <a:rPr lang="cs-CZ" sz="1100" dirty="0">
                    <a:solidFill>
                      <a:schemeClr val="tx1"/>
                    </a:solidFill>
                  </a:rPr>
                  <a:t>: </a:t>
                </a:r>
                <a:r>
                  <a:rPr lang="cs-CZ" sz="1100" dirty="0" err="1">
                    <a:solidFill>
                      <a:schemeClr val="tx1"/>
                    </a:solidFill>
                  </a:rPr>
                  <a:t>mouse</a:t>
                </a:r>
                <a:r>
                  <a:rPr lang="cs-CZ" sz="1100" dirty="0">
                    <a:solidFill>
                      <a:schemeClr val="tx1"/>
                    </a:solidFill>
                  </a:rPr>
                  <a:t> </a:t>
                </a:r>
                <a:r>
                  <a:rPr lang="cs-CZ" sz="1100" dirty="0" err="1">
                    <a:solidFill>
                      <a:schemeClr val="tx1"/>
                    </a:solidFill>
                  </a:rPr>
                  <a:t>motion</a:t>
                </a:r>
                <a:r>
                  <a:rPr lang="cs-CZ" sz="1100" dirty="0">
                    <a:solidFill>
                      <a:schemeClr val="tx1"/>
                    </a:solidFill>
                  </a:rPr>
                  <a:t>, </a:t>
                </a:r>
                <a:r>
                  <a:rPr lang="cs-CZ" sz="1100" dirty="0" err="1">
                    <a:solidFill>
                      <a:schemeClr val="tx1"/>
                    </a:solidFill>
                  </a:rPr>
                  <a:t>keyboard</a:t>
                </a:r>
                <a:r>
                  <a:rPr lang="cs-CZ" sz="1100" dirty="0">
                    <a:solidFill>
                      <a:schemeClr val="tx1"/>
                    </a:solidFill>
                  </a:rPr>
                  <a:t>, </a:t>
                </a:r>
                <a:r>
                  <a:rPr lang="cs-CZ" sz="1100" dirty="0" err="1">
                    <a:solidFill>
                      <a:schemeClr val="tx1"/>
                    </a:solidFill>
                  </a:rPr>
                  <a:t>scroll</a:t>
                </a:r>
                <a:endParaRPr lang="hu-HU" sz="1100" dirty="0">
                  <a:solidFill>
                    <a:schemeClr val="tx1"/>
                  </a:solidFill>
                </a:endParaRPr>
              </a:p>
            </p:txBody>
          </p:sp>
          <p:sp>
            <p:nvSpPr>
              <p:cNvPr id="11" name="Lekerekített téglalap 46">
                <a:extLst>
                  <a:ext uri="{FF2B5EF4-FFF2-40B4-BE49-F238E27FC236}">
                    <a16:creationId xmlns:a16="http://schemas.microsoft.com/office/drawing/2014/main" id="{5C53DED6-BF41-4DBE-8364-84FBB5C8D45C}"/>
                  </a:ext>
                </a:extLst>
              </p:cNvPr>
              <p:cNvSpPr/>
              <p:nvPr/>
            </p:nvSpPr>
            <p:spPr>
              <a:xfrm>
                <a:off x="4060305" y="3323503"/>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dirty="0">
                    <a:solidFill>
                      <a:schemeClr val="tx1"/>
                    </a:solidFill>
                  </a:rPr>
                  <a:t>Stream </a:t>
                </a:r>
                <a:r>
                  <a:rPr lang="cs-CZ" sz="1100" dirty="0" err="1">
                    <a:solidFill>
                      <a:schemeClr val="tx1"/>
                    </a:solidFill>
                  </a:rPr>
                  <a:t>of</a:t>
                </a:r>
                <a:r>
                  <a:rPr lang="cs-CZ" sz="1100" dirty="0">
                    <a:solidFill>
                      <a:schemeClr val="tx1"/>
                    </a:solidFill>
                  </a:rPr>
                  <a:t> JS </a:t>
                </a:r>
                <a:r>
                  <a:rPr lang="cs-CZ" sz="1100" dirty="0" err="1">
                    <a:solidFill>
                      <a:schemeClr val="tx1"/>
                    </a:solidFill>
                  </a:rPr>
                  <a:t>events</a:t>
                </a:r>
                <a:r>
                  <a:rPr lang="cs-CZ" sz="1100" dirty="0">
                    <a:solidFill>
                      <a:schemeClr val="tx1"/>
                    </a:solidFill>
                  </a:rPr>
                  <a:t>: </a:t>
                </a:r>
                <a:r>
                  <a:rPr lang="cs-CZ" sz="1100" dirty="0" err="1">
                    <a:solidFill>
                      <a:schemeClr val="tx1"/>
                    </a:solidFill>
                  </a:rPr>
                  <a:t>mouse</a:t>
                </a:r>
                <a:r>
                  <a:rPr lang="cs-CZ" sz="1100" dirty="0">
                    <a:solidFill>
                      <a:schemeClr val="tx1"/>
                    </a:solidFill>
                  </a:rPr>
                  <a:t> </a:t>
                </a:r>
                <a:r>
                  <a:rPr lang="cs-CZ" sz="1100" dirty="0" err="1">
                    <a:solidFill>
                      <a:schemeClr val="tx1"/>
                    </a:solidFill>
                  </a:rPr>
                  <a:t>motion</a:t>
                </a:r>
                <a:r>
                  <a:rPr lang="cs-CZ" sz="1100" dirty="0">
                    <a:solidFill>
                      <a:schemeClr val="tx1"/>
                    </a:solidFill>
                  </a:rPr>
                  <a:t>, </a:t>
                </a:r>
                <a:r>
                  <a:rPr lang="cs-CZ" sz="1100" dirty="0" err="1">
                    <a:solidFill>
                      <a:schemeClr val="tx1"/>
                    </a:solidFill>
                  </a:rPr>
                  <a:t>keyboard</a:t>
                </a:r>
                <a:r>
                  <a:rPr lang="cs-CZ" sz="1100" dirty="0">
                    <a:solidFill>
                      <a:schemeClr val="tx1"/>
                    </a:solidFill>
                  </a:rPr>
                  <a:t>, </a:t>
                </a:r>
                <a:r>
                  <a:rPr lang="cs-CZ" sz="1100" dirty="0" err="1">
                    <a:solidFill>
                      <a:schemeClr val="tx1"/>
                    </a:solidFill>
                  </a:rPr>
                  <a:t>scroll</a:t>
                </a:r>
                <a:endParaRPr lang="hu-HU" sz="1100" dirty="0">
                  <a:solidFill>
                    <a:schemeClr val="tx1"/>
                  </a:solidFill>
                </a:endParaRPr>
              </a:p>
            </p:txBody>
          </p:sp>
        </p:grpSp>
        <p:sp>
          <p:nvSpPr>
            <p:cNvPr id="20" name="Jobbra nyíl 4100">
              <a:extLst>
                <a:ext uri="{FF2B5EF4-FFF2-40B4-BE49-F238E27FC236}">
                  <a16:creationId xmlns:a16="http://schemas.microsoft.com/office/drawing/2014/main" id="{D6602665-F154-4221-9C4E-1236FE2F7C01}"/>
                </a:ext>
              </a:extLst>
            </p:cNvPr>
            <p:cNvSpPr/>
            <p:nvPr/>
          </p:nvSpPr>
          <p:spPr>
            <a:xfrm>
              <a:off x="4946160" y="3025435"/>
              <a:ext cx="707601" cy="901564"/>
            </a:xfrm>
            <a:prstGeom prst="rightArrow">
              <a:avLst>
                <a:gd name="adj1" fmla="val 50000"/>
                <a:gd name="adj2" fmla="val 65907"/>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3" name="TextovéPole 12">
            <a:extLst>
              <a:ext uri="{FF2B5EF4-FFF2-40B4-BE49-F238E27FC236}">
                <a16:creationId xmlns:a16="http://schemas.microsoft.com/office/drawing/2014/main" id="{018D3884-B022-6CDB-48C1-3648A2EDB885}"/>
              </a:ext>
            </a:extLst>
          </p:cNvPr>
          <p:cNvSpPr txBox="1"/>
          <p:nvPr/>
        </p:nvSpPr>
        <p:spPr>
          <a:xfrm>
            <a:off x="5670884" y="6412563"/>
            <a:ext cx="6521116" cy="461665"/>
          </a:xfrm>
          <a:prstGeom prst="rect">
            <a:avLst/>
          </a:prstGeom>
          <a:noFill/>
        </p:spPr>
        <p:txBody>
          <a:bodyPr wrap="square">
            <a:spAutoFit/>
          </a:bodyPr>
          <a:lstStyle/>
          <a:p>
            <a:pPr algn="r">
              <a:spcBef>
                <a:spcPts val="1200"/>
              </a:spcBef>
              <a:spcAft>
                <a:spcPts val="1200"/>
              </a:spcAft>
            </a:pPr>
            <a:r>
              <a:rPr lang="en-US" sz="1200" b="0" i="0" dirty="0">
                <a:solidFill>
                  <a:srgbClr val="1F1F1F"/>
                </a:solidFill>
                <a:effectLst/>
                <a:latin typeface="ElsevierGulliver"/>
              </a:rPr>
              <a:t>Resolving data sparsity by multi-type auxiliary implicit feedback for recommender systems</a:t>
            </a:r>
            <a:r>
              <a:rPr lang="cs-CZ" sz="1200" b="0" i="0" dirty="0">
                <a:solidFill>
                  <a:srgbClr val="1F1F1F"/>
                </a:solidFill>
                <a:effectLst/>
                <a:latin typeface="ElsevierGulliver"/>
              </a:rPr>
              <a:t/>
            </a:r>
            <a:br>
              <a:rPr lang="cs-CZ" sz="1200" b="0" i="0" dirty="0">
                <a:solidFill>
                  <a:srgbClr val="1F1F1F"/>
                </a:solidFill>
                <a:effectLst/>
                <a:latin typeface="ElsevierGulliver"/>
              </a:rPr>
            </a:br>
            <a:r>
              <a:rPr lang="cs-CZ" sz="1100" b="0" i="0" dirty="0">
                <a:solidFill>
                  <a:srgbClr val="1F1F1F"/>
                </a:solidFill>
                <a:effectLst/>
                <a:latin typeface="ElsevierGulliver"/>
                <a:hlinkClick r:id="rId4"/>
              </a:rPr>
              <a:t>https://www.sciencedirect.com/science/article/pii/S0950705117304653</a:t>
            </a:r>
            <a:r>
              <a:rPr lang="cs-CZ" sz="1100" b="0" i="0" dirty="0">
                <a:solidFill>
                  <a:srgbClr val="1F1F1F"/>
                </a:solidFill>
                <a:effectLst/>
                <a:latin typeface="ElsevierGulliver"/>
              </a:rPr>
              <a:t> </a:t>
            </a:r>
            <a:endParaRPr lang="en-US" sz="1200" b="0" i="0" dirty="0">
              <a:solidFill>
                <a:srgbClr val="1F1F1F"/>
              </a:solidFill>
              <a:effectLst/>
              <a:latin typeface="ElsevierGulliver"/>
            </a:endParaRPr>
          </a:p>
        </p:txBody>
      </p:sp>
      <p:grpSp>
        <p:nvGrpSpPr>
          <p:cNvPr id="21" name="Skupina 20">
            <a:extLst>
              <a:ext uri="{FF2B5EF4-FFF2-40B4-BE49-F238E27FC236}">
                <a16:creationId xmlns:a16="http://schemas.microsoft.com/office/drawing/2014/main" id="{FDC4BEC8-6445-D9F7-6118-203AEFEEACE6}"/>
              </a:ext>
            </a:extLst>
          </p:cNvPr>
          <p:cNvGrpSpPr/>
          <p:nvPr/>
        </p:nvGrpSpPr>
        <p:grpSpPr>
          <a:xfrm>
            <a:off x="6160145" y="3326157"/>
            <a:ext cx="1520442" cy="1140829"/>
            <a:chOff x="5311661" y="2437005"/>
            <a:chExt cx="1520442" cy="1140829"/>
          </a:xfrm>
        </p:grpSpPr>
        <p:pic>
          <p:nvPicPr>
            <p:cNvPr id="14" name="Picture 4" descr="Výsledek obrázku pro spreadsheet icon">
              <a:extLst>
                <a:ext uri="{FF2B5EF4-FFF2-40B4-BE49-F238E27FC236}">
                  <a16:creationId xmlns:a16="http://schemas.microsoft.com/office/drawing/2014/main" id="{46CBD9A3-1E96-DDB8-511B-7B7040B4D86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5658830" y="2550882"/>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Výsledek obrázku pro spreadsheet icon">
              <a:extLst>
                <a:ext uri="{FF2B5EF4-FFF2-40B4-BE49-F238E27FC236}">
                  <a16:creationId xmlns:a16="http://schemas.microsoft.com/office/drawing/2014/main" id="{DD06F749-31D4-2B61-9F06-2015513612B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5825149" y="2823040"/>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Výsledek obrázku pro spreadsheet icon">
              <a:extLst>
                <a:ext uri="{FF2B5EF4-FFF2-40B4-BE49-F238E27FC236}">
                  <a16:creationId xmlns:a16="http://schemas.microsoft.com/office/drawing/2014/main" id="{64AECE6C-3583-3753-FBF9-4A8F096C8C3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6015002" y="2633333"/>
              <a:ext cx="622471" cy="671396"/>
            </a:xfrm>
            <a:prstGeom prst="rect">
              <a:avLst/>
            </a:prstGeom>
            <a:noFill/>
            <a:extLst>
              <a:ext uri="{909E8E84-426E-40DD-AFC4-6F175D3DCCD1}">
                <a14:hiddenFill xmlns:a14="http://schemas.microsoft.com/office/drawing/2010/main">
                  <a:solidFill>
                    <a:srgbClr val="FFFFFF"/>
                  </a:solidFill>
                </a14:hiddenFill>
              </a:ext>
            </a:extLst>
          </p:spPr>
        </p:pic>
        <p:sp>
          <p:nvSpPr>
            <p:cNvPr id="18" name="Ovál 17">
              <a:extLst>
                <a:ext uri="{FF2B5EF4-FFF2-40B4-BE49-F238E27FC236}">
                  <a16:creationId xmlns:a16="http://schemas.microsoft.com/office/drawing/2014/main" id="{D1EC2A98-237D-2171-B279-7B712DF131CD}"/>
                </a:ext>
              </a:extLst>
            </p:cNvPr>
            <p:cNvSpPr/>
            <p:nvPr/>
          </p:nvSpPr>
          <p:spPr>
            <a:xfrm>
              <a:off x="5380331" y="2437005"/>
              <a:ext cx="1451772" cy="1140829"/>
            </a:xfrm>
            <a:prstGeom prst="ellipse">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TextovéPole 18">
              <a:extLst>
                <a:ext uri="{FF2B5EF4-FFF2-40B4-BE49-F238E27FC236}">
                  <a16:creationId xmlns:a16="http://schemas.microsoft.com/office/drawing/2014/main" id="{AD7EE570-7858-802E-3049-9FF37CFB1E7F}"/>
                </a:ext>
              </a:extLst>
            </p:cNvPr>
            <p:cNvSpPr txBox="1"/>
            <p:nvPr/>
          </p:nvSpPr>
          <p:spPr>
            <a:xfrm>
              <a:off x="5311661" y="2628269"/>
              <a:ext cx="439544" cy="707886"/>
            </a:xfrm>
            <a:prstGeom prst="rect">
              <a:avLst/>
            </a:prstGeom>
            <a:noFill/>
          </p:spPr>
          <p:txBody>
            <a:bodyPr wrap="none" rtlCol="0">
              <a:spAutoFit/>
            </a:bodyPr>
            <a:lstStyle/>
            <a:p>
              <a:r>
                <a:rPr lang="cs-CZ" sz="4000" b="1" dirty="0"/>
                <a:t>+</a:t>
              </a:r>
              <a:endParaRPr lang="cs-CZ" b="1" dirty="0"/>
            </a:p>
          </p:txBody>
        </p:sp>
      </p:grpSp>
      <p:pic>
        <p:nvPicPr>
          <p:cNvPr id="23" name="Obrázek 22">
            <a:extLst>
              <a:ext uri="{FF2B5EF4-FFF2-40B4-BE49-F238E27FC236}">
                <a16:creationId xmlns:a16="http://schemas.microsoft.com/office/drawing/2014/main" id="{2279A1F3-E332-994E-BCFE-D179600536FE}"/>
              </a:ext>
            </a:extLst>
          </p:cNvPr>
          <p:cNvPicPr>
            <a:picLocks noChangeAspect="1"/>
          </p:cNvPicPr>
          <p:nvPr/>
        </p:nvPicPr>
        <p:blipFill>
          <a:blip r:embed="rId5"/>
          <a:stretch>
            <a:fillRect/>
          </a:stretch>
        </p:blipFill>
        <p:spPr>
          <a:xfrm>
            <a:off x="6507313" y="5106840"/>
            <a:ext cx="2550059" cy="591614"/>
          </a:xfrm>
          <a:prstGeom prst="rect">
            <a:avLst/>
          </a:prstGeom>
        </p:spPr>
      </p:pic>
    </p:spTree>
    <p:extLst>
      <p:ext uri="{BB962C8B-B14F-4D97-AF65-F5344CB8AC3E}">
        <p14:creationId xmlns:p14="http://schemas.microsoft.com/office/powerpoint/2010/main" val="346603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D7D66-0A5F-FF3A-6E76-FC993DC93B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5E49E0-5DCE-6060-70EB-98FC31934BAC}"/>
              </a:ext>
            </a:extLst>
          </p:cNvPr>
          <p:cNvSpPr>
            <a:spLocks noGrp="1"/>
          </p:cNvSpPr>
          <p:nvPr>
            <p:ph type="title"/>
          </p:nvPr>
        </p:nvSpPr>
        <p:spPr>
          <a:xfrm>
            <a:off x="677332" y="609603"/>
            <a:ext cx="8839892" cy="1320795"/>
          </a:xfrm>
        </p:spPr>
        <p:txBody>
          <a:bodyPr/>
          <a:lstStyle/>
          <a:p>
            <a:r>
              <a:rPr lang="cs-CZ" dirty="0">
                <a:solidFill>
                  <a:srgbClr val="333333"/>
                </a:solidFill>
                <a:latin typeface="Arial" pitchFamily="34"/>
              </a:rPr>
              <a:t>How to interpret </a:t>
            </a:r>
            <a:r>
              <a:rPr lang="cs-CZ" dirty="0" err="1">
                <a:solidFill>
                  <a:srgbClr val="333333"/>
                </a:solidFill>
                <a:latin typeface="Arial" pitchFamily="34"/>
              </a:rPr>
              <a:t>numeric</a:t>
            </a:r>
            <a:r>
              <a:rPr lang="cs-CZ" dirty="0">
                <a:solidFill>
                  <a:srgbClr val="333333"/>
                </a:solidFill>
                <a:latin typeface="Arial" pitchFamily="34"/>
              </a:rPr>
              <a:t> </a:t>
            </a:r>
            <a:r>
              <a:rPr lang="cs-CZ" dirty="0" err="1">
                <a:solidFill>
                  <a:srgbClr val="333333"/>
                </a:solidFill>
                <a:latin typeface="Arial" pitchFamily="34"/>
              </a:rPr>
              <a:t>implicit</a:t>
            </a:r>
            <a:r>
              <a:rPr lang="cs-CZ" dirty="0">
                <a:solidFill>
                  <a:srgbClr val="333333"/>
                </a:solidFill>
                <a:latin typeface="Arial" pitchFamily="34"/>
              </a:rPr>
              <a:t> feedback</a:t>
            </a:r>
            <a:endParaRPr lang="en-US" dirty="0"/>
          </a:p>
        </p:txBody>
      </p:sp>
      <p:sp>
        <p:nvSpPr>
          <p:cNvPr id="3" name="Content Placeholder 2">
            <a:extLst>
              <a:ext uri="{FF2B5EF4-FFF2-40B4-BE49-F238E27FC236}">
                <a16:creationId xmlns:a16="http://schemas.microsoft.com/office/drawing/2014/main" id="{EF7F4BD2-9E73-4B43-7F75-0741BF797F4D}"/>
              </a:ext>
            </a:extLst>
          </p:cNvPr>
          <p:cNvSpPr>
            <a:spLocks noGrp="1"/>
          </p:cNvSpPr>
          <p:nvPr>
            <p:ph idx="1"/>
          </p:nvPr>
        </p:nvSpPr>
        <p:spPr>
          <a:xfrm>
            <a:off x="677332" y="1558211"/>
            <a:ext cx="9297092" cy="5085185"/>
          </a:xfrm>
        </p:spPr>
        <p:txBody>
          <a:bodyPr>
            <a:normAutofit/>
          </a:bodyPr>
          <a:lstStyle/>
          <a:p>
            <a:r>
              <a:rPr lang="cs-CZ" dirty="0" err="1"/>
              <a:t>Combine</a:t>
            </a:r>
            <a:r>
              <a:rPr lang="cs-CZ" dirty="0"/>
              <a:t> </a:t>
            </a:r>
            <a:r>
              <a:rPr lang="cs-CZ" dirty="0" err="1"/>
              <a:t>all</a:t>
            </a:r>
            <a:r>
              <a:rPr lang="cs-CZ" dirty="0"/>
              <a:t> </a:t>
            </a:r>
            <a:r>
              <a:rPr lang="cs-CZ" dirty="0" err="1">
                <a:solidFill>
                  <a:srgbClr val="92D050"/>
                </a:solidFill>
              </a:rPr>
              <a:t>implicit</a:t>
            </a:r>
            <a:r>
              <a:rPr lang="cs-CZ" dirty="0">
                <a:solidFill>
                  <a:srgbClr val="92D050"/>
                </a:solidFill>
              </a:rPr>
              <a:t> feedback </a:t>
            </a:r>
            <a:r>
              <a:rPr lang="cs-CZ" dirty="0" err="1"/>
              <a:t>features</a:t>
            </a:r>
            <a:r>
              <a:rPr lang="cs-CZ" dirty="0"/>
              <a:t> to </a:t>
            </a:r>
            <a:r>
              <a:rPr lang="cs-CZ" dirty="0" err="1">
                <a:solidFill>
                  <a:srgbClr val="92D050"/>
                </a:solidFill>
              </a:rPr>
              <a:t>estimated</a:t>
            </a:r>
            <a:r>
              <a:rPr lang="cs-CZ" dirty="0">
                <a:solidFill>
                  <a:srgbClr val="92D050"/>
                </a:solidFill>
              </a:rPr>
              <a:t> user rating</a:t>
            </a:r>
          </a:p>
          <a:p>
            <a:pPr lvl="1"/>
            <a:r>
              <a:rPr lang="cs-CZ" dirty="0"/>
              <a:t>Standard </a:t>
            </a:r>
            <a:r>
              <a:rPr lang="cs-CZ" dirty="0" err="1"/>
              <a:t>recommender</a:t>
            </a:r>
            <a:r>
              <a:rPr lang="cs-CZ" dirty="0"/>
              <a:t> </a:t>
            </a:r>
            <a:r>
              <a:rPr lang="cs-CZ" dirty="0" err="1"/>
              <a:t>systems</a:t>
            </a:r>
            <a:r>
              <a:rPr lang="cs-CZ" dirty="0"/>
              <a:t> </a:t>
            </a:r>
            <a:r>
              <a:rPr lang="cs-CZ" dirty="0" err="1"/>
              <a:t>can</a:t>
            </a:r>
            <a:r>
              <a:rPr lang="cs-CZ" dirty="0"/>
              <a:t> </a:t>
            </a:r>
            <a:r>
              <a:rPr lang="cs-CZ" dirty="0" err="1"/>
              <a:t>be</a:t>
            </a:r>
            <a:r>
              <a:rPr lang="cs-CZ" dirty="0"/>
              <a:t> </a:t>
            </a:r>
            <a:r>
              <a:rPr lang="cs-CZ" dirty="0" err="1"/>
              <a:t>used</a:t>
            </a:r>
            <a:r>
              <a:rPr lang="cs-CZ" dirty="0"/>
              <a:t> </a:t>
            </a:r>
            <a:r>
              <a:rPr lang="cs-CZ" dirty="0" err="1"/>
              <a:t>afterwards</a:t>
            </a:r>
            <a:endParaRPr lang="cs-CZ"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r>
              <a:rPr lang="cs-CZ" sz="1600" dirty="0"/>
              <a:t>Use feedback </a:t>
            </a:r>
            <a:r>
              <a:rPr lang="cs-CZ" sz="1600" dirty="0" err="1"/>
              <a:t>linked</a:t>
            </a:r>
            <a:r>
              <a:rPr lang="cs-CZ" sz="1600" dirty="0"/>
              <a:t> </a:t>
            </a:r>
            <a:r>
              <a:rPr lang="cs-CZ" sz="1600" dirty="0" err="1"/>
              <a:t>with</a:t>
            </a:r>
            <a:r>
              <a:rPr lang="cs-CZ" sz="1600" dirty="0"/>
              <a:t> positive/negative preference</a:t>
            </a:r>
          </a:p>
          <a:p>
            <a:pPr lvl="1">
              <a:lnSpc>
                <a:spcPct val="90000"/>
              </a:lnSpc>
            </a:pPr>
            <a:r>
              <a:rPr lang="cs-CZ" sz="1400" dirty="0" err="1"/>
              <a:t>Ratings</a:t>
            </a:r>
            <a:r>
              <a:rPr lang="cs-CZ" sz="1400" dirty="0"/>
              <a:t>, </a:t>
            </a:r>
            <a:r>
              <a:rPr lang="cs-CZ" sz="1400" dirty="0" err="1"/>
              <a:t>purchases</a:t>
            </a:r>
            <a:endParaRPr lang="cs-CZ" sz="1400" dirty="0"/>
          </a:p>
          <a:p>
            <a:pPr lvl="1">
              <a:lnSpc>
                <a:spcPct val="90000"/>
              </a:lnSpc>
            </a:pPr>
            <a:r>
              <a:rPr lang="cs-CZ" sz="1400" dirty="0" err="1"/>
              <a:t>Train</a:t>
            </a:r>
            <a:r>
              <a:rPr lang="cs-CZ" sz="1400" dirty="0"/>
              <a:t> ML </a:t>
            </a:r>
            <a:r>
              <a:rPr lang="cs-CZ" sz="1400" dirty="0" err="1"/>
              <a:t>predictor</a:t>
            </a:r>
            <a:r>
              <a:rPr lang="cs-CZ" sz="1400" dirty="0"/>
              <a:t> to </a:t>
            </a:r>
            <a:r>
              <a:rPr lang="cs-CZ" sz="1400" dirty="0" err="1"/>
              <a:t>predict</a:t>
            </a:r>
            <a:r>
              <a:rPr lang="cs-CZ" sz="1400" dirty="0"/>
              <a:t> </a:t>
            </a:r>
            <a:r>
              <a:rPr lang="cs-CZ" sz="1400" dirty="0" err="1"/>
              <a:t>this</a:t>
            </a:r>
            <a:r>
              <a:rPr lang="cs-CZ" sz="1400" dirty="0"/>
              <a:t> </a:t>
            </a:r>
            <a:r>
              <a:rPr lang="cs-CZ" sz="1400" dirty="0" err="1"/>
              <a:t>based</a:t>
            </a:r>
            <a:r>
              <a:rPr lang="cs-CZ" sz="1400" dirty="0"/>
              <a:t> on </a:t>
            </a:r>
            <a:r>
              <a:rPr lang="cs-CZ" sz="1400" dirty="0" err="1"/>
              <a:t>other</a:t>
            </a:r>
            <a:r>
              <a:rPr lang="cs-CZ" sz="1400" dirty="0"/>
              <a:t> </a:t>
            </a:r>
            <a:r>
              <a:rPr lang="cs-CZ" sz="1400" dirty="0" err="1"/>
              <a:t>implicit</a:t>
            </a:r>
            <a:r>
              <a:rPr lang="cs-CZ" sz="1400" dirty="0"/>
              <a:t> feedback </a:t>
            </a:r>
            <a:r>
              <a:rPr lang="cs-CZ" sz="1400" dirty="0" err="1"/>
              <a:t>features</a:t>
            </a:r>
            <a:endParaRPr lang="cs-CZ" sz="1400" dirty="0"/>
          </a:p>
          <a:p>
            <a:pPr lvl="2">
              <a:lnSpc>
                <a:spcPct val="90000"/>
              </a:lnSpc>
            </a:pPr>
            <a:r>
              <a:rPr lang="cs-CZ" sz="1200" dirty="0" err="1"/>
              <a:t>Note</a:t>
            </a:r>
            <a:r>
              <a:rPr lang="cs-CZ" sz="1200" dirty="0"/>
              <a:t> </a:t>
            </a:r>
            <a:r>
              <a:rPr lang="cs-CZ" sz="1200" dirty="0" err="1"/>
              <a:t>that</a:t>
            </a:r>
            <a:r>
              <a:rPr lang="cs-CZ" sz="1200" dirty="0"/>
              <a:t> positive preference </a:t>
            </a:r>
            <a:r>
              <a:rPr lang="cs-CZ" sz="1200" dirty="0" err="1"/>
              <a:t>indicators</a:t>
            </a:r>
            <a:r>
              <a:rPr lang="cs-CZ" sz="1200" dirty="0"/>
              <a:t> are </a:t>
            </a:r>
            <a:r>
              <a:rPr lang="cs-CZ" sz="1200" dirty="0" err="1"/>
              <a:t>usually</a:t>
            </a:r>
            <a:r>
              <a:rPr lang="cs-CZ" sz="1200" dirty="0"/>
              <a:t> very </a:t>
            </a:r>
            <a:r>
              <a:rPr lang="cs-CZ" sz="1200" dirty="0" err="1"/>
              <a:t>sparse</a:t>
            </a:r>
            <a:r>
              <a:rPr lang="cs-CZ" sz="1200" dirty="0"/>
              <a:t> =&gt; </a:t>
            </a:r>
            <a:r>
              <a:rPr lang="cs-CZ" sz="1200" dirty="0" err="1"/>
              <a:t>bootstrap</a:t>
            </a:r>
            <a:r>
              <a:rPr lang="cs-CZ" sz="1200" dirty="0"/>
              <a:t> / </a:t>
            </a:r>
            <a:r>
              <a:rPr lang="cs-CZ" sz="1200" dirty="0" err="1"/>
              <a:t>stratified</a:t>
            </a:r>
            <a:r>
              <a:rPr lang="cs-CZ" sz="1200" dirty="0"/>
              <a:t> </a:t>
            </a:r>
            <a:r>
              <a:rPr lang="cs-CZ" sz="1200" dirty="0" err="1"/>
              <a:t>sampling</a:t>
            </a:r>
            <a:r>
              <a:rPr lang="cs-CZ" sz="1200" dirty="0"/>
              <a:t> / </a:t>
            </a:r>
            <a:r>
              <a:rPr lang="cs-CZ" sz="1200" dirty="0" err="1"/>
              <a:t>weighting</a:t>
            </a:r>
            <a:endParaRPr lang="cs-CZ" sz="1200" dirty="0"/>
          </a:p>
          <a:p>
            <a:pPr lvl="1">
              <a:lnSpc>
                <a:spcPct val="90000"/>
              </a:lnSpc>
            </a:pPr>
            <a:r>
              <a:rPr lang="cs-CZ" sz="1400" dirty="0"/>
              <a:t>Make </a:t>
            </a:r>
            <a:r>
              <a:rPr lang="cs-CZ" sz="1400" dirty="0" err="1"/>
              <a:t>individual</a:t>
            </a:r>
            <a:r>
              <a:rPr lang="cs-CZ" sz="1400" dirty="0"/>
              <a:t> preference </a:t>
            </a:r>
            <a:r>
              <a:rPr lang="cs-CZ" sz="1400" dirty="0" err="1"/>
              <a:t>estimators</a:t>
            </a:r>
            <a:r>
              <a:rPr lang="cs-CZ" sz="1400" dirty="0"/>
              <a:t> per feedback type &amp;</a:t>
            </a:r>
            <a:br>
              <a:rPr lang="cs-CZ" sz="1400" dirty="0"/>
            </a:br>
            <a:r>
              <a:rPr lang="cs-CZ" sz="1400" dirty="0"/>
              <a:t> </a:t>
            </a:r>
            <a:r>
              <a:rPr lang="cs-CZ" sz="1400" dirty="0" err="1"/>
              <a:t>their</a:t>
            </a:r>
            <a:r>
              <a:rPr lang="cs-CZ" sz="1400" dirty="0"/>
              <a:t> </a:t>
            </a:r>
            <a:r>
              <a:rPr lang="cs-CZ" sz="1400" dirty="0" err="1"/>
              <a:t>aggregator</a:t>
            </a:r>
            <a:r>
              <a:rPr lang="cs-CZ" sz="1400" dirty="0"/>
              <a:t> (</a:t>
            </a:r>
            <a:r>
              <a:rPr lang="cs-CZ" sz="1400" dirty="0" err="1"/>
              <a:t>wAVG</a:t>
            </a:r>
            <a:r>
              <a:rPr lang="cs-CZ" sz="1400" dirty="0"/>
              <a:t>, fuzzy </a:t>
            </a:r>
            <a:r>
              <a:rPr lang="cs-CZ" sz="1400" dirty="0" err="1"/>
              <a:t>logic</a:t>
            </a:r>
            <a:r>
              <a:rPr lang="cs-CZ" sz="1400" dirty="0"/>
              <a:t>,…)</a:t>
            </a:r>
          </a:p>
          <a:p>
            <a:pPr lvl="2">
              <a:lnSpc>
                <a:spcPct val="90000"/>
              </a:lnSpc>
            </a:pPr>
            <a:r>
              <a:rPr lang="cs-CZ" sz="1200" dirty="0"/>
              <a:t>In case </a:t>
            </a:r>
            <a:r>
              <a:rPr lang="cs-CZ" sz="1200" dirty="0" err="1"/>
              <a:t>of</a:t>
            </a:r>
            <a:r>
              <a:rPr lang="cs-CZ" sz="1200" dirty="0"/>
              <a:t> </a:t>
            </a:r>
            <a:r>
              <a:rPr lang="cs-CZ" sz="1200" dirty="0" err="1"/>
              <a:t>insufficient</a:t>
            </a:r>
            <a:r>
              <a:rPr lang="cs-CZ" sz="1200" dirty="0"/>
              <a:t> data </a:t>
            </a:r>
            <a:r>
              <a:rPr lang="cs-CZ" sz="1200" dirty="0" err="1"/>
              <a:t>or</a:t>
            </a:r>
            <a:r>
              <a:rPr lang="cs-CZ" sz="1200" dirty="0"/>
              <a:t> </a:t>
            </a:r>
            <a:r>
              <a:rPr lang="cs-CZ" sz="1200" dirty="0" err="1"/>
              <a:t>specific</a:t>
            </a:r>
            <a:r>
              <a:rPr lang="cs-CZ" sz="1200" dirty="0"/>
              <a:t> model in mind</a:t>
            </a:r>
          </a:p>
          <a:p>
            <a:pPr marL="0" indent="0">
              <a:lnSpc>
                <a:spcPct val="90000"/>
              </a:lnSpc>
              <a:buNone/>
            </a:pPr>
            <a:r>
              <a:rPr lang="cs-CZ" sz="1000" dirty="0">
                <a:hlinkClick r:id="rId2"/>
              </a:rPr>
              <a:t>https://www.researchgate.net/</a:t>
            </a:r>
            <a:r>
              <a:rPr lang="cs-CZ" sz="1000" dirty="0" err="1">
                <a:hlinkClick r:id="rId2"/>
              </a:rPr>
              <a:t>publication</a:t>
            </a:r>
            <a:r>
              <a:rPr lang="cs-CZ" sz="1000" dirty="0">
                <a:hlinkClick r:id="rId2"/>
              </a:rPr>
              <a:t>/283526661_How_to_interpret_implicit_user_feedback</a:t>
            </a:r>
            <a:r>
              <a:rPr lang="cs-CZ" sz="1000" dirty="0"/>
              <a:t>, </a:t>
            </a:r>
            <a:br>
              <a:rPr lang="cs-CZ" sz="1000" dirty="0"/>
            </a:br>
            <a:r>
              <a:rPr lang="cs-CZ" sz="1000" dirty="0">
                <a:hlinkClick r:id="rId3"/>
              </a:rPr>
              <a:t>https://www.ksi.mff.cuni.cz/~peska/wims13.pdf</a:t>
            </a:r>
            <a:r>
              <a:rPr lang="cs-CZ" sz="1000" dirty="0"/>
              <a:t>  </a:t>
            </a:r>
          </a:p>
          <a:p>
            <a:pPr marL="0" indent="0">
              <a:lnSpc>
                <a:spcPct val="90000"/>
              </a:lnSpc>
              <a:buNone/>
            </a:pPr>
            <a:endParaRPr lang="cs-CZ" sz="1600" dirty="0"/>
          </a:p>
          <a:p>
            <a:pPr marL="0" indent="0">
              <a:lnSpc>
                <a:spcPct val="90000"/>
              </a:lnSpc>
              <a:buNone/>
            </a:pPr>
            <a:endParaRPr lang="cs-CZ" sz="1600" dirty="0"/>
          </a:p>
        </p:txBody>
      </p:sp>
      <p:grpSp>
        <p:nvGrpSpPr>
          <p:cNvPr id="27" name="Skupina 26">
            <a:extLst>
              <a:ext uri="{FF2B5EF4-FFF2-40B4-BE49-F238E27FC236}">
                <a16:creationId xmlns:a16="http://schemas.microsoft.com/office/drawing/2014/main" id="{8FDACCFA-C1E4-8CF2-8C65-B6DBBBB72AFA}"/>
              </a:ext>
            </a:extLst>
          </p:cNvPr>
          <p:cNvGrpSpPr/>
          <p:nvPr/>
        </p:nvGrpSpPr>
        <p:grpSpPr>
          <a:xfrm>
            <a:off x="677332" y="2614422"/>
            <a:ext cx="7785533" cy="1320795"/>
            <a:chOff x="677332" y="2614422"/>
            <a:chExt cx="8431460" cy="1629156"/>
          </a:xfrm>
        </p:grpSpPr>
        <p:grpSp>
          <p:nvGrpSpPr>
            <p:cNvPr id="26" name="Skupina 25">
              <a:extLst>
                <a:ext uri="{FF2B5EF4-FFF2-40B4-BE49-F238E27FC236}">
                  <a16:creationId xmlns:a16="http://schemas.microsoft.com/office/drawing/2014/main" id="{AD4703E4-5494-2B3F-D001-F0E11D1174E5}"/>
                </a:ext>
              </a:extLst>
            </p:cNvPr>
            <p:cNvGrpSpPr/>
            <p:nvPr/>
          </p:nvGrpSpPr>
          <p:grpSpPr>
            <a:xfrm>
              <a:off x="677332" y="2614422"/>
              <a:ext cx="8431460" cy="1629156"/>
              <a:chOff x="677332" y="2614422"/>
              <a:chExt cx="8431460" cy="1629156"/>
            </a:xfrm>
          </p:grpSpPr>
          <p:grpSp>
            <p:nvGrpSpPr>
              <p:cNvPr id="4" name="Csoportba foglalás 53">
                <a:extLst>
                  <a:ext uri="{FF2B5EF4-FFF2-40B4-BE49-F238E27FC236}">
                    <a16:creationId xmlns:a16="http://schemas.microsoft.com/office/drawing/2014/main" id="{03AE0932-378B-0C4F-8670-CBB6050DDF5B}"/>
                  </a:ext>
                </a:extLst>
              </p:cNvPr>
              <p:cNvGrpSpPr/>
              <p:nvPr/>
            </p:nvGrpSpPr>
            <p:grpSpPr>
              <a:xfrm>
                <a:off x="677332" y="2614422"/>
                <a:ext cx="3988436" cy="1629156"/>
                <a:chOff x="2934227" y="2375908"/>
                <a:chExt cx="3988436" cy="1629156"/>
              </a:xfrm>
            </p:grpSpPr>
            <p:pic>
              <p:nvPicPr>
                <p:cNvPr id="5" name="Picture 4" descr="Výsledek obrázku pro spreadsheet icon">
                  <a:extLst>
                    <a:ext uri="{FF2B5EF4-FFF2-40B4-BE49-F238E27FC236}">
                      <a16:creationId xmlns:a16="http://schemas.microsoft.com/office/drawing/2014/main" id="{5F6C814C-B5EC-9210-20D0-3EB1710B740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87"/>
                <a:stretch/>
              </p:blipFill>
              <p:spPr bwMode="auto">
                <a:xfrm>
                  <a:off x="6300192" y="237590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ýsledek obrázku pro spreadsheet icon">
                  <a:extLst>
                    <a:ext uri="{FF2B5EF4-FFF2-40B4-BE49-F238E27FC236}">
                      <a16:creationId xmlns:a16="http://schemas.microsoft.com/office/drawing/2014/main" id="{EA91813F-2667-D0CC-C4EE-C9A4AC1AC0C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87"/>
                <a:stretch/>
              </p:blipFill>
              <p:spPr bwMode="auto">
                <a:xfrm>
                  <a:off x="6300192" y="333366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7" name="Kép 27">
                  <a:extLst>
                    <a:ext uri="{FF2B5EF4-FFF2-40B4-BE49-F238E27FC236}">
                      <a16:creationId xmlns:a16="http://schemas.microsoft.com/office/drawing/2014/main" id="{8CDB1296-889A-CCB6-84BB-AC4A4BCD5DD5}"/>
                    </a:ext>
                  </a:extLst>
                </p:cNvPr>
                <p:cNvPicPr>
                  <a:picLocks noChangeAspect="1"/>
                </p:cNvPicPr>
                <p:nvPr/>
              </p:nvPicPr>
              <p:blipFill rotWithShape="1">
                <a:blip r:embed="rId5" cstate="print"/>
                <a:srcRect l="783" t="8001" r="74805" b="50000"/>
                <a:stretch/>
              </p:blipFill>
              <p:spPr>
                <a:xfrm>
                  <a:off x="2934227" y="2922704"/>
                  <a:ext cx="629661" cy="609349"/>
                </a:xfrm>
                <a:prstGeom prst="rect">
                  <a:avLst/>
                </a:prstGeom>
              </p:spPr>
            </p:pic>
            <p:cxnSp>
              <p:nvCxnSpPr>
                <p:cNvPr id="8" name="Szögletes összekötő 29">
                  <a:extLst>
                    <a:ext uri="{FF2B5EF4-FFF2-40B4-BE49-F238E27FC236}">
                      <a16:creationId xmlns:a16="http://schemas.microsoft.com/office/drawing/2014/main" id="{2C538C4E-0E4F-DA66-3113-2B5BFB5C6983}"/>
                    </a:ext>
                  </a:extLst>
                </p:cNvPr>
                <p:cNvCxnSpPr/>
                <p:nvPr/>
              </p:nvCxnSpPr>
              <p:spPr>
                <a:xfrm flipV="1">
                  <a:off x="3563888" y="2708920"/>
                  <a:ext cx="2736304" cy="384450"/>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9" name="Szögletes összekötő 34">
                  <a:extLst>
                    <a:ext uri="{FF2B5EF4-FFF2-40B4-BE49-F238E27FC236}">
                      <a16:creationId xmlns:a16="http://schemas.microsoft.com/office/drawing/2014/main" id="{6F840FF1-AB41-77DE-FE43-D9651B1DE056}"/>
                    </a:ext>
                  </a:extLst>
                </p:cNvPr>
                <p:cNvCxnSpPr/>
                <p:nvPr/>
              </p:nvCxnSpPr>
              <p:spPr>
                <a:xfrm>
                  <a:off x="3563888" y="3356992"/>
                  <a:ext cx="2736304" cy="288032"/>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0" name="Lekerekített téglalap 33">
                  <a:extLst>
                    <a:ext uri="{FF2B5EF4-FFF2-40B4-BE49-F238E27FC236}">
                      <a16:creationId xmlns:a16="http://schemas.microsoft.com/office/drawing/2014/main" id="{B59F4EFD-A0A7-01D9-19ED-5AEEED6EEF99}"/>
                    </a:ext>
                  </a:extLst>
                </p:cNvPr>
                <p:cNvSpPr/>
                <p:nvPr/>
              </p:nvSpPr>
              <p:spPr>
                <a:xfrm>
                  <a:off x="4060305" y="2411808"/>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dirty="0">
                      <a:solidFill>
                        <a:schemeClr val="tx1"/>
                      </a:solidFill>
                    </a:rPr>
                    <a:t>Stream </a:t>
                  </a:r>
                  <a:r>
                    <a:rPr lang="cs-CZ" sz="1100" dirty="0" err="1">
                      <a:solidFill>
                        <a:schemeClr val="tx1"/>
                      </a:solidFill>
                    </a:rPr>
                    <a:t>of</a:t>
                  </a:r>
                  <a:r>
                    <a:rPr lang="cs-CZ" sz="1100" dirty="0">
                      <a:solidFill>
                        <a:schemeClr val="tx1"/>
                      </a:solidFill>
                    </a:rPr>
                    <a:t> JS </a:t>
                  </a:r>
                  <a:r>
                    <a:rPr lang="cs-CZ" sz="1100" dirty="0" err="1">
                      <a:solidFill>
                        <a:schemeClr val="tx1"/>
                      </a:solidFill>
                    </a:rPr>
                    <a:t>events</a:t>
                  </a:r>
                  <a:r>
                    <a:rPr lang="cs-CZ" sz="1100" dirty="0">
                      <a:solidFill>
                        <a:schemeClr val="tx1"/>
                      </a:solidFill>
                    </a:rPr>
                    <a:t>: </a:t>
                  </a:r>
                  <a:r>
                    <a:rPr lang="cs-CZ" sz="1100" dirty="0" err="1">
                      <a:solidFill>
                        <a:schemeClr val="tx1"/>
                      </a:solidFill>
                    </a:rPr>
                    <a:t>mouse</a:t>
                  </a:r>
                  <a:r>
                    <a:rPr lang="cs-CZ" sz="1100" dirty="0">
                      <a:solidFill>
                        <a:schemeClr val="tx1"/>
                      </a:solidFill>
                    </a:rPr>
                    <a:t> </a:t>
                  </a:r>
                  <a:r>
                    <a:rPr lang="cs-CZ" sz="1100" dirty="0" err="1">
                      <a:solidFill>
                        <a:schemeClr val="tx1"/>
                      </a:solidFill>
                    </a:rPr>
                    <a:t>motion</a:t>
                  </a:r>
                  <a:r>
                    <a:rPr lang="cs-CZ" sz="1100" dirty="0">
                      <a:solidFill>
                        <a:schemeClr val="tx1"/>
                      </a:solidFill>
                    </a:rPr>
                    <a:t>, </a:t>
                  </a:r>
                  <a:r>
                    <a:rPr lang="cs-CZ" sz="1100" dirty="0" err="1">
                      <a:solidFill>
                        <a:schemeClr val="tx1"/>
                      </a:solidFill>
                    </a:rPr>
                    <a:t>keyboard</a:t>
                  </a:r>
                  <a:r>
                    <a:rPr lang="cs-CZ" sz="1100" dirty="0">
                      <a:solidFill>
                        <a:schemeClr val="tx1"/>
                      </a:solidFill>
                    </a:rPr>
                    <a:t>, </a:t>
                  </a:r>
                  <a:r>
                    <a:rPr lang="cs-CZ" sz="1100" dirty="0" err="1">
                      <a:solidFill>
                        <a:schemeClr val="tx1"/>
                      </a:solidFill>
                    </a:rPr>
                    <a:t>scroll</a:t>
                  </a:r>
                  <a:endParaRPr lang="hu-HU" sz="1100" dirty="0">
                    <a:solidFill>
                      <a:schemeClr val="tx1"/>
                    </a:solidFill>
                  </a:endParaRPr>
                </a:p>
              </p:txBody>
            </p:sp>
            <p:sp>
              <p:nvSpPr>
                <p:cNvPr id="11" name="Lekerekített téglalap 46">
                  <a:extLst>
                    <a:ext uri="{FF2B5EF4-FFF2-40B4-BE49-F238E27FC236}">
                      <a16:creationId xmlns:a16="http://schemas.microsoft.com/office/drawing/2014/main" id="{D19F90B1-0E59-6FA0-4007-05777CB5C9FA}"/>
                    </a:ext>
                  </a:extLst>
                </p:cNvPr>
                <p:cNvSpPr/>
                <p:nvPr/>
              </p:nvSpPr>
              <p:spPr>
                <a:xfrm>
                  <a:off x="4060305" y="3323503"/>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dirty="0">
                      <a:solidFill>
                        <a:schemeClr val="tx1"/>
                      </a:solidFill>
                    </a:rPr>
                    <a:t>Stream </a:t>
                  </a:r>
                  <a:r>
                    <a:rPr lang="cs-CZ" sz="1100" dirty="0" err="1">
                      <a:solidFill>
                        <a:schemeClr val="tx1"/>
                      </a:solidFill>
                    </a:rPr>
                    <a:t>of</a:t>
                  </a:r>
                  <a:r>
                    <a:rPr lang="cs-CZ" sz="1100" dirty="0">
                      <a:solidFill>
                        <a:schemeClr val="tx1"/>
                      </a:solidFill>
                    </a:rPr>
                    <a:t> JS </a:t>
                  </a:r>
                  <a:r>
                    <a:rPr lang="cs-CZ" sz="1100" dirty="0" err="1">
                      <a:solidFill>
                        <a:schemeClr val="tx1"/>
                      </a:solidFill>
                    </a:rPr>
                    <a:t>events</a:t>
                  </a:r>
                  <a:r>
                    <a:rPr lang="cs-CZ" sz="1100" dirty="0">
                      <a:solidFill>
                        <a:schemeClr val="tx1"/>
                      </a:solidFill>
                    </a:rPr>
                    <a:t>: </a:t>
                  </a:r>
                  <a:r>
                    <a:rPr lang="cs-CZ" sz="1100" dirty="0" err="1">
                      <a:solidFill>
                        <a:schemeClr val="tx1"/>
                      </a:solidFill>
                    </a:rPr>
                    <a:t>mouse</a:t>
                  </a:r>
                  <a:r>
                    <a:rPr lang="cs-CZ" sz="1100" dirty="0">
                      <a:solidFill>
                        <a:schemeClr val="tx1"/>
                      </a:solidFill>
                    </a:rPr>
                    <a:t> </a:t>
                  </a:r>
                  <a:r>
                    <a:rPr lang="cs-CZ" sz="1100" dirty="0" err="1">
                      <a:solidFill>
                        <a:schemeClr val="tx1"/>
                      </a:solidFill>
                    </a:rPr>
                    <a:t>motion</a:t>
                  </a:r>
                  <a:r>
                    <a:rPr lang="cs-CZ" sz="1100" dirty="0">
                      <a:solidFill>
                        <a:schemeClr val="tx1"/>
                      </a:solidFill>
                    </a:rPr>
                    <a:t>, </a:t>
                  </a:r>
                  <a:r>
                    <a:rPr lang="cs-CZ" sz="1100" dirty="0" err="1">
                      <a:solidFill>
                        <a:schemeClr val="tx1"/>
                      </a:solidFill>
                    </a:rPr>
                    <a:t>keyboard</a:t>
                  </a:r>
                  <a:r>
                    <a:rPr lang="cs-CZ" sz="1100" dirty="0">
                      <a:solidFill>
                        <a:schemeClr val="tx1"/>
                      </a:solidFill>
                    </a:rPr>
                    <a:t>, </a:t>
                  </a:r>
                  <a:r>
                    <a:rPr lang="cs-CZ" sz="1100" dirty="0" err="1">
                      <a:solidFill>
                        <a:schemeClr val="tx1"/>
                      </a:solidFill>
                    </a:rPr>
                    <a:t>scroll</a:t>
                  </a:r>
                  <a:endParaRPr lang="hu-HU" sz="1100" dirty="0">
                    <a:solidFill>
                      <a:schemeClr val="tx1"/>
                    </a:solidFill>
                  </a:endParaRPr>
                </a:p>
              </p:txBody>
            </p:sp>
          </p:grpSp>
          <p:grpSp>
            <p:nvGrpSpPr>
              <p:cNvPr id="12" name="Csoportba foglalás 4096">
                <a:extLst>
                  <a:ext uri="{FF2B5EF4-FFF2-40B4-BE49-F238E27FC236}">
                    <a16:creationId xmlns:a16="http://schemas.microsoft.com/office/drawing/2014/main" id="{8B2D8AF6-033D-FFA6-E6A4-5193A34A147B}"/>
                  </a:ext>
                </a:extLst>
              </p:cNvPr>
              <p:cNvGrpSpPr/>
              <p:nvPr/>
            </p:nvGrpSpPr>
            <p:grpSpPr>
              <a:xfrm>
                <a:off x="5913797" y="2648097"/>
                <a:ext cx="3194995" cy="1583091"/>
                <a:chOff x="4838560" y="2605886"/>
                <a:chExt cx="3194995" cy="1583091"/>
              </a:xfrm>
            </p:grpSpPr>
            <p:pic>
              <p:nvPicPr>
                <p:cNvPr id="13" name="Picture 4" descr="Výsledek obrázku pro spreadsheet icon">
                  <a:extLst>
                    <a:ext uri="{FF2B5EF4-FFF2-40B4-BE49-F238E27FC236}">
                      <a16:creationId xmlns:a16="http://schemas.microsoft.com/office/drawing/2014/main" id="{CD75D9F4-3CED-1F4E-FEA4-9D6F2C358FD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87"/>
                <a:stretch/>
              </p:blipFill>
              <p:spPr bwMode="auto">
                <a:xfrm>
                  <a:off x="7411083" y="2605886"/>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Výsledek obrázku pro spreadsheet icon">
                  <a:extLst>
                    <a:ext uri="{FF2B5EF4-FFF2-40B4-BE49-F238E27FC236}">
                      <a16:creationId xmlns:a16="http://schemas.microsoft.com/office/drawing/2014/main" id="{CE9DF939-82FE-9031-C4FD-268834C89FB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87"/>
                <a:stretch/>
              </p:blipFill>
              <p:spPr bwMode="auto">
                <a:xfrm>
                  <a:off x="7411084" y="3517581"/>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15" name="Kép 60">
                  <a:extLst>
                    <a:ext uri="{FF2B5EF4-FFF2-40B4-BE49-F238E27FC236}">
                      <a16:creationId xmlns:a16="http://schemas.microsoft.com/office/drawing/2014/main" id="{D908C60D-ACE6-64C3-A207-50D794B38997}"/>
                    </a:ext>
                  </a:extLst>
                </p:cNvPr>
                <p:cNvPicPr>
                  <a:picLocks noChangeAspect="1"/>
                </p:cNvPicPr>
                <p:nvPr/>
              </p:nvPicPr>
              <p:blipFill rotWithShape="1">
                <a:blip r:embed="rId5" cstate="print"/>
                <a:srcRect l="783" t="8001" r="74805" b="50000"/>
                <a:stretch/>
              </p:blipFill>
              <p:spPr>
                <a:xfrm>
                  <a:off x="4838560" y="3106352"/>
                  <a:ext cx="629661" cy="609349"/>
                </a:xfrm>
                <a:prstGeom prst="rect">
                  <a:avLst/>
                </a:prstGeom>
              </p:spPr>
            </p:pic>
            <p:cxnSp>
              <p:nvCxnSpPr>
                <p:cNvPr id="16" name="Szögletes összekötő 61">
                  <a:extLst>
                    <a:ext uri="{FF2B5EF4-FFF2-40B4-BE49-F238E27FC236}">
                      <a16:creationId xmlns:a16="http://schemas.microsoft.com/office/drawing/2014/main" id="{7836D37D-5B48-929C-06D5-F52AA232ADB0}"/>
                    </a:ext>
                  </a:extLst>
                </p:cNvPr>
                <p:cNvCxnSpPr/>
                <p:nvPr/>
              </p:nvCxnSpPr>
              <p:spPr>
                <a:xfrm flipV="1">
                  <a:off x="5468221" y="2895190"/>
                  <a:ext cx="1912091" cy="381828"/>
                </a:xfrm>
                <a:prstGeom prst="bentConnector3">
                  <a:avLst>
                    <a:gd name="adj1" fmla="val 11775"/>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17" name="Szögletes összekötő 62">
                  <a:extLst>
                    <a:ext uri="{FF2B5EF4-FFF2-40B4-BE49-F238E27FC236}">
                      <a16:creationId xmlns:a16="http://schemas.microsoft.com/office/drawing/2014/main" id="{AB720CB2-81B1-15F2-6E99-9A112757CA2C}"/>
                    </a:ext>
                  </a:extLst>
                </p:cNvPr>
                <p:cNvCxnSpPr/>
                <p:nvPr/>
              </p:nvCxnSpPr>
              <p:spPr>
                <a:xfrm>
                  <a:off x="5468221" y="3540640"/>
                  <a:ext cx="1912091" cy="293380"/>
                </a:xfrm>
                <a:prstGeom prst="bentConnector3">
                  <a:avLst>
                    <a:gd name="adj1" fmla="val 11277"/>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8" name="Lekerekített téglalap 63">
                  <a:extLst>
                    <a:ext uri="{FF2B5EF4-FFF2-40B4-BE49-F238E27FC236}">
                      <a16:creationId xmlns:a16="http://schemas.microsoft.com/office/drawing/2014/main" id="{B9FCB7BC-3EA1-2A4B-4CBD-7A8DCAC3FF9D}"/>
                    </a:ext>
                  </a:extLst>
                </p:cNvPr>
                <p:cNvSpPr/>
                <p:nvPr/>
              </p:nvSpPr>
              <p:spPr>
                <a:xfrm>
                  <a:off x="5761779" y="2631568"/>
                  <a:ext cx="1467920" cy="4618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err="1">
                      <a:solidFill>
                        <a:schemeClr val="tx1"/>
                      </a:solidFill>
                    </a:rPr>
                    <a:t>Active</a:t>
                  </a:r>
                  <a:r>
                    <a:rPr lang="cs-CZ" sz="1200" dirty="0">
                      <a:solidFill>
                        <a:schemeClr val="tx1"/>
                      </a:solidFill>
                    </a:rPr>
                    <a:t> </a:t>
                  </a:r>
                  <a:r>
                    <a:rPr lang="cs-CZ" sz="1200" dirty="0" err="1">
                      <a:solidFill>
                        <a:schemeClr val="tx1"/>
                      </a:solidFill>
                    </a:rPr>
                    <a:t>time</a:t>
                  </a:r>
                  <a:r>
                    <a:rPr lang="cs-CZ" sz="1200" dirty="0">
                      <a:solidFill>
                        <a:schemeClr val="tx1"/>
                      </a:solidFill>
                    </a:rPr>
                    <a:t>: 50s</a:t>
                  </a:r>
                  <a:endParaRPr lang="hu-HU" sz="1200" dirty="0">
                    <a:solidFill>
                      <a:schemeClr val="tx1"/>
                    </a:solidFill>
                  </a:endParaRPr>
                </a:p>
              </p:txBody>
            </p:sp>
          </p:grpSp>
          <p:sp>
            <p:nvSpPr>
              <p:cNvPr id="20" name="Jobbra nyíl 4100">
                <a:extLst>
                  <a:ext uri="{FF2B5EF4-FFF2-40B4-BE49-F238E27FC236}">
                    <a16:creationId xmlns:a16="http://schemas.microsoft.com/office/drawing/2014/main" id="{1518873C-5DF3-7906-C4CC-FA05DEE7C840}"/>
                  </a:ext>
                </a:extLst>
              </p:cNvPr>
              <p:cNvSpPr/>
              <p:nvPr/>
            </p:nvSpPr>
            <p:spPr>
              <a:xfrm>
                <a:off x="4946160" y="3025435"/>
                <a:ext cx="707601" cy="901564"/>
              </a:xfrm>
              <a:prstGeom prst="rightArrow">
                <a:avLst>
                  <a:gd name="adj1" fmla="val 50000"/>
                  <a:gd name="adj2" fmla="val 65907"/>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21" name="Lekerekített téglalap 63">
              <a:extLst>
                <a:ext uri="{FF2B5EF4-FFF2-40B4-BE49-F238E27FC236}">
                  <a16:creationId xmlns:a16="http://schemas.microsoft.com/office/drawing/2014/main" id="{045DB0EF-F895-D0B5-25CC-D0788DD90DFF}"/>
                </a:ext>
              </a:extLst>
            </p:cNvPr>
            <p:cNvSpPr/>
            <p:nvPr/>
          </p:nvSpPr>
          <p:spPr>
            <a:xfrm>
              <a:off x="6875858" y="3604941"/>
              <a:ext cx="1429078" cy="4618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err="1">
                  <a:solidFill>
                    <a:schemeClr val="tx1"/>
                  </a:solidFill>
                </a:rPr>
                <a:t>Active</a:t>
              </a:r>
              <a:r>
                <a:rPr lang="cs-CZ" sz="1200" dirty="0">
                  <a:solidFill>
                    <a:schemeClr val="tx1"/>
                  </a:solidFill>
                </a:rPr>
                <a:t> </a:t>
              </a:r>
              <a:r>
                <a:rPr lang="cs-CZ" sz="1200" dirty="0" err="1">
                  <a:solidFill>
                    <a:schemeClr val="tx1"/>
                  </a:solidFill>
                </a:rPr>
                <a:t>time</a:t>
              </a:r>
              <a:r>
                <a:rPr lang="cs-CZ" sz="1200" dirty="0">
                  <a:solidFill>
                    <a:schemeClr val="tx1"/>
                  </a:solidFill>
                </a:rPr>
                <a:t>: 20s</a:t>
              </a:r>
              <a:endParaRPr lang="hu-HU" sz="1200" dirty="0">
                <a:solidFill>
                  <a:schemeClr val="tx1"/>
                </a:solidFill>
              </a:endParaRPr>
            </a:p>
          </p:txBody>
        </p:sp>
      </p:grpSp>
      <p:pic>
        <p:nvPicPr>
          <p:cNvPr id="25" name="Obrázek 24">
            <a:extLst>
              <a:ext uri="{FF2B5EF4-FFF2-40B4-BE49-F238E27FC236}">
                <a16:creationId xmlns:a16="http://schemas.microsoft.com/office/drawing/2014/main" id="{238ABF80-725A-215D-D1FC-227A4E292D85}"/>
              </a:ext>
            </a:extLst>
          </p:cNvPr>
          <p:cNvPicPr>
            <a:picLocks noChangeAspect="1"/>
          </p:cNvPicPr>
          <p:nvPr/>
        </p:nvPicPr>
        <p:blipFill>
          <a:blip r:embed="rId6"/>
          <a:stretch>
            <a:fillRect/>
          </a:stretch>
        </p:blipFill>
        <p:spPr>
          <a:xfrm>
            <a:off x="6571466" y="5375630"/>
            <a:ext cx="5620534" cy="1581371"/>
          </a:xfrm>
          <a:prstGeom prst="rect">
            <a:avLst/>
          </a:prstGeom>
        </p:spPr>
      </p:pic>
      <p:sp>
        <p:nvSpPr>
          <p:cNvPr id="19" name="TextovéPole 18">
            <a:extLst>
              <a:ext uri="{FF2B5EF4-FFF2-40B4-BE49-F238E27FC236}">
                <a16:creationId xmlns:a16="http://schemas.microsoft.com/office/drawing/2014/main" id="{9DA63CB5-8837-6D6C-6DDC-C31EB03A296F}"/>
              </a:ext>
            </a:extLst>
          </p:cNvPr>
          <p:cNvSpPr txBox="1"/>
          <p:nvPr/>
        </p:nvSpPr>
        <p:spPr>
          <a:xfrm rot="20332784">
            <a:off x="57016" y="2909143"/>
            <a:ext cx="12077986" cy="1015663"/>
          </a:xfrm>
          <a:prstGeom prst="rect">
            <a:avLst/>
          </a:prstGeom>
          <a:solidFill>
            <a:schemeClr val="bg1"/>
          </a:solidFill>
          <a:ln>
            <a:solidFill>
              <a:schemeClr val="bg1">
                <a:lumMod val="95000"/>
              </a:schemeClr>
            </a:solidFill>
          </a:ln>
        </p:spPr>
        <p:txBody>
          <a:bodyPr wrap="none" rtlCol="0">
            <a:spAutoFit/>
          </a:bodyPr>
          <a:lstStyle/>
          <a:p>
            <a:r>
              <a:rPr lang="cs-CZ" sz="6000" b="1" i="1" cap="small" dirty="0">
                <a:solidFill>
                  <a:srgbClr val="FF0000"/>
                </a:solidFill>
              </a:rPr>
              <a:t>Are </a:t>
            </a:r>
            <a:r>
              <a:rPr lang="cs-CZ" sz="6000" b="1" i="1" cap="small" dirty="0" err="1">
                <a:solidFill>
                  <a:srgbClr val="FF0000"/>
                </a:solidFill>
              </a:rPr>
              <a:t>we</a:t>
            </a:r>
            <a:r>
              <a:rPr lang="cs-CZ" sz="6000" b="1" i="1" cap="small" dirty="0">
                <a:solidFill>
                  <a:srgbClr val="FF0000"/>
                </a:solidFill>
              </a:rPr>
              <a:t> </a:t>
            </a:r>
            <a:r>
              <a:rPr lang="cs-CZ" sz="6000" b="1" i="1" cap="small" dirty="0" err="1">
                <a:solidFill>
                  <a:srgbClr val="FF0000"/>
                </a:solidFill>
              </a:rPr>
              <a:t>over-complicating</a:t>
            </a:r>
            <a:r>
              <a:rPr lang="cs-CZ" sz="6000" b="1" i="1" cap="small" dirty="0">
                <a:solidFill>
                  <a:srgbClr val="FF0000"/>
                </a:solidFill>
              </a:rPr>
              <a:t> </a:t>
            </a:r>
            <a:r>
              <a:rPr lang="cs-CZ" sz="6000" b="1" i="1" cap="small" dirty="0" err="1">
                <a:solidFill>
                  <a:srgbClr val="FF0000"/>
                </a:solidFill>
              </a:rPr>
              <a:t>things</a:t>
            </a:r>
            <a:r>
              <a:rPr lang="cs-CZ" sz="6000" b="1" i="1" cap="small" dirty="0">
                <a:solidFill>
                  <a:srgbClr val="FF0000"/>
                </a:solidFill>
              </a:rPr>
              <a:t> a bit?</a:t>
            </a:r>
          </a:p>
        </p:txBody>
      </p:sp>
    </p:spTree>
    <p:extLst>
      <p:ext uri="{BB962C8B-B14F-4D97-AF65-F5344CB8AC3E}">
        <p14:creationId xmlns:p14="http://schemas.microsoft.com/office/powerpoint/2010/main" val="3077330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609603"/>
            <a:ext cx="8839892" cy="1320795"/>
          </a:xfrm>
        </p:spPr>
        <p:txBody>
          <a:bodyPr/>
          <a:lstStyle/>
          <a:p>
            <a:r>
              <a:rPr lang="cs-CZ" dirty="0">
                <a:solidFill>
                  <a:srgbClr val="333333"/>
                </a:solidFill>
                <a:latin typeface="Arial" pitchFamily="34"/>
              </a:rPr>
              <a:t>How to interpret </a:t>
            </a:r>
            <a:r>
              <a:rPr lang="cs-CZ" dirty="0" err="1">
                <a:solidFill>
                  <a:srgbClr val="333333"/>
                </a:solidFill>
                <a:latin typeface="Arial" pitchFamily="34"/>
              </a:rPr>
              <a:t>numeric</a:t>
            </a:r>
            <a:r>
              <a:rPr lang="cs-CZ" dirty="0">
                <a:solidFill>
                  <a:srgbClr val="333333"/>
                </a:solidFill>
                <a:latin typeface="Arial" pitchFamily="34"/>
              </a:rPr>
              <a:t> </a:t>
            </a:r>
            <a:r>
              <a:rPr lang="cs-CZ" dirty="0" err="1">
                <a:solidFill>
                  <a:srgbClr val="333333"/>
                </a:solidFill>
                <a:latin typeface="Arial" pitchFamily="34"/>
              </a:rPr>
              <a:t>implicit</a:t>
            </a:r>
            <a:r>
              <a:rPr lang="cs-CZ" dirty="0">
                <a:solidFill>
                  <a:srgbClr val="333333"/>
                </a:solidFill>
                <a:latin typeface="Arial" pitchFamily="34"/>
              </a:rPr>
              <a:t> feedback</a:t>
            </a:r>
            <a:endParaRPr lang="en-US" dirty="0"/>
          </a:p>
        </p:txBody>
      </p:sp>
      <p:sp>
        <p:nvSpPr>
          <p:cNvPr id="3" name="Content Placeholder 2"/>
          <p:cNvSpPr>
            <a:spLocks noGrp="1"/>
          </p:cNvSpPr>
          <p:nvPr>
            <p:ph idx="1"/>
          </p:nvPr>
        </p:nvSpPr>
        <p:spPr>
          <a:xfrm>
            <a:off x="677332" y="1558212"/>
            <a:ext cx="9297092" cy="4483146"/>
          </a:xfrm>
        </p:spPr>
        <p:txBody>
          <a:bodyPr>
            <a:normAutofit/>
          </a:bodyPr>
          <a:lstStyle/>
          <a:p>
            <a:r>
              <a:rPr lang="cs-CZ" dirty="0" err="1">
                <a:latin typeface="+mn-lt"/>
              </a:rPr>
              <a:t>Construct</a:t>
            </a:r>
            <a:r>
              <a:rPr lang="cs-CZ" dirty="0">
                <a:latin typeface="+mn-lt"/>
              </a:rPr>
              <a:t> single (</a:t>
            </a:r>
            <a:r>
              <a:rPr lang="cs-CZ" dirty="0" err="1">
                <a:latin typeface="+mn-lt"/>
              </a:rPr>
              <a:t>complex</a:t>
            </a:r>
            <a:r>
              <a:rPr lang="cs-CZ" dirty="0">
                <a:latin typeface="+mn-lt"/>
              </a:rPr>
              <a:t>) </a:t>
            </a:r>
            <a:r>
              <a:rPr lang="cs-CZ" dirty="0" err="1">
                <a:solidFill>
                  <a:srgbClr val="92D050"/>
                </a:solidFill>
                <a:latin typeface="+mn-lt"/>
              </a:rPr>
              <a:t>implicit</a:t>
            </a:r>
            <a:r>
              <a:rPr lang="cs-CZ" dirty="0">
                <a:solidFill>
                  <a:srgbClr val="92D050"/>
                </a:solidFill>
                <a:latin typeface="+mn-lt"/>
              </a:rPr>
              <a:t> feedback </a:t>
            </a:r>
            <a:r>
              <a:rPr lang="cs-CZ" dirty="0" err="1">
                <a:latin typeface="+mn-lt"/>
              </a:rPr>
              <a:t>based</a:t>
            </a:r>
            <a:r>
              <a:rPr lang="cs-CZ" dirty="0">
                <a:latin typeface="+mn-lt"/>
              </a:rPr>
              <a:t> </a:t>
            </a:r>
            <a:r>
              <a:rPr lang="cs-CZ" dirty="0" err="1">
                <a:latin typeface="+mn-lt"/>
              </a:rPr>
              <a:t>proxy</a:t>
            </a:r>
            <a:r>
              <a:rPr lang="cs-CZ" dirty="0">
                <a:latin typeface="+mn-lt"/>
              </a:rPr>
              <a:t> </a:t>
            </a:r>
            <a:r>
              <a:rPr lang="cs-CZ" dirty="0" err="1">
                <a:latin typeface="+mn-lt"/>
              </a:rPr>
              <a:t>for</a:t>
            </a:r>
            <a:r>
              <a:rPr lang="cs-CZ" dirty="0">
                <a:latin typeface="+mn-lt"/>
              </a:rPr>
              <a:t> user preference</a:t>
            </a:r>
            <a:endParaRPr lang="cs-CZ" dirty="0">
              <a:solidFill>
                <a:srgbClr val="92D050"/>
              </a:solidFill>
              <a:latin typeface="+mn-lt"/>
            </a:endParaRPr>
          </a:p>
          <a:p>
            <a:pPr lvl="1"/>
            <a:r>
              <a:rPr lang="cs-CZ" dirty="0">
                <a:latin typeface="+mn-lt"/>
              </a:rPr>
              <a:t>Standard </a:t>
            </a:r>
            <a:r>
              <a:rPr lang="cs-CZ" dirty="0" err="1">
                <a:latin typeface="+mn-lt"/>
              </a:rPr>
              <a:t>recommender</a:t>
            </a:r>
            <a:r>
              <a:rPr lang="cs-CZ" dirty="0">
                <a:latin typeface="+mn-lt"/>
              </a:rPr>
              <a:t> </a:t>
            </a:r>
            <a:r>
              <a:rPr lang="cs-CZ" dirty="0" err="1">
                <a:latin typeface="+mn-lt"/>
              </a:rPr>
              <a:t>systems</a:t>
            </a:r>
            <a:r>
              <a:rPr lang="cs-CZ" dirty="0">
                <a:latin typeface="+mn-lt"/>
              </a:rPr>
              <a:t> </a:t>
            </a:r>
            <a:r>
              <a:rPr lang="cs-CZ" dirty="0" err="1">
                <a:latin typeface="+mn-lt"/>
              </a:rPr>
              <a:t>can</a:t>
            </a:r>
            <a:r>
              <a:rPr lang="cs-CZ" dirty="0">
                <a:latin typeface="+mn-lt"/>
              </a:rPr>
              <a:t> </a:t>
            </a:r>
            <a:r>
              <a:rPr lang="cs-CZ" dirty="0" err="1">
                <a:latin typeface="+mn-lt"/>
              </a:rPr>
              <a:t>be</a:t>
            </a:r>
            <a:r>
              <a:rPr lang="cs-CZ" dirty="0">
                <a:latin typeface="+mn-lt"/>
              </a:rPr>
              <a:t> </a:t>
            </a:r>
            <a:r>
              <a:rPr lang="cs-CZ" dirty="0" err="1">
                <a:latin typeface="+mn-lt"/>
              </a:rPr>
              <a:t>used</a:t>
            </a:r>
            <a:r>
              <a:rPr lang="cs-CZ" dirty="0">
                <a:latin typeface="+mn-lt"/>
              </a:rPr>
              <a:t> </a:t>
            </a:r>
            <a:r>
              <a:rPr lang="cs-CZ" dirty="0" err="1">
                <a:latin typeface="+mn-lt"/>
              </a:rPr>
              <a:t>afterwards</a:t>
            </a:r>
            <a:endParaRPr lang="cs-CZ" dirty="0">
              <a:latin typeface="+mn-lt"/>
            </a:endParaRPr>
          </a:p>
          <a:p>
            <a:pPr>
              <a:lnSpc>
                <a:spcPct val="90000"/>
              </a:lnSpc>
            </a:pPr>
            <a:endParaRPr lang="cs-CZ" sz="1600" dirty="0">
              <a:latin typeface="+mn-lt"/>
            </a:endParaRPr>
          </a:p>
          <a:p>
            <a:pPr>
              <a:lnSpc>
                <a:spcPct val="90000"/>
              </a:lnSpc>
            </a:pPr>
            <a:endParaRPr lang="cs-CZ" sz="1600" dirty="0">
              <a:latin typeface="+mn-lt"/>
            </a:endParaRPr>
          </a:p>
          <a:p>
            <a:pPr>
              <a:lnSpc>
                <a:spcPct val="90000"/>
              </a:lnSpc>
            </a:pPr>
            <a:endParaRPr lang="cs-CZ" sz="1600" dirty="0">
              <a:latin typeface="+mn-lt"/>
            </a:endParaRPr>
          </a:p>
          <a:p>
            <a:pPr>
              <a:lnSpc>
                <a:spcPct val="90000"/>
              </a:lnSpc>
            </a:pPr>
            <a:endParaRPr lang="cs-CZ" sz="1600" dirty="0">
              <a:latin typeface="+mn-lt"/>
            </a:endParaRPr>
          </a:p>
          <a:p>
            <a:pPr>
              <a:lnSpc>
                <a:spcPct val="90000"/>
              </a:lnSpc>
            </a:pPr>
            <a:endParaRPr lang="cs-CZ" sz="1600" dirty="0">
              <a:latin typeface="+mn-lt"/>
            </a:endParaRPr>
          </a:p>
          <a:p>
            <a:pPr marL="0" indent="0">
              <a:lnSpc>
                <a:spcPct val="90000"/>
              </a:lnSpc>
              <a:buNone/>
            </a:pPr>
            <a:endParaRPr lang="cs-CZ" sz="1600" dirty="0">
              <a:latin typeface="+mn-lt"/>
            </a:endParaRPr>
          </a:p>
          <a:p>
            <a:pPr>
              <a:lnSpc>
                <a:spcPct val="90000"/>
              </a:lnSpc>
            </a:pPr>
            <a:r>
              <a:rPr lang="cs-CZ" sz="1600" b="1" dirty="0" err="1">
                <a:latin typeface="+mn-lt"/>
              </a:rPr>
              <a:t>Active</a:t>
            </a:r>
            <a:r>
              <a:rPr lang="cs-CZ" sz="1600" b="1" dirty="0">
                <a:latin typeface="+mn-lt"/>
              </a:rPr>
              <a:t> </a:t>
            </a:r>
            <a:r>
              <a:rPr lang="cs-CZ" sz="1600" b="1" dirty="0" err="1">
                <a:latin typeface="+mn-lt"/>
              </a:rPr>
              <a:t>dwell</a:t>
            </a:r>
            <a:r>
              <a:rPr lang="cs-CZ" sz="1600" b="1" dirty="0">
                <a:latin typeface="+mn-lt"/>
              </a:rPr>
              <a:t> </a:t>
            </a:r>
            <a:r>
              <a:rPr lang="cs-CZ" sz="1600" b="1" dirty="0" err="1">
                <a:latin typeface="+mn-lt"/>
              </a:rPr>
              <a:t>time</a:t>
            </a:r>
            <a:r>
              <a:rPr lang="cs-CZ" sz="1600" b="1" dirty="0">
                <a:latin typeface="+mn-lt"/>
              </a:rPr>
              <a:t> </a:t>
            </a:r>
            <a:r>
              <a:rPr lang="cs-CZ" sz="1600" i="1" dirty="0">
                <a:solidFill>
                  <a:schemeClr val="bg1">
                    <a:lumMod val="50000"/>
                  </a:schemeClr>
                </a:solidFill>
                <a:latin typeface="+mn-lt"/>
              </a:rPr>
              <a:t>(my </a:t>
            </a:r>
            <a:r>
              <a:rPr lang="cs-CZ" sz="1600" i="1" dirty="0" err="1">
                <a:solidFill>
                  <a:schemeClr val="bg1">
                    <a:lumMod val="50000"/>
                  </a:schemeClr>
                </a:solidFill>
                <a:latin typeface="+mn-lt"/>
              </a:rPr>
              <a:t>best</a:t>
            </a:r>
            <a:r>
              <a:rPr lang="cs-CZ" sz="1600" i="1" dirty="0">
                <a:solidFill>
                  <a:schemeClr val="bg1">
                    <a:lumMod val="50000"/>
                  </a:schemeClr>
                </a:solidFill>
                <a:latin typeface="+mn-lt"/>
              </a:rPr>
              <a:t> </a:t>
            </a:r>
            <a:r>
              <a:rPr lang="cs-CZ" sz="1600" i="1" dirty="0" err="1">
                <a:solidFill>
                  <a:schemeClr val="bg1">
                    <a:lumMod val="50000"/>
                  </a:schemeClr>
                </a:solidFill>
                <a:latin typeface="+mn-lt"/>
              </a:rPr>
              <a:t>guess</a:t>
            </a:r>
            <a:r>
              <a:rPr lang="cs-CZ" sz="1600" i="1" dirty="0">
                <a:solidFill>
                  <a:schemeClr val="bg1">
                    <a:lumMod val="50000"/>
                  </a:schemeClr>
                </a:solidFill>
                <a:latin typeface="+mn-lt"/>
              </a:rPr>
              <a:t> on </a:t>
            </a:r>
            <a:r>
              <a:rPr lang="cs-CZ" sz="1600" i="1" dirty="0" err="1">
                <a:solidFill>
                  <a:schemeClr val="bg1">
                    <a:lumMod val="50000"/>
                  </a:schemeClr>
                </a:solidFill>
                <a:latin typeface="+mn-lt"/>
              </a:rPr>
              <a:t>what</a:t>
            </a:r>
            <a:r>
              <a:rPr lang="cs-CZ" sz="1600" i="1" dirty="0">
                <a:solidFill>
                  <a:schemeClr val="bg1">
                    <a:lumMod val="50000"/>
                  </a:schemeClr>
                </a:solidFill>
                <a:latin typeface="+mn-lt"/>
              </a:rPr>
              <a:t> a </a:t>
            </a:r>
            <a:r>
              <a:rPr lang="cs-CZ" sz="1600" i="1" dirty="0" err="1">
                <a:solidFill>
                  <a:schemeClr val="bg1">
                    <a:lumMod val="50000"/>
                  </a:schemeClr>
                </a:solidFill>
                <a:latin typeface="+mn-lt"/>
              </a:rPr>
              <a:t>simple</a:t>
            </a:r>
            <a:r>
              <a:rPr lang="cs-CZ" sz="1600" i="1" dirty="0">
                <a:solidFill>
                  <a:schemeClr val="bg1">
                    <a:lumMod val="50000"/>
                  </a:schemeClr>
                </a:solidFill>
                <a:latin typeface="+mn-lt"/>
              </a:rPr>
              <a:t> </a:t>
            </a:r>
            <a:r>
              <a:rPr lang="cs-CZ" sz="1600" i="1" dirty="0" err="1">
                <a:solidFill>
                  <a:schemeClr val="bg1">
                    <a:lumMod val="50000"/>
                  </a:schemeClr>
                </a:solidFill>
                <a:latin typeface="+mn-lt"/>
              </a:rPr>
              <a:t>feature</a:t>
            </a:r>
            <a:r>
              <a:rPr lang="cs-CZ" sz="1600" i="1" dirty="0">
                <a:solidFill>
                  <a:schemeClr val="bg1">
                    <a:lumMod val="50000"/>
                  </a:schemeClr>
                </a:solidFill>
                <a:latin typeface="+mn-lt"/>
              </a:rPr>
              <a:t> </a:t>
            </a:r>
            <a:r>
              <a:rPr lang="cs-CZ" sz="1600" i="1" dirty="0" err="1">
                <a:solidFill>
                  <a:schemeClr val="bg1">
                    <a:lumMod val="50000"/>
                  </a:schemeClr>
                </a:solidFill>
                <a:latin typeface="+mn-lt"/>
              </a:rPr>
              <a:t>could</a:t>
            </a:r>
            <a:r>
              <a:rPr lang="cs-CZ" sz="1600" i="1" dirty="0">
                <a:solidFill>
                  <a:schemeClr val="bg1">
                    <a:lumMod val="50000"/>
                  </a:schemeClr>
                </a:solidFill>
                <a:latin typeface="+mn-lt"/>
              </a:rPr>
              <a:t> </a:t>
            </a:r>
            <a:r>
              <a:rPr lang="cs-CZ" sz="1600" i="1" dirty="0" err="1">
                <a:solidFill>
                  <a:schemeClr val="bg1">
                    <a:lumMod val="50000"/>
                  </a:schemeClr>
                </a:solidFill>
                <a:latin typeface="+mn-lt"/>
              </a:rPr>
              <a:t>work</a:t>
            </a:r>
            <a:r>
              <a:rPr lang="cs-CZ" sz="1600" i="1" dirty="0">
                <a:solidFill>
                  <a:schemeClr val="bg1">
                    <a:lumMod val="50000"/>
                  </a:schemeClr>
                </a:solidFill>
                <a:latin typeface="+mn-lt"/>
              </a:rPr>
              <a:t> </a:t>
            </a:r>
            <a:r>
              <a:rPr lang="cs-CZ" sz="1600" i="1" dirty="0" err="1">
                <a:solidFill>
                  <a:schemeClr val="bg1">
                    <a:lumMod val="50000"/>
                  </a:schemeClr>
                </a:solidFill>
                <a:latin typeface="+mn-lt"/>
              </a:rPr>
              <a:t>well</a:t>
            </a:r>
            <a:r>
              <a:rPr lang="cs-CZ" sz="1600" i="1" dirty="0">
                <a:solidFill>
                  <a:schemeClr val="bg1">
                    <a:lumMod val="50000"/>
                  </a:schemeClr>
                </a:solidFill>
                <a:latin typeface="+mn-lt"/>
              </a:rPr>
              <a:t>)</a:t>
            </a:r>
          </a:p>
          <a:p>
            <a:pPr lvl="1">
              <a:lnSpc>
                <a:spcPct val="90000"/>
              </a:lnSpc>
            </a:pPr>
            <a:r>
              <a:rPr lang="cs-CZ" sz="1400" dirty="0">
                <a:latin typeface="+mn-lt"/>
              </a:rPr>
              <a:t>Time </a:t>
            </a:r>
            <a:r>
              <a:rPr lang="cs-CZ" sz="1400" dirty="0" err="1">
                <a:latin typeface="+mn-lt"/>
              </a:rPr>
              <a:t>spent</a:t>
            </a:r>
            <a:r>
              <a:rPr lang="cs-CZ" sz="1400" dirty="0">
                <a:latin typeface="+mn-lt"/>
              </a:rPr>
              <a:t> on </a:t>
            </a:r>
            <a:r>
              <a:rPr lang="cs-CZ" sz="1400" dirty="0" err="1">
                <a:latin typeface="+mn-lt"/>
              </a:rPr>
              <a:t>page</a:t>
            </a:r>
            <a:endParaRPr lang="cs-CZ" sz="1400" dirty="0">
              <a:latin typeface="+mn-lt"/>
            </a:endParaRPr>
          </a:p>
          <a:p>
            <a:pPr lvl="1">
              <a:lnSpc>
                <a:spcPct val="90000"/>
              </a:lnSpc>
            </a:pPr>
            <a:r>
              <a:rPr lang="cs-CZ" sz="1400" dirty="0">
                <a:latin typeface="+mn-lt"/>
              </a:rPr>
              <a:t>But counted only if some other events are detected in close temporal proximity =&gt; </a:t>
            </a:r>
            <a:r>
              <a:rPr lang="cs-CZ" sz="1400" b="1" dirty="0">
                <a:latin typeface="+mn-lt"/>
              </a:rPr>
              <a:t>user is </a:t>
            </a:r>
            <a:r>
              <a:rPr lang="cs-CZ" sz="1400" b="1" dirty="0" smtClean="0">
                <a:latin typeface="+mn-lt"/>
              </a:rPr>
              <a:t>active</a:t>
            </a:r>
          </a:p>
          <a:p>
            <a:pPr marL="0" indent="0">
              <a:lnSpc>
                <a:spcPct val="90000"/>
              </a:lnSpc>
              <a:buNone/>
            </a:pPr>
            <a:endParaRPr lang="cs-CZ" sz="1600" dirty="0"/>
          </a:p>
          <a:p>
            <a:pPr marL="0" indent="0">
              <a:lnSpc>
                <a:spcPct val="90000"/>
              </a:lnSpc>
              <a:buNone/>
            </a:pPr>
            <a:endParaRPr lang="cs-CZ" sz="1600" dirty="0"/>
          </a:p>
          <a:p>
            <a:pPr marL="0" indent="0">
              <a:lnSpc>
                <a:spcPct val="90000"/>
              </a:lnSpc>
              <a:buNone/>
            </a:pPr>
            <a:endParaRPr lang="cs-CZ" sz="1600" dirty="0"/>
          </a:p>
        </p:txBody>
      </p:sp>
      <p:grpSp>
        <p:nvGrpSpPr>
          <p:cNvPr id="21" name="Skupina 26">
            <a:extLst>
              <a:ext uri="{FF2B5EF4-FFF2-40B4-BE49-F238E27FC236}">
                <a16:creationId xmlns:a16="http://schemas.microsoft.com/office/drawing/2014/main" id="{F557B161-6CB3-4FA1-A529-6DF446CC342F}"/>
              </a:ext>
            </a:extLst>
          </p:cNvPr>
          <p:cNvGrpSpPr/>
          <p:nvPr/>
        </p:nvGrpSpPr>
        <p:grpSpPr>
          <a:xfrm>
            <a:off x="677332" y="2565909"/>
            <a:ext cx="7785533" cy="1320795"/>
            <a:chOff x="677332" y="2614422"/>
            <a:chExt cx="8431460" cy="1629156"/>
          </a:xfrm>
        </p:grpSpPr>
        <p:grpSp>
          <p:nvGrpSpPr>
            <p:cNvPr id="22" name="Skupina 25">
              <a:extLst>
                <a:ext uri="{FF2B5EF4-FFF2-40B4-BE49-F238E27FC236}">
                  <a16:creationId xmlns:a16="http://schemas.microsoft.com/office/drawing/2014/main" id="{AB9957F2-27B7-4742-B490-FBDAB451FCC8}"/>
                </a:ext>
              </a:extLst>
            </p:cNvPr>
            <p:cNvGrpSpPr/>
            <p:nvPr/>
          </p:nvGrpSpPr>
          <p:grpSpPr>
            <a:xfrm>
              <a:off x="677332" y="2614422"/>
              <a:ext cx="8431460" cy="1629156"/>
              <a:chOff x="677332" y="2614422"/>
              <a:chExt cx="8431460" cy="1629156"/>
            </a:xfrm>
          </p:grpSpPr>
          <p:grpSp>
            <p:nvGrpSpPr>
              <p:cNvPr id="24" name="Csoportba foglalás 53">
                <a:extLst>
                  <a:ext uri="{FF2B5EF4-FFF2-40B4-BE49-F238E27FC236}">
                    <a16:creationId xmlns:a16="http://schemas.microsoft.com/office/drawing/2014/main" id="{EC287AEA-7601-46CC-BC65-A74258A68A7F}"/>
                  </a:ext>
                </a:extLst>
              </p:cNvPr>
              <p:cNvGrpSpPr/>
              <p:nvPr/>
            </p:nvGrpSpPr>
            <p:grpSpPr>
              <a:xfrm>
                <a:off x="677332" y="2614422"/>
                <a:ext cx="3988436" cy="1629156"/>
                <a:chOff x="2934227" y="2375908"/>
                <a:chExt cx="3988436" cy="1629156"/>
              </a:xfrm>
            </p:grpSpPr>
            <p:pic>
              <p:nvPicPr>
                <p:cNvPr id="33" name="Picture 32" descr="Výsledek obrázku pro spreadsheet icon">
                  <a:extLst>
                    <a:ext uri="{FF2B5EF4-FFF2-40B4-BE49-F238E27FC236}">
                      <a16:creationId xmlns:a16="http://schemas.microsoft.com/office/drawing/2014/main" id="{EB237540-BBE7-4A53-94BA-1D8AF9C1FC6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6300192" y="237590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Výsledek obrázku pro spreadsheet icon">
                  <a:extLst>
                    <a:ext uri="{FF2B5EF4-FFF2-40B4-BE49-F238E27FC236}">
                      <a16:creationId xmlns:a16="http://schemas.microsoft.com/office/drawing/2014/main" id="{6099123C-A972-4B0D-A596-4EC8D2A9953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6300192" y="333366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35" name="Kép 27">
                  <a:extLst>
                    <a:ext uri="{FF2B5EF4-FFF2-40B4-BE49-F238E27FC236}">
                      <a16:creationId xmlns:a16="http://schemas.microsoft.com/office/drawing/2014/main" id="{E7D2C564-D138-4E4B-90B7-E59375ECDB05}"/>
                    </a:ext>
                  </a:extLst>
                </p:cNvPr>
                <p:cNvPicPr>
                  <a:picLocks noChangeAspect="1"/>
                </p:cNvPicPr>
                <p:nvPr/>
              </p:nvPicPr>
              <p:blipFill rotWithShape="1">
                <a:blip r:embed="rId3" cstate="print"/>
                <a:srcRect l="783" t="8001" r="74805" b="50000"/>
                <a:stretch/>
              </p:blipFill>
              <p:spPr>
                <a:xfrm>
                  <a:off x="2934227" y="2922704"/>
                  <a:ext cx="629661" cy="609349"/>
                </a:xfrm>
                <a:prstGeom prst="rect">
                  <a:avLst/>
                </a:prstGeom>
              </p:spPr>
            </p:pic>
            <p:cxnSp>
              <p:nvCxnSpPr>
                <p:cNvPr id="36" name="Szögletes összekötő 29">
                  <a:extLst>
                    <a:ext uri="{FF2B5EF4-FFF2-40B4-BE49-F238E27FC236}">
                      <a16:creationId xmlns:a16="http://schemas.microsoft.com/office/drawing/2014/main" id="{8AB550FA-EA3A-411F-B447-1A58B1BE7F3C}"/>
                    </a:ext>
                  </a:extLst>
                </p:cNvPr>
                <p:cNvCxnSpPr/>
                <p:nvPr/>
              </p:nvCxnSpPr>
              <p:spPr>
                <a:xfrm flipV="1">
                  <a:off x="3563888" y="2708920"/>
                  <a:ext cx="2736304" cy="384450"/>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37" name="Szögletes összekötő 34">
                  <a:extLst>
                    <a:ext uri="{FF2B5EF4-FFF2-40B4-BE49-F238E27FC236}">
                      <a16:creationId xmlns:a16="http://schemas.microsoft.com/office/drawing/2014/main" id="{F86745DC-B332-4C7B-B775-BC089698209C}"/>
                    </a:ext>
                  </a:extLst>
                </p:cNvPr>
                <p:cNvCxnSpPr/>
                <p:nvPr/>
              </p:nvCxnSpPr>
              <p:spPr>
                <a:xfrm>
                  <a:off x="3563888" y="3356992"/>
                  <a:ext cx="2736304" cy="288032"/>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38" name="Lekerekített téglalap 33">
                  <a:extLst>
                    <a:ext uri="{FF2B5EF4-FFF2-40B4-BE49-F238E27FC236}">
                      <a16:creationId xmlns:a16="http://schemas.microsoft.com/office/drawing/2014/main" id="{0C29F5E5-CD93-47DA-A1E7-504115DEC723}"/>
                    </a:ext>
                  </a:extLst>
                </p:cNvPr>
                <p:cNvSpPr/>
                <p:nvPr/>
              </p:nvSpPr>
              <p:spPr>
                <a:xfrm>
                  <a:off x="4060305" y="2411808"/>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dirty="0">
                      <a:solidFill>
                        <a:schemeClr val="tx1"/>
                      </a:solidFill>
                    </a:rPr>
                    <a:t>Stream </a:t>
                  </a:r>
                  <a:r>
                    <a:rPr lang="cs-CZ" sz="1100" dirty="0" err="1">
                      <a:solidFill>
                        <a:schemeClr val="tx1"/>
                      </a:solidFill>
                    </a:rPr>
                    <a:t>of</a:t>
                  </a:r>
                  <a:r>
                    <a:rPr lang="cs-CZ" sz="1100" dirty="0">
                      <a:solidFill>
                        <a:schemeClr val="tx1"/>
                      </a:solidFill>
                    </a:rPr>
                    <a:t> JS </a:t>
                  </a:r>
                  <a:r>
                    <a:rPr lang="cs-CZ" sz="1100" dirty="0" err="1">
                      <a:solidFill>
                        <a:schemeClr val="tx1"/>
                      </a:solidFill>
                    </a:rPr>
                    <a:t>events</a:t>
                  </a:r>
                  <a:r>
                    <a:rPr lang="cs-CZ" sz="1100" dirty="0">
                      <a:solidFill>
                        <a:schemeClr val="tx1"/>
                      </a:solidFill>
                    </a:rPr>
                    <a:t>: </a:t>
                  </a:r>
                  <a:r>
                    <a:rPr lang="cs-CZ" sz="1100" dirty="0" err="1">
                      <a:solidFill>
                        <a:schemeClr val="tx1"/>
                      </a:solidFill>
                    </a:rPr>
                    <a:t>mouse</a:t>
                  </a:r>
                  <a:r>
                    <a:rPr lang="cs-CZ" sz="1100" dirty="0">
                      <a:solidFill>
                        <a:schemeClr val="tx1"/>
                      </a:solidFill>
                    </a:rPr>
                    <a:t> </a:t>
                  </a:r>
                  <a:r>
                    <a:rPr lang="cs-CZ" sz="1100" dirty="0" err="1">
                      <a:solidFill>
                        <a:schemeClr val="tx1"/>
                      </a:solidFill>
                    </a:rPr>
                    <a:t>motion</a:t>
                  </a:r>
                  <a:r>
                    <a:rPr lang="cs-CZ" sz="1100" dirty="0">
                      <a:solidFill>
                        <a:schemeClr val="tx1"/>
                      </a:solidFill>
                    </a:rPr>
                    <a:t>, </a:t>
                  </a:r>
                  <a:r>
                    <a:rPr lang="cs-CZ" sz="1100" dirty="0" err="1">
                      <a:solidFill>
                        <a:schemeClr val="tx1"/>
                      </a:solidFill>
                    </a:rPr>
                    <a:t>keyboard</a:t>
                  </a:r>
                  <a:r>
                    <a:rPr lang="cs-CZ" sz="1100" dirty="0">
                      <a:solidFill>
                        <a:schemeClr val="tx1"/>
                      </a:solidFill>
                    </a:rPr>
                    <a:t>, </a:t>
                  </a:r>
                  <a:r>
                    <a:rPr lang="cs-CZ" sz="1100" dirty="0" err="1">
                      <a:solidFill>
                        <a:schemeClr val="tx1"/>
                      </a:solidFill>
                    </a:rPr>
                    <a:t>scroll</a:t>
                  </a:r>
                  <a:endParaRPr lang="hu-HU" sz="1100" dirty="0">
                    <a:solidFill>
                      <a:schemeClr val="tx1"/>
                    </a:solidFill>
                  </a:endParaRPr>
                </a:p>
              </p:txBody>
            </p:sp>
            <p:sp>
              <p:nvSpPr>
                <p:cNvPr id="39" name="Lekerekített téglalap 46">
                  <a:extLst>
                    <a:ext uri="{FF2B5EF4-FFF2-40B4-BE49-F238E27FC236}">
                      <a16:creationId xmlns:a16="http://schemas.microsoft.com/office/drawing/2014/main" id="{5C53DED6-BF41-4DBE-8364-84FBB5C8D45C}"/>
                    </a:ext>
                  </a:extLst>
                </p:cNvPr>
                <p:cNvSpPr/>
                <p:nvPr/>
              </p:nvSpPr>
              <p:spPr>
                <a:xfrm>
                  <a:off x="4060305" y="3323503"/>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dirty="0">
                      <a:solidFill>
                        <a:schemeClr val="tx1"/>
                      </a:solidFill>
                    </a:rPr>
                    <a:t>Stream </a:t>
                  </a:r>
                  <a:r>
                    <a:rPr lang="cs-CZ" sz="1100" dirty="0" err="1">
                      <a:solidFill>
                        <a:schemeClr val="tx1"/>
                      </a:solidFill>
                    </a:rPr>
                    <a:t>of</a:t>
                  </a:r>
                  <a:r>
                    <a:rPr lang="cs-CZ" sz="1100" dirty="0">
                      <a:solidFill>
                        <a:schemeClr val="tx1"/>
                      </a:solidFill>
                    </a:rPr>
                    <a:t> JS </a:t>
                  </a:r>
                  <a:r>
                    <a:rPr lang="cs-CZ" sz="1100" dirty="0" err="1">
                      <a:solidFill>
                        <a:schemeClr val="tx1"/>
                      </a:solidFill>
                    </a:rPr>
                    <a:t>events</a:t>
                  </a:r>
                  <a:r>
                    <a:rPr lang="cs-CZ" sz="1100" dirty="0">
                      <a:solidFill>
                        <a:schemeClr val="tx1"/>
                      </a:solidFill>
                    </a:rPr>
                    <a:t>: </a:t>
                  </a:r>
                  <a:r>
                    <a:rPr lang="cs-CZ" sz="1100" dirty="0" err="1">
                      <a:solidFill>
                        <a:schemeClr val="tx1"/>
                      </a:solidFill>
                    </a:rPr>
                    <a:t>mouse</a:t>
                  </a:r>
                  <a:r>
                    <a:rPr lang="cs-CZ" sz="1100" dirty="0">
                      <a:solidFill>
                        <a:schemeClr val="tx1"/>
                      </a:solidFill>
                    </a:rPr>
                    <a:t> </a:t>
                  </a:r>
                  <a:r>
                    <a:rPr lang="cs-CZ" sz="1100" dirty="0" err="1">
                      <a:solidFill>
                        <a:schemeClr val="tx1"/>
                      </a:solidFill>
                    </a:rPr>
                    <a:t>motion</a:t>
                  </a:r>
                  <a:r>
                    <a:rPr lang="cs-CZ" sz="1100" dirty="0">
                      <a:solidFill>
                        <a:schemeClr val="tx1"/>
                      </a:solidFill>
                    </a:rPr>
                    <a:t>, </a:t>
                  </a:r>
                  <a:r>
                    <a:rPr lang="cs-CZ" sz="1100" dirty="0" err="1">
                      <a:solidFill>
                        <a:schemeClr val="tx1"/>
                      </a:solidFill>
                    </a:rPr>
                    <a:t>keyboard</a:t>
                  </a:r>
                  <a:r>
                    <a:rPr lang="cs-CZ" sz="1100" dirty="0">
                      <a:solidFill>
                        <a:schemeClr val="tx1"/>
                      </a:solidFill>
                    </a:rPr>
                    <a:t>, </a:t>
                  </a:r>
                  <a:r>
                    <a:rPr lang="cs-CZ" sz="1100" dirty="0" err="1">
                      <a:solidFill>
                        <a:schemeClr val="tx1"/>
                      </a:solidFill>
                    </a:rPr>
                    <a:t>scroll</a:t>
                  </a:r>
                  <a:endParaRPr lang="hu-HU" sz="1100" dirty="0">
                    <a:solidFill>
                      <a:schemeClr val="tx1"/>
                    </a:solidFill>
                  </a:endParaRPr>
                </a:p>
              </p:txBody>
            </p:sp>
          </p:grpSp>
          <p:grpSp>
            <p:nvGrpSpPr>
              <p:cNvPr id="25" name="Csoportba foglalás 4096">
                <a:extLst>
                  <a:ext uri="{FF2B5EF4-FFF2-40B4-BE49-F238E27FC236}">
                    <a16:creationId xmlns:a16="http://schemas.microsoft.com/office/drawing/2014/main" id="{238701F2-E1FD-4D18-AF92-9EC96DD23271}"/>
                  </a:ext>
                </a:extLst>
              </p:cNvPr>
              <p:cNvGrpSpPr/>
              <p:nvPr/>
            </p:nvGrpSpPr>
            <p:grpSpPr>
              <a:xfrm>
                <a:off x="5913797" y="2648097"/>
                <a:ext cx="3194995" cy="1583091"/>
                <a:chOff x="4838560" y="2605886"/>
                <a:chExt cx="3194995" cy="1583091"/>
              </a:xfrm>
            </p:grpSpPr>
            <p:pic>
              <p:nvPicPr>
                <p:cNvPr id="27" name="Picture 4" descr="Výsledek obrázku pro spreadsheet icon">
                  <a:extLst>
                    <a:ext uri="{FF2B5EF4-FFF2-40B4-BE49-F238E27FC236}">
                      <a16:creationId xmlns:a16="http://schemas.microsoft.com/office/drawing/2014/main" id="{8458003C-363B-43AE-AD3F-A8D8038077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7411083" y="2605886"/>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Výsledek obrázku pro spreadsheet icon">
                  <a:extLst>
                    <a:ext uri="{FF2B5EF4-FFF2-40B4-BE49-F238E27FC236}">
                      <a16:creationId xmlns:a16="http://schemas.microsoft.com/office/drawing/2014/main" id="{6175C772-DC29-4D4D-9667-CE6A63C72F4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7411084" y="3517581"/>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29" name="Kép 60">
                  <a:extLst>
                    <a:ext uri="{FF2B5EF4-FFF2-40B4-BE49-F238E27FC236}">
                      <a16:creationId xmlns:a16="http://schemas.microsoft.com/office/drawing/2014/main" id="{A9E37C73-A9F0-4687-8939-DFE46C4499F1}"/>
                    </a:ext>
                  </a:extLst>
                </p:cNvPr>
                <p:cNvPicPr>
                  <a:picLocks noChangeAspect="1"/>
                </p:cNvPicPr>
                <p:nvPr/>
              </p:nvPicPr>
              <p:blipFill rotWithShape="1">
                <a:blip r:embed="rId3" cstate="print"/>
                <a:srcRect l="783" t="8001" r="74805" b="50000"/>
                <a:stretch/>
              </p:blipFill>
              <p:spPr>
                <a:xfrm>
                  <a:off x="4838560" y="3106352"/>
                  <a:ext cx="629661" cy="609349"/>
                </a:xfrm>
                <a:prstGeom prst="rect">
                  <a:avLst/>
                </a:prstGeom>
              </p:spPr>
            </p:pic>
            <p:cxnSp>
              <p:nvCxnSpPr>
                <p:cNvPr id="30" name="Szögletes összekötő 61">
                  <a:extLst>
                    <a:ext uri="{FF2B5EF4-FFF2-40B4-BE49-F238E27FC236}">
                      <a16:creationId xmlns:a16="http://schemas.microsoft.com/office/drawing/2014/main" id="{F1E66166-36DA-41BA-A5EA-C9BB6316539C}"/>
                    </a:ext>
                  </a:extLst>
                </p:cNvPr>
                <p:cNvCxnSpPr/>
                <p:nvPr/>
              </p:nvCxnSpPr>
              <p:spPr>
                <a:xfrm flipV="1">
                  <a:off x="5468221" y="2895190"/>
                  <a:ext cx="1912091" cy="381828"/>
                </a:xfrm>
                <a:prstGeom prst="bentConnector3">
                  <a:avLst>
                    <a:gd name="adj1" fmla="val 11775"/>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31" name="Szögletes összekötő 62">
                  <a:extLst>
                    <a:ext uri="{FF2B5EF4-FFF2-40B4-BE49-F238E27FC236}">
                      <a16:creationId xmlns:a16="http://schemas.microsoft.com/office/drawing/2014/main" id="{202EDE02-DCA0-4595-8696-E929612A5F3D}"/>
                    </a:ext>
                  </a:extLst>
                </p:cNvPr>
                <p:cNvCxnSpPr/>
                <p:nvPr/>
              </p:nvCxnSpPr>
              <p:spPr>
                <a:xfrm>
                  <a:off x="5468221" y="3540640"/>
                  <a:ext cx="1912091" cy="293380"/>
                </a:xfrm>
                <a:prstGeom prst="bentConnector3">
                  <a:avLst>
                    <a:gd name="adj1" fmla="val 11277"/>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32" name="Lekerekített téglalap 63">
                  <a:extLst>
                    <a:ext uri="{FF2B5EF4-FFF2-40B4-BE49-F238E27FC236}">
                      <a16:creationId xmlns:a16="http://schemas.microsoft.com/office/drawing/2014/main" id="{6332CA59-30F5-4C94-A3F1-077E4985C069}"/>
                    </a:ext>
                  </a:extLst>
                </p:cNvPr>
                <p:cNvSpPr/>
                <p:nvPr/>
              </p:nvSpPr>
              <p:spPr>
                <a:xfrm>
                  <a:off x="5761779" y="2631568"/>
                  <a:ext cx="1467920" cy="4618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err="1">
                      <a:solidFill>
                        <a:schemeClr val="tx1"/>
                      </a:solidFill>
                    </a:rPr>
                    <a:t>Active</a:t>
                  </a:r>
                  <a:r>
                    <a:rPr lang="cs-CZ" sz="1200" dirty="0">
                      <a:solidFill>
                        <a:schemeClr val="tx1"/>
                      </a:solidFill>
                    </a:rPr>
                    <a:t> </a:t>
                  </a:r>
                  <a:r>
                    <a:rPr lang="cs-CZ" sz="1200" dirty="0" err="1">
                      <a:solidFill>
                        <a:schemeClr val="tx1"/>
                      </a:solidFill>
                    </a:rPr>
                    <a:t>time</a:t>
                  </a:r>
                  <a:r>
                    <a:rPr lang="cs-CZ" sz="1200" dirty="0">
                      <a:solidFill>
                        <a:schemeClr val="tx1"/>
                      </a:solidFill>
                    </a:rPr>
                    <a:t>: 50s</a:t>
                  </a:r>
                  <a:endParaRPr lang="hu-HU" sz="1200" dirty="0">
                    <a:solidFill>
                      <a:schemeClr val="tx1"/>
                    </a:solidFill>
                  </a:endParaRPr>
                </a:p>
              </p:txBody>
            </p:sp>
          </p:grpSp>
          <p:sp>
            <p:nvSpPr>
              <p:cNvPr id="26" name="Jobbra nyíl 4100">
                <a:extLst>
                  <a:ext uri="{FF2B5EF4-FFF2-40B4-BE49-F238E27FC236}">
                    <a16:creationId xmlns:a16="http://schemas.microsoft.com/office/drawing/2014/main" id="{D6602665-F154-4221-9C4E-1236FE2F7C01}"/>
                  </a:ext>
                </a:extLst>
              </p:cNvPr>
              <p:cNvSpPr/>
              <p:nvPr/>
            </p:nvSpPr>
            <p:spPr>
              <a:xfrm>
                <a:off x="4946160" y="3025435"/>
                <a:ext cx="707601" cy="901564"/>
              </a:xfrm>
              <a:prstGeom prst="rightArrow">
                <a:avLst>
                  <a:gd name="adj1" fmla="val 50000"/>
                  <a:gd name="adj2" fmla="val 65907"/>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23" name="Lekerekített téglalap 63">
              <a:extLst>
                <a:ext uri="{FF2B5EF4-FFF2-40B4-BE49-F238E27FC236}">
                  <a16:creationId xmlns:a16="http://schemas.microsoft.com/office/drawing/2014/main" id="{E2960272-90CD-43EE-AF4B-70888EE7DA46}"/>
                </a:ext>
              </a:extLst>
            </p:cNvPr>
            <p:cNvSpPr/>
            <p:nvPr/>
          </p:nvSpPr>
          <p:spPr>
            <a:xfrm>
              <a:off x="6875858" y="3604941"/>
              <a:ext cx="1429078" cy="46180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err="1">
                  <a:solidFill>
                    <a:schemeClr val="tx1"/>
                  </a:solidFill>
                </a:rPr>
                <a:t>Active</a:t>
              </a:r>
              <a:r>
                <a:rPr lang="cs-CZ" sz="1200" dirty="0">
                  <a:solidFill>
                    <a:schemeClr val="tx1"/>
                  </a:solidFill>
                </a:rPr>
                <a:t> </a:t>
              </a:r>
              <a:r>
                <a:rPr lang="cs-CZ" sz="1200" dirty="0" err="1">
                  <a:solidFill>
                    <a:schemeClr val="tx1"/>
                  </a:solidFill>
                </a:rPr>
                <a:t>time</a:t>
              </a:r>
              <a:r>
                <a:rPr lang="cs-CZ" sz="1200" dirty="0">
                  <a:solidFill>
                    <a:schemeClr val="tx1"/>
                  </a:solidFill>
                </a:rPr>
                <a:t>: 20s</a:t>
              </a:r>
              <a:endParaRPr lang="hu-HU" sz="1200" dirty="0">
                <a:solidFill>
                  <a:schemeClr val="tx1"/>
                </a:solidFill>
              </a:endParaRPr>
            </a:p>
          </p:txBody>
        </p:sp>
      </p:grpSp>
    </p:spTree>
    <p:extLst>
      <p:ext uri="{BB962C8B-B14F-4D97-AF65-F5344CB8AC3E}">
        <p14:creationId xmlns:p14="http://schemas.microsoft.com/office/powerpoint/2010/main" val="2691346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609603"/>
            <a:ext cx="8839892" cy="1320795"/>
          </a:xfrm>
        </p:spPr>
        <p:txBody>
          <a:bodyPr/>
          <a:lstStyle/>
          <a:p>
            <a:r>
              <a:rPr lang="cs-CZ" dirty="0">
                <a:solidFill>
                  <a:srgbClr val="333333"/>
                </a:solidFill>
                <a:latin typeface="Arial" pitchFamily="34"/>
              </a:rPr>
              <a:t>How to interpret </a:t>
            </a:r>
            <a:r>
              <a:rPr lang="cs-CZ" dirty="0" err="1">
                <a:solidFill>
                  <a:srgbClr val="333333"/>
                </a:solidFill>
                <a:latin typeface="Arial" pitchFamily="34"/>
              </a:rPr>
              <a:t>numeric</a:t>
            </a:r>
            <a:r>
              <a:rPr lang="cs-CZ" dirty="0">
                <a:solidFill>
                  <a:srgbClr val="333333"/>
                </a:solidFill>
                <a:latin typeface="Arial" pitchFamily="34"/>
              </a:rPr>
              <a:t> </a:t>
            </a:r>
            <a:r>
              <a:rPr lang="cs-CZ" dirty="0" err="1">
                <a:solidFill>
                  <a:srgbClr val="333333"/>
                </a:solidFill>
                <a:latin typeface="Arial" pitchFamily="34"/>
              </a:rPr>
              <a:t>implicit</a:t>
            </a:r>
            <a:r>
              <a:rPr lang="cs-CZ" dirty="0">
                <a:solidFill>
                  <a:srgbClr val="333333"/>
                </a:solidFill>
                <a:latin typeface="Arial" pitchFamily="34"/>
              </a:rPr>
              <a:t> feedback</a:t>
            </a:r>
            <a:endParaRPr lang="en-US" dirty="0"/>
          </a:p>
        </p:txBody>
      </p:sp>
      <p:sp>
        <p:nvSpPr>
          <p:cNvPr id="3" name="Content Placeholder 2"/>
          <p:cNvSpPr>
            <a:spLocks noGrp="1"/>
          </p:cNvSpPr>
          <p:nvPr>
            <p:ph idx="1"/>
          </p:nvPr>
        </p:nvSpPr>
        <p:spPr>
          <a:xfrm>
            <a:off x="677332" y="1558212"/>
            <a:ext cx="9297092" cy="4483146"/>
          </a:xfrm>
        </p:spPr>
        <p:txBody>
          <a:bodyPr>
            <a:normAutofit/>
          </a:bodyPr>
          <a:lstStyle/>
          <a:p>
            <a:r>
              <a:rPr lang="cs-CZ" dirty="0" err="1"/>
              <a:t>Construct</a:t>
            </a:r>
            <a:r>
              <a:rPr lang="cs-CZ" dirty="0"/>
              <a:t> single (</a:t>
            </a:r>
            <a:r>
              <a:rPr lang="cs-CZ" dirty="0" err="1"/>
              <a:t>complex</a:t>
            </a:r>
            <a:r>
              <a:rPr lang="cs-CZ" dirty="0"/>
              <a:t>) </a:t>
            </a:r>
            <a:r>
              <a:rPr lang="cs-CZ" dirty="0" err="1">
                <a:solidFill>
                  <a:srgbClr val="92D050"/>
                </a:solidFill>
              </a:rPr>
              <a:t>implicit</a:t>
            </a:r>
            <a:r>
              <a:rPr lang="cs-CZ" dirty="0">
                <a:solidFill>
                  <a:srgbClr val="92D050"/>
                </a:solidFill>
              </a:rPr>
              <a:t> feedback </a:t>
            </a:r>
            <a:r>
              <a:rPr lang="cs-CZ" dirty="0" err="1"/>
              <a:t>based</a:t>
            </a:r>
            <a:r>
              <a:rPr lang="cs-CZ" dirty="0"/>
              <a:t> </a:t>
            </a:r>
            <a:r>
              <a:rPr lang="cs-CZ" dirty="0" err="1"/>
              <a:t>proxy</a:t>
            </a:r>
            <a:r>
              <a:rPr lang="cs-CZ" dirty="0"/>
              <a:t> </a:t>
            </a:r>
            <a:r>
              <a:rPr lang="cs-CZ" dirty="0" err="1"/>
              <a:t>for</a:t>
            </a:r>
            <a:r>
              <a:rPr lang="cs-CZ" dirty="0"/>
              <a:t> user preference</a:t>
            </a:r>
            <a:endParaRPr lang="cs-CZ" dirty="0">
              <a:solidFill>
                <a:srgbClr val="92D050"/>
              </a:solidFill>
            </a:endParaRPr>
          </a:p>
          <a:p>
            <a:pPr lvl="1"/>
            <a:r>
              <a:rPr lang="cs-CZ" dirty="0"/>
              <a:t>Standard </a:t>
            </a:r>
            <a:r>
              <a:rPr lang="cs-CZ" dirty="0" err="1"/>
              <a:t>recommender</a:t>
            </a:r>
            <a:r>
              <a:rPr lang="cs-CZ" dirty="0"/>
              <a:t> </a:t>
            </a:r>
            <a:r>
              <a:rPr lang="cs-CZ" dirty="0" err="1"/>
              <a:t>systems</a:t>
            </a:r>
            <a:r>
              <a:rPr lang="cs-CZ" dirty="0"/>
              <a:t> </a:t>
            </a:r>
            <a:r>
              <a:rPr lang="cs-CZ" dirty="0" err="1"/>
              <a:t>can</a:t>
            </a:r>
            <a:r>
              <a:rPr lang="cs-CZ" dirty="0"/>
              <a:t> </a:t>
            </a:r>
            <a:r>
              <a:rPr lang="cs-CZ" dirty="0" err="1"/>
              <a:t>be</a:t>
            </a:r>
            <a:r>
              <a:rPr lang="cs-CZ" dirty="0"/>
              <a:t> </a:t>
            </a:r>
            <a:r>
              <a:rPr lang="cs-CZ" dirty="0" err="1"/>
              <a:t>used</a:t>
            </a:r>
            <a:r>
              <a:rPr lang="cs-CZ" dirty="0"/>
              <a:t> </a:t>
            </a:r>
            <a:r>
              <a:rPr lang="cs-CZ" dirty="0" err="1"/>
              <a:t>afterwards</a:t>
            </a:r>
            <a:endParaRPr lang="cs-CZ"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endParaRPr lang="cs-CZ" sz="1600" dirty="0"/>
          </a:p>
          <a:p>
            <a:pPr>
              <a:lnSpc>
                <a:spcPct val="90000"/>
              </a:lnSpc>
            </a:pPr>
            <a:endParaRPr lang="cs-CZ" sz="1600" dirty="0"/>
          </a:p>
          <a:p>
            <a:pPr marL="0" indent="0">
              <a:lnSpc>
                <a:spcPct val="90000"/>
              </a:lnSpc>
              <a:buNone/>
            </a:pPr>
            <a:endParaRPr lang="cs-CZ" sz="1600" dirty="0"/>
          </a:p>
          <a:p>
            <a:pPr>
              <a:lnSpc>
                <a:spcPct val="90000"/>
              </a:lnSpc>
            </a:pPr>
            <a:r>
              <a:rPr lang="cs-CZ" sz="1600" dirty="0" err="1"/>
              <a:t>Active</a:t>
            </a:r>
            <a:r>
              <a:rPr lang="cs-CZ" sz="1600" dirty="0"/>
              <a:t> </a:t>
            </a:r>
            <a:r>
              <a:rPr lang="cs-CZ" sz="1600" dirty="0" err="1"/>
              <a:t>dwell</a:t>
            </a:r>
            <a:r>
              <a:rPr lang="cs-CZ" sz="1600" dirty="0"/>
              <a:t> </a:t>
            </a:r>
            <a:r>
              <a:rPr lang="cs-CZ" sz="1600" dirty="0" err="1"/>
              <a:t>time</a:t>
            </a:r>
            <a:r>
              <a:rPr lang="cs-CZ" sz="1600" dirty="0"/>
              <a:t> </a:t>
            </a:r>
            <a:r>
              <a:rPr lang="cs-CZ" sz="1600" i="1" dirty="0">
                <a:solidFill>
                  <a:schemeClr val="bg1">
                    <a:lumMod val="50000"/>
                  </a:schemeClr>
                </a:solidFill>
              </a:rPr>
              <a:t>[not </a:t>
            </a:r>
            <a:r>
              <a:rPr lang="cs-CZ" sz="1600" i="1" dirty="0" err="1">
                <a:solidFill>
                  <a:schemeClr val="bg1">
                    <a:lumMod val="50000"/>
                  </a:schemeClr>
                </a:solidFill>
              </a:rPr>
              <a:t>confirmed</a:t>
            </a:r>
            <a:r>
              <a:rPr lang="cs-CZ" sz="1600" i="1" dirty="0">
                <a:solidFill>
                  <a:schemeClr val="bg1">
                    <a:lumMod val="50000"/>
                  </a:schemeClr>
                </a:solidFill>
              </a:rPr>
              <a:t> by </a:t>
            </a:r>
            <a:r>
              <a:rPr lang="cs-CZ" sz="1600" i="1" dirty="0" err="1">
                <a:solidFill>
                  <a:schemeClr val="bg1">
                    <a:lumMod val="50000"/>
                  </a:schemeClr>
                </a:solidFill>
              </a:rPr>
              <a:t>literature</a:t>
            </a:r>
            <a:r>
              <a:rPr lang="cs-CZ" sz="1600" i="1" dirty="0">
                <a:solidFill>
                  <a:schemeClr val="bg1">
                    <a:lumMod val="50000"/>
                  </a:schemeClr>
                </a:solidFill>
              </a:rPr>
              <a:t>]</a:t>
            </a:r>
          </a:p>
          <a:p>
            <a:pPr lvl="1">
              <a:lnSpc>
                <a:spcPct val="90000"/>
              </a:lnSpc>
            </a:pPr>
            <a:r>
              <a:rPr lang="cs-CZ" sz="1400" dirty="0"/>
              <a:t>Time </a:t>
            </a:r>
            <a:r>
              <a:rPr lang="cs-CZ" sz="1400" dirty="0" err="1"/>
              <a:t>spent</a:t>
            </a:r>
            <a:r>
              <a:rPr lang="cs-CZ" sz="1400" dirty="0"/>
              <a:t> on </a:t>
            </a:r>
            <a:r>
              <a:rPr lang="cs-CZ" sz="1400" dirty="0" err="1"/>
              <a:t>page</a:t>
            </a:r>
            <a:endParaRPr lang="cs-CZ" sz="1400" dirty="0"/>
          </a:p>
          <a:p>
            <a:pPr lvl="1">
              <a:lnSpc>
                <a:spcPct val="90000"/>
              </a:lnSpc>
            </a:pPr>
            <a:r>
              <a:rPr lang="cs-CZ" sz="1400" dirty="0"/>
              <a:t>But </a:t>
            </a:r>
            <a:r>
              <a:rPr lang="cs-CZ" sz="1400" dirty="0" err="1"/>
              <a:t>counted</a:t>
            </a:r>
            <a:r>
              <a:rPr lang="cs-CZ" sz="1400" dirty="0"/>
              <a:t> </a:t>
            </a:r>
            <a:r>
              <a:rPr lang="cs-CZ" sz="1400" dirty="0" err="1"/>
              <a:t>only</a:t>
            </a:r>
            <a:r>
              <a:rPr lang="cs-CZ" sz="1400" dirty="0"/>
              <a:t> </a:t>
            </a:r>
            <a:r>
              <a:rPr lang="cs-CZ" sz="1400" dirty="0" err="1"/>
              <a:t>if</a:t>
            </a:r>
            <a:r>
              <a:rPr lang="cs-CZ" sz="1400" dirty="0"/>
              <a:t> </a:t>
            </a:r>
            <a:r>
              <a:rPr lang="cs-CZ" sz="1400" dirty="0" err="1"/>
              <a:t>some</a:t>
            </a:r>
            <a:r>
              <a:rPr lang="cs-CZ" sz="1400" dirty="0"/>
              <a:t> </a:t>
            </a:r>
            <a:r>
              <a:rPr lang="cs-CZ" sz="1400" dirty="0" err="1"/>
              <a:t>other</a:t>
            </a:r>
            <a:r>
              <a:rPr lang="cs-CZ" sz="1400" dirty="0"/>
              <a:t> </a:t>
            </a:r>
            <a:r>
              <a:rPr lang="cs-CZ" sz="1400" dirty="0" err="1"/>
              <a:t>events</a:t>
            </a:r>
            <a:r>
              <a:rPr lang="cs-CZ" sz="1400" dirty="0"/>
              <a:t> are </a:t>
            </a:r>
            <a:r>
              <a:rPr lang="cs-CZ" sz="1400" dirty="0" err="1"/>
              <a:t>detected</a:t>
            </a:r>
            <a:r>
              <a:rPr lang="cs-CZ" sz="1400" dirty="0"/>
              <a:t> in </a:t>
            </a:r>
            <a:r>
              <a:rPr lang="cs-CZ" sz="1400" dirty="0" err="1"/>
              <a:t>close</a:t>
            </a:r>
            <a:r>
              <a:rPr lang="cs-CZ" sz="1400" dirty="0"/>
              <a:t> </a:t>
            </a:r>
            <a:r>
              <a:rPr lang="cs-CZ" sz="1400" dirty="0" err="1"/>
              <a:t>temporal</a:t>
            </a:r>
            <a:r>
              <a:rPr lang="cs-CZ" sz="1400" dirty="0"/>
              <a:t> </a:t>
            </a:r>
            <a:r>
              <a:rPr lang="cs-CZ" sz="1400" dirty="0" err="1"/>
              <a:t>proximity</a:t>
            </a:r>
            <a:r>
              <a:rPr lang="cs-CZ" sz="1400" dirty="0"/>
              <a:t> =&gt; user </a:t>
            </a:r>
            <a:r>
              <a:rPr lang="cs-CZ" sz="1400" dirty="0" err="1"/>
              <a:t>is</a:t>
            </a:r>
            <a:r>
              <a:rPr lang="cs-CZ" sz="1400" dirty="0"/>
              <a:t> </a:t>
            </a:r>
            <a:r>
              <a:rPr lang="cs-CZ" sz="1400" dirty="0" err="1"/>
              <a:t>active</a:t>
            </a:r>
            <a:endParaRPr lang="cs-CZ" sz="1400" dirty="0"/>
          </a:p>
          <a:p>
            <a:pPr>
              <a:lnSpc>
                <a:spcPct val="90000"/>
              </a:lnSpc>
            </a:pPr>
            <a:endParaRPr lang="cs-CZ" sz="1600" dirty="0"/>
          </a:p>
          <a:p>
            <a:pPr marL="0" indent="0">
              <a:lnSpc>
                <a:spcPct val="90000"/>
              </a:lnSpc>
              <a:buNone/>
            </a:pPr>
            <a:endParaRPr lang="cs-CZ" sz="1600" dirty="0"/>
          </a:p>
          <a:p>
            <a:pPr marL="0" indent="0">
              <a:lnSpc>
                <a:spcPct val="90000"/>
              </a:lnSpc>
              <a:buNone/>
            </a:pPr>
            <a:endParaRPr lang="cs-CZ" sz="1600" dirty="0"/>
          </a:p>
        </p:txBody>
      </p:sp>
      <p:grpSp>
        <p:nvGrpSpPr>
          <p:cNvPr id="4" name="Csoportba foglalás 53">
            <a:extLst>
              <a:ext uri="{FF2B5EF4-FFF2-40B4-BE49-F238E27FC236}">
                <a16:creationId xmlns:a16="http://schemas.microsoft.com/office/drawing/2014/main" id="{EC287AEA-7601-46CC-BC65-A74258A68A7F}"/>
              </a:ext>
            </a:extLst>
          </p:cNvPr>
          <p:cNvGrpSpPr/>
          <p:nvPr/>
        </p:nvGrpSpPr>
        <p:grpSpPr>
          <a:xfrm>
            <a:off x="677332" y="2614422"/>
            <a:ext cx="3988436" cy="1629156"/>
            <a:chOff x="2934227" y="2375908"/>
            <a:chExt cx="3988436" cy="1629156"/>
          </a:xfrm>
        </p:grpSpPr>
        <p:pic>
          <p:nvPicPr>
            <p:cNvPr id="5" name="Picture 4" descr="Výsledek obrázku pro spreadsheet icon">
              <a:extLst>
                <a:ext uri="{FF2B5EF4-FFF2-40B4-BE49-F238E27FC236}">
                  <a16:creationId xmlns:a16="http://schemas.microsoft.com/office/drawing/2014/main" id="{EB237540-BBE7-4A53-94BA-1D8AF9C1FC6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6300192" y="237590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ýsledek obrázku pro spreadsheet icon">
              <a:extLst>
                <a:ext uri="{FF2B5EF4-FFF2-40B4-BE49-F238E27FC236}">
                  <a16:creationId xmlns:a16="http://schemas.microsoft.com/office/drawing/2014/main" id="{6099123C-A972-4B0D-A596-4EC8D2A9953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6300192" y="333366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7" name="Kép 27">
              <a:extLst>
                <a:ext uri="{FF2B5EF4-FFF2-40B4-BE49-F238E27FC236}">
                  <a16:creationId xmlns:a16="http://schemas.microsoft.com/office/drawing/2014/main" id="{E7D2C564-D138-4E4B-90B7-E59375ECDB05}"/>
                </a:ext>
              </a:extLst>
            </p:cNvPr>
            <p:cNvPicPr>
              <a:picLocks noChangeAspect="1"/>
            </p:cNvPicPr>
            <p:nvPr/>
          </p:nvPicPr>
          <p:blipFill rotWithShape="1">
            <a:blip r:embed="rId3" cstate="print"/>
            <a:srcRect l="783" t="8001" r="74805" b="50000"/>
            <a:stretch/>
          </p:blipFill>
          <p:spPr>
            <a:xfrm>
              <a:off x="2934227" y="2922704"/>
              <a:ext cx="629661" cy="609349"/>
            </a:xfrm>
            <a:prstGeom prst="rect">
              <a:avLst/>
            </a:prstGeom>
          </p:spPr>
        </p:pic>
        <p:cxnSp>
          <p:nvCxnSpPr>
            <p:cNvPr id="8" name="Szögletes összekötő 29">
              <a:extLst>
                <a:ext uri="{FF2B5EF4-FFF2-40B4-BE49-F238E27FC236}">
                  <a16:creationId xmlns:a16="http://schemas.microsoft.com/office/drawing/2014/main" id="{8AB550FA-EA3A-411F-B447-1A58B1BE7F3C}"/>
                </a:ext>
              </a:extLst>
            </p:cNvPr>
            <p:cNvCxnSpPr/>
            <p:nvPr/>
          </p:nvCxnSpPr>
          <p:spPr>
            <a:xfrm flipV="1">
              <a:off x="3563888" y="2708920"/>
              <a:ext cx="2736304" cy="384450"/>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9" name="Szögletes összekötő 34">
              <a:extLst>
                <a:ext uri="{FF2B5EF4-FFF2-40B4-BE49-F238E27FC236}">
                  <a16:creationId xmlns:a16="http://schemas.microsoft.com/office/drawing/2014/main" id="{F86745DC-B332-4C7B-B775-BC089698209C}"/>
                </a:ext>
              </a:extLst>
            </p:cNvPr>
            <p:cNvCxnSpPr/>
            <p:nvPr/>
          </p:nvCxnSpPr>
          <p:spPr>
            <a:xfrm>
              <a:off x="3563888" y="3356992"/>
              <a:ext cx="2736304" cy="288032"/>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0" name="Lekerekített téglalap 33">
              <a:extLst>
                <a:ext uri="{FF2B5EF4-FFF2-40B4-BE49-F238E27FC236}">
                  <a16:creationId xmlns:a16="http://schemas.microsoft.com/office/drawing/2014/main" id="{0C29F5E5-CD93-47DA-A1E7-504115DEC723}"/>
                </a:ext>
              </a:extLst>
            </p:cNvPr>
            <p:cNvSpPr/>
            <p:nvPr/>
          </p:nvSpPr>
          <p:spPr>
            <a:xfrm>
              <a:off x="4060305" y="2411808"/>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a:solidFill>
                    <a:schemeClr val="tx1"/>
                  </a:solidFill>
                </a:rPr>
                <a:t>Dwell time: 10s</a:t>
              </a:r>
            </a:p>
            <a:p>
              <a:r>
                <a:rPr lang="cs-CZ" sz="1200" dirty="0">
                  <a:solidFill>
                    <a:schemeClr val="tx1"/>
                  </a:solidFill>
                </a:rPr>
                <a:t>Scrolling: 100px</a:t>
              </a:r>
            </a:p>
            <a:p>
              <a:r>
                <a:rPr lang="cs-CZ" sz="1200" dirty="0">
                  <a:solidFill>
                    <a:schemeClr val="tx1"/>
                  </a:solidFill>
                </a:rPr>
                <a:t>Mouse movement:250px</a:t>
              </a:r>
              <a:endParaRPr lang="hu-HU" sz="1200" dirty="0">
                <a:solidFill>
                  <a:schemeClr val="tx1"/>
                </a:solidFill>
              </a:endParaRPr>
            </a:p>
          </p:txBody>
        </p:sp>
        <p:sp>
          <p:nvSpPr>
            <p:cNvPr id="11" name="Lekerekített téglalap 46">
              <a:extLst>
                <a:ext uri="{FF2B5EF4-FFF2-40B4-BE49-F238E27FC236}">
                  <a16:creationId xmlns:a16="http://schemas.microsoft.com/office/drawing/2014/main" id="{5C53DED6-BF41-4DBE-8364-84FBB5C8D45C}"/>
                </a:ext>
              </a:extLst>
            </p:cNvPr>
            <p:cNvSpPr/>
            <p:nvPr/>
          </p:nvSpPr>
          <p:spPr>
            <a:xfrm>
              <a:off x="4060305" y="3323503"/>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200" dirty="0">
                  <a:solidFill>
                    <a:schemeClr val="tx1"/>
                  </a:solidFill>
                </a:rPr>
                <a:t>Dwell time: 100s</a:t>
              </a:r>
            </a:p>
            <a:p>
              <a:r>
                <a:rPr lang="cs-CZ" sz="1200" dirty="0">
                  <a:solidFill>
                    <a:schemeClr val="tx1"/>
                  </a:solidFill>
                </a:rPr>
                <a:t>Scrolling: 200px</a:t>
              </a:r>
            </a:p>
            <a:p>
              <a:r>
                <a:rPr lang="cs-CZ" sz="1200" dirty="0">
                  <a:solidFill>
                    <a:schemeClr val="tx1"/>
                  </a:solidFill>
                </a:rPr>
                <a:t>Mouse movement:450px</a:t>
              </a:r>
              <a:endParaRPr lang="hu-HU" sz="1200" dirty="0">
                <a:solidFill>
                  <a:schemeClr val="tx1"/>
                </a:solidFill>
              </a:endParaRPr>
            </a:p>
          </p:txBody>
        </p:sp>
      </p:grpSp>
      <p:grpSp>
        <p:nvGrpSpPr>
          <p:cNvPr id="12" name="Csoportba foglalás 4096">
            <a:extLst>
              <a:ext uri="{FF2B5EF4-FFF2-40B4-BE49-F238E27FC236}">
                <a16:creationId xmlns:a16="http://schemas.microsoft.com/office/drawing/2014/main" id="{238701F2-E1FD-4D18-AF92-9EC96DD23271}"/>
              </a:ext>
            </a:extLst>
          </p:cNvPr>
          <p:cNvGrpSpPr/>
          <p:nvPr/>
        </p:nvGrpSpPr>
        <p:grpSpPr>
          <a:xfrm>
            <a:off x="5913797" y="2648097"/>
            <a:ext cx="3194995" cy="1583091"/>
            <a:chOff x="4838560" y="2605886"/>
            <a:chExt cx="3194995" cy="1583091"/>
          </a:xfrm>
        </p:grpSpPr>
        <p:pic>
          <p:nvPicPr>
            <p:cNvPr id="13" name="Picture 4" descr="Výsledek obrázku pro spreadsheet icon">
              <a:extLst>
                <a:ext uri="{FF2B5EF4-FFF2-40B4-BE49-F238E27FC236}">
                  <a16:creationId xmlns:a16="http://schemas.microsoft.com/office/drawing/2014/main" id="{8458003C-363B-43AE-AD3F-A8D8038077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7411083" y="2605886"/>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Výsledek obrázku pro spreadsheet icon">
              <a:extLst>
                <a:ext uri="{FF2B5EF4-FFF2-40B4-BE49-F238E27FC236}">
                  <a16:creationId xmlns:a16="http://schemas.microsoft.com/office/drawing/2014/main" id="{6175C772-DC29-4D4D-9667-CE6A63C72F4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87"/>
            <a:stretch/>
          </p:blipFill>
          <p:spPr bwMode="auto">
            <a:xfrm>
              <a:off x="7411084" y="3517581"/>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15" name="Kép 60">
              <a:extLst>
                <a:ext uri="{FF2B5EF4-FFF2-40B4-BE49-F238E27FC236}">
                  <a16:creationId xmlns:a16="http://schemas.microsoft.com/office/drawing/2014/main" id="{A9E37C73-A9F0-4687-8939-DFE46C4499F1}"/>
                </a:ext>
              </a:extLst>
            </p:cNvPr>
            <p:cNvPicPr>
              <a:picLocks noChangeAspect="1"/>
            </p:cNvPicPr>
            <p:nvPr/>
          </p:nvPicPr>
          <p:blipFill rotWithShape="1">
            <a:blip r:embed="rId3" cstate="print"/>
            <a:srcRect l="783" t="8001" r="74805" b="50000"/>
            <a:stretch/>
          </p:blipFill>
          <p:spPr>
            <a:xfrm>
              <a:off x="4838560" y="3106352"/>
              <a:ext cx="629661" cy="609349"/>
            </a:xfrm>
            <a:prstGeom prst="rect">
              <a:avLst/>
            </a:prstGeom>
          </p:spPr>
        </p:pic>
        <p:cxnSp>
          <p:nvCxnSpPr>
            <p:cNvPr id="16" name="Szögletes összekötő 61">
              <a:extLst>
                <a:ext uri="{FF2B5EF4-FFF2-40B4-BE49-F238E27FC236}">
                  <a16:creationId xmlns:a16="http://schemas.microsoft.com/office/drawing/2014/main" id="{F1E66166-36DA-41BA-A5EA-C9BB6316539C}"/>
                </a:ext>
              </a:extLst>
            </p:cNvPr>
            <p:cNvCxnSpPr/>
            <p:nvPr/>
          </p:nvCxnSpPr>
          <p:spPr>
            <a:xfrm flipV="1">
              <a:off x="5468221" y="2895190"/>
              <a:ext cx="1912091" cy="381828"/>
            </a:xfrm>
            <a:prstGeom prst="bentConnector3">
              <a:avLst>
                <a:gd name="adj1" fmla="val 18119"/>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17" name="Szögletes összekötő 62">
              <a:extLst>
                <a:ext uri="{FF2B5EF4-FFF2-40B4-BE49-F238E27FC236}">
                  <a16:creationId xmlns:a16="http://schemas.microsoft.com/office/drawing/2014/main" id="{202EDE02-DCA0-4595-8696-E929612A5F3D}"/>
                </a:ext>
              </a:extLst>
            </p:cNvPr>
            <p:cNvCxnSpPr/>
            <p:nvPr/>
          </p:nvCxnSpPr>
          <p:spPr>
            <a:xfrm>
              <a:off x="5468221" y="3540640"/>
              <a:ext cx="1912091" cy="293380"/>
            </a:xfrm>
            <a:prstGeom prst="bentConnector3">
              <a:avLst>
                <a:gd name="adj1" fmla="val 1762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8" name="Lekerekített téglalap 63">
              <a:extLst>
                <a:ext uri="{FF2B5EF4-FFF2-40B4-BE49-F238E27FC236}">
                  <a16:creationId xmlns:a16="http://schemas.microsoft.com/office/drawing/2014/main" id="{6332CA59-30F5-4C94-A3F1-077E4985C069}"/>
                </a:ext>
              </a:extLst>
            </p:cNvPr>
            <p:cNvSpPr/>
            <p:nvPr/>
          </p:nvSpPr>
          <p:spPr>
            <a:xfrm>
              <a:off x="5964638" y="2708920"/>
              <a:ext cx="1155638" cy="38444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solidFill>
                    <a:schemeClr val="tx1"/>
                  </a:solidFill>
                </a:rPr>
                <a:t>Rating: 0.2</a:t>
              </a:r>
              <a:endParaRPr lang="hu-HU" sz="1400" dirty="0">
                <a:solidFill>
                  <a:schemeClr val="tx1"/>
                </a:solidFill>
              </a:endParaRPr>
            </a:p>
          </p:txBody>
        </p:sp>
        <p:sp>
          <p:nvSpPr>
            <p:cNvPr id="19" name="Lekerekített téglalap 64">
              <a:extLst>
                <a:ext uri="{FF2B5EF4-FFF2-40B4-BE49-F238E27FC236}">
                  <a16:creationId xmlns:a16="http://schemas.microsoft.com/office/drawing/2014/main" id="{F2D45351-0F72-4BDA-B475-DF8AD914BA49}"/>
                </a:ext>
              </a:extLst>
            </p:cNvPr>
            <p:cNvSpPr/>
            <p:nvPr/>
          </p:nvSpPr>
          <p:spPr>
            <a:xfrm>
              <a:off x="5964638" y="3645024"/>
              <a:ext cx="1155638" cy="3600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solidFill>
                    <a:schemeClr val="tx1"/>
                  </a:solidFill>
                </a:rPr>
                <a:t>Rating: 0.8</a:t>
              </a:r>
              <a:endParaRPr lang="hu-HU" sz="1400" dirty="0">
                <a:solidFill>
                  <a:schemeClr val="tx1"/>
                </a:solidFill>
              </a:endParaRPr>
            </a:p>
          </p:txBody>
        </p:sp>
      </p:grpSp>
      <p:sp>
        <p:nvSpPr>
          <p:cNvPr id="20" name="Jobbra nyíl 4100">
            <a:extLst>
              <a:ext uri="{FF2B5EF4-FFF2-40B4-BE49-F238E27FC236}">
                <a16:creationId xmlns:a16="http://schemas.microsoft.com/office/drawing/2014/main" id="{D6602665-F154-4221-9C4E-1236FE2F7C01}"/>
              </a:ext>
            </a:extLst>
          </p:cNvPr>
          <p:cNvSpPr/>
          <p:nvPr/>
        </p:nvSpPr>
        <p:spPr>
          <a:xfrm>
            <a:off x="4946160" y="3025435"/>
            <a:ext cx="707601" cy="901564"/>
          </a:xfrm>
          <a:prstGeom prst="rightArrow">
            <a:avLst>
              <a:gd name="adj1" fmla="val 50000"/>
              <a:gd name="adj2" fmla="val 65907"/>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TextovéPole 20">
            <a:extLst>
              <a:ext uri="{FF2B5EF4-FFF2-40B4-BE49-F238E27FC236}">
                <a16:creationId xmlns:a16="http://schemas.microsoft.com/office/drawing/2014/main" id="{B74F17ED-DD89-4502-96CB-2BF2C2DF7941}"/>
              </a:ext>
            </a:extLst>
          </p:cNvPr>
          <p:cNvSpPr txBox="1"/>
          <p:nvPr/>
        </p:nvSpPr>
        <p:spPr>
          <a:xfrm rot="20503516">
            <a:off x="256689" y="2859968"/>
            <a:ext cx="10084768" cy="1200329"/>
          </a:xfrm>
          <a:prstGeom prst="rect">
            <a:avLst/>
          </a:prstGeom>
          <a:solidFill>
            <a:schemeClr val="bg1"/>
          </a:solidFill>
          <a:ln w="15875">
            <a:solidFill>
              <a:schemeClr val="bg1">
                <a:lumMod val="65000"/>
              </a:schemeClr>
            </a:solidFill>
          </a:ln>
        </p:spPr>
        <p:txBody>
          <a:bodyPr wrap="square" rtlCol="0">
            <a:spAutoFit/>
          </a:bodyPr>
          <a:lstStyle/>
          <a:p>
            <a:pPr algn="ctr"/>
            <a:r>
              <a:rPr lang="cs-CZ" sz="7200" b="1" i="1" dirty="0" err="1">
                <a:solidFill>
                  <a:srgbClr val="FF0000"/>
                </a:solidFill>
              </a:rPr>
              <a:t>Is</a:t>
            </a:r>
            <a:r>
              <a:rPr lang="cs-CZ" sz="7200" b="1" i="1" dirty="0">
                <a:solidFill>
                  <a:srgbClr val="FF0000"/>
                </a:solidFill>
              </a:rPr>
              <a:t> </a:t>
            </a:r>
            <a:r>
              <a:rPr lang="cs-CZ" sz="7200" b="1" i="1" dirty="0" err="1">
                <a:solidFill>
                  <a:srgbClr val="FF0000"/>
                </a:solidFill>
              </a:rPr>
              <a:t>that</a:t>
            </a:r>
            <a:r>
              <a:rPr lang="cs-CZ" sz="7200" b="1" i="1" dirty="0">
                <a:solidFill>
                  <a:srgbClr val="FF0000"/>
                </a:solidFill>
              </a:rPr>
              <a:t> </a:t>
            </a:r>
            <a:r>
              <a:rPr lang="cs-CZ" sz="7200" b="1" i="1" dirty="0" err="1">
                <a:solidFill>
                  <a:srgbClr val="FF0000"/>
                </a:solidFill>
              </a:rPr>
              <a:t>all</a:t>
            </a:r>
            <a:r>
              <a:rPr lang="cs-CZ" sz="7200" b="1" i="1" dirty="0">
                <a:solidFill>
                  <a:srgbClr val="FF0000"/>
                </a:solidFill>
              </a:rPr>
              <a:t> </a:t>
            </a:r>
            <a:r>
              <a:rPr lang="cs-CZ" sz="7200" b="1" i="1" dirty="0" err="1">
                <a:solidFill>
                  <a:srgbClr val="FF0000"/>
                </a:solidFill>
              </a:rPr>
              <a:t>we</a:t>
            </a:r>
            <a:r>
              <a:rPr lang="cs-CZ" sz="7200" b="1" i="1" dirty="0">
                <a:solidFill>
                  <a:srgbClr val="FF0000"/>
                </a:solidFill>
              </a:rPr>
              <a:t> </a:t>
            </a:r>
            <a:r>
              <a:rPr lang="cs-CZ" sz="7200" b="1" i="1" dirty="0" err="1">
                <a:solidFill>
                  <a:srgbClr val="FF0000"/>
                </a:solidFill>
              </a:rPr>
              <a:t>should</a:t>
            </a:r>
            <a:r>
              <a:rPr lang="cs-CZ" sz="7200" b="1" i="1" dirty="0">
                <a:solidFill>
                  <a:srgbClr val="FF0000"/>
                </a:solidFill>
              </a:rPr>
              <a:t> do?</a:t>
            </a:r>
          </a:p>
        </p:txBody>
      </p:sp>
    </p:spTree>
    <p:extLst>
      <p:ext uri="{BB962C8B-B14F-4D97-AF65-F5344CB8AC3E}">
        <p14:creationId xmlns:p14="http://schemas.microsoft.com/office/powerpoint/2010/main" val="2613124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ím 10"/>
          <p:cNvSpPr>
            <a:spLocks noGrp="1"/>
          </p:cNvSpPr>
          <p:nvPr>
            <p:ph type="title"/>
          </p:nvPr>
        </p:nvSpPr>
        <p:spPr>
          <a:xfrm>
            <a:off x="677332" y="609603"/>
            <a:ext cx="10101158" cy="1320795"/>
          </a:xfrm>
        </p:spPr>
        <p:txBody>
          <a:bodyPr/>
          <a:lstStyle/>
          <a:p>
            <a:r>
              <a:rPr lang="cs-CZ" sz="4000" dirty="0">
                <a:solidFill>
                  <a:srgbClr val="333333"/>
                </a:solidFill>
                <a:latin typeface="Arial" pitchFamily="34"/>
              </a:rPr>
              <a:t>How to interpret </a:t>
            </a:r>
            <a:r>
              <a:rPr lang="cs-CZ" sz="4000" dirty="0" err="1">
                <a:solidFill>
                  <a:srgbClr val="333333"/>
                </a:solidFill>
                <a:latin typeface="Arial" pitchFamily="34"/>
              </a:rPr>
              <a:t>numeric</a:t>
            </a:r>
            <a:r>
              <a:rPr lang="cs-CZ" sz="4000" dirty="0">
                <a:solidFill>
                  <a:srgbClr val="333333"/>
                </a:solidFill>
                <a:latin typeface="Arial" pitchFamily="34"/>
              </a:rPr>
              <a:t> </a:t>
            </a:r>
            <a:r>
              <a:rPr lang="cs-CZ" sz="4000" dirty="0" err="1">
                <a:solidFill>
                  <a:srgbClr val="333333"/>
                </a:solidFill>
                <a:latin typeface="Arial" pitchFamily="34"/>
              </a:rPr>
              <a:t>implicit</a:t>
            </a:r>
            <a:r>
              <a:rPr lang="cs-CZ" sz="4000" dirty="0">
                <a:solidFill>
                  <a:srgbClr val="333333"/>
                </a:solidFill>
                <a:latin typeface="Arial" pitchFamily="34"/>
              </a:rPr>
              <a:t> feedback</a:t>
            </a:r>
            <a:endParaRPr lang="hu-HU" dirty="0"/>
          </a:p>
        </p:txBody>
      </p:sp>
      <p:sp>
        <p:nvSpPr>
          <p:cNvPr id="17" name="Tartalom helye 16"/>
          <p:cNvSpPr>
            <a:spLocks noGrp="1"/>
          </p:cNvSpPr>
          <p:nvPr>
            <p:ph sz="quarter" idx="4"/>
          </p:nvPr>
        </p:nvSpPr>
        <p:spPr>
          <a:xfrm>
            <a:off x="811530" y="1628801"/>
            <a:ext cx="9399271" cy="4497363"/>
          </a:xfrm>
        </p:spPr>
        <p:txBody>
          <a:bodyPr/>
          <a:lstStyle/>
          <a:p>
            <a:pPr marL="0" indent="0" algn="ctr">
              <a:buNone/>
            </a:pPr>
            <a:r>
              <a:rPr lang="cs-CZ" sz="3600" i="1" dirty="0" err="1">
                <a:solidFill>
                  <a:srgbClr val="FF9900"/>
                </a:solidFill>
              </a:rPr>
              <a:t>Is</a:t>
            </a:r>
            <a:r>
              <a:rPr lang="cs-CZ" sz="3600" i="1" dirty="0">
                <a:solidFill>
                  <a:srgbClr val="FF9900"/>
                </a:solidFill>
              </a:rPr>
              <a:t> </a:t>
            </a:r>
            <a:r>
              <a:rPr lang="cs-CZ" sz="3600" i="1" dirty="0" err="1">
                <a:solidFill>
                  <a:srgbClr val="FF9900"/>
                </a:solidFill>
              </a:rPr>
              <a:t>that</a:t>
            </a:r>
            <a:r>
              <a:rPr lang="cs-CZ" sz="3600" i="1" dirty="0">
                <a:solidFill>
                  <a:srgbClr val="FF9900"/>
                </a:solidFill>
              </a:rPr>
              <a:t> </a:t>
            </a:r>
            <a:r>
              <a:rPr lang="cs-CZ" sz="3600" i="1" dirty="0" err="1">
                <a:solidFill>
                  <a:srgbClr val="FF9900"/>
                </a:solidFill>
              </a:rPr>
              <a:t>all</a:t>
            </a:r>
            <a:r>
              <a:rPr lang="cs-CZ" sz="3600" i="1" dirty="0">
                <a:solidFill>
                  <a:srgbClr val="FF9900"/>
                </a:solidFill>
              </a:rPr>
              <a:t> </a:t>
            </a:r>
            <a:r>
              <a:rPr lang="cs-CZ" sz="3600" i="1" dirty="0" err="1">
                <a:solidFill>
                  <a:srgbClr val="FF9900"/>
                </a:solidFill>
              </a:rPr>
              <a:t>we</a:t>
            </a:r>
            <a:r>
              <a:rPr lang="cs-CZ" sz="3600" i="1" dirty="0">
                <a:solidFill>
                  <a:srgbClr val="FF9900"/>
                </a:solidFill>
              </a:rPr>
              <a:t> </a:t>
            </a:r>
            <a:r>
              <a:rPr lang="cs-CZ" sz="3600" i="1" dirty="0" err="1">
                <a:solidFill>
                  <a:srgbClr val="FF9900"/>
                </a:solidFill>
              </a:rPr>
              <a:t>should</a:t>
            </a:r>
            <a:r>
              <a:rPr lang="cs-CZ" sz="3600" i="1" dirty="0">
                <a:solidFill>
                  <a:srgbClr val="FF9900"/>
                </a:solidFill>
              </a:rPr>
              <a:t> do?</a:t>
            </a:r>
          </a:p>
          <a:p>
            <a:r>
              <a:rPr lang="cs-CZ" sz="2400" dirty="0">
                <a:solidFill>
                  <a:schemeClr val="tx1">
                    <a:lumMod val="95000"/>
                    <a:lumOff val="5000"/>
                  </a:schemeClr>
                </a:solidFill>
                <a:latin typeface="+mn-lt"/>
              </a:rPr>
              <a:t>Negative </a:t>
            </a:r>
            <a:r>
              <a:rPr lang="cs-CZ" sz="2400" dirty="0" err="1">
                <a:solidFill>
                  <a:schemeClr val="tx1">
                    <a:lumMod val="95000"/>
                    <a:lumOff val="5000"/>
                  </a:schemeClr>
                </a:solidFill>
                <a:latin typeface="+mn-lt"/>
              </a:rPr>
              <a:t>Implicit</a:t>
            </a:r>
            <a:r>
              <a:rPr lang="cs-CZ" sz="2400" dirty="0">
                <a:solidFill>
                  <a:schemeClr val="tx1">
                    <a:lumMod val="95000"/>
                    <a:lumOff val="5000"/>
                  </a:schemeClr>
                </a:solidFill>
                <a:latin typeface="+mn-lt"/>
              </a:rPr>
              <a:t> Feedback</a:t>
            </a:r>
          </a:p>
          <a:p>
            <a:pPr lvl="1"/>
            <a:r>
              <a:rPr lang="cs-CZ" sz="1800" dirty="0" err="1">
                <a:solidFill>
                  <a:schemeClr val="tx1">
                    <a:lumMod val="95000"/>
                    <a:lumOff val="5000"/>
                  </a:schemeClr>
                </a:solidFill>
                <a:latin typeface="+mn-lt"/>
              </a:rPr>
              <a:t>Low</a:t>
            </a:r>
            <a:r>
              <a:rPr lang="cs-CZ" sz="1800" dirty="0">
                <a:solidFill>
                  <a:schemeClr val="tx1">
                    <a:lumMod val="95000"/>
                    <a:lumOff val="5000"/>
                  </a:schemeClr>
                </a:solidFill>
                <a:latin typeface="+mn-lt"/>
              </a:rPr>
              <a:t> </a:t>
            </a:r>
            <a:r>
              <a:rPr lang="cs-CZ" sz="1800" dirty="0" err="1">
                <a:solidFill>
                  <a:schemeClr val="tx1">
                    <a:lumMod val="95000"/>
                    <a:lumOff val="5000"/>
                  </a:schemeClr>
                </a:solidFill>
                <a:latin typeface="+mn-lt"/>
              </a:rPr>
              <a:t>values</a:t>
            </a:r>
            <a:r>
              <a:rPr lang="cs-CZ" sz="1800" dirty="0">
                <a:solidFill>
                  <a:schemeClr val="tx1">
                    <a:lumMod val="95000"/>
                    <a:lumOff val="5000"/>
                  </a:schemeClr>
                </a:solidFill>
                <a:latin typeface="+mn-lt"/>
              </a:rPr>
              <a:t> </a:t>
            </a:r>
            <a:r>
              <a:rPr lang="cs-CZ" sz="1800" dirty="0" err="1">
                <a:solidFill>
                  <a:schemeClr val="tx1">
                    <a:lumMod val="95000"/>
                    <a:lumOff val="5000"/>
                  </a:schemeClr>
                </a:solidFill>
                <a:latin typeface="+mn-lt"/>
              </a:rPr>
              <a:t>of</a:t>
            </a:r>
            <a:r>
              <a:rPr lang="cs-CZ" sz="1800" dirty="0">
                <a:solidFill>
                  <a:schemeClr val="tx1">
                    <a:lumMod val="95000"/>
                    <a:lumOff val="5000"/>
                  </a:schemeClr>
                </a:solidFill>
                <a:latin typeface="+mn-lt"/>
              </a:rPr>
              <a:t> feedback </a:t>
            </a:r>
            <a:r>
              <a:rPr lang="cs-CZ" sz="1800" dirty="0" err="1">
                <a:solidFill>
                  <a:schemeClr val="tx1">
                    <a:lumMod val="95000"/>
                    <a:lumOff val="5000"/>
                  </a:schemeClr>
                </a:solidFill>
                <a:latin typeface="+mn-lt"/>
              </a:rPr>
              <a:t>features</a:t>
            </a:r>
            <a:r>
              <a:rPr lang="cs-CZ" sz="1800" dirty="0">
                <a:solidFill>
                  <a:schemeClr val="tx1">
                    <a:lumMod val="95000"/>
                    <a:lumOff val="5000"/>
                  </a:schemeClr>
                </a:solidFill>
                <a:latin typeface="+mn-lt"/>
              </a:rPr>
              <a:t> on </a:t>
            </a:r>
            <a:r>
              <a:rPr lang="cs-CZ" sz="1800" dirty="0" err="1">
                <a:solidFill>
                  <a:schemeClr val="tx1">
                    <a:lumMod val="95000"/>
                    <a:lumOff val="5000"/>
                  </a:schemeClr>
                </a:solidFill>
                <a:latin typeface="+mn-lt"/>
              </a:rPr>
              <a:t>particular</a:t>
            </a:r>
            <a:r>
              <a:rPr lang="cs-CZ" sz="1800" dirty="0">
                <a:solidFill>
                  <a:schemeClr val="tx1">
                    <a:lumMod val="95000"/>
                    <a:lumOff val="5000"/>
                  </a:schemeClr>
                </a:solidFill>
                <a:latin typeface="+mn-lt"/>
              </a:rPr>
              <a:t> </a:t>
            </a:r>
            <a:r>
              <a:rPr lang="cs-CZ" sz="1800" dirty="0" err="1">
                <a:solidFill>
                  <a:schemeClr val="tx1">
                    <a:lumMod val="95000"/>
                    <a:lumOff val="5000"/>
                  </a:schemeClr>
                </a:solidFill>
                <a:latin typeface="+mn-lt"/>
              </a:rPr>
              <a:t>object</a:t>
            </a:r>
            <a:endParaRPr lang="cs-CZ" sz="1800" dirty="0">
              <a:solidFill>
                <a:schemeClr val="tx1">
                  <a:lumMod val="95000"/>
                  <a:lumOff val="5000"/>
                </a:schemeClr>
              </a:solidFill>
              <a:latin typeface="+mn-lt"/>
            </a:endParaRPr>
          </a:p>
          <a:p>
            <a:pPr lvl="1"/>
            <a:r>
              <a:rPr lang="cs-CZ" sz="1800" dirty="0" err="1">
                <a:solidFill>
                  <a:schemeClr val="tx1">
                    <a:lumMod val="95000"/>
                    <a:lumOff val="5000"/>
                  </a:schemeClr>
                </a:solidFill>
                <a:latin typeface="+mn-lt"/>
              </a:rPr>
              <a:t>Implicit</a:t>
            </a:r>
            <a:r>
              <a:rPr lang="cs-CZ" sz="1800" dirty="0">
                <a:solidFill>
                  <a:schemeClr val="tx1">
                    <a:lumMod val="95000"/>
                    <a:lumOff val="5000"/>
                  </a:schemeClr>
                </a:solidFill>
                <a:latin typeface="+mn-lt"/>
              </a:rPr>
              <a:t> feedback on </a:t>
            </a:r>
            <a:r>
              <a:rPr lang="cs-CZ" sz="1800" dirty="0" err="1">
                <a:solidFill>
                  <a:schemeClr val="tx1">
                    <a:lumMod val="95000"/>
                    <a:lumOff val="5000"/>
                  </a:schemeClr>
                </a:solidFill>
                <a:latin typeface="+mn-lt"/>
              </a:rPr>
              <a:t>object</a:t>
            </a:r>
            <a:r>
              <a:rPr lang="en-US" sz="1800" dirty="0">
                <a:solidFill>
                  <a:schemeClr val="tx1">
                    <a:lumMod val="95000"/>
                    <a:lumOff val="5000"/>
                  </a:schemeClr>
                </a:solidFill>
                <a:latin typeface="+mn-lt"/>
              </a:rPr>
              <a:t>’s categories</a:t>
            </a:r>
            <a:r>
              <a:rPr lang="cs-CZ" sz="1800" dirty="0">
                <a:solidFill>
                  <a:schemeClr val="tx1">
                    <a:lumMod val="95000"/>
                    <a:lumOff val="5000"/>
                  </a:schemeClr>
                </a:solidFill>
                <a:latin typeface="+mn-lt"/>
              </a:rPr>
              <a:t/>
            </a:r>
            <a:br>
              <a:rPr lang="cs-CZ" sz="1800" dirty="0">
                <a:solidFill>
                  <a:schemeClr val="tx1">
                    <a:lumMod val="95000"/>
                    <a:lumOff val="5000"/>
                  </a:schemeClr>
                </a:solidFill>
                <a:latin typeface="+mn-lt"/>
              </a:rPr>
            </a:br>
            <a:endParaRPr lang="en-US" sz="1800" dirty="0">
              <a:solidFill>
                <a:schemeClr val="tx1">
                  <a:lumMod val="95000"/>
                  <a:lumOff val="5000"/>
                </a:schemeClr>
              </a:solidFill>
              <a:latin typeface="+mn-lt"/>
            </a:endParaRPr>
          </a:p>
          <a:p>
            <a:r>
              <a:rPr lang="en-US" sz="2400" dirty="0">
                <a:solidFill>
                  <a:schemeClr val="tx1">
                    <a:lumMod val="95000"/>
                    <a:lumOff val="5000"/>
                  </a:schemeClr>
                </a:solidFill>
                <a:latin typeface="+mn-lt"/>
              </a:rPr>
              <a:t>Context of User Feedback</a:t>
            </a:r>
            <a:endParaRPr lang="cs-CZ" sz="2400" dirty="0">
              <a:solidFill>
                <a:schemeClr val="tx1">
                  <a:lumMod val="95000"/>
                  <a:lumOff val="5000"/>
                </a:schemeClr>
              </a:solidFill>
              <a:latin typeface="+mn-lt"/>
            </a:endParaRPr>
          </a:p>
          <a:p>
            <a:pPr lvl="1"/>
            <a:r>
              <a:rPr lang="cs-CZ" sz="1800" dirty="0">
                <a:solidFill>
                  <a:schemeClr val="tx1">
                    <a:lumMod val="95000"/>
                    <a:lumOff val="5000"/>
                  </a:schemeClr>
                </a:solidFill>
                <a:latin typeface="+mn-lt"/>
              </a:rPr>
              <a:t>Same </a:t>
            </a:r>
            <a:r>
              <a:rPr lang="cs-CZ" sz="1800" dirty="0" err="1">
                <a:solidFill>
                  <a:schemeClr val="tx1">
                    <a:lumMod val="95000"/>
                    <a:lumOff val="5000"/>
                  </a:schemeClr>
                </a:solidFill>
                <a:latin typeface="+mn-lt"/>
              </a:rPr>
              <a:t>values</a:t>
            </a:r>
            <a:r>
              <a:rPr lang="cs-CZ" sz="1800" dirty="0">
                <a:solidFill>
                  <a:schemeClr val="tx1">
                    <a:lumMod val="95000"/>
                    <a:lumOff val="5000"/>
                  </a:schemeClr>
                </a:solidFill>
                <a:latin typeface="+mn-lt"/>
              </a:rPr>
              <a:t> in </a:t>
            </a:r>
            <a:r>
              <a:rPr lang="cs-CZ" sz="1800" dirty="0" err="1">
                <a:solidFill>
                  <a:schemeClr val="tx1">
                    <a:lumMod val="95000"/>
                    <a:lumOff val="5000"/>
                  </a:schemeClr>
                </a:solidFill>
                <a:latin typeface="+mn-lt"/>
              </a:rPr>
              <a:t>different</a:t>
            </a:r>
            <a:r>
              <a:rPr lang="cs-CZ" sz="1800" dirty="0">
                <a:solidFill>
                  <a:schemeClr val="tx1">
                    <a:lumMod val="95000"/>
                    <a:lumOff val="5000"/>
                  </a:schemeClr>
                </a:solidFill>
                <a:latin typeface="+mn-lt"/>
              </a:rPr>
              <a:t> </a:t>
            </a:r>
            <a:r>
              <a:rPr lang="cs-CZ" sz="1800" dirty="0" err="1">
                <a:solidFill>
                  <a:schemeClr val="tx1">
                    <a:lumMod val="95000"/>
                    <a:lumOff val="5000"/>
                  </a:schemeClr>
                </a:solidFill>
                <a:latin typeface="+mn-lt"/>
              </a:rPr>
              <a:t>contexts</a:t>
            </a:r>
            <a:r>
              <a:rPr lang="cs-CZ" sz="1800" dirty="0">
                <a:solidFill>
                  <a:schemeClr val="tx1">
                    <a:lumMod val="95000"/>
                    <a:lumOff val="5000"/>
                  </a:schemeClr>
                </a:solidFill>
                <a:latin typeface="+mn-lt"/>
              </a:rPr>
              <a:t> </a:t>
            </a:r>
            <a:r>
              <a:rPr lang="cs-CZ" sz="1800" dirty="0" err="1">
                <a:solidFill>
                  <a:schemeClr val="tx1">
                    <a:lumMod val="95000"/>
                    <a:lumOff val="5000"/>
                  </a:schemeClr>
                </a:solidFill>
                <a:latin typeface="+mn-lt"/>
              </a:rPr>
              <a:t>may</a:t>
            </a:r>
            <a:r>
              <a:rPr lang="cs-CZ" sz="1800" dirty="0">
                <a:solidFill>
                  <a:schemeClr val="tx1">
                    <a:lumMod val="95000"/>
                    <a:lumOff val="5000"/>
                  </a:schemeClr>
                </a:solidFill>
                <a:latin typeface="+mn-lt"/>
              </a:rPr>
              <a:t> </a:t>
            </a:r>
            <a:r>
              <a:rPr lang="cs-CZ" sz="1800" dirty="0" err="1">
                <a:solidFill>
                  <a:schemeClr val="tx1">
                    <a:lumMod val="95000"/>
                    <a:lumOff val="5000"/>
                  </a:schemeClr>
                </a:solidFill>
                <a:latin typeface="+mn-lt"/>
              </a:rPr>
              <a:t>have</a:t>
            </a:r>
            <a:r>
              <a:rPr lang="cs-CZ" sz="1800" dirty="0">
                <a:solidFill>
                  <a:schemeClr val="tx1">
                    <a:lumMod val="95000"/>
                    <a:lumOff val="5000"/>
                  </a:schemeClr>
                </a:solidFill>
                <a:latin typeface="+mn-lt"/>
              </a:rPr>
              <a:t> </a:t>
            </a:r>
            <a:r>
              <a:rPr lang="cs-CZ" sz="1800" dirty="0" err="1">
                <a:solidFill>
                  <a:schemeClr val="tx1">
                    <a:lumMod val="95000"/>
                    <a:lumOff val="5000"/>
                  </a:schemeClr>
                </a:solidFill>
                <a:latin typeface="+mn-lt"/>
              </a:rPr>
              <a:t>different</a:t>
            </a:r>
            <a:r>
              <a:rPr lang="cs-CZ" sz="1800" dirty="0">
                <a:solidFill>
                  <a:schemeClr val="tx1">
                    <a:lumMod val="95000"/>
                    <a:lumOff val="5000"/>
                  </a:schemeClr>
                </a:solidFill>
                <a:latin typeface="+mn-lt"/>
              </a:rPr>
              <a:t> </a:t>
            </a:r>
            <a:r>
              <a:rPr lang="cs-CZ" sz="1800" dirty="0" err="1">
                <a:solidFill>
                  <a:schemeClr val="tx1">
                    <a:lumMod val="95000"/>
                    <a:lumOff val="5000"/>
                  </a:schemeClr>
                </a:solidFill>
                <a:latin typeface="+mn-lt"/>
              </a:rPr>
              <a:t>meaning</a:t>
            </a:r>
            <a:r>
              <a:rPr lang="cs-CZ" sz="1800" dirty="0">
                <a:solidFill>
                  <a:schemeClr val="tx1">
                    <a:lumMod val="95000"/>
                    <a:lumOff val="5000"/>
                  </a:schemeClr>
                </a:solidFill>
                <a:latin typeface="+mn-lt"/>
              </a:rPr>
              <a:t/>
            </a:r>
            <a:br>
              <a:rPr lang="cs-CZ" sz="1800" dirty="0">
                <a:solidFill>
                  <a:schemeClr val="tx1">
                    <a:lumMod val="95000"/>
                    <a:lumOff val="5000"/>
                  </a:schemeClr>
                </a:solidFill>
                <a:latin typeface="+mn-lt"/>
              </a:rPr>
            </a:br>
            <a:endParaRPr lang="cs-CZ" sz="1800" dirty="0">
              <a:solidFill>
                <a:schemeClr val="tx1">
                  <a:lumMod val="95000"/>
                  <a:lumOff val="5000"/>
                </a:schemeClr>
              </a:solidFill>
              <a:latin typeface="+mn-lt"/>
            </a:endParaRPr>
          </a:p>
          <a:p>
            <a:r>
              <a:rPr lang="cs-CZ" sz="2400" dirty="0" err="1">
                <a:solidFill>
                  <a:schemeClr val="tx1">
                    <a:lumMod val="95000"/>
                    <a:lumOff val="5000"/>
                  </a:schemeClr>
                </a:solidFill>
                <a:latin typeface="+mn-lt"/>
              </a:rPr>
              <a:t>Algorithms</a:t>
            </a:r>
            <a:r>
              <a:rPr lang="cs-CZ" sz="2400" dirty="0">
                <a:solidFill>
                  <a:schemeClr val="tx1">
                    <a:lumMod val="95000"/>
                    <a:lumOff val="5000"/>
                  </a:schemeClr>
                </a:solidFill>
                <a:latin typeface="+mn-lt"/>
              </a:rPr>
              <a:t> </a:t>
            </a:r>
            <a:r>
              <a:rPr lang="cs-CZ" sz="2400" dirty="0" err="1">
                <a:solidFill>
                  <a:schemeClr val="tx1">
                    <a:lumMod val="95000"/>
                    <a:lumOff val="5000"/>
                  </a:schemeClr>
                </a:solidFill>
                <a:latin typeface="+mn-lt"/>
              </a:rPr>
              <a:t>tailored</a:t>
            </a:r>
            <a:r>
              <a:rPr lang="cs-CZ" sz="2400" dirty="0">
                <a:solidFill>
                  <a:schemeClr val="tx1">
                    <a:lumMod val="95000"/>
                    <a:lumOff val="5000"/>
                  </a:schemeClr>
                </a:solidFill>
                <a:latin typeface="+mn-lt"/>
              </a:rPr>
              <a:t> </a:t>
            </a:r>
            <a:r>
              <a:rPr lang="cs-CZ" sz="2400" dirty="0" err="1">
                <a:solidFill>
                  <a:schemeClr val="tx1">
                    <a:lumMod val="95000"/>
                    <a:lumOff val="5000"/>
                  </a:schemeClr>
                </a:solidFill>
                <a:latin typeface="+mn-lt"/>
              </a:rPr>
              <a:t>for</a:t>
            </a:r>
            <a:r>
              <a:rPr lang="cs-CZ" sz="2400" dirty="0">
                <a:solidFill>
                  <a:schemeClr val="tx1">
                    <a:lumMod val="95000"/>
                    <a:lumOff val="5000"/>
                  </a:schemeClr>
                </a:solidFill>
                <a:latin typeface="+mn-lt"/>
              </a:rPr>
              <a:t> </a:t>
            </a:r>
            <a:r>
              <a:rPr lang="cs-CZ" sz="2400" dirty="0" err="1">
                <a:solidFill>
                  <a:schemeClr val="tx1">
                    <a:lumMod val="95000"/>
                    <a:lumOff val="5000"/>
                  </a:schemeClr>
                </a:solidFill>
                <a:latin typeface="+mn-lt"/>
              </a:rPr>
              <a:t>Multi-modal</a:t>
            </a:r>
            <a:r>
              <a:rPr lang="cs-CZ" sz="2400" dirty="0">
                <a:solidFill>
                  <a:schemeClr val="tx1">
                    <a:lumMod val="95000"/>
                    <a:lumOff val="5000"/>
                  </a:schemeClr>
                </a:solidFill>
                <a:latin typeface="+mn-lt"/>
              </a:rPr>
              <a:t> Feedback</a:t>
            </a:r>
          </a:p>
          <a:p>
            <a:pPr lvl="1"/>
            <a:r>
              <a:rPr lang="cs-CZ" sz="1800" dirty="0" err="1">
                <a:solidFill>
                  <a:schemeClr val="tx1">
                    <a:lumMod val="95000"/>
                    <a:lumOff val="5000"/>
                  </a:schemeClr>
                </a:solidFill>
                <a:latin typeface="+mn-lt"/>
              </a:rPr>
              <a:t>Doable</a:t>
            </a:r>
            <a:r>
              <a:rPr lang="cs-CZ" sz="1800" dirty="0">
                <a:solidFill>
                  <a:schemeClr val="tx1">
                    <a:lumMod val="95000"/>
                    <a:lumOff val="5000"/>
                  </a:schemeClr>
                </a:solidFill>
                <a:latin typeface="+mn-lt"/>
              </a:rPr>
              <a:t> </a:t>
            </a:r>
            <a:r>
              <a:rPr lang="cs-CZ" sz="1800" dirty="0" err="1">
                <a:solidFill>
                  <a:schemeClr val="tx1">
                    <a:lumMod val="95000"/>
                    <a:lumOff val="5000"/>
                  </a:schemeClr>
                </a:solidFill>
                <a:latin typeface="+mn-lt"/>
              </a:rPr>
              <a:t>with</a:t>
            </a:r>
            <a:r>
              <a:rPr lang="cs-CZ" sz="1800" dirty="0">
                <a:solidFill>
                  <a:schemeClr val="tx1">
                    <a:lumMod val="95000"/>
                    <a:lumOff val="5000"/>
                  </a:schemeClr>
                </a:solidFill>
                <a:latin typeface="+mn-lt"/>
              </a:rPr>
              <a:t> DL and </a:t>
            </a:r>
            <a:r>
              <a:rPr lang="cs-CZ" sz="1800" dirty="0" err="1">
                <a:solidFill>
                  <a:schemeClr val="tx1">
                    <a:lumMod val="95000"/>
                    <a:lumOff val="5000"/>
                  </a:schemeClr>
                </a:solidFill>
                <a:latin typeface="+mn-lt"/>
              </a:rPr>
              <a:t>compound</a:t>
            </a:r>
            <a:r>
              <a:rPr lang="cs-CZ" sz="1800" dirty="0">
                <a:solidFill>
                  <a:schemeClr val="tx1">
                    <a:lumMod val="95000"/>
                    <a:lumOff val="5000"/>
                  </a:schemeClr>
                </a:solidFill>
                <a:latin typeface="+mn-lt"/>
              </a:rPr>
              <a:t> </a:t>
            </a:r>
            <a:r>
              <a:rPr lang="cs-CZ" sz="1800" dirty="0" err="1">
                <a:solidFill>
                  <a:schemeClr val="tx1">
                    <a:lumMod val="95000"/>
                    <a:lumOff val="5000"/>
                  </a:schemeClr>
                </a:solidFill>
                <a:latin typeface="+mn-lt"/>
              </a:rPr>
              <a:t>losses</a:t>
            </a:r>
            <a:endParaRPr lang="cs-CZ" sz="1800" dirty="0">
              <a:solidFill>
                <a:schemeClr val="tx1">
                  <a:lumMod val="95000"/>
                  <a:lumOff val="5000"/>
                </a:schemeClr>
              </a:solidFill>
              <a:latin typeface="+mn-lt"/>
            </a:endParaRPr>
          </a:p>
          <a:p>
            <a:pPr marL="0" indent="0">
              <a:buNone/>
            </a:pPr>
            <a:endParaRPr lang="cs-CZ" sz="1400" i="1" dirty="0">
              <a:solidFill>
                <a:srgbClr val="FF9900"/>
              </a:solidFill>
            </a:endParaRPr>
          </a:p>
          <a:p>
            <a:endParaRPr lang="cs-CZ" sz="2800" i="1" dirty="0">
              <a:solidFill>
                <a:srgbClr val="FF9900"/>
              </a:solidFill>
            </a:endParaRPr>
          </a:p>
        </p:txBody>
      </p:sp>
      <p:sp>
        <p:nvSpPr>
          <p:cNvPr id="6" name="Date Placeholder 5"/>
          <p:cNvSpPr>
            <a:spLocks noGrp="1"/>
          </p:cNvSpPr>
          <p:nvPr>
            <p:ph type="dt" sz="half"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dirty="0"/>
          </a:p>
        </p:txBody>
      </p:sp>
      <p:sp>
        <p:nvSpPr>
          <p:cNvPr id="4098" name="Zástupný symbol pro zápatí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a:t>Peska, Vojtas: Towards Complex User Feedback and Presentation Context in Recommender Systems</a:t>
            </a:r>
            <a:endParaRPr lang="en-GB" altLang="en-US" dirty="0">
              <a:latin typeface="Arial" charset="0"/>
            </a:endParaRPr>
          </a:p>
        </p:txBody>
      </p:sp>
      <p:sp>
        <p:nvSpPr>
          <p:cNvPr id="4099" name="Zástupný symbol pro číslo snímku 5"/>
          <p:cNvSpPr>
            <a:spLocks noGrp="1"/>
          </p:cNvSpPr>
          <p:nvPr>
            <p:ph type="sldNum" sz="quarter" idx="12"/>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07B0957-0EE7-4B4B-9E52-1A0ECA4F619A}" type="slidenum">
              <a:rPr lang="en-GB" altLang="en-US" smtClean="0"/>
              <a:pPr>
                <a:defRPr/>
              </a:pPr>
              <a:t>25</a:t>
            </a:fld>
            <a:endParaRPr lang="en-GB" altLang="en-US">
              <a:latin typeface="Arial" charset="0"/>
            </a:endParaRPr>
          </a:p>
        </p:txBody>
      </p:sp>
      <p:sp>
        <p:nvSpPr>
          <p:cNvPr id="4100" name="Rectangle 2"/>
          <p:cNvSpPr>
            <a:spLocks noChangeArrowheads="1"/>
          </p:cNvSpPr>
          <p:nvPr/>
        </p:nvSpPr>
        <p:spPr bwMode="auto">
          <a:xfrm>
            <a:off x="1981200" y="122238"/>
            <a:ext cx="7543800" cy="1295400"/>
          </a:xfrm>
          <a:prstGeom prst="rect">
            <a:avLst/>
          </a:prstGeom>
          <a:noFill/>
          <a:ln w="9525">
            <a:noFill/>
            <a:miter lim="800000"/>
            <a:headEnd/>
            <a:tailEnd/>
          </a:ln>
        </p:spPr>
        <p:txBody>
          <a:bodyPr anchor="b"/>
          <a:lstStyle/>
          <a:p>
            <a:endParaRPr lang="en-US" sz="3200" b="1" dirty="0">
              <a:solidFill>
                <a:schemeClr val="tx2"/>
              </a:solidFill>
            </a:endParaRPr>
          </a:p>
        </p:txBody>
      </p:sp>
    </p:spTree>
    <p:extLst>
      <p:ext uri="{BB962C8B-B14F-4D97-AF65-F5344CB8AC3E}">
        <p14:creationId xmlns:p14="http://schemas.microsoft.com/office/powerpoint/2010/main" val="1675747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en-US" sz="3600" dirty="0"/>
              <a:t>Context of user feedback</a:t>
            </a:r>
            <a:endParaRPr lang="en-US" dirty="0"/>
          </a:p>
        </p:txBody>
      </p:sp>
      <p:sp>
        <p:nvSpPr>
          <p:cNvPr id="11" name="Zástupný symbol pro text 10"/>
          <p:cNvSpPr>
            <a:spLocks noGrp="1"/>
          </p:cNvSpPr>
          <p:nvPr>
            <p:ph type="body" idx="1"/>
          </p:nvPr>
        </p:nvSpPr>
        <p:spPr/>
        <p:txBody>
          <a:bodyPr/>
          <a:lstStyle/>
          <a:p>
            <a:endParaRPr lang="en-US"/>
          </a:p>
        </p:txBody>
      </p:sp>
      <p:sp>
        <p:nvSpPr>
          <p:cNvPr id="7" name="Zástupný symbol pro datum 6"/>
          <p:cNvSpPr>
            <a:spLocks noGrp="1"/>
          </p:cNvSpPr>
          <p:nvPr>
            <p:ph type="dt" sz="half"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a:p>
        </p:txBody>
      </p:sp>
      <p:sp>
        <p:nvSpPr>
          <p:cNvPr id="8" name="Zástupný symbol pro zápatí 7"/>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ltLang="en-US"/>
              <a:t>Peska, Vojtas: Towards Complex User Feedback and Presentation Context in Recommender Systems</a:t>
            </a:r>
            <a:endParaRPr lang="en-GB" altLang="en-US"/>
          </a:p>
        </p:txBody>
      </p:sp>
      <p:sp>
        <p:nvSpPr>
          <p:cNvPr id="9" name="Zástupný symbol pro číslo snímku 8"/>
          <p:cNvSpPr>
            <a:spLocks noGrp="1"/>
          </p:cNvSpPr>
          <p:nvPr>
            <p:ph type="sldNum" sz="quarter" idx="12"/>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DF7ED5B-E987-4949-AEA9-420F79658262}" type="slidenum">
              <a:rPr lang="en-GB" altLang="en-US" smtClean="0"/>
              <a:pPr>
                <a:defRPr/>
              </a:pPr>
              <a:t>26</a:t>
            </a:fld>
            <a:endParaRPr lang="en-GB" altLang="en-US"/>
          </a:p>
        </p:txBody>
      </p:sp>
    </p:spTree>
    <p:extLst>
      <p:ext uri="{BB962C8B-B14F-4D97-AF65-F5344CB8AC3E}">
        <p14:creationId xmlns:p14="http://schemas.microsoft.com/office/powerpoint/2010/main" val="2097884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ím 10"/>
          <p:cNvSpPr>
            <a:spLocks noGrp="1"/>
          </p:cNvSpPr>
          <p:nvPr>
            <p:ph type="title"/>
          </p:nvPr>
        </p:nvSpPr>
        <p:spPr>
          <a:xfrm>
            <a:off x="677332" y="609603"/>
            <a:ext cx="10489778" cy="1320795"/>
          </a:xfrm>
        </p:spPr>
        <p:txBody>
          <a:bodyPr/>
          <a:lstStyle/>
          <a:p>
            <a:r>
              <a:rPr lang="cs-CZ" sz="4000" dirty="0">
                <a:solidFill>
                  <a:srgbClr val="333333"/>
                </a:solidFill>
                <a:latin typeface="Arial" pitchFamily="34"/>
              </a:rPr>
              <a:t>How to interpret </a:t>
            </a:r>
            <a:r>
              <a:rPr lang="cs-CZ" sz="4000" dirty="0" err="1">
                <a:solidFill>
                  <a:srgbClr val="333333"/>
                </a:solidFill>
                <a:latin typeface="Arial" pitchFamily="34"/>
              </a:rPr>
              <a:t>numeric</a:t>
            </a:r>
            <a:r>
              <a:rPr lang="cs-CZ" sz="4000" dirty="0">
                <a:solidFill>
                  <a:srgbClr val="333333"/>
                </a:solidFill>
                <a:latin typeface="Arial" pitchFamily="34"/>
              </a:rPr>
              <a:t> </a:t>
            </a:r>
            <a:r>
              <a:rPr lang="cs-CZ" sz="4000" dirty="0" err="1">
                <a:solidFill>
                  <a:srgbClr val="333333"/>
                </a:solidFill>
                <a:latin typeface="Arial" pitchFamily="34"/>
              </a:rPr>
              <a:t>implicit</a:t>
            </a:r>
            <a:r>
              <a:rPr lang="cs-CZ" sz="4000" dirty="0">
                <a:solidFill>
                  <a:srgbClr val="333333"/>
                </a:solidFill>
                <a:latin typeface="Arial" pitchFamily="34"/>
              </a:rPr>
              <a:t> feedback</a:t>
            </a:r>
            <a:endParaRPr lang="hu-HU" dirty="0"/>
          </a:p>
        </p:txBody>
      </p:sp>
      <p:sp>
        <p:nvSpPr>
          <p:cNvPr id="17" name="Tartalom helye 16"/>
          <p:cNvSpPr>
            <a:spLocks noGrp="1"/>
          </p:cNvSpPr>
          <p:nvPr>
            <p:ph sz="quarter" idx="4"/>
          </p:nvPr>
        </p:nvSpPr>
        <p:spPr>
          <a:xfrm>
            <a:off x="834390" y="1628801"/>
            <a:ext cx="9376411" cy="4497363"/>
          </a:xfrm>
        </p:spPr>
        <p:txBody>
          <a:bodyPr/>
          <a:lstStyle/>
          <a:p>
            <a:pPr marL="0" indent="0">
              <a:buNone/>
            </a:pPr>
            <a:r>
              <a:rPr lang="en-US" dirty="0">
                <a:latin typeface="+mn-lt"/>
              </a:rPr>
              <a:t>Beyond Clicks: Dwell Time for Personalization</a:t>
            </a:r>
            <a:r>
              <a:rPr lang="cs-CZ" dirty="0">
                <a:latin typeface="+mn-lt"/>
              </a:rPr>
              <a:t>, </a:t>
            </a:r>
            <a:r>
              <a:rPr lang="cs-CZ" sz="1200" dirty="0">
                <a:latin typeface="+mn-lt"/>
                <a:hlinkClick r:id="rId3"/>
              </a:rPr>
              <a:t>https://dl.acm.org/doi/10.1145/2645710.2645724</a:t>
            </a:r>
            <a:r>
              <a:rPr lang="cs-CZ" sz="1200" dirty="0">
                <a:latin typeface="+mn-lt"/>
              </a:rPr>
              <a:t> </a:t>
            </a:r>
            <a:r>
              <a:rPr lang="cs-CZ" sz="1200" b="1" dirty="0">
                <a:latin typeface="+mn-lt"/>
              </a:rPr>
              <a:t>[RecSys2014 </a:t>
            </a:r>
            <a:r>
              <a:rPr lang="cs-CZ" sz="1200" b="1" dirty="0" err="1">
                <a:latin typeface="+mn-lt"/>
              </a:rPr>
              <a:t>best</a:t>
            </a:r>
            <a:r>
              <a:rPr lang="cs-CZ" sz="1200" b="1" dirty="0">
                <a:latin typeface="+mn-lt"/>
              </a:rPr>
              <a:t> </a:t>
            </a:r>
            <a:r>
              <a:rPr lang="cs-CZ" sz="1200" b="1" dirty="0" err="1">
                <a:latin typeface="+mn-lt"/>
              </a:rPr>
              <a:t>paper</a:t>
            </a:r>
            <a:r>
              <a:rPr lang="cs-CZ" sz="1200" b="1" dirty="0">
                <a:latin typeface="+mn-lt"/>
              </a:rPr>
              <a:t>]</a:t>
            </a:r>
            <a:endParaRPr lang="cs-CZ" b="1" dirty="0">
              <a:latin typeface="+mn-lt"/>
            </a:endParaRPr>
          </a:p>
          <a:p>
            <a:r>
              <a:rPr lang="cs-CZ" dirty="0" err="1">
                <a:latin typeface="+mn-lt"/>
              </a:rPr>
              <a:t>Pages</a:t>
            </a:r>
            <a:r>
              <a:rPr lang="cs-CZ" dirty="0">
                <a:latin typeface="+mn-lt"/>
              </a:rPr>
              <a:t> may substantially vary in length, amount of content etc.</a:t>
            </a:r>
          </a:p>
          <a:p>
            <a:pPr lvl="1"/>
            <a:r>
              <a:rPr lang="cs-CZ" sz="1400" dirty="0">
                <a:latin typeface="+mn-lt"/>
              </a:rPr>
              <a:t>This could affect perceived implicit feedback features</a:t>
            </a:r>
          </a:p>
          <a:p>
            <a:pPr lvl="1"/>
            <a:r>
              <a:rPr lang="cs-CZ" sz="1400" dirty="0">
                <a:latin typeface="+mn-lt"/>
              </a:rPr>
              <a:t>Leveraging context could </a:t>
            </a:r>
            <a:r>
              <a:rPr lang="cs-CZ" sz="1400" dirty="0" err="1">
                <a:latin typeface="+mn-lt"/>
              </a:rPr>
              <a:t>be</a:t>
            </a:r>
            <a:r>
              <a:rPr lang="cs-CZ" sz="1400" dirty="0">
                <a:latin typeface="+mn-lt"/>
              </a:rPr>
              <a:t> </a:t>
            </a:r>
            <a:r>
              <a:rPr lang="cs-CZ" sz="1400" dirty="0" err="1">
                <a:latin typeface="+mn-lt"/>
              </a:rPr>
              <a:t>important</a:t>
            </a:r>
            <a:endParaRPr lang="cs-CZ" sz="1400" dirty="0">
              <a:latin typeface="+mn-lt"/>
            </a:endParaRPr>
          </a:p>
          <a:p>
            <a:r>
              <a:rPr lang="cs-CZ" dirty="0" err="1">
                <a:latin typeface="+mn-lt"/>
              </a:rPr>
              <a:t>Consumption</a:t>
            </a:r>
            <a:r>
              <a:rPr lang="cs-CZ" dirty="0">
                <a:latin typeface="+mn-lt"/>
              </a:rPr>
              <a:t> </a:t>
            </a:r>
            <a:r>
              <a:rPr lang="cs-CZ" dirty="0" err="1">
                <a:latin typeface="+mn-lt"/>
              </a:rPr>
              <a:t>statistics</a:t>
            </a:r>
            <a:r>
              <a:rPr lang="cs-CZ" dirty="0">
                <a:latin typeface="+mn-lt"/>
              </a:rPr>
              <a:t> </a:t>
            </a:r>
            <a:r>
              <a:rPr lang="cs-CZ" dirty="0" err="1">
                <a:latin typeface="+mn-lt"/>
              </a:rPr>
              <a:t>may</a:t>
            </a:r>
            <a:r>
              <a:rPr lang="cs-CZ" dirty="0">
                <a:latin typeface="+mn-lt"/>
              </a:rPr>
              <a:t> </a:t>
            </a:r>
            <a:r>
              <a:rPr lang="cs-CZ" dirty="0" err="1">
                <a:latin typeface="+mn-lt"/>
              </a:rPr>
              <a:t>significantly</a:t>
            </a:r>
            <a:r>
              <a:rPr lang="cs-CZ" dirty="0">
                <a:latin typeface="+mn-lt"/>
              </a:rPr>
              <a:t> vary </a:t>
            </a:r>
            <a:r>
              <a:rPr lang="cs-CZ" dirty="0" err="1">
                <a:latin typeface="+mn-lt"/>
              </a:rPr>
              <a:t>also</a:t>
            </a:r>
            <a:r>
              <a:rPr lang="cs-CZ" dirty="0">
                <a:latin typeface="+mn-lt"/>
              </a:rPr>
              <a:t> </a:t>
            </a:r>
            <a:r>
              <a:rPr lang="cs-CZ" dirty="0" err="1">
                <a:latin typeface="+mn-lt"/>
              </a:rPr>
              <a:t>for</a:t>
            </a:r>
            <a:r>
              <a:rPr lang="cs-CZ" dirty="0">
                <a:latin typeface="+mn-lt"/>
              </a:rPr>
              <a:t> </a:t>
            </a:r>
            <a:r>
              <a:rPr lang="cs-CZ" dirty="0" err="1">
                <a:latin typeface="+mn-lt"/>
              </a:rPr>
              <a:t>different</a:t>
            </a:r>
            <a:r>
              <a:rPr lang="cs-CZ" dirty="0">
                <a:latin typeface="+mn-lt"/>
              </a:rPr>
              <a:t> </a:t>
            </a:r>
            <a:r>
              <a:rPr lang="cs-CZ" dirty="0" err="1">
                <a:latin typeface="+mn-lt"/>
              </a:rPr>
              <a:t>device</a:t>
            </a:r>
            <a:r>
              <a:rPr lang="cs-CZ" dirty="0">
                <a:latin typeface="+mn-lt"/>
              </a:rPr>
              <a:t> </a:t>
            </a:r>
            <a:r>
              <a:rPr lang="cs-CZ" dirty="0" err="1">
                <a:latin typeface="+mn-lt"/>
              </a:rPr>
              <a:t>types</a:t>
            </a:r>
            <a:endParaRPr lang="cs-CZ" dirty="0">
              <a:latin typeface="+mn-lt"/>
            </a:endParaRPr>
          </a:p>
        </p:txBody>
      </p:sp>
      <p:sp>
        <p:nvSpPr>
          <p:cNvPr id="6" name="Date Placeholder 5"/>
          <p:cNvSpPr>
            <a:spLocks noGrp="1"/>
          </p:cNvSpPr>
          <p:nvPr>
            <p:ph type="dt" sz="half"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dirty="0"/>
          </a:p>
        </p:txBody>
      </p:sp>
      <p:sp>
        <p:nvSpPr>
          <p:cNvPr id="4098" name="Zástupný symbol pro zápatí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a:t>Peska, Vojtas: Towards Complex User Feedback and Presentation Context in Recommender Systems</a:t>
            </a:r>
            <a:endParaRPr lang="en-GB" altLang="en-US" dirty="0">
              <a:latin typeface="Arial" charset="0"/>
            </a:endParaRPr>
          </a:p>
        </p:txBody>
      </p:sp>
      <p:sp>
        <p:nvSpPr>
          <p:cNvPr id="4099" name="Zástupný symbol pro číslo snímku 5"/>
          <p:cNvSpPr>
            <a:spLocks noGrp="1"/>
          </p:cNvSpPr>
          <p:nvPr>
            <p:ph type="sldNum" sz="quarter" idx="12"/>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07B0957-0EE7-4B4B-9E52-1A0ECA4F619A}" type="slidenum">
              <a:rPr lang="en-GB" altLang="en-US" smtClean="0"/>
              <a:pPr>
                <a:defRPr/>
              </a:pPr>
              <a:t>27</a:t>
            </a:fld>
            <a:endParaRPr lang="en-GB" altLang="en-US">
              <a:latin typeface="Arial" charset="0"/>
            </a:endParaRPr>
          </a:p>
        </p:txBody>
      </p:sp>
      <p:sp>
        <p:nvSpPr>
          <p:cNvPr id="4100" name="Rectangle 2"/>
          <p:cNvSpPr>
            <a:spLocks noChangeArrowheads="1"/>
          </p:cNvSpPr>
          <p:nvPr/>
        </p:nvSpPr>
        <p:spPr bwMode="auto">
          <a:xfrm>
            <a:off x="1981200" y="122238"/>
            <a:ext cx="7543800" cy="1295400"/>
          </a:xfrm>
          <a:prstGeom prst="rect">
            <a:avLst/>
          </a:prstGeom>
          <a:noFill/>
          <a:ln w="9525">
            <a:noFill/>
            <a:miter lim="800000"/>
            <a:headEnd/>
            <a:tailEnd/>
          </a:ln>
        </p:spPr>
        <p:txBody>
          <a:bodyPr anchor="b"/>
          <a:lstStyle/>
          <a:p>
            <a:endParaRPr lang="en-US" sz="3200" b="1" dirty="0">
              <a:solidFill>
                <a:schemeClr val="tx2"/>
              </a:solidFill>
            </a:endParaRPr>
          </a:p>
        </p:txBody>
      </p:sp>
      <p:pic>
        <p:nvPicPr>
          <p:cNvPr id="5" name="Obrázek 4">
            <a:extLst>
              <a:ext uri="{FF2B5EF4-FFF2-40B4-BE49-F238E27FC236}">
                <a16:creationId xmlns:a16="http://schemas.microsoft.com/office/drawing/2014/main" id="{BEA51A83-D285-4A8D-86E4-9C78498ACA5E}"/>
              </a:ext>
            </a:extLst>
          </p:cNvPr>
          <p:cNvPicPr>
            <a:picLocks noChangeAspect="1"/>
          </p:cNvPicPr>
          <p:nvPr/>
        </p:nvPicPr>
        <p:blipFill>
          <a:blip r:embed="rId4"/>
          <a:stretch>
            <a:fillRect/>
          </a:stretch>
        </p:blipFill>
        <p:spPr>
          <a:xfrm>
            <a:off x="515134" y="3429000"/>
            <a:ext cx="8359140" cy="3429000"/>
          </a:xfrm>
          <a:prstGeom prst="rect">
            <a:avLst/>
          </a:prstGeom>
        </p:spPr>
      </p:pic>
    </p:spTree>
    <p:extLst>
      <p:ext uri="{BB962C8B-B14F-4D97-AF65-F5344CB8AC3E}">
        <p14:creationId xmlns:p14="http://schemas.microsoft.com/office/powerpoint/2010/main" val="607360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ástupný symbol pro zápatí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dirty="0"/>
              <a:t>Peska, </a:t>
            </a:r>
            <a:r>
              <a:rPr lang="en-US" altLang="en-US" dirty="0" err="1"/>
              <a:t>Vojtas</a:t>
            </a:r>
            <a:r>
              <a:rPr lang="en-US" altLang="en-US" dirty="0"/>
              <a:t>: Towards Complex User Feedback and Presentation Context in Recommender Systems</a:t>
            </a:r>
            <a:endParaRPr lang="en-GB" altLang="en-US" dirty="0">
              <a:latin typeface="Arial" charset="0"/>
            </a:endParaRPr>
          </a:p>
        </p:txBody>
      </p:sp>
      <p:sp>
        <p:nvSpPr>
          <p:cNvPr id="4099" name="Zástupný symbol pro číslo snímku 5"/>
          <p:cNvSpPr>
            <a:spLocks noGrp="1"/>
          </p:cNvSpPr>
          <p:nvPr>
            <p:ph type="sldNum" sz="quarter" idx="12"/>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358D729-4E8C-463E-980F-3F838ACB8E24}" type="slidenum">
              <a:rPr lang="en-GB" altLang="en-US" smtClean="0"/>
              <a:pPr>
                <a:defRPr/>
              </a:pPr>
              <a:t>28</a:t>
            </a:fld>
            <a:endParaRPr lang="en-GB" altLang="en-US" dirty="0">
              <a:latin typeface="Arial" charset="0"/>
            </a:endParaRPr>
          </a:p>
        </p:txBody>
      </p:sp>
      <p:sp>
        <p:nvSpPr>
          <p:cNvPr id="6" name="Date Placeholder 5"/>
          <p:cNvSpPr>
            <a:spLocks noGrp="1"/>
          </p:cNvSpPr>
          <p:nvPr>
            <p:ph type="dt" sz="half"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dirty="0"/>
          </a:p>
        </p:txBody>
      </p:sp>
      <p:grpSp>
        <p:nvGrpSpPr>
          <p:cNvPr id="3" name="Skupina 2">
            <a:extLst>
              <a:ext uri="{FF2B5EF4-FFF2-40B4-BE49-F238E27FC236}">
                <a16:creationId xmlns:a16="http://schemas.microsoft.com/office/drawing/2014/main" id="{7D4A3D3C-BFC6-467F-A337-94D8F011CA93}"/>
              </a:ext>
            </a:extLst>
          </p:cNvPr>
          <p:cNvGrpSpPr/>
          <p:nvPr/>
        </p:nvGrpSpPr>
        <p:grpSpPr>
          <a:xfrm>
            <a:off x="7564814" y="1930398"/>
            <a:ext cx="2825181" cy="2518799"/>
            <a:chOff x="7761053" y="2560739"/>
            <a:chExt cx="2825181" cy="2518799"/>
          </a:xfrm>
        </p:grpSpPr>
        <p:pic>
          <p:nvPicPr>
            <p:cNvPr id="23" name="Obrázek 1"/>
            <p:cNvPicPr>
              <a:picLocks noChangeAspect="1"/>
            </p:cNvPicPr>
            <p:nvPr/>
          </p:nvPicPr>
          <p:blipFill rotWithShape="1">
            <a:blip r:embed="rId3" cstate="print"/>
            <a:srcRect l="16409" t="5478" r="17853" b="25323"/>
            <a:stretch/>
          </p:blipFill>
          <p:spPr>
            <a:xfrm>
              <a:off x="7824192" y="2636912"/>
              <a:ext cx="1368152" cy="1080120"/>
            </a:xfrm>
            <a:prstGeom prst="rect">
              <a:avLst/>
            </a:prstGeom>
          </p:spPr>
        </p:pic>
        <p:pic>
          <p:nvPicPr>
            <p:cNvPr id="28" name="Obrázek 2"/>
            <p:cNvPicPr>
              <a:picLocks noChangeAspect="1"/>
            </p:cNvPicPr>
            <p:nvPr/>
          </p:nvPicPr>
          <p:blipFill rotWithShape="1">
            <a:blip r:embed="rId4" cstate="print"/>
            <a:srcRect l="16925" t="5419" r="17415" b="7126"/>
            <a:stretch/>
          </p:blipFill>
          <p:spPr>
            <a:xfrm>
              <a:off x="9264353" y="2617868"/>
              <a:ext cx="1244198" cy="1208696"/>
            </a:xfrm>
            <a:prstGeom prst="rect">
              <a:avLst/>
            </a:prstGeom>
          </p:spPr>
        </p:pic>
        <p:pic>
          <p:nvPicPr>
            <p:cNvPr id="29" name="Obrázek 3"/>
            <p:cNvPicPr>
              <a:picLocks noChangeAspect="1"/>
            </p:cNvPicPr>
            <p:nvPr/>
          </p:nvPicPr>
          <p:blipFill rotWithShape="1">
            <a:blip r:embed="rId5" cstate="print"/>
            <a:srcRect l="16397" t="5460" r="17453" b="7234"/>
            <a:stretch/>
          </p:blipFill>
          <p:spPr>
            <a:xfrm>
              <a:off x="9257210" y="3777732"/>
              <a:ext cx="1249511" cy="1229796"/>
            </a:xfrm>
            <a:prstGeom prst="rect">
              <a:avLst/>
            </a:prstGeom>
          </p:spPr>
        </p:pic>
        <p:sp>
          <p:nvSpPr>
            <p:cNvPr id="30" name="Téglalap 1"/>
            <p:cNvSpPr/>
            <p:nvPr/>
          </p:nvSpPr>
          <p:spPr>
            <a:xfrm>
              <a:off x="7833061" y="2632747"/>
              <a:ext cx="1359283"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hu-HU" sz="2400" dirty="0">
                  <a:effectLst>
                    <a:outerShdw blurRad="50800" dist="38100" dir="8100000" algn="tr" rotWithShape="0">
                      <a:prstClr val="black">
                        <a:alpha val="40000"/>
                      </a:prstClr>
                    </a:outerShdw>
                  </a:effectLst>
                </a:rPr>
                <a:t>A</a:t>
              </a:r>
            </a:p>
          </p:txBody>
        </p:sp>
        <p:sp>
          <p:nvSpPr>
            <p:cNvPr id="31" name="Téglalap 6"/>
            <p:cNvSpPr/>
            <p:nvPr/>
          </p:nvSpPr>
          <p:spPr>
            <a:xfrm>
              <a:off x="9264351" y="2632748"/>
              <a:ext cx="1242370" cy="23747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hu-HU" sz="2400" dirty="0">
                  <a:effectLst>
                    <a:outerShdw blurRad="50800" dist="38100" dir="8100000" algn="tr" rotWithShape="0">
                      <a:prstClr val="black">
                        <a:alpha val="40000"/>
                      </a:prstClr>
                    </a:outerShdw>
                  </a:effectLst>
                </a:rPr>
                <a:t>B</a:t>
              </a:r>
            </a:p>
          </p:txBody>
        </p:sp>
        <p:sp>
          <p:nvSpPr>
            <p:cNvPr id="32" name="Téglalap 2"/>
            <p:cNvSpPr/>
            <p:nvPr/>
          </p:nvSpPr>
          <p:spPr>
            <a:xfrm>
              <a:off x="7761053" y="2560739"/>
              <a:ext cx="2818657" cy="119381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hu-HU"/>
            </a:p>
          </p:txBody>
        </p:sp>
        <p:sp>
          <p:nvSpPr>
            <p:cNvPr id="33" name="Téglalap 2"/>
            <p:cNvSpPr/>
            <p:nvPr/>
          </p:nvSpPr>
          <p:spPr>
            <a:xfrm>
              <a:off x="7767577" y="3760325"/>
              <a:ext cx="2818657" cy="1319213"/>
            </a:xfrm>
            <a:prstGeom prst="rect">
              <a:avLst/>
            </a:prstGeom>
            <a:solidFill>
              <a:schemeClr val="bg1">
                <a:alpha val="6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hu-HU"/>
            </a:p>
          </p:txBody>
        </p:sp>
      </p:grpSp>
      <p:sp>
        <p:nvSpPr>
          <p:cNvPr id="4101" name="Rectangle 16"/>
          <p:cNvSpPr>
            <a:spLocks noGrp="1" noChangeArrowheads="1"/>
          </p:cNvSpPr>
          <p:nvPr>
            <p:ph type="body" idx="1"/>
          </p:nvPr>
        </p:nvSpPr>
        <p:spPr>
          <a:xfrm>
            <a:off x="856527" y="1771048"/>
            <a:ext cx="9354273" cy="4341422"/>
          </a:xfrm>
          <a:noFill/>
        </p:spPr>
        <p:txBody>
          <a:bodyPr/>
          <a:lstStyle/>
          <a:p>
            <a:pPr marL="571500" indent="-571500"/>
            <a:r>
              <a:rPr lang="cs-CZ" sz="2000" dirty="0" err="1">
                <a:solidFill>
                  <a:schemeClr val="tx1">
                    <a:lumMod val="95000"/>
                    <a:lumOff val="5000"/>
                  </a:schemeClr>
                </a:solidFill>
                <a:latin typeface="+mn-lt"/>
              </a:rPr>
              <a:t>Context</a:t>
            </a:r>
            <a:r>
              <a:rPr lang="cs-CZ" sz="2000" dirty="0">
                <a:solidFill>
                  <a:schemeClr val="tx1">
                    <a:lumMod val="95000"/>
                    <a:lumOff val="5000"/>
                  </a:schemeClr>
                </a:solidFill>
                <a:latin typeface="+mn-lt"/>
              </a:rPr>
              <a:t> of the user</a:t>
            </a:r>
          </a:p>
          <a:p>
            <a:pPr marL="920750" lvl="1" indent="-571500"/>
            <a:r>
              <a:rPr lang="cs-CZ" dirty="0">
                <a:solidFill>
                  <a:schemeClr val="tx1">
                    <a:lumMod val="95000"/>
                    <a:lumOff val="5000"/>
                  </a:schemeClr>
                </a:solidFill>
                <a:latin typeface="+mn-lt"/>
              </a:rPr>
              <a:t>Location, Mood, Seasonality...</a:t>
            </a:r>
          </a:p>
          <a:p>
            <a:pPr marL="920750" lvl="1" indent="-571500"/>
            <a:r>
              <a:rPr lang="cs-CZ" i="1" dirty="0">
                <a:solidFill>
                  <a:schemeClr val="bg1">
                    <a:lumMod val="50000"/>
                  </a:schemeClr>
                </a:solidFill>
                <a:latin typeface="+mn-lt"/>
              </a:rPr>
              <a:t>Can affect user preference (but </a:t>
            </a:r>
            <a:r>
              <a:rPr lang="cs-CZ" i="1" dirty="0" err="1">
                <a:solidFill>
                  <a:schemeClr val="bg1">
                    <a:lumMod val="50000"/>
                  </a:schemeClr>
                </a:solidFill>
                <a:latin typeface="+mn-lt"/>
              </a:rPr>
              <a:t>is</a:t>
            </a:r>
            <a:r>
              <a:rPr lang="cs-CZ" i="1" dirty="0">
                <a:solidFill>
                  <a:schemeClr val="bg1">
                    <a:lumMod val="50000"/>
                  </a:schemeClr>
                </a:solidFill>
                <a:latin typeface="+mn-lt"/>
              </a:rPr>
              <a:t> out </a:t>
            </a:r>
            <a:r>
              <a:rPr lang="cs-CZ" i="1" dirty="0" err="1">
                <a:solidFill>
                  <a:schemeClr val="bg1">
                    <a:lumMod val="50000"/>
                  </a:schemeClr>
                </a:solidFill>
                <a:latin typeface="+mn-lt"/>
              </a:rPr>
              <a:t>of</a:t>
            </a:r>
            <a:r>
              <a:rPr lang="cs-CZ" i="1" dirty="0">
                <a:solidFill>
                  <a:schemeClr val="bg1">
                    <a:lumMod val="50000"/>
                  </a:schemeClr>
                </a:solidFill>
                <a:latin typeface="+mn-lt"/>
              </a:rPr>
              <a:t> </a:t>
            </a:r>
            <a:r>
              <a:rPr lang="cs-CZ" i="1" dirty="0" err="1">
                <a:solidFill>
                  <a:schemeClr val="bg1">
                    <a:lumMod val="50000"/>
                  </a:schemeClr>
                </a:solidFill>
                <a:latin typeface="+mn-lt"/>
              </a:rPr>
              <a:t>scope</a:t>
            </a:r>
            <a:r>
              <a:rPr lang="cs-CZ" i="1" dirty="0">
                <a:solidFill>
                  <a:schemeClr val="bg1">
                    <a:lumMod val="50000"/>
                  </a:schemeClr>
                </a:solidFill>
                <a:latin typeface="+mn-lt"/>
              </a:rPr>
              <a:t> </a:t>
            </a:r>
            <a:r>
              <a:rPr lang="cs-CZ" i="1" dirty="0" err="1">
                <a:solidFill>
                  <a:schemeClr val="bg1">
                    <a:lumMod val="50000"/>
                  </a:schemeClr>
                </a:solidFill>
                <a:latin typeface="+mn-lt"/>
              </a:rPr>
              <a:t>here</a:t>
            </a:r>
            <a:r>
              <a:rPr lang="cs-CZ" i="1" dirty="0">
                <a:solidFill>
                  <a:schemeClr val="bg1">
                    <a:lumMod val="50000"/>
                  </a:schemeClr>
                </a:solidFill>
                <a:latin typeface="+mn-lt"/>
              </a:rPr>
              <a:t>)</a:t>
            </a:r>
          </a:p>
          <a:p>
            <a:pPr marL="571500" indent="-571500"/>
            <a:r>
              <a:rPr lang="cs-CZ" sz="2000" dirty="0" err="1">
                <a:solidFill>
                  <a:schemeClr val="tx1">
                    <a:lumMod val="95000"/>
                    <a:lumOff val="5000"/>
                  </a:schemeClr>
                </a:solidFill>
                <a:latin typeface="+mn-lt"/>
              </a:rPr>
              <a:t>Context</a:t>
            </a:r>
            <a:r>
              <a:rPr lang="cs-CZ" sz="2000" dirty="0">
                <a:solidFill>
                  <a:schemeClr val="tx1">
                    <a:lumMod val="95000"/>
                    <a:lumOff val="5000"/>
                  </a:schemeClr>
                </a:solidFill>
                <a:latin typeface="+mn-lt"/>
              </a:rPr>
              <a:t> </a:t>
            </a:r>
            <a:r>
              <a:rPr lang="cs-CZ" sz="2000" dirty="0" err="1">
                <a:solidFill>
                  <a:schemeClr val="tx1">
                    <a:lumMod val="95000"/>
                    <a:lumOff val="5000"/>
                  </a:schemeClr>
                </a:solidFill>
                <a:latin typeface="+mn-lt"/>
              </a:rPr>
              <a:t>of</a:t>
            </a:r>
            <a:r>
              <a:rPr lang="cs-CZ" sz="2000" dirty="0">
                <a:solidFill>
                  <a:schemeClr val="tx1">
                    <a:lumMod val="95000"/>
                    <a:lumOff val="5000"/>
                  </a:schemeClr>
                </a:solidFill>
                <a:latin typeface="+mn-lt"/>
              </a:rPr>
              <a:t> </a:t>
            </a:r>
            <a:r>
              <a:rPr lang="cs-CZ" sz="2000" dirty="0" err="1">
                <a:solidFill>
                  <a:schemeClr val="tx1">
                    <a:lumMod val="95000"/>
                    <a:lumOff val="5000"/>
                  </a:schemeClr>
                </a:solidFill>
                <a:latin typeface="+mn-lt"/>
              </a:rPr>
              <a:t>device</a:t>
            </a:r>
            <a:r>
              <a:rPr lang="cs-CZ" sz="2000" dirty="0">
                <a:solidFill>
                  <a:schemeClr val="tx1">
                    <a:lumMod val="95000"/>
                    <a:lumOff val="5000"/>
                  </a:schemeClr>
                </a:solidFill>
                <a:latin typeface="+mn-lt"/>
              </a:rPr>
              <a:t> and </a:t>
            </a:r>
            <a:r>
              <a:rPr lang="cs-CZ" sz="2000" dirty="0" err="1">
                <a:solidFill>
                  <a:schemeClr val="tx1">
                    <a:lumMod val="95000"/>
                    <a:lumOff val="5000"/>
                  </a:schemeClr>
                </a:solidFill>
                <a:latin typeface="+mn-lt"/>
              </a:rPr>
              <a:t>page</a:t>
            </a:r>
            <a:endParaRPr lang="cs-CZ" sz="1600" dirty="0">
              <a:solidFill>
                <a:schemeClr val="tx1">
                  <a:lumMod val="95000"/>
                  <a:lumOff val="5000"/>
                </a:schemeClr>
              </a:solidFill>
              <a:latin typeface="+mn-lt"/>
            </a:endParaRPr>
          </a:p>
          <a:p>
            <a:pPr marL="920750" lvl="1" indent="-571500"/>
            <a:r>
              <a:rPr lang="cs-CZ" dirty="0" err="1">
                <a:solidFill>
                  <a:schemeClr val="tx1">
                    <a:lumMod val="95000"/>
                    <a:lumOff val="5000"/>
                  </a:schemeClr>
                </a:solidFill>
                <a:latin typeface="+mn-lt"/>
              </a:rPr>
              <a:t>Page</a:t>
            </a:r>
            <a:r>
              <a:rPr lang="cs-CZ" dirty="0">
                <a:solidFill>
                  <a:schemeClr val="tx1">
                    <a:lumMod val="95000"/>
                    <a:lumOff val="5000"/>
                  </a:schemeClr>
                </a:solidFill>
                <a:latin typeface="+mn-lt"/>
              </a:rPr>
              <a:t> and browser dimensions</a:t>
            </a:r>
          </a:p>
          <a:p>
            <a:pPr marL="920750" lvl="1" indent="-571500"/>
            <a:r>
              <a:rPr lang="cs-CZ" dirty="0">
                <a:solidFill>
                  <a:schemeClr val="tx1">
                    <a:lumMod val="95000"/>
                    <a:lumOff val="5000"/>
                  </a:schemeClr>
                </a:solidFill>
                <a:latin typeface="+mn-lt"/>
              </a:rPr>
              <a:t>Page complexity (amount of text, links, images,...)</a:t>
            </a:r>
          </a:p>
          <a:p>
            <a:pPr marL="920750" lvl="1" indent="-571500"/>
            <a:r>
              <a:rPr lang="cs-CZ" dirty="0">
                <a:solidFill>
                  <a:schemeClr val="tx1">
                    <a:lumMod val="95000"/>
                    <a:lumOff val="5000"/>
                  </a:schemeClr>
                </a:solidFill>
                <a:latin typeface="+mn-lt"/>
              </a:rPr>
              <a:t>Device type</a:t>
            </a:r>
          </a:p>
          <a:p>
            <a:pPr marL="920750" lvl="1" indent="-571500"/>
            <a:r>
              <a:rPr lang="cs-CZ" dirty="0">
                <a:solidFill>
                  <a:schemeClr val="tx1">
                    <a:lumMod val="95000"/>
                    <a:lumOff val="5000"/>
                  </a:schemeClr>
                </a:solidFill>
                <a:latin typeface="+mn-lt"/>
              </a:rPr>
              <a:t>Datetime</a:t>
            </a:r>
          </a:p>
          <a:p>
            <a:pPr marL="920750" lvl="1" indent="-571500"/>
            <a:r>
              <a:rPr lang="cs-CZ" i="1" dirty="0">
                <a:solidFill>
                  <a:srgbClr val="99CC00"/>
                </a:solidFill>
                <a:latin typeface="+mn-lt"/>
              </a:rPr>
              <a:t>Can affect percieved values of the user feedback</a:t>
            </a:r>
          </a:p>
          <a:p>
            <a:pPr marL="349250" lvl="1" indent="0">
              <a:buNone/>
            </a:pPr>
            <a:endParaRPr lang="en-US" b="1" dirty="0">
              <a:solidFill>
                <a:srgbClr val="FF0000"/>
              </a:solidFill>
            </a:endParaRPr>
          </a:p>
        </p:txBody>
      </p:sp>
      <p:grpSp>
        <p:nvGrpSpPr>
          <p:cNvPr id="4" name="Skupina 3">
            <a:extLst>
              <a:ext uri="{FF2B5EF4-FFF2-40B4-BE49-F238E27FC236}">
                <a16:creationId xmlns:a16="http://schemas.microsoft.com/office/drawing/2014/main" id="{08767D9B-45C3-4CF2-B9BD-99020A793716}"/>
              </a:ext>
            </a:extLst>
          </p:cNvPr>
          <p:cNvGrpSpPr/>
          <p:nvPr/>
        </p:nvGrpSpPr>
        <p:grpSpPr>
          <a:xfrm>
            <a:off x="1981200" y="5239696"/>
            <a:ext cx="8169430" cy="1022733"/>
            <a:chOff x="1698599" y="5089738"/>
            <a:chExt cx="8169430" cy="1022733"/>
          </a:xfrm>
        </p:grpSpPr>
        <p:pic>
          <p:nvPicPr>
            <p:cNvPr id="5" name="Kép 4"/>
            <p:cNvPicPr>
              <a:picLocks noChangeAspect="1"/>
            </p:cNvPicPr>
            <p:nvPr/>
          </p:nvPicPr>
          <p:blipFill rotWithShape="1">
            <a:blip r:embed="rId6" cstate="print"/>
            <a:srcRect l="25982" t="22700" r="52362" b="65400"/>
            <a:stretch/>
          </p:blipFill>
          <p:spPr>
            <a:xfrm>
              <a:off x="1989184" y="5377259"/>
              <a:ext cx="2378625" cy="735211"/>
            </a:xfrm>
            <a:prstGeom prst="rect">
              <a:avLst/>
            </a:prstGeom>
          </p:spPr>
        </p:pic>
        <p:pic>
          <p:nvPicPr>
            <p:cNvPr id="34" name="Kép 33"/>
            <p:cNvPicPr>
              <a:picLocks noChangeAspect="1"/>
            </p:cNvPicPr>
            <p:nvPr/>
          </p:nvPicPr>
          <p:blipFill rotWithShape="1">
            <a:blip r:embed="rId6" cstate="print"/>
            <a:srcRect l="26142" t="35928" r="40997" b="52172"/>
            <a:stretch/>
          </p:blipFill>
          <p:spPr>
            <a:xfrm>
              <a:off x="6258630" y="5377259"/>
              <a:ext cx="3609399" cy="735211"/>
            </a:xfrm>
            <a:prstGeom prst="rect">
              <a:avLst/>
            </a:prstGeom>
          </p:spPr>
        </p:pic>
        <p:sp>
          <p:nvSpPr>
            <p:cNvPr id="11" name="Téglalap 10"/>
            <p:cNvSpPr/>
            <p:nvPr/>
          </p:nvSpPr>
          <p:spPr>
            <a:xfrm>
              <a:off x="1981201" y="5362708"/>
              <a:ext cx="3883383" cy="749763"/>
            </a:xfrm>
            <a:prstGeom prst="rect">
              <a:avLst/>
            </a:prstGeom>
            <a:noFill/>
            <a:ln w="158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Téglalap 34"/>
            <p:cNvSpPr/>
            <p:nvPr/>
          </p:nvSpPr>
          <p:spPr>
            <a:xfrm>
              <a:off x="6240016" y="5362707"/>
              <a:ext cx="3628013" cy="749763"/>
            </a:xfrm>
            <a:prstGeom prst="rect">
              <a:avLst/>
            </a:prstGeom>
            <a:noFill/>
            <a:ln w="158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7" name="Ellipszis 46"/>
            <p:cNvSpPr/>
            <p:nvPr/>
          </p:nvSpPr>
          <p:spPr>
            <a:xfrm>
              <a:off x="5998359" y="5105566"/>
              <a:ext cx="550238" cy="5681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 name="Kör 35"/>
            <p:cNvSpPr/>
            <p:nvPr/>
          </p:nvSpPr>
          <p:spPr>
            <a:xfrm>
              <a:off x="5990879" y="5130311"/>
              <a:ext cx="535917" cy="521533"/>
            </a:xfrm>
            <a:prstGeom prst="pie">
              <a:avLst>
                <a:gd name="adj1" fmla="val 16299085"/>
                <a:gd name="adj2" fmla="val 18458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15" name="Szalagív 14"/>
            <p:cNvSpPr/>
            <p:nvPr/>
          </p:nvSpPr>
          <p:spPr>
            <a:xfrm>
              <a:off x="6020160" y="5137759"/>
              <a:ext cx="506636" cy="506636"/>
            </a:xfrm>
            <a:prstGeom prst="blockArc">
              <a:avLst>
                <a:gd name="adj1" fmla="val 1974340"/>
                <a:gd name="adj2" fmla="val 15215946"/>
                <a:gd name="adj3" fmla="val 0"/>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20" name="Ellipszis 19"/>
            <p:cNvSpPr/>
            <p:nvPr/>
          </p:nvSpPr>
          <p:spPr>
            <a:xfrm>
              <a:off x="6251800" y="5089738"/>
              <a:ext cx="55141" cy="53340"/>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2" name="Háromszög 21"/>
            <p:cNvSpPr/>
            <p:nvPr/>
          </p:nvSpPr>
          <p:spPr>
            <a:xfrm rot="7200000">
              <a:off x="6322251" y="5333131"/>
              <a:ext cx="55141" cy="218424"/>
            </a:xfrm>
            <a:prstGeom prst="triangl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2" name="Csoportba foglalás 1"/>
            <p:cNvGrpSpPr/>
            <p:nvPr/>
          </p:nvGrpSpPr>
          <p:grpSpPr>
            <a:xfrm>
              <a:off x="1698599" y="5119108"/>
              <a:ext cx="569064" cy="573197"/>
              <a:chOff x="174599" y="5119107"/>
              <a:chExt cx="569064" cy="573197"/>
            </a:xfrm>
          </p:grpSpPr>
          <p:sp>
            <p:nvSpPr>
              <p:cNvPr id="37" name="Ellipszis 36"/>
              <p:cNvSpPr/>
              <p:nvPr/>
            </p:nvSpPr>
            <p:spPr>
              <a:xfrm>
                <a:off x="193425" y="5124105"/>
                <a:ext cx="550238" cy="5681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Kör 41"/>
              <p:cNvSpPr/>
              <p:nvPr/>
            </p:nvSpPr>
            <p:spPr>
              <a:xfrm>
                <a:off x="174599" y="5159679"/>
                <a:ext cx="535917" cy="521533"/>
              </a:xfrm>
              <a:prstGeom prst="pie">
                <a:avLst>
                  <a:gd name="adj1" fmla="val 16299085"/>
                  <a:gd name="adj2" fmla="val 1860354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43" name="Szalagív 42"/>
              <p:cNvSpPr/>
              <p:nvPr/>
            </p:nvSpPr>
            <p:spPr>
              <a:xfrm>
                <a:off x="203881" y="5167128"/>
                <a:ext cx="506636" cy="506636"/>
              </a:xfrm>
              <a:prstGeom prst="blockArc">
                <a:avLst>
                  <a:gd name="adj1" fmla="val 18645291"/>
                  <a:gd name="adj2" fmla="val 15215946"/>
                  <a:gd name="adj3" fmla="val 0"/>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
            <p:nvSpPr>
              <p:cNvPr id="44" name="Ellipszis 43"/>
              <p:cNvSpPr/>
              <p:nvPr/>
            </p:nvSpPr>
            <p:spPr>
              <a:xfrm>
                <a:off x="435520" y="5119107"/>
                <a:ext cx="55141" cy="53340"/>
              </a:xfrm>
              <a:prstGeom prst="ellips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Háromszög 44"/>
              <p:cNvSpPr/>
              <p:nvPr/>
            </p:nvSpPr>
            <p:spPr>
              <a:xfrm rot="2400000">
                <a:off x="485112" y="5226763"/>
                <a:ext cx="55141" cy="218424"/>
              </a:xfrm>
              <a:prstGeom prst="triangle">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sp>
        <p:nvSpPr>
          <p:cNvPr id="38" name="Cím 10">
            <a:extLst>
              <a:ext uri="{FF2B5EF4-FFF2-40B4-BE49-F238E27FC236}">
                <a16:creationId xmlns:a16="http://schemas.microsoft.com/office/drawing/2014/main" id="{D47779E7-C1B0-40D8-B6F2-6B7CECE6D1EF}"/>
              </a:ext>
            </a:extLst>
          </p:cNvPr>
          <p:cNvSpPr>
            <a:spLocks noGrp="1"/>
          </p:cNvSpPr>
          <p:nvPr>
            <p:ph type="title"/>
          </p:nvPr>
        </p:nvSpPr>
        <p:spPr>
          <a:xfrm>
            <a:off x="677332" y="609603"/>
            <a:ext cx="10489778" cy="1320795"/>
          </a:xfrm>
        </p:spPr>
        <p:txBody>
          <a:bodyPr/>
          <a:lstStyle/>
          <a:p>
            <a:r>
              <a:rPr lang="cs-CZ" sz="4000" dirty="0">
                <a:solidFill>
                  <a:srgbClr val="333333"/>
                </a:solidFill>
                <a:latin typeface="Arial" pitchFamily="34"/>
              </a:rPr>
              <a:t>How to interpret </a:t>
            </a:r>
            <a:r>
              <a:rPr lang="cs-CZ" sz="4000" dirty="0" err="1">
                <a:solidFill>
                  <a:srgbClr val="333333"/>
                </a:solidFill>
                <a:latin typeface="Arial" pitchFamily="34"/>
              </a:rPr>
              <a:t>numeric</a:t>
            </a:r>
            <a:r>
              <a:rPr lang="cs-CZ" sz="4000" dirty="0">
                <a:solidFill>
                  <a:srgbClr val="333333"/>
                </a:solidFill>
                <a:latin typeface="Arial" pitchFamily="34"/>
              </a:rPr>
              <a:t> </a:t>
            </a:r>
            <a:r>
              <a:rPr lang="cs-CZ" sz="4000" dirty="0" err="1">
                <a:solidFill>
                  <a:srgbClr val="333333"/>
                </a:solidFill>
                <a:latin typeface="Arial" pitchFamily="34"/>
              </a:rPr>
              <a:t>implicit</a:t>
            </a:r>
            <a:r>
              <a:rPr lang="cs-CZ" sz="4000" dirty="0">
                <a:solidFill>
                  <a:srgbClr val="333333"/>
                </a:solidFill>
                <a:latin typeface="Arial" pitchFamily="34"/>
              </a:rPr>
              <a:t> feedback</a:t>
            </a:r>
            <a:endParaRPr lang="hu-HU" dirty="0"/>
          </a:p>
        </p:txBody>
      </p:sp>
      <p:sp>
        <p:nvSpPr>
          <p:cNvPr id="8" name="TextovéPole 7">
            <a:extLst>
              <a:ext uri="{FF2B5EF4-FFF2-40B4-BE49-F238E27FC236}">
                <a16:creationId xmlns:a16="http://schemas.microsoft.com/office/drawing/2014/main" id="{48D523B4-2BE2-DEB3-AE0E-5CFCB0F42C0C}"/>
              </a:ext>
            </a:extLst>
          </p:cNvPr>
          <p:cNvSpPr txBox="1"/>
          <p:nvPr/>
        </p:nvSpPr>
        <p:spPr>
          <a:xfrm>
            <a:off x="6809397" y="6547104"/>
            <a:ext cx="6097604" cy="276999"/>
          </a:xfrm>
          <a:prstGeom prst="rect">
            <a:avLst/>
          </a:prstGeom>
          <a:noFill/>
        </p:spPr>
        <p:txBody>
          <a:bodyPr wrap="square">
            <a:spAutoFit/>
          </a:bodyPr>
          <a:lstStyle/>
          <a:p>
            <a:r>
              <a:rPr lang="cs-CZ" sz="1200" dirty="0">
                <a:hlinkClick r:id="rId7"/>
              </a:rPr>
              <a:t>http://btw2017.informatik.uni-stuttgart.de/slidesandpapers/E3-16/paper_web.pdf</a:t>
            </a:r>
            <a:r>
              <a:rPr lang="cs-CZ" sz="1200" dirty="0"/>
              <a:t> </a:t>
            </a:r>
          </a:p>
        </p:txBody>
      </p:sp>
    </p:spTree>
    <p:extLst>
      <p:ext uri="{BB962C8B-B14F-4D97-AF65-F5344CB8AC3E}">
        <p14:creationId xmlns:p14="http://schemas.microsoft.com/office/powerpoint/2010/main" val="27214937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Zástupný symbol pro zápatí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a:t>Peska, Vojtas: Towards Complex User Feedback and Presentation Context in Recommender Systems</a:t>
            </a:r>
            <a:endParaRPr lang="en-GB" altLang="en-US">
              <a:latin typeface="Arial" charset="0"/>
            </a:endParaRPr>
          </a:p>
        </p:txBody>
      </p:sp>
      <p:sp>
        <p:nvSpPr>
          <p:cNvPr id="5123" name="Zástupný symbol pro číslo snímku 5"/>
          <p:cNvSpPr>
            <a:spLocks noGrp="1"/>
          </p:cNvSpPr>
          <p:nvPr>
            <p:ph type="sldNum" sz="quarter" idx="12"/>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358D729-4E8C-463E-980F-3F838ACB8E24}" type="slidenum">
              <a:rPr lang="en-GB" altLang="en-US" smtClean="0"/>
              <a:pPr>
                <a:defRPr/>
              </a:pPr>
              <a:t>29</a:t>
            </a:fld>
            <a:endParaRPr lang="en-GB" altLang="en-US">
              <a:latin typeface="Arial" charset="0"/>
            </a:endParaRPr>
          </a:p>
        </p:txBody>
      </p:sp>
      <p:sp>
        <p:nvSpPr>
          <p:cNvPr id="5125" name="Rectangle 3"/>
          <p:cNvSpPr>
            <a:spLocks noGrp="1" noChangeArrowheads="1"/>
          </p:cNvSpPr>
          <p:nvPr>
            <p:ph type="body" idx="1"/>
          </p:nvPr>
        </p:nvSpPr>
        <p:spPr>
          <a:xfrm>
            <a:off x="677333" y="1719263"/>
            <a:ext cx="9533468" cy="4411662"/>
          </a:xfrm>
          <a:noFill/>
        </p:spPr>
        <p:txBody>
          <a:bodyPr>
            <a:normAutofit/>
          </a:bodyPr>
          <a:lstStyle/>
          <a:p>
            <a:pPr marL="571500" indent="-571500"/>
            <a:r>
              <a:rPr lang="cs-CZ" dirty="0" err="1"/>
              <a:t>IPIget</a:t>
            </a:r>
            <a:r>
              <a:rPr lang="cs-CZ" dirty="0"/>
              <a:t> </a:t>
            </a:r>
            <a:r>
              <a:rPr lang="cs-CZ" dirty="0" err="1"/>
              <a:t>component</a:t>
            </a:r>
            <a:r>
              <a:rPr lang="cs-CZ" dirty="0"/>
              <a:t> </a:t>
            </a:r>
            <a:r>
              <a:rPr lang="cs-CZ" dirty="0" err="1"/>
              <a:t>for</a:t>
            </a:r>
            <a:r>
              <a:rPr lang="cs-CZ" dirty="0"/>
              <a:t> </a:t>
            </a:r>
            <a:r>
              <a:rPr lang="cs-CZ" dirty="0" err="1"/>
              <a:t>collecting</a:t>
            </a:r>
            <a:r>
              <a:rPr lang="cs-CZ" dirty="0"/>
              <a:t> user </a:t>
            </a:r>
            <a:r>
              <a:rPr lang="cs-CZ" dirty="0" err="1"/>
              <a:t>behavior</a:t>
            </a:r>
            <a:endParaRPr lang="cs-CZ"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000" i="1" dirty="0"/>
          </a:p>
          <a:p>
            <a:pPr marL="0" indent="0">
              <a:buNone/>
            </a:pPr>
            <a:endParaRPr lang="cs-CZ" sz="1400" i="1" dirty="0"/>
          </a:p>
          <a:p>
            <a:pPr marL="839788" lvl="1" indent="-495300"/>
            <a:endParaRPr lang="cs-CZ" sz="2000" dirty="0"/>
          </a:p>
        </p:txBody>
      </p:sp>
      <p:sp>
        <p:nvSpPr>
          <p:cNvPr id="7" name="Date Placeholder 6"/>
          <p:cNvSpPr>
            <a:spLocks noGrp="1"/>
          </p:cNvSpPr>
          <p:nvPr>
            <p:ph type="dt" sz="half"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dirty="0"/>
          </a:p>
        </p:txBody>
      </p:sp>
      <mc:AlternateContent xmlns:mc="http://schemas.openxmlformats.org/markup-compatibility/2006" xmlns:a14="http://schemas.microsoft.com/office/drawing/2010/main">
        <mc:Choice Requires="a14">
          <p:graphicFrame>
            <p:nvGraphicFramePr>
              <p:cNvPr id="9" name="Tabulka 11"/>
              <p:cNvGraphicFramePr>
                <a:graphicFrameLocks noGrp="1"/>
              </p:cNvGraphicFramePr>
              <p:nvPr/>
            </p:nvGraphicFramePr>
            <p:xfrm>
              <a:off x="5685657" y="2407319"/>
              <a:ext cx="3613398" cy="2232284"/>
            </p:xfrm>
            <a:graphic>
              <a:graphicData uri="http://schemas.openxmlformats.org/drawingml/2006/table">
                <a:tbl>
                  <a:tblPr/>
                  <a:tblGrid>
                    <a:gridCol w="387085">
                      <a:extLst>
                        <a:ext uri="{9D8B030D-6E8A-4147-A177-3AD203B41FA5}">
                          <a16:colId xmlns:a16="http://schemas.microsoft.com/office/drawing/2014/main" val="20000"/>
                        </a:ext>
                      </a:extLst>
                    </a:gridCol>
                    <a:gridCol w="3226313">
                      <a:extLst>
                        <a:ext uri="{9D8B030D-6E8A-4147-A177-3AD203B41FA5}">
                          <a16:colId xmlns:a16="http://schemas.microsoft.com/office/drawing/2014/main" val="20001"/>
                        </a:ext>
                      </a:extLst>
                    </a:gridCol>
                  </a:tblGrid>
                  <a:tr h="328100">
                    <a:tc gridSpan="2">
                      <a:txBody>
                        <a:bodyPr/>
                        <a:lstStyle/>
                        <a:p>
                          <a:pPr algn="ctr">
                            <a:spcAft>
                              <a:spcPts val="0"/>
                            </a:spcAft>
                          </a:pPr>
                          <a:r>
                            <a:rPr lang="en-US" sz="1600" b="1" dirty="0">
                              <a:solidFill>
                                <a:srgbClr val="FFFFFF"/>
                              </a:solidFill>
                              <a:latin typeface="+mn-lt"/>
                              <a:ea typeface="Times New Roman"/>
                            </a:rPr>
                            <a:t>Context</a:t>
                          </a:r>
                          <a:r>
                            <a:rPr lang="cs-CZ" sz="1600" b="1" dirty="0">
                              <a:solidFill>
                                <a:srgbClr val="FFFFFF"/>
                              </a:solidFill>
                              <a:latin typeface="+mn-lt"/>
                              <a:ea typeface="Times New Roman"/>
                            </a:rPr>
                            <a:t>ual features</a:t>
                          </a:r>
                          <a:endParaRPr lang="cs-CZ" sz="1800" dirty="0">
                            <a:latin typeface="+mn-lt"/>
                            <a:ea typeface="Times New Roman"/>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hMerge="1">
                      <a:txBody>
                        <a:bodyPr/>
                        <a:lstStyle/>
                        <a:p>
                          <a:pPr>
                            <a:spcAft>
                              <a:spcPts val="0"/>
                            </a:spcAft>
                          </a:pPr>
                          <a:endParaRPr lang="cs-CZ" sz="1400" dirty="0">
                            <a:latin typeface="+mn-lt"/>
                            <a:ea typeface="Times New Roman"/>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288000">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b="1" i="1">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𝒄</m:t>
                                    </m:r>
                                  </m:e>
                                  <m:sub>
                                    <m:r>
                                      <a:rPr lang="en-US" sz="1400" b="1" i="1">
                                        <a:effectLst/>
                                        <a:latin typeface="Cambria Math" panose="02040503050406030204" pitchFamily="18" charset="0"/>
                                        <a:ea typeface="Times New Roman" panose="02020603050405020304" pitchFamily="18" charset="0"/>
                                      </a:rPr>
                                      <m:t>𝟏</m:t>
                                    </m:r>
                                  </m:sub>
                                </m:sSub>
                              </m:oMath>
                            </m:oMathPara>
                          </a14:m>
                          <a:endParaRPr lang="hu-HU" sz="1400" b="1"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hangingPunct="0">
                            <a:lnSpc>
                              <a:spcPts val="1200"/>
                            </a:lnSpc>
                            <a:spcAft>
                              <a:spcPts val="0"/>
                            </a:spcAft>
                          </a:pPr>
                          <a:r>
                            <a:rPr lang="en-US" sz="1400" b="0" dirty="0">
                              <a:effectLst/>
                              <a:latin typeface="+mj-lt"/>
                              <a:ea typeface="Times New Roman" panose="02020603050405020304" pitchFamily="18" charset="0"/>
                            </a:rPr>
                            <a:t>Number of links</a:t>
                          </a:r>
                          <a:endParaRPr lang="hu-HU" sz="1400" b="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r h="376092">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𝒄</m:t>
                                    </m:r>
                                  </m:e>
                                  <m:sub>
                                    <m:r>
                                      <a:rPr lang="en-US" sz="1400" b="1" i="1">
                                        <a:effectLst/>
                                        <a:latin typeface="Cambria Math" panose="02040503050406030204" pitchFamily="18" charset="0"/>
                                        <a:ea typeface="Times New Roman" panose="02020603050405020304" pitchFamily="18" charset="0"/>
                                      </a:rPr>
                                      <m:t>𝟐</m:t>
                                    </m:r>
                                  </m:sub>
                                </m:sSub>
                              </m:oMath>
                            </m:oMathPara>
                          </a14:m>
                          <a:endParaRPr lang="hu-HU" sz="140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hangingPunct="0">
                            <a:lnSpc>
                              <a:spcPts val="1200"/>
                            </a:lnSpc>
                            <a:spcAft>
                              <a:spcPts val="0"/>
                            </a:spcAft>
                          </a:pPr>
                          <a:r>
                            <a:rPr lang="en-US" sz="1400">
                              <a:effectLst/>
                              <a:latin typeface="+mj-lt"/>
                              <a:ea typeface="Times New Roman" panose="02020603050405020304" pitchFamily="18" charset="0"/>
                            </a:rPr>
                            <a:t>Number of images</a:t>
                          </a:r>
                          <a:endParaRPr lang="hu-HU" sz="140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2"/>
                      </a:ext>
                    </a:extLst>
                  </a:tr>
                  <a:tr h="376092">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𝒄</m:t>
                                    </m:r>
                                  </m:e>
                                  <m:sub>
                                    <m:r>
                                      <a:rPr lang="en-US" sz="1400" b="1" i="1">
                                        <a:effectLst/>
                                        <a:latin typeface="Cambria Math" panose="02040503050406030204" pitchFamily="18" charset="0"/>
                                        <a:ea typeface="Times New Roman" panose="02020603050405020304" pitchFamily="18" charset="0"/>
                                      </a:rPr>
                                      <m:t>𝟑</m:t>
                                    </m:r>
                                  </m:sub>
                                </m:sSub>
                              </m:oMath>
                            </m:oMathPara>
                          </a14:m>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hangingPunct="0">
                            <a:lnSpc>
                              <a:spcPts val="1200"/>
                            </a:lnSpc>
                            <a:spcAft>
                              <a:spcPts val="0"/>
                            </a:spcAft>
                          </a:pPr>
                          <a:r>
                            <a:rPr lang="en-US" sz="1400" dirty="0">
                              <a:effectLst/>
                              <a:latin typeface="+mj-lt"/>
                              <a:ea typeface="Times New Roman" panose="02020603050405020304" pitchFamily="18" charset="0"/>
                            </a:rPr>
                            <a:t>Text size</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3"/>
                      </a:ext>
                    </a:extLst>
                  </a:tr>
                  <a:tr h="288000">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𝒄</m:t>
                                    </m:r>
                                  </m:e>
                                  <m:sub>
                                    <m:r>
                                      <a:rPr lang="en-US" sz="1400" b="1" i="1">
                                        <a:effectLst/>
                                        <a:latin typeface="Cambria Math" panose="02040503050406030204" pitchFamily="18" charset="0"/>
                                        <a:ea typeface="Times New Roman" panose="02020603050405020304" pitchFamily="18" charset="0"/>
                                      </a:rPr>
                                      <m:t>𝟒</m:t>
                                    </m:r>
                                  </m:sub>
                                </m:sSub>
                              </m:oMath>
                            </m:oMathPara>
                          </a14:m>
                          <a:endParaRPr lang="hu-HU" sz="140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hangingPunct="0">
                            <a:lnSpc>
                              <a:spcPts val="1200"/>
                            </a:lnSpc>
                            <a:spcAft>
                              <a:spcPts val="0"/>
                            </a:spcAft>
                          </a:pPr>
                          <a:r>
                            <a:rPr lang="en-US" sz="1400" dirty="0">
                              <a:effectLst/>
                              <a:latin typeface="+mj-lt"/>
                              <a:ea typeface="Times New Roman" panose="02020603050405020304" pitchFamily="18" charset="0"/>
                            </a:rPr>
                            <a:t>Page dimensions</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4"/>
                      </a:ext>
                    </a:extLst>
                  </a:tr>
                  <a:tr h="288000">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𝒄</m:t>
                                    </m:r>
                                  </m:e>
                                  <m:sub>
                                    <m:r>
                                      <a:rPr lang="en-US" sz="1400" b="1" i="1">
                                        <a:effectLst/>
                                        <a:latin typeface="Cambria Math" panose="02040503050406030204" pitchFamily="18" charset="0"/>
                                        <a:ea typeface="Times New Roman" panose="02020603050405020304" pitchFamily="18" charset="0"/>
                                      </a:rPr>
                                      <m:t>𝟓</m:t>
                                    </m:r>
                                  </m:sub>
                                </m:sSub>
                              </m:oMath>
                            </m:oMathPara>
                          </a14:m>
                          <a:endParaRPr lang="hu-HU" sz="140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hangingPunct="0">
                            <a:lnSpc>
                              <a:spcPts val="1200"/>
                            </a:lnSpc>
                            <a:spcAft>
                              <a:spcPts val="0"/>
                            </a:spcAft>
                          </a:pPr>
                          <a:r>
                            <a:rPr lang="en-US" sz="1400" dirty="0">
                              <a:effectLst/>
                              <a:latin typeface="+mj-lt"/>
                              <a:ea typeface="Times New Roman" panose="02020603050405020304" pitchFamily="18" charset="0"/>
                            </a:rPr>
                            <a:t>Visible area ratio</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5"/>
                      </a:ext>
                    </a:extLst>
                  </a:tr>
                  <a:tr h="288000">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𝒄</m:t>
                                    </m:r>
                                  </m:e>
                                  <m:sub>
                                    <m:r>
                                      <a:rPr lang="en-US" sz="1400" b="1" i="1">
                                        <a:effectLst/>
                                        <a:latin typeface="Cambria Math" panose="02040503050406030204" pitchFamily="18" charset="0"/>
                                        <a:ea typeface="Times New Roman" panose="02020603050405020304" pitchFamily="18" charset="0"/>
                                      </a:rPr>
                                      <m:t>𝟔</m:t>
                                    </m:r>
                                  </m:sub>
                                </m:sSub>
                              </m:oMath>
                            </m:oMathPara>
                          </a14:m>
                          <a:endParaRPr lang="hu-HU" sz="140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hangingPunct="0">
                            <a:lnSpc>
                              <a:spcPts val="1200"/>
                            </a:lnSpc>
                            <a:spcAft>
                              <a:spcPts val="0"/>
                            </a:spcAft>
                          </a:pPr>
                          <a:r>
                            <a:rPr lang="en-US" sz="1400" dirty="0">
                              <a:effectLst/>
                              <a:latin typeface="+mj-lt"/>
                              <a:ea typeface="Times New Roman" panose="02020603050405020304" pitchFamily="18" charset="0"/>
                            </a:rPr>
                            <a:t>Hand-held device</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Choice>
        <mc:Fallback xmlns="">
          <p:graphicFrame>
            <p:nvGraphicFramePr>
              <p:cNvPr id="9" name="Tabulka 11"/>
              <p:cNvGraphicFramePr>
                <a:graphicFrameLocks noGrp="1"/>
              </p:cNvGraphicFramePr>
              <p:nvPr>
                <p:extLst>
                  <p:ext uri="{D42A27DB-BD31-4B8C-83A1-F6EECF244321}">
                    <p14:modId xmlns:p14="http://schemas.microsoft.com/office/powerpoint/2010/main" val="899595680"/>
                  </p:ext>
                </p:extLst>
              </p:nvPr>
            </p:nvGraphicFramePr>
            <p:xfrm>
              <a:off x="5685657" y="2407319"/>
              <a:ext cx="3613398" cy="2232284"/>
            </p:xfrm>
            <a:graphic>
              <a:graphicData uri="http://schemas.openxmlformats.org/drawingml/2006/table">
                <a:tbl>
                  <a:tblPr/>
                  <a:tblGrid>
                    <a:gridCol w="387085">
                      <a:extLst>
                        <a:ext uri="{9D8B030D-6E8A-4147-A177-3AD203B41FA5}">
                          <a16:colId xmlns:a16="http://schemas.microsoft.com/office/drawing/2014/main" val="20000"/>
                        </a:ext>
                      </a:extLst>
                    </a:gridCol>
                    <a:gridCol w="3226313">
                      <a:extLst>
                        <a:ext uri="{9D8B030D-6E8A-4147-A177-3AD203B41FA5}">
                          <a16:colId xmlns:a16="http://schemas.microsoft.com/office/drawing/2014/main" val="20001"/>
                        </a:ext>
                      </a:extLst>
                    </a:gridCol>
                  </a:tblGrid>
                  <a:tr h="328100">
                    <a:tc gridSpan="2">
                      <a:txBody>
                        <a:bodyPr/>
                        <a:lstStyle/>
                        <a:p>
                          <a:pPr algn="ctr">
                            <a:spcAft>
                              <a:spcPts val="0"/>
                            </a:spcAft>
                          </a:pPr>
                          <a:r>
                            <a:rPr lang="en-US" sz="1600" b="1" dirty="0">
                              <a:solidFill>
                                <a:srgbClr val="FFFFFF"/>
                              </a:solidFill>
                              <a:latin typeface="+mn-lt"/>
                              <a:ea typeface="Times New Roman"/>
                            </a:rPr>
                            <a:t>Context</a:t>
                          </a:r>
                          <a:r>
                            <a:rPr lang="cs-CZ" sz="1600" b="1" dirty="0">
                              <a:solidFill>
                                <a:srgbClr val="FFFFFF"/>
                              </a:solidFill>
                              <a:latin typeface="+mn-lt"/>
                              <a:ea typeface="Times New Roman"/>
                            </a:rPr>
                            <a:t>ual features</a:t>
                          </a:r>
                          <a:endParaRPr lang="cs-CZ" sz="1800" dirty="0">
                            <a:latin typeface="+mn-lt"/>
                            <a:ea typeface="Times New Roman"/>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hMerge="1">
                      <a:txBody>
                        <a:bodyPr/>
                        <a:lstStyle/>
                        <a:p>
                          <a:pPr>
                            <a:spcAft>
                              <a:spcPts val="0"/>
                            </a:spcAft>
                          </a:pPr>
                          <a:endParaRPr lang="cs-CZ" sz="1400" dirty="0">
                            <a:latin typeface="+mn-lt"/>
                            <a:ea typeface="Times New Roman"/>
                          </a:endParaRPr>
                        </a:p>
                      </a:txBody>
                      <a:tcPr marL="68580" marR="68580"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288000">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2"/>
                          <a:stretch>
                            <a:fillRect l="-1563" t="-118750" r="-831250" b="-568750"/>
                          </a:stretch>
                        </a:blipFill>
                      </a:tcPr>
                    </a:tc>
                    <a:tc>
                      <a:txBody>
                        <a:bodyPr/>
                        <a:lstStyle/>
                        <a:p>
                          <a:pPr algn="l" hangingPunct="0">
                            <a:lnSpc>
                              <a:spcPts val="1200"/>
                            </a:lnSpc>
                            <a:spcAft>
                              <a:spcPts val="0"/>
                            </a:spcAft>
                          </a:pPr>
                          <a:r>
                            <a:rPr lang="en-US" sz="1400" b="0" dirty="0">
                              <a:effectLst/>
                              <a:latin typeface="+mj-lt"/>
                              <a:ea typeface="Times New Roman" panose="02020603050405020304" pitchFamily="18" charset="0"/>
                            </a:rPr>
                            <a:t>Number of links</a:t>
                          </a:r>
                          <a:endParaRPr lang="hu-HU" sz="1400" b="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1"/>
                      </a:ext>
                    </a:extLst>
                  </a:tr>
                  <a:tr h="376092">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2"/>
                          <a:stretch>
                            <a:fillRect l="-1563" t="-169355" r="-831250" b="-340323"/>
                          </a:stretch>
                        </a:blipFill>
                      </a:tcPr>
                    </a:tc>
                    <a:tc>
                      <a:txBody>
                        <a:bodyPr/>
                        <a:lstStyle/>
                        <a:p>
                          <a:pPr algn="l" hangingPunct="0">
                            <a:lnSpc>
                              <a:spcPts val="1200"/>
                            </a:lnSpc>
                            <a:spcAft>
                              <a:spcPts val="0"/>
                            </a:spcAft>
                          </a:pPr>
                          <a:r>
                            <a:rPr lang="en-US" sz="1400">
                              <a:effectLst/>
                              <a:latin typeface="+mj-lt"/>
                              <a:ea typeface="Times New Roman" panose="02020603050405020304" pitchFamily="18" charset="0"/>
                            </a:rPr>
                            <a:t>Number of images</a:t>
                          </a:r>
                          <a:endParaRPr lang="hu-HU" sz="140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2"/>
                      </a:ext>
                    </a:extLst>
                  </a:tr>
                  <a:tr h="376092">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2"/>
                          <a:stretch>
                            <a:fillRect l="-1563" t="-269355" r="-831250" b="-240323"/>
                          </a:stretch>
                        </a:blipFill>
                      </a:tcPr>
                    </a:tc>
                    <a:tc>
                      <a:txBody>
                        <a:bodyPr/>
                        <a:lstStyle/>
                        <a:p>
                          <a:pPr algn="l" hangingPunct="0">
                            <a:lnSpc>
                              <a:spcPts val="1200"/>
                            </a:lnSpc>
                            <a:spcAft>
                              <a:spcPts val="0"/>
                            </a:spcAft>
                          </a:pPr>
                          <a:r>
                            <a:rPr lang="en-US" sz="1400" dirty="0">
                              <a:effectLst/>
                              <a:latin typeface="+mj-lt"/>
                              <a:ea typeface="Times New Roman" panose="02020603050405020304" pitchFamily="18" charset="0"/>
                            </a:rPr>
                            <a:t>Text size</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3"/>
                      </a:ext>
                    </a:extLst>
                  </a:tr>
                  <a:tr h="288000">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2"/>
                          <a:stretch>
                            <a:fillRect l="-1563" t="-487234" r="-831250" b="-217021"/>
                          </a:stretch>
                        </a:blipFill>
                      </a:tcPr>
                    </a:tc>
                    <a:tc>
                      <a:txBody>
                        <a:bodyPr/>
                        <a:lstStyle/>
                        <a:p>
                          <a:pPr algn="l" hangingPunct="0">
                            <a:lnSpc>
                              <a:spcPts val="1200"/>
                            </a:lnSpc>
                            <a:spcAft>
                              <a:spcPts val="0"/>
                            </a:spcAft>
                          </a:pPr>
                          <a:r>
                            <a:rPr lang="en-US" sz="1400" dirty="0">
                              <a:effectLst/>
                              <a:latin typeface="+mj-lt"/>
                              <a:ea typeface="Times New Roman" panose="02020603050405020304" pitchFamily="18" charset="0"/>
                            </a:rPr>
                            <a:t>Page dimensions</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4"/>
                      </a:ext>
                    </a:extLst>
                  </a:tr>
                  <a:tr h="288000">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2"/>
                          <a:stretch>
                            <a:fillRect l="-1563" t="-575000" r="-831250" b="-112500"/>
                          </a:stretch>
                        </a:blipFill>
                      </a:tcPr>
                    </a:tc>
                    <a:tc>
                      <a:txBody>
                        <a:bodyPr/>
                        <a:lstStyle/>
                        <a:p>
                          <a:pPr algn="l" hangingPunct="0">
                            <a:lnSpc>
                              <a:spcPts val="1200"/>
                            </a:lnSpc>
                            <a:spcAft>
                              <a:spcPts val="0"/>
                            </a:spcAft>
                          </a:pPr>
                          <a:r>
                            <a:rPr lang="en-US" sz="1400" dirty="0">
                              <a:effectLst/>
                              <a:latin typeface="+mj-lt"/>
                              <a:ea typeface="Times New Roman" panose="02020603050405020304" pitchFamily="18" charset="0"/>
                            </a:rPr>
                            <a:t>Visible area ratio</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5"/>
                      </a:ext>
                    </a:extLst>
                  </a:tr>
                  <a:tr h="288000">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2"/>
                          <a:stretch>
                            <a:fillRect l="-1563" t="-689362" r="-831250" b="-14894"/>
                          </a:stretch>
                        </a:blipFill>
                      </a:tcPr>
                    </a:tc>
                    <a:tc>
                      <a:txBody>
                        <a:bodyPr/>
                        <a:lstStyle/>
                        <a:p>
                          <a:pPr algn="l" hangingPunct="0">
                            <a:lnSpc>
                              <a:spcPts val="1200"/>
                            </a:lnSpc>
                            <a:spcAft>
                              <a:spcPts val="0"/>
                            </a:spcAft>
                          </a:pPr>
                          <a:r>
                            <a:rPr lang="en-US" sz="1400" dirty="0">
                              <a:effectLst/>
                              <a:latin typeface="+mj-lt"/>
                              <a:ea typeface="Times New Roman" panose="02020603050405020304" pitchFamily="18" charset="0"/>
                            </a:rPr>
                            <a:t>Hand-held device</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0" name="Tabulka 8"/>
              <p:cNvGraphicFramePr>
                <a:graphicFrameLocks noGrp="1"/>
              </p:cNvGraphicFramePr>
              <p:nvPr/>
            </p:nvGraphicFramePr>
            <p:xfrm>
              <a:off x="1293168" y="2407319"/>
              <a:ext cx="3744416" cy="2520284"/>
            </p:xfrm>
            <a:graphic>
              <a:graphicData uri="http://schemas.openxmlformats.org/drawingml/2006/table">
                <a:tbl>
                  <a:tblPr/>
                  <a:tblGrid>
                    <a:gridCol w="402915">
                      <a:extLst>
                        <a:ext uri="{9D8B030D-6E8A-4147-A177-3AD203B41FA5}">
                          <a16:colId xmlns:a16="http://schemas.microsoft.com/office/drawing/2014/main" val="20000"/>
                        </a:ext>
                      </a:extLst>
                    </a:gridCol>
                    <a:gridCol w="3341501">
                      <a:extLst>
                        <a:ext uri="{9D8B030D-6E8A-4147-A177-3AD203B41FA5}">
                          <a16:colId xmlns:a16="http://schemas.microsoft.com/office/drawing/2014/main" val="20001"/>
                        </a:ext>
                      </a:extLst>
                    </a:gridCol>
                  </a:tblGrid>
                  <a:tr h="301088">
                    <a:tc gridSpan="2">
                      <a:txBody>
                        <a:bodyPr/>
                        <a:lstStyle/>
                        <a:p>
                          <a:pPr algn="ctr">
                            <a:spcAft>
                              <a:spcPts val="0"/>
                            </a:spcAft>
                          </a:pPr>
                          <a:r>
                            <a:rPr lang="cs-CZ" sz="1600" b="1" dirty="0">
                              <a:solidFill>
                                <a:srgbClr val="FFFFFF"/>
                              </a:solidFill>
                              <a:latin typeface="+mn-lt"/>
                              <a:ea typeface="Times New Roman"/>
                            </a:rPr>
                            <a:t>Implicit Feedback</a:t>
                          </a:r>
                          <a:r>
                            <a:rPr lang="cs-CZ" sz="1600" b="1" baseline="0" dirty="0">
                              <a:solidFill>
                                <a:srgbClr val="FFFFFF"/>
                              </a:solidFill>
                              <a:latin typeface="+mn-lt"/>
                              <a:ea typeface="Times New Roman"/>
                            </a:rPr>
                            <a:t> Features</a:t>
                          </a:r>
                          <a:endParaRPr lang="cs-CZ" sz="1600" dirty="0">
                            <a:latin typeface="+mn-lt"/>
                            <a:ea typeface="Times New Roman"/>
                          </a:endParaRPr>
                        </a:p>
                      </a:txBody>
                      <a:tcPr marL="36952" marR="36952" marT="0" marB="0" anchor="ctr">
                        <a:lnL w="12700" cap="flat" cmpd="sng" algn="ctr">
                          <a:solidFill>
                            <a:srgbClr val="5B9B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hMerge="1">
                      <a:txBody>
                        <a:bodyPr/>
                        <a:lstStyle/>
                        <a:p>
                          <a:pPr>
                            <a:spcAft>
                              <a:spcPts val="0"/>
                            </a:spcAft>
                          </a:pPr>
                          <a:endParaRPr lang="cs-CZ" sz="1100" dirty="0">
                            <a:latin typeface="+mn-lt"/>
                            <a:ea typeface="Times New Roman"/>
                          </a:endParaRPr>
                        </a:p>
                      </a:txBody>
                      <a:tcPr marL="36952" marR="36952"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301088">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𝒇</m:t>
                                    </m:r>
                                  </m:e>
                                  <m:sub>
                                    <m:r>
                                      <a:rPr lang="en-US" sz="1400" b="1" i="1">
                                        <a:effectLst/>
                                        <a:latin typeface="Cambria Math" panose="02040503050406030204" pitchFamily="18" charset="0"/>
                                        <a:ea typeface="Times New Roman" panose="02020603050405020304" pitchFamily="18" charset="0"/>
                                      </a:rPr>
                                      <m:t>𝟏</m:t>
                                    </m:r>
                                  </m:sub>
                                </m:sSub>
                              </m:oMath>
                            </m:oMathPara>
                          </a14:m>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hangingPunct="0">
                            <a:lnSpc>
                              <a:spcPts val="1200"/>
                            </a:lnSpc>
                            <a:spcAft>
                              <a:spcPts val="0"/>
                            </a:spcAft>
                          </a:pPr>
                          <a:r>
                            <a:rPr lang="en-US" sz="1400" b="0" dirty="0">
                              <a:effectLst/>
                              <a:latin typeface="+mj-lt"/>
                              <a:ea typeface="Times New Roman" panose="02020603050405020304" pitchFamily="18" charset="0"/>
                            </a:rPr>
                            <a:t>View Count</a:t>
                          </a:r>
                          <a:endParaRPr lang="hu-HU" sz="1400" b="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1"/>
                      </a:ext>
                    </a:extLst>
                  </a:tr>
                  <a:tr h="301088">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𝒇</m:t>
                                    </m:r>
                                  </m:e>
                                  <m:sub>
                                    <m:r>
                                      <a:rPr lang="en-US" sz="1400" b="1" i="1">
                                        <a:effectLst/>
                                        <a:latin typeface="Cambria Math" panose="02040503050406030204" pitchFamily="18" charset="0"/>
                                        <a:ea typeface="Times New Roman" panose="02020603050405020304" pitchFamily="18" charset="0"/>
                                      </a:rPr>
                                      <m:t>𝟐</m:t>
                                    </m:r>
                                  </m:sub>
                                </m:sSub>
                              </m:oMath>
                            </m:oMathPara>
                          </a14:m>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hangingPunct="0">
                            <a:lnSpc>
                              <a:spcPts val="1200"/>
                            </a:lnSpc>
                            <a:spcAft>
                              <a:spcPts val="0"/>
                            </a:spcAft>
                          </a:pPr>
                          <a:r>
                            <a:rPr lang="en-US" sz="1400">
                              <a:effectLst/>
                              <a:latin typeface="+mj-lt"/>
                              <a:ea typeface="Times New Roman" panose="02020603050405020304" pitchFamily="18" charset="0"/>
                            </a:rPr>
                            <a:t>Dwell Time</a:t>
                          </a:r>
                          <a:endParaRPr lang="hu-HU" sz="140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2"/>
                      </a:ext>
                    </a:extLst>
                  </a:tr>
                  <a:tr h="352526">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smtClean="0">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𝒇</m:t>
                                    </m:r>
                                  </m:e>
                                  <m:sub>
                                    <m:r>
                                      <a:rPr lang="en-US" sz="1400" b="1" i="1">
                                        <a:effectLst/>
                                        <a:latin typeface="Cambria Math" panose="02040503050406030204" pitchFamily="18" charset="0"/>
                                        <a:ea typeface="Times New Roman" panose="02020603050405020304" pitchFamily="18" charset="0"/>
                                      </a:rPr>
                                      <m:t>𝟑</m:t>
                                    </m:r>
                                    <m:r>
                                      <a:rPr lang="cs-CZ" sz="1400" b="1" i="1" smtClean="0">
                                        <a:effectLst/>
                                        <a:latin typeface="Cambria Math" panose="02040503050406030204" pitchFamily="18" charset="0"/>
                                        <a:ea typeface="Times New Roman" panose="02020603050405020304" pitchFamily="18" charset="0"/>
                                      </a:rPr>
                                      <m:t>,</m:t>
                                    </m:r>
                                    <m:r>
                                      <a:rPr lang="cs-CZ" sz="1400" b="1" i="1" smtClean="0">
                                        <a:effectLst/>
                                        <a:latin typeface="Cambria Math" panose="02040503050406030204" pitchFamily="18" charset="0"/>
                                        <a:ea typeface="Times New Roman" panose="02020603050405020304" pitchFamily="18" charset="0"/>
                                      </a:rPr>
                                      <m:t>𝟒</m:t>
                                    </m:r>
                                  </m:sub>
                                </m:sSub>
                              </m:oMath>
                            </m:oMathPara>
                          </a14:m>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hangingPunct="0">
                            <a:lnSpc>
                              <a:spcPts val="1200"/>
                            </a:lnSpc>
                            <a:spcAft>
                              <a:spcPts val="0"/>
                            </a:spcAft>
                          </a:pPr>
                          <a:r>
                            <a:rPr lang="en-US" sz="1400" dirty="0">
                              <a:effectLst/>
                              <a:latin typeface="+mj-lt"/>
                              <a:ea typeface="Times New Roman" panose="02020603050405020304" pitchFamily="18" charset="0"/>
                            </a:rPr>
                            <a:t>Mouse Distance</a:t>
                          </a:r>
                          <a:r>
                            <a:rPr lang="cs-CZ" sz="1400" dirty="0">
                              <a:effectLst/>
                              <a:latin typeface="+mj-lt"/>
                              <a:ea typeface="Times New Roman" panose="02020603050405020304" pitchFamily="18" charset="0"/>
                            </a:rPr>
                            <a:t> and </a:t>
                          </a:r>
                          <a:r>
                            <a:rPr lang="cs-CZ" sz="1400" dirty="0" err="1">
                              <a:effectLst/>
                              <a:latin typeface="+mj-lt"/>
                              <a:ea typeface="Times New Roman" panose="02020603050405020304" pitchFamily="18" charset="0"/>
                            </a:rPr>
                            <a:t>Time</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3"/>
                      </a:ext>
                    </a:extLst>
                  </a:tr>
                  <a:tr h="301088">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smtClean="0">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𝒇</m:t>
                                    </m:r>
                                  </m:e>
                                  <m:sub>
                                    <m:r>
                                      <a:rPr lang="cs-CZ" sz="1400" b="1" i="1" smtClean="0">
                                        <a:effectLst/>
                                        <a:latin typeface="Cambria Math" panose="02040503050406030204" pitchFamily="18" charset="0"/>
                                        <a:ea typeface="Times New Roman" panose="02020603050405020304" pitchFamily="18" charset="0"/>
                                      </a:rPr>
                                      <m:t>𝟓</m:t>
                                    </m:r>
                                    <m:r>
                                      <a:rPr lang="cs-CZ" sz="1400" b="1" i="1" smtClean="0">
                                        <a:effectLst/>
                                        <a:latin typeface="Cambria Math" panose="02040503050406030204" pitchFamily="18" charset="0"/>
                                        <a:ea typeface="Times New Roman" panose="02020603050405020304" pitchFamily="18" charset="0"/>
                                      </a:rPr>
                                      <m:t>,</m:t>
                                    </m:r>
                                    <m:r>
                                      <a:rPr lang="cs-CZ" sz="1400" b="1" i="1" smtClean="0">
                                        <a:effectLst/>
                                        <a:latin typeface="Cambria Math" panose="02040503050406030204" pitchFamily="18" charset="0"/>
                                        <a:ea typeface="Times New Roman" panose="02020603050405020304" pitchFamily="18" charset="0"/>
                                      </a:rPr>
                                      <m:t>𝟔</m:t>
                                    </m:r>
                                  </m:sub>
                                </m:sSub>
                              </m:oMath>
                            </m:oMathPara>
                          </a14:m>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hangingPunct="0">
                            <a:lnSpc>
                              <a:spcPts val="1200"/>
                            </a:lnSpc>
                            <a:spcAft>
                              <a:spcPts val="0"/>
                            </a:spcAft>
                          </a:pPr>
                          <a:r>
                            <a:rPr lang="en-US" sz="1400" kern="1200" dirty="0">
                              <a:solidFill>
                                <a:schemeClr val="tx1"/>
                              </a:solidFill>
                              <a:effectLst/>
                              <a:latin typeface="+mn-lt"/>
                              <a:ea typeface="Times New Roman" panose="02020603050405020304" pitchFamily="18" charset="0"/>
                              <a:cs typeface="+mn-cs"/>
                            </a:rPr>
                            <a:t>Scroll</a:t>
                          </a:r>
                          <a:r>
                            <a:rPr lang="cs-CZ" sz="1400" kern="1200" dirty="0" err="1">
                              <a:solidFill>
                                <a:schemeClr val="tx1"/>
                              </a:solidFill>
                              <a:effectLst/>
                              <a:latin typeface="+mn-lt"/>
                              <a:ea typeface="Times New Roman" panose="02020603050405020304" pitchFamily="18" charset="0"/>
                              <a:cs typeface="+mn-cs"/>
                            </a:rPr>
                            <a:t>ed</a:t>
                          </a:r>
                          <a:r>
                            <a:rPr lang="en-US" sz="1400" kern="1200" dirty="0">
                              <a:solidFill>
                                <a:schemeClr val="tx1"/>
                              </a:solidFill>
                              <a:effectLst/>
                              <a:latin typeface="+mn-lt"/>
                              <a:ea typeface="Times New Roman" panose="02020603050405020304" pitchFamily="18" charset="0"/>
                              <a:cs typeface="+mn-cs"/>
                            </a:rPr>
                            <a:t> Distance</a:t>
                          </a:r>
                          <a:r>
                            <a:rPr lang="cs-CZ" sz="1400" kern="1200" dirty="0">
                              <a:solidFill>
                                <a:schemeClr val="tx1"/>
                              </a:solidFill>
                              <a:effectLst/>
                              <a:latin typeface="+mn-lt"/>
                              <a:ea typeface="Times New Roman" panose="02020603050405020304" pitchFamily="18" charset="0"/>
                              <a:cs typeface="+mn-cs"/>
                            </a:rPr>
                            <a:t> and </a:t>
                          </a:r>
                          <a:r>
                            <a:rPr lang="cs-CZ" sz="1400" kern="1200" dirty="0" err="1">
                              <a:solidFill>
                                <a:schemeClr val="tx1"/>
                              </a:solidFill>
                              <a:effectLst/>
                              <a:latin typeface="+mn-lt"/>
                              <a:ea typeface="Times New Roman" panose="02020603050405020304" pitchFamily="18" charset="0"/>
                              <a:cs typeface="+mn-cs"/>
                            </a:rPr>
                            <a:t>Time</a:t>
                          </a:r>
                          <a:endParaRPr lang="hu-HU" sz="1400" kern="1200" dirty="0">
                            <a:solidFill>
                              <a:schemeClr val="tx1"/>
                            </a:solidFill>
                            <a:effectLst/>
                            <a:latin typeface="+mn-lt"/>
                            <a:ea typeface="Times New Roman" panose="02020603050405020304" pitchFamily="18" charset="0"/>
                            <a:cs typeface="+mn-cs"/>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4"/>
                      </a:ext>
                    </a:extLst>
                  </a:tr>
                  <a:tr h="301088">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smtClean="0">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𝒇</m:t>
                                    </m:r>
                                  </m:e>
                                  <m:sub>
                                    <m:r>
                                      <a:rPr lang="cs-CZ" sz="1400" b="1" i="1" smtClean="0">
                                        <a:effectLst/>
                                        <a:latin typeface="Cambria Math" panose="02040503050406030204" pitchFamily="18" charset="0"/>
                                        <a:ea typeface="Times New Roman" panose="02020603050405020304" pitchFamily="18" charset="0"/>
                                      </a:rPr>
                                      <m:t>𝟕</m:t>
                                    </m:r>
                                  </m:sub>
                                </m:sSub>
                              </m:oMath>
                            </m:oMathPara>
                          </a14:m>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hangingPunct="0">
                            <a:lnSpc>
                              <a:spcPts val="1200"/>
                            </a:lnSpc>
                            <a:spcAft>
                              <a:spcPts val="0"/>
                            </a:spcAft>
                          </a:pPr>
                          <a:r>
                            <a:rPr lang="cs-CZ" sz="1400" dirty="0" err="1">
                              <a:effectLst/>
                              <a:latin typeface="+mj-lt"/>
                              <a:ea typeface="Times New Roman" panose="02020603050405020304" pitchFamily="18" charset="0"/>
                            </a:rPr>
                            <a:t>Clicks</a:t>
                          </a:r>
                          <a:r>
                            <a:rPr lang="cs-CZ" sz="1400" dirty="0">
                              <a:effectLst/>
                              <a:latin typeface="+mj-lt"/>
                              <a:ea typeface="Times New Roman" panose="02020603050405020304" pitchFamily="18" charset="0"/>
                            </a:rPr>
                            <a:t> </a:t>
                          </a:r>
                          <a:r>
                            <a:rPr lang="cs-CZ" sz="1400" dirty="0" err="1">
                              <a:effectLst/>
                              <a:latin typeface="+mj-lt"/>
                              <a:ea typeface="Times New Roman" panose="02020603050405020304" pitchFamily="18" charset="0"/>
                            </a:rPr>
                            <a:t>count</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5"/>
                      </a:ext>
                    </a:extLst>
                  </a:tr>
                  <a:tr h="414896">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sSub>
                                  <m:sSubPr>
                                    <m:ctrlPr>
                                      <a:rPr lang="hu-HU" sz="1400" i="1" smtClean="0">
                                        <a:effectLst/>
                                        <a:latin typeface="Cambria Math" panose="02040503050406030204" pitchFamily="18" charset="0"/>
                                        <a:ea typeface="Times New Roman" panose="02020603050405020304" pitchFamily="18" charset="0"/>
                                      </a:rPr>
                                    </m:ctrlPr>
                                  </m:sSubPr>
                                  <m:e>
                                    <m:r>
                                      <a:rPr lang="en-US" sz="1400" b="1" i="1">
                                        <a:effectLst/>
                                        <a:latin typeface="Cambria Math" panose="02040503050406030204" pitchFamily="18" charset="0"/>
                                        <a:ea typeface="Times New Roman" panose="02020603050405020304" pitchFamily="18" charset="0"/>
                                      </a:rPr>
                                      <m:t>𝒇</m:t>
                                    </m:r>
                                  </m:e>
                                  <m:sub>
                                    <m:r>
                                      <a:rPr lang="cs-CZ" sz="1400" b="1" i="1" smtClean="0">
                                        <a:effectLst/>
                                        <a:latin typeface="Cambria Math" panose="02040503050406030204" pitchFamily="18" charset="0"/>
                                        <a:ea typeface="Times New Roman" panose="02020603050405020304" pitchFamily="18" charset="0"/>
                                      </a:rPr>
                                      <m:t>𝟖</m:t>
                                    </m:r>
                                  </m:sub>
                                </m:sSub>
                              </m:oMath>
                            </m:oMathPara>
                          </a14:m>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algn="l" hangingPunct="0">
                            <a:lnSpc>
                              <a:spcPts val="1200"/>
                            </a:lnSpc>
                            <a:spcAft>
                              <a:spcPts val="0"/>
                            </a:spcAft>
                          </a:pPr>
                          <a:r>
                            <a:rPr lang="cs-CZ" sz="1400" dirty="0">
                              <a:effectLst/>
                              <a:latin typeface="+mj-lt"/>
                              <a:ea typeface="Times New Roman" panose="02020603050405020304" pitchFamily="18" charset="0"/>
                            </a:rPr>
                            <a:t>Hit </a:t>
                          </a:r>
                          <a:r>
                            <a:rPr lang="cs-CZ" sz="1400" dirty="0" err="1">
                              <a:effectLst/>
                              <a:latin typeface="+mj-lt"/>
                              <a:ea typeface="Times New Roman" panose="02020603050405020304" pitchFamily="18" charset="0"/>
                            </a:rPr>
                            <a:t>bottom</a:t>
                          </a:r>
                          <a:r>
                            <a:rPr lang="cs-CZ" sz="1400" dirty="0">
                              <a:effectLst/>
                              <a:latin typeface="+mj-lt"/>
                              <a:ea typeface="Times New Roman" panose="02020603050405020304" pitchFamily="18" charset="0"/>
                            </a:rPr>
                            <a:t> </a:t>
                          </a:r>
                          <a:r>
                            <a:rPr lang="cs-CZ" sz="1400" dirty="0" err="1">
                              <a:effectLst/>
                              <a:latin typeface="+mj-lt"/>
                              <a:ea typeface="Times New Roman" panose="02020603050405020304" pitchFamily="18" charset="0"/>
                            </a:rPr>
                            <a:t>of</a:t>
                          </a:r>
                          <a:r>
                            <a:rPr lang="cs-CZ" sz="1400" dirty="0">
                              <a:effectLst/>
                              <a:latin typeface="+mj-lt"/>
                              <a:ea typeface="Times New Roman" panose="02020603050405020304" pitchFamily="18" charset="0"/>
                            </a:rPr>
                            <a:t> </a:t>
                          </a:r>
                          <a:r>
                            <a:rPr lang="cs-CZ" sz="1400" dirty="0" err="1">
                              <a:effectLst/>
                              <a:latin typeface="+mj-lt"/>
                              <a:ea typeface="Times New Roman" panose="02020603050405020304" pitchFamily="18" charset="0"/>
                            </a:rPr>
                            <a:t>the</a:t>
                          </a:r>
                          <a:r>
                            <a:rPr lang="cs-CZ" sz="1400" dirty="0">
                              <a:effectLst/>
                              <a:latin typeface="+mj-lt"/>
                              <a:ea typeface="Times New Roman" panose="02020603050405020304" pitchFamily="18" charset="0"/>
                            </a:rPr>
                            <a:t> </a:t>
                          </a:r>
                          <a:r>
                            <a:rPr lang="cs-CZ" sz="1400" dirty="0" err="1">
                              <a:effectLst/>
                              <a:latin typeface="+mj-lt"/>
                              <a:ea typeface="Times New Roman" panose="02020603050405020304" pitchFamily="18" charset="0"/>
                            </a:rPr>
                            <a:t>page</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6"/>
                      </a:ext>
                    </a:extLst>
                  </a:tr>
                  <a:tr h="247422">
                    <a:tc>
                      <a:txBody>
                        <a:bodyPr/>
                        <a:lstStyle/>
                        <a:p>
                          <a:pPr algn="l" hangingPunct="0">
                            <a:lnSpc>
                              <a:spcPts val="1200"/>
                            </a:lnSpc>
                            <a:spcAft>
                              <a:spcPts val="0"/>
                            </a:spcAft>
                          </a:pPr>
                          <a14:m>
                            <m:oMathPara xmlns:m="http://schemas.openxmlformats.org/officeDocument/2006/math">
                              <m:oMathParaPr>
                                <m:jc m:val="centerGroup"/>
                              </m:oMathParaPr>
                              <m:oMath xmlns:m="http://schemas.openxmlformats.org/officeDocument/2006/math">
                                <m:r>
                                  <a:rPr lang="en-US" sz="1400" b="1" i="1">
                                    <a:effectLst/>
                                    <a:latin typeface="Cambria Math" panose="02040503050406030204" pitchFamily="18" charset="0"/>
                                    <a:ea typeface="Times New Roman" panose="02020603050405020304" pitchFamily="18" charset="0"/>
                                  </a:rPr>
                                  <m:t>𝒓</m:t>
                                </m:r>
                              </m:oMath>
                            </m:oMathPara>
                          </a14:m>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algn="l" hangingPunct="0">
                            <a:lnSpc>
                              <a:spcPts val="1200"/>
                            </a:lnSpc>
                            <a:spcAft>
                              <a:spcPts val="0"/>
                            </a:spcAft>
                          </a:pPr>
                          <a:r>
                            <a:rPr lang="en-US" sz="1400" b="1" dirty="0">
                              <a:effectLst/>
                              <a:latin typeface="+mj-lt"/>
                              <a:ea typeface="Times New Roman" panose="02020603050405020304" pitchFamily="18" charset="0"/>
                            </a:rPr>
                            <a:t>Purchase</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Choice>
        <mc:Fallback xmlns="">
          <p:graphicFrame>
            <p:nvGraphicFramePr>
              <p:cNvPr id="10" name="Tabulka 8"/>
              <p:cNvGraphicFramePr>
                <a:graphicFrameLocks noGrp="1"/>
              </p:cNvGraphicFramePr>
              <p:nvPr>
                <p:extLst>
                  <p:ext uri="{D42A27DB-BD31-4B8C-83A1-F6EECF244321}">
                    <p14:modId xmlns:p14="http://schemas.microsoft.com/office/powerpoint/2010/main" val="2718779442"/>
                  </p:ext>
                </p:extLst>
              </p:nvPr>
            </p:nvGraphicFramePr>
            <p:xfrm>
              <a:off x="1293168" y="2407319"/>
              <a:ext cx="3744416" cy="2520284"/>
            </p:xfrm>
            <a:graphic>
              <a:graphicData uri="http://schemas.openxmlformats.org/drawingml/2006/table">
                <a:tbl>
                  <a:tblPr/>
                  <a:tblGrid>
                    <a:gridCol w="402915">
                      <a:extLst>
                        <a:ext uri="{9D8B030D-6E8A-4147-A177-3AD203B41FA5}">
                          <a16:colId xmlns:a16="http://schemas.microsoft.com/office/drawing/2014/main" val="20000"/>
                        </a:ext>
                      </a:extLst>
                    </a:gridCol>
                    <a:gridCol w="3341501">
                      <a:extLst>
                        <a:ext uri="{9D8B030D-6E8A-4147-A177-3AD203B41FA5}">
                          <a16:colId xmlns:a16="http://schemas.microsoft.com/office/drawing/2014/main" val="20001"/>
                        </a:ext>
                      </a:extLst>
                    </a:gridCol>
                  </a:tblGrid>
                  <a:tr h="301088">
                    <a:tc gridSpan="2">
                      <a:txBody>
                        <a:bodyPr/>
                        <a:lstStyle/>
                        <a:p>
                          <a:pPr algn="ctr">
                            <a:spcAft>
                              <a:spcPts val="0"/>
                            </a:spcAft>
                          </a:pPr>
                          <a:r>
                            <a:rPr lang="cs-CZ" sz="1600" b="1" dirty="0">
                              <a:solidFill>
                                <a:srgbClr val="FFFFFF"/>
                              </a:solidFill>
                              <a:latin typeface="+mn-lt"/>
                              <a:ea typeface="Times New Roman"/>
                            </a:rPr>
                            <a:t>Implicit Feedback</a:t>
                          </a:r>
                          <a:r>
                            <a:rPr lang="cs-CZ" sz="1600" b="1" baseline="0" dirty="0">
                              <a:solidFill>
                                <a:srgbClr val="FFFFFF"/>
                              </a:solidFill>
                              <a:latin typeface="+mn-lt"/>
                              <a:ea typeface="Times New Roman"/>
                            </a:rPr>
                            <a:t> Features</a:t>
                          </a:r>
                          <a:endParaRPr lang="cs-CZ" sz="1600" dirty="0">
                            <a:latin typeface="+mn-lt"/>
                            <a:ea typeface="Times New Roman"/>
                          </a:endParaRPr>
                        </a:p>
                      </a:txBody>
                      <a:tcPr marL="36952" marR="36952" marT="0" marB="0" anchor="ctr">
                        <a:lnL w="12700" cap="flat" cmpd="sng" algn="ctr">
                          <a:solidFill>
                            <a:srgbClr val="5B9BD5"/>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hMerge="1">
                      <a:txBody>
                        <a:bodyPr/>
                        <a:lstStyle/>
                        <a:p>
                          <a:pPr>
                            <a:spcAft>
                              <a:spcPts val="0"/>
                            </a:spcAft>
                          </a:pPr>
                          <a:endParaRPr lang="cs-CZ" sz="1100" dirty="0">
                            <a:latin typeface="+mn-lt"/>
                            <a:ea typeface="Times New Roman"/>
                          </a:endParaRPr>
                        </a:p>
                      </a:txBody>
                      <a:tcPr marL="36952" marR="36952" marT="0" marB="0" anchor="ctr">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extLst>
                      <a:ext uri="{0D108BD9-81ED-4DB2-BD59-A6C34878D82A}">
                        <a16:rowId xmlns:a16="http://schemas.microsoft.com/office/drawing/2014/main" val="10000"/>
                      </a:ext>
                    </a:extLst>
                  </a:tr>
                  <a:tr h="301088">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3"/>
                          <a:stretch>
                            <a:fillRect l="-1515" t="-112245" r="-834848" b="-667347"/>
                          </a:stretch>
                        </a:blipFill>
                      </a:tcPr>
                    </a:tc>
                    <a:tc>
                      <a:txBody>
                        <a:bodyPr/>
                        <a:lstStyle/>
                        <a:p>
                          <a:pPr algn="l" hangingPunct="0">
                            <a:lnSpc>
                              <a:spcPts val="1200"/>
                            </a:lnSpc>
                            <a:spcAft>
                              <a:spcPts val="0"/>
                            </a:spcAft>
                          </a:pPr>
                          <a:r>
                            <a:rPr lang="en-US" sz="1400" b="0" dirty="0">
                              <a:effectLst/>
                              <a:latin typeface="+mj-lt"/>
                              <a:ea typeface="Times New Roman" panose="02020603050405020304" pitchFamily="18" charset="0"/>
                            </a:rPr>
                            <a:t>View Count</a:t>
                          </a:r>
                          <a:endParaRPr lang="hu-HU" sz="1400" b="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1"/>
                      </a:ext>
                    </a:extLst>
                  </a:tr>
                  <a:tr h="301088">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3"/>
                          <a:stretch>
                            <a:fillRect l="-1515" t="-208000" r="-834848" b="-554000"/>
                          </a:stretch>
                        </a:blipFill>
                      </a:tcPr>
                    </a:tc>
                    <a:tc>
                      <a:txBody>
                        <a:bodyPr/>
                        <a:lstStyle/>
                        <a:p>
                          <a:pPr algn="l" hangingPunct="0">
                            <a:lnSpc>
                              <a:spcPts val="1200"/>
                            </a:lnSpc>
                            <a:spcAft>
                              <a:spcPts val="0"/>
                            </a:spcAft>
                          </a:pPr>
                          <a:r>
                            <a:rPr lang="en-US" sz="1400">
                              <a:effectLst/>
                              <a:latin typeface="+mj-lt"/>
                              <a:ea typeface="Times New Roman" panose="02020603050405020304" pitchFamily="18" charset="0"/>
                            </a:rPr>
                            <a:t>Dwell Time</a:t>
                          </a:r>
                          <a:endParaRPr lang="hu-HU" sz="140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2"/>
                      </a:ext>
                    </a:extLst>
                  </a:tr>
                  <a:tr h="352526">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3"/>
                          <a:stretch>
                            <a:fillRect l="-1515" t="-265517" r="-834848" b="-377586"/>
                          </a:stretch>
                        </a:blipFill>
                      </a:tcPr>
                    </a:tc>
                    <a:tc>
                      <a:txBody>
                        <a:bodyPr/>
                        <a:lstStyle/>
                        <a:p>
                          <a:pPr algn="l" hangingPunct="0">
                            <a:lnSpc>
                              <a:spcPts val="1200"/>
                            </a:lnSpc>
                            <a:spcAft>
                              <a:spcPts val="0"/>
                            </a:spcAft>
                          </a:pPr>
                          <a:r>
                            <a:rPr lang="en-US" sz="1400" dirty="0">
                              <a:effectLst/>
                              <a:latin typeface="+mj-lt"/>
                              <a:ea typeface="Times New Roman" panose="02020603050405020304" pitchFamily="18" charset="0"/>
                            </a:rPr>
                            <a:t>Mouse Distance</a:t>
                          </a:r>
                          <a:r>
                            <a:rPr lang="cs-CZ" sz="1400" dirty="0">
                              <a:effectLst/>
                              <a:latin typeface="+mj-lt"/>
                              <a:ea typeface="Times New Roman" panose="02020603050405020304" pitchFamily="18" charset="0"/>
                            </a:rPr>
                            <a:t> and </a:t>
                          </a:r>
                          <a:r>
                            <a:rPr lang="cs-CZ" sz="1400" dirty="0" err="1">
                              <a:effectLst/>
                              <a:latin typeface="+mj-lt"/>
                              <a:ea typeface="Times New Roman" panose="02020603050405020304" pitchFamily="18" charset="0"/>
                            </a:rPr>
                            <a:t>Time</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3"/>
                      </a:ext>
                    </a:extLst>
                  </a:tr>
                  <a:tr h="301088">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3"/>
                          <a:stretch>
                            <a:fillRect l="-1515" t="-432653" r="-834848" b="-346939"/>
                          </a:stretch>
                        </a:blipFill>
                      </a:tcPr>
                    </a:tc>
                    <a:tc>
                      <a:txBody>
                        <a:bodyPr/>
                        <a:lstStyle/>
                        <a:p>
                          <a:pPr algn="l" hangingPunct="0">
                            <a:lnSpc>
                              <a:spcPts val="1200"/>
                            </a:lnSpc>
                            <a:spcAft>
                              <a:spcPts val="0"/>
                            </a:spcAft>
                          </a:pPr>
                          <a:r>
                            <a:rPr lang="en-US" sz="1400" kern="1200" dirty="0">
                              <a:solidFill>
                                <a:schemeClr val="tx1"/>
                              </a:solidFill>
                              <a:effectLst/>
                              <a:latin typeface="+mn-lt"/>
                              <a:ea typeface="Times New Roman" panose="02020603050405020304" pitchFamily="18" charset="0"/>
                              <a:cs typeface="+mn-cs"/>
                            </a:rPr>
                            <a:t>Scroll</a:t>
                          </a:r>
                          <a:r>
                            <a:rPr lang="cs-CZ" sz="1400" kern="1200" dirty="0" err="1">
                              <a:solidFill>
                                <a:schemeClr val="tx1"/>
                              </a:solidFill>
                              <a:effectLst/>
                              <a:latin typeface="+mn-lt"/>
                              <a:ea typeface="Times New Roman" panose="02020603050405020304" pitchFamily="18" charset="0"/>
                              <a:cs typeface="+mn-cs"/>
                            </a:rPr>
                            <a:t>ed</a:t>
                          </a:r>
                          <a:r>
                            <a:rPr lang="en-US" sz="1400" kern="1200" dirty="0">
                              <a:solidFill>
                                <a:schemeClr val="tx1"/>
                              </a:solidFill>
                              <a:effectLst/>
                              <a:latin typeface="+mn-lt"/>
                              <a:ea typeface="Times New Roman" panose="02020603050405020304" pitchFamily="18" charset="0"/>
                              <a:cs typeface="+mn-cs"/>
                            </a:rPr>
                            <a:t> Distance</a:t>
                          </a:r>
                          <a:r>
                            <a:rPr lang="cs-CZ" sz="1400" kern="1200" dirty="0">
                              <a:solidFill>
                                <a:schemeClr val="tx1"/>
                              </a:solidFill>
                              <a:effectLst/>
                              <a:latin typeface="+mn-lt"/>
                              <a:ea typeface="Times New Roman" panose="02020603050405020304" pitchFamily="18" charset="0"/>
                              <a:cs typeface="+mn-cs"/>
                            </a:rPr>
                            <a:t> and </a:t>
                          </a:r>
                          <a:r>
                            <a:rPr lang="cs-CZ" sz="1400" kern="1200" dirty="0" err="1">
                              <a:solidFill>
                                <a:schemeClr val="tx1"/>
                              </a:solidFill>
                              <a:effectLst/>
                              <a:latin typeface="+mn-lt"/>
                              <a:ea typeface="Times New Roman" panose="02020603050405020304" pitchFamily="18" charset="0"/>
                              <a:cs typeface="+mn-cs"/>
                            </a:rPr>
                            <a:t>Time</a:t>
                          </a:r>
                          <a:endParaRPr lang="hu-HU" sz="1400" kern="1200" dirty="0">
                            <a:solidFill>
                              <a:schemeClr val="tx1"/>
                            </a:solidFill>
                            <a:effectLst/>
                            <a:latin typeface="+mn-lt"/>
                            <a:ea typeface="Times New Roman" panose="02020603050405020304" pitchFamily="18" charset="0"/>
                            <a:cs typeface="+mn-cs"/>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4"/>
                      </a:ext>
                    </a:extLst>
                  </a:tr>
                  <a:tr h="301088">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3"/>
                          <a:stretch>
                            <a:fillRect l="-1515" t="-522000" r="-834848" b="-240000"/>
                          </a:stretch>
                        </a:blipFill>
                      </a:tcPr>
                    </a:tc>
                    <a:tc>
                      <a:txBody>
                        <a:bodyPr/>
                        <a:lstStyle/>
                        <a:p>
                          <a:pPr algn="l" hangingPunct="0">
                            <a:lnSpc>
                              <a:spcPts val="1200"/>
                            </a:lnSpc>
                            <a:spcAft>
                              <a:spcPts val="0"/>
                            </a:spcAft>
                          </a:pPr>
                          <a:r>
                            <a:rPr lang="cs-CZ" sz="1400" dirty="0" err="1">
                              <a:effectLst/>
                              <a:latin typeface="+mj-lt"/>
                              <a:ea typeface="Times New Roman" panose="02020603050405020304" pitchFamily="18" charset="0"/>
                            </a:rPr>
                            <a:t>Clicks</a:t>
                          </a:r>
                          <a:r>
                            <a:rPr lang="cs-CZ" sz="1400" dirty="0">
                              <a:effectLst/>
                              <a:latin typeface="+mj-lt"/>
                              <a:ea typeface="Times New Roman" panose="02020603050405020304" pitchFamily="18" charset="0"/>
                            </a:rPr>
                            <a:t> </a:t>
                          </a:r>
                          <a:r>
                            <a:rPr lang="cs-CZ" sz="1400" dirty="0" err="1">
                              <a:effectLst/>
                              <a:latin typeface="+mj-lt"/>
                              <a:ea typeface="Times New Roman" panose="02020603050405020304" pitchFamily="18" charset="0"/>
                            </a:rPr>
                            <a:t>count</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5"/>
                      </a:ext>
                    </a:extLst>
                  </a:tr>
                  <a:tr h="414896">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3"/>
                          <a:stretch>
                            <a:fillRect l="-1515" t="-457353" r="-834848" b="-76471"/>
                          </a:stretch>
                        </a:blipFill>
                      </a:tcPr>
                    </a:tc>
                    <a:tc>
                      <a:txBody>
                        <a:bodyPr/>
                        <a:lstStyle/>
                        <a:p>
                          <a:pPr algn="l" hangingPunct="0">
                            <a:lnSpc>
                              <a:spcPts val="1200"/>
                            </a:lnSpc>
                            <a:spcAft>
                              <a:spcPts val="0"/>
                            </a:spcAft>
                          </a:pPr>
                          <a:r>
                            <a:rPr lang="cs-CZ" sz="1400" dirty="0">
                              <a:effectLst/>
                              <a:latin typeface="+mj-lt"/>
                              <a:ea typeface="Times New Roman" panose="02020603050405020304" pitchFamily="18" charset="0"/>
                            </a:rPr>
                            <a:t>Hit </a:t>
                          </a:r>
                          <a:r>
                            <a:rPr lang="cs-CZ" sz="1400" dirty="0" err="1">
                              <a:effectLst/>
                              <a:latin typeface="+mj-lt"/>
                              <a:ea typeface="Times New Roman" panose="02020603050405020304" pitchFamily="18" charset="0"/>
                            </a:rPr>
                            <a:t>bottom</a:t>
                          </a:r>
                          <a:r>
                            <a:rPr lang="cs-CZ" sz="1400" dirty="0">
                              <a:effectLst/>
                              <a:latin typeface="+mj-lt"/>
                              <a:ea typeface="Times New Roman" panose="02020603050405020304" pitchFamily="18" charset="0"/>
                            </a:rPr>
                            <a:t> </a:t>
                          </a:r>
                          <a:r>
                            <a:rPr lang="cs-CZ" sz="1400" dirty="0" err="1">
                              <a:effectLst/>
                              <a:latin typeface="+mj-lt"/>
                              <a:ea typeface="Times New Roman" panose="02020603050405020304" pitchFamily="18" charset="0"/>
                            </a:rPr>
                            <a:t>of</a:t>
                          </a:r>
                          <a:r>
                            <a:rPr lang="cs-CZ" sz="1400" dirty="0">
                              <a:effectLst/>
                              <a:latin typeface="+mj-lt"/>
                              <a:ea typeface="Times New Roman" panose="02020603050405020304" pitchFamily="18" charset="0"/>
                            </a:rPr>
                            <a:t> </a:t>
                          </a:r>
                          <a:r>
                            <a:rPr lang="cs-CZ" sz="1400" dirty="0" err="1">
                              <a:effectLst/>
                              <a:latin typeface="+mj-lt"/>
                              <a:ea typeface="Times New Roman" panose="02020603050405020304" pitchFamily="18" charset="0"/>
                            </a:rPr>
                            <a:t>the</a:t>
                          </a:r>
                          <a:r>
                            <a:rPr lang="cs-CZ" sz="1400" dirty="0">
                              <a:effectLst/>
                              <a:latin typeface="+mj-lt"/>
                              <a:ea typeface="Times New Roman" panose="02020603050405020304" pitchFamily="18" charset="0"/>
                            </a:rPr>
                            <a:t> </a:t>
                          </a:r>
                          <a:r>
                            <a:rPr lang="cs-CZ" sz="1400" dirty="0" err="1">
                              <a:effectLst/>
                              <a:latin typeface="+mj-lt"/>
                              <a:ea typeface="Times New Roman" panose="02020603050405020304" pitchFamily="18" charset="0"/>
                            </a:rPr>
                            <a:t>page</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10006"/>
                      </a:ext>
                    </a:extLst>
                  </a:tr>
                  <a:tr h="247422">
                    <a:tc>
                      <a:txBody>
                        <a:bodyPr/>
                        <a:lstStyle/>
                        <a:p>
                          <a:endParaRPr lang="cs-CZ"/>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blipFill>
                          <a:blip r:embed="rId3"/>
                          <a:stretch>
                            <a:fillRect l="-1515" t="-924390" r="-834848" b="-26829"/>
                          </a:stretch>
                        </a:blipFill>
                      </a:tcPr>
                    </a:tc>
                    <a:tc>
                      <a:txBody>
                        <a:bodyPr/>
                        <a:lstStyle/>
                        <a:p>
                          <a:pPr algn="l" hangingPunct="0">
                            <a:lnSpc>
                              <a:spcPts val="1200"/>
                            </a:lnSpc>
                            <a:spcAft>
                              <a:spcPts val="0"/>
                            </a:spcAft>
                          </a:pPr>
                          <a:r>
                            <a:rPr lang="en-US" sz="1400" b="1" dirty="0">
                              <a:effectLst/>
                              <a:latin typeface="+mj-lt"/>
                              <a:ea typeface="Times New Roman" panose="02020603050405020304" pitchFamily="18" charset="0"/>
                            </a:rPr>
                            <a:t>Purchase</a:t>
                          </a:r>
                          <a:endParaRPr lang="hu-HU" sz="1400" dirty="0">
                            <a:effectLst/>
                            <a:latin typeface="+mj-lt"/>
                            <a:ea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mc:Fallback>
      </mc:AlternateContent>
      <p:sp>
        <p:nvSpPr>
          <p:cNvPr id="11" name="Cím 10">
            <a:extLst>
              <a:ext uri="{FF2B5EF4-FFF2-40B4-BE49-F238E27FC236}">
                <a16:creationId xmlns:a16="http://schemas.microsoft.com/office/drawing/2014/main" id="{B0503F91-963A-42F1-A771-D364AA35C54E}"/>
              </a:ext>
            </a:extLst>
          </p:cNvPr>
          <p:cNvSpPr>
            <a:spLocks noGrp="1"/>
          </p:cNvSpPr>
          <p:nvPr>
            <p:ph type="title"/>
          </p:nvPr>
        </p:nvSpPr>
        <p:spPr>
          <a:xfrm>
            <a:off x="677332" y="609603"/>
            <a:ext cx="10489778" cy="1320795"/>
          </a:xfrm>
        </p:spPr>
        <p:txBody>
          <a:bodyPr/>
          <a:lstStyle/>
          <a:p>
            <a:r>
              <a:rPr lang="cs-CZ" sz="4000" dirty="0">
                <a:solidFill>
                  <a:srgbClr val="333333"/>
                </a:solidFill>
                <a:latin typeface="Arial" pitchFamily="34"/>
              </a:rPr>
              <a:t>How to interpret </a:t>
            </a:r>
            <a:r>
              <a:rPr lang="cs-CZ" sz="4000" dirty="0" err="1">
                <a:solidFill>
                  <a:srgbClr val="333333"/>
                </a:solidFill>
                <a:latin typeface="Arial" pitchFamily="34"/>
              </a:rPr>
              <a:t>numeric</a:t>
            </a:r>
            <a:r>
              <a:rPr lang="cs-CZ" sz="4000" dirty="0">
                <a:solidFill>
                  <a:srgbClr val="333333"/>
                </a:solidFill>
                <a:latin typeface="Arial" pitchFamily="34"/>
              </a:rPr>
              <a:t> </a:t>
            </a:r>
            <a:r>
              <a:rPr lang="cs-CZ" sz="4000" dirty="0" err="1">
                <a:solidFill>
                  <a:srgbClr val="333333"/>
                </a:solidFill>
                <a:latin typeface="Arial" pitchFamily="34"/>
              </a:rPr>
              <a:t>implicit</a:t>
            </a:r>
            <a:r>
              <a:rPr lang="cs-CZ" sz="4000" dirty="0">
                <a:solidFill>
                  <a:srgbClr val="333333"/>
                </a:solidFill>
                <a:latin typeface="Arial" pitchFamily="34"/>
              </a:rPr>
              <a:t> feedback</a:t>
            </a:r>
            <a:endParaRPr lang="hu-HU" dirty="0"/>
          </a:p>
        </p:txBody>
      </p:sp>
      <p:sp>
        <p:nvSpPr>
          <p:cNvPr id="2" name="TextovéPole 1">
            <a:extLst>
              <a:ext uri="{FF2B5EF4-FFF2-40B4-BE49-F238E27FC236}">
                <a16:creationId xmlns:a16="http://schemas.microsoft.com/office/drawing/2014/main" id="{4273538B-EBE8-E4EF-A632-56797EBA2F94}"/>
              </a:ext>
            </a:extLst>
          </p:cNvPr>
          <p:cNvSpPr txBox="1"/>
          <p:nvPr/>
        </p:nvSpPr>
        <p:spPr>
          <a:xfrm>
            <a:off x="6809397" y="6547104"/>
            <a:ext cx="6097604" cy="276999"/>
          </a:xfrm>
          <a:prstGeom prst="rect">
            <a:avLst/>
          </a:prstGeom>
          <a:noFill/>
        </p:spPr>
        <p:txBody>
          <a:bodyPr wrap="square">
            <a:spAutoFit/>
          </a:bodyPr>
          <a:lstStyle/>
          <a:p>
            <a:r>
              <a:rPr lang="cs-CZ" sz="1200" dirty="0">
                <a:hlinkClick r:id="rId4"/>
              </a:rPr>
              <a:t>http://btw2017.informatik.uni-stuttgart.de/slidesandpapers/E3-16/paper_web.pdf</a:t>
            </a:r>
            <a:r>
              <a:rPr lang="cs-CZ" sz="120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B3452-4B0B-85E6-A395-8FE20864C0B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2D04BEC-13A5-DF8F-994E-ADA7635CB08E}"/>
              </a:ext>
            </a:extLst>
          </p:cNvPr>
          <p:cNvSpPr>
            <a:spLocks noGrp="1"/>
          </p:cNvSpPr>
          <p:nvPr>
            <p:ph type="title"/>
          </p:nvPr>
        </p:nvSpPr>
        <p:spPr/>
        <p:txBody>
          <a:bodyPr/>
          <a:lstStyle/>
          <a:p>
            <a:r>
              <a:rPr lang="cs-CZ" dirty="0" err="1"/>
              <a:t>Recap</a:t>
            </a:r>
            <a:endParaRPr lang="cs-CZ" dirty="0"/>
          </a:p>
        </p:txBody>
      </p:sp>
    </p:spTree>
    <p:extLst>
      <p:ext uri="{BB962C8B-B14F-4D97-AF65-F5344CB8AC3E}">
        <p14:creationId xmlns:p14="http://schemas.microsoft.com/office/powerpoint/2010/main" val="1703037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1" name="Tartalom helye 12"/>
              <p:cNvSpPr>
                <a:spLocks noGrp="1"/>
              </p:cNvSpPr>
              <p:nvPr>
                <p:ph sz="half" idx="2"/>
              </p:nvPr>
            </p:nvSpPr>
            <p:spPr>
              <a:xfrm>
                <a:off x="788669" y="2330416"/>
                <a:ext cx="9686825" cy="3794873"/>
              </a:xfrm>
            </p:spPr>
            <p:txBody>
              <a:bodyPr>
                <a:normAutofit/>
              </a:bodyPr>
              <a:lstStyle/>
              <a:p>
                <a:pPr marL="0" indent="0">
                  <a:buNone/>
                </a:pPr>
                <a:r>
                  <a:rPr lang="cs-CZ" sz="1900" dirty="0" err="1">
                    <a:solidFill>
                      <a:schemeClr val="tx1"/>
                    </a:solidFill>
                    <a:latin typeface="+mn-lt"/>
                  </a:rPr>
                  <a:t>Consider</a:t>
                </a:r>
                <a:r>
                  <a:rPr lang="cs-CZ" sz="1900" dirty="0">
                    <a:solidFill>
                      <a:schemeClr val="tx1"/>
                    </a:solidFill>
                    <a:latin typeface="+mn-lt"/>
                  </a:rPr>
                  <a:t> </a:t>
                </a:r>
                <a:r>
                  <a:rPr lang="cs-CZ" sz="1900" dirty="0" err="1">
                    <a:solidFill>
                      <a:schemeClr val="tx1"/>
                    </a:solidFill>
                    <a:latin typeface="+mn-lt"/>
                  </a:rPr>
                  <a:t>having</a:t>
                </a:r>
                <a:r>
                  <a:rPr lang="cs-CZ" sz="1900" dirty="0">
                    <a:solidFill>
                      <a:schemeClr val="tx1"/>
                    </a:solidFill>
                    <a:latin typeface="+mn-lt"/>
                  </a:rPr>
                  <a:t> </a:t>
                </a:r>
                <a:r>
                  <a:rPr lang="cs-CZ" sz="1900" dirty="0" err="1">
                    <a:solidFill>
                      <a:schemeClr val="tx1"/>
                    </a:solidFill>
                    <a:latin typeface="+mn-lt"/>
                  </a:rPr>
                  <a:t>several</a:t>
                </a:r>
                <a:r>
                  <a:rPr lang="cs-CZ" sz="1900" dirty="0">
                    <a:solidFill>
                      <a:schemeClr val="tx1"/>
                    </a:solidFill>
                    <a:latin typeface="+mn-lt"/>
                  </a:rPr>
                  <a:t> feedback and </a:t>
                </a:r>
                <a:r>
                  <a:rPr lang="cs-CZ" sz="1900" dirty="0" err="1">
                    <a:solidFill>
                      <a:schemeClr val="tx1"/>
                    </a:solidFill>
                    <a:latin typeface="+mn-lt"/>
                  </a:rPr>
                  <a:t>context</a:t>
                </a:r>
                <a:r>
                  <a:rPr lang="cs-CZ" sz="1900" dirty="0">
                    <a:solidFill>
                      <a:schemeClr val="tx1"/>
                    </a:solidFill>
                    <a:latin typeface="+mn-lt"/>
                  </a:rPr>
                  <a:t> </a:t>
                </a:r>
                <a:r>
                  <a:rPr lang="cs-CZ" sz="1900" dirty="0" err="1">
                    <a:solidFill>
                      <a:schemeClr val="tx1"/>
                    </a:solidFill>
                    <a:latin typeface="+mn-lt"/>
                  </a:rPr>
                  <a:t>features</a:t>
                </a:r>
                <a:endParaRPr lang="cs-CZ" sz="1900" dirty="0">
                  <a:solidFill>
                    <a:schemeClr val="tx1"/>
                  </a:solidFill>
                  <a:latin typeface="+mn-lt"/>
                </a:endParaRPr>
              </a:p>
              <a:p>
                <a:pPr marL="0" indent="0">
                  <a:buNone/>
                </a:pPr>
                <a:endParaRPr lang="hu-HU" sz="1600" dirty="0">
                  <a:solidFill>
                    <a:schemeClr val="tx1"/>
                  </a:solidFill>
                  <a:latin typeface="+mn-lt"/>
                </a:endParaRPr>
              </a:p>
              <a:p>
                <a:pPr marL="571500" indent="-571500"/>
                <a:r>
                  <a:rPr lang="hu-HU" dirty="0">
                    <a:solidFill>
                      <a:schemeClr val="tx1"/>
                    </a:solidFill>
                    <a:latin typeface="+mn-lt"/>
                  </a:rPr>
                  <a:t>Learn estimated rating </a:t>
                </a:r>
                <a14:m>
                  <m:oMath xmlns:m="http://schemas.openxmlformats.org/officeDocument/2006/math">
                    <m:sSub>
                      <m:sSubPr>
                        <m:ctrlPr>
                          <a:rPr lang="cs-CZ" i="1">
                            <a:solidFill>
                              <a:schemeClr val="tx1"/>
                            </a:solidFill>
                            <a:latin typeface="Cambria Math" panose="02040503050406030204" pitchFamily="18" charset="0"/>
                          </a:rPr>
                        </m:ctrlPr>
                      </m:sSubPr>
                      <m:e>
                        <m:acc>
                          <m:accPr>
                            <m:chr m:val="̅"/>
                            <m:ctrlPr>
                              <a:rPr lang="cs-CZ" i="1">
                                <a:solidFill>
                                  <a:schemeClr val="tx1"/>
                                </a:solidFill>
                                <a:latin typeface="Cambria Math" panose="02040503050406030204" pitchFamily="18" charset="0"/>
                              </a:rPr>
                            </m:ctrlPr>
                          </m:accPr>
                          <m:e>
                            <m:r>
                              <a:rPr lang="cs-CZ" i="1">
                                <a:solidFill>
                                  <a:schemeClr val="tx1"/>
                                </a:solidFill>
                                <a:latin typeface="Cambria Math" panose="02040503050406030204" pitchFamily="18" charset="0"/>
                              </a:rPr>
                              <m:t>𝑟</m:t>
                            </m:r>
                          </m:e>
                        </m:acc>
                      </m:e>
                      <m:sub>
                        <m:r>
                          <a:rPr lang="cs-CZ" i="1">
                            <a:solidFill>
                              <a:schemeClr val="tx1"/>
                            </a:solidFill>
                            <a:latin typeface="Cambria Math" panose="02040503050406030204" pitchFamily="18" charset="0"/>
                          </a:rPr>
                          <m:t>𝑢</m:t>
                        </m:r>
                        <m:r>
                          <a:rPr lang="cs-CZ" i="1">
                            <a:solidFill>
                              <a:schemeClr val="tx1"/>
                            </a:solidFill>
                            <a:latin typeface="Cambria Math" panose="02040503050406030204" pitchFamily="18" charset="0"/>
                          </a:rPr>
                          <m:t>,</m:t>
                        </m:r>
                        <m:r>
                          <a:rPr lang="cs-CZ" i="1">
                            <a:solidFill>
                              <a:schemeClr val="tx1"/>
                            </a:solidFill>
                            <a:latin typeface="Cambria Math" panose="02040503050406030204" pitchFamily="18" charset="0"/>
                          </a:rPr>
                          <m:t>𝑜</m:t>
                        </m:r>
                      </m:sub>
                    </m:sSub>
                  </m:oMath>
                </a14:m>
                <a:r>
                  <a:rPr lang="hu-HU" dirty="0">
                    <a:solidFill>
                      <a:schemeClr val="tx1"/>
                    </a:solidFill>
                    <a:latin typeface="+mn-lt"/>
                  </a:rPr>
                  <a:t> for visited objects based on feedback and context</a:t>
                </a:r>
              </a:p>
              <a:p>
                <a:pPr marL="349250" lvl="1" indent="0">
                  <a:buNone/>
                </a:pPr>
                <a:r>
                  <a:rPr lang="hu-HU" sz="1400" dirty="0">
                    <a:solidFill>
                      <a:schemeClr val="tx1"/>
                    </a:solidFill>
                    <a:latin typeface="+mn-lt"/>
                  </a:rPr>
                  <a:t> </a:t>
                </a:r>
              </a:p>
              <a:p>
                <a:pPr marL="920750" lvl="1" indent="-571500"/>
                <a:r>
                  <a:rPr lang="hu-HU" sz="1400" dirty="0">
                    <a:solidFill>
                      <a:schemeClr val="tx1"/>
                    </a:solidFill>
                    <a:latin typeface="+mn-lt"/>
                  </a:rPr>
                  <a:t>„The more the better” heuristics (STD, CDF)</a:t>
                </a:r>
              </a:p>
              <a:p>
                <a:pPr marL="920750" lvl="1" indent="-571500"/>
                <a:r>
                  <a:rPr lang="hu-HU" sz="1400" dirty="0">
                    <a:solidFill>
                      <a:schemeClr val="tx1"/>
                    </a:solidFill>
                    <a:latin typeface="+mn-lt"/>
                  </a:rPr>
                  <a:t>Machine learning approaches (dec. trees, linear regression, ...)</a:t>
                </a:r>
              </a:p>
              <a:p>
                <a:pPr marL="571500" indent="-571500"/>
                <a:r>
                  <a:rPr lang="hu-HU" dirty="0">
                    <a:solidFill>
                      <a:schemeClr val="tx1"/>
                    </a:solidFill>
                    <a:latin typeface="+mn-lt"/>
                  </a:rPr>
                  <a:t>Incorporate context</a:t>
                </a:r>
              </a:p>
              <a:p>
                <a:pPr marL="920750" lvl="1" indent="-571500"/>
                <a:r>
                  <a:rPr lang="hu-HU" sz="1400" dirty="0">
                    <a:solidFill>
                      <a:schemeClr val="tx1"/>
                    </a:solidFill>
                    <a:latin typeface="+mn-lt"/>
                  </a:rPr>
                  <a:t>As further feedback features (pass it on to the ML algorithm)</a:t>
                </a:r>
              </a:p>
              <a:p>
                <a:pPr marL="920750" lvl="1" indent="-571500"/>
                <a:r>
                  <a:rPr lang="hu-HU" sz="1400" dirty="0">
                    <a:solidFill>
                      <a:schemeClr val="tx1"/>
                    </a:solidFill>
                    <a:latin typeface="+mn-lt"/>
                  </a:rPr>
                  <a:t>As </a:t>
                </a:r>
                <a:r>
                  <a:rPr lang="hu-HU" sz="1400" dirty="0" smtClean="0">
                    <a:solidFill>
                      <a:schemeClr val="tx1"/>
                    </a:solidFill>
                    <a:latin typeface="+mn-lt"/>
                  </a:rPr>
                  <a:t>normalization (what </a:t>
                </a:r>
                <a:r>
                  <a:rPr lang="hu-HU" sz="1400" dirty="0">
                    <a:solidFill>
                      <a:schemeClr val="tx1"/>
                    </a:solidFill>
                    <a:latin typeface="+mn-lt"/>
                  </a:rPr>
                  <a:t>is the expected feedback for such </a:t>
                </a:r>
                <a:br>
                  <a:rPr lang="hu-HU" sz="1400" dirty="0">
                    <a:solidFill>
                      <a:schemeClr val="tx1"/>
                    </a:solidFill>
                    <a:latin typeface="+mn-lt"/>
                  </a:rPr>
                </a:br>
                <a:r>
                  <a:rPr lang="hu-HU" sz="1400" dirty="0">
                    <a:solidFill>
                      <a:schemeClr val="tx1"/>
                    </a:solidFill>
                    <a:latin typeface="+mn-lt"/>
                  </a:rPr>
                  <a:t>contextual values?)</a:t>
                </a:r>
              </a:p>
            </p:txBody>
          </p:sp>
        </mc:Choice>
        <mc:Fallback>
          <p:sp>
            <p:nvSpPr>
              <p:cNvPr id="21" name="Tartalom helye 12"/>
              <p:cNvSpPr>
                <a:spLocks noGrp="1" noRot="1" noChangeAspect="1" noMove="1" noResize="1" noEditPoints="1" noAdjustHandles="1" noChangeArrowheads="1" noChangeShapeType="1" noTextEdit="1"/>
              </p:cNvSpPr>
              <p:nvPr>
                <p:ph sz="half" idx="2"/>
              </p:nvPr>
            </p:nvSpPr>
            <p:spPr>
              <a:xfrm>
                <a:off x="788669" y="2330416"/>
                <a:ext cx="9686825" cy="3794873"/>
              </a:xfrm>
              <a:blipFill>
                <a:blip r:embed="rId3"/>
                <a:stretch>
                  <a:fillRect l="-566" t="-803"/>
                </a:stretch>
              </a:blipFill>
            </p:spPr>
            <p:txBody>
              <a:bodyPr/>
              <a:lstStyle/>
              <a:p>
                <a:r>
                  <a:rPr lang="en-US">
                    <a:noFill/>
                  </a:rPr>
                  <a:t> </a:t>
                </a:r>
              </a:p>
            </p:txBody>
          </p:sp>
        </mc:Fallback>
      </mc:AlternateContent>
      <p:sp>
        <p:nvSpPr>
          <p:cNvPr id="15" name="Szöveg helye 14"/>
          <p:cNvSpPr>
            <a:spLocks noGrp="1"/>
          </p:cNvSpPr>
          <p:nvPr>
            <p:ph type="body" sz="quarter" idx="3"/>
          </p:nvPr>
        </p:nvSpPr>
        <p:spPr>
          <a:xfrm>
            <a:off x="788670" y="1535114"/>
            <a:ext cx="9422130" cy="669751"/>
          </a:xfrm>
        </p:spPr>
        <p:txBody>
          <a:bodyPr/>
          <a:lstStyle/>
          <a:p>
            <a:r>
              <a:rPr lang="en-US" sz="2000" dirty="0">
                <a:solidFill>
                  <a:schemeClr val="tx1">
                    <a:lumMod val="95000"/>
                    <a:lumOff val="5000"/>
                  </a:schemeClr>
                </a:solidFill>
              </a:rPr>
              <a:t>Using the Context of User Feedback in Recommender</a:t>
            </a:r>
            <a:r>
              <a:rPr lang="cs-CZ" sz="2000" dirty="0">
                <a:solidFill>
                  <a:schemeClr val="tx1">
                    <a:lumMod val="95000"/>
                    <a:lumOff val="5000"/>
                  </a:schemeClr>
                </a:solidFill>
              </a:rPr>
              <a:t> </a:t>
            </a:r>
            <a:r>
              <a:rPr lang="en-US" sz="2000" dirty="0">
                <a:solidFill>
                  <a:schemeClr val="tx1">
                    <a:lumMod val="95000"/>
                    <a:lumOff val="5000"/>
                  </a:schemeClr>
                </a:solidFill>
              </a:rPr>
              <a:t>Systems</a:t>
            </a:r>
            <a:endParaRPr lang="cs-CZ" sz="2000" dirty="0">
              <a:solidFill>
                <a:schemeClr val="tx1">
                  <a:lumMod val="95000"/>
                  <a:lumOff val="5000"/>
                </a:schemeClr>
              </a:solidFill>
            </a:endParaRPr>
          </a:p>
        </p:txBody>
      </p:sp>
      <p:sp>
        <p:nvSpPr>
          <p:cNvPr id="6" name="Date Placeholder 5"/>
          <p:cNvSpPr>
            <a:spLocks noGrp="1"/>
          </p:cNvSpPr>
          <p:nvPr>
            <p:ph type="dt" sz="half"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dirty="0"/>
          </a:p>
        </p:txBody>
      </p:sp>
      <p:sp>
        <p:nvSpPr>
          <p:cNvPr id="4098" name="Zástupný symbol pro zápatí 4"/>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dirty="0"/>
              <a:t>Peska, </a:t>
            </a:r>
            <a:r>
              <a:rPr lang="en-US" altLang="en-US" dirty="0" err="1"/>
              <a:t>Vojtas</a:t>
            </a:r>
            <a:r>
              <a:rPr lang="en-US" altLang="en-US" dirty="0"/>
              <a:t>: Towards Complex User Feedback and Presentation Context in Recommender Systems</a:t>
            </a:r>
            <a:endParaRPr lang="en-GB" altLang="en-US" dirty="0">
              <a:latin typeface="Arial" charset="0"/>
            </a:endParaRPr>
          </a:p>
        </p:txBody>
      </p:sp>
      <p:sp>
        <p:nvSpPr>
          <p:cNvPr id="4099" name="Zástupný symbol pro číslo snímku 5"/>
          <p:cNvSpPr>
            <a:spLocks noGrp="1"/>
          </p:cNvSpPr>
          <p:nvPr>
            <p:ph type="sldNum" sz="quarter" idx="12"/>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07B0957-0EE7-4B4B-9E52-1A0ECA4F619A}" type="slidenum">
              <a:rPr lang="en-GB" altLang="en-US" smtClean="0"/>
              <a:pPr>
                <a:defRPr/>
              </a:pPr>
              <a:t>30</a:t>
            </a:fld>
            <a:endParaRPr lang="en-GB" altLang="en-US" dirty="0">
              <a:latin typeface="Arial" charset="0"/>
            </a:endParaRPr>
          </a:p>
        </p:txBody>
      </p:sp>
      <p:sp>
        <p:nvSpPr>
          <p:cNvPr id="4100" name="Rectangle 2"/>
          <p:cNvSpPr>
            <a:spLocks noChangeArrowheads="1"/>
          </p:cNvSpPr>
          <p:nvPr/>
        </p:nvSpPr>
        <p:spPr bwMode="auto">
          <a:xfrm>
            <a:off x="1981200" y="122238"/>
            <a:ext cx="7543800" cy="1295400"/>
          </a:xfrm>
          <a:prstGeom prst="rect">
            <a:avLst/>
          </a:prstGeom>
          <a:noFill/>
          <a:ln w="9525">
            <a:noFill/>
            <a:miter lim="800000"/>
            <a:headEnd/>
            <a:tailEnd/>
          </a:ln>
        </p:spPr>
        <p:txBody>
          <a:bodyPr anchor="b"/>
          <a:lstStyle/>
          <a:p>
            <a:endParaRPr lang="en-US" sz="3200" b="1" dirty="0">
              <a:solidFill>
                <a:schemeClr val="tx2"/>
              </a:solidFill>
            </a:endParaRPr>
          </a:p>
        </p:txBody>
      </p:sp>
      <mc:AlternateContent xmlns:mc="http://schemas.openxmlformats.org/markup-compatibility/2006" xmlns:a14="http://schemas.microsoft.com/office/drawing/2010/main">
        <mc:Choice Requires="a14">
          <p:sp>
            <p:nvSpPr>
              <p:cNvPr id="7" name="Téglalap 6"/>
              <p:cNvSpPr/>
              <p:nvPr/>
            </p:nvSpPr>
            <p:spPr>
              <a:xfrm>
                <a:off x="1398271" y="2631440"/>
                <a:ext cx="1862113" cy="4049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hu-HU" i="1">
                              <a:latin typeface="Cambria Math" panose="02040503050406030204" pitchFamily="18" charset="0"/>
                            </a:rPr>
                          </m:ctrlPr>
                        </m:dPr>
                        <m:e>
                          <m:r>
                            <a:rPr lang="hu-HU">
                              <a:latin typeface="Cambria Math" panose="02040503050406030204" pitchFamily="18" charset="0"/>
                            </a:rPr>
                            <m:t> </m:t>
                          </m:r>
                          <m:sSub>
                            <m:sSubPr>
                              <m:ctrlPr>
                                <a:rPr lang="cs-CZ" i="1">
                                  <a:latin typeface="Cambria Math" panose="02040503050406030204" pitchFamily="18" charset="0"/>
                                </a:rPr>
                              </m:ctrlPr>
                            </m:sSubPr>
                            <m:e>
                              <m:r>
                                <a:rPr lang="hu-HU" i="1">
                                  <a:latin typeface="Cambria Math" panose="02040503050406030204" pitchFamily="18" charset="0"/>
                                </a:rPr>
                                <m:t>𝐹</m:t>
                              </m:r>
                            </m:e>
                            <m:sub>
                              <m:r>
                                <a:rPr lang="cs-CZ" i="1">
                                  <a:latin typeface="Cambria Math" panose="02040503050406030204" pitchFamily="18" charset="0"/>
                                </a:rPr>
                                <m:t>𝑢</m:t>
                              </m:r>
                              <m:r>
                                <a:rPr lang="cs-CZ" i="1">
                                  <a:latin typeface="Cambria Math" panose="02040503050406030204" pitchFamily="18" charset="0"/>
                                </a:rPr>
                                <m:t>,</m:t>
                              </m:r>
                              <m:r>
                                <a:rPr lang="cs-CZ" i="1">
                                  <a:latin typeface="Cambria Math" panose="02040503050406030204" pitchFamily="18" charset="0"/>
                                </a:rPr>
                                <m:t>𝑜</m:t>
                              </m:r>
                            </m:sub>
                          </m:sSub>
                          <m:r>
                            <a:rPr lang="hu-HU">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panose="02040503050406030204" pitchFamily="18" charset="0"/>
                                </a:rPr>
                                <m:t>𝑓</m:t>
                              </m:r>
                            </m:e>
                            <m:sub>
                              <m:r>
                                <a:rPr lang="hu-HU">
                                  <a:latin typeface="Cambria Math" panose="02040503050406030204" pitchFamily="18" charset="0"/>
                                </a:rPr>
                                <m:t>1</m:t>
                              </m:r>
                            </m:sub>
                          </m:sSub>
                          <m:r>
                            <a:rPr lang="hu-HU">
                              <a:latin typeface="Cambria Math" panose="02040503050406030204" pitchFamily="18" charset="0"/>
                            </a:rPr>
                            <m:t>,…,</m:t>
                          </m:r>
                          <m:sSub>
                            <m:sSubPr>
                              <m:ctrlPr>
                                <a:rPr lang="hu-HU" i="1">
                                  <a:latin typeface="Cambria Math" panose="02040503050406030204" pitchFamily="18" charset="0"/>
                                </a:rPr>
                              </m:ctrlPr>
                            </m:sSubPr>
                            <m:e>
                              <m:r>
                                <a:rPr lang="hu-HU" i="1">
                                  <a:latin typeface="Cambria Math" panose="02040503050406030204" pitchFamily="18" charset="0"/>
                                </a:rPr>
                                <m:t>𝑓</m:t>
                              </m:r>
                            </m:e>
                            <m:sub>
                              <m:r>
                                <a:rPr lang="hu-HU" i="1">
                                  <a:latin typeface="Cambria Math" panose="02040503050406030204" pitchFamily="18" charset="0"/>
                                </a:rPr>
                                <m:t>𝑖</m:t>
                              </m:r>
                            </m:sub>
                          </m:sSub>
                        </m:e>
                      </m:d>
                    </m:oMath>
                  </m:oMathPara>
                </a14:m>
                <a:endParaRPr lang="hu-HU" dirty="0"/>
              </a:p>
            </p:txBody>
          </p:sp>
        </mc:Choice>
        <mc:Fallback xmlns="">
          <p:sp>
            <p:nvSpPr>
              <p:cNvPr id="7" name="Téglalap 6"/>
              <p:cNvSpPr>
                <a:spLocks noRot="1" noChangeAspect="1" noMove="1" noResize="1" noEditPoints="1" noAdjustHandles="1" noChangeArrowheads="1" noChangeShapeType="1" noTextEdit="1"/>
              </p:cNvSpPr>
              <p:nvPr/>
            </p:nvSpPr>
            <p:spPr>
              <a:xfrm>
                <a:off x="1398271" y="2631440"/>
                <a:ext cx="1862113" cy="404983"/>
              </a:xfrm>
              <a:prstGeom prst="rect">
                <a:avLst/>
              </a:prstGeom>
              <a:blipFill>
                <a:blip r:embed="rId5"/>
                <a:stretch>
                  <a:fillRect t="-156061" r="-29412" b="-23333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9" name="Téglalap 18"/>
              <p:cNvSpPr/>
              <p:nvPr/>
            </p:nvSpPr>
            <p:spPr>
              <a:xfrm>
                <a:off x="3152146" y="2616860"/>
                <a:ext cx="1908278" cy="4113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hu-HU" i="1">
                              <a:latin typeface="Cambria Math" panose="02040503050406030204" pitchFamily="18" charset="0"/>
                            </a:rPr>
                          </m:ctrlPr>
                        </m:dPr>
                        <m:e>
                          <m:r>
                            <a:rPr lang="hu-HU">
                              <a:latin typeface="Cambria Math" panose="02040503050406030204" pitchFamily="18" charset="0"/>
                            </a:rPr>
                            <m:t> </m:t>
                          </m:r>
                          <m:sSub>
                            <m:sSubPr>
                              <m:ctrlPr>
                                <a:rPr lang="cs-CZ" i="1">
                                  <a:latin typeface="Cambria Math" panose="02040503050406030204" pitchFamily="18" charset="0"/>
                                </a:rPr>
                              </m:ctrlPr>
                            </m:sSubPr>
                            <m:e>
                              <m:r>
                                <a:rPr lang="cs-CZ" i="1">
                                  <a:latin typeface="Cambria Math" panose="02040503050406030204" pitchFamily="18" charset="0"/>
                                </a:rPr>
                                <m:t>𝐶</m:t>
                              </m:r>
                            </m:e>
                            <m:sub>
                              <m:r>
                                <a:rPr lang="cs-CZ" i="1">
                                  <a:latin typeface="Cambria Math" panose="02040503050406030204" pitchFamily="18" charset="0"/>
                                </a:rPr>
                                <m:t>𝑢</m:t>
                              </m:r>
                              <m:r>
                                <a:rPr lang="cs-CZ" i="1">
                                  <a:latin typeface="Cambria Math" panose="02040503050406030204" pitchFamily="18" charset="0"/>
                                </a:rPr>
                                <m:t>,</m:t>
                              </m:r>
                              <m:r>
                                <a:rPr lang="cs-CZ" i="1">
                                  <a:latin typeface="Cambria Math" panose="02040503050406030204" pitchFamily="18" charset="0"/>
                                </a:rPr>
                                <m:t>𝑜</m:t>
                              </m:r>
                            </m:sub>
                          </m:sSub>
                          <m:r>
                            <a:rPr lang="hu-HU">
                              <a:latin typeface="Cambria Math" panose="02040503050406030204" pitchFamily="18" charset="0"/>
                            </a:rPr>
                            <m:t>=[</m:t>
                          </m:r>
                          <m:sSub>
                            <m:sSubPr>
                              <m:ctrlPr>
                                <a:rPr lang="hu-HU" i="1">
                                  <a:latin typeface="Cambria Math" panose="02040503050406030204" pitchFamily="18" charset="0"/>
                                </a:rPr>
                              </m:ctrlPr>
                            </m:sSubPr>
                            <m:e>
                              <m:r>
                                <a:rPr lang="cs-CZ" i="1">
                                  <a:latin typeface="Cambria Math" panose="02040503050406030204" pitchFamily="18" charset="0"/>
                                </a:rPr>
                                <m:t>𝑐</m:t>
                              </m:r>
                            </m:e>
                            <m:sub>
                              <m:r>
                                <a:rPr lang="hu-HU">
                                  <a:latin typeface="Cambria Math" panose="02040503050406030204" pitchFamily="18" charset="0"/>
                                </a:rPr>
                                <m:t>1</m:t>
                              </m:r>
                            </m:sub>
                          </m:sSub>
                          <m:r>
                            <a:rPr lang="hu-HU">
                              <a:latin typeface="Cambria Math" panose="02040503050406030204" pitchFamily="18" charset="0"/>
                            </a:rPr>
                            <m:t>,…,</m:t>
                          </m:r>
                          <m:sSub>
                            <m:sSubPr>
                              <m:ctrlPr>
                                <a:rPr lang="hu-HU" i="1">
                                  <a:latin typeface="Cambria Math" panose="02040503050406030204" pitchFamily="18" charset="0"/>
                                </a:rPr>
                              </m:ctrlPr>
                            </m:sSubPr>
                            <m:e>
                              <m:r>
                                <a:rPr lang="cs-CZ" i="1">
                                  <a:latin typeface="Cambria Math" panose="02040503050406030204" pitchFamily="18" charset="0"/>
                                </a:rPr>
                                <m:t>𝑐</m:t>
                              </m:r>
                            </m:e>
                            <m:sub>
                              <m:r>
                                <a:rPr lang="cs-CZ" i="1">
                                  <a:latin typeface="Cambria Math" panose="02040503050406030204" pitchFamily="18" charset="0"/>
                                </a:rPr>
                                <m:t>𝑗</m:t>
                              </m:r>
                            </m:sub>
                          </m:sSub>
                        </m:e>
                      </m:d>
                    </m:oMath>
                  </m:oMathPara>
                </a14:m>
                <a:endParaRPr lang="hu-HU" dirty="0"/>
              </a:p>
            </p:txBody>
          </p:sp>
        </mc:Choice>
        <mc:Fallback xmlns="">
          <p:sp>
            <p:nvSpPr>
              <p:cNvPr id="19" name="Téglalap 18"/>
              <p:cNvSpPr>
                <a:spLocks noRot="1" noChangeAspect="1" noMove="1" noResize="1" noEditPoints="1" noAdjustHandles="1" noChangeArrowheads="1" noChangeShapeType="1" noTextEdit="1"/>
              </p:cNvSpPr>
              <p:nvPr/>
            </p:nvSpPr>
            <p:spPr>
              <a:xfrm>
                <a:off x="3152146" y="2616860"/>
                <a:ext cx="1908278" cy="411395"/>
              </a:xfrm>
              <a:prstGeom prst="rect">
                <a:avLst/>
              </a:prstGeom>
              <a:blipFill>
                <a:blip r:embed="rId7"/>
                <a:stretch>
                  <a:fillRect t="-151471" r="-29073" b="-22352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Téglalap 19"/>
              <p:cNvSpPr/>
              <p:nvPr/>
            </p:nvSpPr>
            <p:spPr>
              <a:xfrm>
                <a:off x="1716506" y="3485443"/>
                <a:ext cx="2359813" cy="38151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hu-HU" i="1">
                              <a:latin typeface="Cambria Math" panose="02040503050406030204" pitchFamily="18" charset="0"/>
                            </a:rPr>
                            <m:t>𝐹</m:t>
                          </m:r>
                        </m:e>
                        <m:sub>
                          <m:r>
                            <a:rPr lang="cs-CZ" i="1">
                              <a:latin typeface="Cambria Math" panose="02040503050406030204" pitchFamily="18" charset="0"/>
                            </a:rPr>
                            <m:t>𝑢</m:t>
                          </m:r>
                          <m:r>
                            <a:rPr lang="cs-CZ" i="1">
                              <a:latin typeface="Cambria Math" panose="02040503050406030204" pitchFamily="18" charset="0"/>
                            </a:rPr>
                            <m:t>,</m:t>
                          </m:r>
                          <m:r>
                            <a:rPr lang="cs-CZ" i="1">
                              <a:latin typeface="Cambria Math" panose="02040503050406030204" pitchFamily="18" charset="0"/>
                            </a:rPr>
                            <m:t>𝑜</m:t>
                          </m:r>
                        </m:sub>
                      </m:sSub>
                      <m:r>
                        <a:rPr lang="cs-CZ" i="1">
                          <a:latin typeface="Cambria Math" panose="02040503050406030204" pitchFamily="18" charset="0"/>
                        </a:rPr>
                        <m:t>, </m:t>
                      </m:r>
                      <m:sSub>
                        <m:sSubPr>
                          <m:ctrlPr>
                            <a:rPr lang="cs-CZ" i="1">
                              <a:latin typeface="Cambria Math" panose="02040503050406030204" pitchFamily="18" charset="0"/>
                            </a:rPr>
                          </m:ctrlPr>
                        </m:sSubPr>
                        <m:e>
                          <m:r>
                            <a:rPr lang="cs-CZ" i="1">
                              <a:latin typeface="Cambria Math" panose="02040503050406030204" pitchFamily="18" charset="0"/>
                            </a:rPr>
                            <m:t>𝐶</m:t>
                          </m:r>
                        </m:e>
                        <m:sub>
                          <m:r>
                            <a:rPr lang="cs-CZ" i="1">
                              <a:latin typeface="Cambria Math" panose="02040503050406030204" pitchFamily="18" charset="0"/>
                            </a:rPr>
                            <m:t>𝑢</m:t>
                          </m:r>
                          <m:r>
                            <a:rPr lang="cs-CZ" i="1">
                              <a:latin typeface="Cambria Math" panose="02040503050406030204" pitchFamily="18" charset="0"/>
                            </a:rPr>
                            <m:t>,</m:t>
                          </m:r>
                          <m:r>
                            <a:rPr lang="cs-CZ" i="1">
                              <a:latin typeface="Cambria Math" panose="02040503050406030204" pitchFamily="18" charset="0"/>
                            </a:rPr>
                            <m:t>𝑜</m:t>
                          </m:r>
                        </m:sub>
                      </m:sSub>
                      <m:r>
                        <a:rPr lang="cs-CZ" i="1">
                          <a:latin typeface="Cambria Math" panose="02040503050406030204" pitchFamily="18" charset="0"/>
                          <a:ea typeface="Cambria Math" panose="02040503050406030204" pitchFamily="18" charset="0"/>
                        </a:rPr>
                        <m:t>→</m:t>
                      </m:r>
                      <m:sSub>
                        <m:sSubPr>
                          <m:ctrlPr>
                            <a:rPr lang="cs-CZ" i="1">
                              <a:latin typeface="Cambria Math" panose="02040503050406030204" pitchFamily="18" charset="0"/>
                            </a:rPr>
                          </m:ctrlPr>
                        </m:sSubPr>
                        <m:e>
                          <m:acc>
                            <m:accPr>
                              <m:chr m:val="̅"/>
                              <m:ctrlPr>
                                <a:rPr lang="cs-CZ" i="1">
                                  <a:latin typeface="Cambria Math" panose="02040503050406030204" pitchFamily="18" charset="0"/>
                                </a:rPr>
                              </m:ctrlPr>
                            </m:accPr>
                            <m:e>
                              <m:r>
                                <a:rPr lang="cs-CZ" i="1">
                                  <a:latin typeface="Cambria Math" panose="02040503050406030204" pitchFamily="18" charset="0"/>
                                </a:rPr>
                                <m:t>𝑟</m:t>
                              </m:r>
                            </m:e>
                          </m:acc>
                        </m:e>
                        <m:sub>
                          <m:r>
                            <a:rPr lang="cs-CZ" i="1">
                              <a:latin typeface="Cambria Math" panose="02040503050406030204" pitchFamily="18" charset="0"/>
                            </a:rPr>
                            <m:t>𝑢</m:t>
                          </m:r>
                          <m:r>
                            <a:rPr lang="cs-CZ" i="1">
                              <a:latin typeface="Cambria Math" panose="02040503050406030204" pitchFamily="18" charset="0"/>
                            </a:rPr>
                            <m:t>,</m:t>
                          </m:r>
                          <m:r>
                            <a:rPr lang="cs-CZ" i="1">
                              <a:latin typeface="Cambria Math" panose="02040503050406030204" pitchFamily="18" charset="0"/>
                            </a:rPr>
                            <m:t>𝑜</m:t>
                          </m:r>
                        </m:sub>
                      </m:sSub>
                      <m:r>
                        <a:rPr lang="cs-CZ" i="1">
                          <a:latin typeface="Cambria Math" panose="02040503050406030204" pitchFamily="18" charset="0"/>
                        </a:rPr>
                        <m:t>:</m:t>
                      </m:r>
                      <m:r>
                        <a:rPr lang="cs-CZ" i="1">
                          <a:latin typeface="Cambria Math" panose="02040503050406030204" pitchFamily="18" charset="0"/>
                        </a:rPr>
                        <m:t>𝑜</m:t>
                      </m:r>
                      <m:r>
                        <a:rPr lang="cs-CZ" i="1">
                          <a:latin typeface="Cambria Math" panose="02040503050406030204" pitchFamily="18" charset="0"/>
                          <a:ea typeface="Cambria Math" panose="02040503050406030204" pitchFamily="18" charset="0"/>
                        </a:rPr>
                        <m:t>∈</m:t>
                      </m:r>
                      <m:r>
                        <a:rPr lang="cs-CZ" b="1" i="1">
                          <a:latin typeface="Cambria Math" panose="02040503050406030204" pitchFamily="18" charset="0"/>
                          <a:ea typeface="Cambria Math" panose="02040503050406030204" pitchFamily="18" charset="0"/>
                        </a:rPr>
                        <m:t>𝑺</m:t>
                      </m:r>
                    </m:oMath>
                  </m:oMathPara>
                </a14:m>
                <a:endParaRPr lang="hu-HU" dirty="0"/>
              </a:p>
            </p:txBody>
          </p:sp>
        </mc:Choice>
        <mc:Fallback xmlns="">
          <p:sp>
            <p:nvSpPr>
              <p:cNvPr id="20" name="Téglalap 19"/>
              <p:cNvSpPr>
                <a:spLocks noRot="1" noChangeAspect="1" noMove="1" noResize="1" noEditPoints="1" noAdjustHandles="1" noChangeArrowheads="1" noChangeShapeType="1" noTextEdit="1"/>
              </p:cNvSpPr>
              <p:nvPr/>
            </p:nvSpPr>
            <p:spPr>
              <a:xfrm>
                <a:off x="1716506" y="3485443"/>
                <a:ext cx="2359813" cy="381515"/>
              </a:xfrm>
              <a:prstGeom prst="rect">
                <a:avLst/>
              </a:prstGeom>
              <a:blipFill>
                <a:blip r:embed="rId8"/>
                <a:stretch>
                  <a:fillRect/>
                </a:stretch>
              </a:blipFill>
            </p:spPr>
            <p:txBody>
              <a:bodyPr/>
              <a:lstStyle/>
              <a:p>
                <a:r>
                  <a:rPr lang="cs-CZ">
                    <a:noFill/>
                  </a:rPr>
                  <a:t> </a:t>
                </a:r>
              </a:p>
            </p:txBody>
          </p:sp>
        </mc:Fallback>
      </mc:AlternateContent>
      <p:sp>
        <p:nvSpPr>
          <p:cNvPr id="23" name="Cím 10">
            <a:extLst>
              <a:ext uri="{FF2B5EF4-FFF2-40B4-BE49-F238E27FC236}">
                <a16:creationId xmlns:a16="http://schemas.microsoft.com/office/drawing/2014/main" id="{A3D129E0-5686-4A67-8B58-4BD1B5A2E828}"/>
              </a:ext>
            </a:extLst>
          </p:cNvPr>
          <p:cNvSpPr>
            <a:spLocks noGrp="1"/>
          </p:cNvSpPr>
          <p:nvPr>
            <p:ph type="title"/>
          </p:nvPr>
        </p:nvSpPr>
        <p:spPr>
          <a:xfrm>
            <a:off x="677332" y="609603"/>
            <a:ext cx="10489778" cy="1320795"/>
          </a:xfrm>
        </p:spPr>
        <p:txBody>
          <a:bodyPr/>
          <a:lstStyle/>
          <a:p>
            <a:r>
              <a:rPr lang="cs-CZ" sz="4000" dirty="0">
                <a:solidFill>
                  <a:srgbClr val="333333"/>
                </a:solidFill>
                <a:latin typeface="Arial" pitchFamily="34"/>
              </a:rPr>
              <a:t>How to interpret </a:t>
            </a:r>
            <a:r>
              <a:rPr lang="cs-CZ" sz="4000" dirty="0" err="1">
                <a:solidFill>
                  <a:srgbClr val="333333"/>
                </a:solidFill>
                <a:latin typeface="Arial" pitchFamily="34"/>
              </a:rPr>
              <a:t>numeric</a:t>
            </a:r>
            <a:r>
              <a:rPr lang="cs-CZ" sz="4000" dirty="0">
                <a:solidFill>
                  <a:srgbClr val="333333"/>
                </a:solidFill>
                <a:latin typeface="Arial" pitchFamily="34"/>
              </a:rPr>
              <a:t> </a:t>
            </a:r>
            <a:r>
              <a:rPr lang="cs-CZ" sz="4000" dirty="0" err="1">
                <a:solidFill>
                  <a:srgbClr val="333333"/>
                </a:solidFill>
                <a:latin typeface="Arial" pitchFamily="34"/>
              </a:rPr>
              <a:t>implicit</a:t>
            </a:r>
            <a:r>
              <a:rPr lang="cs-CZ" sz="4000" dirty="0">
                <a:solidFill>
                  <a:srgbClr val="333333"/>
                </a:solidFill>
                <a:latin typeface="Arial" pitchFamily="34"/>
              </a:rPr>
              <a:t> feedback</a:t>
            </a:r>
            <a:endParaRPr lang="hu-HU" dirty="0"/>
          </a:p>
        </p:txBody>
      </p:sp>
      <p:pic>
        <p:nvPicPr>
          <p:cNvPr id="2" name="Picture 1"/>
          <p:cNvPicPr>
            <a:picLocks noChangeAspect="1"/>
          </p:cNvPicPr>
          <p:nvPr/>
        </p:nvPicPr>
        <p:blipFill>
          <a:blip r:embed="rId9"/>
          <a:stretch>
            <a:fillRect/>
          </a:stretch>
        </p:blipFill>
        <p:spPr>
          <a:xfrm>
            <a:off x="6522801" y="4339389"/>
            <a:ext cx="5669199" cy="2518611"/>
          </a:xfrm>
          <a:prstGeom prst="rect">
            <a:avLst/>
          </a:prstGeom>
        </p:spPr>
      </p:pic>
      <p:sp>
        <p:nvSpPr>
          <p:cNvPr id="4" name="TextovéPole 3">
            <a:extLst>
              <a:ext uri="{FF2B5EF4-FFF2-40B4-BE49-F238E27FC236}">
                <a16:creationId xmlns:a16="http://schemas.microsoft.com/office/drawing/2014/main" id="{7C9D43E2-1D41-AF43-734F-72636F15B6D3}"/>
              </a:ext>
            </a:extLst>
          </p:cNvPr>
          <p:cNvSpPr txBox="1"/>
          <p:nvPr/>
        </p:nvSpPr>
        <p:spPr>
          <a:xfrm>
            <a:off x="4681087" y="1901172"/>
            <a:ext cx="6097604" cy="307777"/>
          </a:xfrm>
          <a:prstGeom prst="rect">
            <a:avLst/>
          </a:prstGeom>
          <a:noFill/>
        </p:spPr>
        <p:txBody>
          <a:bodyPr wrap="square">
            <a:spAutoFit/>
          </a:bodyPr>
          <a:lstStyle/>
          <a:p>
            <a:pPr algn="r"/>
            <a:r>
              <a:rPr lang="cs-CZ" sz="1400" dirty="0">
                <a:hlinkClick r:id="rId10"/>
              </a:rPr>
              <a:t>https://arxiv.org/pdf/1612.04978.pdf</a:t>
            </a:r>
            <a:endParaRPr lang="hu-HU" sz="1400" dirty="0"/>
          </a:p>
        </p:txBody>
      </p:sp>
    </p:spTree>
    <p:extLst>
      <p:ext uri="{BB962C8B-B14F-4D97-AF65-F5344CB8AC3E}">
        <p14:creationId xmlns:p14="http://schemas.microsoft.com/office/powerpoint/2010/main" val="23677820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600" dirty="0"/>
              <a:t>Negative preference </a:t>
            </a:r>
            <a:r>
              <a:rPr lang="cs-CZ" sz="3600" dirty="0" err="1"/>
              <a:t>from</a:t>
            </a:r>
            <a:r>
              <a:rPr lang="cs-CZ" sz="3600" dirty="0"/>
              <a:t> </a:t>
            </a:r>
            <a:r>
              <a:rPr lang="cs-CZ" sz="3600" dirty="0" err="1"/>
              <a:t>implicit</a:t>
            </a:r>
            <a:r>
              <a:rPr lang="cs-CZ" sz="3600" dirty="0"/>
              <a:t> feedback</a:t>
            </a:r>
            <a:endParaRPr lang="en-US" dirty="0"/>
          </a:p>
        </p:txBody>
      </p:sp>
      <p:sp>
        <p:nvSpPr>
          <p:cNvPr id="11" name="Zástupný symbol pro text 10"/>
          <p:cNvSpPr>
            <a:spLocks noGrp="1"/>
          </p:cNvSpPr>
          <p:nvPr>
            <p:ph type="body" idx="1"/>
          </p:nvPr>
        </p:nvSpPr>
        <p:spPr/>
        <p:txBody>
          <a:bodyPr/>
          <a:lstStyle/>
          <a:p>
            <a:r>
              <a:rPr lang="cs-CZ" dirty="0" err="1"/>
              <a:t>Can</a:t>
            </a:r>
            <a:r>
              <a:rPr lang="cs-CZ" dirty="0"/>
              <a:t> my </a:t>
            </a:r>
            <a:r>
              <a:rPr lang="cs-CZ" dirty="0" err="1"/>
              <a:t>consumption</a:t>
            </a:r>
            <a:r>
              <a:rPr lang="cs-CZ" dirty="0"/>
              <a:t> </a:t>
            </a:r>
            <a:r>
              <a:rPr lang="cs-CZ" dirty="0" err="1"/>
              <a:t>say</a:t>
            </a:r>
            <a:r>
              <a:rPr lang="cs-CZ" dirty="0"/>
              <a:t> I don</a:t>
            </a:r>
            <a:r>
              <a:rPr lang="en-US" dirty="0"/>
              <a:t>’</a:t>
            </a:r>
            <a:r>
              <a:rPr lang="cs-CZ" dirty="0"/>
              <a:t>t </a:t>
            </a:r>
            <a:r>
              <a:rPr lang="cs-CZ" dirty="0" err="1"/>
              <a:t>like</a:t>
            </a:r>
            <a:r>
              <a:rPr lang="cs-CZ" dirty="0"/>
              <a:t> </a:t>
            </a:r>
            <a:r>
              <a:rPr lang="cs-CZ" dirty="0" err="1"/>
              <a:t>it</a:t>
            </a:r>
            <a:r>
              <a:rPr lang="cs-CZ" dirty="0"/>
              <a:t>?</a:t>
            </a:r>
            <a:endParaRPr lang="en-US" dirty="0"/>
          </a:p>
        </p:txBody>
      </p:sp>
      <p:sp>
        <p:nvSpPr>
          <p:cNvPr id="7" name="Zástupný symbol pro datum 6"/>
          <p:cNvSpPr>
            <a:spLocks noGrp="1"/>
          </p:cNvSpPr>
          <p:nvPr>
            <p:ph type="dt" sz="half"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a:p>
        </p:txBody>
      </p:sp>
      <p:sp>
        <p:nvSpPr>
          <p:cNvPr id="8" name="Zástupný symbol pro zápatí 7"/>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ltLang="en-US"/>
              <a:t>Peska, Vojtas: Towards Complex User Feedback and Presentation Context in Recommender Systems</a:t>
            </a:r>
            <a:endParaRPr lang="en-GB" altLang="en-US"/>
          </a:p>
        </p:txBody>
      </p:sp>
      <p:sp>
        <p:nvSpPr>
          <p:cNvPr id="9" name="Zástupný symbol pro číslo snímku 8"/>
          <p:cNvSpPr>
            <a:spLocks noGrp="1"/>
          </p:cNvSpPr>
          <p:nvPr>
            <p:ph type="sldNum" sz="quarter" idx="12"/>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DF7ED5B-E987-4949-AEA9-420F79658262}" type="slidenum">
              <a:rPr lang="en-GB" altLang="en-US" smtClean="0"/>
              <a:pPr>
                <a:defRPr/>
              </a:pPr>
              <a:t>31</a:t>
            </a:fld>
            <a:endParaRPr lang="en-GB" altLang="en-US"/>
          </a:p>
        </p:txBody>
      </p:sp>
    </p:spTree>
    <p:extLst>
      <p:ext uri="{BB962C8B-B14F-4D97-AF65-F5344CB8AC3E}">
        <p14:creationId xmlns:p14="http://schemas.microsoft.com/office/powerpoint/2010/main" val="433355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609603"/>
            <a:ext cx="9209618" cy="1320795"/>
          </a:xfrm>
        </p:spPr>
        <p:txBody>
          <a:bodyPr>
            <a:normAutofit/>
          </a:bodyPr>
          <a:lstStyle/>
          <a:p>
            <a:r>
              <a:rPr lang="en-US" dirty="0">
                <a:solidFill>
                  <a:srgbClr val="333333"/>
                </a:solidFill>
                <a:latin typeface="Arial" pitchFamily="34"/>
              </a:rPr>
              <a:t>Negative preference from implicit feedback</a:t>
            </a:r>
            <a:endParaRPr lang="en-US" dirty="0"/>
          </a:p>
        </p:txBody>
      </p:sp>
      <p:sp>
        <p:nvSpPr>
          <p:cNvPr id="3" name="Content Placeholder 2"/>
          <p:cNvSpPr>
            <a:spLocks noGrp="1"/>
          </p:cNvSpPr>
          <p:nvPr>
            <p:ph idx="1"/>
          </p:nvPr>
        </p:nvSpPr>
        <p:spPr>
          <a:xfrm>
            <a:off x="677332" y="1558212"/>
            <a:ext cx="9297092" cy="4483146"/>
          </a:xfrm>
        </p:spPr>
        <p:txBody>
          <a:bodyPr>
            <a:normAutofit/>
          </a:bodyPr>
          <a:lstStyle/>
          <a:p>
            <a:pPr>
              <a:lnSpc>
                <a:spcPct val="90000"/>
              </a:lnSpc>
            </a:pPr>
            <a:endParaRPr lang="cs-CZ" sz="1600" dirty="0"/>
          </a:p>
          <a:p>
            <a:pPr marL="0" indent="0">
              <a:lnSpc>
                <a:spcPct val="90000"/>
              </a:lnSpc>
              <a:buNone/>
            </a:pPr>
            <a:endParaRPr lang="cs-CZ" sz="1600" dirty="0"/>
          </a:p>
          <a:p>
            <a:pPr marL="0" indent="0">
              <a:lnSpc>
                <a:spcPct val="90000"/>
              </a:lnSpc>
              <a:buNone/>
            </a:pPr>
            <a:endParaRPr lang="cs-CZ" sz="1600" dirty="0"/>
          </a:p>
        </p:txBody>
      </p:sp>
      <p:sp>
        <p:nvSpPr>
          <p:cNvPr id="22" name="Content Placeholder 2">
            <a:extLst>
              <a:ext uri="{FF2B5EF4-FFF2-40B4-BE49-F238E27FC236}">
                <a16:creationId xmlns:a16="http://schemas.microsoft.com/office/drawing/2014/main" id="{C1AA867E-B365-4BED-9373-C7AEDACE812C}"/>
              </a:ext>
            </a:extLst>
          </p:cNvPr>
          <p:cNvSpPr txBox="1">
            <a:spLocks/>
          </p:cNvSpPr>
          <p:nvPr/>
        </p:nvSpPr>
        <p:spPr>
          <a:xfrm>
            <a:off x="677332" y="1838425"/>
            <a:ext cx="8981018" cy="4805311"/>
          </a:xfrm>
          <a:prstGeom prst="rect">
            <a:avLst/>
          </a:prstGeom>
          <a:noFill/>
          <a:ln>
            <a:noFill/>
          </a:ln>
        </p:spPr>
        <p:txBody>
          <a:bodyPr vert="horz" wrap="square" lIns="91440" tIns="45720" rIns="91440" bIns="45720" anchor="t" anchorCtr="0" compatLnSpc="1">
            <a:normAutofit/>
          </a:bodyPr>
          <a:lstStyle>
            <a:lvl1pPr marL="342900" marR="0" lvl="0" indent="-342900" algn="l" defTabSz="457200" rtl="0" fontAlgn="auto" hangingPunct="1">
              <a:lnSpc>
                <a:spcPct val="100000"/>
              </a:lnSpc>
              <a:spcBef>
                <a:spcPts val="1000"/>
              </a:spcBef>
              <a:spcAft>
                <a:spcPts val="0"/>
              </a:spcAft>
              <a:buClr>
                <a:srgbClr val="90C226"/>
              </a:buClr>
              <a:buSzPct val="80000"/>
              <a:buFont typeface="Wingdings 3"/>
              <a:buChar char=""/>
              <a:tabLst/>
              <a:defRPr lang="cs-CZ"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90C226"/>
              </a:buClr>
              <a:buSzPct val="80000"/>
              <a:buFont typeface="Wingdings 3"/>
              <a:buChar char=""/>
              <a:tabLst/>
              <a:defRPr lang="cs-CZ"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 typeface="Wingdings 3"/>
              <a:buNone/>
            </a:pPr>
            <a:r>
              <a:rPr lang="cs-CZ" b="1" dirty="0" err="1">
                <a:latin typeface="+mn-lt"/>
              </a:rPr>
              <a:t>Object</a:t>
            </a:r>
            <a:r>
              <a:rPr lang="cs-CZ" b="1" dirty="0">
                <a:latin typeface="+mn-lt"/>
              </a:rPr>
              <a:t> detail level</a:t>
            </a:r>
            <a:endParaRPr lang="en-US" b="1" dirty="0">
              <a:latin typeface="+mn-lt"/>
            </a:endParaRPr>
          </a:p>
          <a:p>
            <a:pPr>
              <a:lnSpc>
                <a:spcPct val="90000"/>
              </a:lnSpc>
            </a:pPr>
            <a:r>
              <a:rPr lang="cs-CZ" sz="1600" dirty="0" err="1">
                <a:latin typeface="+mn-lt"/>
              </a:rPr>
              <a:t>If</a:t>
            </a:r>
            <a:r>
              <a:rPr lang="cs-CZ" sz="1600" dirty="0">
                <a:latin typeface="+mn-lt"/>
              </a:rPr>
              <a:t> more </a:t>
            </a:r>
            <a:r>
              <a:rPr lang="cs-CZ" sz="1600" dirty="0" err="1">
                <a:latin typeface="+mn-lt"/>
              </a:rPr>
              <a:t>is</a:t>
            </a:r>
            <a:r>
              <a:rPr lang="cs-CZ" sz="1600" dirty="0">
                <a:latin typeface="+mn-lt"/>
              </a:rPr>
              <a:t> </a:t>
            </a:r>
            <a:r>
              <a:rPr lang="cs-CZ" sz="1600" dirty="0" err="1">
                <a:latin typeface="+mn-lt"/>
              </a:rPr>
              <a:t>better</a:t>
            </a:r>
            <a:r>
              <a:rPr lang="cs-CZ" sz="1600" dirty="0">
                <a:latin typeface="+mn-lt"/>
              </a:rPr>
              <a:t>… „not-</a:t>
            </a:r>
            <a:r>
              <a:rPr lang="cs-CZ" sz="1600" dirty="0" err="1">
                <a:latin typeface="+mn-lt"/>
              </a:rPr>
              <a:t>enough</a:t>
            </a:r>
            <a:r>
              <a:rPr lang="cs-CZ" sz="1600" dirty="0">
                <a:latin typeface="+mn-lt"/>
              </a:rPr>
              <a:t>“ </a:t>
            </a:r>
            <a:r>
              <a:rPr lang="cs-CZ" sz="1600" dirty="0" err="1">
                <a:latin typeface="+mn-lt"/>
              </a:rPr>
              <a:t>might</a:t>
            </a:r>
            <a:r>
              <a:rPr lang="cs-CZ" sz="1600" dirty="0">
                <a:latin typeface="+mn-lt"/>
              </a:rPr>
              <a:t> </a:t>
            </a:r>
            <a:r>
              <a:rPr lang="cs-CZ" sz="1600" dirty="0" err="1">
                <a:latin typeface="+mn-lt"/>
              </a:rPr>
              <a:t>mean</a:t>
            </a:r>
            <a:r>
              <a:rPr lang="cs-CZ" sz="1600" dirty="0">
                <a:latin typeface="+mn-lt"/>
              </a:rPr>
              <a:t> I do not </a:t>
            </a:r>
            <a:r>
              <a:rPr lang="cs-CZ" sz="1600" dirty="0" err="1">
                <a:latin typeface="+mn-lt"/>
              </a:rPr>
              <a:t>like</a:t>
            </a:r>
            <a:r>
              <a:rPr lang="cs-CZ" sz="1600" dirty="0">
                <a:latin typeface="+mn-lt"/>
              </a:rPr>
              <a:t> </a:t>
            </a:r>
            <a:r>
              <a:rPr lang="cs-CZ" sz="1600" dirty="0" err="1">
                <a:latin typeface="+mn-lt"/>
              </a:rPr>
              <a:t>it</a:t>
            </a:r>
            <a:r>
              <a:rPr lang="cs-CZ" sz="1600" dirty="0">
                <a:latin typeface="+mn-lt"/>
              </a:rPr>
              <a:t>?</a:t>
            </a:r>
          </a:p>
          <a:p>
            <a:pPr lvl="1">
              <a:lnSpc>
                <a:spcPct val="90000"/>
              </a:lnSpc>
            </a:pPr>
            <a:r>
              <a:rPr lang="cs-CZ" sz="1400" dirty="0">
                <a:latin typeface="+mn-lt"/>
              </a:rPr>
              <a:t>Where is the borderline</a:t>
            </a:r>
            <a:r>
              <a:rPr lang="en-US" sz="1400" dirty="0">
                <a:latin typeface="+mn-lt"/>
              </a:rPr>
              <a:t>?</a:t>
            </a:r>
            <a:endParaRPr lang="cs-CZ" sz="1400" dirty="0">
              <a:latin typeface="+mn-lt"/>
            </a:endParaRPr>
          </a:p>
          <a:p>
            <a:pPr lvl="1">
              <a:lnSpc>
                <a:spcPct val="90000"/>
              </a:lnSpc>
            </a:pPr>
            <a:r>
              <a:rPr lang="en-US" sz="1400" dirty="0">
                <a:latin typeface="+mn-lt"/>
                <a:hlinkClick r:id="rId2"/>
              </a:rPr>
              <a:t>https://dl.acm.org/doi/10.1145/2479787.2479800</a:t>
            </a:r>
            <a:r>
              <a:rPr lang="cs-CZ" sz="1400" dirty="0">
                <a:latin typeface="+mn-lt"/>
              </a:rPr>
              <a:t> [</a:t>
            </a:r>
            <a:r>
              <a:rPr lang="cs-CZ" sz="1400" dirty="0" err="1">
                <a:latin typeface="+mn-lt"/>
              </a:rPr>
              <a:t>Our</a:t>
            </a:r>
            <a:r>
              <a:rPr lang="cs-CZ" sz="1400" dirty="0">
                <a:latin typeface="+mn-lt"/>
              </a:rPr>
              <a:t> </a:t>
            </a:r>
            <a:r>
              <a:rPr lang="cs-CZ" sz="1400" dirty="0" err="1">
                <a:latin typeface="+mn-lt"/>
              </a:rPr>
              <a:t>work</a:t>
            </a:r>
            <a:r>
              <a:rPr lang="cs-CZ" sz="1400" dirty="0">
                <a:latin typeface="+mn-lt"/>
              </a:rPr>
              <a:t>]</a:t>
            </a:r>
          </a:p>
          <a:p>
            <a:pPr lvl="2">
              <a:lnSpc>
                <a:spcPct val="90000"/>
              </a:lnSpc>
            </a:pPr>
            <a:r>
              <a:rPr lang="cs-CZ" sz="1500" dirty="0">
                <a:latin typeface="+mn-lt"/>
              </a:rPr>
              <a:t>(below average implies negative – maybe not the </a:t>
            </a:r>
            <a:r>
              <a:rPr lang="cs-CZ" sz="1500" dirty="0" err="1">
                <a:latin typeface="+mn-lt"/>
              </a:rPr>
              <a:t>best</a:t>
            </a:r>
            <a:r>
              <a:rPr lang="cs-CZ" sz="1500" dirty="0">
                <a:latin typeface="+mn-lt"/>
              </a:rPr>
              <a:t> idea, </a:t>
            </a:r>
            <a:r>
              <a:rPr lang="cs-CZ" sz="1500" dirty="0" err="1">
                <a:latin typeface="+mn-lt"/>
              </a:rPr>
              <a:t>selection</a:t>
            </a:r>
            <a:r>
              <a:rPr lang="cs-CZ" sz="1500" dirty="0">
                <a:latin typeface="+mn-lt"/>
              </a:rPr>
              <a:t> </a:t>
            </a:r>
            <a:r>
              <a:rPr lang="cs-CZ" sz="1500" dirty="0" err="1">
                <a:latin typeface="+mn-lt"/>
              </a:rPr>
              <a:t>bias</a:t>
            </a:r>
            <a:r>
              <a:rPr lang="cs-CZ" sz="1500" dirty="0">
                <a:latin typeface="+mn-lt"/>
              </a:rPr>
              <a:t>)</a:t>
            </a:r>
            <a:endParaRPr lang="en-US" sz="1500" dirty="0">
              <a:latin typeface="+mn-lt"/>
            </a:endParaRPr>
          </a:p>
          <a:p>
            <a:pPr marL="0" indent="0">
              <a:lnSpc>
                <a:spcPct val="90000"/>
              </a:lnSpc>
              <a:buNone/>
            </a:pPr>
            <a:r>
              <a:rPr lang="cs-CZ" dirty="0">
                <a:latin typeface="+mn-lt"/>
              </a:rPr>
              <a:t>Google Analytics: bounce rate </a:t>
            </a:r>
            <a:r>
              <a:rPr lang="cs-CZ" sz="1600" dirty="0">
                <a:latin typeface="+mn-lt"/>
              </a:rPr>
              <a:t>(leaving the page „immediately“ after openning it)</a:t>
            </a:r>
          </a:p>
          <a:p>
            <a:pPr>
              <a:lnSpc>
                <a:spcPct val="90000"/>
              </a:lnSpc>
            </a:pPr>
            <a:r>
              <a:rPr lang="cs-CZ" dirty="0">
                <a:latin typeface="+mn-lt"/>
              </a:rPr>
              <a:t>But </a:t>
            </a:r>
            <a:r>
              <a:rPr lang="cs-CZ" dirty="0" err="1">
                <a:latin typeface="+mn-lt"/>
              </a:rPr>
              <a:t>why</a:t>
            </a:r>
            <a:r>
              <a:rPr lang="cs-CZ" dirty="0">
                <a:latin typeface="+mn-lt"/>
              </a:rPr>
              <a:t>?</a:t>
            </a:r>
          </a:p>
          <a:p>
            <a:pPr lvl="1">
              <a:lnSpc>
                <a:spcPct val="90000"/>
              </a:lnSpc>
            </a:pPr>
            <a:r>
              <a:rPr lang="cs-CZ" sz="1400" i="1" dirty="0" err="1">
                <a:solidFill>
                  <a:schemeClr val="bg1">
                    <a:lumMod val="65000"/>
                  </a:schemeClr>
                </a:solidFill>
                <a:latin typeface="+mn-lt"/>
              </a:rPr>
              <a:t>Did</a:t>
            </a:r>
            <a:r>
              <a:rPr lang="cs-CZ" sz="1400" i="1" dirty="0">
                <a:solidFill>
                  <a:schemeClr val="bg1">
                    <a:lumMod val="65000"/>
                  </a:schemeClr>
                </a:solidFill>
                <a:latin typeface="+mn-lt"/>
              </a:rPr>
              <a:t> I </a:t>
            </a:r>
            <a:r>
              <a:rPr lang="cs-CZ" sz="1400" i="1" dirty="0" err="1">
                <a:solidFill>
                  <a:schemeClr val="bg1">
                    <a:lumMod val="65000"/>
                  </a:schemeClr>
                </a:solidFill>
                <a:latin typeface="+mn-lt"/>
              </a:rPr>
              <a:t>waited</a:t>
            </a:r>
            <a:r>
              <a:rPr lang="cs-CZ" sz="1400" i="1" dirty="0">
                <a:solidFill>
                  <a:schemeClr val="bg1">
                    <a:lumMod val="65000"/>
                  </a:schemeClr>
                </a:solidFill>
                <a:latin typeface="+mn-lt"/>
              </a:rPr>
              <a:t> </a:t>
            </a:r>
            <a:r>
              <a:rPr lang="cs-CZ" sz="1400" i="1" dirty="0" err="1">
                <a:solidFill>
                  <a:schemeClr val="bg1">
                    <a:lumMod val="65000"/>
                  </a:schemeClr>
                </a:solidFill>
                <a:latin typeface="+mn-lt"/>
              </a:rPr>
              <a:t>too</a:t>
            </a:r>
            <a:r>
              <a:rPr lang="cs-CZ" sz="1400" i="1" dirty="0">
                <a:solidFill>
                  <a:schemeClr val="bg1">
                    <a:lumMod val="65000"/>
                  </a:schemeClr>
                </a:solidFill>
                <a:latin typeface="+mn-lt"/>
              </a:rPr>
              <a:t> long to </a:t>
            </a:r>
            <a:r>
              <a:rPr lang="cs-CZ" sz="1400" i="1" dirty="0" err="1">
                <a:solidFill>
                  <a:schemeClr val="bg1">
                    <a:lumMod val="65000"/>
                  </a:schemeClr>
                </a:solidFill>
                <a:latin typeface="+mn-lt"/>
              </a:rPr>
              <a:t>load</a:t>
            </a:r>
            <a:r>
              <a:rPr lang="cs-CZ" sz="1400" i="1" dirty="0">
                <a:solidFill>
                  <a:schemeClr val="bg1">
                    <a:lumMod val="65000"/>
                  </a:schemeClr>
                </a:solidFill>
                <a:latin typeface="+mn-lt"/>
              </a:rPr>
              <a:t> </a:t>
            </a:r>
            <a:r>
              <a:rPr lang="cs-CZ" sz="1400" i="1" dirty="0" err="1">
                <a:solidFill>
                  <a:schemeClr val="bg1">
                    <a:lumMod val="65000"/>
                  </a:schemeClr>
                </a:solidFill>
                <a:latin typeface="+mn-lt"/>
              </a:rPr>
              <a:t>page</a:t>
            </a:r>
            <a:r>
              <a:rPr lang="cs-CZ" sz="1400" i="1" dirty="0">
                <a:solidFill>
                  <a:schemeClr val="bg1">
                    <a:lumMod val="65000"/>
                  </a:schemeClr>
                </a:solidFill>
                <a:latin typeface="+mn-lt"/>
              </a:rPr>
              <a:t>?</a:t>
            </a:r>
          </a:p>
          <a:p>
            <a:pPr lvl="1">
              <a:lnSpc>
                <a:spcPct val="90000"/>
              </a:lnSpc>
            </a:pPr>
            <a:r>
              <a:rPr lang="cs-CZ" sz="1400" i="1" dirty="0">
                <a:solidFill>
                  <a:schemeClr val="bg1">
                    <a:lumMod val="65000"/>
                  </a:schemeClr>
                </a:solidFill>
                <a:latin typeface="+mn-lt"/>
              </a:rPr>
              <a:t>I </a:t>
            </a:r>
            <a:r>
              <a:rPr lang="cs-CZ" sz="1400" i="1" dirty="0" err="1">
                <a:solidFill>
                  <a:schemeClr val="bg1">
                    <a:lumMod val="65000"/>
                  </a:schemeClr>
                </a:solidFill>
                <a:latin typeface="+mn-lt"/>
              </a:rPr>
              <a:t>clicked</a:t>
            </a:r>
            <a:r>
              <a:rPr lang="cs-CZ" sz="1400" i="1" dirty="0">
                <a:solidFill>
                  <a:schemeClr val="bg1">
                    <a:lumMod val="65000"/>
                  </a:schemeClr>
                </a:solidFill>
                <a:latin typeface="+mn-lt"/>
              </a:rPr>
              <a:t> on </a:t>
            </a:r>
            <a:r>
              <a:rPr lang="cs-CZ" sz="1400" i="1" dirty="0" err="1">
                <a:solidFill>
                  <a:schemeClr val="bg1">
                    <a:lumMod val="65000"/>
                  </a:schemeClr>
                </a:solidFill>
                <a:latin typeface="+mn-lt"/>
              </a:rPr>
              <a:t>it</a:t>
            </a:r>
            <a:r>
              <a:rPr lang="cs-CZ" sz="1400" i="1" dirty="0">
                <a:solidFill>
                  <a:schemeClr val="bg1">
                    <a:lumMod val="65000"/>
                  </a:schemeClr>
                </a:solidFill>
                <a:latin typeface="+mn-lt"/>
              </a:rPr>
              <a:t> </a:t>
            </a:r>
            <a:r>
              <a:rPr lang="cs-CZ" sz="1400" i="1" dirty="0" err="1">
                <a:solidFill>
                  <a:schemeClr val="bg1">
                    <a:lumMod val="65000"/>
                  </a:schemeClr>
                </a:solidFill>
                <a:latin typeface="+mn-lt"/>
              </a:rPr>
              <a:t>accidentally</a:t>
            </a:r>
            <a:r>
              <a:rPr lang="cs-CZ" sz="1400" i="1" dirty="0">
                <a:solidFill>
                  <a:schemeClr val="bg1">
                    <a:lumMod val="65000"/>
                  </a:schemeClr>
                </a:solidFill>
                <a:latin typeface="+mn-lt"/>
              </a:rPr>
              <a:t>?</a:t>
            </a:r>
          </a:p>
          <a:p>
            <a:pPr lvl="1">
              <a:lnSpc>
                <a:spcPct val="90000"/>
              </a:lnSpc>
            </a:pPr>
            <a:r>
              <a:rPr lang="cs-CZ" sz="1400" i="1" dirty="0">
                <a:solidFill>
                  <a:schemeClr val="bg1">
                    <a:lumMod val="65000"/>
                  </a:schemeClr>
                </a:solidFill>
                <a:latin typeface="+mn-lt"/>
              </a:rPr>
              <a:t>I </a:t>
            </a:r>
            <a:r>
              <a:rPr lang="cs-CZ" sz="1400" i="1" dirty="0" err="1">
                <a:solidFill>
                  <a:schemeClr val="bg1">
                    <a:lumMod val="65000"/>
                  </a:schemeClr>
                </a:solidFill>
                <a:latin typeface="+mn-lt"/>
              </a:rPr>
              <a:t>found</a:t>
            </a:r>
            <a:r>
              <a:rPr lang="cs-CZ" sz="1400" i="1" dirty="0">
                <a:solidFill>
                  <a:schemeClr val="bg1">
                    <a:lumMod val="65000"/>
                  </a:schemeClr>
                </a:solidFill>
                <a:latin typeface="+mn-lt"/>
              </a:rPr>
              <a:t> </a:t>
            </a:r>
            <a:r>
              <a:rPr lang="cs-CZ" sz="1400" i="1" dirty="0" err="1">
                <a:solidFill>
                  <a:schemeClr val="bg1">
                    <a:lumMod val="65000"/>
                  </a:schemeClr>
                </a:solidFill>
                <a:latin typeface="+mn-lt"/>
              </a:rPr>
              <a:t>sth</a:t>
            </a:r>
            <a:r>
              <a:rPr lang="cs-CZ" sz="1400" i="1" dirty="0">
                <a:solidFill>
                  <a:schemeClr val="bg1">
                    <a:lumMod val="65000"/>
                  </a:schemeClr>
                </a:solidFill>
                <a:latin typeface="+mn-lt"/>
              </a:rPr>
              <a:t>. </a:t>
            </a:r>
            <a:r>
              <a:rPr lang="cs-CZ" sz="1400" i="1" dirty="0" err="1">
                <a:solidFill>
                  <a:schemeClr val="bg1">
                    <a:lumMod val="65000"/>
                  </a:schemeClr>
                </a:solidFill>
                <a:latin typeface="+mn-lt"/>
              </a:rPr>
              <a:t>better</a:t>
            </a:r>
            <a:r>
              <a:rPr lang="cs-CZ" sz="1400" i="1" dirty="0">
                <a:solidFill>
                  <a:schemeClr val="bg1">
                    <a:lumMod val="65000"/>
                  </a:schemeClr>
                </a:solidFill>
                <a:latin typeface="+mn-lt"/>
              </a:rPr>
              <a:t> in </a:t>
            </a:r>
            <a:r>
              <a:rPr lang="cs-CZ" sz="1400" i="1" dirty="0" err="1">
                <a:solidFill>
                  <a:schemeClr val="bg1">
                    <a:lumMod val="65000"/>
                  </a:schemeClr>
                </a:solidFill>
                <a:latin typeface="+mn-lt"/>
              </a:rPr>
              <a:t>the</a:t>
            </a:r>
            <a:r>
              <a:rPr lang="cs-CZ" sz="1400" i="1" dirty="0">
                <a:solidFill>
                  <a:schemeClr val="bg1">
                    <a:lumMod val="65000"/>
                  </a:schemeClr>
                </a:solidFill>
                <a:latin typeface="+mn-lt"/>
              </a:rPr>
              <a:t> </a:t>
            </a:r>
            <a:r>
              <a:rPr lang="cs-CZ" sz="1400" i="1" dirty="0" err="1">
                <a:solidFill>
                  <a:schemeClr val="bg1">
                    <a:lumMod val="65000"/>
                  </a:schemeClr>
                </a:solidFill>
                <a:latin typeface="+mn-lt"/>
              </a:rPr>
              <a:t>meantime</a:t>
            </a:r>
            <a:r>
              <a:rPr lang="cs-CZ" sz="1400" i="1" dirty="0">
                <a:solidFill>
                  <a:schemeClr val="bg1">
                    <a:lumMod val="65000"/>
                  </a:schemeClr>
                </a:solidFill>
                <a:latin typeface="+mn-lt"/>
              </a:rPr>
              <a:t>?</a:t>
            </a:r>
          </a:p>
          <a:p>
            <a:pPr lvl="1">
              <a:lnSpc>
                <a:spcPct val="90000"/>
              </a:lnSpc>
            </a:pPr>
            <a:r>
              <a:rPr lang="cs-CZ" sz="1400" dirty="0" err="1">
                <a:latin typeface="+mn-lt"/>
              </a:rPr>
              <a:t>The</a:t>
            </a:r>
            <a:r>
              <a:rPr lang="cs-CZ" sz="1400" dirty="0">
                <a:latin typeface="+mn-lt"/>
              </a:rPr>
              <a:t> </a:t>
            </a:r>
            <a:r>
              <a:rPr lang="cs-CZ" sz="1400" dirty="0" err="1">
                <a:latin typeface="+mn-lt"/>
              </a:rPr>
              <a:t>short</a:t>
            </a:r>
            <a:r>
              <a:rPr lang="cs-CZ" sz="1400" dirty="0">
                <a:latin typeface="+mn-lt"/>
              </a:rPr>
              <a:t> </a:t>
            </a:r>
            <a:r>
              <a:rPr lang="cs-CZ" sz="1400" dirty="0" err="1">
                <a:latin typeface="+mn-lt"/>
              </a:rPr>
              <a:t>description</a:t>
            </a:r>
            <a:r>
              <a:rPr lang="cs-CZ" sz="1400" dirty="0">
                <a:latin typeface="+mn-lt"/>
              </a:rPr>
              <a:t> </a:t>
            </a:r>
            <a:r>
              <a:rPr lang="cs-CZ" sz="1400" dirty="0" err="1">
                <a:latin typeface="+mn-lt"/>
              </a:rPr>
              <a:t>looked</a:t>
            </a:r>
            <a:r>
              <a:rPr lang="cs-CZ" sz="1400" dirty="0">
                <a:latin typeface="+mn-lt"/>
              </a:rPr>
              <a:t> </a:t>
            </a:r>
            <a:r>
              <a:rPr lang="cs-CZ" sz="1400" dirty="0" err="1">
                <a:latin typeface="+mn-lt"/>
              </a:rPr>
              <a:t>good</a:t>
            </a:r>
            <a:r>
              <a:rPr lang="cs-CZ" sz="1400" dirty="0">
                <a:latin typeface="+mn-lt"/>
              </a:rPr>
              <a:t>, but </a:t>
            </a:r>
            <a:r>
              <a:rPr lang="cs-CZ" sz="1400" dirty="0" err="1">
                <a:latin typeface="+mn-lt"/>
              </a:rPr>
              <a:t>it</a:t>
            </a:r>
            <a:r>
              <a:rPr lang="cs-CZ" sz="1400" dirty="0">
                <a:latin typeface="+mn-lt"/>
              </a:rPr>
              <a:t> </a:t>
            </a:r>
            <a:r>
              <a:rPr lang="cs-CZ" sz="1400" dirty="0" err="1">
                <a:latin typeface="+mn-lt"/>
              </a:rPr>
              <a:t>was</a:t>
            </a:r>
            <a:r>
              <a:rPr lang="cs-CZ" sz="1400" dirty="0">
                <a:latin typeface="+mn-lt"/>
              </a:rPr>
              <a:t> </a:t>
            </a:r>
            <a:r>
              <a:rPr lang="cs-CZ" sz="1400" dirty="0" err="1">
                <a:latin typeface="+mn-lt"/>
              </a:rPr>
              <a:t>missleading</a:t>
            </a:r>
            <a:r>
              <a:rPr lang="cs-CZ" sz="1400" dirty="0">
                <a:latin typeface="+mn-lt"/>
              </a:rPr>
              <a:t> / </a:t>
            </a:r>
            <a:r>
              <a:rPr lang="cs-CZ" sz="1400" dirty="0" err="1">
                <a:latin typeface="+mn-lt"/>
              </a:rPr>
              <a:t>did</a:t>
            </a:r>
            <a:r>
              <a:rPr lang="cs-CZ" sz="1400" dirty="0">
                <a:latin typeface="+mn-lt"/>
              </a:rPr>
              <a:t> not </a:t>
            </a:r>
            <a:r>
              <a:rPr lang="cs-CZ" sz="1400" dirty="0" err="1">
                <a:latin typeface="+mn-lt"/>
              </a:rPr>
              <a:t>cover</a:t>
            </a:r>
            <a:r>
              <a:rPr lang="cs-CZ" sz="1400" dirty="0">
                <a:latin typeface="+mn-lt"/>
              </a:rPr>
              <a:t> </a:t>
            </a:r>
            <a:r>
              <a:rPr lang="cs-CZ" sz="1400" dirty="0" err="1">
                <a:latin typeface="+mn-lt"/>
              </a:rPr>
              <a:t>important</a:t>
            </a:r>
            <a:r>
              <a:rPr lang="cs-CZ" sz="1400" dirty="0">
                <a:latin typeface="+mn-lt"/>
              </a:rPr>
              <a:t> </a:t>
            </a:r>
            <a:r>
              <a:rPr lang="cs-CZ" sz="1400" dirty="0" err="1">
                <a:latin typeface="+mn-lt"/>
              </a:rPr>
              <a:t>drawbacks</a:t>
            </a:r>
            <a:endParaRPr lang="cs-CZ" sz="1400" dirty="0">
              <a:latin typeface="+mn-lt"/>
            </a:endParaRPr>
          </a:p>
          <a:p>
            <a:pPr lvl="2">
              <a:lnSpc>
                <a:spcPct val="90000"/>
              </a:lnSpc>
            </a:pPr>
            <a:r>
              <a:rPr lang="cs-CZ" i="1" dirty="0" err="1">
                <a:latin typeface="+mn-lt"/>
              </a:rPr>
              <a:t>Would</a:t>
            </a:r>
            <a:r>
              <a:rPr lang="cs-CZ" i="1" dirty="0">
                <a:latin typeface="+mn-lt"/>
              </a:rPr>
              <a:t> </a:t>
            </a:r>
            <a:r>
              <a:rPr lang="cs-CZ" i="1" dirty="0" err="1">
                <a:latin typeface="+mn-lt"/>
              </a:rPr>
              <a:t>this</a:t>
            </a:r>
            <a:r>
              <a:rPr lang="cs-CZ" i="1" dirty="0">
                <a:latin typeface="+mn-lt"/>
              </a:rPr>
              <a:t> transfer </a:t>
            </a:r>
            <a:r>
              <a:rPr lang="cs-CZ" i="1" dirty="0" err="1">
                <a:latin typeface="+mn-lt"/>
              </a:rPr>
              <a:t>into</a:t>
            </a:r>
            <a:r>
              <a:rPr lang="cs-CZ" i="1" dirty="0">
                <a:latin typeface="+mn-lt"/>
              </a:rPr>
              <a:t> </a:t>
            </a:r>
            <a:r>
              <a:rPr lang="cs-CZ" i="1" dirty="0" err="1">
                <a:latin typeface="+mn-lt"/>
              </a:rPr>
              <a:t>decreased</a:t>
            </a:r>
            <a:r>
              <a:rPr lang="cs-CZ" i="1" dirty="0">
                <a:latin typeface="+mn-lt"/>
              </a:rPr>
              <a:t> feedback </a:t>
            </a:r>
            <a:r>
              <a:rPr lang="cs-CZ" i="1" dirty="0" err="1">
                <a:latin typeface="+mn-lt"/>
              </a:rPr>
              <a:t>values</a:t>
            </a:r>
            <a:r>
              <a:rPr lang="cs-CZ" i="1" dirty="0">
                <a:latin typeface="+mn-lt"/>
              </a:rPr>
              <a:t>?</a:t>
            </a:r>
          </a:p>
          <a:p>
            <a:pPr lvl="2">
              <a:lnSpc>
                <a:spcPct val="90000"/>
              </a:lnSpc>
            </a:pPr>
            <a:r>
              <a:rPr lang="cs-CZ" i="1" dirty="0">
                <a:latin typeface="+mn-lt"/>
              </a:rPr>
              <a:t>Maybe, maybe not (Seznam.cz lecture@NSWI166, clickbaits have similar consumption stats)</a:t>
            </a:r>
            <a:endParaRPr lang="en-US" i="1" dirty="0">
              <a:latin typeface="+mn-lt"/>
            </a:endParaRPr>
          </a:p>
        </p:txBody>
      </p:sp>
    </p:spTree>
    <p:extLst>
      <p:ext uri="{BB962C8B-B14F-4D97-AF65-F5344CB8AC3E}">
        <p14:creationId xmlns:p14="http://schemas.microsoft.com/office/powerpoint/2010/main" val="2447702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609603"/>
            <a:ext cx="9209618" cy="1320795"/>
          </a:xfrm>
        </p:spPr>
        <p:txBody>
          <a:bodyPr>
            <a:normAutofit/>
          </a:bodyPr>
          <a:lstStyle/>
          <a:p>
            <a:r>
              <a:rPr lang="en-US" dirty="0">
                <a:solidFill>
                  <a:srgbClr val="333333"/>
                </a:solidFill>
                <a:latin typeface="Arial" pitchFamily="34"/>
              </a:rPr>
              <a:t>Negative preference from implicit feedback</a:t>
            </a:r>
            <a:endParaRPr lang="en-US" dirty="0"/>
          </a:p>
        </p:txBody>
      </p:sp>
      <p:sp>
        <p:nvSpPr>
          <p:cNvPr id="3" name="Content Placeholder 2"/>
          <p:cNvSpPr>
            <a:spLocks noGrp="1"/>
          </p:cNvSpPr>
          <p:nvPr>
            <p:ph idx="1"/>
          </p:nvPr>
        </p:nvSpPr>
        <p:spPr>
          <a:xfrm>
            <a:off x="677332" y="1558212"/>
            <a:ext cx="9297092" cy="4483146"/>
          </a:xfrm>
        </p:spPr>
        <p:txBody>
          <a:bodyPr>
            <a:normAutofit/>
          </a:bodyPr>
          <a:lstStyle/>
          <a:p>
            <a:pPr>
              <a:lnSpc>
                <a:spcPct val="90000"/>
              </a:lnSpc>
            </a:pPr>
            <a:endParaRPr lang="cs-CZ" sz="1600" dirty="0"/>
          </a:p>
          <a:p>
            <a:pPr marL="0" indent="0">
              <a:lnSpc>
                <a:spcPct val="90000"/>
              </a:lnSpc>
              <a:buNone/>
            </a:pPr>
            <a:endParaRPr lang="cs-CZ" sz="1600" dirty="0"/>
          </a:p>
          <a:p>
            <a:pPr marL="0" indent="0">
              <a:lnSpc>
                <a:spcPct val="90000"/>
              </a:lnSpc>
              <a:buNone/>
            </a:pPr>
            <a:endParaRPr lang="cs-CZ" sz="1600" dirty="0"/>
          </a:p>
        </p:txBody>
      </p:sp>
      <p:sp>
        <p:nvSpPr>
          <p:cNvPr id="22" name="Content Placeholder 2">
            <a:extLst>
              <a:ext uri="{FF2B5EF4-FFF2-40B4-BE49-F238E27FC236}">
                <a16:creationId xmlns:a16="http://schemas.microsoft.com/office/drawing/2014/main" id="{C1AA867E-B365-4BED-9373-C7AEDACE812C}"/>
              </a:ext>
            </a:extLst>
          </p:cNvPr>
          <p:cNvSpPr txBox="1">
            <a:spLocks/>
          </p:cNvSpPr>
          <p:nvPr/>
        </p:nvSpPr>
        <p:spPr>
          <a:xfrm>
            <a:off x="677331" y="2160590"/>
            <a:ext cx="9709931" cy="3880768"/>
          </a:xfrm>
          <a:prstGeom prst="rect">
            <a:avLst/>
          </a:prstGeom>
          <a:noFill/>
          <a:ln>
            <a:noFill/>
          </a:ln>
        </p:spPr>
        <p:txBody>
          <a:bodyPr vert="horz" wrap="square" lIns="91440" tIns="45720" rIns="91440" bIns="45720" anchor="t" anchorCtr="0" compatLnSpc="1">
            <a:normAutofit/>
          </a:bodyPr>
          <a:lstStyle>
            <a:lvl1pPr marL="342900" marR="0" lvl="0" indent="-342900" algn="l" defTabSz="457200" rtl="0" fontAlgn="auto" hangingPunct="1">
              <a:lnSpc>
                <a:spcPct val="100000"/>
              </a:lnSpc>
              <a:spcBef>
                <a:spcPts val="1000"/>
              </a:spcBef>
              <a:spcAft>
                <a:spcPts val="0"/>
              </a:spcAft>
              <a:buClr>
                <a:srgbClr val="90C226"/>
              </a:buClr>
              <a:buSzPct val="80000"/>
              <a:buFont typeface="Wingdings 3"/>
              <a:buChar char=""/>
              <a:tabLst/>
              <a:defRPr lang="cs-CZ"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90C226"/>
              </a:buClr>
              <a:buSzPct val="80000"/>
              <a:buFont typeface="Wingdings 3"/>
              <a:buChar char=""/>
              <a:tabLst/>
              <a:defRPr lang="cs-CZ"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 typeface="Wingdings 3"/>
              <a:buNone/>
            </a:pPr>
            <a:r>
              <a:rPr lang="cs-CZ" b="1" dirty="0">
                <a:latin typeface="+mn-lt"/>
              </a:rPr>
              <a:t>The lack of positive feedback on object detail level</a:t>
            </a:r>
            <a:endParaRPr lang="en-US" b="1" dirty="0">
              <a:latin typeface="+mn-lt"/>
            </a:endParaRPr>
          </a:p>
          <a:p>
            <a:pPr>
              <a:lnSpc>
                <a:spcPct val="90000"/>
              </a:lnSpc>
            </a:pPr>
            <a:r>
              <a:rPr lang="cs-CZ" sz="1600" dirty="0">
                <a:latin typeface="+mn-lt"/>
                <a:hlinkClick r:id="rId2"/>
              </a:rPr>
              <a:t>https://link.springer.com/content/pdf/10.1007%2F978-3-642-02247-0_47.pdf</a:t>
            </a:r>
            <a:endParaRPr lang="cs-CZ" sz="1400" dirty="0">
              <a:latin typeface="+mn-lt"/>
            </a:endParaRPr>
          </a:p>
          <a:p>
            <a:pPr lvl="1">
              <a:lnSpc>
                <a:spcPct val="90000"/>
              </a:lnSpc>
            </a:pPr>
            <a:r>
              <a:rPr lang="cs-CZ" sz="2000" dirty="0">
                <a:latin typeface="+mn-lt"/>
              </a:rPr>
              <a:t>RecSys for jobs</a:t>
            </a:r>
          </a:p>
          <a:p>
            <a:pPr lvl="2">
              <a:lnSpc>
                <a:spcPct val="90000"/>
              </a:lnSpc>
            </a:pPr>
            <a:r>
              <a:rPr lang="cs-CZ" sz="1800" dirty="0">
                <a:latin typeface="+mn-lt"/>
              </a:rPr>
              <a:t>If the job was openned, but no positive action was </a:t>
            </a:r>
            <a:r>
              <a:rPr lang="cs-CZ" sz="1800" dirty="0" err="1">
                <a:latin typeface="+mn-lt"/>
              </a:rPr>
              <a:t>recorded</a:t>
            </a:r>
            <a:r>
              <a:rPr lang="cs-CZ" sz="1800" dirty="0">
                <a:latin typeface="+mn-lt"/>
              </a:rPr>
              <a:t> </a:t>
            </a:r>
            <a:br>
              <a:rPr lang="cs-CZ" sz="1800" dirty="0">
                <a:latin typeface="+mn-lt"/>
              </a:rPr>
            </a:br>
            <a:r>
              <a:rPr lang="cs-CZ" sz="1800" dirty="0">
                <a:latin typeface="+mn-lt"/>
              </a:rPr>
              <a:t>(applying /saving for later /...), consider it as negative</a:t>
            </a:r>
            <a:endParaRPr lang="en-US" sz="1800" dirty="0">
              <a:latin typeface="+mn-lt"/>
            </a:endParaRPr>
          </a:p>
          <a:p>
            <a:pPr lvl="2">
              <a:lnSpc>
                <a:spcPct val="90000"/>
              </a:lnSpc>
            </a:pPr>
            <a:r>
              <a:rPr lang="cs-CZ" sz="1800" dirty="0">
                <a:latin typeface="+mn-lt"/>
              </a:rPr>
              <a:t>Applied to extend user profile similarity (both users disliked similar </a:t>
            </a:r>
            <a:r>
              <a:rPr lang="cs-CZ" sz="1800" dirty="0" err="1">
                <a:latin typeface="+mn-lt"/>
              </a:rPr>
              <a:t>jobs</a:t>
            </a:r>
            <a:r>
              <a:rPr lang="cs-CZ" sz="1800" dirty="0">
                <a:latin typeface="+mn-lt"/>
              </a:rPr>
              <a:t>)</a:t>
            </a:r>
            <a:endParaRPr lang="cs-CZ" b="1" i="1" dirty="0">
              <a:solidFill>
                <a:srgbClr val="FF0000"/>
              </a:solidFill>
              <a:latin typeface="+mn-lt"/>
            </a:endParaRPr>
          </a:p>
          <a:p>
            <a:pPr>
              <a:lnSpc>
                <a:spcPct val="90000"/>
              </a:lnSpc>
            </a:pPr>
            <a:r>
              <a:rPr lang="cs-CZ" b="1" i="1" dirty="0">
                <a:solidFill>
                  <a:srgbClr val="FF0000"/>
                </a:solidFill>
                <a:latin typeface="+mn-lt"/>
              </a:rPr>
              <a:t>But do we have the full information?</a:t>
            </a:r>
          </a:p>
          <a:p>
            <a:pPr lvl="1">
              <a:lnSpc>
                <a:spcPct val="90000"/>
              </a:lnSpc>
            </a:pPr>
            <a:r>
              <a:rPr lang="cs-CZ" dirty="0">
                <a:latin typeface="+mn-lt"/>
              </a:rPr>
              <a:t>User could just bookmark the job outside</a:t>
            </a:r>
          </a:p>
          <a:p>
            <a:pPr lvl="1">
              <a:lnSpc>
                <a:spcPct val="90000"/>
              </a:lnSpc>
            </a:pPr>
            <a:r>
              <a:rPr lang="cs-CZ" dirty="0">
                <a:latin typeface="+mn-lt"/>
              </a:rPr>
              <a:t>User could simply leave interesting </a:t>
            </a:r>
            <a:r>
              <a:rPr lang="cs-CZ" dirty="0" err="1">
                <a:latin typeface="+mn-lt"/>
              </a:rPr>
              <a:t>offers</a:t>
            </a:r>
            <a:r>
              <a:rPr lang="cs-CZ" dirty="0">
                <a:latin typeface="+mn-lt"/>
              </a:rPr>
              <a:t> open</a:t>
            </a:r>
          </a:p>
          <a:p>
            <a:pPr>
              <a:lnSpc>
                <a:spcPct val="90000"/>
              </a:lnSpc>
            </a:pPr>
            <a:r>
              <a:rPr lang="cs-CZ" i="1" dirty="0" err="1">
                <a:solidFill>
                  <a:schemeClr val="bg1">
                    <a:lumMod val="50000"/>
                  </a:schemeClr>
                </a:solidFill>
                <a:latin typeface="+mn-lt"/>
              </a:rPr>
              <a:t>Spiritual</a:t>
            </a:r>
            <a:r>
              <a:rPr lang="cs-CZ" i="1" dirty="0">
                <a:solidFill>
                  <a:schemeClr val="bg1">
                    <a:lumMod val="50000"/>
                  </a:schemeClr>
                </a:solidFill>
                <a:latin typeface="+mn-lt"/>
              </a:rPr>
              <a:t> </a:t>
            </a:r>
            <a:r>
              <a:rPr lang="cs-CZ" i="1" dirty="0" err="1">
                <a:solidFill>
                  <a:schemeClr val="bg1">
                    <a:lumMod val="50000"/>
                  </a:schemeClr>
                </a:solidFill>
                <a:latin typeface="+mn-lt"/>
              </a:rPr>
              <a:t>followers</a:t>
            </a:r>
            <a:r>
              <a:rPr lang="cs-CZ" i="1" dirty="0">
                <a:solidFill>
                  <a:schemeClr val="bg1">
                    <a:lumMod val="50000"/>
                  </a:schemeClr>
                </a:solidFill>
                <a:latin typeface="+mn-lt"/>
              </a:rPr>
              <a:t>: </a:t>
            </a:r>
            <a:r>
              <a:rPr lang="cs-CZ" i="1" dirty="0" err="1">
                <a:solidFill>
                  <a:schemeClr val="bg1">
                    <a:lumMod val="50000"/>
                  </a:schemeClr>
                </a:solidFill>
                <a:latin typeface="+mn-lt"/>
              </a:rPr>
              <a:t>multi-armed</a:t>
            </a:r>
            <a:r>
              <a:rPr lang="cs-CZ" i="1" dirty="0">
                <a:solidFill>
                  <a:schemeClr val="bg1">
                    <a:lumMod val="50000"/>
                  </a:schemeClr>
                </a:solidFill>
                <a:latin typeface="+mn-lt"/>
              </a:rPr>
              <a:t> </a:t>
            </a:r>
            <a:r>
              <a:rPr lang="cs-CZ" i="1" dirty="0" err="1">
                <a:solidFill>
                  <a:schemeClr val="bg1">
                    <a:lumMod val="50000"/>
                  </a:schemeClr>
                </a:solidFill>
                <a:latin typeface="+mn-lt"/>
              </a:rPr>
              <a:t>bandits</a:t>
            </a:r>
            <a:r>
              <a:rPr lang="cs-CZ" i="1" dirty="0">
                <a:solidFill>
                  <a:schemeClr val="bg1">
                    <a:lumMod val="50000"/>
                  </a:schemeClr>
                </a:solidFill>
                <a:latin typeface="+mn-lt"/>
              </a:rPr>
              <a:t> </a:t>
            </a:r>
            <a:r>
              <a:rPr lang="cs-CZ" i="1" dirty="0" err="1">
                <a:solidFill>
                  <a:schemeClr val="bg1">
                    <a:lumMod val="50000"/>
                  </a:schemeClr>
                </a:solidFill>
                <a:latin typeface="+mn-lt"/>
              </a:rPr>
              <a:t>with</a:t>
            </a:r>
            <a:r>
              <a:rPr lang="cs-CZ" i="1" dirty="0">
                <a:solidFill>
                  <a:schemeClr val="bg1">
                    <a:lumMod val="50000"/>
                  </a:schemeClr>
                </a:solidFill>
                <a:latin typeface="+mn-lt"/>
              </a:rPr>
              <a:t> </a:t>
            </a:r>
            <a:r>
              <a:rPr lang="cs-CZ" i="1" dirty="0" err="1">
                <a:solidFill>
                  <a:schemeClr val="bg1">
                    <a:lumMod val="50000"/>
                  </a:schemeClr>
                </a:solidFill>
                <a:latin typeface="+mn-lt"/>
              </a:rPr>
              <a:t>delayed</a:t>
            </a:r>
            <a:r>
              <a:rPr lang="cs-CZ" i="1" dirty="0">
                <a:solidFill>
                  <a:schemeClr val="bg1">
                    <a:lumMod val="50000"/>
                  </a:schemeClr>
                </a:solidFill>
                <a:latin typeface="+mn-lt"/>
              </a:rPr>
              <a:t> feedback</a:t>
            </a:r>
          </a:p>
          <a:p>
            <a:pPr lvl="1">
              <a:lnSpc>
                <a:spcPct val="90000"/>
              </a:lnSpc>
            </a:pPr>
            <a:r>
              <a:rPr lang="cs-CZ" i="1" dirty="0">
                <a:solidFill>
                  <a:schemeClr val="bg1">
                    <a:lumMod val="50000"/>
                  </a:schemeClr>
                </a:solidFill>
                <a:latin typeface="+mn-lt"/>
              </a:rPr>
              <a:t>Positive feedback may come </a:t>
            </a:r>
            <a:r>
              <a:rPr lang="cs-CZ" i="1" dirty="0" smtClean="0">
                <a:solidFill>
                  <a:schemeClr val="bg1">
                    <a:lumMod val="50000"/>
                  </a:schemeClr>
                </a:solidFill>
                <a:latin typeface="+mn-lt"/>
              </a:rPr>
              <a:t>later, but has to come – otherwise considered as negative</a:t>
            </a:r>
            <a:endParaRPr lang="cs-CZ" i="1" dirty="0">
              <a:solidFill>
                <a:schemeClr val="bg1">
                  <a:lumMod val="50000"/>
                </a:schemeClr>
              </a:solidFill>
              <a:latin typeface="+mn-lt"/>
            </a:endParaRPr>
          </a:p>
        </p:txBody>
      </p:sp>
    </p:spTree>
    <p:extLst>
      <p:ext uri="{BB962C8B-B14F-4D97-AF65-F5344CB8AC3E}">
        <p14:creationId xmlns:p14="http://schemas.microsoft.com/office/powerpoint/2010/main" val="2624583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1" y="505197"/>
            <a:ext cx="9950563" cy="1320795"/>
          </a:xfrm>
        </p:spPr>
        <p:txBody>
          <a:bodyPr/>
          <a:lstStyle/>
          <a:p>
            <a:r>
              <a:rPr lang="en-US" dirty="0">
                <a:solidFill>
                  <a:srgbClr val="333333"/>
                </a:solidFill>
                <a:latin typeface="Arial" pitchFamily="34"/>
              </a:rPr>
              <a:t>Negative preference from implicit feedback</a:t>
            </a:r>
            <a:endParaRPr lang="en-US" dirty="0"/>
          </a:p>
        </p:txBody>
      </p:sp>
      <p:sp>
        <p:nvSpPr>
          <p:cNvPr id="3" name="Content Placeholder 2"/>
          <p:cNvSpPr>
            <a:spLocks noGrp="1"/>
          </p:cNvSpPr>
          <p:nvPr>
            <p:ph idx="1"/>
          </p:nvPr>
        </p:nvSpPr>
        <p:spPr>
          <a:xfrm>
            <a:off x="677331" y="1522767"/>
            <a:ext cx="10255913" cy="5085185"/>
          </a:xfrm>
        </p:spPr>
        <p:txBody>
          <a:bodyPr>
            <a:normAutofit/>
          </a:bodyPr>
          <a:lstStyle/>
          <a:p>
            <a:r>
              <a:rPr lang="cs-CZ" dirty="0">
                <a:latin typeface="+mn-lt"/>
              </a:rPr>
              <a:t>De-noising binary implicit feedback (SATtisfied /DisSATtisfied click)</a:t>
            </a:r>
            <a:endParaRPr lang="cs-CZ" dirty="0">
              <a:solidFill>
                <a:srgbClr val="92D050"/>
              </a:solidFill>
              <a:latin typeface="+mn-lt"/>
            </a:endParaRPr>
          </a:p>
          <a:p>
            <a:pPr lvl="1"/>
            <a:r>
              <a:rPr lang="cs-CZ" b="1" dirty="0">
                <a:latin typeface="+mn-lt"/>
              </a:rPr>
              <a:t>Static</a:t>
            </a:r>
            <a:r>
              <a:rPr lang="cs-CZ" dirty="0">
                <a:latin typeface="+mn-lt"/>
              </a:rPr>
              <a:t> (e.g. only count clicks with &gt;30sec click </a:t>
            </a:r>
            <a:r>
              <a:rPr lang="cs-CZ" dirty="0" err="1">
                <a:latin typeface="+mn-lt"/>
              </a:rPr>
              <a:t>dwell</a:t>
            </a:r>
            <a:r>
              <a:rPr lang="cs-CZ" dirty="0">
                <a:latin typeface="+mn-lt"/>
              </a:rPr>
              <a:t> </a:t>
            </a:r>
            <a:r>
              <a:rPr lang="cs-CZ" dirty="0" err="1">
                <a:latin typeface="+mn-lt"/>
              </a:rPr>
              <a:t>time</a:t>
            </a:r>
            <a:r>
              <a:rPr lang="cs-CZ" dirty="0">
                <a:latin typeface="+mn-lt"/>
              </a:rPr>
              <a:t> as positive)</a:t>
            </a:r>
          </a:p>
          <a:p>
            <a:pPr lvl="1">
              <a:lnSpc>
                <a:spcPct val="90000"/>
              </a:lnSpc>
            </a:pPr>
            <a:r>
              <a:rPr lang="cs-CZ" b="1" dirty="0">
                <a:latin typeface="+mn-lt"/>
              </a:rPr>
              <a:t>Context-aware</a:t>
            </a:r>
          </a:p>
          <a:p>
            <a:pPr>
              <a:lnSpc>
                <a:spcPct val="90000"/>
              </a:lnSpc>
            </a:pPr>
            <a:endParaRPr lang="cs-CZ" sz="1600" dirty="0">
              <a:latin typeface="+mn-lt"/>
            </a:endParaRPr>
          </a:p>
          <a:p>
            <a:pPr>
              <a:lnSpc>
                <a:spcPct val="90000"/>
              </a:lnSpc>
            </a:pPr>
            <a:endParaRPr lang="cs-CZ" sz="1600" dirty="0">
              <a:latin typeface="+mn-lt"/>
            </a:endParaRPr>
          </a:p>
          <a:p>
            <a:pPr>
              <a:lnSpc>
                <a:spcPct val="90000"/>
              </a:lnSpc>
            </a:pPr>
            <a:endParaRPr lang="cs-CZ" sz="1600" dirty="0">
              <a:latin typeface="+mn-lt"/>
            </a:endParaRPr>
          </a:p>
          <a:p>
            <a:pPr marL="457200" lvl="1" indent="0">
              <a:lnSpc>
                <a:spcPct val="90000"/>
              </a:lnSpc>
              <a:buNone/>
            </a:pPr>
            <a:r>
              <a:rPr lang="cs-CZ" sz="1050" dirty="0">
                <a:latin typeface="+mn-lt"/>
              </a:rPr>
              <a:t/>
            </a:r>
            <a:br>
              <a:rPr lang="cs-CZ" sz="1050" dirty="0">
                <a:latin typeface="+mn-lt"/>
              </a:rPr>
            </a:br>
            <a:endParaRPr lang="cs-CZ" sz="1050" dirty="0">
              <a:latin typeface="+mn-lt"/>
            </a:endParaRPr>
          </a:p>
          <a:p>
            <a:pPr marL="57150" indent="0">
              <a:lnSpc>
                <a:spcPct val="90000"/>
              </a:lnSpc>
              <a:buNone/>
            </a:pPr>
            <a:r>
              <a:rPr lang="en-US" sz="2000" dirty="0">
                <a:latin typeface="+mn-lt"/>
              </a:rPr>
              <a:t>Modeling Dwell Time to Predict Click-level Satisfaction</a:t>
            </a:r>
            <a:r>
              <a:rPr lang="cs-CZ" sz="2000" dirty="0">
                <a:latin typeface="+mn-lt"/>
              </a:rPr>
              <a:t>; </a:t>
            </a:r>
            <a:r>
              <a:rPr lang="cs-CZ" sz="1100" dirty="0">
                <a:latin typeface="+mn-lt"/>
                <a:hlinkClick r:id="rId2"/>
              </a:rPr>
              <a:t>https://dl.acm.org/doi/pdf/10.1145/2556195.2556220</a:t>
            </a:r>
            <a:r>
              <a:rPr lang="cs-CZ" sz="1100" dirty="0">
                <a:latin typeface="+mn-lt"/>
              </a:rPr>
              <a:t> </a:t>
            </a:r>
            <a:endParaRPr lang="cs-CZ" sz="1400" dirty="0">
              <a:latin typeface="+mn-lt"/>
              <a:hlinkClick r:id="rId2"/>
            </a:endParaRPr>
          </a:p>
          <a:p>
            <a:pPr lvl="1">
              <a:lnSpc>
                <a:spcPct val="90000"/>
              </a:lnSpc>
            </a:pPr>
            <a:r>
              <a:rPr lang="cs-CZ" dirty="0">
                <a:latin typeface="+mn-lt"/>
              </a:rPr>
              <a:t>Feedback from search engines, text query</a:t>
            </a:r>
          </a:p>
          <a:p>
            <a:pPr lvl="2">
              <a:lnSpc>
                <a:spcPct val="90000"/>
              </a:lnSpc>
            </a:pPr>
            <a:r>
              <a:rPr lang="cs-CZ" dirty="0">
                <a:latin typeface="+mn-lt"/>
              </a:rPr>
              <a:t>Query topic, query types / page topic, reading difficulty </a:t>
            </a:r>
          </a:p>
          <a:p>
            <a:pPr lvl="1">
              <a:lnSpc>
                <a:spcPct val="90000"/>
              </a:lnSpc>
            </a:pPr>
            <a:r>
              <a:rPr lang="cs-CZ" dirty="0">
                <a:latin typeface="+mn-lt"/>
              </a:rPr>
              <a:t>Use click dwell time, known SAT / DSAT labels</a:t>
            </a:r>
          </a:p>
          <a:p>
            <a:pPr lvl="1">
              <a:lnSpc>
                <a:spcPct val="90000"/>
              </a:lnSpc>
            </a:pPr>
            <a:r>
              <a:rPr lang="cs-CZ" dirty="0">
                <a:latin typeface="+mn-lt"/>
              </a:rPr>
              <a:t>Decision trees: identify relevant context segments [strange]</a:t>
            </a:r>
          </a:p>
          <a:p>
            <a:pPr lvl="2">
              <a:lnSpc>
                <a:spcPct val="90000"/>
              </a:lnSpc>
            </a:pPr>
            <a:r>
              <a:rPr lang="cs-CZ" dirty="0">
                <a:latin typeface="+mn-lt"/>
              </a:rPr>
              <a:t>Fit Gamma distribution for both SAT, DSAT and each segment</a:t>
            </a:r>
          </a:p>
          <a:p>
            <a:pPr lvl="1">
              <a:lnSpc>
                <a:spcPct val="90000"/>
              </a:lnSpc>
            </a:pPr>
            <a:r>
              <a:rPr lang="cs-CZ" dirty="0">
                <a:latin typeface="+mn-lt"/>
              </a:rPr>
              <a:t>Predictor based on actual dwell time and SAT / DSAT params.</a:t>
            </a:r>
          </a:p>
          <a:p>
            <a:pPr marL="0" indent="0">
              <a:lnSpc>
                <a:spcPct val="90000"/>
              </a:lnSpc>
              <a:buNone/>
            </a:pPr>
            <a:endParaRPr lang="cs-CZ" sz="1600" dirty="0"/>
          </a:p>
          <a:p>
            <a:pPr marL="0" indent="0">
              <a:lnSpc>
                <a:spcPct val="90000"/>
              </a:lnSpc>
              <a:buNone/>
            </a:pPr>
            <a:endParaRPr lang="cs-CZ" sz="1600" dirty="0"/>
          </a:p>
        </p:txBody>
      </p:sp>
      <p:grpSp>
        <p:nvGrpSpPr>
          <p:cNvPr id="4" name="Csoportba foglalás 53">
            <a:extLst>
              <a:ext uri="{FF2B5EF4-FFF2-40B4-BE49-F238E27FC236}">
                <a16:creationId xmlns:a16="http://schemas.microsoft.com/office/drawing/2014/main" id="{EC287AEA-7601-46CC-BC65-A74258A68A7F}"/>
              </a:ext>
            </a:extLst>
          </p:cNvPr>
          <p:cNvGrpSpPr/>
          <p:nvPr/>
        </p:nvGrpSpPr>
        <p:grpSpPr>
          <a:xfrm>
            <a:off x="677332" y="2614422"/>
            <a:ext cx="3682885" cy="1320795"/>
            <a:chOff x="2934227" y="2375908"/>
            <a:chExt cx="3988436" cy="1629156"/>
          </a:xfrm>
        </p:grpSpPr>
        <p:pic>
          <p:nvPicPr>
            <p:cNvPr id="5" name="Picture 4" descr="Výsledek obrázku pro spreadsheet icon">
              <a:extLst>
                <a:ext uri="{FF2B5EF4-FFF2-40B4-BE49-F238E27FC236}">
                  <a16:creationId xmlns:a16="http://schemas.microsoft.com/office/drawing/2014/main" id="{EB237540-BBE7-4A53-94BA-1D8AF9C1FC6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87"/>
            <a:stretch/>
          </p:blipFill>
          <p:spPr bwMode="auto">
            <a:xfrm>
              <a:off x="6300192" y="237590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ýsledek obrázku pro spreadsheet icon">
              <a:extLst>
                <a:ext uri="{FF2B5EF4-FFF2-40B4-BE49-F238E27FC236}">
                  <a16:creationId xmlns:a16="http://schemas.microsoft.com/office/drawing/2014/main" id="{6099123C-A972-4B0D-A596-4EC8D2A9953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87"/>
            <a:stretch/>
          </p:blipFill>
          <p:spPr bwMode="auto">
            <a:xfrm>
              <a:off x="6300192" y="333366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7" name="Kép 27">
              <a:extLst>
                <a:ext uri="{FF2B5EF4-FFF2-40B4-BE49-F238E27FC236}">
                  <a16:creationId xmlns:a16="http://schemas.microsoft.com/office/drawing/2014/main" id="{E7D2C564-D138-4E4B-90B7-E59375ECDB05}"/>
                </a:ext>
              </a:extLst>
            </p:cNvPr>
            <p:cNvPicPr>
              <a:picLocks noChangeAspect="1"/>
            </p:cNvPicPr>
            <p:nvPr/>
          </p:nvPicPr>
          <p:blipFill rotWithShape="1">
            <a:blip r:embed="rId4" cstate="print"/>
            <a:srcRect l="783" t="8001" r="74805" b="50000"/>
            <a:stretch/>
          </p:blipFill>
          <p:spPr>
            <a:xfrm>
              <a:off x="2934227" y="2922704"/>
              <a:ext cx="629661" cy="609349"/>
            </a:xfrm>
            <a:prstGeom prst="rect">
              <a:avLst/>
            </a:prstGeom>
          </p:spPr>
        </p:pic>
        <p:cxnSp>
          <p:nvCxnSpPr>
            <p:cNvPr id="8" name="Szögletes összekötő 29">
              <a:extLst>
                <a:ext uri="{FF2B5EF4-FFF2-40B4-BE49-F238E27FC236}">
                  <a16:creationId xmlns:a16="http://schemas.microsoft.com/office/drawing/2014/main" id="{8AB550FA-EA3A-411F-B447-1A58B1BE7F3C}"/>
                </a:ext>
              </a:extLst>
            </p:cNvPr>
            <p:cNvCxnSpPr/>
            <p:nvPr/>
          </p:nvCxnSpPr>
          <p:spPr>
            <a:xfrm flipV="1">
              <a:off x="3563888" y="2708920"/>
              <a:ext cx="2736304" cy="384450"/>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9" name="Szögletes összekötő 34">
              <a:extLst>
                <a:ext uri="{FF2B5EF4-FFF2-40B4-BE49-F238E27FC236}">
                  <a16:creationId xmlns:a16="http://schemas.microsoft.com/office/drawing/2014/main" id="{F86745DC-B332-4C7B-B775-BC089698209C}"/>
                </a:ext>
              </a:extLst>
            </p:cNvPr>
            <p:cNvCxnSpPr/>
            <p:nvPr/>
          </p:nvCxnSpPr>
          <p:spPr>
            <a:xfrm>
              <a:off x="3563888" y="3356992"/>
              <a:ext cx="2736304" cy="288032"/>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0" name="Lekerekített téglalap 33">
              <a:extLst>
                <a:ext uri="{FF2B5EF4-FFF2-40B4-BE49-F238E27FC236}">
                  <a16:creationId xmlns:a16="http://schemas.microsoft.com/office/drawing/2014/main" id="{0C29F5E5-CD93-47DA-A1E7-504115DEC723}"/>
                </a:ext>
              </a:extLst>
            </p:cNvPr>
            <p:cNvSpPr/>
            <p:nvPr/>
          </p:nvSpPr>
          <p:spPr>
            <a:xfrm>
              <a:off x="4060305" y="2411808"/>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dirty="0">
                  <a:solidFill>
                    <a:schemeClr val="tx1"/>
                  </a:solidFill>
                </a:rPr>
                <a:t>Dwell time: 40s</a:t>
              </a:r>
            </a:p>
            <a:p>
              <a:r>
                <a:rPr lang="cs-CZ" sz="1100" dirty="0">
                  <a:solidFill>
                    <a:schemeClr val="tx1"/>
                  </a:solidFill>
                </a:rPr>
                <a:t>Page context</a:t>
              </a:r>
              <a:endParaRPr lang="hu-HU" sz="1100" dirty="0">
                <a:solidFill>
                  <a:schemeClr val="tx1"/>
                </a:solidFill>
              </a:endParaRPr>
            </a:p>
          </p:txBody>
        </p:sp>
        <p:sp>
          <p:nvSpPr>
            <p:cNvPr id="11" name="Lekerekített téglalap 46">
              <a:extLst>
                <a:ext uri="{FF2B5EF4-FFF2-40B4-BE49-F238E27FC236}">
                  <a16:creationId xmlns:a16="http://schemas.microsoft.com/office/drawing/2014/main" id="{5C53DED6-BF41-4DBE-8364-84FBB5C8D45C}"/>
                </a:ext>
              </a:extLst>
            </p:cNvPr>
            <p:cNvSpPr/>
            <p:nvPr/>
          </p:nvSpPr>
          <p:spPr>
            <a:xfrm>
              <a:off x="4060305" y="3323503"/>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dirty="0">
                  <a:solidFill>
                    <a:schemeClr val="tx1"/>
                  </a:solidFill>
                </a:rPr>
                <a:t>Dwell time: 100s</a:t>
              </a:r>
            </a:p>
            <a:p>
              <a:r>
                <a:rPr lang="cs-CZ" sz="1100" dirty="0">
                  <a:solidFill>
                    <a:schemeClr val="tx1"/>
                  </a:solidFill>
                </a:rPr>
                <a:t>Page context</a:t>
              </a:r>
              <a:endParaRPr lang="hu-HU" sz="1100" dirty="0">
                <a:solidFill>
                  <a:schemeClr val="tx1"/>
                </a:solidFill>
              </a:endParaRPr>
            </a:p>
          </p:txBody>
        </p:sp>
      </p:grpSp>
      <p:sp>
        <p:nvSpPr>
          <p:cNvPr id="20" name="Jobbra nyíl 4100">
            <a:extLst>
              <a:ext uri="{FF2B5EF4-FFF2-40B4-BE49-F238E27FC236}">
                <a16:creationId xmlns:a16="http://schemas.microsoft.com/office/drawing/2014/main" id="{D6602665-F154-4221-9C4E-1236FE2F7C01}"/>
              </a:ext>
            </a:extLst>
          </p:cNvPr>
          <p:cNvSpPr/>
          <p:nvPr/>
        </p:nvSpPr>
        <p:spPr>
          <a:xfrm>
            <a:off x="4619129" y="2947640"/>
            <a:ext cx="653392" cy="730919"/>
          </a:xfrm>
          <a:prstGeom prst="rightArrow">
            <a:avLst>
              <a:gd name="adj1" fmla="val 50000"/>
              <a:gd name="adj2" fmla="val 65907"/>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24" name="Csoportba foglalás 4096">
            <a:extLst>
              <a:ext uri="{FF2B5EF4-FFF2-40B4-BE49-F238E27FC236}">
                <a16:creationId xmlns:a16="http://schemas.microsoft.com/office/drawing/2014/main" id="{238701F2-E1FD-4D18-AF92-9EC96DD23271}"/>
              </a:ext>
            </a:extLst>
          </p:cNvPr>
          <p:cNvGrpSpPr/>
          <p:nvPr/>
        </p:nvGrpSpPr>
        <p:grpSpPr>
          <a:xfrm>
            <a:off x="5531433" y="2614422"/>
            <a:ext cx="3025060" cy="1450938"/>
            <a:chOff x="4838560" y="2605886"/>
            <a:chExt cx="3194995" cy="1583091"/>
          </a:xfrm>
        </p:grpSpPr>
        <p:pic>
          <p:nvPicPr>
            <p:cNvPr id="28" name="Picture 4" descr="Výsledek obrázku pro spreadsheet icon">
              <a:extLst>
                <a:ext uri="{FF2B5EF4-FFF2-40B4-BE49-F238E27FC236}">
                  <a16:creationId xmlns:a16="http://schemas.microsoft.com/office/drawing/2014/main" id="{8458003C-363B-43AE-AD3F-A8D80380778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87"/>
            <a:stretch/>
          </p:blipFill>
          <p:spPr bwMode="auto">
            <a:xfrm>
              <a:off x="7411083" y="2605886"/>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Výsledek obrázku pro spreadsheet icon">
              <a:extLst>
                <a:ext uri="{FF2B5EF4-FFF2-40B4-BE49-F238E27FC236}">
                  <a16:creationId xmlns:a16="http://schemas.microsoft.com/office/drawing/2014/main" id="{6175C772-DC29-4D4D-9667-CE6A63C72F4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87"/>
            <a:stretch/>
          </p:blipFill>
          <p:spPr bwMode="auto">
            <a:xfrm>
              <a:off x="7411084" y="3517581"/>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30" name="Kép 60">
              <a:extLst>
                <a:ext uri="{FF2B5EF4-FFF2-40B4-BE49-F238E27FC236}">
                  <a16:creationId xmlns:a16="http://schemas.microsoft.com/office/drawing/2014/main" id="{A9E37C73-A9F0-4687-8939-DFE46C4499F1}"/>
                </a:ext>
              </a:extLst>
            </p:cNvPr>
            <p:cNvPicPr>
              <a:picLocks noChangeAspect="1"/>
            </p:cNvPicPr>
            <p:nvPr/>
          </p:nvPicPr>
          <p:blipFill rotWithShape="1">
            <a:blip r:embed="rId4" cstate="print"/>
            <a:srcRect l="783" t="8001" r="74805" b="50000"/>
            <a:stretch/>
          </p:blipFill>
          <p:spPr>
            <a:xfrm>
              <a:off x="4838560" y="3106352"/>
              <a:ext cx="629661" cy="609349"/>
            </a:xfrm>
            <a:prstGeom prst="rect">
              <a:avLst/>
            </a:prstGeom>
          </p:spPr>
        </p:pic>
        <p:cxnSp>
          <p:nvCxnSpPr>
            <p:cNvPr id="31" name="Szögletes összekötő 61">
              <a:extLst>
                <a:ext uri="{FF2B5EF4-FFF2-40B4-BE49-F238E27FC236}">
                  <a16:creationId xmlns:a16="http://schemas.microsoft.com/office/drawing/2014/main" id="{F1E66166-36DA-41BA-A5EA-C9BB6316539C}"/>
                </a:ext>
              </a:extLst>
            </p:cNvPr>
            <p:cNvCxnSpPr/>
            <p:nvPr/>
          </p:nvCxnSpPr>
          <p:spPr>
            <a:xfrm flipV="1">
              <a:off x="5468221" y="2895190"/>
              <a:ext cx="1912091" cy="381828"/>
            </a:xfrm>
            <a:prstGeom prst="bentConnector3">
              <a:avLst>
                <a:gd name="adj1" fmla="val 18119"/>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32" name="Szögletes összekötő 62">
              <a:extLst>
                <a:ext uri="{FF2B5EF4-FFF2-40B4-BE49-F238E27FC236}">
                  <a16:creationId xmlns:a16="http://schemas.microsoft.com/office/drawing/2014/main" id="{202EDE02-DCA0-4595-8696-E929612A5F3D}"/>
                </a:ext>
              </a:extLst>
            </p:cNvPr>
            <p:cNvCxnSpPr/>
            <p:nvPr/>
          </p:nvCxnSpPr>
          <p:spPr>
            <a:xfrm>
              <a:off x="5468221" y="3540640"/>
              <a:ext cx="1912091" cy="293380"/>
            </a:xfrm>
            <a:prstGeom prst="bentConnector3">
              <a:avLst>
                <a:gd name="adj1" fmla="val 1762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33" name="Lekerekített téglalap 63">
              <a:extLst>
                <a:ext uri="{FF2B5EF4-FFF2-40B4-BE49-F238E27FC236}">
                  <a16:creationId xmlns:a16="http://schemas.microsoft.com/office/drawing/2014/main" id="{6332CA59-30F5-4C94-A3F1-077E4985C069}"/>
                </a:ext>
              </a:extLst>
            </p:cNvPr>
            <p:cNvSpPr/>
            <p:nvPr/>
          </p:nvSpPr>
          <p:spPr>
            <a:xfrm>
              <a:off x="5964638" y="2708920"/>
              <a:ext cx="1155638" cy="38444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solidFill>
                    <a:schemeClr val="tx1"/>
                  </a:solidFill>
                </a:rPr>
                <a:t>Rating: </a:t>
              </a:r>
              <a:r>
                <a:rPr lang="cs-CZ" sz="1400" dirty="0" smtClean="0">
                  <a:solidFill>
                    <a:schemeClr val="tx1"/>
                  </a:solidFill>
                </a:rPr>
                <a:t>1</a:t>
              </a:r>
              <a:endParaRPr lang="hu-HU" sz="1400" dirty="0">
                <a:solidFill>
                  <a:schemeClr val="tx1"/>
                </a:solidFill>
              </a:endParaRPr>
            </a:p>
          </p:txBody>
        </p:sp>
        <p:sp>
          <p:nvSpPr>
            <p:cNvPr id="34" name="Lekerekített téglalap 64">
              <a:extLst>
                <a:ext uri="{FF2B5EF4-FFF2-40B4-BE49-F238E27FC236}">
                  <a16:creationId xmlns:a16="http://schemas.microsoft.com/office/drawing/2014/main" id="{F2D45351-0F72-4BDA-B475-DF8AD914BA49}"/>
                </a:ext>
              </a:extLst>
            </p:cNvPr>
            <p:cNvSpPr/>
            <p:nvPr/>
          </p:nvSpPr>
          <p:spPr>
            <a:xfrm>
              <a:off x="5964638" y="3645024"/>
              <a:ext cx="1155638" cy="3600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solidFill>
                    <a:schemeClr val="tx1"/>
                  </a:solidFill>
                </a:rPr>
                <a:t>Rating: </a:t>
              </a:r>
              <a:r>
                <a:rPr lang="cs-CZ" sz="1400" dirty="0" smtClean="0">
                  <a:solidFill>
                    <a:schemeClr val="tx1"/>
                  </a:solidFill>
                </a:rPr>
                <a:t>0</a:t>
              </a:r>
              <a:endParaRPr lang="hu-HU" sz="1400" dirty="0">
                <a:solidFill>
                  <a:schemeClr val="tx1"/>
                </a:solidFill>
              </a:endParaRPr>
            </a:p>
          </p:txBody>
        </p:sp>
      </p:grpSp>
      <p:pic>
        <p:nvPicPr>
          <p:cNvPr id="1026" name="Picture 2" descr="upload.wikimedia.org/wikipedia/commons/thumb/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0488" y="4541809"/>
            <a:ext cx="3471512" cy="2317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660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1" y="609603"/>
            <a:ext cx="10520057" cy="1320795"/>
          </a:xfrm>
        </p:spPr>
        <p:txBody>
          <a:bodyPr/>
          <a:lstStyle/>
          <a:p>
            <a:r>
              <a:rPr lang="en-US" dirty="0">
                <a:solidFill>
                  <a:srgbClr val="333333"/>
                </a:solidFill>
                <a:latin typeface="Arial" pitchFamily="34"/>
              </a:rPr>
              <a:t>Negative preference from implicit feedback</a:t>
            </a:r>
            <a:endParaRPr lang="en-US" dirty="0"/>
          </a:p>
        </p:txBody>
      </p:sp>
      <p:sp>
        <p:nvSpPr>
          <p:cNvPr id="3" name="Content Placeholder 2"/>
          <p:cNvSpPr>
            <a:spLocks noGrp="1"/>
          </p:cNvSpPr>
          <p:nvPr>
            <p:ph idx="1"/>
          </p:nvPr>
        </p:nvSpPr>
        <p:spPr>
          <a:xfrm>
            <a:off x="677332" y="1522767"/>
            <a:ext cx="9297092" cy="5085185"/>
          </a:xfrm>
        </p:spPr>
        <p:txBody>
          <a:bodyPr>
            <a:normAutofit/>
          </a:bodyPr>
          <a:lstStyle/>
          <a:p>
            <a:r>
              <a:rPr lang="cs-CZ" dirty="0">
                <a:latin typeface="+mn-lt"/>
              </a:rPr>
              <a:t>De-noising binary implicit feedback (SATtisfied /DisSATtisfied click)</a:t>
            </a:r>
            <a:endParaRPr lang="cs-CZ" dirty="0">
              <a:solidFill>
                <a:srgbClr val="92D050"/>
              </a:solidFill>
              <a:latin typeface="+mn-lt"/>
            </a:endParaRPr>
          </a:p>
          <a:p>
            <a:pPr lvl="1">
              <a:lnSpc>
                <a:spcPct val="90000"/>
              </a:lnSpc>
            </a:pPr>
            <a:endParaRPr lang="cs-CZ" sz="1400" dirty="0">
              <a:latin typeface="+mn-lt"/>
            </a:endParaRPr>
          </a:p>
          <a:p>
            <a:pPr lvl="1">
              <a:lnSpc>
                <a:spcPct val="90000"/>
              </a:lnSpc>
            </a:pPr>
            <a:r>
              <a:rPr lang="cs-CZ" b="1" dirty="0">
                <a:latin typeface="+mn-lt"/>
              </a:rPr>
              <a:t>Context-aware</a:t>
            </a:r>
            <a:endParaRPr lang="cs-CZ" sz="1800" b="1" dirty="0">
              <a:latin typeface="+mn-lt"/>
            </a:endParaRPr>
          </a:p>
          <a:p>
            <a:pPr>
              <a:lnSpc>
                <a:spcPct val="90000"/>
              </a:lnSpc>
            </a:pPr>
            <a:endParaRPr lang="cs-CZ" sz="1600" dirty="0">
              <a:latin typeface="+mn-lt"/>
            </a:endParaRPr>
          </a:p>
          <a:p>
            <a:pPr>
              <a:lnSpc>
                <a:spcPct val="90000"/>
              </a:lnSpc>
            </a:pPr>
            <a:endParaRPr lang="cs-CZ" sz="1600" dirty="0">
              <a:latin typeface="+mn-lt"/>
            </a:endParaRPr>
          </a:p>
          <a:p>
            <a:pPr>
              <a:lnSpc>
                <a:spcPct val="90000"/>
              </a:lnSpc>
            </a:pPr>
            <a:endParaRPr lang="cs-CZ" sz="1600" dirty="0">
              <a:latin typeface="+mn-lt"/>
            </a:endParaRPr>
          </a:p>
          <a:p>
            <a:pPr>
              <a:lnSpc>
                <a:spcPct val="90000"/>
              </a:lnSpc>
            </a:pPr>
            <a:r>
              <a:rPr lang="cs-CZ" sz="1100" dirty="0">
                <a:latin typeface="+mn-lt"/>
              </a:rPr>
              <a:t/>
            </a:r>
            <a:br>
              <a:rPr lang="cs-CZ" sz="1100" dirty="0">
                <a:latin typeface="+mn-lt"/>
              </a:rPr>
            </a:br>
            <a:endParaRPr lang="cs-CZ" sz="1100" dirty="0">
              <a:latin typeface="+mn-lt"/>
            </a:endParaRPr>
          </a:p>
          <a:p>
            <a:pPr marL="57150" indent="0">
              <a:lnSpc>
                <a:spcPct val="90000"/>
              </a:lnSpc>
              <a:buNone/>
            </a:pPr>
            <a:r>
              <a:rPr lang="en-US" sz="2000" dirty="0" err="1">
                <a:latin typeface="+mn-lt"/>
              </a:rPr>
              <a:t>Denoising</a:t>
            </a:r>
            <a:r>
              <a:rPr lang="en-US" sz="2000" dirty="0">
                <a:latin typeface="+mn-lt"/>
              </a:rPr>
              <a:t> Implicit Feedback for Recommendation</a:t>
            </a:r>
            <a:r>
              <a:rPr lang="cs-CZ" dirty="0">
                <a:latin typeface="+mn-lt"/>
              </a:rPr>
              <a:t> </a:t>
            </a:r>
            <a:r>
              <a:rPr lang="cs-CZ" sz="1300" dirty="0">
                <a:latin typeface="+mn-lt"/>
              </a:rPr>
              <a:t>(</a:t>
            </a:r>
            <a:r>
              <a:rPr lang="cs-CZ" sz="1300" dirty="0">
                <a:latin typeface="+mn-lt"/>
                <a:hlinkClick r:id="rId2"/>
              </a:rPr>
              <a:t>https://arxiv.org/pdf/2006.04153.pdf</a:t>
            </a:r>
            <a:r>
              <a:rPr lang="cs-CZ" sz="1300" dirty="0">
                <a:latin typeface="+mn-lt"/>
              </a:rPr>
              <a:t>)</a:t>
            </a:r>
            <a:endParaRPr lang="cs-CZ" sz="1600" dirty="0">
              <a:latin typeface="+mn-lt"/>
            </a:endParaRPr>
          </a:p>
          <a:p>
            <a:pPr lvl="1">
              <a:lnSpc>
                <a:spcPct val="90000"/>
              </a:lnSpc>
            </a:pPr>
            <a:r>
              <a:rPr lang="cs-CZ" sz="1400" i="1" dirty="0">
                <a:latin typeface="+mn-lt"/>
              </a:rPr>
              <a:t>„</a:t>
            </a:r>
            <a:r>
              <a:rPr lang="en-US" sz="1400" b="1" i="1" dirty="0">
                <a:latin typeface="+mn-lt"/>
              </a:rPr>
              <a:t>False-positive interactions are harder to fit in the early stages</a:t>
            </a:r>
            <a:r>
              <a:rPr lang="en-US" sz="1400" i="1" dirty="0">
                <a:latin typeface="+mn-lt"/>
              </a:rPr>
              <a:t>. According to the theory of robust learning</a:t>
            </a:r>
            <a:r>
              <a:rPr lang="cs-CZ" sz="1400" i="1" dirty="0">
                <a:latin typeface="+mn-lt"/>
              </a:rPr>
              <a:t>,</a:t>
            </a:r>
            <a:r>
              <a:rPr lang="en-US" sz="1400" i="1" dirty="0">
                <a:latin typeface="+mn-lt"/>
              </a:rPr>
              <a:t> easy samples are more likely to be the clean ones and</a:t>
            </a:r>
            <a:r>
              <a:rPr lang="cs-CZ" sz="1400" i="1" dirty="0">
                <a:latin typeface="+mn-lt"/>
              </a:rPr>
              <a:t> </a:t>
            </a:r>
            <a:r>
              <a:rPr lang="en-US" sz="1400" i="1" dirty="0">
                <a:latin typeface="+mn-lt"/>
              </a:rPr>
              <a:t>fitting the hard samples may hurt the </a:t>
            </a:r>
            <a:r>
              <a:rPr lang="en-US" sz="1400" i="1" dirty="0" err="1">
                <a:latin typeface="+mn-lt"/>
              </a:rPr>
              <a:t>generalizati</a:t>
            </a:r>
            <a:r>
              <a:rPr lang="cs-CZ" sz="1400" i="1" dirty="0">
                <a:latin typeface="+mn-lt"/>
              </a:rPr>
              <a:t>on.“</a:t>
            </a:r>
          </a:p>
          <a:p>
            <a:pPr lvl="1">
              <a:lnSpc>
                <a:spcPct val="90000"/>
              </a:lnSpc>
            </a:pPr>
            <a:r>
              <a:rPr lang="cs-CZ" sz="1800" dirty="0">
                <a:latin typeface="+mn-lt"/>
              </a:rPr>
              <a:t>Discard or reduce weight for train interactions with high initial loss</a:t>
            </a:r>
          </a:p>
          <a:p>
            <a:pPr lvl="2">
              <a:lnSpc>
                <a:spcPct val="90000"/>
              </a:lnSpc>
            </a:pPr>
            <a:r>
              <a:rPr lang="cs-CZ" sz="1600" dirty="0">
                <a:latin typeface="+mn-lt"/>
              </a:rPr>
              <a:t>Counter-intuitive, but may work</a:t>
            </a:r>
            <a:r>
              <a:rPr lang="cs-CZ" sz="1600" dirty="0">
                <a:latin typeface="+mn-lt"/>
                <a:sym typeface="Wingdings" panose="05000000000000000000" pitchFamily="2" charset="2"/>
              </a:rPr>
              <a:t></a:t>
            </a:r>
            <a:endParaRPr lang="cs-CZ" sz="1600" dirty="0">
              <a:latin typeface="+mn-lt"/>
            </a:endParaRPr>
          </a:p>
          <a:p>
            <a:pPr lvl="1">
              <a:lnSpc>
                <a:spcPct val="90000"/>
              </a:lnSpc>
            </a:pPr>
            <a:r>
              <a:rPr lang="cs-CZ" sz="1800" b="1" i="1" dirty="0">
                <a:solidFill>
                  <a:srgbClr val="00B0F0"/>
                </a:solidFill>
                <a:latin typeface="+mn-lt"/>
              </a:rPr>
              <a:t>No need for additional types of feedback with this approach</a:t>
            </a:r>
          </a:p>
          <a:p>
            <a:pPr marL="0" indent="0">
              <a:lnSpc>
                <a:spcPct val="90000"/>
              </a:lnSpc>
              <a:buNone/>
            </a:pPr>
            <a:endParaRPr lang="cs-CZ" sz="1600" dirty="0"/>
          </a:p>
          <a:p>
            <a:pPr marL="0" indent="0">
              <a:lnSpc>
                <a:spcPct val="90000"/>
              </a:lnSpc>
              <a:buNone/>
            </a:pPr>
            <a:endParaRPr lang="cs-CZ" sz="1600" dirty="0"/>
          </a:p>
        </p:txBody>
      </p:sp>
      <p:grpSp>
        <p:nvGrpSpPr>
          <p:cNvPr id="4" name="Csoportba foglalás 53">
            <a:extLst>
              <a:ext uri="{FF2B5EF4-FFF2-40B4-BE49-F238E27FC236}">
                <a16:creationId xmlns:a16="http://schemas.microsoft.com/office/drawing/2014/main" id="{EC287AEA-7601-46CC-BC65-A74258A68A7F}"/>
              </a:ext>
            </a:extLst>
          </p:cNvPr>
          <p:cNvGrpSpPr/>
          <p:nvPr/>
        </p:nvGrpSpPr>
        <p:grpSpPr>
          <a:xfrm>
            <a:off x="677332" y="2614422"/>
            <a:ext cx="3682885" cy="1320795"/>
            <a:chOff x="2934227" y="2375908"/>
            <a:chExt cx="3988436" cy="1629156"/>
          </a:xfrm>
        </p:grpSpPr>
        <p:pic>
          <p:nvPicPr>
            <p:cNvPr id="5" name="Picture 4" descr="Výsledek obrázku pro spreadsheet icon">
              <a:extLst>
                <a:ext uri="{FF2B5EF4-FFF2-40B4-BE49-F238E27FC236}">
                  <a16:creationId xmlns:a16="http://schemas.microsoft.com/office/drawing/2014/main" id="{EB237540-BBE7-4A53-94BA-1D8AF9C1FC6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87"/>
            <a:stretch/>
          </p:blipFill>
          <p:spPr bwMode="auto">
            <a:xfrm>
              <a:off x="6300192" y="237590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Výsledek obrázku pro spreadsheet icon">
              <a:extLst>
                <a:ext uri="{FF2B5EF4-FFF2-40B4-BE49-F238E27FC236}">
                  <a16:creationId xmlns:a16="http://schemas.microsoft.com/office/drawing/2014/main" id="{6099123C-A972-4B0D-A596-4EC8D2A9953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87"/>
            <a:stretch/>
          </p:blipFill>
          <p:spPr bwMode="auto">
            <a:xfrm>
              <a:off x="6300192" y="3333668"/>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7" name="Kép 27">
              <a:extLst>
                <a:ext uri="{FF2B5EF4-FFF2-40B4-BE49-F238E27FC236}">
                  <a16:creationId xmlns:a16="http://schemas.microsoft.com/office/drawing/2014/main" id="{E7D2C564-D138-4E4B-90B7-E59375ECDB05}"/>
                </a:ext>
              </a:extLst>
            </p:cNvPr>
            <p:cNvPicPr>
              <a:picLocks noChangeAspect="1"/>
            </p:cNvPicPr>
            <p:nvPr/>
          </p:nvPicPr>
          <p:blipFill rotWithShape="1">
            <a:blip r:embed="rId4" cstate="print"/>
            <a:srcRect l="783" t="8001" r="74805" b="50000"/>
            <a:stretch/>
          </p:blipFill>
          <p:spPr>
            <a:xfrm>
              <a:off x="2934227" y="2922704"/>
              <a:ext cx="629661" cy="609349"/>
            </a:xfrm>
            <a:prstGeom prst="rect">
              <a:avLst/>
            </a:prstGeom>
          </p:spPr>
        </p:pic>
        <p:cxnSp>
          <p:nvCxnSpPr>
            <p:cNvPr id="8" name="Szögletes összekötő 29">
              <a:extLst>
                <a:ext uri="{FF2B5EF4-FFF2-40B4-BE49-F238E27FC236}">
                  <a16:creationId xmlns:a16="http://schemas.microsoft.com/office/drawing/2014/main" id="{8AB550FA-EA3A-411F-B447-1A58B1BE7F3C}"/>
                </a:ext>
              </a:extLst>
            </p:cNvPr>
            <p:cNvCxnSpPr/>
            <p:nvPr/>
          </p:nvCxnSpPr>
          <p:spPr>
            <a:xfrm flipV="1">
              <a:off x="3563888" y="2708920"/>
              <a:ext cx="2736304" cy="384450"/>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9" name="Szögletes összekötő 34">
              <a:extLst>
                <a:ext uri="{FF2B5EF4-FFF2-40B4-BE49-F238E27FC236}">
                  <a16:creationId xmlns:a16="http://schemas.microsoft.com/office/drawing/2014/main" id="{F86745DC-B332-4C7B-B775-BC089698209C}"/>
                </a:ext>
              </a:extLst>
            </p:cNvPr>
            <p:cNvCxnSpPr/>
            <p:nvPr/>
          </p:nvCxnSpPr>
          <p:spPr>
            <a:xfrm>
              <a:off x="3563888" y="3356992"/>
              <a:ext cx="2736304" cy="288032"/>
            </a:xfrm>
            <a:prstGeom prst="bentConnector3">
              <a:avLst>
                <a:gd name="adj1" fmla="val 13798"/>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10" name="Lekerekített téglalap 33">
              <a:extLst>
                <a:ext uri="{FF2B5EF4-FFF2-40B4-BE49-F238E27FC236}">
                  <a16:creationId xmlns:a16="http://schemas.microsoft.com/office/drawing/2014/main" id="{0C29F5E5-CD93-47DA-A1E7-504115DEC723}"/>
                </a:ext>
              </a:extLst>
            </p:cNvPr>
            <p:cNvSpPr/>
            <p:nvPr/>
          </p:nvSpPr>
          <p:spPr>
            <a:xfrm>
              <a:off x="4060305" y="2411808"/>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dirty="0">
                  <a:solidFill>
                    <a:schemeClr val="tx1"/>
                  </a:solidFill>
                </a:rPr>
                <a:t>Visited Item</a:t>
              </a:r>
              <a:endParaRPr lang="hu-HU" sz="1100" dirty="0">
                <a:solidFill>
                  <a:schemeClr val="tx1"/>
                </a:solidFill>
              </a:endParaRPr>
            </a:p>
          </p:txBody>
        </p:sp>
        <p:sp>
          <p:nvSpPr>
            <p:cNvPr id="11" name="Lekerekített téglalap 46">
              <a:extLst>
                <a:ext uri="{FF2B5EF4-FFF2-40B4-BE49-F238E27FC236}">
                  <a16:creationId xmlns:a16="http://schemas.microsoft.com/office/drawing/2014/main" id="{5C53DED6-BF41-4DBE-8364-84FBB5C8D45C}"/>
                </a:ext>
              </a:extLst>
            </p:cNvPr>
            <p:cNvSpPr/>
            <p:nvPr/>
          </p:nvSpPr>
          <p:spPr>
            <a:xfrm>
              <a:off x="4060305" y="3323503"/>
              <a:ext cx="1959496" cy="68156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100" dirty="0">
                  <a:solidFill>
                    <a:schemeClr val="tx1"/>
                  </a:solidFill>
                </a:rPr>
                <a:t>Visited Item</a:t>
              </a:r>
              <a:endParaRPr lang="hu-HU" sz="1100" dirty="0">
                <a:solidFill>
                  <a:schemeClr val="tx1"/>
                </a:solidFill>
              </a:endParaRPr>
            </a:p>
          </p:txBody>
        </p:sp>
      </p:grpSp>
      <p:sp>
        <p:nvSpPr>
          <p:cNvPr id="20" name="Jobbra nyíl 4100">
            <a:extLst>
              <a:ext uri="{FF2B5EF4-FFF2-40B4-BE49-F238E27FC236}">
                <a16:creationId xmlns:a16="http://schemas.microsoft.com/office/drawing/2014/main" id="{D6602665-F154-4221-9C4E-1236FE2F7C01}"/>
              </a:ext>
            </a:extLst>
          </p:cNvPr>
          <p:cNvSpPr/>
          <p:nvPr/>
        </p:nvSpPr>
        <p:spPr>
          <a:xfrm>
            <a:off x="4619129" y="2947640"/>
            <a:ext cx="653392" cy="730919"/>
          </a:xfrm>
          <a:prstGeom prst="rightArrow">
            <a:avLst>
              <a:gd name="adj1" fmla="val 50000"/>
              <a:gd name="adj2" fmla="val 65907"/>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24" name="Csoportba foglalás 4096">
            <a:extLst>
              <a:ext uri="{FF2B5EF4-FFF2-40B4-BE49-F238E27FC236}">
                <a16:creationId xmlns:a16="http://schemas.microsoft.com/office/drawing/2014/main" id="{238701F2-E1FD-4D18-AF92-9EC96DD23271}"/>
              </a:ext>
            </a:extLst>
          </p:cNvPr>
          <p:cNvGrpSpPr/>
          <p:nvPr/>
        </p:nvGrpSpPr>
        <p:grpSpPr>
          <a:xfrm>
            <a:off x="5531433" y="2614422"/>
            <a:ext cx="3025060" cy="1450938"/>
            <a:chOff x="4838560" y="2605886"/>
            <a:chExt cx="3194995" cy="1583091"/>
          </a:xfrm>
        </p:grpSpPr>
        <p:pic>
          <p:nvPicPr>
            <p:cNvPr id="28" name="Picture 4" descr="Výsledek obrázku pro spreadsheet icon">
              <a:extLst>
                <a:ext uri="{FF2B5EF4-FFF2-40B4-BE49-F238E27FC236}">
                  <a16:creationId xmlns:a16="http://schemas.microsoft.com/office/drawing/2014/main" id="{8458003C-363B-43AE-AD3F-A8D80380778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87"/>
            <a:stretch/>
          </p:blipFill>
          <p:spPr bwMode="auto">
            <a:xfrm>
              <a:off x="7411083" y="2605886"/>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Výsledek obrázku pro spreadsheet icon">
              <a:extLst>
                <a:ext uri="{FF2B5EF4-FFF2-40B4-BE49-F238E27FC236}">
                  <a16:creationId xmlns:a16="http://schemas.microsoft.com/office/drawing/2014/main" id="{6175C772-DC29-4D4D-9667-CE6A63C72F4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287"/>
            <a:stretch/>
          </p:blipFill>
          <p:spPr bwMode="auto">
            <a:xfrm>
              <a:off x="7411084" y="3517581"/>
              <a:ext cx="622471" cy="671396"/>
            </a:xfrm>
            <a:prstGeom prst="rect">
              <a:avLst/>
            </a:prstGeom>
            <a:noFill/>
            <a:extLst>
              <a:ext uri="{909E8E84-426E-40DD-AFC4-6F175D3DCCD1}">
                <a14:hiddenFill xmlns:a14="http://schemas.microsoft.com/office/drawing/2010/main">
                  <a:solidFill>
                    <a:srgbClr val="FFFFFF"/>
                  </a:solidFill>
                </a14:hiddenFill>
              </a:ext>
            </a:extLst>
          </p:spPr>
        </p:pic>
        <p:pic>
          <p:nvPicPr>
            <p:cNvPr id="30" name="Kép 60">
              <a:extLst>
                <a:ext uri="{FF2B5EF4-FFF2-40B4-BE49-F238E27FC236}">
                  <a16:creationId xmlns:a16="http://schemas.microsoft.com/office/drawing/2014/main" id="{A9E37C73-A9F0-4687-8939-DFE46C4499F1}"/>
                </a:ext>
              </a:extLst>
            </p:cNvPr>
            <p:cNvPicPr>
              <a:picLocks noChangeAspect="1"/>
            </p:cNvPicPr>
            <p:nvPr/>
          </p:nvPicPr>
          <p:blipFill rotWithShape="1">
            <a:blip r:embed="rId4" cstate="print"/>
            <a:srcRect l="783" t="8001" r="74805" b="50000"/>
            <a:stretch/>
          </p:blipFill>
          <p:spPr>
            <a:xfrm>
              <a:off x="4838560" y="3106352"/>
              <a:ext cx="629661" cy="609349"/>
            </a:xfrm>
            <a:prstGeom prst="rect">
              <a:avLst/>
            </a:prstGeom>
          </p:spPr>
        </p:pic>
        <p:cxnSp>
          <p:nvCxnSpPr>
            <p:cNvPr id="31" name="Szögletes összekötő 61">
              <a:extLst>
                <a:ext uri="{FF2B5EF4-FFF2-40B4-BE49-F238E27FC236}">
                  <a16:creationId xmlns:a16="http://schemas.microsoft.com/office/drawing/2014/main" id="{F1E66166-36DA-41BA-A5EA-C9BB6316539C}"/>
                </a:ext>
              </a:extLst>
            </p:cNvPr>
            <p:cNvCxnSpPr/>
            <p:nvPr/>
          </p:nvCxnSpPr>
          <p:spPr>
            <a:xfrm flipV="1">
              <a:off x="5468221" y="2895190"/>
              <a:ext cx="1912091" cy="381828"/>
            </a:xfrm>
            <a:prstGeom prst="bentConnector3">
              <a:avLst>
                <a:gd name="adj1" fmla="val 18119"/>
              </a:avLst>
            </a:prstGeom>
            <a:ln w="28575">
              <a:tailEnd type="triangle"/>
            </a:ln>
          </p:spPr>
          <p:style>
            <a:lnRef idx="1">
              <a:schemeClr val="accent4"/>
            </a:lnRef>
            <a:fillRef idx="0">
              <a:schemeClr val="accent4"/>
            </a:fillRef>
            <a:effectRef idx="0">
              <a:schemeClr val="accent4"/>
            </a:effectRef>
            <a:fontRef idx="minor">
              <a:schemeClr val="tx1"/>
            </a:fontRef>
          </p:style>
        </p:cxnSp>
        <p:cxnSp>
          <p:nvCxnSpPr>
            <p:cNvPr id="32" name="Szögletes összekötő 62">
              <a:extLst>
                <a:ext uri="{FF2B5EF4-FFF2-40B4-BE49-F238E27FC236}">
                  <a16:creationId xmlns:a16="http://schemas.microsoft.com/office/drawing/2014/main" id="{202EDE02-DCA0-4595-8696-E929612A5F3D}"/>
                </a:ext>
              </a:extLst>
            </p:cNvPr>
            <p:cNvCxnSpPr/>
            <p:nvPr/>
          </p:nvCxnSpPr>
          <p:spPr>
            <a:xfrm>
              <a:off x="5468221" y="3540640"/>
              <a:ext cx="1912091" cy="293380"/>
            </a:xfrm>
            <a:prstGeom prst="bentConnector3">
              <a:avLst>
                <a:gd name="adj1" fmla="val 17621"/>
              </a:avLst>
            </a:prstGeom>
            <a:ln w="28575">
              <a:tailEnd type="triangle"/>
            </a:ln>
          </p:spPr>
          <p:style>
            <a:lnRef idx="1">
              <a:schemeClr val="accent4"/>
            </a:lnRef>
            <a:fillRef idx="0">
              <a:schemeClr val="accent4"/>
            </a:fillRef>
            <a:effectRef idx="0">
              <a:schemeClr val="accent4"/>
            </a:effectRef>
            <a:fontRef idx="minor">
              <a:schemeClr val="tx1"/>
            </a:fontRef>
          </p:style>
        </p:cxnSp>
        <p:sp>
          <p:nvSpPr>
            <p:cNvPr id="33" name="Lekerekített téglalap 63">
              <a:extLst>
                <a:ext uri="{FF2B5EF4-FFF2-40B4-BE49-F238E27FC236}">
                  <a16:creationId xmlns:a16="http://schemas.microsoft.com/office/drawing/2014/main" id="{6332CA59-30F5-4C94-A3F1-077E4985C069}"/>
                </a:ext>
              </a:extLst>
            </p:cNvPr>
            <p:cNvSpPr/>
            <p:nvPr/>
          </p:nvSpPr>
          <p:spPr>
            <a:xfrm>
              <a:off x="5964638" y="2708920"/>
              <a:ext cx="1155638" cy="38444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solidFill>
                    <a:schemeClr val="tx1"/>
                  </a:solidFill>
                </a:rPr>
                <a:t>Rating: 0</a:t>
              </a:r>
              <a:endParaRPr lang="hu-HU" sz="1400" dirty="0">
                <a:solidFill>
                  <a:schemeClr val="tx1"/>
                </a:solidFill>
              </a:endParaRPr>
            </a:p>
          </p:txBody>
        </p:sp>
        <p:sp>
          <p:nvSpPr>
            <p:cNvPr id="34" name="Lekerekített téglalap 64">
              <a:extLst>
                <a:ext uri="{FF2B5EF4-FFF2-40B4-BE49-F238E27FC236}">
                  <a16:creationId xmlns:a16="http://schemas.microsoft.com/office/drawing/2014/main" id="{F2D45351-0F72-4BDA-B475-DF8AD914BA49}"/>
                </a:ext>
              </a:extLst>
            </p:cNvPr>
            <p:cNvSpPr/>
            <p:nvPr/>
          </p:nvSpPr>
          <p:spPr>
            <a:xfrm>
              <a:off x="5964638" y="3645024"/>
              <a:ext cx="1155638" cy="3600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sz="1400" dirty="0">
                  <a:solidFill>
                    <a:schemeClr val="tx1"/>
                  </a:solidFill>
                </a:rPr>
                <a:t>Rating: 1</a:t>
              </a:r>
              <a:endParaRPr lang="hu-HU" sz="1400" dirty="0">
                <a:solidFill>
                  <a:schemeClr val="tx1"/>
                </a:solidFill>
              </a:endParaRPr>
            </a:p>
          </p:txBody>
        </p:sp>
      </p:grpSp>
    </p:spTree>
    <p:extLst>
      <p:ext uri="{BB962C8B-B14F-4D97-AF65-F5344CB8AC3E}">
        <p14:creationId xmlns:p14="http://schemas.microsoft.com/office/powerpoint/2010/main" val="1647454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0B6C4-19D5-BBF7-74F0-6743E116DA9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7F2E08-C81C-4B33-D5E4-77EFC3210A99}"/>
              </a:ext>
            </a:extLst>
          </p:cNvPr>
          <p:cNvSpPr>
            <a:spLocks noGrp="1"/>
          </p:cNvSpPr>
          <p:nvPr>
            <p:ph type="title"/>
          </p:nvPr>
        </p:nvSpPr>
        <p:spPr>
          <a:xfrm>
            <a:off x="677331" y="609603"/>
            <a:ext cx="10520057" cy="1320795"/>
          </a:xfrm>
        </p:spPr>
        <p:txBody>
          <a:bodyPr/>
          <a:lstStyle/>
          <a:p>
            <a:r>
              <a:rPr lang="en-US" dirty="0">
                <a:solidFill>
                  <a:srgbClr val="333333"/>
                </a:solidFill>
                <a:latin typeface="Arial" pitchFamily="34"/>
              </a:rPr>
              <a:t>Negative preference from implicit feedback</a:t>
            </a:r>
            <a:endParaRPr lang="en-US" dirty="0"/>
          </a:p>
        </p:txBody>
      </p:sp>
      <p:sp>
        <p:nvSpPr>
          <p:cNvPr id="3" name="Content Placeholder 2">
            <a:extLst>
              <a:ext uri="{FF2B5EF4-FFF2-40B4-BE49-F238E27FC236}">
                <a16:creationId xmlns:a16="http://schemas.microsoft.com/office/drawing/2014/main" id="{C4CF0664-2DA9-C964-3077-F250DF495284}"/>
              </a:ext>
            </a:extLst>
          </p:cNvPr>
          <p:cNvSpPr>
            <a:spLocks noGrp="1"/>
          </p:cNvSpPr>
          <p:nvPr>
            <p:ph idx="1"/>
          </p:nvPr>
        </p:nvSpPr>
        <p:spPr>
          <a:xfrm>
            <a:off x="677332" y="1522767"/>
            <a:ext cx="9297092" cy="5085185"/>
          </a:xfrm>
        </p:spPr>
        <p:txBody>
          <a:bodyPr>
            <a:normAutofit/>
          </a:bodyPr>
          <a:lstStyle/>
          <a:p>
            <a:r>
              <a:rPr lang="cs-CZ" dirty="0">
                <a:latin typeface="+mn-lt"/>
              </a:rPr>
              <a:t>De-noising binary implicit feedback (SATtisfied /DisSATtisfied click)</a:t>
            </a:r>
            <a:endParaRPr lang="cs-CZ" dirty="0">
              <a:solidFill>
                <a:srgbClr val="92D050"/>
              </a:solidFill>
              <a:latin typeface="+mn-lt"/>
            </a:endParaRPr>
          </a:p>
          <a:p>
            <a:pPr lvl="1">
              <a:lnSpc>
                <a:spcPct val="90000"/>
              </a:lnSpc>
            </a:pPr>
            <a:endParaRPr lang="cs-CZ" sz="1400" dirty="0">
              <a:latin typeface="+mn-lt"/>
            </a:endParaRPr>
          </a:p>
          <a:p>
            <a:pPr lvl="1">
              <a:lnSpc>
                <a:spcPct val="90000"/>
              </a:lnSpc>
            </a:pPr>
            <a:r>
              <a:rPr lang="cs-CZ" b="1" dirty="0">
                <a:latin typeface="+mn-lt"/>
              </a:rPr>
              <a:t>Context-aware</a:t>
            </a:r>
            <a:endParaRPr lang="cs-CZ" sz="1800" b="1" dirty="0">
              <a:latin typeface="+mn-lt"/>
            </a:endParaRPr>
          </a:p>
          <a:p>
            <a:pPr>
              <a:lnSpc>
                <a:spcPct val="90000"/>
              </a:lnSpc>
            </a:pPr>
            <a:endParaRPr lang="cs-CZ" sz="1600" dirty="0">
              <a:latin typeface="+mn-lt"/>
            </a:endParaRPr>
          </a:p>
          <a:p>
            <a:pPr>
              <a:lnSpc>
                <a:spcPct val="90000"/>
              </a:lnSpc>
            </a:pPr>
            <a:endParaRPr lang="cs-CZ" sz="1600" dirty="0">
              <a:latin typeface="+mn-lt"/>
            </a:endParaRPr>
          </a:p>
          <a:p>
            <a:pPr>
              <a:lnSpc>
                <a:spcPct val="90000"/>
              </a:lnSpc>
            </a:pPr>
            <a:endParaRPr lang="cs-CZ" sz="1600" dirty="0">
              <a:latin typeface="+mn-lt"/>
            </a:endParaRPr>
          </a:p>
          <a:p>
            <a:pPr marL="57150" indent="0">
              <a:lnSpc>
                <a:spcPct val="90000"/>
              </a:lnSpc>
              <a:buNone/>
            </a:pPr>
            <a:endParaRPr lang="cs-CZ" sz="2000" dirty="0">
              <a:latin typeface="+mn-lt"/>
            </a:endParaRPr>
          </a:p>
          <a:p>
            <a:pPr marL="57150" indent="0">
              <a:lnSpc>
                <a:spcPct val="90000"/>
              </a:lnSpc>
              <a:buNone/>
            </a:pPr>
            <a:r>
              <a:rPr lang="en-US" sz="2000" dirty="0">
                <a:latin typeface="+mn-lt"/>
              </a:rPr>
              <a:t>Denoising Implicit Feedback for Recommendation</a:t>
            </a:r>
            <a:r>
              <a:rPr lang="cs-CZ" dirty="0">
                <a:latin typeface="+mn-lt"/>
              </a:rPr>
              <a:t> </a:t>
            </a:r>
            <a:r>
              <a:rPr lang="cs-CZ" sz="1300" dirty="0">
                <a:latin typeface="+mn-lt"/>
              </a:rPr>
              <a:t>(</a:t>
            </a:r>
            <a:r>
              <a:rPr lang="cs-CZ" sz="1300" dirty="0">
                <a:latin typeface="+mn-lt"/>
                <a:hlinkClick r:id="rId2"/>
              </a:rPr>
              <a:t>https://arxiv.org/pdf/2006.04153.pdf</a:t>
            </a:r>
            <a:r>
              <a:rPr lang="cs-CZ" sz="1300" dirty="0">
                <a:latin typeface="+mn-lt"/>
              </a:rPr>
              <a:t>)</a:t>
            </a:r>
            <a:endParaRPr lang="cs-CZ" sz="1600" dirty="0">
              <a:latin typeface="+mn-lt"/>
            </a:endParaRPr>
          </a:p>
          <a:p>
            <a:pPr lvl="1">
              <a:lnSpc>
                <a:spcPct val="90000"/>
              </a:lnSpc>
            </a:pPr>
            <a:r>
              <a:rPr lang="cs-CZ" sz="1400" i="1" dirty="0">
                <a:latin typeface="+mn-lt"/>
              </a:rPr>
              <a:t>„</a:t>
            </a:r>
            <a:r>
              <a:rPr lang="en-US" sz="1400" b="1" i="1" dirty="0">
                <a:latin typeface="+mn-lt"/>
              </a:rPr>
              <a:t>False-positive interactions are harder to fit in the early stages</a:t>
            </a:r>
            <a:r>
              <a:rPr lang="en-US" sz="1400" i="1" dirty="0">
                <a:latin typeface="+mn-lt"/>
              </a:rPr>
              <a:t>. According to the theory of robust learning</a:t>
            </a:r>
            <a:r>
              <a:rPr lang="cs-CZ" sz="1400" i="1" dirty="0">
                <a:latin typeface="+mn-lt"/>
              </a:rPr>
              <a:t>,</a:t>
            </a:r>
            <a:r>
              <a:rPr lang="en-US" sz="1400" i="1" dirty="0">
                <a:latin typeface="+mn-lt"/>
              </a:rPr>
              <a:t> easy samples are more likely to be the clean ones and</a:t>
            </a:r>
            <a:r>
              <a:rPr lang="cs-CZ" sz="1400" i="1" dirty="0">
                <a:latin typeface="+mn-lt"/>
              </a:rPr>
              <a:t> </a:t>
            </a:r>
            <a:r>
              <a:rPr lang="en-US" sz="1400" i="1" dirty="0">
                <a:latin typeface="+mn-lt"/>
              </a:rPr>
              <a:t>fitting the hard samples may hurt the </a:t>
            </a:r>
            <a:r>
              <a:rPr lang="en-US" sz="1400" i="1" dirty="0" err="1">
                <a:latin typeface="+mn-lt"/>
              </a:rPr>
              <a:t>generalizati</a:t>
            </a:r>
            <a:r>
              <a:rPr lang="cs-CZ" sz="1400" i="1" dirty="0">
                <a:latin typeface="+mn-lt"/>
              </a:rPr>
              <a:t>on.“</a:t>
            </a:r>
          </a:p>
          <a:p>
            <a:pPr lvl="1">
              <a:lnSpc>
                <a:spcPct val="90000"/>
              </a:lnSpc>
            </a:pPr>
            <a:r>
              <a:rPr lang="cs-CZ" sz="1800" dirty="0">
                <a:latin typeface="+mn-lt"/>
              </a:rPr>
              <a:t>Discard or reduce weight for train interactions with high initial loss</a:t>
            </a:r>
          </a:p>
          <a:p>
            <a:pPr lvl="2">
              <a:lnSpc>
                <a:spcPct val="90000"/>
              </a:lnSpc>
            </a:pPr>
            <a:r>
              <a:rPr lang="cs-CZ" sz="1600" dirty="0">
                <a:latin typeface="+mn-lt"/>
              </a:rPr>
              <a:t>Counter-intuitive, but may work</a:t>
            </a:r>
            <a:r>
              <a:rPr lang="cs-CZ" sz="1600" dirty="0">
                <a:latin typeface="+mn-lt"/>
                <a:sym typeface="Wingdings" panose="05000000000000000000" pitchFamily="2" charset="2"/>
              </a:rPr>
              <a:t></a:t>
            </a:r>
            <a:endParaRPr lang="cs-CZ" sz="1600" dirty="0">
              <a:latin typeface="+mn-lt"/>
            </a:endParaRPr>
          </a:p>
          <a:p>
            <a:pPr lvl="1">
              <a:lnSpc>
                <a:spcPct val="90000"/>
              </a:lnSpc>
            </a:pPr>
            <a:r>
              <a:rPr lang="cs-CZ" sz="1800" b="1" i="1" dirty="0">
                <a:solidFill>
                  <a:srgbClr val="00B0F0"/>
                </a:solidFill>
                <a:latin typeface="+mn-lt"/>
              </a:rPr>
              <a:t>No need for additional types of feedback with this approach</a:t>
            </a:r>
          </a:p>
          <a:p>
            <a:pPr marL="0" indent="0">
              <a:lnSpc>
                <a:spcPct val="90000"/>
              </a:lnSpc>
              <a:buNone/>
            </a:pPr>
            <a:endParaRPr lang="cs-CZ" sz="1600" dirty="0"/>
          </a:p>
          <a:p>
            <a:pPr marL="0" indent="0">
              <a:lnSpc>
                <a:spcPct val="90000"/>
              </a:lnSpc>
              <a:buNone/>
            </a:pPr>
            <a:endParaRPr lang="cs-CZ" sz="1600" dirty="0"/>
          </a:p>
        </p:txBody>
      </p:sp>
      <p:sp>
        <p:nvSpPr>
          <p:cNvPr id="20" name="Jobbra nyíl 4100">
            <a:extLst>
              <a:ext uri="{FF2B5EF4-FFF2-40B4-BE49-F238E27FC236}">
                <a16:creationId xmlns:a16="http://schemas.microsoft.com/office/drawing/2014/main" id="{5A0FA019-F9F4-40CB-F462-077C1DB95C30}"/>
              </a:ext>
            </a:extLst>
          </p:cNvPr>
          <p:cNvSpPr/>
          <p:nvPr/>
        </p:nvSpPr>
        <p:spPr>
          <a:xfrm>
            <a:off x="4619129" y="2947640"/>
            <a:ext cx="653392" cy="730919"/>
          </a:xfrm>
          <a:prstGeom prst="rightArrow">
            <a:avLst>
              <a:gd name="adj1" fmla="val 50000"/>
              <a:gd name="adj2" fmla="val 65907"/>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2" name="Picture 11"/>
          <p:cNvPicPr>
            <a:picLocks noChangeAspect="1"/>
          </p:cNvPicPr>
          <p:nvPr/>
        </p:nvPicPr>
        <p:blipFill>
          <a:blip r:embed="rId3"/>
          <a:stretch>
            <a:fillRect/>
          </a:stretch>
        </p:blipFill>
        <p:spPr>
          <a:xfrm>
            <a:off x="677330" y="1260908"/>
            <a:ext cx="7678959" cy="2804451"/>
          </a:xfrm>
          <a:prstGeom prst="rect">
            <a:avLst/>
          </a:prstGeom>
        </p:spPr>
      </p:pic>
    </p:spTree>
    <p:extLst>
      <p:ext uri="{BB962C8B-B14F-4D97-AF65-F5344CB8AC3E}">
        <p14:creationId xmlns:p14="http://schemas.microsoft.com/office/powerpoint/2010/main" val="3706286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2" y="609603"/>
            <a:ext cx="10969236" cy="1320795"/>
          </a:xfrm>
        </p:spPr>
        <p:txBody>
          <a:bodyPr>
            <a:normAutofit/>
          </a:bodyPr>
          <a:lstStyle/>
          <a:p>
            <a:r>
              <a:rPr lang="cs-CZ" dirty="0">
                <a:solidFill>
                  <a:srgbClr val="333333"/>
                </a:solidFill>
                <a:latin typeface="Arial" pitchFamily="34"/>
              </a:rPr>
              <a:t>Negative Preference from category-level feedback</a:t>
            </a:r>
            <a:endParaRPr lang="en-US" dirty="0"/>
          </a:p>
        </p:txBody>
      </p:sp>
      <p:sp>
        <p:nvSpPr>
          <p:cNvPr id="3" name="Content Placeholder 2"/>
          <p:cNvSpPr>
            <a:spLocks noGrp="1"/>
          </p:cNvSpPr>
          <p:nvPr>
            <p:ph idx="1"/>
          </p:nvPr>
        </p:nvSpPr>
        <p:spPr>
          <a:xfrm>
            <a:off x="677332" y="1558212"/>
            <a:ext cx="9297092" cy="4483146"/>
          </a:xfrm>
        </p:spPr>
        <p:txBody>
          <a:bodyPr>
            <a:normAutofit/>
          </a:bodyPr>
          <a:lstStyle/>
          <a:p>
            <a:pPr>
              <a:lnSpc>
                <a:spcPct val="90000"/>
              </a:lnSpc>
            </a:pPr>
            <a:endParaRPr lang="cs-CZ" sz="1600" dirty="0"/>
          </a:p>
          <a:p>
            <a:pPr marL="0" indent="0">
              <a:lnSpc>
                <a:spcPct val="90000"/>
              </a:lnSpc>
              <a:buNone/>
            </a:pPr>
            <a:endParaRPr lang="cs-CZ" sz="1600" dirty="0"/>
          </a:p>
          <a:p>
            <a:pPr marL="0" indent="0">
              <a:lnSpc>
                <a:spcPct val="90000"/>
              </a:lnSpc>
              <a:buNone/>
            </a:pPr>
            <a:endParaRPr lang="cs-CZ" sz="1600" dirty="0"/>
          </a:p>
        </p:txBody>
      </p:sp>
      <p:sp>
        <p:nvSpPr>
          <p:cNvPr id="22" name="Content Placeholder 2">
            <a:extLst>
              <a:ext uri="{FF2B5EF4-FFF2-40B4-BE49-F238E27FC236}">
                <a16:creationId xmlns:a16="http://schemas.microsoft.com/office/drawing/2014/main" id="{C1AA867E-B365-4BED-9373-C7AEDACE812C}"/>
              </a:ext>
            </a:extLst>
          </p:cNvPr>
          <p:cNvSpPr txBox="1">
            <a:spLocks/>
          </p:cNvSpPr>
          <p:nvPr/>
        </p:nvSpPr>
        <p:spPr>
          <a:xfrm>
            <a:off x="677332" y="2160590"/>
            <a:ext cx="8981018" cy="4388800"/>
          </a:xfrm>
          <a:prstGeom prst="rect">
            <a:avLst/>
          </a:prstGeom>
          <a:noFill/>
          <a:ln>
            <a:noFill/>
          </a:ln>
        </p:spPr>
        <p:txBody>
          <a:bodyPr vert="horz" wrap="square" lIns="91440" tIns="45720" rIns="91440" bIns="45720" anchor="t" anchorCtr="0" compatLnSpc="1">
            <a:normAutofit/>
          </a:bodyPr>
          <a:lstStyle>
            <a:lvl1pPr marL="342900" marR="0" lvl="0" indent="-342900" algn="l" defTabSz="457200" rtl="0" fontAlgn="auto" hangingPunct="1">
              <a:lnSpc>
                <a:spcPct val="100000"/>
              </a:lnSpc>
              <a:spcBef>
                <a:spcPts val="1000"/>
              </a:spcBef>
              <a:spcAft>
                <a:spcPts val="0"/>
              </a:spcAft>
              <a:buClr>
                <a:srgbClr val="90C226"/>
              </a:buClr>
              <a:buSzPct val="80000"/>
              <a:buFont typeface="Wingdings 3"/>
              <a:buChar char=""/>
              <a:tabLst/>
              <a:defRPr lang="cs-CZ" sz="1800" b="0" i="0" u="none" strike="noStrike" kern="1200" cap="none" spc="0" baseline="0">
                <a:solidFill>
                  <a:srgbClr val="404040"/>
                </a:solidFill>
                <a:uFillTx/>
                <a:latin typeface="Trebuchet MS"/>
              </a:defRPr>
            </a:lvl1pPr>
            <a:lvl2pPr marL="742950" marR="0" lvl="1" indent="-285750" algn="l" defTabSz="457200" rtl="0" fontAlgn="auto" hangingPunct="1">
              <a:lnSpc>
                <a:spcPct val="100000"/>
              </a:lnSpc>
              <a:spcBef>
                <a:spcPts val="1000"/>
              </a:spcBef>
              <a:spcAft>
                <a:spcPts val="0"/>
              </a:spcAft>
              <a:buClr>
                <a:srgbClr val="90C226"/>
              </a:buClr>
              <a:buSzPct val="80000"/>
              <a:buFont typeface="Wingdings 3"/>
              <a:buChar char=""/>
              <a:tabLst/>
              <a:defRPr lang="cs-CZ" sz="1600" b="0" i="0" u="none" strike="noStrike" kern="1200" cap="none" spc="0" baseline="0">
                <a:solidFill>
                  <a:srgbClr val="404040"/>
                </a:solidFill>
                <a:uFillTx/>
                <a:latin typeface="Trebuchet MS"/>
              </a:defRPr>
            </a:lvl2pPr>
            <a:lvl3pPr marL="1143000" marR="0" lvl="2"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400" b="0" i="0" u="none" strike="noStrike" kern="1200" cap="none" spc="0" baseline="0">
                <a:solidFill>
                  <a:srgbClr val="404040"/>
                </a:solidFill>
                <a:uFillTx/>
                <a:latin typeface="Trebuchet MS"/>
              </a:defRPr>
            </a:lvl3pPr>
            <a:lvl4pPr marL="1600200" marR="0" lvl="3"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200" b="0" i="0" u="none" strike="noStrike" kern="1200" cap="none" spc="0" baseline="0">
                <a:solidFill>
                  <a:srgbClr val="404040"/>
                </a:solidFill>
                <a:uFillTx/>
                <a:latin typeface="Trebuchet MS"/>
              </a:defRPr>
            </a:lvl4pPr>
            <a:lvl5pPr marL="2057400" marR="0" lvl="4" indent="-228600" algn="l" defTabSz="457200" rtl="0" fontAlgn="auto" hangingPunct="1">
              <a:lnSpc>
                <a:spcPct val="100000"/>
              </a:lnSpc>
              <a:spcBef>
                <a:spcPts val="1000"/>
              </a:spcBef>
              <a:spcAft>
                <a:spcPts val="0"/>
              </a:spcAft>
              <a:buClr>
                <a:srgbClr val="90C226"/>
              </a:buClr>
              <a:buSzPct val="80000"/>
              <a:buFont typeface="Wingdings 3"/>
              <a:buChar char=""/>
              <a:tabLst/>
              <a:defRPr lang="cs-CZ" sz="1200" b="0" i="0" u="none" strike="noStrike" kern="1200" cap="none" spc="0" baseline="0">
                <a:solidFill>
                  <a:srgbClr val="404040"/>
                </a:solidFill>
                <a:uFillTx/>
                <a:latin typeface="Trebuchet M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0000"/>
              </a:lnSpc>
              <a:buFont typeface="Wingdings 3"/>
              <a:buNone/>
            </a:pPr>
            <a:r>
              <a:rPr lang="cs-CZ" b="1" dirty="0">
                <a:latin typeface="+mn-lt"/>
              </a:rPr>
              <a:t>List </a:t>
            </a:r>
            <a:r>
              <a:rPr lang="cs-CZ" b="1" dirty="0" err="1">
                <a:latin typeface="+mn-lt"/>
              </a:rPr>
              <a:t>of</a:t>
            </a:r>
            <a:r>
              <a:rPr lang="cs-CZ" b="1" dirty="0">
                <a:latin typeface="+mn-lt"/>
              </a:rPr>
              <a:t> </a:t>
            </a:r>
            <a:r>
              <a:rPr lang="cs-CZ" b="1" dirty="0" err="1">
                <a:latin typeface="+mn-lt"/>
              </a:rPr>
              <a:t>objects</a:t>
            </a:r>
            <a:r>
              <a:rPr lang="cs-CZ" b="1" dirty="0">
                <a:latin typeface="+mn-lt"/>
              </a:rPr>
              <a:t> (</a:t>
            </a:r>
            <a:r>
              <a:rPr lang="cs-CZ" b="1" dirty="0" err="1">
                <a:latin typeface="+mn-lt"/>
              </a:rPr>
              <a:t>impressions</a:t>
            </a:r>
            <a:r>
              <a:rPr lang="cs-CZ" b="1" dirty="0">
                <a:latin typeface="+mn-lt"/>
              </a:rPr>
              <a:t> </a:t>
            </a:r>
            <a:r>
              <a:rPr lang="cs-CZ" b="1" dirty="0" err="1">
                <a:latin typeface="+mn-lt"/>
              </a:rPr>
              <a:t>needed</a:t>
            </a:r>
            <a:r>
              <a:rPr lang="cs-CZ" b="1" dirty="0">
                <a:latin typeface="+mn-lt"/>
              </a:rPr>
              <a:t>)</a:t>
            </a:r>
            <a:endParaRPr lang="en-US" b="1" dirty="0">
              <a:latin typeface="+mn-lt"/>
            </a:endParaRPr>
          </a:p>
          <a:p>
            <a:pPr>
              <a:lnSpc>
                <a:spcPct val="90000"/>
              </a:lnSpc>
            </a:pPr>
            <a:r>
              <a:rPr lang="cs-CZ" sz="1600" b="1" i="1" dirty="0">
                <a:solidFill>
                  <a:srgbClr val="00B0F0"/>
                </a:solidFill>
                <a:latin typeface="+mn-lt"/>
              </a:rPr>
              <a:t>If I (repeatedly) ignore an object, I probably dislike it</a:t>
            </a:r>
          </a:p>
          <a:p>
            <a:pPr lvl="1">
              <a:lnSpc>
                <a:spcPct val="90000"/>
              </a:lnSpc>
            </a:pPr>
            <a:r>
              <a:rPr lang="cs-CZ" sz="1400" i="1" dirty="0">
                <a:latin typeface="+mn-lt"/>
              </a:rPr>
              <a:t>How many </a:t>
            </a:r>
            <a:r>
              <a:rPr lang="cs-CZ" sz="1400" i="1" dirty="0" err="1">
                <a:latin typeface="+mn-lt"/>
              </a:rPr>
              <a:t>times</a:t>
            </a:r>
            <a:r>
              <a:rPr lang="cs-CZ" sz="1400" i="1" dirty="0">
                <a:latin typeface="+mn-lt"/>
              </a:rPr>
              <a:t> do I </a:t>
            </a:r>
            <a:r>
              <a:rPr lang="cs-CZ" sz="1400" i="1" dirty="0" err="1">
                <a:latin typeface="+mn-lt"/>
              </a:rPr>
              <a:t>have</a:t>
            </a:r>
            <a:r>
              <a:rPr lang="cs-CZ" sz="1400" i="1" dirty="0">
                <a:latin typeface="+mn-lt"/>
              </a:rPr>
              <a:t> to </a:t>
            </a:r>
            <a:r>
              <a:rPr lang="cs-CZ" sz="1400" i="1" dirty="0" err="1">
                <a:latin typeface="+mn-lt"/>
              </a:rPr>
              <a:t>ignore</a:t>
            </a:r>
            <a:r>
              <a:rPr lang="cs-CZ" sz="1400" i="1" dirty="0">
                <a:latin typeface="+mn-lt"/>
              </a:rPr>
              <a:t> </a:t>
            </a:r>
            <a:r>
              <a:rPr lang="cs-CZ" sz="1400" i="1" dirty="0" err="1">
                <a:latin typeface="+mn-lt"/>
              </a:rPr>
              <a:t>it</a:t>
            </a:r>
            <a:r>
              <a:rPr lang="en-US" sz="1400" i="1" dirty="0">
                <a:latin typeface="+mn-lt"/>
              </a:rPr>
              <a:t>?</a:t>
            </a:r>
            <a:endParaRPr lang="cs-CZ" sz="1400" i="1" dirty="0">
              <a:latin typeface="+mn-lt"/>
            </a:endParaRPr>
          </a:p>
          <a:p>
            <a:pPr lvl="1">
              <a:lnSpc>
                <a:spcPct val="90000"/>
              </a:lnSpc>
            </a:pPr>
            <a:r>
              <a:rPr lang="cs-CZ" sz="1400" i="1" dirty="0" err="1">
                <a:latin typeface="+mn-lt"/>
              </a:rPr>
              <a:t>Could</a:t>
            </a:r>
            <a:r>
              <a:rPr lang="cs-CZ" sz="1400" i="1" dirty="0">
                <a:latin typeface="+mn-lt"/>
              </a:rPr>
              <a:t> </a:t>
            </a:r>
            <a:r>
              <a:rPr lang="cs-CZ" sz="1400" i="1" dirty="0" err="1">
                <a:latin typeface="+mn-lt"/>
              </a:rPr>
              <a:t>it</a:t>
            </a:r>
            <a:r>
              <a:rPr lang="cs-CZ" sz="1400" i="1" dirty="0">
                <a:latin typeface="+mn-lt"/>
              </a:rPr>
              <a:t> </a:t>
            </a:r>
            <a:r>
              <a:rPr lang="cs-CZ" sz="1400" i="1" dirty="0" err="1">
                <a:latin typeface="+mn-lt"/>
              </a:rPr>
              <a:t>be</a:t>
            </a:r>
            <a:r>
              <a:rPr lang="cs-CZ" sz="1400" i="1" dirty="0">
                <a:latin typeface="+mn-lt"/>
              </a:rPr>
              <a:t> </a:t>
            </a:r>
            <a:r>
              <a:rPr lang="cs-CZ" sz="1400" i="1" dirty="0" err="1">
                <a:latin typeface="+mn-lt"/>
              </a:rPr>
              <a:t>that</a:t>
            </a:r>
            <a:r>
              <a:rPr lang="cs-CZ" sz="1400" i="1" dirty="0">
                <a:latin typeface="+mn-lt"/>
              </a:rPr>
              <a:t> I just </a:t>
            </a:r>
            <a:r>
              <a:rPr lang="cs-CZ" sz="1400" i="1" dirty="0" err="1">
                <a:latin typeface="+mn-lt"/>
              </a:rPr>
              <a:t>did</a:t>
            </a:r>
            <a:r>
              <a:rPr lang="cs-CZ" sz="1400" i="1" dirty="0">
                <a:latin typeface="+mn-lt"/>
              </a:rPr>
              <a:t> not </a:t>
            </a:r>
            <a:r>
              <a:rPr lang="cs-CZ" sz="1400" i="1" dirty="0" err="1">
                <a:latin typeface="+mn-lt"/>
              </a:rPr>
              <a:t>pay</a:t>
            </a:r>
            <a:r>
              <a:rPr lang="cs-CZ" sz="1400" i="1" dirty="0">
                <a:latin typeface="+mn-lt"/>
              </a:rPr>
              <a:t> </a:t>
            </a:r>
            <a:r>
              <a:rPr lang="cs-CZ" sz="1400" i="1" dirty="0" err="1">
                <a:latin typeface="+mn-lt"/>
              </a:rPr>
              <a:t>attention</a:t>
            </a:r>
            <a:r>
              <a:rPr lang="cs-CZ" sz="1400" i="1" dirty="0">
                <a:latin typeface="+mn-lt"/>
              </a:rPr>
              <a:t> </a:t>
            </a:r>
            <a:r>
              <a:rPr lang="cs-CZ" sz="1400" i="1" dirty="0" err="1">
                <a:latin typeface="+mn-lt"/>
              </a:rPr>
              <a:t>for</a:t>
            </a:r>
            <a:r>
              <a:rPr lang="cs-CZ" sz="1400" i="1" dirty="0">
                <a:latin typeface="+mn-lt"/>
              </a:rPr>
              <a:t> </a:t>
            </a:r>
            <a:r>
              <a:rPr lang="cs-CZ" sz="1400" i="1" dirty="0" err="1">
                <a:latin typeface="+mn-lt"/>
              </a:rPr>
              <a:t>this</a:t>
            </a:r>
            <a:r>
              <a:rPr lang="cs-CZ" sz="1400" i="1" dirty="0">
                <a:latin typeface="+mn-lt"/>
              </a:rPr>
              <a:t> </a:t>
            </a:r>
            <a:r>
              <a:rPr lang="cs-CZ" sz="1400" i="1" dirty="0" err="1">
                <a:latin typeface="+mn-lt"/>
              </a:rPr>
              <a:t>specific</a:t>
            </a:r>
            <a:r>
              <a:rPr lang="cs-CZ" sz="1400" i="1" dirty="0">
                <a:latin typeface="+mn-lt"/>
              </a:rPr>
              <a:t> part </a:t>
            </a:r>
            <a:r>
              <a:rPr lang="cs-CZ" sz="1400" i="1" dirty="0" err="1">
                <a:latin typeface="+mn-lt"/>
              </a:rPr>
              <a:t>of</a:t>
            </a:r>
            <a:r>
              <a:rPr lang="cs-CZ" sz="1400" i="1" dirty="0">
                <a:latin typeface="+mn-lt"/>
              </a:rPr>
              <a:t> </a:t>
            </a:r>
            <a:r>
              <a:rPr lang="cs-CZ" sz="1400" i="1" dirty="0" err="1">
                <a:latin typeface="+mn-lt"/>
              </a:rPr>
              <a:t>the</a:t>
            </a:r>
            <a:r>
              <a:rPr lang="cs-CZ" sz="1400" i="1" dirty="0">
                <a:latin typeface="+mn-lt"/>
              </a:rPr>
              <a:t> </a:t>
            </a:r>
            <a:r>
              <a:rPr lang="cs-CZ" sz="1400" i="1" dirty="0" err="1">
                <a:latin typeface="+mn-lt"/>
              </a:rPr>
              <a:t>page</a:t>
            </a:r>
            <a:r>
              <a:rPr lang="cs-CZ" sz="1400" i="1" dirty="0">
                <a:latin typeface="+mn-lt"/>
              </a:rPr>
              <a:t>?</a:t>
            </a:r>
          </a:p>
          <a:p>
            <a:pPr lvl="1">
              <a:lnSpc>
                <a:spcPct val="90000"/>
              </a:lnSpc>
            </a:pPr>
            <a:r>
              <a:rPr lang="cs-CZ" sz="1400" i="1" dirty="0" err="1">
                <a:solidFill>
                  <a:schemeClr val="bg1">
                    <a:lumMod val="50000"/>
                  </a:schemeClr>
                </a:solidFill>
                <a:latin typeface="+mn-lt"/>
              </a:rPr>
              <a:t>What</a:t>
            </a:r>
            <a:r>
              <a:rPr lang="cs-CZ" sz="1400" i="1" dirty="0">
                <a:solidFill>
                  <a:schemeClr val="bg1">
                    <a:lumMod val="50000"/>
                  </a:schemeClr>
                </a:solidFill>
                <a:latin typeface="+mn-lt"/>
              </a:rPr>
              <a:t> </a:t>
            </a:r>
            <a:r>
              <a:rPr lang="cs-CZ" sz="1400" i="1" dirty="0" err="1">
                <a:solidFill>
                  <a:schemeClr val="bg1">
                    <a:lumMod val="50000"/>
                  </a:schemeClr>
                </a:solidFill>
                <a:latin typeface="+mn-lt"/>
              </a:rPr>
              <a:t>is</a:t>
            </a:r>
            <a:r>
              <a:rPr lang="cs-CZ" sz="1400" i="1" dirty="0">
                <a:solidFill>
                  <a:schemeClr val="bg1">
                    <a:lumMod val="50000"/>
                  </a:schemeClr>
                </a:solidFill>
                <a:latin typeface="+mn-lt"/>
              </a:rPr>
              <a:t> </a:t>
            </a:r>
            <a:r>
              <a:rPr lang="cs-CZ" sz="1400" i="1" dirty="0" err="1">
                <a:solidFill>
                  <a:schemeClr val="bg1">
                    <a:lumMod val="50000"/>
                  </a:schemeClr>
                </a:solidFill>
                <a:latin typeface="+mn-lt"/>
              </a:rPr>
              <a:t>the</a:t>
            </a:r>
            <a:r>
              <a:rPr lang="cs-CZ" sz="1400" i="1" dirty="0">
                <a:solidFill>
                  <a:schemeClr val="bg1">
                    <a:lumMod val="50000"/>
                  </a:schemeClr>
                </a:solidFill>
                <a:latin typeface="+mn-lt"/>
              </a:rPr>
              <a:t> </a:t>
            </a:r>
            <a:r>
              <a:rPr lang="cs-CZ" sz="1400" i="1" dirty="0" err="1">
                <a:solidFill>
                  <a:schemeClr val="bg1">
                    <a:lumMod val="50000"/>
                  </a:schemeClr>
                </a:solidFill>
                <a:latin typeface="+mn-lt"/>
              </a:rPr>
              <a:t>chance</a:t>
            </a:r>
            <a:r>
              <a:rPr lang="cs-CZ" sz="1400" i="1" dirty="0">
                <a:solidFill>
                  <a:schemeClr val="bg1">
                    <a:lumMod val="50000"/>
                  </a:schemeClr>
                </a:solidFill>
                <a:latin typeface="+mn-lt"/>
              </a:rPr>
              <a:t> </a:t>
            </a:r>
            <a:r>
              <a:rPr lang="cs-CZ" sz="1400" i="1" dirty="0" err="1">
                <a:solidFill>
                  <a:schemeClr val="bg1">
                    <a:lumMod val="50000"/>
                  </a:schemeClr>
                </a:solidFill>
                <a:latin typeface="+mn-lt"/>
              </a:rPr>
              <a:t>that</a:t>
            </a:r>
            <a:r>
              <a:rPr lang="cs-CZ" sz="1400" i="1" dirty="0">
                <a:solidFill>
                  <a:schemeClr val="bg1">
                    <a:lumMod val="50000"/>
                  </a:schemeClr>
                </a:solidFill>
                <a:latin typeface="+mn-lt"/>
              </a:rPr>
              <a:t> I </a:t>
            </a:r>
            <a:r>
              <a:rPr lang="cs-CZ" sz="1400" i="1" dirty="0" err="1">
                <a:solidFill>
                  <a:schemeClr val="bg1">
                    <a:lumMod val="50000"/>
                  </a:schemeClr>
                </a:solidFill>
                <a:latin typeface="+mn-lt"/>
              </a:rPr>
              <a:t>changed</a:t>
            </a:r>
            <a:r>
              <a:rPr lang="cs-CZ" sz="1400" i="1" dirty="0">
                <a:solidFill>
                  <a:schemeClr val="bg1">
                    <a:lumMod val="50000"/>
                  </a:schemeClr>
                </a:solidFill>
                <a:latin typeface="+mn-lt"/>
              </a:rPr>
              <a:t> my mind?</a:t>
            </a:r>
          </a:p>
          <a:p>
            <a:pPr>
              <a:lnSpc>
                <a:spcPct val="90000"/>
              </a:lnSpc>
            </a:pPr>
            <a:r>
              <a:rPr lang="cs-CZ" sz="1600" dirty="0" err="1">
                <a:latin typeface="+mn-lt"/>
              </a:rPr>
              <a:t>We</a:t>
            </a:r>
            <a:r>
              <a:rPr lang="cs-CZ" sz="1600" dirty="0">
                <a:latin typeface="+mn-lt"/>
              </a:rPr>
              <a:t> </a:t>
            </a:r>
            <a:r>
              <a:rPr lang="cs-CZ" sz="1600" dirty="0" err="1">
                <a:latin typeface="+mn-lt"/>
              </a:rPr>
              <a:t>can</a:t>
            </a:r>
            <a:r>
              <a:rPr lang="cs-CZ" sz="1600" dirty="0">
                <a:latin typeface="+mn-lt"/>
              </a:rPr>
              <a:t> </a:t>
            </a:r>
            <a:r>
              <a:rPr lang="cs-CZ" sz="1600" dirty="0" err="1">
                <a:latin typeface="+mn-lt"/>
              </a:rPr>
              <a:t>consider</a:t>
            </a:r>
            <a:r>
              <a:rPr lang="cs-CZ" sz="1600" b="1" dirty="0">
                <a:latin typeface="+mn-lt"/>
              </a:rPr>
              <a:t> </a:t>
            </a:r>
            <a:r>
              <a:rPr lang="cs-CZ" sz="1600" b="1" dirty="0" err="1">
                <a:latin typeface="+mn-lt"/>
              </a:rPr>
              <a:t>uniform</a:t>
            </a:r>
            <a:r>
              <a:rPr lang="cs-CZ" sz="1600" b="1" dirty="0">
                <a:latin typeface="+mn-lt"/>
              </a:rPr>
              <a:t> </a:t>
            </a:r>
            <a:r>
              <a:rPr lang="cs-CZ" sz="1600" b="1" dirty="0" err="1">
                <a:latin typeface="+mn-lt"/>
              </a:rPr>
              <a:t>chance</a:t>
            </a:r>
            <a:r>
              <a:rPr lang="cs-CZ" sz="1600" b="1" dirty="0">
                <a:latin typeface="+mn-lt"/>
              </a:rPr>
              <a:t> </a:t>
            </a:r>
            <a:r>
              <a:rPr lang="cs-CZ" sz="1600" b="1" dirty="0" err="1">
                <a:latin typeface="+mn-lt"/>
              </a:rPr>
              <a:t>of</a:t>
            </a:r>
            <a:r>
              <a:rPr lang="cs-CZ" sz="1600" b="1" dirty="0">
                <a:latin typeface="+mn-lt"/>
              </a:rPr>
              <a:t> </a:t>
            </a:r>
            <a:r>
              <a:rPr lang="cs-CZ" sz="1600" b="1" dirty="0" err="1">
                <a:latin typeface="+mn-lt"/>
              </a:rPr>
              <a:t>item</a:t>
            </a:r>
            <a:r>
              <a:rPr lang="cs-CZ" sz="1600" b="1" dirty="0">
                <a:latin typeface="+mn-lt"/>
              </a:rPr>
              <a:t> </a:t>
            </a:r>
            <a:r>
              <a:rPr lang="cs-CZ" sz="1600" b="1" dirty="0" err="1">
                <a:latin typeface="+mn-lt"/>
              </a:rPr>
              <a:t>being</a:t>
            </a:r>
            <a:r>
              <a:rPr lang="cs-CZ" sz="1600" b="1" dirty="0">
                <a:latin typeface="+mn-lt"/>
              </a:rPr>
              <a:t> </a:t>
            </a:r>
            <a:r>
              <a:rPr lang="cs-CZ" sz="1600" b="1" dirty="0" err="1">
                <a:latin typeface="+mn-lt"/>
              </a:rPr>
              <a:t>unnoticed</a:t>
            </a:r>
            <a:endParaRPr lang="cs-CZ" sz="1600" b="1" dirty="0">
              <a:latin typeface="+mn-lt"/>
            </a:endParaRPr>
          </a:p>
          <a:p>
            <a:pPr>
              <a:lnSpc>
                <a:spcPct val="90000"/>
              </a:lnSpc>
            </a:pPr>
            <a:r>
              <a:rPr lang="cs-CZ" sz="1600" dirty="0" err="1">
                <a:latin typeface="+mn-lt"/>
              </a:rPr>
              <a:t>We</a:t>
            </a:r>
            <a:r>
              <a:rPr lang="cs-CZ" sz="1600" dirty="0">
                <a:latin typeface="+mn-lt"/>
              </a:rPr>
              <a:t> </a:t>
            </a:r>
            <a:r>
              <a:rPr lang="cs-CZ" sz="1600" dirty="0" err="1">
                <a:latin typeface="+mn-lt"/>
              </a:rPr>
              <a:t>can</a:t>
            </a:r>
            <a:r>
              <a:rPr lang="cs-CZ" sz="1600" dirty="0">
                <a:latin typeface="+mn-lt"/>
              </a:rPr>
              <a:t> </a:t>
            </a:r>
            <a:r>
              <a:rPr lang="cs-CZ" sz="1600" dirty="0" err="1">
                <a:latin typeface="+mn-lt"/>
              </a:rPr>
              <a:t>consider</a:t>
            </a:r>
            <a:r>
              <a:rPr lang="cs-CZ" sz="1600" b="1" dirty="0">
                <a:latin typeface="+mn-lt"/>
              </a:rPr>
              <a:t> </a:t>
            </a:r>
            <a:r>
              <a:rPr lang="cs-CZ" sz="1600" b="1" dirty="0" err="1">
                <a:latin typeface="+mn-lt"/>
              </a:rPr>
              <a:t>fixed</a:t>
            </a:r>
            <a:r>
              <a:rPr lang="cs-CZ" sz="1600" b="1" dirty="0">
                <a:latin typeface="+mn-lt"/>
              </a:rPr>
              <a:t> </a:t>
            </a:r>
            <a:r>
              <a:rPr lang="cs-CZ" sz="1600" b="1" dirty="0" err="1">
                <a:latin typeface="+mn-lt"/>
              </a:rPr>
              <a:t>chance</a:t>
            </a:r>
            <a:r>
              <a:rPr lang="cs-CZ" sz="1600" b="1" dirty="0">
                <a:latin typeface="+mn-lt"/>
              </a:rPr>
              <a:t> </a:t>
            </a:r>
            <a:r>
              <a:rPr lang="cs-CZ" sz="1600" b="1" dirty="0" err="1">
                <a:latin typeface="+mn-lt"/>
              </a:rPr>
              <a:t>of</a:t>
            </a:r>
            <a:r>
              <a:rPr lang="cs-CZ" sz="1600" b="1" dirty="0">
                <a:latin typeface="+mn-lt"/>
              </a:rPr>
              <a:t> </a:t>
            </a:r>
            <a:r>
              <a:rPr lang="cs-CZ" sz="1600" b="1" dirty="0" err="1">
                <a:latin typeface="+mn-lt"/>
              </a:rPr>
              <a:t>being</a:t>
            </a:r>
            <a:r>
              <a:rPr lang="cs-CZ" sz="1600" b="1" dirty="0">
                <a:latin typeface="+mn-lt"/>
              </a:rPr>
              <a:t> </a:t>
            </a:r>
            <a:r>
              <a:rPr lang="cs-CZ" sz="1600" b="1" dirty="0" err="1">
                <a:latin typeface="+mn-lt"/>
              </a:rPr>
              <a:t>unnoticed</a:t>
            </a:r>
            <a:r>
              <a:rPr lang="cs-CZ" sz="1600" b="1" dirty="0">
                <a:latin typeface="+mn-lt"/>
              </a:rPr>
              <a:t> </a:t>
            </a:r>
            <a:r>
              <a:rPr lang="cs-CZ" sz="1600" b="1" dirty="0" err="1">
                <a:latin typeface="+mn-lt"/>
              </a:rPr>
              <a:t>for</a:t>
            </a:r>
            <a:r>
              <a:rPr lang="cs-CZ" sz="1600" b="1" dirty="0">
                <a:latin typeface="+mn-lt"/>
              </a:rPr>
              <a:t> </a:t>
            </a:r>
            <a:r>
              <a:rPr lang="cs-CZ" sz="1600" b="1" dirty="0" err="1">
                <a:latin typeface="+mn-lt"/>
              </a:rPr>
              <a:t>certain</a:t>
            </a:r>
            <a:r>
              <a:rPr lang="cs-CZ" sz="1600" b="1" dirty="0">
                <a:latin typeface="+mn-lt"/>
              </a:rPr>
              <a:t> </a:t>
            </a:r>
            <a:r>
              <a:rPr lang="cs-CZ" sz="1600" b="1" dirty="0" err="1">
                <a:latin typeface="+mn-lt"/>
              </a:rPr>
              <a:t>position</a:t>
            </a:r>
            <a:endParaRPr lang="cs-CZ" sz="1600" b="1" dirty="0">
              <a:latin typeface="+mn-lt"/>
            </a:endParaRPr>
          </a:p>
          <a:p>
            <a:pPr lvl="1">
              <a:lnSpc>
                <a:spcPct val="90000"/>
              </a:lnSpc>
            </a:pPr>
            <a:r>
              <a:rPr lang="cs-CZ" sz="1400" dirty="0">
                <a:latin typeface="+mn-lt"/>
                <a:hlinkClick r:id="rId2"/>
              </a:rPr>
              <a:t>https://link.springer.com/article/10.1007/s11257-021-09311-w</a:t>
            </a:r>
            <a:r>
              <a:rPr lang="cs-CZ" sz="1400" dirty="0">
                <a:latin typeface="+mn-lt"/>
              </a:rPr>
              <a:t> </a:t>
            </a:r>
          </a:p>
          <a:p>
            <a:pPr>
              <a:lnSpc>
                <a:spcPct val="90000"/>
              </a:lnSpc>
            </a:pPr>
            <a:r>
              <a:rPr lang="cs-CZ" sz="1600" dirty="0" err="1">
                <a:latin typeface="+mn-lt"/>
              </a:rPr>
              <a:t>We</a:t>
            </a:r>
            <a:r>
              <a:rPr lang="cs-CZ" sz="1600" dirty="0">
                <a:latin typeface="+mn-lt"/>
              </a:rPr>
              <a:t> </a:t>
            </a:r>
            <a:r>
              <a:rPr lang="cs-CZ" sz="1600" dirty="0" err="1">
                <a:latin typeface="+mn-lt"/>
              </a:rPr>
              <a:t>can</a:t>
            </a:r>
            <a:r>
              <a:rPr lang="cs-CZ" sz="1600" dirty="0">
                <a:latin typeface="+mn-lt"/>
              </a:rPr>
              <a:t> </a:t>
            </a:r>
            <a:r>
              <a:rPr lang="cs-CZ" sz="1600" dirty="0" err="1">
                <a:latin typeface="+mn-lt"/>
              </a:rPr>
              <a:t>consider</a:t>
            </a:r>
            <a:r>
              <a:rPr lang="cs-CZ" sz="1600" dirty="0">
                <a:latin typeface="+mn-lt"/>
              </a:rPr>
              <a:t> </a:t>
            </a:r>
            <a:r>
              <a:rPr lang="cs-CZ" sz="1600" dirty="0" err="1">
                <a:latin typeface="+mn-lt"/>
              </a:rPr>
              <a:t>that</a:t>
            </a:r>
            <a:r>
              <a:rPr lang="cs-CZ" sz="1600" dirty="0">
                <a:latin typeface="+mn-lt"/>
              </a:rPr>
              <a:t> </a:t>
            </a:r>
            <a:r>
              <a:rPr lang="cs-CZ" sz="1600" b="1" dirty="0" err="1">
                <a:latin typeface="+mn-lt"/>
              </a:rPr>
              <a:t>items</a:t>
            </a:r>
            <a:r>
              <a:rPr lang="cs-CZ" sz="1600" b="1" dirty="0">
                <a:latin typeface="+mn-lt"/>
              </a:rPr>
              <a:t> are </a:t>
            </a:r>
            <a:r>
              <a:rPr lang="cs-CZ" sz="1600" b="1" dirty="0" err="1">
                <a:latin typeface="+mn-lt"/>
              </a:rPr>
              <a:t>evaluated</a:t>
            </a:r>
            <a:r>
              <a:rPr lang="cs-CZ" sz="1600" b="1" dirty="0">
                <a:latin typeface="+mn-lt"/>
              </a:rPr>
              <a:t> </a:t>
            </a:r>
            <a:r>
              <a:rPr lang="cs-CZ" sz="1600" b="1" dirty="0" err="1">
                <a:latin typeface="+mn-lt"/>
              </a:rPr>
              <a:t>sequentially</a:t>
            </a:r>
            <a:endParaRPr lang="cs-CZ" sz="1600" b="1" dirty="0">
              <a:latin typeface="+mn-lt"/>
            </a:endParaRPr>
          </a:p>
          <a:p>
            <a:pPr lvl="1">
              <a:lnSpc>
                <a:spcPct val="90000"/>
              </a:lnSpc>
            </a:pPr>
            <a:r>
              <a:rPr lang="cs-CZ" sz="1400" dirty="0" err="1">
                <a:latin typeface="+mn-lt"/>
              </a:rPr>
              <a:t>If</a:t>
            </a:r>
            <a:r>
              <a:rPr lang="cs-CZ" sz="1400" dirty="0">
                <a:latin typeface="+mn-lt"/>
              </a:rPr>
              <a:t> </a:t>
            </a:r>
            <a:r>
              <a:rPr lang="cs-CZ" sz="1400" dirty="0" err="1">
                <a:latin typeface="+mn-lt"/>
              </a:rPr>
              <a:t>the</a:t>
            </a:r>
            <a:r>
              <a:rPr lang="cs-CZ" sz="1400" dirty="0">
                <a:latin typeface="+mn-lt"/>
              </a:rPr>
              <a:t> </a:t>
            </a:r>
            <a:r>
              <a:rPr lang="cs-CZ" sz="1400" dirty="0" err="1">
                <a:latin typeface="+mn-lt"/>
              </a:rPr>
              <a:t>item</a:t>
            </a:r>
            <a:r>
              <a:rPr lang="cs-CZ" sz="1400" dirty="0">
                <a:latin typeface="+mn-lt"/>
              </a:rPr>
              <a:t> </a:t>
            </a:r>
            <a:r>
              <a:rPr lang="cs-CZ" sz="1400" dirty="0" err="1">
                <a:latin typeface="+mn-lt"/>
              </a:rPr>
              <a:t>below</a:t>
            </a:r>
            <a:r>
              <a:rPr lang="cs-CZ" sz="1400" dirty="0">
                <a:latin typeface="+mn-lt"/>
              </a:rPr>
              <a:t> </a:t>
            </a:r>
            <a:r>
              <a:rPr lang="cs-CZ" sz="1400" dirty="0" err="1">
                <a:latin typeface="+mn-lt"/>
              </a:rPr>
              <a:t>was</a:t>
            </a:r>
            <a:r>
              <a:rPr lang="cs-CZ" sz="1400" dirty="0">
                <a:latin typeface="+mn-lt"/>
              </a:rPr>
              <a:t> </a:t>
            </a:r>
            <a:r>
              <a:rPr lang="cs-CZ" sz="1400" dirty="0" err="1">
                <a:latin typeface="+mn-lt"/>
              </a:rPr>
              <a:t>clicked</a:t>
            </a:r>
            <a:r>
              <a:rPr lang="cs-CZ" sz="1400" dirty="0">
                <a:latin typeface="+mn-lt"/>
              </a:rPr>
              <a:t>, </a:t>
            </a:r>
            <a:r>
              <a:rPr lang="cs-CZ" sz="1400" dirty="0" err="1">
                <a:latin typeface="+mn-lt"/>
              </a:rPr>
              <a:t>this</a:t>
            </a:r>
            <a:r>
              <a:rPr lang="cs-CZ" sz="1400" dirty="0">
                <a:latin typeface="+mn-lt"/>
              </a:rPr>
              <a:t> </a:t>
            </a:r>
            <a:r>
              <a:rPr lang="cs-CZ" sz="1400" dirty="0" err="1">
                <a:latin typeface="+mn-lt"/>
              </a:rPr>
              <a:t>one</a:t>
            </a:r>
            <a:r>
              <a:rPr lang="cs-CZ" sz="1400" dirty="0">
                <a:latin typeface="+mn-lt"/>
              </a:rPr>
              <a:t> </a:t>
            </a:r>
            <a:r>
              <a:rPr lang="cs-CZ" sz="1400" dirty="0" err="1">
                <a:latin typeface="+mn-lt"/>
              </a:rPr>
              <a:t>is</a:t>
            </a:r>
            <a:r>
              <a:rPr lang="cs-CZ" sz="1400" dirty="0">
                <a:latin typeface="+mn-lt"/>
              </a:rPr>
              <a:t> </a:t>
            </a:r>
            <a:r>
              <a:rPr lang="cs-CZ" sz="1400" dirty="0" err="1">
                <a:latin typeface="+mn-lt"/>
              </a:rPr>
              <a:t>probably</a:t>
            </a:r>
            <a:r>
              <a:rPr lang="cs-CZ" sz="1400" dirty="0">
                <a:latin typeface="+mn-lt"/>
              </a:rPr>
              <a:t> </a:t>
            </a:r>
            <a:r>
              <a:rPr lang="cs-CZ" sz="1400" dirty="0" err="1">
                <a:latin typeface="+mn-lt"/>
              </a:rPr>
              <a:t>observed</a:t>
            </a:r>
            <a:r>
              <a:rPr lang="cs-CZ" sz="1400" dirty="0">
                <a:latin typeface="+mn-lt"/>
              </a:rPr>
              <a:t> as </a:t>
            </a:r>
            <a:r>
              <a:rPr lang="cs-CZ" sz="1400" dirty="0" err="1">
                <a:latin typeface="+mn-lt"/>
              </a:rPr>
              <a:t>well</a:t>
            </a:r>
            <a:endParaRPr lang="cs-CZ" sz="1400" dirty="0">
              <a:latin typeface="+mn-lt"/>
            </a:endParaRPr>
          </a:p>
          <a:p>
            <a:pPr lvl="1">
              <a:lnSpc>
                <a:spcPct val="90000"/>
              </a:lnSpc>
            </a:pPr>
            <a:r>
              <a:rPr lang="cs-CZ" sz="1400" dirty="0">
                <a:latin typeface="+mn-lt"/>
              </a:rPr>
              <a:t>TODO: ref [I know there is one, just could not find it]</a:t>
            </a:r>
          </a:p>
          <a:p>
            <a:pPr>
              <a:lnSpc>
                <a:spcPct val="90000"/>
              </a:lnSpc>
            </a:pPr>
            <a:r>
              <a:rPr lang="cs-CZ" sz="1600" dirty="0" err="1">
                <a:latin typeface="+mn-lt"/>
              </a:rPr>
              <a:t>We</a:t>
            </a:r>
            <a:r>
              <a:rPr lang="cs-CZ" sz="1600" dirty="0">
                <a:latin typeface="+mn-lt"/>
              </a:rPr>
              <a:t> </a:t>
            </a:r>
            <a:r>
              <a:rPr lang="cs-CZ" sz="1600" dirty="0" err="1">
                <a:latin typeface="+mn-lt"/>
              </a:rPr>
              <a:t>can</a:t>
            </a:r>
            <a:r>
              <a:rPr lang="cs-CZ" sz="1600" dirty="0">
                <a:latin typeface="+mn-lt"/>
              </a:rPr>
              <a:t> </a:t>
            </a:r>
            <a:r>
              <a:rPr lang="cs-CZ" sz="1600" dirty="0" err="1">
                <a:latin typeface="+mn-lt"/>
              </a:rPr>
              <a:t>have</a:t>
            </a:r>
            <a:r>
              <a:rPr lang="cs-CZ" sz="1600" dirty="0">
                <a:latin typeface="+mn-lt"/>
              </a:rPr>
              <a:t> </a:t>
            </a:r>
            <a:r>
              <a:rPr lang="cs-CZ" sz="1600" b="1" dirty="0" err="1">
                <a:latin typeface="+mn-lt"/>
              </a:rPr>
              <a:t>detailed</a:t>
            </a:r>
            <a:r>
              <a:rPr lang="cs-CZ" sz="1600" b="1" dirty="0">
                <a:latin typeface="+mn-lt"/>
              </a:rPr>
              <a:t> feedback </a:t>
            </a:r>
            <a:r>
              <a:rPr lang="cs-CZ" sz="1600" b="1" dirty="0" err="1">
                <a:latin typeface="+mn-lt"/>
              </a:rPr>
              <a:t>with</a:t>
            </a:r>
            <a:r>
              <a:rPr lang="cs-CZ" sz="1600" b="1" dirty="0">
                <a:latin typeface="+mn-lt"/>
              </a:rPr>
              <a:t> </a:t>
            </a:r>
            <a:r>
              <a:rPr lang="cs-CZ" sz="1600" b="1" dirty="0" err="1">
                <a:latin typeface="+mn-lt"/>
              </a:rPr>
              <a:t>objects</a:t>
            </a:r>
            <a:r>
              <a:rPr lang="en-US" sz="1600" b="1" dirty="0">
                <a:latin typeface="+mn-lt"/>
              </a:rPr>
              <a:t>’</a:t>
            </a:r>
            <a:r>
              <a:rPr lang="cs-CZ" sz="1600" b="1" dirty="0">
                <a:latin typeface="+mn-lt"/>
              </a:rPr>
              <a:t> </a:t>
            </a:r>
            <a:r>
              <a:rPr lang="cs-CZ" sz="1600" b="1" dirty="0" err="1">
                <a:latin typeface="+mn-lt"/>
              </a:rPr>
              <a:t>visibility</a:t>
            </a:r>
            <a:r>
              <a:rPr lang="cs-CZ" sz="1600" b="1" dirty="0">
                <a:latin typeface="+mn-lt"/>
              </a:rPr>
              <a:t> </a:t>
            </a:r>
            <a:r>
              <a:rPr lang="cs-CZ" sz="1600" b="1" dirty="0" err="1">
                <a:latin typeface="+mn-lt"/>
              </a:rPr>
              <a:t>information</a:t>
            </a:r>
            <a:endParaRPr lang="cs-CZ" sz="1600" b="1" dirty="0">
              <a:latin typeface="+mn-lt"/>
            </a:endParaRPr>
          </a:p>
          <a:p>
            <a:pPr lvl="1">
              <a:lnSpc>
                <a:spcPct val="90000"/>
              </a:lnSpc>
            </a:pPr>
            <a:r>
              <a:rPr lang="hu-HU" sz="1400" dirty="0">
                <a:solidFill>
                  <a:schemeClr val="tx1"/>
                </a:solidFill>
                <a:latin typeface="+mn-lt"/>
                <a:hlinkClick r:id="rId3"/>
              </a:rPr>
              <a:t>https://link.springer.com/article/10.1007/s13740-016-0061-8</a:t>
            </a:r>
            <a:r>
              <a:rPr lang="cs-CZ" sz="1400" dirty="0">
                <a:solidFill>
                  <a:schemeClr val="tx1"/>
                </a:solidFill>
                <a:latin typeface="+mn-lt"/>
              </a:rPr>
              <a:t> </a:t>
            </a:r>
            <a:endParaRPr lang="hu-HU" sz="1400" dirty="0">
              <a:solidFill>
                <a:schemeClr val="tx1"/>
              </a:solidFill>
              <a:latin typeface="+mn-lt"/>
            </a:endParaRPr>
          </a:p>
          <a:p>
            <a:pPr lvl="1">
              <a:lnSpc>
                <a:spcPct val="90000"/>
              </a:lnSpc>
            </a:pPr>
            <a:endParaRPr lang="en-US" sz="1400" dirty="0"/>
          </a:p>
        </p:txBody>
      </p:sp>
    </p:spTree>
    <p:extLst>
      <p:ext uri="{BB962C8B-B14F-4D97-AF65-F5344CB8AC3E}">
        <p14:creationId xmlns:p14="http://schemas.microsoft.com/office/powerpoint/2010/main" val="4082470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ChangeArrowheads="1"/>
          </p:cNvSpPr>
          <p:nvPr/>
        </p:nvSpPr>
        <p:spPr bwMode="auto">
          <a:xfrm>
            <a:off x="216568" y="114217"/>
            <a:ext cx="9246521" cy="1082901"/>
          </a:xfrm>
          <a:prstGeom prst="rect">
            <a:avLst/>
          </a:prstGeom>
          <a:noFill/>
          <a:ln w="9525">
            <a:noFill/>
            <a:miter lim="800000"/>
            <a:headEnd/>
            <a:tailEnd/>
          </a:ln>
        </p:spPr>
        <p:txBody>
          <a:bodyPr anchor="b"/>
          <a:lstStyle/>
          <a:p>
            <a:r>
              <a:rPr lang="cs-CZ" sz="3900" b="1" dirty="0">
                <a:solidFill>
                  <a:schemeClr val="tx2"/>
                </a:solidFill>
              </a:rPr>
              <a:t>If you have detailed implicit feedback...</a:t>
            </a:r>
            <a:endParaRPr lang="en-US" sz="3900" b="1" dirty="0">
              <a:solidFill>
                <a:schemeClr val="tx2"/>
              </a:solidFill>
            </a:endParaRPr>
          </a:p>
        </p:txBody>
      </p:sp>
      <p:sp>
        <p:nvSpPr>
          <p:cNvPr id="5125" name="Rectangle 3"/>
          <p:cNvSpPr>
            <a:spLocks noGrp="1" noChangeArrowheads="1"/>
          </p:cNvSpPr>
          <p:nvPr>
            <p:ph type="body" idx="1"/>
          </p:nvPr>
        </p:nvSpPr>
        <p:spPr>
          <a:xfrm>
            <a:off x="387268" y="1963553"/>
            <a:ext cx="6961578" cy="4360501"/>
          </a:xfrm>
          <a:noFill/>
        </p:spPr>
        <p:txBody>
          <a:bodyPr>
            <a:normAutofit/>
          </a:bodyPr>
          <a:lstStyle/>
          <a:p>
            <a:pPr eaLnBrk="1" hangingPunct="1">
              <a:buFont typeface="Wingdings" panose="05000000000000000000" pitchFamily="2" charset="2"/>
              <a:buChar char=""/>
            </a:pPr>
            <a:r>
              <a:rPr lang="cs-CZ" dirty="0">
                <a:latin typeface="+mn-lt"/>
              </a:rPr>
              <a:t>If user </a:t>
            </a:r>
            <a:r>
              <a:rPr lang="cs-CZ" b="1" i="1" dirty="0">
                <a:latin typeface="+mn-lt"/>
              </a:rPr>
              <a:t>selects</a:t>
            </a:r>
            <a:r>
              <a:rPr lang="cs-CZ" dirty="0">
                <a:latin typeface="+mn-lt"/>
              </a:rPr>
              <a:t> some objects from the list, we take it as an </a:t>
            </a:r>
            <a:r>
              <a:rPr lang="cs-CZ" b="1" i="1" dirty="0">
                <a:latin typeface="+mn-lt"/>
              </a:rPr>
              <a:t>evidence</a:t>
            </a:r>
            <a:r>
              <a:rPr lang="cs-CZ" dirty="0">
                <a:latin typeface="+mn-lt"/>
              </a:rPr>
              <a:t> </a:t>
            </a:r>
            <a:r>
              <a:rPr lang="cs-CZ" b="1" i="1" dirty="0">
                <a:latin typeface="+mn-lt"/>
              </a:rPr>
              <a:t>of</a:t>
            </a:r>
            <a:r>
              <a:rPr lang="cs-CZ" dirty="0">
                <a:latin typeface="+mn-lt"/>
              </a:rPr>
              <a:t> his/her positive </a:t>
            </a:r>
            <a:r>
              <a:rPr lang="cs-CZ" b="1" i="1" dirty="0">
                <a:latin typeface="+mn-lt"/>
              </a:rPr>
              <a:t>preference</a:t>
            </a:r>
            <a:r>
              <a:rPr lang="cs-CZ" dirty="0">
                <a:latin typeface="+mn-lt"/>
              </a:rPr>
              <a:t>.</a:t>
            </a:r>
          </a:p>
          <a:p>
            <a:pPr lvl="1" eaLnBrk="1" hangingPunct="1"/>
            <a:r>
              <a:rPr lang="cs-CZ" dirty="0">
                <a:latin typeface="+mn-lt"/>
              </a:rPr>
              <a:t>User </a:t>
            </a:r>
            <a:r>
              <a:rPr lang="cs-CZ" dirty="0" err="1">
                <a:latin typeface="+mn-lt"/>
              </a:rPr>
              <a:t>prefers</a:t>
            </a:r>
            <a:r>
              <a:rPr lang="cs-CZ" dirty="0">
                <a:latin typeface="+mn-lt"/>
              </a:rPr>
              <a:t> </a:t>
            </a:r>
            <a:r>
              <a:rPr lang="cs-CZ" dirty="0" err="1">
                <a:latin typeface="+mn-lt"/>
              </a:rPr>
              <a:t>selected</a:t>
            </a:r>
            <a:r>
              <a:rPr lang="cs-CZ" dirty="0">
                <a:latin typeface="+mn-lt"/>
              </a:rPr>
              <a:t> </a:t>
            </a:r>
            <a:r>
              <a:rPr lang="cs-CZ" dirty="0" err="1">
                <a:latin typeface="+mn-lt"/>
              </a:rPr>
              <a:t>object</a:t>
            </a:r>
            <a:r>
              <a:rPr lang="cs-CZ" dirty="0">
                <a:latin typeface="+mn-lt"/>
              </a:rPr>
              <a:t>(s) more, </a:t>
            </a:r>
            <a:r>
              <a:rPr lang="cs-CZ" dirty="0" err="1">
                <a:latin typeface="+mn-lt"/>
              </a:rPr>
              <a:t>than</a:t>
            </a:r>
            <a:r>
              <a:rPr lang="cs-CZ" dirty="0">
                <a:latin typeface="+mn-lt"/>
              </a:rPr>
              <a:t> </a:t>
            </a:r>
            <a:r>
              <a:rPr lang="cs-CZ" dirty="0" err="1">
                <a:latin typeface="+mn-lt"/>
              </a:rPr>
              <a:t>other</a:t>
            </a:r>
            <a:r>
              <a:rPr lang="cs-CZ" dirty="0">
                <a:latin typeface="+mn-lt"/>
              </a:rPr>
              <a:t> </a:t>
            </a:r>
            <a:r>
              <a:rPr lang="cs-CZ" dirty="0" err="1">
                <a:latin typeface="+mn-lt"/>
              </a:rPr>
              <a:t>displayed</a:t>
            </a:r>
            <a:r>
              <a:rPr lang="cs-CZ" dirty="0">
                <a:latin typeface="+mn-lt"/>
              </a:rPr>
              <a:t> &amp; </a:t>
            </a:r>
            <a:r>
              <a:rPr lang="cs-CZ" dirty="0" err="1">
                <a:latin typeface="+mn-lt"/>
              </a:rPr>
              <a:t>ignored</a:t>
            </a:r>
            <a:r>
              <a:rPr lang="cs-CZ" dirty="0">
                <a:latin typeface="+mn-lt"/>
              </a:rPr>
              <a:t> </a:t>
            </a:r>
            <a:r>
              <a:rPr lang="cs-CZ" dirty="0" err="1">
                <a:latin typeface="+mn-lt"/>
              </a:rPr>
              <a:t>objects</a:t>
            </a:r>
            <a:endParaRPr lang="cs-CZ" dirty="0">
              <a:latin typeface="+mn-lt"/>
            </a:endParaRPr>
          </a:p>
          <a:p>
            <a:pPr lvl="1" eaLnBrk="1" hangingPunct="1"/>
            <a:r>
              <a:rPr lang="cs-CZ" dirty="0" err="1">
                <a:latin typeface="+mn-lt"/>
              </a:rPr>
              <a:t>We</a:t>
            </a:r>
            <a:r>
              <a:rPr lang="cs-CZ" dirty="0">
                <a:latin typeface="+mn-lt"/>
              </a:rPr>
              <a:t> </a:t>
            </a:r>
            <a:r>
              <a:rPr lang="cs-CZ" dirty="0" err="1">
                <a:latin typeface="+mn-lt"/>
              </a:rPr>
              <a:t>can</a:t>
            </a:r>
            <a:r>
              <a:rPr lang="cs-CZ" dirty="0">
                <a:latin typeface="+mn-lt"/>
              </a:rPr>
              <a:t> </a:t>
            </a:r>
            <a:r>
              <a:rPr lang="cs-CZ" dirty="0" err="1">
                <a:latin typeface="+mn-lt"/>
              </a:rPr>
              <a:t>form</a:t>
            </a:r>
            <a:r>
              <a:rPr lang="cs-CZ" dirty="0">
                <a:latin typeface="+mn-lt"/>
              </a:rPr>
              <a:t> preference relations: </a:t>
            </a:r>
            <a:r>
              <a:rPr lang="en-US" i="1" dirty="0" err="1">
                <a:latin typeface="+mn-lt"/>
              </a:rPr>
              <a:t>IPR</a:t>
            </a:r>
            <a:r>
              <a:rPr lang="en-US" i="1" baseline="-25000" dirty="0" err="1">
                <a:latin typeface="+mn-lt"/>
              </a:rPr>
              <a:t>rel</a:t>
            </a:r>
            <a:r>
              <a:rPr lang="en-US" dirty="0">
                <a:latin typeface="+mn-lt"/>
              </a:rPr>
              <a:t> </a:t>
            </a:r>
            <a:r>
              <a:rPr lang="cs-CZ" dirty="0">
                <a:latin typeface="+mn-lt"/>
              </a:rPr>
              <a:t>(</a:t>
            </a:r>
            <a:r>
              <a:rPr lang="cs-CZ" i="1" dirty="0" err="1">
                <a:solidFill>
                  <a:srgbClr val="097115"/>
                </a:solidFill>
                <a:latin typeface="+mn-lt"/>
              </a:rPr>
              <a:t>selected</a:t>
            </a:r>
            <a:r>
              <a:rPr lang="cs-CZ" i="1" dirty="0">
                <a:solidFill>
                  <a:srgbClr val="097115"/>
                </a:solidFill>
                <a:latin typeface="+mn-lt"/>
              </a:rPr>
              <a:t> </a:t>
            </a:r>
            <a:r>
              <a:rPr lang="cs-CZ" i="1" dirty="0" err="1">
                <a:solidFill>
                  <a:srgbClr val="097115"/>
                </a:solidFill>
                <a:latin typeface="+mn-lt"/>
              </a:rPr>
              <a:t>obj</a:t>
            </a:r>
            <a:r>
              <a:rPr lang="cs-CZ" i="1" dirty="0">
                <a:solidFill>
                  <a:srgbClr val="097115"/>
                </a:solidFill>
                <a:latin typeface="+mn-lt"/>
              </a:rPr>
              <a:t>. </a:t>
            </a:r>
            <a:r>
              <a:rPr lang="cs-CZ" i="1" dirty="0">
                <a:latin typeface="+mn-lt"/>
              </a:rPr>
              <a:t>&gt; </a:t>
            </a:r>
            <a:r>
              <a:rPr lang="cs-CZ" i="1" dirty="0" err="1">
                <a:solidFill>
                  <a:srgbClr val="FF0000"/>
                </a:solidFill>
                <a:latin typeface="+mn-lt"/>
              </a:rPr>
              <a:t>ignored</a:t>
            </a:r>
            <a:r>
              <a:rPr lang="cs-CZ" i="1" dirty="0">
                <a:solidFill>
                  <a:srgbClr val="FF0000"/>
                </a:solidFill>
                <a:latin typeface="+mn-lt"/>
              </a:rPr>
              <a:t> </a:t>
            </a:r>
            <a:r>
              <a:rPr lang="cs-CZ" i="1" dirty="0" err="1">
                <a:solidFill>
                  <a:srgbClr val="FF0000"/>
                </a:solidFill>
                <a:latin typeface="+mn-lt"/>
              </a:rPr>
              <a:t>obj</a:t>
            </a:r>
            <a:r>
              <a:rPr lang="cs-CZ" i="1" dirty="0">
                <a:solidFill>
                  <a:srgbClr val="FF0000"/>
                </a:solidFill>
                <a:latin typeface="+mn-lt"/>
              </a:rPr>
              <a:t>.</a:t>
            </a:r>
            <a:r>
              <a:rPr lang="cs-CZ" i="1" dirty="0">
                <a:latin typeface="+mn-lt"/>
              </a:rPr>
              <a:t>)</a:t>
            </a:r>
          </a:p>
          <a:p>
            <a:pPr lvl="1" eaLnBrk="1" hangingPunct="1"/>
            <a:r>
              <a:rPr lang="cs-CZ" sz="1700" dirty="0">
                <a:latin typeface="+mn-lt"/>
              </a:rPr>
              <a:t>Intensity of the relation based on the level of visibility for both items</a:t>
            </a:r>
          </a:p>
          <a:p>
            <a:pPr lvl="2"/>
            <a:r>
              <a:rPr lang="cs-CZ" sz="1500" dirty="0">
                <a:latin typeface="+mn-lt"/>
              </a:rPr>
              <a:t>Visibility of clicked item considered as sufficient -&gt; if the visibility of ignored was lower, strength of the relation decreases</a:t>
            </a:r>
          </a:p>
          <a:p>
            <a:pPr lvl="1" eaLnBrk="1" hangingPunct="1"/>
            <a:endParaRPr lang="cs-CZ" dirty="0">
              <a:latin typeface="+mn-lt"/>
            </a:endParaRPr>
          </a:p>
          <a:p>
            <a:pPr eaLnBrk="1" hangingPunct="1">
              <a:buFont typeface="Wingdings" panose="05000000000000000000" pitchFamily="2" charset="2"/>
              <a:buChar char="è"/>
            </a:pPr>
            <a:r>
              <a:rPr lang="cs-CZ" dirty="0">
                <a:latin typeface="+mn-lt"/>
              </a:rPr>
              <a:t>In paper, CB extensions for relations (maybe not the best idea)</a:t>
            </a:r>
          </a:p>
          <a:p>
            <a:pPr eaLnBrk="1" hangingPunct="1">
              <a:buFont typeface="Wingdings" panose="05000000000000000000" pitchFamily="2" charset="2"/>
              <a:buChar char="è"/>
            </a:pPr>
            <a:r>
              <a:rPr lang="cs-CZ" dirty="0" err="1">
                <a:latin typeface="+mn-lt"/>
              </a:rPr>
              <a:t>Maybe</a:t>
            </a:r>
            <a:r>
              <a:rPr lang="cs-CZ" dirty="0">
                <a:latin typeface="+mn-lt"/>
              </a:rPr>
              <a:t>, </a:t>
            </a:r>
            <a:r>
              <a:rPr lang="cs-CZ" dirty="0" err="1">
                <a:latin typeface="+mn-lt"/>
              </a:rPr>
              <a:t>contextual</a:t>
            </a:r>
            <a:r>
              <a:rPr lang="cs-CZ" dirty="0">
                <a:latin typeface="+mn-lt"/>
              </a:rPr>
              <a:t> BPR </a:t>
            </a:r>
            <a:r>
              <a:rPr lang="cs-CZ" dirty="0" err="1">
                <a:latin typeface="+mn-lt"/>
              </a:rPr>
              <a:t>would</a:t>
            </a:r>
            <a:r>
              <a:rPr lang="cs-CZ" dirty="0">
                <a:latin typeface="+mn-lt"/>
              </a:rPr>
              <a:t> </a:t>
            </a:r>
            <a:r>
              <a:rPr lang="cs-CZ" dirty="0" err="1">
                <a:latin typeface="+mn-lt"/>
              </a:rPr>
              <a:t>work</a:t>
            </a:r>
            <a:r>
              <a:rPr lang="cs-CZ" dirty="0">
                <a:latin typeface="+mn-lt"/>
              </a:rPr>
              <a:t> </a:t>
            </a:r>
            <a:r>
              <a:rPr lang="cs-CZ" dirty="0" err="1">
                <a:latin typeface="+mn-lt"/>
              </a:rPr>
              <a:t>better</a:t>
            </a:r>
            <a:endParaRPr lang="cs-CZ" dirty="0">
              <a:latin typeface="+mn-lt"/>
            </a:endParaRPr>
          </a:p>
          <a:p>
            <a:pPr marL="0" indent="0">
              <a:buNone/>
            </a:pPr>
            <a:endParaRPr lang="cs-CZ" sz="2200" dirty="0"/>
          </a:p>
          <a:p>
            <a:pPr marL="571500" indent="-571500">
              <a:buClr>
                <a:srgbClr val="097115"/>
              </a:buClr>
              <a:buSzPct val="100000"/>
              <a:buFont typeface="Wingdings 3" pitchFamily="18" charset="2"/>
              <a:buChar char=""/>
            </a:pPr>
            <a:endParaRPr lang="cs-CZ" sz="2000" dirty="0"/>
          </a:p>
          <a:p>
            <a:pPr marL="839788" lvl="1" indent="-495300"/>
            <a:endParaRPr lang="cs-CZ" sz="2000" dirty="0"/>
          </a:p>
        </p:txBody>
      </p:sp>
      <p:grpSp>
        <p:nvGrpSpPr>
          <p:cNvPr id="3" name="Skupina 2"/>
          <p:cNvGrpSpPr/>
          <p:nvPr/>
        </p:nvGrpSpPr>
        <p:grpSpPr>
          <a:xfrm>
            <a:off x="7483671" y="1746545"/>
            <a:ext cx="2046795" cy="1468615"/>
            <a:chOff x="6917693" y="1124744"/>
            <a:chExt cx="2046795" cy="1468615"/>
          </a:xfrm>
        </p:grpSpPr>
        <p:pic>
          <p:nvPicPr>
            <p:cNvPr id="8" name="Obrázek 7"/>
            <p:cNvPicPr>
              <a:picLocks noChangeAspect="1"/>
            </p:cNvPicPr>
            <p:nvPr/>
          </p:nvPicPr>
          <p:blipFill>
            <a:blip r:embed="rId2"/>
            <a:stretch>
              <a:fillRect/>
            </a:stretch>
          </p:blipFill>
          <p:spPr>
            <a:xfrm>
              <a:off x="6917693" y="1124744"/>
              <a:ext cx="1947626" cy="1468615"/>
            </a:xfrm>
            <a:prstGeom prst="rect">
              <a:avLst/>
            </a:prstGeom>
          </p:spPr>
        </p:pic>
        <p:sp>
          <p:nvSpPr>
            <p:cNvPr id="2" name="Obdélník 1"/>
            <p:cNvSpPr/>
            <p:nvPr/>
          </p:nvSpPr>
          <p:spPr>
            <a:xfrm>
              <a:off x="8244408" y="1124744"/>
              <a:ext cx="720080" cy="1368152"/>
            </a:xfrm>
            <a:prstGeom prst="rect">
              <a:avLst/>
            </a:prstGeom>
            <a:solidFill>
              <a:schemeClr val="bg1">
                <a:alpha val="5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6924042" y="1134193"/>
              <a:ext cx="1320366" cy="1368152"/>
            </a:xfrm>
            <a:prstGeom prst="rect">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10" name="Skupina 9"/>
          <p:cNvGrpSpPr/>
          <p:nvPr/>
        </p:nvGrpSpPr>
        <p:grpSpPr>
          <a:xfrm>
            <a:off x="7448015" y="3419821"/>
            <a:ext cx="2082451" cy="875459"/>
            <a:chOff x="6882037" y="2803970"/>
            <a:chExt cx="2082451" cy="875459"/>
          </a:xfrm>
        </p:grpSpPr>
        <p:pic>
          <p:nvPicPr>
            <p:cNvPr id="12" name="Obrázek 11"/>
            <p:cNvPicPr>
              <a:picLocks noChangeAspect="1"/>
            </p:cNvPicPr>
            <p:nvPr/>
          </p:nvPicPr>
          <p:blipFill rotWithShape="1">
            <a:blip r:embed="rId2"/>
            <a:srcRect t="40389"/>
            <a:stretch/>
          </p:blipFill>
          <p:spPr>
            <a:xfrm>
              <a:off x="6917693" y="2803970"/>
              <a:ext cx="1947626" cy="875459"/>
            </a:xfrm>
            <a:prstGeom prst="rect">
              <a:avLst/>
            </a:prstGeom>
          </p:spPr>
        </p:pic>
        <p:sp>
          <p:nvSpPr>
            <p:cNvPr id="13" name="Obdélník 12"/>
            <p:cNvSpPr/>
            <p:nvPr/>
          </p:nvSpPr>
          <p:spPr>
            <a:xfrm>
              <a:off x="8244408" y="2803970"/>
              <a:ext cx="720080" cy="774996"/>
            </a:xfrm>
            <a:prstGeom prst="rect">
              <a:avLst/>
            </a:prstGeom>
            <a:solidFill>
              <a:schemeClr val="bg1">
                <a:alpha val="5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vál 3"/>
            <p:cNvSpPr/>
            <p:nvPr/>
          </p:nvSpPr>
          <p:spPr>
            <a:xfrm>
              <a:off x="6882037" y="2803970"/>
              <a:ext cx="714299" cy="774996"/>
            </a:xfrm>
            <a:prstGeom prst="ellipse">
              <a:avLst/>
            </a:prstGeom>
            <a:noFill/>
            <a:ln w="41275">
              <a:solidFill>
                <a:srgbClr val="92D05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p:nvGrpSpPr>
          <p:cNvPr id="21" name="Skupina 20"/>
          <p:cNvGrpSpPr/>
          <p:nvPr/>
        </p:nvGrpSpPr>
        <p:grpSpPr>
          <a:xfrm>
            <a:off x="7606838" y="4518572"/>
            <a:ext cx="1772580" cy="875459"/>
            <a:chOff x="6914220" y="3755054"/>
            <a:chExt cx="1772580" cy="875459"/>
          </a:xfrm>
        </p:grpSpPr>
        <p:pic>
          <p:nvPicPr>
            <p:cNvPr id="22" name="Obrázek 21"/>
            <p:cNvPicPr>
              <a:picLocks noChangeAspect="1"/>
            </p:cNvPicPr>
            <p:nvPr/>
          </p:nvPicPr>
          <p:blipFill rotWithShape="1">
            <a:blip r:embed="rId2"/>
            <a:srcRect t="40389" r="64977"/>
            <a:stretch/>
          </p:blipFill>
          <p:spPr>
            <a:xfrm>
              <a:off x="6914220" y="3755054"/>
              <a:ext cx="682116" cy="875459"/>
            </a:xfrm>
            <a:prstGeom prst="rect">
              <a:avLst/>
            </a:prstGeom>
          </p:spPr>
        </p:pic>
        <p:sp>
          <p:nvSpPr>
            <p:cNvPr id="23" name="TextovéPole 22"/>
            <p:cNvSpPr txBox="1"/>
            <p:nvPr/>
          </p:nvSpPr>
          <p:spPr>
            <a:xfrm>
              <a:off x="7690039" y="3889399"/>
              <a:ext cx="338554" cy="461665"/>
            </a:xfrm>
            <a:prstGeom prst="rect">
              <a:avLst/>
            </a:prstGeom>
            <a:noFill/>
          </p:spPr>
          <p:txBody>
            <a:bodyPr wrap="none" rtlCol="0">
              <a:spAutoFit/>
            </a:bodyPr>
            <a:lstStyle/>
            <a:p>
              <a:r>
                <a:rPr lang="cs-CZ" sz="2400" b="1" dirty="0">
                  <a:solidFill>
                    <a:srgbClr val="FF0000"/>
                  </a:solidFill>
                </a:rPr>
                <a:t>&gt;</a:t>
              </a:r>
              <a:endParaRPr lang="cs-CZ" b="1" dirty="0">
                <a:solidFill>
                  <a:srgbClr val="FF0000"/>
                </a:solidFill>
              </a:endParaRPr>
            </a:p>
          </p:txBody>
        </p:sp>
        <p:pic>
          <p:nvPicPr>
            <p:cNvPr id="24" name="Obrázek 23"/>
            <p:cNvPicPr>
              <a:picLocks noChangeAspect="1"/>
            </p:cNvPicPr>
            <p:nvPr/>
          </p:nvPicPr>
          <p:blipFill rotWithShape="1">
            <a:blip r:embed="rId2"/>
            <a:srcRect t="-2463" r="67521" b="63238"/>
            <a:stretch/>
          </p:blipFill>
          <p:spPr>
            <a:xfrm>
              <a:off x="8054241" y="3817197"/>
              <a:ext cx="632559" cy="576063"/>
            </a:xfrm>
            <a:prstGeom prst="rect">
              <a:avLst/>
            </a:prstGeom>
          </p:spPr>
        </p:pic>
      </p:grpSp>
      <p:grpSp>
        <p:nvGrpSpPr>
          <p:cNvPr id="25" name="Skupina 24"/>
          <p:cNvGrpSpPr/>
          <p:nvPr/>
        </p:nvGrpSpPr>
        <p:grpSpPr>
          <a:xfrm>
            <a:off x="7606839" y="5696034"/>
            <a:ext cx="1759593" cy="875459"/>
            <a:chOff x="7069361" y="5097200"/>
            <a:chExt cx="1759593" cy="875459"/>
          </a:xfrm>
        </p:grpSpPr>
        <p:pic>
          <p:nvPicPr>
            <p:cNvPr id="16" name="Obrázek 15"/>
            <p:cNvPicPr>
              <a:picLocks noChangeAspect="1"/>
            </p:cNvPicPr>
            <p:nvPr/>
          </p:nvPicPr>
          <p:blipFill rotWithShape="1">
            <a:blip r:embed="rId2"/>
            <a:srcRect t="40389" r="64977"/>
            <a:stretch/>
          </p:blipFill>
          <p:spPr>
            <a:xfrm>
              <a:off x="7069361" y="5097200"/>
              <a:ext cx="682116" cy="875459"/>
            </a:xfrm>
            <a:prstGeom prst="rect">
              <a:avLst/>
            </a:prstGeom>
          </p:spPr>
        </p:pic>
        <p:sp>
          <p:nvSpPr>
            <p:cNvPr id="5" name="TextovéPole 4"/>
            <p:cNvSpPr txBox="1"/>
            <p:nvPr/>
          </p:nvSpPr>
          <p:spPr>
            <a:xfrm>
              <a:off x="7845180" y="5231545"/>
              <a:ext cx="338554" cy="461665"/>
            </a:xfrm>
            <a:prstGeom prst="rect">
              <a:avLst/>
            </a:prstGeom>
            <a:noFill/>
          </p:spPr>
          <p:txBody>
            <a:bodyPr wrap="none" rtlCol="0">
              <a:spAutoFit/>
            </a:bodyPr>
            <a:lstStyle/>
            <a:p>
              <a:r>
                <a:rPr lang="cs-CZ" sz="2400" b="1" dirty="0">
                  <a:solidFill>
                    <a:srgbClr val="FF0000"/>
                  </a:solidFill>
                </a:rPr>
                <a:t>&gt;</a:t>
              </a:r>
              <a:endParaRPr lang="cs-CZ" b="1" dirty="0">
                <a:solidFill>
                  <a:srgbClr val="FF0000"/>
                </a:solidFill>
              </a:endParaRPr>
            </a:p>
          </p:txBody>
        </p:sp>
        <p:pic>
          <p:nvPicPr>
            <p:cNvPr id="18" name="Obrázek 17"/>
            <p:cNvPicPr>
              <a:picLocks noChangeAspect="1"/>
            </p:cNvPicPr>
            <p:nvPr/>
          </p:nvPicPr>
          <p:blipFill rotWithShape="1">
            <a:blip r:embed="rId2"/>
            <a:srcRect l="66115" t="45904" r="610" b="9968"/>
            <a:stretch/>
          </p:blipFill>
          <p:spPr>
            <a:xfrm>
              <a:off x="8180882" y="5171628"/>
              <a:ext cx="648072" cy="648072"/>
            </a:xfrm>
            <a:prstGeom prst="rect">
              <a:avLst/>
            </a:prstGeom>
          </p:spPr>
        </p:pic>
        <p:cxnSp>
          <p:nvCxnSpPr>
            <p:cNvPr id="17" name="Přímá spojnice 16"/>
            <p:cNvCxnSpPr/>
            <p:nvPr/>
          </p:nvCxnSpPr>
          <p:spPr>
            <a:xfrm flipH="1">
              <a:off x="7891506" y="5373216"/>
              <a:ext cx="195673"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Obdélník 28"/>
          <p:cNvSpPr/>
          <p:nvPr/>
        </p:nvSpPr>
        <p:spPr>
          <a:xfrm>
            <a:off x="8711216" y="5596561"/>
            <a:ext cx="720080" cy="774996"/>
          </a:xfrm>
          <a:prstGeom prst="rect">
            <a:avLst/>
          </a:prstGeom>
          <a:solidFill>
            <a:schemeClr val="bg1">
              <a:alpha val="5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Rectangle 5"/>
          <p:cNvSpPr/>
          <p:nvPr/>
        </p:nvSpPr>
        <p:spPr>
          <a:xfrm>
            <a:off x="7132886" y="6597089"/>
            <a:ext cx="5164427" cy="286232"/>
          </a:xfrm>
          <a:prstGeom prst="rect">
            <a:avLst/>
          </a:prstGeom>
        </p:spPr>
        <p:txBody>
          <a:bodyPr wrap="none">
            <a:spAutoFit/>
          </a:bodyPr>
          <a:lstStyle/>
          <a:p>
            <a:pPr lvl="1">
              <a:lnSpc>
                <a:spcPct val="90000"/>
              </a:lnSpc>
            </a:pPr>
            <a:r>
              <a:rPr lang="hu-HU" sz="1400">
                <a:hlinkClick r:id="rId3"/>
              </a:rPr>
              <a:t>https://link.springer.com/article/10.1007/s13740-016-0061-8</a:t>
            </a:r>
            <a:r>
              <a:rPr lang="cs-CZ" sz="1400"/>
              <a:t> </a:t>
            </a:r>
            <a:endParaRPr lang="hu-HU" sz="1400" dirty="0"/>
          </a:p>
        </p:txBody>
      </p:sp>
      <p:pic>
        <p:nvPicPr>
          <p:cNvPr id="7" name="Obrázek 6">
            <a:extLst>
              <a:ext uri="{FF2B5EF4-FFF2-40B4-BE49-F238E27FC236}">
                <a16:creationId xmlns:a16="http://schemas.microsoft.com/office/drawing/2014/main" id="{4C860427-E4C8-2FD4-7ECA-7350FEFA5CA0}"/>
              </a:ext>
            </a:extLst>
          </p:cNvPr>
          <p:cNvPicPr>
            <a:picLocks noChangeAspect="1"/>
          </p:cNvPicPr>
          <p:nvPr/>
        </p:nvPicPr>
        <p:blipFill>
          <a:blip r:embed="rId4"/>
          <a:stretch>
            <a:fillRect/>
          </a:stretch>
        </p:blipFill>
        <p:spPr>
          <a:xfrm>
            <a:off x="876534" y="5676243"/>
            <a:ext cx="2550059" cy="591614"/>
          </a:xfrm>
          <a:prstGeom prst="rect">
            <a:avLst/>
          </a:prstGeom>
        </p:spPr>
      </p:pic>
      <p:sp>
        <p:nvSpPr>
          <p:cNvPr id="14" name="TextovéPole 13">
            <a:extLst>
              <a:ext uri="{FF2B5EF4-FFF2-40B4-BE49-F238E27FC236}">
                <a16:creationId xmlns:a16="http://schemas.microsoft.com/office/drawing/2014/main" id="{7C10F44B-8F64-DA5C-8726-57E8FC67FB27}"/>
              </a:ext>
            </a:extLst>
          </p:cNvPr>
          <p:cNvSpPr txBox="1"/>
          <p:nvPr/>
        </p:nvSpPr>
        <p:spPr>
          <a:xfrm>
            <a:off x="271869" y="1273862"/>
            <a:ext cx="8898557" cy="400110"/>
          </a:xfrm>
          <a:prstGeom prst="rect">
            <a:avLst/>
          </a:prstGeom>
          <a:noFill/>
        </p:spPr>
        <p:txBody>
          <a:bodyPr wrap="square">
            <a:spAutoFit/>
          </a:bodyPr>
          <a:lstStyle/>
          <a:p>
            <a:pPr algn="l">
              <a:spcBef>
                <a:spcPts val="1200"/>
              </a:spcBef>
              <a:spcAft>
                <a:spcPts val="1200"/>
              </a:spcAft>
            </a:pPr>
            <a:r>
              <a:rPr lang="en-US" sz="2000" i="0" dirty="0">
                <a:effectLst/>
              </a:rPr>
              <a:t>Using Implicit Preference Relations to Improve Recommender Systems</a:t>
            </a:r>
            <a:r>
              <a:rPr lang="cs-CZ" sz="2000" i="0" dirty="0">
                <a:effectLst/>
              </a:rPr>
              <a:t> </a:t>
            </a:r>
            <a:r>
              <a:rPr lang="cs-CZ" sz="1600" i="0" dirty="0">
                <a:effectLst/>
              </a:rPr>
              <a:t>[</a:t>
            </a:r>
            <a:r>
              <a:rPr lang="cs-CZ" sz="1600" i="0" dirty="0" err="1">
                <a:effectLst/>
              </a:rPr>
              <a:t>our</a:t>
            </a:r>
            <a:r>
              <a:rPr lang="cs-CZ" sz="1600" i="0" dirty="0">
                <a:effectLst/>
              </a:rPr>
              <a:t> </a:t>
            </a:r>
            <a:r>
              <a:rPr lang="cs-CZ" sz="1600" i="0" dirty="0" err="1">
                <a:effectLst/>
              </a:rPr>
              <a:t>work</a:t>
            </a:r>
            <a:r>
              <a:rPr lang="cs-CZ" sz="1600" i="0" dirty="0">
                <a:effectLst/>
              </a:rPr>
              <a:t>]</a:t>
            </a:r>
            <a:endParaRPr lang="en-US" i="0" dirty="0">
              <a:effectLst/>
            </a:endParaRPr>
          </a:p>
        </p:txBody>
      </p:sp>
    </p:spTree>
    <p:extLst>
      <p:ext uri="{BB962C8B-B14F-4D97-AF65-F5344CB8AC3E}">
        <p14:creationId xmlns:p14="http://schemas.microsoft.com/office/powerpoint/2010/main" val="17565875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ím 10"/>
          <p:cNvSpPr>
            <a:spLocks noGrp="1"/>
          </p:cNvSpPr>
          <p:nvPr>
            <p:ph type="title"/>
          </p:nvPr>
        </p:nvSpPr>
        <p:spPr>
          <a:xfrm>
            <a:off x="548640" y="609603"/>
            <a:ext cx="11540691" cy="1320795"/>
          </a:xfrm>
        </p:spPr>
        <p:txBody>
          <a:bodyPr/>
          <a:lstStyle/>
          <a:p>
            <a:r>
              <a:rPr lang="cs-CZ" sz="4000" dirty="0">
                <a:solidFill>
                  <a:srgbClr val="333333"/>
                </a:solidFill>
                <a:latin typeface="Arial" pitchFamily="34"/>
              </a:rPr>
              <a:t>Negative Preference </a:t>
            </a:r>
            <a:r>
              <a:rPr lang="cs-CZ" sz="4000" dirty="0" err="1">
                <a:solidFill>
                  <a:srgbClr val="333333"/>
                </a:solidFill>
                <a:latin typeface="Arial" pitchFamily="34"/>
              </a:rPr>
              <a:t>from</a:t>
            </a:r>
            <a:r>
              <a:rPr lang="cs-CZ" sz="4000" dirty="0">
                <a:solidFill>
                  <a:srgbClr val="333333"/>
                </a:solidFill>
                <a:latin typeface="Arial" pitchFamily="34"/>
              </a:rPr>
              <a:t> </a:t>
            </a:r>
            <a:r>
              <a:rPr lang="cs-CZ" sz="4000" dirty="0" err="1">
                <a:solidFill>
                  <a:srgbClr val="333333"/>
                </a:solidFill>
                <a:latin typeface="Arial" pitchFamily="34"/>
              </a:rPr>
              <a:t>category</a:t>
            </a:r>
            <a:r>
              <a:rPr lang="cs-CZ" sz="4000" dirty="0">
                <a:solidFill>
                  <a:srgbClr val="333333"/>
                </a:solidFill>
                <a:latin typeface="Arial" pitchFamily="34"/>
              </a:rPr>
              <a:t>-level feedback</a:t>
            </a:r>
            <a:endParaRPr lang="hu-HU" dirty="0"/>
          </a:p>
        </p:txBody>
      </p:sp>
      <p:sp>
        <p:nvSpPr>
          <p:cNvPr id="17" name="Tartalom helye 16"/>
          <p:cNvSpPr>
            <a:spLocks noGrp="1"/>
          </p:cNvSpPr>
          <p:nvPr>
            <p:ph sz="quarter" idx="4"/>
          </p:nvPr>
        </p:nvSpPr>
        <p:spPr>
          <a:xfrm>
            <a:off x="834390" y="1628801"/>
            <a:ext cx="9376411" cy="4497363"/>
          </a:xfrm>
        </p:spPr>
        <p:txBody>
          <a:bodyPr/>
          <a:lstStyle/>
          <a:p>
            <a:pPr marL="0" indent="0">
              <a:buNone/>
            </a:pPr>
            <a:r>
              <a:rPr lang="cs-CZ" dirty="0">
                <a:latin typeface="+mn-lt"/>
              </a:rPr>
              <a:t>Gaze </a:t>
            </a:r>
            <a:r>
              <a:rPr lang="cs-CZ" dirty="0" err="1">
                <a:latin typeface="+mn-lt"/>
              </a:rPr>
              <a:t>Prediction</a:t>
            </a:r>
            <a:r>
              <a:rPr lang="cs-CZ" dirty="0">
                <a:latin typeface="+mn-lt"/>
              </a:rPr>
              <a:t> </a:t>
            </a:r>
            <a:r>
              <a:rPr lang="cs-CZ" dirty="0" err="1">
                <a:latin typeface="+mn-lt"/>
              </a:rPr>
              <a:t>for</a:t>
            </a:r>
            <a:r>
              <a:rPr lang="cs-CZ" dirty="0">
                <a:latin typeface="+mn-lt"/>
              </a:rPr>
              <a:t> Recommender Systems, </a:t>
            </a:r>
            <a:r>
              <a:rPr lang="cs-CZ" sz="1200" dirty="0">
                <a:latin typeface="+mn-lt"/>
                <a:hlinkClick r:id="rId3"/>
              </a:rPr>
              <a:t>https://dl.acm.org/doi/pdf/10.1145/2959100.2959150</a:t>
            </a:r>
            <a:r>
              <a:rPr lang="cs-CZ" sz="1200" dirty="0">
                <a:latin typeface="+mn-lt"/>
              </a:rPr>
              <a:t> </a:t>
            </a:r>
            <a:endParaRPr lang="cs-CZ" dirty="0">
              <a:latin typeface="+mn-lt"/>
            </a:endParaRPr>
          </a:p>
          <a:p>
            <a:r>
              <a:rPr lang="cs-CZ" dirty="0" err="1">
                <a:latin typeface="+mn-lt"/>
              </a:rPr>
              <a:t>Grid</a:t>
            </a:r>
            <a:r>
              <a:rPr lang="cs-CZ" dirty="0">
                <a:latin typeface="+mn-lt"/>
              </a:rPr>
              <a:t> </a:t>
            </a:r>
            <a:r>
              <a:rPr lang="cs-CZ" dirty="0" err="1">
                <a:latin typeface="+mn-lt"/>
              </a:rPr>
              <a:t>RecSys</a:t>
            </a:r>
            <a:r>
              <a:rPr lang="cs-CZ" dirty="0">
                <a:latin typeface="+mn-lt"/>
              </a:rPr>
              <a:t> design (3rows x 8 </a:t>
            </a:r>
            <a:r>
              <a:rPr lang="cs-CZ" dirty="0" err="1">
                <a:latin typeface="+mn-lt"/>
              </a:rPr>
              <a:t>columns</a:t>
            </a:r>
            <a:r>
              <a:rPr lang="cs-CZ" dirty="0">
                <a:latin typeface="+mn-lt"/>
              </a:rPr>
              <a:t>)</a:t>
            </a:r>
          </a:p>
          <a:p>
            <a:pPr lvl="1"/>
            <a:r>
              <a:rPr lang="cs-CZ" sz="1800" i="1" dirty="0" err="1">
                <a:latin typeface="+mn-lt"/>
              </a:rPr>
              <a:t>Where</a:t>
            </a:r>
            <a:r>
              <a:rPr lang="cs-CZ" sz="1800" i="1" dirty="0">
                <a:latin typeface="+mn-lt"/>
              </a:rPr>
              <a:t> </a:t>
            </a:r>
            <a:r>
              <a:rPr lang="cs-CZ" sz="1800" i="1" dirty="0" err="1">
                <a:latin typeface="+mn-lt"/>
              </a:rPr>
              <a:t>would</a:t>
            </a:r>
            <a:r>
              <a:rPr lang="cs-CZ" sz="1800" i="1" dirty="0">
                <a:latin typeface="+mn-lt"/>
              </a:rPr>
              <a:t> </a:t>
            </a:r>
            <a:r>
              <a:rPr lang="cs-CZ" sz="1800" i="1" dirty="0" err="1">
                <a:latin typeface="+mn-lt"/>
              </a:rPr>
              <a:t>the</a:t>
            </a:r>
            <a:r>
              <a:rPr lang="cs-CZ" sz="1800" i="1" dirty="0">
                <a:latin typeface="+mn-lt"/>
              </a:rPr>
              <a:t> user </a:t>
            </a:r>
            <a:r>
              <a:rPr lang="cs-CZ" sz="1800" i="1" dirty="0" err="1">
                <a:latin typeface="+mn-lt"/>
              </a:rPr>
              <a:t>look</a:t>
            </a:r>
            <a:r>
              <a:rPr lang="cs-CZ" sz="1800" i="1" dirty="0">
                <a:latin typeface="+mn-lt"/>
              </a:rPr>
              <a:t> </a:t>
            </a:r>
            <a:r>
              <a:rPr lang="cs-CZ" sz="1800" i="1" dirty="0" err="1">
                <a:latin typeface="+mn-lt"/>
              </a:rPr>
              <a:t>within</a:t>
            </a:r>
            <a:r>
              <a:rPr lang="cs-CZ" sz="1800" i="1" dirty="0">
                <a:latin typeface="+mn-lt"/>
              </a:rPr>
              <a:t> </a:t>
            </a:r>
            <a:r>
              <a:rPr lang="cs-CZ" sz="1800" i="1" dirty="0" err="1">
                <a:latin typeface="+mn-lt"/>
              </a:rPr>
              <a:t>the</a:t>
            </a:r>
            <a:r>
              <a:rPr lang="cs-CZ" sz="1800" i="1" dirty="0">
                <a:latin typeface="+mn-lt"/>
              </a:rPr>
              <a:t> </a:t>
            </a:r>
            <a:r>
              <a:rPr lang="cs-CZ" sz="1800" i="1" dirty="0" err="1">
                <a:latin typeface="+mn-lt"/>
              </a:rPr>
              <a:t>page</a:t>
            </a:r>
            <a:r>
              <a:rPr lang="cs-CZ" sz="1800" i="1" dirty="0">
                <a:latin typeface="+mn-lt"/>
              </a:rPr>
              <a:t>?</a:t>
            </a:r>
          </a:p>
          <a:p>
            <a:pPr lvl="1"/>
            <a:r>
              <a:rPr lang="cs-CZ" sz="1800" i="1" dirty="0" err="1">
                <a:latin typeface="+mn-lt"/>
              </a:rPr>
              <a:t>Can</a:t>
            </a:r>
            <a:r>
              <a:rPr lang="cs-CZ" sz="1800" i="1" dirty="0">
                <a:latin typeface="+mn-lt"/>
              </a:rPr>
              <a:t> </a:t>
            </a:r>
            <a:r>
              <a:rPr lang="cs-CZ" sz="1800" i="1" dirty="0" err="1">
                <a:latin typeface="+mn-lt"/>
              </a:rPr>
              <a:t>we</a:t>
            </a:r>
            <a:r>
              <a:rPr lang="cs-CZ" sz="1800" i="1" dirty="0">
                <a:latin typeface="+mn-lt"/>
              </a:rPr>
              <a:t> </a:t>
            </a:r>
            <a:r>
              <a:rPr lang="cs-CZ" sz="1800" i="1" dirty="0" err="1">
                <a:latin typeface="+mn-lt"/>
              </a:rPr>
              <a:t>predict</a:t>
            </a:r>
            <a:r>
              <a:rPr lang="cs-CZ" sz="1800" i="1" dirty="0">
                <a:latin typeface="+mn-lt"/>
              </a:rPr>
              <a:t> </a:t>
            </a:r>
            <a:r>
              <a:rPr lang="cs-CZ" sz="1800" i="1" dirty="0" err="1">
                <a:latin typeface="+mn-lt"/>
              </a:rPr>
              <a:t>the</a:t>
            </a:r>
            <a:r>
              <a:rPr lang="cs-CZ" sz="1800" i="1" dirty="0">
                <a:latin typeface="+mn-lt"/>
              </a:rPr>
              <a:t> </a:t>
            </a:r>
            <a:r>
              <a:rPr lang="cs-CZ" sz="1800" i="1" dirty="0" err="1">
                <a:latin typeface="+mn-lt"/>
              </a:rPr>
              <a:t>eye</a:t>
            </a:r>
            <a:r>
              <a:rPr lang="cs-CZ" sz="1800" i="1" dirty="0">
                <a:latin typeface="+mn-lt"/>
              </a:rPr>
              <a:t> </a:t>
            </a:r>
            <a:r>
              <a:rPr lang="cs-CZ" sz="1800" i="1" dirty="0" err="1">
                <a:latin typeface="+mn-lt"/>
              </a:rPr>
              <a:t>gaze</a:t>
            </a:r>
            <a:r>
              <a:rPr lang="cs-CZ" sz="1800" i="1" dirty="0">
                <a:latin typeface="+mn-lt"/>
              </a:rPr>
              <a:t> </a:t>
            </a:r>
            <a:r>
              <a:rPr lang="cs-CZ" sz="1800" i="1" dirty="0" err="1">
                <a:latin typeface="+mn-lt"/>
              </a:rPr>
              <a:t>based</a:t>
            </a:r>
            <a:r>
              <a:rPr lang="cs-CZ" sz="1800" i="1" dirty="0">
                <a:latin typeface="+mn-lt"/>
              </a:rPr>
              <a:t> on </a:t>
            </a:r>
            <a:r>
              <a:rPr lang="cs-CZ" sz="1800" i="1" dirty="0" err="1">
                <a:latin typeface="+mn-lt"/>
              </a:rPr>
              <a:t>other</a:t>
            </a:r>
            <a:r>
              <a:rPr lang="cs-CZ" sz="1800" i="1" dirty="0">
                <a:latin typeface="+mn-lt"/>
              </a:rPr>
              <a:t> feedback?</a:t>
            </a:r>
          </a:p>
          <a:p>
            <a:pPr lvl="2"/>
            <a:r>
              <a:rPr lang="cs-CZ" sz="1600" dirty="0" err="1">
                <a:latin typeface="+mn-lt"/>
              </a:rPr>
              <a:t>Fixation</a:t>
            </a:r>
            <a:r>
              <a:rPr lang="cs-CZ" sz="1600" dirty="0">
                <a:latin typeface="+mn-lt"/>
              </a:rPr>
              <a:t> existence + </a:t>
            </a:r>
            <a:r>
              <a:rPr lang="cs-CZ" sz="1600" dirty="0" err="1">
                <a:latin typeface="+mn-lt"/>
              </a:rPr>
              <a:t>time</a:t>
            </a:r>
            <a:r>
              <a:rPr lang="cs-CZ" sz="1600" dirty="0">
                <a:latin typeface="+mn-lt"/>
              </a:rPr>
              <a:t> </a:t>
            </a:r>
            <a:r>
              <a:rPr lang="cs-CZ" sz="1600" dirty="0" err="1">
                <a:latin typeface="+mn-lt"/>
              </a:rPr>
              <a:t>of</a:t>
            </a:r>
            <a:r>
              <a:rPr lang="cs-CZ" sz="1600" dirty="0">
                <a:latin typeface="+mn-lt"/>
              </a:rPr>
              <a:t> </a:t>
            </a:r>
            <a:r>
              <a:rPr lang="cs-CZ" sz="1600" dirty="0" err="1">
                <a:latin typeface="+mn-lt"/>
              </a:rPr>
              <a:t>fixation</a:t>
            </a:r>
            <a:endParaRPr lang="cs-CZ" sz="1600" dirty="0">
              <a:latin typeface="+mn-lt"/>
            </a:endParaRPr>
          </a:p>
          <a:p>
            <a:pPr lvl="2"/>
            <a:r>
              <a:rPr lang="cs-CZ" sz="1600" dirty="0">
                <a:latin typeface="+mn-lt"/>
              </a:rPr>
              <a:t>Position, dwell time, distance to closest </a:t>
            </a:r>
            <a:r>
              <a:rPr lang="cs-CZ" sz="1600" dirty="0" err="1">
                <a:latin typeface="+mn-lt"/>
              </a:rPr>
              <a:t>existing</a:t>
            </a:r>
            <a:r>
              <a:rPr lang="cs-CZ" sz="1600" dirty="0">
                <a:latin typeface="+mn-lt"/>
              </a:rPr>
              <a:t> </a:t>
            </a:r>
            <a:r>
              <a:rPr lang="cs-CZ" sz="1600" dirty="0" err="1">
                <a:latin typeface="+mn-lt"/>
              </a:rPr>
              <a:t>action</a:t>
            </a:r>
            <a:endParaRPr lang="cs-CZ" sz="1600" dirty="0">
              <a:latin typeface="+mn-lt"/>
            </a:endParaRPr>
          </a:p>
          <a:p>
            <a:pPr lvl="2"/>
            <a:r>
              <a:rPr lang="cs-CZ" sz="1600" b="1" i="1" dirty="0" err="1">
                <a:solidFill>
                  <a:srgbClr val="92D050"/>
                </a:solidFill>
                <a:latin typeface="+mn-lt"/>
              </a:rPr>
              <a:t>Fairly</a:t>
            </a:r>
            <a:r>
              <a:rPr lang="cs-CZ" sz="1600" b="1" i="1" dirty="0">
                <a:solidFill>
                  <a:srgbClr val="92D050"/>
                </a:solidFill>
                <a:latin typeface="+mn-lt"/>
              </a:rPr>
              <a:t> </a:t>
            </a:r>
            <a:r>
              <a:rPr lang="cs-CZ" sz="1600" b="1" i="1" dirty="0" err="1">
                <a:solidFill>
                  <a:srgbClr val="92D050"/>
                </a:solidFill>
                <a:latin typeface="+mn-lt"/>
              </a:rPr>
              <a:t>usable</a:t>
            </a:r>
            <a:r>
              <a:rPr lang="cs-CZ" sz="1600" b="1" i="1" dirty="0">
                <a:solidFill>
                  <a:srgbClr val="92D050"/>
                </a:solidFill>
                <a:latin typeface="+mn-lt"/>
              </a:rPr>
              <a:t> </a:t>
            </a:r>
            <a:r>
              <a:rPr lang="cs-CZ" sz="1600" b="1" i="1" dirty="0" err="1">
                <a:solidFill>
                  <a:srgbClr val="92D050"/>
                </a:solidFill>
                <a:latin typeface="+mn-lt"/>
              </a:rPr>
              <a:t>if</a:t>
            </a:r>
            <a:r>
              <a:rPr lang="cs-CZ" sz="1600" b="1" i="1" dirty="0">
                <a:solidFill>
                  <a:srgbClr val="92D050"/>
                </a:solidFill>
                <a:latin typeface="+mn-lt"/>
              </a:rPr>
              <a:t> a </a:t>
            </a:r>
            <a:r>
              <a:rPr lang="cs-CZ" sz="1600" b="1" i="1" dirty="0" err="1">
                <a:solidFill>
                  <a:srgbClr val="92D050"/>
                </a:solidFill>
                <a:latin typeface="+mn-lt"/>
              </a:rPr>
              <a:t>small</a:t>
            </a:r>
            <a:r>
              <a:rPr lang="cs-CZ" sz="1600" b="1" i="1" dirty="0">
                <a:solidFill>
                  <a:srgbClr val="92D050"/>
                </a:solidFill>
                <a:latin typeface="+mn-lt"/>
              </a:rPr>
              <a:t> </a:t>
            </a:r>
            <a:r>
              <a:rPr lang="cs-CZ" sz="1600" b="1" i="1" dirty="0" err="1">
                <a:solidFill>
                  <a:srgbClr val="92D050"/>
                </a:solidFill>
                <a:latin typeface="+mn-lt"/>
              </a:rPr>
              <a:t>volume</a:t>
            </a:r>
            <a:r>
              <a:rPr lang="cs-CZ" sz="1600" b="1" i="1" dirty="0">
                <a:solidFill>
                  <a:srgbClr val="92D050"/>
                </a:solidFill>
                <a:latin typeface="+mn-lt"/>
              </a:rPr>
              <a:t> </a:t>
            </a:r>
            <a:r>
              <a:rPr lang="cs-CZ" sz="1600" b="1" i="1" dirty="0" err="1">
                <a:solidFill>
                  <a:srgbClr val="92D050"/>
                </a:solidFill>
                <a:latin typeface="+mn-lt"/>
              </a:rPr>
              <a:t>of</a:t>
            </a:r>
            <a:r>
              <a:rPr lang="cs-CZ" sz="1600" b="1" i="1" dirty="0">
                <a:solidFill>
                  <a:srgbClr val="92D050"/>
                </a:solidFill>
                <a:latin typeface="+mn-lt"/>
              </a:rPr>
              <a:t> </a:t>
            </a:r>
            <a:r>
              <a:rPr lang="cs-CZ" sz="1600" b="1" i="1" dirty="0" err="1">
                <a:solidFill>
                  <a:srgbClr val="92D050"/>
                </a:solidFill>
                <a:latin typeface="+mn-lt"/>
              </a:rPr>
              <a:t>gaze</a:t>
            </a:r>
            <a:r>
              <a:rPr lang="cs-CZ" sz="1600" b="1" i="1" dirty="0">
                <a:solidFill>
                  <a:srgbClr val="92D050"/>
                </a:solidFill>
                <a:latin typeface="+mn-lt"/>
              </a:rPr>
              <a:t> data </a:t>
            </a:r>
            <a:r>
              <a:rPr lang="cs-CZ" sz="1600" b="1" i="1" dirty="0" err="1">
                <a:solidFill>
                  <a:srgbClr val="92D050"/>
                </a:solidFill>
                <a:latin typeface="+mn-lt"/>
              </a:rPr>
              <a:t>exist</a:t>
            </a:r>
            <a:endParaRPr lang="cs-CZ" sz="1600" b="1" i="1" dirty="0">
              <a:solidFill>
                <a:srgbClr val="92D050"/>
              </a:solidFill>
              <a:latin typeface="+mn-lt"/>
            </a:endParaRPr>
          </a:p>
          <a:p>
            <a:r>
              <a:rPr lang="cs-CZ" sz="1600" dirty="0">
                <a:latin typeface="+mn-lt"/>
              </a:rPr>
              <a:t>Both left-right &amp; top-bottom </a:t>
            </a:r>
            <a:r>
              <a:rPr lang="cs-CZ" sz="1600" dirty="0" err="1">
                <a:latin typeface="+mn-lt"/>
              </a:rPr>
              <a:t>decrease</a:t>
            </a:r>
            <a:r>
              <a:rPr lang="cs-CZ" sz="1600" dirty="0">
                <a:latin typeface="+mn-lt"/>
              </a:rPr>
              <a:t> in </a:t>
            </a:r>
            <a:r>
              <a:rPr lang="cs-CZ" sz="1600" dirty="0" err="1">
                <a:latin typeface="+mn-lt"/>
              </a:rPr>
              <a:t>fixations</a:t>
            </a:r>
            <a:endParaRPr lang="cs-CZ" sz="1600" dirty="0">
              <a:latin typeface="+mn-lt"/>
            </a:endParaRPr>
          </a:p>
          <a:p>
            <a:pPr lvl="1"/>
            <a:r>
              <a:rPr lang="cs-CZ" sz="1400" b="1" i="1" dirty="0" err="1">
                <a:solidFill>
                  <a:srgbClr val="FF0000"/>
                </a:solidFill>
                <a:latin typeface="+mn-lt"/>
              </a:rPr>
              <a:t>Contradicting</a:t>
            </a:r>
            <a:r>
              <a:rPr lang="cs-CZ" sz="1400" b="1" i="1" dirty="0">
                <a:solidFill>
                  <a:srgbClr val="FF0000"/>
                </a:solidFill>
                <a:latin typeface="+mn-lt"/>
              </a:rPr>
              <a:t> to </a:t>
            </a:r>
            <a:r>
              <a:rPr lang="cs-CZ" sz="1400" b="1" i="1" dirty="0" err="1">
                <a:solidFill>
                  <a:srgbClr val="FF0000"/>
                </a:solidFill>
                <a:latin typeface="+mn-lt"/>
              </a:rPr>
              <a:t>our</a:t>
            </a:r>
            <a:r>
              <a:rPr lang="cs-CZ" sz="1400" b="1" i="1" dirty="0">
                <a:solidFill>
                  <a:srgbClr val="FF0000"/>
                </a:solidFill>
                <a:latin typeface="+mn-lt"/>
              </a:rPr>
              <a:t> </a:t>
            </a:r>
            <a:r>
              <a:rPr lang="cs-CZ" sz="1400" b="1" i="1" dirty="0" err="1">
                <a:solidFill>
                  <a:srgbClr val="FF0000"/>
                </a:solidFill>
                <a:latin typeface="+mn-lt"/>
              </a:rPr>
              <a:t>own</a:t>
            </a:r>
            <a:r>
              <a:rPr lang="cs-CZ" sz="1400" b="1" i="1" dirty="0">
                <a:solidFill>
                  <a:srgbClr val="FF0000"/>
                </a:solidFill>
                <a:latin typeface="+mn-lt"/>
              </a:rPr>
              <a:t> </a:t>
            </a:r>
            <a:r>
              <a:rPr lang="cs-CZ" sz="1400" b="1" i="1" dirty="0" err="1">
                <a:solidFill>
                  <a:srgbClr val="FF0000"/>
                </a:solidFill>
                <a:latin typeface="+mn-lt"/>
              </a:rPr>
              <a:t>work</a:t>
            </a:r>
            <a:r>
              <a:rPr lang="cs-CZ" sz="1400" b="1" i="1" dirty="0">
                <a:solidFill>
                  <a:srgbClr val="FF0000"/>
                </a:solidFill>
                <a:latin typeface="+mn-lt"/>
              </a:rPr>
              <a:t>, but no scrolling included in </a:t>
            </a:r>
            <a:r>
              <a:rPr lang="cs-CZ" sz="1400" b="1" i="1" dirty="0" err="1">
                <a:solidFill>
                  <a:srgbClr val="FF0000"/>
                </a:solidFill>
                <a:latin typeface="+mn-lt"/>
              </a:rPr>
              <a:t>this</a:t>
            </a:r>
            <a:r>
              <a:rPr lang="cs-CZ" sz="1400" b="1" i="1" dirty="0">
                <a:solidFill>
                  <a:srgbClr val="FF0000"/>
                </a:solidFill>
                <a:latin typeface="+mn-lt"/>
              </a:rPr>
              <a:t> experiment</a:t>
            </a:r>
          </a:p>
          <a:p>
            <a:endParaRPr lang="cs-CZ" sz="1600" b="1" i="1" dirty="0">
              <a:solidFill>
                <a:srgbClr val="92D050"/>
              </a:solidFill>
              <a:latin typeface="+mn-lt"/>
            </a:endParaRPr>
          </a:p>
          <a:p>
            <a:r>
              <a:rPr lang="cs-CZ" sz="1600" b="1" i="1" dirty="0" err="1">
                <a:solidFill>
                  <a:srgbClr val="92D050"/>
                </a:solidFill>
                <a:latin typeface="+mn-lt"/>
              </a:rPr>
              <a:t>If</a:t>
            </a:r>
            <a:r>
              <a:rPr lang="cs-CZ" sz="1600" b="1" i="1" dirty="0">
                <a:solidFill>
                  <a:srgbClr val="92D050"/>
                </a:solidFill>
                <a:latin typeface="+mn-lt"/>
              </a:rPr>
              <a:t> </a:t>
            </a:r>
            <a:r>
              <a:rPr lang="cs-CZ" sz="1600" b="1" i="1" dirty="0" err="1">
                <a:solidFill>
                  <a:srgbClr val="92D050"/>
                </a:solidFill>
                <a:latin typeface="+mn-lt"/>
              </a:rPr>
              <a:t>sufficient</a:t>
            </a:r>
            <a:r>
              <a:rPr lang="cs-CZ" sz="1600" b="1" i="1" dirty="0">
                <a:solidFill>
                  <a:srgbClr val="92D050"/>
                </a:solidFill>
                <a:latin typeface="+mn-lt"/>
              </a:rPr>
              <a:t> </a:t>
            </a:r>
            <a:r>
              <a:rPr lang="cs-CZ" sz="1600" b="1" i="1" dirty="0" err="1">
                <a:solidFill>
                  <a:srgbClr val="92D050"/>
                </a:solidFill>
                <a:latin typeface="+mn-lt"/>
              </a:rPr>
              <a:t>dwell</a:t>
            </a:r>
            <a:r>
              <a:rPr lang="cs-CZ" sz="1600" b="1" i="1" dirty="0">
                <a:solidFill>
                  <a:srgbClr val="92D050"/>
                </a:solidFill>
                <a:latin typeface="+mn-lt"/>
              </a:rPr>
              <a:t> </a:t>
            </a:r>
            <a:r>
              <a:rPr lang="cs-CZ" sz="1600" b="1" i="1" dirty="0" err="1">
                <a:solidFill>
                  <a:srgbClr val="92D050"/>
                </a:solidFill>
                <a:latin typeface="+mn-lt"/>
              </a:rPr>
              <a:t>time</a:t>
            </a:r>
            <a:r>
              <a:rPr lang="cs-CZ" sz="1600" b="1" i="1" dirty="0">
                <a:solidFill>
                  <a:srgbClr val="92D050"/>
                </a:solidFill>
                <a:latin typeface="+mn-lt"/>
              </a:rPr>
              <a:t>, </a:t>
            </a:r>
            <a:r>
              <a:rPr lang="cs-CZ" sz="1600" b="1" i="1" dirty="0" err="1">
                <a:solidFill>
                  <a:srgbClr val="92D050"/>
                </a:solidFill>
                <a:latin typeface="+mn-lt"/>
              </a:rPr>
              <a:t>fixation</a:t>
            </a:r>
            <a:r>
              <a:rPr lang="cs-CZ" sz="1600" b="1" i="1" dirty="0">
                <a:solidFill>
                  <a:srgbClr val="92D050"/>
                </a:solidFill>
                <a:latin typeface="+mn-lt"/>
              </a:rPr>
              <a:t> probability </a:t>
            </a:r>
            <a:r>
              <a:rPr lang="cs-CZ" sz="1600" b="1" i="1" dirty="0" err="1">
                <a:solidFill>
                  <a:srgbClr val="92D050"/>
                </a:solidFill>
                <a:latin typeface="+mn-lt"/>
              </a:rPr>
              <a:t>is</a:t>
            </a:r>
            <a:r>
              <a:rPr lang="cs-CZ" sz="1600" b="1" i="1" dirty="0">
                <a:solidFill>
                  <a:srgbClr val="92D050"/>
                </a:solidFill>
                <a:latin typeface="+mn-lt"/>
              </a:rPr>
              <a:t> </a:t>
            </a:r>
            <a:r>
              <a:rPr lang="cs-CZ" sz="1600" b="1" i="1" dirty="0" err="1">
                <a:solidFill>
                  <a:srgbClr val="92D050"/>
                </a:solidFill>
                <a:latin typeface="+mn-lt"/>
              </a:rPr>
              <a:t>close</a:t>
            </a:r>
            <a:r>
              <a:rPr lang="cs-CZ" sz="1600" b="1" i="1" dirty="0">
                <a:solidFill>
                  <a:srgbClr val="92D050"/>
                </a:solidFill>
                <a:latin typeface="+mn-lt"/>
              </a:rPr>
              <a:t> to 1 </a:t>
            </a:r>
            <a:r>
              <a:rPr lang="cs-CZ" sz="1600" b="1" i="1" dirty="0" err="1">
                <a:solidFill>
                  <a:srgbClr val="92D050"/>
                </a:solidFill>
                <a:latin typeface="+mn-lt"/>
              </a:rPr>
              <a:t>for</a:t>
            </a:r>
            <a:r>
              <a:rPr lang="cs-CZ" sz="1600" b="1" i="1" dirty="0">
                <a:solidFill>
                  <a:srgbClr val="92D050"/>
                </a:solidFill>
                <a:latin typeface="+mn-lt"/>
              </a:rPr>
              <a:t> </a:t>
            </a:r>
            <a:r>
              <a:rPr lang="cs-CZ" sz="1600" b="1" i="1" dirty="0" err="1">
                <a:solidFill>
                  <a:srgbClr val="92D050"/>
                </a:solidFill>
                <a:latin typeface="+mn-lt"/>
              </a:rPr>
              <a:t>all</a:t>
            </a:r>
            <a:r>
              <a:rPr lang="cs-CZ" sz="1600" b="1" i="1" dirty="0">
                <a:solidFill>
                  <a:srgbClr val="92D050"/>
                </a:solidFill>
                <a:latin typeface="+mn-lt"/>
              </a:rPr>
              <a:t> </a:t>
            </a:r>
            <a:r>
              <a:rPr lang="cs-CZ" sz="1600" b="1" i="1" dirty="0" err="1">
                <a:solidFill>
                  <a:srgbClr val="92D050"/>
                </a:solidFill>
                <a:latin typeface="+mn-lt"/>
              </a:rPr>
              <a:t>positions</a:t>
            </a:r>
            <a:endParaRPr lang="cs-CZ" sz="1600" b="1" i="1" dirty="0">
              <a:solidFill>
                <a:srgbClr val="92D050"/>
              </a:solidFill>
              <a:latin typeface="+mn-lt"/>
            </a:endParaRPr>
          </a:p>
          <a:p>
            <a:endParaRPr lang="cs-CZ" sz="1600" b="1" i="1" dirty="0">
              <a:solidFill>
                <a:srgbClr val="FF0000"/>
              </a:solidFill>
              <a:latin typeface="+mn-lt"/>
            </a:endParaRPr>
          </a:p>
          <a:p>
            <a:pPr lvl="1"/>
            <a:endParaRPr lang="hu-HU" sz="1400" dirty="0"/>
          </a:p>
        </p:txBody>
      </p:sp>
      <p:sp>
        <p:nvSpPr>
          <p:cNvPr id="6" name="Date Placeholder 5"/>
          <p:cNvSpPr>
            <a:spLocks noGrp="1"/>
          </p:cNvSpPr>
          <p:nvPr>
            <p:ph type="dt" sz="half" idx="4294967295"/>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dirty="0"/>
          </a:p>
        </p:txBody>
      </p:sp>
      <p:sp>
        <p:nvSpPr>
          <p:cNvPr id="4098" name="Zástupný symbol pro zápatí 4"/>
          <p:cNvSpPr>
            <a:spLocks noGrp="1"/>
          </p:cNvSpPr>
          <p:nvPr>
            <p:ph type="ftr" sz="quarter" idx="4294967295"/>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altLang="en-US"/>
              <a:t>Peska, Vojtas: Towards Complex User Feedback and Presentation Context in Recommender Systems</a:t>
            </a:r>
            <a:endParaRPr lang="en-GB" altLang="en-US" dirty="0">
              <a:latin typeface="Arial" charset="0"/>
            </a:endParaRPr>
          </a:p>
        </p:txBody>
      </p:sp>
      <p:sp>
        <p:nvSpPr>
          <p:cNvPr id="4099" name="Zástupný symbol pro číslo snímku 5"/>
          <p:cNvSpPr>
            <a:spLocks noGrp="1"/>
          </p:cNvSpPr>
          <p:nvPr>
            <p:ph type="sldNum" sz="quarter" idx="4294967295"/>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C07B0957-0EE7-4B4B-9E52-1A0ECA4F619A}" type="slidenum">
              <a:rPr lang="en-GB" altLang="en-US" smtClean="0"/>
              <a:pPr>
                <a:defRPr/>
              </a:pPr>
              <a:t>39</a:t>
            </a:fld>
            <a:endParaRPr lang="en-GB" altLang="en-US">
              <a:latin typeface="Arial" charset="0"/>
            </a:endParaRPr>
          </a:p>
        </p:txBody>
      </p:sp>
      <p:sp>
        <p:nvSpPr>
          <p:cNvPr id="4100" name="Rectangle 2"/>
          <p:cNvSpPr>
            <a:spLocks noChangeArrowheads="1"/>
          </p:cNvSpPr>
          <p:nvPr/>
        </p:nvSpPr>
        <p:spPr bwMode="auto">
          <a:xfrm>
            <a:off x="1981200" y="122238"/>
            <a:ext cx="7543800" cy="1295400"/>
          </a:xfrm>
          <a:prstGeom prst="rect">
            <a:avLst/>
          </a:prstGeom>
          <a:noFill/>
          <a:ln w="9525">
            <a:noFill/>
            <a:miter lim="800000"/>
            <a:headEnd/>
            <a:tailEnd/>
          </a:ln>
        </p:spPr>
        <p:txBody>
          <a:bodyPr anchor="b"/>
          <a:lstStyle/>
          <a:p>
            <a:endParaRPr lang="en-US" sz="3200" b="1" dirty="0">
              <a:solidFill>
                <a:schemeClr val="tx2"/>
              </a:solidFill>
            </a:endParaRPr>
          </a:p>
        </p:txBody>
      </p:sp>
      <p:pic>
        <p:nvPicPr>
          <p:cNvPr id="4" name="Picture 3"/>
          <p:cNvPicPr>
            <a:picLocks noChangeAspect="1"/>
          </p:cNvPicPr>
          <p:nvPr/>
        </p:nvPicPr>
        <p:blipFill>
          <a:blip r:embed="rId4"/>
          <a:stretch>
            <a:fillRect/>
          </a:stretch>
        </p:blipFill>
        <p:spPr>
          <a:xfrm>
            <a:off x="7466049" y="2487001"/>
            <a:ext cx="4725951" cy="4370999"/>
          </a:xfrm>
          <a:prstGeom prst="rect">
            <a:avLst/>
          </a:prstGeom>
        </p:spPr>
      </p:pic>
    </p:spTree>
    <p:extLst>
      <p:ext uri="{BB962C8B-B14F-4D97-AF65-F5344CB8AC3E}">
        <p14:creationId xmlns:p14="http://schemas.microsoft.com/office/powerpoint/2010/main" val="3719688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C7196D-97DA-47F9-8FE1-D4B57EE4FC21}"/>
              </a:ext>
            </a:extLst>
          </p:cNvPr>
          <p:cNvSpPr txBox="1">
            <a:spLocks noGrp="1"/>
          </p:cNvSpPr>
          <p:nvPr>
            <p:ph type="title"/>
          </p:nvPr>
        </p:nvSpPr>
        <p:spPr>
          <a:xfrm>
            <a:off x="5700898" y="406731"/>
            <a:ext cx="4343847" cy="678322"/>
          </a:xfrm>
        </p:spPr>
        <p:txBody>
          <a:bodyPr>
            <a:noAutofit/>
          </a:bodyPr>
          <a:lstStyle/>
          <a:p>
            <a:pPr lvl="0" algn="ctr"/>
            <a:r>
              <a:rPr lang="cs-CZ" sz="2000" dirty="0">
                <a:solidFill>
                  <a:srgbClr val="333333"/>
                </a:solidFill>
                <a:latin typeface="Arial" pitchFamily="34"/>
              </a:rPr>
              <a:t>Any open </a:t>
            </a:r>
            <a:r>
              <a:rPr lang="cs-CZ" sz="2000" dirty="0" err="1">
                <a:solidFill>
                  <a:srgbClr val="333333"/>
                </a:solidFill>
                <a:latin typeface="Arial" pitchFamily="34"/>
              </a:rPr>
              <a:t>problems</a:t>
            </a:r>
            <a:r>
              <a:rPr lang="cs-CZ" sz="2000" dirty="0">
                <a:solidFill>
                  <a:srgbClr val="333333"/>
                </a:solidFill>
                <a:latin typeface="Arial" pitchFamily="34"/>
              </a:rPr>
              <a:t> in RS </a:t>
            </a:r>
            <a:r>
              <a:rPr lang="cs-CZ" sz="2000" dirty="0" err="1">
                <a:solidFill>
                  <a:srgbClr val="333333"/>
                </a:solidFill>
                <a:latin typeface="Arial" pitchFamily="34"/>
              </a:rPr>
              <a:t>you</a:t>
            </a:r>
            <a:r>
              <a:rPr lang="cs-CZ" sz="2000" dirty="0">
                <a:solidFill>
                  <a:srgbClr val="333333"/>
                </a:solidFill>
                <a:latin typeface="Arial" pitchFamily="34"/>
              </a:rPr>
              <a:t> </a:t>
            </a:r>
            <a:r>
              <a:rPr lang="cs-CZ" sz="2000" dirty="0" err="1">
                <a:solidFill>
                  <a:srgbClr val="333333"/>
                </a:solidFill>
                <a:latin typeface="Arial" pitchFamily="34"/>
              </a:rPr>
              <a:t>remember</a:t>
            </a:r>
            <a:r>
              <a:rPr lang="cs-CZ" sz="2000" dirty="0">
                <a:solidFill>
                  <a:srgbClr val="333333"/>
                </a:solidFill>
                <a:latin typeface="Arial" pitchFamily="34"/>
              </a:rPr>
              <a:t>?</a:t>
            </a:r>
            <a:endParaRPr lang="cs-CZ" sz="2000" dirty="0"/>
          </a:p>
        </p:txBody>
      </p:sp>
      <p:sp>
        <p:nvSpPr>
          <p:cNvPr id="9" name="Nadpis 1">
            <a:extLst>
              <a:ext uri="{FF2B5EF4-FFF2-40B4-BE49-F238E27FC236}">
                <a16:creationId xmlns:a16="http://schemas.microsoft.com/office/drawing/2014/main" id="{D0CF76F9-CECA-6B8F-E902-E4043E29B135}"/>
              </a:ext>
            </a:extLst>
          </p:cNvPr>
          <p:cNvSpPr txBox="1">
            <a:spLocks/>
          </p:cNvSpPr>
          <p:nvPr/>
        </p:nvSpPr>
        <p:spPr>
          <a:xfrm>
            <a:off x="1066722" y="2397251"/>
            <a:ext cx="3938567" cy="678322"/>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cs-CZ" sz="3600" b="0" i="0" u="none" strike="noStrike" kern="1200" cap="none" spc="0" baseline="0">
                <a:solidFill>
                  <a:srgbClr val="90C226"/>
                </a:solidFill>
                <a:uFillTx/>
                <a:latin typeface="Trebuchet MS"/>
              </a:defRPr>
            </a:lvl1pPr>
          </a:lstStyle>
          <a:p>
            <a:pPr algn="ctr"/>
            <a:r>
              <a:rPr lang="cs-CZ" sz="2000" dirty="0" err="1">
                <a:solidFill>
                  <a:srgbClr val="333333"/>
                </a:solidFill>
                <a:latin typeface="Arial" pitchFamily="34"/>
              </a:rPr>
              <a:t>Why</a:t>
            </a:r>
            <a:r>
              <a:rPr lang="cs-CZ" sz="2000" dirty="0">
                <a:solidFill>
                  <a:srgbClr val="333333"/>
                </a:solidFill>
                <a:latin typeface="Arial" pitchFamily="34"/>
              </a:rPr>
              <a:t> </a:t>
            </a:r>
            <a:r>
              <a:rPr lang="cs-CZ" sz="2000" dirty="0" err="1">
                <a:solidFill>
                  <a:srgbClr val="333333"/>
                </a:solidFill>
                <a:latin typeface="Arial" pitchFamily="34"/>
              </a:rPr>
              <a:t>we</a:t>
            </a:r>
            <a:r>
              <a:rPr lang="cs-CZ" sz="2000" dirty="0">
                <a:solidFill>
                  <a:srgbClr val="333333"/>
                </a:solidFill>
                <a:latin typeface="Arial" pitchFamily="34"/>
              </a:rPr>
              <a:t> </a:t>
            </a:r>
            <a:r>
              <a:rPr lang="cs-CZ" sz="2000" dirty="0" err="1">
                <a:solidFill>
                  <a:srgbClr val="333333"/>
                </a:solidFill>
                <a:latin typeface="Arial" pitchFamily="34"/>
              </a:rPr>
              <a:t>might</a:t>
            </a:r>
            <a:r>
              <a:rPr lang="cs-CZ" sz="2000" dirty="0">
                <a:solidFill>
                  <a:srgbClr val="333333"/>
                </a:solidFill>
                <a:latin typeface="Arial" pitchFamily="34"/>
              </a:rPr>
              <a:t> </a:t>
            </a:r>
            <a:r>
              <a:rPr lang="cs-CZ" sz="2000" dirty="0" err="1">
                <a:solidFill>
                  <a:srgbClr val="333333"/>
                </a:solidFill>
                <a:latin typeface="Arial" pitchFamily="34"/>
              </a:rPr>
              <a:t>need</a:t>
            </a:r>
            <a:r>
              <a:rPr lang="cs-CZ" sz="2000" dirty="0">
                <a:solidFill>
                  <a:srgbClr val="333333"/>
                </a:solidFill>
                <a:latin typeface="Arial" pitchFamily="34"/>
              </a:rPr>
              <a:t> preference </a:t>
            </a:r>
            <a:r>
              <a:rPr lang="cs-CZ" sz="2000" dirty="0" err="1">
                <a:solidFill>
                  <a:srgbClr val="333333"/>
                </a:solidFill>
                <a:latin typeface="Arial" pitchFamily="34"/>
              </a:rPr>
              <a:t>elicitation</a:t>
            </a:r>
            <a:r>
              <a:rPr lang="cs-CZ" sz="2000" dirty="0">
                <a:solidFill>
                  <a:srgbClr val="333333"/>
                </a:solidFill>
                <a:latin typeface="Arial" pitchFamily="34"/>
              </a:rPr>
              <a:t>?</a:t>
            </a:r>
            <a:endParaRPr lang="en-US" sz="2000" dirty="0"/>
          </a:p>
        </p:txBody>
      </p:sp>
      <p:pic>
        <p:nvPicPr>
          <p:cNvPr id="10" name="Picture 3">
            <a:extLst>
              <a:ext uri="{FF2B5EF4-FFF2-40B4-BE49-F238E27FC236}">
                <a16:creationId xmlns:a16="http://schemas.microsoft.com/office/drawing/2014/main" id="{0DA70162-10D7-37C7-A6CE-A8F868BCD492}"/>
              </a:ext>
            </a:extLst>
          </p:cNvPr>
          <p:cNvPicPr>
            <a:picLocks noChangeAspect="1"/>
          </p:cNvPicPr>
          <p:nvPr/>
        </p:nvPicPr>
        <p:blipFill rotWithShape="1">
          <a:blip r:embed="rId2"/>
          <a:srcRect b="22496"/>
          <a:stretch/>
        </p:blipFill>
        <p:spPr>
          <a:xfrm>
            <a:off x="1195246" y="3247023"/>
            <a:ext cx="3474559" cy="3028950"/>
          </a:xfrm>
          <a:prstGeom prst="rect">
            <a:avLst/>
          </a:prstGeom>
        </p:spPr>
      </p:pic>
      <p:pic>
        <p:nvPicPr>
          <p:cNvPr id="3" name="Picture 3">
            <a:extLst>
              <a:ext uri="{FF2B5EF4-FFF2-40B4-BE49-F238E27FC236}">
                <a16:creationId xmlns:a16="http://schemas.microsoft.com/office/drawing/2014/main" id="{8DA2DB4C-CE68-6451-A2B9-5918F0703548}"/>
              </a:ext>
            </a:extLst>
          </p:cNvPr>
          <p:cNvPicPr>
            <a:picLocks noChangeAspect="1"/>
          </p:cNvPicPr>
          <p:nvPr/>
        </p:nvPicPr>
        <p:blipFill>
          <a:blip r:embed="rId3"/>
          <a:stretch>
            <a:fillRect/>
          </a:stretch>
        </p:blipFill>
        <p:spPr>
          <a:xfrm>
            <a:off x="5290559" y="1114779"/>
            <a:ext cx="5400072" cy="717458"/>
          </a:xfrm>
          <a:prstGeom prst="rect">
            <a:avLst/>
          </a:prstGeom>
        </p:spPr>
      </p:pic>
      <p:pic>
        <p:nvPicPr>
          <p:cNvPr id="4" name="Picture 4">
            <a:extLst>
              <a:ext uri="{FF2B5EF4-FFF2-40B4-BE49-F238E27FC236}">
                <a16:creationId xmlns:a16="http://schemas.microsoft.com/office/drawing/2014/main" id="{29B501E7-7C37-4186-99FA-02E058C1CC9C}"/>
              </a:ext>
            </a:extLst>
          </p:cNvPr>
          <p:cNvPicPr>
            <a:picLocks noChangeAspect="1"/>
          </p:cNvPicPr>
          <p:nvPr/>
        </p:nvPicPr>
        <p:blipFill>
          <a:blip r:embed="rId4"/>
          <a:stretch>
            <a:fillRect/>
          </a:stretch>
        </p:blipFill>
        <p:spPr>
          <a:xfrm>
            <a:off x="6791928" y="1668391"/>
            <a:ext cx="5400072" cy="844961"/>
          </a:xfrm>
          <a:prstGeom prst="rect">
            <a:avLst/>
          </a:prstGeom>
        </p:spPr>
      </p:pic>
      <p:pic>
        <p:nvPicPr>
          <p:cNvPr id="6" name="Picture 6">
            <a:extLst>
              <a:ext uri="{FF2B5EF4-FFF2-40B4-BE49-F238E27FC236}">
                <a16:creationId xmlns:a16="http://schemas.microsoft.com/office/drawing/2014/main" id="{0021876B-AF05-2860-0CD0-B3813EFF0608}"/>
              </a:ext>
            </a:extLst>
          </p:cNvPr>
          <p:cNvPicPr>
            <a:picLocks noChangeAspect="1"/>
          </p:cNvPicPr>
          <p:nvPr/>
        </p:nvPicPr>
        <p:blipFill>
          <a:blip r:embed="rId5"/>
          <a:stretch>
            <a:fillRect/>
          </a:stretch>
        </p:blipFill>
        <p:spPr>
          <a:xfrm>
            <a:off x="5661265" y="4666434"/>
            <a:ext cx="3259362" cy="768583"/>
          </a:xfrm>
          <a:prstGeom prst="rect">
            <a:avLst/>
          </a:prstGeom>
        </p:spPr>
      </p:pic>
      <p:pic>
        <p:nvPicPr>
          <p:cNvPr id="7" name="Picture 7">
            <a:extLst>
              <a:ext uri="{FF2B5EF4-FFF2-40B4-BE49-F238E27FC236}">
                <a16:creationId xmlns:a16="http://schemas.microsoft.com/office/drawing/2014/main" id="{679D56A2-FE51-92C8-51A4-D5872647F265}"/>
              </a:ext>
            </a:extLst>
          </p:cNvPr>
          <p:cNvPicPr>
            <a:picLocks noChangeAspect="1"/>
          </p:cNvPicPr>
          <p:nvPr/>
        </p:nvPicPr>
        <p:blipFill>
          <a:blip r:embed="rId6"/>
          <a:stretch>
            <a:fillRect/>
          </a:stretch>
        </p:blipFill>
        <p:spPr>
          <a:xfrm>
            <a:off x="8920627" y="4062023"/>
            <a:ext cx="3271373" cy="1624883"/>
          </a:xfrm>
          <a:prstGeom prst="rect">
            <a:avLst/>
          </a:prstGeom>
        </p:spPr>
      </p:pic>
      <p:pic>
        <p:nvPicPr>
          <p:cNvPr id="8" name="Picture 3">
            <a:extLst>
              <a:ext uri="{FF2B5EF4-FFF2-40B4-BE49-F238E27FC236}">
                <a16:creationId xmlns:a16="http://schemas.microsoft.com/office/drawing/2014/main" id="{DB1DB8DE-5FEF-E1DE-1F65-B94C8262633A}"/>
              </a:ext>
            </a:extLst>
          </p:cNvPr>
          <p:cNvPicPr>
            <a:picLocks noChangeAspect="1"/>
          </p:cNvPicPr>
          <p:nvPr/>
        </p:nvPicPr>
        <p:blipFill>
          <a:blip r:embed="rId7"/>
          <a:stretch>
            <a:fillRect/>
          </a:stretch>
        </p:blipFill>
        <p:spPr>
          <a:xfrm>
            <a:off x="8056049" y="3530147"/>
            <a:ext cx="4233455" cy="1060564"/>
          </a:xfrm>
          <a:prstGeom prst="rect">
            <a:avLst/>
          </a:prstGeom>
        </p:spPr>
      </p:pic>
      <p:pic>
        <p:nvPicPr>
          <p:cNvPr id="11" name="Picture 4">
            <a:extLst>
              <a:ext uri="{FF2B5EF4-FFF2-40B4-BE49-F238E27FC236}">
                <a16:creationId xmlns:a16="http://schemas.microsoft.com/office/drawing/2014/main" id="{6095077E-3A8D-A238-A12F-8701D87431C3}"/>
              </a:ext>
            </a:extLst>
          </p:cNvPr>
          <p:cNvPicPr>
            <a:picLocks noChangeAspect="1"/>
          </p:cNvPicPr>
          <p:nvPr/>
        </p:nvPicPr>
        <p:blipFill>
          <a:blip r:embed="rId8"/>
          <a:stretch>
            <a:fillRect/>
          </a:stretch>
        </p:blipFill>
        <p:spPr>
          <a:xfrm>
            <a:off x="6232602" y="2381659"/>
            <a:ext cx="3812143" cy="2313219"/>
          </a:xfrm>
          <a:prstGeom prst="rect">
            <a:avLst/>
          </a:prstGeom>
        </p:spPr>
      </p:pic>
      <p:pic>
        <p:nvPicPr>
          <p:cNvPr id="5" name="Picture 5">
            <a:extLst>
              <a:ext uri="{FF2B5EF4-FFF2-40B4-BE49-F238E27FC236}">
                <a16:creationId xmlns:a16="http://schemas.microsoft.com/office/drawing/2014/main" id="{F1EFD108-53AE-9677-27D2-49829A6CFECD}"/>
              </a:ext>
            </a:extLst>
          </p:cNvPr>
          <p:cNvPicPr>
            <a:picLocks noChangeAspect="1"/>
          </p:cNvPicPr>
          <p:nvPr/>
        </p:nvPicPr>
        <p:blipFill>
          <a:blip r:embed="rId9"/>
          <a:stretch>
            <a:fillRect/>
          </a:stretch>
        </p:blipFill>
        <p:spPr>
          <a:xfrm>
            <a:off x="9091758" y="2433952"/>
            <a:ext cx="3197746" cy="1134223"/>
          </a:xfrm>
          <a:prstGeom prst="rect">
            <a:avLst/>
          </a:prstGeom>
        </p:spPr>
      </p:pic>
      <p:pic>
        <p:nvPicPr>
          <p:cNvPr id="12" name="Picture 3">
            <a:extLst>
              <a:ext uri="{FF2B5EF4-FFF2-40B4-BE49-F238E27FC236}">
                <a16:creationId xmlns:a16="http://schemas.microsoft.com/office/drawing/2014/main" id="{78EFCF9C-7A38-91FB-024D-B4ED0FD367A5}"/>
              </a:ext>
            </a:extLst>
          </p:cNvPr>
          <p:cNvPicPr>
            <a:picLocks noChangeAspect="1"/>
          </p:cNvPicPr>
          <p:nvPr/>
        </p:nvPicPr>
        <p:blipFill>
          <a:blip r:embed="rId10"/>
          <a:stretch>
            <a:fillRect/>
          </a:stretch>
        </p:blipFill>
        <p:spPr>
          <a:xfrm>
            <a:off x="6984492" y="5432653"/>
            <a:ext cx="5215151" cy="142534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B1F4B0-A5F3-454F-957C-60171D071781}"/>
              </a:ext>
            </a:extLst>
          </p:cNvPr>
          <p:cNvSpPr txBox="1">
            <a:spLocks noGrp="1"/>
          </p:cNvSpPr>
          <p:nvPr>
            <p:ph type="title"/>
          </p:nvPr>
        </p:nvSpPr>
        <p:spPr/>
        <p:txBody>
          <a:bodyPr/>
          <a:lstStyle/>
          <a:p>
            <a:pPr lvl="0"/>
            <a:r>
              <a:rPr lang="cs-CZ" dirty="0" err="1">
                <a:solidFill>
                  <a:srgbClr val="333333"/>
                </a:solidFill>
                <a:latin typeface="Arial" pitchFamily="34"/>
              </a:rPr>
              <a:t>Implicit</a:t>
            </a:r>
            <a:r>
              <a:rPr lang="cs-CZ" dirty="0">
                <a:solidFill>
                  <a:srgbClr val="333333"/>
                </a:solidFill>
                <a:latin typeface="Arial" pitchFamily="34"/>
              </a:rPr>
              <a:t> Feedback</a:t>
            </a:r>
            <a:endParaRPr lang="cs-CZ" dirty="0"/>
          </a:p>
        </p:txBody>
      </p:sp>
      <p:sp>
        <p:nvSpPr>
          <p:cNvPr id="3" name="Zástupný obsah 2">
            <a:extLst>
              <a:ext uri="{FF2B5EF4-FFF2-40B4-BE49-F238E27FC236}">
                <a16:creationId xmlns:a16="http://schemas.microsoft.com/office/drawing/2014/main" id="{D6C0F44F-E14E-4ABE-BAD9-C30173A3A02D}"/>
              </a:ext>
            </a:extLst>
          </p:cNvPr>
          <p:cNvSpPr txBox="1">
            <a:spLocks noGrp="1"/>
          </p:cNvSpPr>
          <p:nvPr>
            <p:ph idx="1"/>
          </p:nvPr>
        </p:nvSpPr>
        <p:spPr>
          <a:xfrm>
            <a:off x="677332" y="1930398"/>
            <a:ext cx="8933011" cy="4144414"/>
          </a:xfrm>
        </p:spPr>
        <p:txBody>
          <a:bodyPr>
            <a:normAutofit/>
          </a:bodyPr>
          <a:lstStyle/>
          <a:p>
            <a:pPr marL="0" lvl="0" indent="0" algn="ctr">
              <a:buNone/>
            </a:pPr>
            <a:endParaRPr lang="cs-CZ" sz="2800" b="1" dirty="0">
              <a:solidFill>
                <a:srgbClr val="0070C0"/>
              </a:solidFill>
            </a:endParaRPr>
          </a:p>
          <a:p>
            <a:pPr marL="0" lvl="0" indent="0" algn="ctr">
              <a:buNone/>
            </a:pPr>
            <a:endParaRPr lang="cs-CZ" sz="2800" b="1" dirty="0">
              <a:solidFill>
                <a:srgbClr val="0070C0"/>
              </a:solidFill>
            </a:endParaRPr>
          </a:p>
          <a:p>
            <a:pPr marL="0" lvl="0" indent="0" algn="ctr">
              <a:buNone/>
            </a:pPr>
            <a:r>
              <a:rPr lang="cs-CZ" sz="2800" b="1" dirty="0">
                <a:solidFill>
                  <a:srgbClr val="0070C0"/>
                </a:solidFill>
              </a:rPr>
              <a:t>How </a:t>
            </a:r>
            <a:r>
              <a:rPr lang="cs-CZ" sz="2800" b="1" dirty="0" err="1">
                <a:solidFill>
                  <a:srgbClr val="0070C0"/>
                </a:solidFill>
              </a:rPr>
              <a:t>does</a:t>
            </a:r>
            <a:r>
              <a:rPr lang="cs-CZ" sz="2800" b="1" dirty="0">
                <a:solidFill>
                  <a:srgbClr val="0070C0"/>
                </a:solidFill>
              </a:rPr>
              <a:t> </a:t>
            </a:r>
            <a:r>
              <a:rPr lang="cs-CZ" sz="2800" b="1" dirty="0" err="1">
                <a:solidFill>
                  <a:srgbClr val="0070C0"/>
                </a:solidFill>
              </a:rPr>
              <a:t>the</a:t>
            </a:r>
            <a:r>
              <a:rPr lang="cs-CZ" sz="2800" b="1" dirty="0">
                <a:solidFill>
                  <a:srgbClr val="0070C0"/>
                </a:solidFill>
              </a:rPr>
              <a:t> </a:t>
            </a:r>
            <a:r>
              <a:rPr lang="cs-CZ" sz="2800" b="1" dirty="0" err="1">
                <a:solidFill>
                  <a:srgbClr val="0070C0"/>
                </a:solidFill>
              </a:rPr>
              <a:t>industry</a:t>
            </a:r>
            <a:r>
              <a:rPr lang="cs-CZ" sz="2800" b="1" dirty="0">
                <a:solidFill>
                  <a:srgbClr val="0070C0"/>
                </a:solidFill>
              </a:rPr>
              <a:t> </a:t>
            </a:r>
            <a:r>
              <a:rPr lang="cs-CZ" sz="2800" b="1" dirty="0" err="1">
                <a:solidFill>
                  <a:srgbClr val="0070C0"/>
                </a:solidFill>
              </a:rPr>
              <a:t>feel</a:t>
            </a:r>
            <a:r>
              <a:rPr lang="cs-CZ" sz="2800" b="1" dirty="0">
                <a:solidFill>
                  <a:srgbClr val="0070C0"/>
                </a:solidFill>
              </a:rPr>
              <a:t> </a:t>
            </a:r>
            <a:r>
              <a:rPr lang="cs-CZ" sz="2800" b="1" dirty="0" err="1">
                <a:solidFill>
                  <a:srgbClr val="0070C0"/>
                </a:solidFill>
              </a:rPr>
              <a:t>about</a:t>
            </a:r>
            <a:r>
              <a:rPr lang="cs-CZ" sz="2800" b="1" dirty="0">
                <a:solidFill>
                  <a:srgbClr val="0070C0"/>
                </a:solidFill>
              </a:rPr>
              <a:t> </a:t>
            </a:r>
            <a:r>
              <a:rPr lang="cs-CZ" sz="2800" b="1" dirty="0" err="1">
                <a:solidFill>
                  <a:srgbClr val="0070C0"/>
                </a:solidFill>
              </a:rPr>
              <a:t>that</a:t>
            </a:r>
            <a:r>
              <a:rPr lang="cs-CZ" sz="2800" b="1" dirty="0">
                <a:solidFill>
                  <a:srgbClr val="0070C0"/>
                </a:solidFill>
              </a:rPr>
              <a:t>?</a:t>
            </a:r>
          </a:p>
          <a:p>
            <a:pPr marL="0" lvl="0" indent="0">
              <a:buNone/>
            </a:pPr>
            <a:endParaRPr lang="cs-CZ" dirty="0"/>
          </a:p>
          <a:p>
            <a:pPr lvl="1"/>
            <a:endParaRPr lang="cs-CZ" dirty="0"/>
          </a:p>
          <a:p>
            <a:pPr marL="0" lvl="0" indent="0">
              <a:buNone/>
            </a:pPr>
            <a:endParaRPr lang="cs-CZ" dirty="0"/>
          </a:p>
        </p:txBody>
      </p:sp>
    </p:spTree>
    <p:extLst>
      <p:ext uri="{BB962C8B-B14F-4D97-AF65-F5344CB8AC3E}">
        <p14:creationId xmlns:p14="http://schemas.microsoft.com/office/powerpoint/2010/main" val="2995400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B1F4B0-A5F3-454F-957C-60171D071781}"/>
              </a:ext>
            </a:extLst>
          </p:cNvPr>
          <p:cNvSpPr txBox="1">
            <a:spLocks noGrp="1"/>
          </p:cNvSpPr>
          <p:nvPr>
            <p:ph type="title"/>
          </p:nvPr>
        </p:nvSpPr>
        <p:spPr/>
        <p:txBody>
          <a:bodyPr/>
          <a:lstStyle/>
          <a:p>
            <a:pPr lvl="0"/>
            <a:r>
              <a:rPr lang="cs-CZ" dirty="0" err="1">
                <a:solidFill>
                  <a:srgbClr val="333333"/>
                </a:solidFill>
                <a:latin typeface="Arial" pitchFamily="34"/>
              </a:rPr>
              <a:t>Implicit</a:t>
            </a:r>
            <a:r>
              <a:rPr lang="cs-CZ" dirty="0">
                <a:solidFill>
                  <a:srgbClr val="333333"/>
                </a:solidFill>
                <a:latin typeface="Arial" pitchFamily="34"/>
              </a:rPr>
              <a:t> Feedback</a:t>
            </a:r>
            <a:endParaRPr lang="cs-CZ" dirty="0"/>
          </a:p>
        </p:txBody>
      </p:sp>
      <p:sp>
        <p:nvSpPr>
          <p:cNvPr id="3" name="Zástupný obsah 2">
            <a:extLst>
              <a:ext uri="{FF2B5EF4-FFF2-40B4-BE49-F238E27FC236}">
                <a16:creationId xmlns:a16="http://schemas.microsoft.com/office/drawing/2014/main" id="{D6C0F44F-E14E-4ABE-BAD9-C30173A3A02D}"/>
              </a:ext>
            </a:extLst>
          </p:cNvPr>
          <p:cNvSpPr txBox="1">
            <a:spLocks noGrp="1"/>
          </p:cNvSpPr>
          <p:nvPr>
            <p:ph idx="1"/>
          </p:nvPr>
        </p:nvSpPr>
        <p:spPr>
          <a:xfrm>
            <a:off x="677332" y="1930398"/>
            <a:ext cx="8933011" cy="4144414"/>
          </a:xfrm>
        </p:spPr>
        <p:txBody>
          <a:bodyPr>
            <a:normAutofit/>
          </a:bodyPr>
          <a:lstStyle/>
          <a:p>
            <a:pPr marL="0" lvl="0" indent="0" algn="ctr">
              <a:buNone/>
            </a:pPr>
            <a:r>
              <a:rPr lang="cs-CZ" sz="2800" b="1" dirty="0">
                <a:solidFill>
                  <a:srgbClr val="0070C0"/>
                </a:solidFill>
              </a:rPr>
              <a:t>How </a:t>
            </a:r>
            <a:r>
              <a:rPr lang="cs-CZ" sz="2800" b="1" dirty="0" err="1">
                <a:solidFill>
                  <a:srgbClr val="0070C0"/>
                </a:solidFill>
              </a:rPr>
              <a:t>does</a:t>
            </a:r>
            <a:r>
              <a:rPr lang="cs-CZ" sz="2800" b="1" dirty="0">
                <a:solidFill>
                  <a:srgbClr val="0070C0"/>
                </a:solidFill>
              </a:rPr>
              <a:t> </a:t>
            </a:r>
            <a:r>
              <a:rPr lang="cs-CZ" sz="2800" b="1" dirty="0" err="1">
                <a:solidFill>
                  <a:srgbClr val="0070C0"/>
                </a:solidFill>
              </a:rPr>
              <a:t>the</a:t>
            </a:r>
            <a:r>
              <a:rPr lang="cs-CZ" sz="2800" b="1" dirty="0">
                <a:solidFill>
                  <a:srgbClr val="0070C0"/>
                </a:solidFill>
              </a:rPr>
              <a:t> </a:t>
            </a:r>
            <a:r>
              <a:rPr lang="cs-CZ" sz="2800" b="1" dirty="0" err="1">
                <a:solidFill>
                  <a:srgbClr val="0070C0"/>
                </a:solidFill>
              </a:rPr>
              <a:t>industry</a:t>
            </a:r>
            <a:r>
              <a:rPr lang="cs-CZ" sz="2800" b="1" dirty="0">
                <a:solidFill>
                  <a:srgbClr val="0070C0"/>
                </a:solidFill>
              </a:rPr>
              <a:t> </a:t>
            </a:r>
            <a:r>
              <a:rPr lang="cs-CZ" sz="2800" b="1" dirty="0" err="1">
                <a:solidFill>
                  <a:srgbClr val="0070C0"/>
                </a:solidFill>
              </a:rPr>
              <a:t>feel</a:t>
            </a:r>
            <a:r>
              <a:rPr lang="cs-CZ" sz="2800" b="1" dirty="0">
                <a:solidFill>
                  <a:srgbClr val="0070C0"/>
                </a:solidFill>
              </a:rPr>
              <a:t> </a:t>
            </a:r>
            <a:r>
              <a:rPr lang="cs-CZ" sz="2800" b="1" dirty="0" err="1">
                <a:solidFill>
                  <a:srgbClr val="0070C0"/>
                </a:solidFill>
              </a:rPr>
              <a:t>about</a:t>
            </a:r>
            <a:r>
              <a:rPr lang="cs-CZ" sz="2800" b="1" dirty="0">
                <a:solidFill>
                  <a:srgbClr val="0070C0"/>
                </a:solidFill>
              </a:rPr>
              <a:t> </a:t>
            </a:r>
            <a:r>
              <a:rPr lang="cs-CZ" sz="2800" b="1" dirty="0" err="1">
                <a:solidFill>
                  <a:srgbClr val="0070C0"/>
                </a:solidFill>
              </a:rPr>
              <a:t>that</a:t>
            </a:r>
            <a:r>
              <a:rPr lang="cs-CZ" sz="2800" b="1" dirty="0">
                <a:solidFill>
                  <a:srgbClr val="0070C0"/>
                </a:solidFill>
              </a:rPr>
              <a:t>?</a:t>
            </a:r>
          </a:p>
          <a:p>
            <a:pPr marL="0" lvl="0" indent="0">
              <a:buNone/>
            </a:pPr>
            <a:endParaRPr lang="cs-CZ" dirty="0"/>
          </a:p>
          <a:p>
            <a:pPr lvl="1"/>
            <a:endParaRPr lang="cs-CZ" dirty="0"/>
          </a:p>
          <a:p>
            <a:pPr marL="0" lvl="0" indent="0">
              <a:buNone/>
            </a:pPr>
            <a:endParaRPr lang="cs-CZ" dirty="0"/>
          </a:p>
        </p:txBody>
      </p:sp>
      <p:sp>
        <p:nvSpPr>
          <p:cNvPr id="4" name="TextovéPole 3">
            <a:extLst>
              <a:ext uri="{FF2B5EF4-FFF2-40B4-BE49-F238E27FC236}">
                <a16:creationId xmlns:a16="http://schemas.microsoft.com/office/drawing/2014/main" id="{896A96FD-4265-4F0F-9BE4-043A0378C8E3}"/>
              </a:ext>
            </a:extLst>
          </p:cNvPr>
          <p:cNvSpPr txBox="1"/>
          <p:nvPr/>
        </p:nvSpPr>
        <p:spPr>
          <a:xfrm>
            <a:off x="2918001" y="1840205"/>
            <a:ext cx="5301451" cy="4508927"/>
          </a:xfrm>
          <a:prstGeom prst="rect">
            <a:avLst/>
          </a:prstGeom>
          <a:noFill/>
        </p:spPr>
        <p:txBody>
          <a:bodyPr wrap="none" rtlCol="0">
            <a:spAutoFit/>
          </a:bodyPr>
          <a:lstStyle/>
          <a:p>
            <a:r>
              <a:rPr lang="cs-CZ" sz="28700" b="1" dirty="0">
                <a:solidFill>
                  <a:srgbClr val="FF0000"/>
                </a:solidFill>
              </a:rPr>
              <a:t>???</a:t>
            </a:r>
            <a:endParaRPr lang="cs-CZ" sz="3600" b="1" dirty="0">
              <a:solidFill>
                <a:srgbClr val="FF0000"/>
              </a:solidFill>
            </a:endParaRPr>
          </a:p>
        </p:txBody>
      </p:sp>
    </p:spTree>
    <p:extLst>
      <p:ext uri="{BB962C8B-B14F-4D97-AF65-F5344CB8AC3E}">
        <p14:creationId xmlns:p14="http://schemas.microsoft.com/office/powerpoint/2010/main" val="3059396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eaLnBrk="1" hangingPunct="1"/>
            <a:r>
              <a:rPr lang="cs-CZ" altLang="cs-CZ" dirty="0"/>
              <a:t>		</a:t>
            </a:r>
            <a:r>
              <a:rPr lang="cs-CZ" altLang="cs-CZ" sz="8000" dirty="0" err="1"/>
              <a:t>Questions</a:t>
            </a:r>
            <a:r>
              <a:rPr lang="cs-CZ" altLang="cs-CZ" sz="8000" dirty="0"/>
              <a:t>?</a:t>
            </a:r>
            <a:endParaRPr lang="cs-CZ" altLang="cs-CZ" dirty="0"/>
          </a:p>
        </p:txBody>
      </p:sp>
      <p:pic>
        <p:nvPicPr>
          <p:cNvPr id="66562" name="Picture 2" descr="http://i158.photobucket.com/albums/t96/Elletballa09/f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559" y="1930398"/>
            <a:ext cx="5779269" cy="4334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223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600" dirty="0" err="1"/>
              <a:t>Searching</a:t>
            </a:r>
            <a:r>
              <a:rPr lang="cs-CZ" sz="3600" dirty="0"/>
              <a:t> and </a:t>
            </a:r>
            <a:r>
              <a:rPr lang="cs-CZ" sz="3600" dirty="0" err="1"/>
              <a:t>filtering</a:t>
            </a:r>
            <a:r>
              <a:rPr lang="cs-CZ" sz="3600" dirty="0"/>
              <a:t> as feedback</a:t>
            </a:r>
            <a:endParaRPr lang="en-US" dirty="0"/>
          </a:p>
        </p:txBody>
      </p:sp>
      <p:sp>
        <p:nvSpPr>
          <p:cNvPr id="11" name="Zástupný symbol pro text 10"/>
          <p:cNvSpPr>
            <a:spLocks noGrp="1"/>
          </p:cNvSpPr>
          <p:nvPr>
            <p:ph type="body" idx="1"/>
          </p:nvPr>
        </p:nvSpPr>
        <p:spPr/>
        <p:txBody>
          <a:bodyPr/>
          <a:lstStyle/>
          <a:p>
            <a:endParaRPr lang="en-US" dirty="0"/>
          </a:p>
        </p:txBody>
      </p:sp>
      <p:sp>
        <p:nvSpPr>
          <p:cNvPr id="7" name="Zástupný symbol pro datum 6"/>
          <p:cNvSpPr>
            <a:spLocks noGrp="1"/>
          </p:cNvSpPr>
          <p:nvPr>
            <p:ph type="dt" sz="half" idx="10"/>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l"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cs-CZ" altLang="en-US"/>
              <a:t>PPI 2017, Stuttgart, Germany</a:t>
            </a:r>
            <a:endParaRPr lang="en-GB" altLang="en-US"/>
          </a:p>
        </p:txBody>
      </p:sp>
      <p:sp>
        <p:nvSpPr>
          <p:cNvPr id="8" name="Zástupný symbol pro zápatí 7"/>
          <p:cNvSpPr>
            <a:spLocks noGrp="1"/>
          </p:cNvSpPr>
          <p:nvPr>
            <p:ph type="ftr" sz="quarter" idx="11"/>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ct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altLang="en-US"/>
              <a:t>Peska, Vojtas: Towards Complex User Feedback and Presentation Context in Recommender Systems</a:t>
            </a:r>
            <a:endParaRPr lang="en-GB" altLang="en-US"/>
          </a:p>
        </p:txBody>
      </p:sp>
      <p:sp>
        <p:nvSpPr>
          <p:cNvPr id="9" name="Zástupný symbol pro číslo snímku 8"/>
          <p:cNvSpPr>
            <a:spLocks noGrp="1"/>
          </p:cNvSpPr>
          <p:nvPr>
            <p:ph type="sldNum" sz="quarter" idx="12"/>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1000"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1DF7ED5B-E987-4949-AEA9-420F79658262}" type="slidenum">
              <a:rPr lang="en-GB" altLang="en-US" smtClean="0"/>
              <a:pPr>
                <a:defRPr/>
              </a:pPr>
              <a:t>43</a:t>
            </a:fld>
            <a:endParaRPr lang="en-GB" altLang="en-US"/>
          </a:p>
        </p:txBody>
      </p:sp>
    </p:spTree>
    <p:extLst>
      <p:ext uri="{BB962C8B-B14F-4D97-AF65-F5344CB8AC3E}">
        <p14:creationId xmlns:p14="http://schemas.microsoft.com/office/powerpoint/2010/main" val="961861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err="1">
                <a:solidFill>
                  <a:srgbClr val="333333"/>
                </a:solidFill>
                <a:latin typeface="Arial" pitchFamily="34"/>
              </a:rPr>
              <a:t>What</a:t>
            </a:r>
            <a:r>
              <a:rPr lang="cs-CZ" dirty="0">
                <a:solidFill>
                  <a:srgbClr val="333333"/>
                </a:solidFill>
                <a:latin typeface="Arial" pitchFamily="34"/>
              </a:rPr>
              <a:t> </a:t>
            </a:r>
            <a:r>
              <a:rPr lang="cs-CZ" dirty="0" err="1">
                <a:solidFill>
                  <a:srgbClr val="333333"/>
                </a:solidFill>
                <a:latin typeface="Arial" pitchFamily="34"/>
              </a:rPr>
              <a:t>would</a:t>
            </a:r>
            <a:r>
              <a:rPr lang="cs-CZ" dirty="0">
                <a:solidFill>
                  <a:srgbClr val="333333"/>
                </a:solidFill>
                <a:latin typeface="Arial" pitchFamily="34"/>
              </a:rPr>
              <a:t> </a:t>
            </a:r>
            <a:r>
              <a:rPr lang="cs-CZ" dirty="0" err="1">
                <a:solidFill>
                  <a:srgbClr val="333333"/>
                </a:solidFill>
                <a:latin typeface="Arial" pitchFamily="34"/>
              </a:rPr>
              <a:t>the</a:t>
            </a:r>
            <a:r>
              <a:rPr lang="cs-CZ" dirty="0">
                <a:solidFill>
                  <a:srgbClr val="333333"/>
                </a:solidFill>
                <a:latin typeface="Arial" pitchFamily="34"/>
              </a:rPr>
              <a:t> user </a:t>
            </a:r>
            <a:r>
              <a:rPr lang="cs-CZ" dirty="0" err="1">
                <a:solidFill>
                  <a:srgbClr val="333333"/>
                </a:solidFill>
                <a:latin typeface="Arial" pitchFamily="34"/>
              </a:rPr>
              <a:t>be</a:t>
            </a:r>
            <a:r>
              <a:rPr lang="cs-CZ" dirty="0">
                <a:solidFill>
                  <a:srgbClr val="333333"/>
                </a:solidFill>
                <a:latin typeface="Arial" pitchFamily="34"/>
              </a:rPr>
              <a:t> </a:t>
            </a:r>
            <a:r>
              <a:rPr lang="cs-CZ" dirty="0" err="1">
                <a:solidFill>
                  <a:srgbClr val="333333"/>
                </a:solidFill>
                <a:latin typeface="Arial" pitchFamily="34"/>
              </a:rPr>
              <a:t>willing</a:t>
            </a:r>
            <a:r>
              <a:rPr lang="cs-CZ" dirty="0">
                <a:solidFill>
                  <a:srgbClr val="333333"/>
                </a:solidFill>
                <a:latin typeface="Arial" pitchFamily="34"/>
              </a:rPr>
              <a:t> to do?</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2160590"/>
            <a:ext cx="8933011" cy="3880768"/>
          </a:xfrm>
        </p:spPr>
        <p:txBody>
          <a:bodyPr/>
          <a:lstStyle/>
          <a:p>
            <a:pPr lvl="1">
              <a:lnSpc>
                <a:spcPct val="90000"/>
              </a:lnSpc>
            </a:pPr>
            <a:endParaRPr lang="cs-CZ" dirty="0"/>
          </a:p>
          <a:p>
            <a:pPr lvl="1">
              <a:lnSpc>
                <a:spcPct val="90000"/>
              </a:lnSpc>
            </a:pPr>
            <a:endParaRPr lang="cs-CZ" dirty="0"/>
          </a:p>
          <a:p>
            <a:pPr marL="0" lvl="0" indent="0">
              <a:lnSpc>
                <a:spcPct val="90000"/>
              </a:lnSpc>
              <a:buNone/>
            </a:pPr>
            <a:endParaRPr lang="cs-CZ" dirty="0"/>
          </a:p>
        </p:txBody>
      </p:sp>
      <p:pic>
        <p:nvPicPr>
          <p:cNvPr id="5" name="Obrázek 4">
            <a:extLst>
              <a:ext uri="{FF2B5EF4-FFF2-40B4-BE49-F238E27FC236}">
                <a16:creationId xmlns:a16="http://schemas.microsoft.com/office/drawing/2014/main" id="{6E714CA1-CAA2-440B-BE49-B34FF80A4E2D}"/>
              </a:ext>
            </a:extLst>
          </p:cNvPr>
          <p:cNvPicPr>
            <a:picLocks noChangeAspect="1"/>
          </p:cNvPicPr>
          <p:nvPr/>
        </p:nvPicPr>
        <p:blipFill>
          <a:blip r:embed="rId2"/>
          <a:stretch>
            <a:fillRect/>
          </a:stretch>
        </p:blipFill>
        <p:spPr>
          <a:xfrm>
            <a:off x="677332" y="1270000"/>
            <a:ext cx="10688542" cy="1066949"/>
          </a:xfrm>
          <a:prstGeom prst="rect">
            <a:avLst/>
          </a:prstGeom>
        </p:spPr>
      </p:pic>
      <p:pic>
        <p:nvPicPr>
          <p:cNvPr id="7" name="Obrázek 6">
            <a:extLst>
              <a:ext uri="{FF2B5EF4-FFF2-40B4-BE49-F238E27FC236}">
                <a16:creationId xmlns:a16="http://schemas.microsoft.com/office/drawing/2014/main" id="{F518E43B-A0D3-48BE-87E8-4FC39369D63F}"/>
              </a:ext>
            </a:extLst>
          </p:cNvPr>
          <p:cNvPicPr>
            <a:picLocks noChangeAspect="1"/>
          </p:cNvPicPr>
          <p:nvPr/>
        </p:nvPicPr>
        <p:blipFill>
          <a:blip r:embed="rId3"/>
          <a:stretch>
            <a:fillRect/>
          </a:stretch>
        </p:blipFill>
        <p:spPr>
          <a:xfrm>
            <a:off x="677332" y="2267111"/>
            <a:ext cx="1836414" cy="4927602"/>
          </a:xfrm>
          <a:prstGeom prst="rect">
            <a:avLst/>
          </a:prstGeom>
        </p:spPr>
      </p:pic>
      <p:pic>
        <p:nvPicPr>
          <p:cNvPr id="9" name="Obrázek 8">
            <a:extLst>
              <a:ext uri="{FF2B5EF4-FFF2-40B4-BE49-F238E27FC236}">
                <a16:creationId xmlns:a16="http://schemas.microsoft.com/office/drawing/2014/main" id="{7F93060A-A140-47F7-B918-C6D01558EB1E}"/>
              </a:ext>
            </a:extLst>
          </p:cNvPr>
          <p:cNvPicPr>
            <a:picLocks noChangeAspect="1"/>
          </p:cNvPicPr>
          <p:nvPr/>
        </p:nvPicPr>
        <p:blipFill>
          <a:blip r:embed="rId4"/>
          <a:stretch>
            <a:fillRect/>
          </a:stretch>
        </p:blipFill>
        <p:spPr>
          <a:xfrm>
            <a:off x="2513746" y="1930398"/>
            <a:ext cx="1897131" cy="5381990"/>
          </a:xfrm>
          <a:prstGeom prst="rect">
            <a:avLst/>
          </a:prstGeom>
        </p:spPr>
      </p:pic>
      <p:pic>
        <p:nvPicPr>
          <p:cNvPr id="11" name="Obrázek 10">
            <a:extLst>
              <a:ext uri="{FF2B5EF4-FFF2-40B4-BE49-F238E27FC236}">
                <a16:creationId xmlns:a16="http://schemas.microsoft.com/office/drawing/2014/main" id="{49499EAB-78EB-46DD-8D3D-6F8568D8C52F}"/>
              </a:ext>
            </a:extLst>
          </p:cNvPr>
          <p:cNvPicPr>
            <a:picLocks noChangeAspect="1"/>
          </p:cNvPicPr>
          <p:nvPr/>
        </p:nvPicPr>
        <p:blipFill>
          <a:blip r:embed="rId5"/>
          <a:stretch>
            <a:fillRect/>
          </a:stretch>
        </p:blipFill>
        <p:spPr>
          <a:xfrm>
            <a:off x="4417553" y="1935039"/>
            <a:ext cx="7097115" cy="885949"/>
          </a:xfrm>
          <a:prstGeom prst="rect">
            <a:avLst/>
          </a:prstGeom>
        </p:spPr>
      </p:pic>
      <p:pic>
        <p:nvPicPr>
          <p:cNvPr id="13" name="Obrázek 12">
            <a:extLst>
              <a:ext uri="{FF2B5EF4-FFF2-40B4-BE49-F238E27FC236}">
                <a16:creationId xmlns:a16="http://schemas.microsoft.com/office/drawing/2014/main" id="{D6EA95D7-BFC5-4020-AB77-1800C7552E43}"/>
              </a:ext>
            </a:extLst>
          </p:cNvPr>
          <p:cNvPicPr>
            <a:picLocks noChangeAspect="1"/>
          </p:cNvPicPr>
          <p:nvPr/>
        </p:nvPicPr>
        <p:blipFill>
          <a:blip r:embed="rId6"/>
          <a:stretch>
            <a:fillRect/>
          </a:stretch>
        </p:blipFill>
        <p:spPr>
          <a:xfrm>
            <a:off x="4350160" y="2716268"/>
            <a:ext cx="2496689" cy="4034827"/>
          </a:xfrm>
          <a:prstGeom prst="rect">
            <a:avLst/>
          </a:prstGeom>
        </p:spPr>
      </p:pic>
      <p:pic>
        <p:nvPicPr>
          <p:cNvPr id="17" name="Obrázek 16">
            <a:extLst>
              <a:ext uri="{FF2B5EF4-FFF2-40B4-BE49-F238E27FC236}">
                <a16:creationId xmlns:a16="http://schemas.microsoft.com/office/drawing/2014/main" id="{75F7AA3A-7209-4AD1-BEC4-5DF26593DBB9}"/>
              </a:ext>
            </a:extLst>
          </p:cNvPr>
          <p:cNvPicPr>
            <a:picLocks noChangeAspect="1"/>
          </p:cNvPicPr>
          <p:nvPr/>
        </p:nvPicPr>
        <p:blipFill>
          <a:blip r:embed="rId7"/>
          <a:stretch>
            <a:fillRect/>
          </a:stretch>
        </p:blipFill>
        <p:spPr>
          <a:xfrm>
            <a:off x="8595162" y="1866030"/>
            <a:ext cx="2926182" cy="331962"/>
          </a:xfrm>
          <a:prstGeom prst="rect">
            <a:avLst/>
          </a:prstGeom>
        </p:spPr>
      </p:pic>
      <p:pic>
        <p:nvPicPr>
          <p:cNvPr id="19" name="Obrázek 18">
            <a:extLst>
              <a:ext uri="{FF2B5EF4-FFF2-40B4-BE49-F238E27FC236}">
                <a16:creationId xmlns:a16="http://schemas.microsoft.com/office/drawing/2014/main" id="{7C4F2FCF-842D-4EE3-88A1-73148957444C}"/>
              </a:ext>
            </a:extLst>
          </p:cNvPr>
          <p:cNvPicPr>
            <a:picLocks noChangeAspect="1"/>
          </p:cNvPicPr>
          <p:nvPr/>
        </p:nvPicPr>
        <p:blipFill rotWithShape="1">
          <a:blip r:embed="rId8"/>
          <a:srcRect b="29434"/>
          <a:stretch/>
        </p:blipFill>
        <p:spPr>
          <a:xfrm>
            <a:off x="6846849" y="2663278"/>
            <a:ext cx="2600688" cy="4194722"/>
          </a:xfrm>
          <a:prstGeom prst="rect">
            <a:avLst/>
          </a:prstGeom>
        </p:spPr>
      </p:pic>
    </p:spTree>
    <p:extLst>
      <p:ext uri="{BB962C8B-B14F-4D97-AF65-F5344CB8AC3E}">
        <p14:creationId xmlns:p14="http://schemas.microsoft.com/office/powerpoint/2010/main" val="6409316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err="1">
                <a:solidFill>
                  <a:srgbClr val="333333"/>
                </a:solidFill>
                <a:latin typeface="Arial" pitchFamily="34"/>
              </a:rPr>
              <a:t>What</a:t>
            </a:r>
            <a:r>
              <a:rPr lang="cs-CZ" dirty="0">
                <a:solidFill>
                  <a:srgbClr val="333333"/>
                </a:solidFill>
                <a:latin typeface="Arial" pitchFamily="34"/>
              </a:rPr>
              <a:t> </a:t>
            </a:r>
            <a:r>
              <a:rPr lang="cs-CZ" dirty="0" err="1">
                <a:solidFill>
                  <a:srgbClr val="333333"/>
                </a:solidFill>
                <a:latin typeface="Arial" pitchFamily="34"/>
              </a:rPr>
              <a:t>would</a:t>
            </a:r>
            <a:r>
              <a:rPr lang="cs-CZ" dirty="0">
                <a:solidFill>
                  <a:srgbClr val="333333"/>
                </a:solidFill>
                <a:latin typeface="Arial" pitchFamily="34"/>
              </a:rPr>
              <a:t> </a:t>
            </a:r>
            <a:r>
              <a:rPr lang="cs-CZ" dirty="0" err="1">
                <a:solidFill>
                  <a:srgbClr val="333333"/>
                </a:solidFill>
                <a:latin typeface="Arial" pitchFamily="34"/>
              </a:rPr>
              <a:t>the</a:t>
            </a:r>
            <a:r>
              <a:rPr lang="cs-CZ" dirty="0">
                <a:solidFill>
                  <a:srgbClr val="333333"/>
                </a:solidFill>
                <a:latin typeface="Arial" pitchFamily="34"/>
              </a:rPr>
              <a:t> user </a:t>
            </a:r>
            <a:r>
              <a:rPr lang="cs-CZ" dirty="0" err="1">
                <a:solidFill>
                  <a:srgbClr val="333333"/>
                </a:solidFill>
                <a:latin typeface="Arial" pitchFamily="34"/>
              </a:rPr>
              <a:t>be</a:t>
            </a:r>
            <a:r>
              <a:rPr lang="cs-CZ" dirty="0">
                <a:solidFill>
                  <a:srgbClr val="333333"/>
                </a:solidFill>
                <a:latin typeface="Arial" pitchFamily="34"/>
              </a:rPr>
              <a:t> </a:t>
            </a:r>
            <a:r>
              <a:rPr lang="cs-CZ" dirty="0" err="1">
                <a:solidFill>
                  <a:srgbClr val="333333"/>
                </a:solidFill>
                <a:latin typeface="Arial" pitchFamily="34"/>
              </a:rPr>
              <a:t>willing</a:t>
            </a:r>
            <a:r>
              <a:rPr lang="cs-CZ" dirty="0">
                <a:solidFill>
                  <a:srgbClr val="333333"/>
                </a:solidFill>
                <a:latin typeface="Arial" pitchFamily="34"/>
              </a:rPr>
              <a:t> to do?</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8933011" cy="4895385"/>
          </a:xfrm>
        </p:spPr>
        <p:txBody>
          <a:bodyPr>
            <a:normAutofit/>
          </a:bodyPr>
          <a:lstStyle/>
          <a:p>
            <a:pPr marL="0" lvl="0" indent="0">
              <a:lnSpc>
                <a:spcPct val="90000"/>
              </a:lnSpc>
              <a:buNone/>
            </a:pPr>
            <a:r>
              <a:rPr lang="en-US" b="1" dirty="0"/>
              <a:t>Most users do</a:t>
            </a:r>
            <a:r>
              <a:rPr lang="cs-CZ" b="1" dirty="0"/>
              <a:t>:</a:t>
            </a:r>
          </a:p>
          <a:p>
            <a:pPr>
              <a:lnSpc>
                <a:spcPct val="90000"/>
              </a:lnSpc>
            </a:pPr>
            <a:r>
              <a:rPr lang="cs-CZ" b="1" dirty="0" err="1"/>
              <a:t>Filter</a:t>
            </a:r>
            <a:r>
              <a:rPr lang="cs-CZ" b="1" dirty="0"/>
              <a:t> </a:t>
            </a:r>
            <a:r>
              <a:rPr lang="cs-CZ" b="1" dirty="0" err="1"/>
              <a:t>content</a:t>
            </a:r>
            <a:r>
              <a:rPr lang="cs-CZ" b="1" dirty="0"/>
              <a:t> </a:t>
            </a:r>
            <a:r>
              <a:rPr lang="cs-CZ" b="1" dirty="0" err="1"/>
              <a:t>manually</a:t>
            </a:r>
            <a:endParaRPr lang="cs-CZ" b="1" dirty="0"/>
          </a:p>
          <a:p>
            <a:pPr lvl="1">
              <a:lnSpc>
                <a:spcPct val="90000"/>
              </a:lnSpc>
            </a:pPr>
            <a:r>
              <a:rPr lang="cs-CZ" dirty="0" err="1"/>
              <a:t>Browse</a:t>
            </a:r>
            <a:r>
              <a:rPr lang="cs-CZ" dirty="0"/>
              <a:t> </a:t>
            </a:r>
            <a:r>
              <a:rPr lang="cs-CZ" dirty="0" err="1"/>
              <a:t>categories</a:t>
            </a:r>
            <a:endParaRPr lang="cs-CZ" dirty="0"/>
          </a:p>
          <a:p>
            <a:pPr lvl="1">
              <a:lnSpc>
                <a:spcPct val="90000"/>
              </a:lnSpc>
            </a:pPr>
            <a:r>
              <a:rPr lang="cs-CZ" dirty="0" err="1"/>
              <a:t>Apply</a:t>
            </a:r>
            <a:r>
              <a:rPr lang="cs-CZ" dirty="0"/>
              <a:t> facet </a:t>
            </a:r>
            <a:r>
              <a:rPr lang="cs-CZ" dirty="0" err="1"/>
              <a:t>search</a:t>
            </a:r>
            <a:endParaRPr lang="cs-CZ" dirty="0"/>
          </a:p>
          <a:p>
            <a:pPr lvl="2">
              <a:lnSpc>
                <a:spcPct val="90000"/>
              </a:lnSpc>
            </a:pPr>
            <a:r>
              <a:rPr lang="cs-CZ" dirty="0" err="1"/>
              <a:t>Mostly</a:t>
            </a:r>
            <a:r>
              <a:rPr lang="cs-CZ" dirty="0"/>
              <a:t> direct </a:t>
            </a:r>
            <a:r>
              <a:rPr lang="cs-CZ" dirty="0" err="1"/>
              <a:t>mapping</a:t>
            </a:r>
            <a:r>
              <a:rPr lang="cs-CZ" dirty="0"/>
              <a:t> to </a:t>
            </a:r>
            <a:r>
              <a:rPr lang="cs-CZ" dirty="0" err="1"/>
              <a:t>object</a:t>
            </a:r>
            <a:r>
              <a:rPr lang="en-US" dirty="0"/>
              <a:t>’s</a:t>
            </a:r>
            <a:r>
              <a:rPr lang="cs-CZ" dirty="0"/>
              <a:t> </a:t>
            </a:r>
            <a:r>
              <a:rPr lang="cs-CZ" dirty="0" err="1"/>
              <a:t>attributes</a:t>
            </a:r>
            <a:endParaRPr lang="cs-CZ" dirty="0"/>
          </a:p>
          <a:p>
            <a:pPr lvl="1">
              <a:lnSpc>
                <a:spcPct val="90000"/>
              </a:lnSpc>
            </a:pPr>
            <a:r>
              <a:rPr lang="cs-CZ" dirty="0"/>
              <a:t>Use f</a:t>
            </a:r>
            <a:r>
              <a:rPr lang="en-US" dirty="0" err="1"/>
              <a:t>ulltext</a:t>
            </a:r>
            <a:r>
              <a:rPr lang="en-US" dirty="0"/>
              <a:t> search</a:t>
            </a:r>
            <a:endParaRPr lang="cs-CZ" dirty="0"/>
          </a:p>
          <a:p>
            <a:pPr lvl="1">
              <a:lnSpc>
                <a:spcPct val="90000"/>
              </a:lnSpc>
            </a:pPr>
            <a:r>
              <a:rPr lang="cs-CZ" dirty="0" err="1"/>
              <a:t>Can</a:t>
            </a:r>
            <a:r>
              <a:rPr lang="cs-CZ" dirty="0"/>
              <a:t> </a:t>
            </a:r>
            <a:r>
              <a:rPr lang="cs-CZ" dirty="0" err="1"/>
              <a:t>be</a:t>
            </a:r>
            <a:r>
              <a:rPr lang="cs-CZ" dirty="0"/>
              <a:t> </a:t>
            </a:r>
            <a:r>
              <a:rPr lang="cs-CZ" dirty="0" err="1"/>
              <a:t>utilized</a:t>
            </a:r>
            <a:r>
              <a:rPr lang="cs-CZ" dirty="0"/>
              <a:t> in </a:t>
            </a:r>
            <a:r>
              <a:rPr lang="cs-CZ" dirty="0" err="1"/>
              <a:t>the</a:t>
            </a:r>
            <a:r>
              <a:rPr lang="cs-CZ" dirty="0"/>
              <a:t> </a:t>
            </a:r>
            <a:r>
              <a:rPr lang="cs-CZ" dirty="0" err="1"/>
              <a:t>construction</a:t>
            </a:r>
            <a:r>
              <a:rPr lang="cs-CZ" dirty="0"/>
              <a:t> </a:t>
            </a:r>
            <a:r>
              <a:rPr lang="cs-CZ" dirty="0" err="1"/>
              <a:t>of</a:t>
            </a:r>
            <a:r>
              <a:rPr lang="cs-CZ" dirty="0"/>
              <a:t> </a:t>
            </a:r>
            <a:r>
              <a:rPr lang="cs-CZ" dirty="0" err="1"/>
              <a:t>attribute</a:t>
            </a:r>
            <a:r>
              <a:rPr lang="cs-CZ" dirty="0"/>
              <a:t>-level </a:t>
            </a:r>
            <a:r>
              <a:rPr lang="cs-CZ" dirty="0" err="1"/>
              <a:t>preferences</a:t>
            </a:r>
            <a:endParaRPr lang="cs-CZ" dirty="0"/>
          </a:p>
          <a:p>
            <a:pPr lvl="2">
              <a:lnSpc>
                <a:spcPct val="90000"/>
              </a:lnSpc>
            </a:pPr>
            <a:r>
              <a:rPr lang="cs-CZ" dirty="0" err="1"/>
              <a:t>Beware</a:t>
            </a:r>
            <a:r>
              <a:rPr lang="cs-CZ" dirty="0"/>
              <a:t> </a:t>
            </a:r>
            <a:r>
              <a:rPr lang="cs-CZ" dirty="0" err="1"/>
              <a:t>of</a:t>
            </a:r>
            <a:r>
              <a:rPr lang="cs-CZ" dirty="0"/>
              <a:t> long-term </a:t>
            </a:r>
            <a:r>
              <a:rPr lang="cs-CZ" dirty="0" err="1"/>
              <a:t>preferences</a:t>
            </a:r>
            <a:r>
              <a:rPr lang="cs-CZ" dirty="0"/>
              <a:t> vs. </a:t>
            </a:r>
            <a:r>
              <a:rPr lang="cs-CZ" dirty="0" err="1"/>
              <a:t>short</a:t>
            </a:r>
            <a:r>
              <a:rPr lang="cs-CZ" dirty="0"/>
              <a:t>-term </a:t>
            </a:r>
            <a:r>
              <a:rPr lang="cs-CZ" dirty="0" err="1"/>
              <a:t>goals</a:t>
            </a:r>
            <a:endParaRPr lang="cs-CZ" dirty="0"/>
          </a:p>
          <a:p>
            <a:pPr lvl="1">
              <a:lnSpc>
                <a:spcPct val="90000"/>
              </a:lnSpc>
            </a:pPr>
            <a:endParaRPr lang="cs-CZ" dirty="0"/>
          </a:p>
          <a:p>
            <a:pPr lvl="1">
              <a:lnSpc>
                <a:spcPct val="90000"/>
              </a:lnSpc>
            </a:pPr>
            <a:endParaRPr lang="cs-CZ" dirty="0"/>
          </a:p>
          <a:p>
            <a:pPr marL="0" lvl="0" indent="0">
              <a:lnSpc>
                <a:spcPct val="90000"/>
              </a:lnSpc>
              <a:buNone/>
            </a:pPr>
            <a:endParaRPr lang="cs-CZ" dirty="0"/>
          </a:p>
        </p:txBody>
      </p:sp>
    </p:spTree>
    <p:extLst>
      <p:ext uri="{BB962C8B-B14F-4D97-AF65-F5344CB8AC3E}">
        <p14:creationId xmlns:p14="http://schemas.microsoft.com/office/powerpoint/2010/main" val="2251352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searching</a:t>
            </a:r>
            <a:r>
              <a:rPr lang="cs-CZ" dirty="0">
                <a:solidFill>
                  <a:srgbClr val="333333"/>
                </a:solidFill>
                <a:latin typeface="Arial" pitchFamily="34"/>
              </a:rPr>
              <a:t> / </a:t>
            </a:r>
            <a:r>
              <a:rPr lang="cs-CZ" dirty="0" err="1">
                <a:solidFill>
                  <a:srgbClr val="333333"/>
                </a:solidFill>
                <a:latin typeface="Arial" pitchFamily="34"/>
              </a:rPr>
              <a:t>querying</a:t>
            </a:r>
            <a:r>
              <a:rPr lang="cs-CZ" dirty="0">
                <a:solidFill>
                  <a:srgbClr val="333333"/>
                </a:solidFill>
                <a:latin typeface="Arial" pitchFamily="34"/>
              </a:rPr>
              <a:t> feedback?</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9707639" cy="4895385"/>
          </a:xfrm>
        </p:spPr>
        <p:txBody>
          <a:bodyPr>
            <a:normAutofit/>
          </a:bodyPr>
          <a:lstStyle/>
          <a:p>
            <a:pPr marL="0" lvl="0" indent="0">
              <a:lnSpc>
                <a:spcPct val="90000"/>
              </a:lnSpc>
              <a:buNone/>
            </a:pPr>
            <a:r>
              <a:rPr lang="cs-CZ" b="1" dirty="0" err="1"/>
              <a:t>Query</a:t>
            </a:r>
            <a:r>
              <a:rPr lang="cs-CZ" b="1" dirty="0"/>
              <a:t> </a:t>
            </a:r>
            <a:r>
              <a:rPr lang="cs-CZ" b="1" dirty="0" err="1"/>
              <a:t>refinement</a:t>
            </a:r>
            <a:endParaRPr lang="cs-CZ" b="1" dirty="0"/>
          </a:p>
          <a:p>
            <a:pPr>
              <a:lnSpc>
                <a:spcPct val="90000"/>
              </a:lnSpc>
            </a:pPr>
            <a:r>
              <a:rPr lang="cs-CZ" dirty="0"/>
              <a:t>User </a:t>
            </a:r>
            <a:r>
              <a:rPr lang="cs-CZ" dirty="0" err="1"/>
              <a:t>gives</a:t>
            </a:r>
            <a:r>
              <a:rPr lang="cs-CZ" dirty="0"/>
              <a:t> </a:t>
            </a:r>
            <a:r>
              <a:rPr lang="cs-CZ" dirty="0" err="1"/>
              <a:t>some</a:t>
            </a:r>
            <a:r>
              <a:rPr lang="cs-CZ" dirty="0"/>
              <a:t> (</a:t>
            </a:r>
            <a:r>
              <a:rPr lang="cs-CZ" dirty="0" err="1"/>
              <a:t>textual</a:t>
            </a:r>
            <a:r>
              <a:rPr lang="cs-CZ" dirty="0"/>
              <a:t>) </a:t>
            </a:r>
            <a:r>
              <a:rPr lang="cs-CZ" dirty="0" err="1"/>
              <a:t>query</a:t>
            </a:r>
            <a:r>
              <a:rPr lang="cs-CZ" dirty="0"/>
              <a:t>, </a:t>
            </a:r>
            <a:r>
              <a:rPr lang="cs-CZ" dirty="0" err="1"/>
              <a:t>we</a:t>
            </a:r>
            <a:r>
              <a:rPr lang="cs-CZ" dirty="0"/>
              <a:t> </a:t>
            </a:r>
            <a:r>
              <a:rPr lang="cs-CZ" dirty="0" err="1"/>
              <a:t>recommend</a:t>
            </a:r>
            <a:r>
              <a:rPr lang="cs-CZ" dirty="0"/>
              <a:t> </a:t>
            </a:r>
            <a:r>
              <a:rPr lang="cs-CZ" dirty="0" err="1"/>
              <a:t>him</a:t>
            </a:r>
            <a:r>
              <a:rPr lang="cs-CZ" dirty="0"/>
              <a:t>/her </a:t>
            </a:r>
            <a:r>
              <a:rPr lang="cs-CZ" dirty="0" err="1"/>
              <a:t>query</a:t>
            </a:r>
            <a:r>
              <a:rPr lang="cs-CZ" dirty="0"/>
              <a:t> </a:t>
            </a:r>
            <a:r>
              <a:rPr lang="cs-CZ" dirty="0" err="1"/>
              <a:t>extensions</a:t>
            </a:r>
            <a:r>
              <a:rPr lang="cs-CZ" dirty="0"/>
              <a:t>/</a:t>
            </a:r>
            <a:r>
              <a:rPr lang="cs-CZ" dirty="0" err="1"/>
              <a:t>modifications</a:t>
            </a:r>
            <a:endParaRPr lang="cs-CZ" dirty="0"/>
          </a:p>
          <a:p>
            <a:pPr>
              <a:lnSpc>
                <a:spcPct val="90000"/>
              </a:lnSpc>
            </a:pPr>
            <a:r>
              <a:rPr lang="cs-CZ" dirty="0" err="1"/>
              <a:t>Traditional</a:t>
            </a:r>
            <a:r>
              <a:rPr lang="cs-CZ" dirty="0"/>
              <a:t> </a:t>
            </a:r>
            <a:r>
              <a:rPr lang="cs-CZ" dirty="0" err="1"/>
              <a:t>approach</a:t>
            </a:r>
            <a:r>
              <a:rPr lang="cs-CZ" dirty="0"/>
              <a:t>: </a:t>
            </a:r>
            <a:r>
              <a:rPr lang="cs-CZ" dirty="0">
                <a:hlinkClick r:id="rId2"/>
              </a:rPr>
              <a:t>https://link.springer.com/chapter/10.1007/978-3-540-30192-9_58</a:t>
            </a:r>
            <a:r>
              <a:rPr lang="cs-CZ" dirty="0"/>
              <a:t> </a:t>
            </a:r>
          </a:p>
          <a:p>
            <a:pPr lvl="1">
              <a:lnSpc>
                <a:spcPct val="90000"/>
              </a:lnSpc>
            </a:pPr>
            <a:r>
              <a:rPr lang="en-US" dirty="0"/>
              <a:t>Query Recommendation Using Query Logs in Search Engines</a:t>
            </a:r>
            <a:r>
              <a:rPr lang="cs-CZ" dirty="0"/>
              <a:t> (2004) </a:t>
            </a:r>
          </a:p>
          <a:p>
            <a:pPr marL="800100" lvl="1" indent="-342900">
              <a:lnSpc>
                <a:spcPct val="90000"/>
              </a:lnSpc>
              <a:buFont typeface="+mj-lt"/>
              <a:buAutoNum type="arabicPeriod"/>
            </a:pPr>
            <a:r>
              <a:rPr lang="en-US" dirty="0"/>
              <a:t>Queries along with the text of their clicked URLs extracted from the Web log are clustered. This is a preprocessing phase of the algorithm that can be conducted at periodical and regular intervals. </a:t>
            </a:r>
            <a:endParaRPr lang="cs-CZ" dirty="0"/>
          </a:p>
          <a:p>
            <a:pPr marL="800100" lvl="1" indent="-342900">
              <a:lnSpc>
                <a:spcPct val="90000"/>
              </a:lnSpc>
              <a:buFont typeface="+mj-lt"/>
              <a:buAutoNum type="arabicPeriod"/>
            </a:pPr>
            <a:r>
              <a:rPr lang="en-US" dirty="0"/>
              <a:t>Given an input query (i.e., a query submitted to the search engine) we first find the cluster to which the input query belongs. Then we compute a rank score for each query in the cluster. </a:t>
            </a:r>
            <a:endParaRPr lang="cs-CZ" dirty="0"/>
          </a:p>
          <a:p>
            <a:pPr marL="800100" lvl="1" indent="-342900">
              <a:lnSpc>
                <a:spcPct val="90000"/>
              </a:lnSpc>
              <a:buFont typeface="+mj-lt"/>
              <a:buAutoNum type="arabicPeriod"/>
            </a:pPr>
            <a:r>
              <a:rPr lang="en-US" dirty="0"/>
              <a:t>Finally, the related queries are returned ordered according to their rank score. The rank score of a related query measures its interest and is obtained by combining the following notions: </a:t>
            </a:r>
            <a:endParaRPr lang="cs-CZ" dirty="0"/>
          </a:p>
          <a:p>
            <a:pPr marL="1200150" lvl="2" indent="-342900">
              <a:lnSpc>
                <a:spcPct val="90000"/>
              </a:lnSpc>
              <a:buFont typeface="+mj-lt"/>
              <a:buAutoNum type="arabicPeriod"/>
            </a:pPr>
            <a:r>
              <a:rPr lang="en-US" dirty="0"/>
              <a:t>Similarity of the Query.</a:t>
            </a:r>
            <a:r>
              <a:rPr lang="cs-CZ" dirty="0"/>
              <a:t> [Same words appearing in clicked URIs]</a:t>
            </a:r>
          </a:p>
          <a:p>
            <a:pPr marL="1200150" lvl="2" indent="-342900">
              <a:lnSpc>
                <a:spcPct val="90000"/>
              </a:lnSpc>
              <a:buFont typeface="+mj-lt"/>
              <a:buAutoNum type="arabicPeriod"/>
            </a:pPr>
            <a:r>
              <a:rPr lang="en-US" dirty="0"/>
              <a:t>Support of the Query. This is a measure of how relevant is the query in the cluster. We measure the support of the query as the fraction of the documents returned by the query that captured the attention of users (clicked documents). It is estimated from the query log as well.</a:t>
            </a:r>
            <a:endParaRPr lang="cs-CZ" dirty="0"/>
          </a:p>
          <a:p>
            <a:pPr lvl="1">
              <a:lnSpc>
                <a:spcPct val="90000"/>
              </a:lnSpc>
            </a:pPr>
            <a:endParaRPr lang="cs-CZ" dirty="0"/>
          </a:p>
          <a:p>
            <a:pPr marL="0" lvl="0" indent="0">
              <a:lnSpc>
                <a:spcPct val="90000"/>
              </a:lnSpc>
              <a:buNone/>
            </a:pPr>
            <a:endParaRPr lang="cs-CZ" dirty="0"/>
          </a:p>
        </p:txBody>
      </p:sp>
    </p:spTree>
    <p:extLst>
      <p:ext uri="{BB962C8B-B14F-4D97-AF65-F5344CB8AC3E}">
        <p14:creationId xmlns:p14="http://schemas.microsoft.com/office/powerpoint/2010/main" val="3783037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searching</a:t>
            </a:r>
            <a:r>
              <a:rPr lang="cs-CZ" dirty="0">
                <a:solidFill>
                  <a:srgbClr val="333333"/>
                </a:solidFill>
                <a:latin typeface="Arial" pitchFamily="34"/>
              </a:rPr>
              <a:t> / </a:t>
            </a:r>
            <a:r>
              <a:rPr lang="cs-CZ" dirty="0" err="1">
                <a:solidFill>
                  <a:srgbClr val="333333"/>
                </a:solidFill>
                <a:latin typeface="Arial" pitchFamily="34"/>
              </a:rPr>
              <a:t>querying</a:t>
            </a:r>
            <a:r>
              <a:rPr lang="cs-CZ" dirty="0">
                <a:solidFill>
                  <a:srgbClr val="333333"/>
                </a:solidFill>
                <a:latin typeface="Arial" pitchFamily="34"/>
              </a:rPr>
              <a:t> feedback?</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9707639" cy="4895385"/>
          </a:xfrm>
        </p:spPr>
        <p:txBody>
          <a:bodyPr>
            <a:normAutofit/>
          </a:bodyPr>
          <a:lstStyle/>
          <a:p>
            <a:pPr marL="0" lvl="0" indent="0">
              <a:lnSpc>
                <a:spcPct val="90000"/>
              </a:lnSpc>
              <a:buNone/>
            </a:pPr>
            <a:r>
              <a:rPr lang="cs-CZ" b="1" dirty="0" err="1"/>
              <a:t>Query</a:t>
            </a:r>
            <a:r>
              <a:rPr lang="cs-CZ" b="1" dirty="0"/>
              <a:t> </a:t>
            </a:r>
            <a:r>
              <a:rPr lang="cs-CZ" b="1" dirty="0" err="1"/>
              <a:t>refinement</a:t>
            </a:r>
            <a:endParaRPr lang="cs-CZ" b="1" dirty="0"/>
          </a:p>
          <a:p>
            <a:pPr>
              <a:lnSpc>
                <a:spcPct val="90000"/>
              </a:lnSpc>
            </a:pPr>
            <a:r>
              <a:rPr lang="cs-CZ" dirty="0"/>
              <a:t>Not just </a:t>
            </a:r>
            <a:r>
              <a:rPr lang="cs-CZ" dirty="0" err="1"/>
              <a:t>similarity</a:t>
            </a:r>
            <a:r>
              <a:rPr lang="cs-CZ" dirty="0"/>
              <a:t>, but </a:t>
            </a:r>
            <a:r>
              <a:rPr lang="cs-CZ" dirty="0" err="1"/>
              <a:t>rather</a:t>
            </a:r>
            <a:r>
              <a:rPr lang="cs-CZ" dirty="0"/>
              <a:t> </a:t>
            </a:r>
            <a:r>
              <a:rPr lang="cs-CZ" dirty="0" err="1"/>
              <a:t>expansion</a:t>
            </a:r>
            <a:r>
              <a:rPr lang="cs-CZ" dirty="0"/>
              <a:t> </a:t>
            </a:r>
            <a:r>
              <a:rPr lang="cs-CZ" dirty="0" err="1"/>
              <a:t>of</a:t>
            </a:r>
            <a:r>
              <a:rPr lang="cs-CZ" dirty="0"/>
              <a:t> </a:t>
            </a:r>
            <a:r>
              <a:rPr lang="cs-CZ" dirty="0" err="1"/>
              <a:t>the</a:t>
            </a:r>
            <a:r>
              <a:rPr lang="cs-CZ" dirty="0"/>
              <a:t> </a:t>
            </a:r>
            <a:r>
              <a:rPr lang="cs-CZ" dirty="0" err="1"/>
              <a:t>query</a:t>
            </a:r>
            <a:endParaRPr lang="cs-CZ" dirty="0"/>
          </a:p>
          <a:p>
            <a:pPr>
              <a:lnSpc>
                <a:spcPct val="90000"/>
              </a:lnSpc>
            </a:pPr>
            <a:r>
              <a:rPr lang="cs-CZ" dirty="0"/>
              <a:t>Diversity </a:t>
            </a:r>
            <a:r>
              <a:rPr lang="cs-CZ" dirty="0" err="1"/>
              <a:t>of</a:t>
            </a:r>
            <a:r>
              <a:rPr lang="cs-CZ" dirty="0"/>
              <a:t> </a:t>
            </a:r>
            <a:r>
              <a:rPr lang="cs-CZ" dirty="0" err="1"/>
              <a:t>the</a:t>
            </a:r>
            <a:r>
              <a:rPr lang="cs-CZ" dirty="0"/>
              <a:t> </a:t>
            </a:r>
            <a:r>
              <a:rPr lang="cs-CZ" dirty="0" err="1"/>
              <a:t>recommended</a:t>
            </a:r>
            <a:r>
              <a:rPr lang="cs-CZ" dirty="0"/>
              <a:t> </a:t>
            </a:r>
            <a:r>
              <a:rPr lang="cs-CZ" dirty="0" err="1"/>
              <a:t>expansions</a:t>
            </a:r>
            <a:endParaRPr lang="cs-CZ" dirty="0"/>
          </a:p>
          <a:p>
            <a:pPr>
              <a:lnSpc>
                <a:spcPct val="90000"/>
              </a:lnSpc>
            </a:pPr>
            <a:r>
              <a:rPr lang="cs-CZ" dirty="0" err="1"/>
              <a:t>Beyond</a:t>
            </a:r>
            <a:r>
              <a:rPr lang="cs-CZ" dirty="0"/>
              <a:t> </a:t>
            </a:r>
            <a:r>
              <a:rPr lang="cs-CZ" dirty="0" err="1"/>
              <a:t>bag-of-words</a:t>
            </a:r>
            <a:r>
              <a:rPr lang="cs-CZ" dirty="0"/>
              <a:t> </a:t>
            </a:r>
            <a:r>
              <a:rPr lang="cs-CZ" dirty="0" err="1"/>
              <a:t>models</a:t>
            </a:r>
            <a:r>
              <a:rPr lang="cs-CZ" dirty="0"/>
              <a:t> (NLP, </a:t>
            </a:r>
            <a:r>
              <a:rPr lang="cs-CZ" dirty="0" err="1"/>
              <a:t>deep</a:t>
            </a:r>
            <a:r>
              <a:rPr lang="cs-CZ" dirty="0"/>
              <a:t> learning)</a:t>
            </a:r>
          </a:p>
          <a:p>
            <a:pPr>
              <a:lnSpc>
                <a:spcPct val="90000"/>
              </a:lnSpc>
            </a:pPr>
            <a:r>
              <a:rPr lang="cs-CZ" dirty="0"/>
              <a:t>Sequential models (e.g., RNN, multi-armed bandits)</a:t>
            </a:r>
          </a:p>
          <a:p>
            <a:pPr marL="0" lvl="0" indent="0">
              <a:lnSpc>
                <a:spcPct val="90000"/>
              </a:lnSpc>
              <a:buNone/>
            </a:pPr>
            <a:r>
              <a:rPr lang="cs-CZ" b="1" dirty="0" err="1"/>
              <a:t>Further</a:t>
            </a:r>
            <a:r>
              <a:rPr lang="cs-CZ" b="1" dirty="0"/>
              <a:t> </a:t>
            </a:r>
            <a:r>
              <a:rPr lang="cs-CZ" b="1" dirty="0" err="1"/>
              <a:t>readning</a:t>
            </a:r>
            <a:r>
              <a:rPr lang="cs-CZ" b="1" dirty="0"/>
              <a:t>:</a:t>
            </a:r>
          </a:p>
          <a:p>
            <a:pPr>
              <a:lnSpc>
                <a:spcPct val="90000"/>
              </a:lnSpc>
            </a:pPr>
            <a:r>
              <a:rPr lang="cs-CZ" sz="1400" dirty="0">
                <a:hlinkClick r:id="rId2"/>
              </a:rPr>
              <a:t>https://link.springer.com/chapter/10.1007/978-3-030-72240-1_54</a:t>
            </a:r>
            <a:r>
              <a:rPr lang="cs-CZ" sz="1400" dirty="0"/>
              <a:t> </a:t>
            </a:r>
          </a:p>
          <a:p>
            <a:pPr>
              <a:lnSpc>
                <a:spcPct val="90000"/>
              </a:lnSpc>
            </a:pPr>
            <a:r>
              <a:rPr lang="cs-CZ" sz="1400" dirty="0">
                <a:hlinkClick r:id="rId3"/>
              </a:rPr>
              <a:t>https://proceedings.mlr.press/v157/puthiya-parambath21a.html</a:t>
            </a:r>
            <a:r>
              <a:rPr lang="cs-CZ" sz="1400" dirty="0"/>
              <a:t> </a:t>
            </a:r>
          </a:p>
          <a:p>
            <a:pPr>
              <a:lnSpc>
                <a:spcPct val="90000"/>
              </a:lnSpc>
            </a:pPr>
            <a:r>
              <a:rPr lang="cs-CZ" sz="1400" dirty="0">
                <a:hlinkClick r:id="rId4"/>
              </a:rPr>
              <a:t>https://dl.acm.org/doi/10.1145/3269206.3271808</a:t>
            </a:r>
            <a:r>
              <a:rPr lang="cs-CZ" sz="1400" dirty="0"/>
              <a:t> </a:t>
            </a:r>
          </a:p>
          <a:p>
            <a:pPr>
              <a:lnSpc>
                <a:spcPct val="90000"/>
              </a:lnSpc>
            </a:pPr>
            <a:endParaRPr lang="cs-CZ" sz="1400" dirty="0"/>
          </a:p>
          <a:p>
            <a:pPr marL="0" indent="0">
              <a:lnSpc>
                <a:spcPct val="90000"/>
              </a:lnSpc>
              <a:buNone/>
            </a:pPr>
            <a:r>
              <a:rPr lang="cs-CZ" sz="2000" b="1" dirty="0"/>
              <a:t>In </a:t>
            </a:r>
            <a:r>
              <a:rPr lang="cs-CZ" sz="2000" b="1" dirty="0" err="1"/>
              <a:t>general</a:t>
            </a:r>
            <a:r>
              <a:rPr lang="cs-CZ" sz="2000" b="1" dirty="0"/>
              <a:t>:</a:t>
            </a:r>
          </a:p>
          <a:p>
            <a:pPr>
              <a:lnSpc>
                <a:spcPct val="90000"/>
              </a:lnSpc>
            </a:pPr>
            <a:r>
              <a:rPr lang="cs-CZ" dirty="0" err="1"/>
              <a:t>Usable</a:t>
            </a:r>
            <a:r>
              <a:rPr lang="cs-CZ" dirty="0"/>
              <a:t> </a:t>
            </a:r>
            <a:r>
              <a:rPr lang="cs-CZ" dirty="0" err="1"/>
              <a:t>for</a:t>
            </a:r>
            <a:r>
              <a:rPr lang="cs-CZ" dirty="0"/>
              <a:t> </a:t>
            </a:r>
            <a:r>
              <a:rPr lang="cs-CZ" dirty="0" err="1"/>
              <a:t>current</a:t>
            </a:r>
            <a:r>
              <a:rPr lang="cs-CZ" dirty="0"/>
              <a:t> </a:t>
            </a:r>
            <a:r>
              <a:rPr lang="cs-CZ" dirty="0" err="1"/>
              <a:t>information</a:t>
            </a:r>
            <a:r>
              <a:rPr lang="cs-CZ" dirty="0"/>
              <a:t> </a:t>
            </a:r>
            <a:r>
              <a:rPr lang="cs-CZ" dirty="0" err="1"/>
              <a:t>need</a:t>
            </a:r>
            <a:r>
              <a:rPr lang="cs-CZ" dirty="0"/>
              <a:t> </a:t>
            </a:r>
            <a:r>
              <a:rPr lang="cs-CZ" dirty="0" err="1"/>
              <a:t>of</a:t>
            </a:r>
            <a:r>
              <a:rPr lang="cs-CZ" dirty="0"/>
              <a:t> </a:t>
            </a:r>
            <a:r>
              <a:rPr lang="cs-CZ" dirty="0" err="1"/>
              <a:t>the</a:t>
            </a:r>
            <a:r>
              <a:rPr lang="cs-CZ" dirty="0"/>
              <a:t> user</a:t>
            </a:r>
          </a:p>
          <a:p>
            <a:pPr>
              <a:lnSpc>
                <a:spcPct val="90000"/>
              </a:lnSpc>
            </a:pPr>
            <a:r>
              <a:rPr lang="cs-CZ" dirty="0"/>
              <a:t>Limited </a:t>
            </a:r>
            <a:r>
              <a:rPr lang="cs-CZ" dirty="0" err="1"/>
              <a:t>applicability</a:t>
            </a:r>
            <a:r>
              <a:rPr lang="cs-CZ" dirty="0"/>
              <a:t> </a:t>
            </a:r>
            <a:r>
              <a:rPr lang="cs-CZ" dirty="0" err="1"/>
              <a:t>for</a:t>
            </a:r>
            <a:r>
              <a:rPr lang="cs-CZ" dirty="0"/>
              <a:t> </a:t>
            </a:r>
            <a:r>
              <a:rPr lang="cs-CZ" dirty="0" err="1"/>
              <a:t>estimating</a:t>
            </a:r>
            <a:r>
              <a:rPr lang="cs-CZ" dirty="0"/>
              <a:t> long-term </a:t>
            </a:r>
            <a:r>
              <a:rPr lang="cs-CZ" dirty="0" err="1"/>
              <a:t>preferences</a:t>
            </a:r>
            <a:endParaRPr lang="cs-CZ" dirty="0"/>
          </a:p>
          <a:p>
            <a:pPr lvl="1">
              <a:lnSpc>
                <a:spcPct val="90000"/>
              </a:lnSpc>
            </a:pPr>
            <a:endParaRPr lang="cs-CZ" dirty="0"/>
          </a:p>
          <a:p>
            <a:pPr marL="0" lvl="0" indent="0">
              <a:lnSpc>
                <a:spcPct val="90000"/>
              </a:lnSpc>
              <a:buNone/>
            </a:pPr>
            <a:endParaRPr lang="cs-CZ" dirty="0"/>
          </a:p>
        </p:txBody>
      </p:sp>
    </p:spTree>
    <p:extLst>
      <p:ext uri="{BB962C8B-B14F-4D97-AF65-F5344CB8AC3E}">
        <p14:creationId xmlns:p14="http://schemas.microsoft.com/office/powerpoint/2010/main" val="1526121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searching</a:t>
            </a:r>
            <a:r>
              <a:rPr lang="cs-CZ" dirty="0">
                <a:solidFill>
                  <a:srgbClr val="333333"/>
                </a:solidFill>
                <a:latin typeface="Arial" pitchFamily="34"/>
              </a:rPr>
              <a:t> / </a:t>
            </a:r>
            <a:r>
              <a:rPr lang="cs-CZ" dirty="0" err="1">
                <a:solidFill>
                  <a:srgbClr val="333333"/>
                </a:solidFill>
                <a:latin typeface="Arial" pitchFamily="34"/>
              </a:rPr>
              <a:t>querying</a:t>
            </a:r>
            <a:r>
              <a:rPr lang="cs-CZ" dirty="0">
                <a:solidFill>
                  <a:srgbClr val="333333"/>
                </a:solidFill>
                <a:latin typeface="Arial" pitchFamily="34"/>
              </a:rPr>
              <a:t> feedback?</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761893"/>
            <a:ext cx="9990668" cy="4895385"/>
          </a:xfrm>
        </p:spPr>
        <p:txBody>
          <a:bodyPr>
            <a:normAutofit/>
          </a:bodyPr>
          <a:lstStyle/>
          <a:p>
            <a:pPr marL="0" lvl="0" indent="0">
              <a:lnSpc>
                <a:spcPct val="90000"/>
              </a:lnSpc>
              <a:buNone/>
            </a:pPr>
            <a:r>
              <a:rPr lang="cs-CZ" b="1" dirty="0" err="1"/>
              <a:t>Query</a:t>
            </a:r>
            <a:r>
              <a:rPr lang="cs-CZ" b="1" dirty="0"/>
              <a:t> </a:t>
            </a:r>
            <a:r>
              <a:rPr lang="cs-CZ" b="1" dirty="0" err="1"/>
              <a:t>refinement</a:t>
            </a:r>
            <a:endParaRPr lang="cs-CZ" b="1" dirty="0"/>
          </a:p>
          <a:p>
            <a:pPr>
              <a:lnSpc>
                <a:spcPct val="90000"/>
              </a:lnSpc>
            </a:pPr>
            <a:r>
              <a:rPr lang="cs-CZ" dirty="0"/>
              <a:t>In theory, could be done also based on faceted search logs / category browsing</a:t>
            </a:r>
          </a:p>
          <a:p>
            <a:pPr>
              <a:lnSpc>
                <a:spcPct val="90000"/>
              </a:lnSpc>
            </a:pPr>
            <a:r>
              <a:rPr lang="cs-CZ" dirty="0"/>
              <a:t>Not very clear how to present it to the user</a:t>
            </a:r>
          </a:p>
          <a:p>
            <a:pPr lvl="1">
              <a:lnSpc>
                <a:spcPct val="90000"/>
              </a:lnSpc>
            </a:pPr>
            <a:r>
              <a:rPr lang="cs-CZ" dirty="0"/>
              <a:t>Customized banners such as Alza have?</a:t>
            </a:r>
          </a:p>
          <a:p>
            <a:pPr lvl="1">
              <a:lnSpc>
                <a:spcPct val="90000"/>
              </a:lnSpc>
            </a:pPr>
            <a:r>
              <a:rPr lang="cs-CZ" dirty="0"/>
              <a:t>Needs additional description generation model</a:t>
            </a:r>
          </a:p>
          <a:p>
            <a:pPr marL="0" lvl="0" indent="0">
              <a:lnSpc>
                <a:spcPct val="90000"/>
              </a:lnSpc>
              <a:buNone/>
            </a:pPr>
            <a:endParaRPr lang="cs-CZ" dirty="0"/>
          </a:p>
        </p:txBody>
      </p:sp>
      <p:pic>
        <p:nvPicPr>
          <p:cNvPr id="5" name="Obrázek 4">
            <a:extLst>
              <a:ext uri="{FF2B5EF4-FFF2-40B4-BE49-F238E27FC236}">
                <a16:creationId xmlns:a16="http://schemas.microsoft.com/office/drawing/2014/main" id="{9978AA99-3412-47E4-B99C-71D26C0B938C}"/>
              </a:ext>
            </a:extLst>
          </p:cNvPr>
          <p:cNvPicPr>
            <a:picLocks noChangeAspect="1"/>
          </p:cNvPicPr>
          <p:nvPr/>
        </p:nvPicPr>
        <p:blipFill rotWithShape="1">
          <a:blip r:embed="rId2"/>
          <a:srcRect b="17287"/>
          <a:stretch/>
        </p:blipFill>
        <p:spPr>
          <a:xfrm>
            <a:off x="623249" y="3752349"/>
            <a:ext cx="9815804" cy="3105651"/>
          </a:xfrm>
          <a:prstGeom prst="rect">
            <a:avLst/>
          </a:prstGeom>
        </p:spPr>
      </p:pic>
    </p:spTree>
    <p:extLst>
      <p:ext uri="{BB962C8B-B14F-4D97-AF65-F5344CB8AC3E}">
        <p14:creationId xmlns:p14="http://schemas.microsoft.com/office/powerpoint/2010/main" val="1428969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101150" cy="4726880"/>
          </a:xfrm>
        </p:spPr>
        <p:txBody>
          <a:bodyPr>
            <a:normAutofit/>
          </a:bodyPr>
          <a:lstStyle/>
          <a:p>
            <a:pPr marL="457200" lvl="1" indent="0">
              <a:lnSpc>
                <a:spcPct val="90000"/>
              </a:lnSpc>
              <a:buNone/>
            </a:pPr>
            <a:endParaRPr lang="cs-CZ" dirty="0"/>
          </a:p>
          <a:p>
            <a:pPr marL="0" lvl="0" indent="0" algn="ctr">
              <a:lnSpc>
                <a:spcPct val="90000"/>
              </a:lnSpc>
              <a:buNone/>
            </a:pPr>
            <a:r>
              <a:rPr lang="cs-CZ" sz="23900" dirty="0">
                <a:solidFill>
                  <a:srgbClr val="FF0000"/>
                </a:solidFill>
              </a:rPr>
              <a:t>???</a:t>
            </a:r>
          </a:p>
        </p:txBody>
      </p:sp>
    </p:spTree>
    <p:extLst>
      <p:ext uri="{BB962C8B-B14F-4D97-AF65-F5344CB8AC3E}">
        <p14:creationId xmlns:p14="http://schemas.microsoft.com/office/powerpoint/2010/main" val="2167727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A2B49-9A37-1031-B30B-FCB7F23EE65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A2C690E-066F-7A36-6D9E-67D58620C877}"/>
              </a:ext>
            </a:extLst>
          </p:cNvPr>
          <p:cNvSpPr txBox="1">
            <a:spLocks noGrp="1"/>
          </p:cNvSpPr>
          <p:nvPr>
            <p:ph type="title"/>
          </p:nvPr>
        </p:nvSpPr>
        <p:spPr>
          <a:xfrm>
            <a:off x="164437" y="1416894"/>
            <a:ext cx="4343847" cy="678322"/>
          </a:xfrm>
        </p:spPr>
        <p:txBody>
          <a:bodyPr>
            <a:noAutofit/>
          </a:bodyPr>
          <a:lstStyle/>
          <a:p>
            <a:pPr lvl="0" algn="ctr"/>
            <a:r>
              <a:rPr lang="cs-CZ" sz="2000" dirty="0" err="1">
                <a:solidFill>
                  <a:srgbClr val="333333"/>
                </a:solidFill>
                <a:latin typeface="Arial" pitchFamily="34"/>
              </a:rPr>
              <a:t>What</a:t>
            </a:r>
            <a:r>
              <a:rPr lang="cs-CZ" sz="2000" dirty="0">
                <a:solidFill>
                  <a:srgbClr val="333333"/>
                </a:solidFill>
                <a:latin typeface="Arial" pitchFamily="34"/>
              </a:rPr>
              <a:t> </a:t>
            </a:r>
            <a:r>
              <a:rPr lang="cs-CZ" sz="2000" dirty="0" err="1">
                <a:solidFill>
                  <a:srgbClr val="333333"/>
                </a:solidFill>
                <a:latin typeface="Arial" pitchFamily="34"/>
              </a:rPr>
              <a:t>is</a:t>
            </a:r>
            <a:r>
              <a:rPr lang="cs-CZ" sz="2000" dirty="0">
                <a:solidFill>
                  <a:srgbClr val="333333"/>
                </a:solidFill>
                <a:latin typeface="Arial" pitchFamily="34"/>
              </a:rPr>
              <a:t> explicit feedback?</a:t>
            </a:r>
            <a:endParaRPr lang="cs-CZ" sz="2000" dirty="0"/>
          </a:p>
        </p:txBody>
      </p:sp>
      <p:sp>
        <p:nvSpPr>
          <p:cNvPr id="9" name="Nadpis 1">
            <a:extLst>
              <a:ext uri="{FF2B5EF4-FFF2-40B4-BE49-F238E27FC236}">
                <a16:creationId xmlns:a16="http://schemas.microsoft.com/office/drawing/2014/main" id="{86B7D59E-D05C-C765-6BA3-61A0087AF548}"/>
              </a:ext>
            </a:extLst>
          </p:cNvPr>
          <p:cNvSpPr txBox="1">
            <a:spLocks/>
          </p:cNvSpPr>
          <p:nvPr/>
        </p:nvSpPr>
        <p:spPr>
          <a:xfrm>
            <a:off x="5571763" y="3171825"/>
            <a:ext cx="3938567" cy="678322"/>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cs-CZ" sz="3600" b="0" i="0" u="none" strike="noStrike" kern="1200" cap="none" spc="0" baseline="0">
                <a:solidFill>
                  <a:srgbClr val="90C226"/>
                </a:solidFill>
                <a:uFillTx/>
                <a:latin typeface="Trebuchet MS"/>
              </a:defRPr>
            </a:lvl1pPr>
          </a:lstStyle>
          <a:p>
            <a:pPr algn="ctr"/>
            <a:r>
              <a:rPr lang="cs-CZ" sz="2000" dirty="0" err="1">
                <a:solidFill>
                  <a:srgbClr val="333333"/>
                </a:solidFill>
                <a:latin typeface="Arial" pitchFamily="34"/>
              </a:rPr>
              <a:t>What</a:t>
            </a:r>
            <a:r>
              <a:rPr lang="cs-CZ" sz="2000" dirty="0">
                <a:solidFill>
                  <a:srgbClr val="333333"/>
                </a:solidFill>
                <a:latin typeface="Arial" pitchFamily="34"/>
              </a:rPr>
              <a:t> do </a:t>
            </a:r>
            <a:r>
              <a:rPr lang="cs-CZ" sz="2000" dirty="0" err="1">
                <a:solidFill>
                  <a:srgbClr val="333333"/>
                </a:solidFill>
                <a:latin typeface="Arial" pitchFamily="34"/>
              </a:rPr>
              <a:t>you</a:t>
            </a:r>
            <a:r>
              <a:rPr lang="cs-CZ" sz="2000" dirty="0">
                <a:solidFill>
                  <a:srgbClr val="333333"/>
                </a:solidFill>
                <a:latin typeface="Arial" pitchFamily="34"/>
              </a:rPr>
              <a:t> </a:t>
            </a:r>
            <a:r>
              <a:rPr lang="cs-CZ" sz="2000" dirty="0" err="1">
                <a:solidFill>
                  <a:srgbClr val="333333"/>
                </a:solidFill>
                <a:latin typeface="Arial" pitchFamily="34"/>
              </a:rPr>
              <a:t>remember</a:t>
            </a:r>
            <a:r>
              <a:rPr lang="cs-CZ" sz="2000" dirty="0">
                <a:solidFill>
                  <a:srgbClr val="333333"/>
                </a:solidFill>
                <a:latin typeface="Arial" pitchFamily="34"/>
              </a:rPr>
              <a:t> </a:t>
            </a:r>
            <a:r>
              <a:rPr lang="cs-CZ" sz="2000" dirty="0" err="1">
                <a:solidFill>
                  <a:srgbClr val="333333"/>
                </a:solidFill>
                <a:latin typeface="Arial" pitchFamily="34"/>
              </a:rPr>
              <a:t>about</a:t>
            </a:r>
            <a:r>
              <a:rPr lang="cs-CZ" sz="2000" dirty="0">
                <a:solidFill>
                  <a:srgbClr val="333333"/>
                </a:solidFill>
                <a:latin typeface="Arial" pitchFamily="34"/>
              </a:rPr>
              <a:t> rating </a:t>
            </a:r>
            <a:r>
              <a:rPr lang="cs-CZ" sz="2000" dirty="0" err="1">
                <a:solidFill>
                  <a:srgbClr val="333333"/>
                </a:solidFill>
                <a:latin typeface="Arial" pitchFamily="34"/>
              </a:rPr>
              <a:t>inconsistency</a:t>
            </a:r>
            <a:r>
              <a:rPr lang="cs-CZ" sz="2000" dirty="0">
                <a:solidFill>
                  <a:srgbClr val="333333"/>
                </a:solidFill>
                <a:latin typeface="Arial" pitchFamily="34"/>
              </a:rPr>
              <a:t> </a:t>
            </a:r>
            <a:r>
              <a:rPr lang="cs-CZ" sz="2000" dirty="0" err="1">
                <a:solidFill>
                  <a:srgbClr val="333333"/>
                </a:solidFill>
                <a:latin typeface="Arial" pitchFamily="34"/>
              </a:rPr>
              <a:t>issue</a:t>
            </a:r>
            <a:r>
              <a:rPr lang="cs-CZ" sz="2000" dirty="0">
                <a:solidFill>
                  <a:srgbClr val="333333"/>
                </a:solidFill>
                <a:latin typeface="Arial" pitchFamily="34"/>
              </a:rPr>
              <a:t>?</a:t>
            </a:r>
            <a:endParaRPr lang="en-US" sz="2000" dirty="0"/>
          </a:p>
        </p:txBody>
      </p:sp>
      <p:pic>
        <p:nvPicPr>
          <p:cNvPr id="3" name="Picture 5">
            <a:extLst>
              <a:ext uri="{FF2B5EF4-FFF2-40B4-BE49-F238E27FC236}">
                <a16:creationId xmlns:a16="http://schemas.microsoft.com/office/drawing/2014/main" id="{03B46761-9DE9-96AF-1330-0CF79D776326}"/>
              </a:ext>
            </a:extLst>
          </p:cNvPr>
          <p:cNvPicPr>
            <a:picLocks noChangeAspect="1"/>
          </p:cNvPicPr>
          <p:nvPr/>
        </p:nvPicPr>
        <p:blipFill rotWithShape="1">
          <a:blip r:embed="rId2"/>
          <a:srcRect l="50501"/>
          <a:stretch/>
        </p:blipFill>
        <p:spPr>
          <a:xfrm>
            <a:off x="5916852" y="3926347"/>
            <a:ext cx="3248387" cy="2691450"/>
          </a:xfrm>
          <a:prstGeom prst="rect">
            <a:avLst/>
          </a:prstGeom>
        </p:spPr>
      </p:pic>
      <p:pic>
        <p:nvPicPr>
          <p:cNvPr id="4" name="Picture 2" descr="Figure">
            <a:extLst>
              <a:ext uri="{FF2B5EF4-FFF2-40B4-BE49-F238E27FC236}">
                <a16:creationId xmlns:a16="http://schemas.microsoft.com/office/drawing/2014/main" id="{99AA1868-8A4B-E3BC-472D-D0ED12903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519" y="2020775"/>
            <a:ext cx="3195972" cy="281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5384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101150" cy="4726880"/>
          </a:xfrm>
        </p:spPr>
        <p:txBody>
          <a:bodyPr>
            <a:normAutofit/>
          </a:bodyPr>
          <a:lstStyle/>
          <a:p>
            <a:pPr marL="457200" lvl="1" indent="0">
              <a:lnSpc>
                <a:spcPct val="90000"/>
              </a:lnSpc>
              <a:buNone/>
            </a:pPr>
            <a:endParaRPr lang="cs-CZ" dirty="0"/>
          </a:p>
          <a:p>
            <a:pPr marL="0" lvl="0" indent="0" algn="ctr">
              <a:lnSpc>
                <a:spcPct val="90000"/>
              </a:lnSpc>
              <a:buNone/>
            </a:pPr>
            <a:r>
              <a:rPr lang="cs-CZ" sz="4400" dirty="0">
                <a:solidFill>
                  <a:srgbClr val="FF0000"/>
                </a:solidFill>
                <a:latin typeface="+mn-lt"/>
              </a:rPr>
              <a:t>???</a:t>
            </a:r>
          </a:p>
          <a:p>
            <a:pPr>
              <a:lnSpc>
                <a:spcPct val="90000"/>
              </a:lnSpc>
            </a:pPr>
            <a:r>
              <a:rPr lang="cs-CZ" sz="2400" dirty="0" err="1">
                <a:solidFill>
                  <a:schemeClr val="tx1"/>
                </a:solidFill>
                <a:latin typeface="+mn-lt"/>
              </a:rPr>
              <a:t>Almost</a:t>
            </a:r>
            <a:r>
              <a:rPr lang="cs-CZ" sz="2400" dirty="0">
                <a:solidFill>
                  <a:schemeClr val="tx1"/>
                </a:solidFill>
                <a:latin typeface="+mn-lt"/>
              </a:rPr>
              <a:t> no </a:t>
            </a:r>
            <a:r>
              <a:rPr lang="cs-CZ" sz="2400" dirty="0" err="1">
                <a:solidFill>
                  <a:schemeClr val="tx1"/>
                </a:solidFill>
                <a:latin typeface="+mn-lt"/>
              </a:rPr>
              <a:t>available</a:t>
            </a:r>
            <a:r>
              <a:rPr lang="cs-CZ" sz="2400" dirty="0">
                <a:solidFill>
                  <a:schemeClr val="tx1"/>
                </a:solidFill>
                <a:latin typeface="+mn-lt"/>
              </a:rPr>
              <a:t> </a:t>
            </a:r>
            <a:r>
              <a:rPr lang="cs-CZ" sz="2400" dirty="0" err="1">
                <a:solidFill>
                  <a:schemeClr val="tx1"/>
                </a:solidFill>
                <a:latin typeface="+mn-lt"/>
              </a:rPr>
              <a:t>literature</a:t>
            </a:r>
            <a:endParaRPr lang="cs-CZ" sz="2400" dirty="0">
              <a:solidFill>
                <a:schemeClr val="tx1"/>
              </a:solidFill>
              <a:latin typeface="+mn-lt"/>
            </a:endParaRPr>
          </a:p>
          <a:p>
            <a:pPr lvl="1">
              <a:lnSpc>
                <a:spcPct val="90000"/>
              </a:lnSpc>
            </a:pPr>
            <a:r>
              <a:rPr lang="cs-CZ" sz="2000" dirty="0">
                <a:solidFill>
                  <a:schemeClr val="tx1"/>
                </a:solidFill>
                <a:latin typeface="+mn-lt"/>
              </a:rPr>
              <a:t>No (to </a:t>
            </a:r>
            <a:r>
              <a:rPr lang="cs-CZ" sz="2000" dirty="0" err="1">
                <a:solidFill>
                  <a:schemeClr val="tx1"/>
                </a:solidFill>
                <a:latin typeface="+mn-lt"/>
              </a:rPr>
              <a:t>the</a:t>
            </a:r>
            <a:r>
              <a:rPr lang="cs-CZ" sz="2000" dirty="0">
                <a:solidFill>
                  <a:schemeClr val="tx1"/>
                </a:solidFill>
                <a:latin typeface="+mn-lt"/>
              </a:rPr>
              <a:t> </a:t>
            </a:r>
            <a:r>
              <a:rPr lang="cs-CZ" sz="2000" dirty="0" err="1">
                <a:solidFill>
                  <a:schemeClr val="tx1"/>
                </a:solidFill>
                <a:latin typeface="+mn-lt"/>
              </a:rPr>
              <a:t>best</a:t>
            </a:r>
            <a:r>
              <a:rPr lang="cs-CZ" sz="2000" dirty="0">
                <a:solidFill>
                  <a:schemeClr val="tx1"/>
                </a:solidFill>
                <a:latin typeface="+mn-lt"/>
              </a:rPr>
              <a:t> </a:t>
            </a:r>
            <a:r>
              <a:rPr lang="cs-CZ" sz="2000" dirty="0" err="1">
                <a:solidFill>
                  <a:schemeClr val="tx1"/>
                </a:solidFill>
                <a:latin typeface="+mn-lt"/>
              </a:rPr>
              <a:t>of</a:t>
            </a:r>
            <a:r>
              <a:rPr lang="cs-CZ" sz="2000" dirty="0">
                <a:solidFill>
                  <a:schemeClr val="tx1"/>
                </a:solidFill>
                <a:latin typeface="+mn-lt"/>
              </a:rPr>
              <a:t> my </a:t>
            </a:r>
            <a:r>
              <a:rPr lang="cs-CZ" sz="2000" dirty="0" err="1">
                <a:solidFill>
                  <a:schemeClr val="tx1"/>
                </a:solidFill>
                <a:latin typeface="+mn-lt"/>
              </a:rPr>
              <a:t>knowledge</a:t>
            </a:r>
            <a:r>
              <a:rPr lang="cs-CZ" sz="2000" dirty="0">
                <a:solidFill>
                  <a:schemeClr val="tx1"/>
                </a:solidFill>
                <a:latin typeface="+mn-lt"/>
              </a:rPr>
              <a:t>) </a:t>
            </a:r>
            <a:r>
              <a:rPr lang="cs-CZ" sz="2000" dirty="0" err="1">
                <a:solidFill>
                  <a:schemeClr val="tx1"/>
                </a:solidFill>
                <a:latin typeface="+mn-lt"/>
              </a:rPr>
              <a:t>available</a:t>
            </a:r>
            <a:r>
              <a:rPr lang="cs-CZ" sz="2000" dirty="0">
                <a:solidFill>
                  <a:schemeClr val="tx1"/>
                </a:solidFill>
                <a:latin typeface="+mn-lt"/>
              </a:rPr>
              <a:t> </a:t>
            </a:r>
            <a:r>
              <a:rPr lang="cs-CZ" sz="2000" dirty="0" err="1">
                <a:solidFill>
                  <a:schemeClr val="tx1"/>
                </a:solidFill>
                <a:latin typeface="+mn-lt"/>
              </a:rPr>
              <a:t>datasets</a:t>
            </a:r>
            <a:r>
              <a:rPr lang="cs-CZ" sz="2000" dirty="0">
                <a:solidFill>
                  <a:schemeClr val="tx1"/>
                </a:solidFill>
                <a:latin typeface="+mn-lt"/>
              </a:rPr>
              <a:t> </a:t>
            </a:r>
            <a:r>
              <a:rPr lang="cs-CZ" sz="2000" dirty="0" err="1">
                <a:solidFill>
                  <a:schemeClr val="tx1"/>
                </a:solidFill>
                <a:latin typeface="+mn-lt"/>
              </a:rPr>
              <a:t>combining</a:t>
            </a:r>
            <a:r>
              <a:rPr lang="cs-CZ" sz="2000" dirty="0">
                <a:solidFill>
                  <a:schemeClr val="tx1"/>
                </a:solidFill>
                <a:latin typeface="+mn-lt"/>
              </a:rPr>
              <a:t> </a:t>
            </a:r>
            <a:r>
              <a:rPr lang="cs-CZ" sz="2000" dirty="0" err="1">
                <a:solidFill>
                  <a:schemeClr val="tx1"/>
                </a:solidFill>
                <a:latin typeface="+mn-lt"/>
              </a:rPr>
              <a:t>recommendations</a:t>
            </a:r>
            <a:r>
              <a:rPr lang="cs-CZ" sz="2000" dirty="0">
                <a:solidFill>
                  <a:schemeClr val="tx1"/>
                </a:solidFill>
                <a:latin typeface="+mn-lt"/>
              </a:rPr>
              <a:t> and facet </a:t>
            </a:r>
            <a:r>
              <a:rPr lang="cs-CZ" sz="2000" dirty="0" err="1">
                <a:solidFill>
                  <a:schemeClr val="tx1"/>
                </a:solidFill>
                <a:latin typeface="+mn-lt"/>
              </a:rPr>
              <a:t>search</a:t>
            </a:r>
            <a:r>
              <a:rPr lang="cs-CZ" sz="2000" dirty="0">
                <a:solidFill>
                  <a:schemeClr val="tx1"/>
                </a:solidFill>
                <a:latin typeface="+mn-lt"/>
              </a:rPr>
              <a:t> </a:t>
            </a:r>
            <a:r>
              <a:rPr lang="cs-CZ" sz="2000" dirty="0" err="1">
                <a:solidFill>
                  <a:schemeClr val="tx1"/>
                </a:solidFill>
                <a:latin typeface="+mn-lt"/>
              </a:rPr>
              <a:t>logs</a:t>
            </a:r>
            <a:endParaRPr lang="cs-CZ" sz="2000" dirty="0">
              <a:solidFill>
                <a:schemeClr val="tx1"/>
              </a:solidFill>
              <a:latin typeface="+mn-lt"/>
            </a:endParaRPr>
          </a:p>
          <a:p>
            <a:pPr lvl="2">
              <a:lnSpc>
                <a:spcPct val="90000"/>
              </a:lnSpc>
            </a:pPr>
            <a:r>
              <a:rPr lang="cs-CZ" sz="1800" dirty="0">
                <a:solidFill>
                  <a:schemeClr val="tx1"/>
                </a:solidFill>
                <a:latin typeface="+mn-lt"/>
              </a:rPr>
              <a:t>=&gt; </a:t>
            </a:r>
            <a:r>
              <a:rPr lang="cs-CZ" sz="1800" dirty="0" err="1">
                <a:solidFill>
                  <a:schemeClr val="tx1"/>
                </a:solidFill>
                <a:latin typeface="+mn-lt"/>
              </a:rPr>
              <a:t>Largely</a:t>
            </a:r>
            <a:r>
              <a:rPr lang="cs-CZ" sz="1800" dirty="0">
                <a:solidFill>
                  <a:schemeClr val="tx1"/>
                </a:solidFill>
                <a:latin typeface="+mn-lt"/>
              </a:rPr>
              <a:t> </a:t>
            </a:r>
            <a:r>
              <a:rPr lang="cs-CZ" sz="1800" dirty="0" err="1">
                <a:solidFill>
                  <a:schemeClr val="tx1"/>
                </a:solidFill>
                <a:latin typeface="+mn-lt"/>
              </a:rPr>
              <a:t>ignored</a:t>
            </a:r>
            <a:r>
              <a:rPr lang="cs-CZ" sz="1800" dirty="0">
                <a:solidFill>
                  <a:schemeClr val="tx1"/>
                </a:solidFill>
                <a:latin typeface="+mn-lt"/>
              </a:rPr>
              <a:t> by </a:t>
            </a:r>
            <a:r>
              <a:rPr lang="cs-CZ" sz="1800" dirty="0" err="1">
                <a:solidFill>
                  <a:schemeClr val="tx1"/>
                </a:solidFill>
                <a:latin typeface="+mn-lt"/>
              </a:rPr>
              <a:t>academic</a:t>
            </a:r>
            <a:r>
              <a:rPr lang="cs-CZ" sz="1800" dirty="0">
                <a:solidFill>
                  <a:schemeClr val="tx1"/>
                </a:solidFill>
                <a:latin typeface="+mn-lt"/>
              </a:rPr>
              <a:t> </a:t>
            </a:r>
            <a:r>
              <a:rPr lang="cs-CZ" sz="1800" dirty="0" err="1">
                <a:solidFill>
                  <a:schemeClr val="tx1"/>
                </a:solidFill>
                <a:latin typeface="+mn-lt"/>
              </a:rPr>
              <a:t>researchers</a:t>
            </a:r>
            <a:endParaRPr lang="cs-CZ" sz="1800" dirty="0">
              <a:solidFill>
                <a:schemeClr val="tx1"/>
              </a:solidFill>
              <a:latin typeface="+mn-lt"/>
            </a:endParaRPr>
          </a:p>
          <a:p>
            <a:pPr lvl="1">
              <a:lnSpc>
                <a:spcPct val="90000"/>
              </a:lnSpc>
            </a:pPr>
            <a:r>
              <a:rPr lang="cs-CZ" sz="2000" dirty="0">
                <a:solidFill>
                  <a:schemeClr val="tx1"/>
                </a:solidFill>
                <a:latin typeface="+mn-lt"/>
              </a:rPr>
              <a:t>No </a:t>
            </a:r>
            <a:r>
              <a:rPr lang="cs-CZ" sz="2000" dirty="0" err="1">
                <a:solidFill>
                  <a:schemeClr val="tx1"/>
                </a:solidFill>
                <a:latin typeface="+mn-lt"/>
              </a:rPr>
              <a:t>confirmed</a:t>
            </a:r>
            <a:r>
              <a:rPr lang="cs-CZ" sz="2000" dirty="0">
                <a:solidFill>
                  <a:schemeClr val="tx1"/>
                </a:solidFill>
                <a:latin typeface="+mn-lt"/>
              </a:rPr>
              <a:t> </a:t>
            </a:r>
            <a:r>
              <a:rPr lang="cs-CZ" sz="2000" dirty="0" err="1">
                <a:solidFill>
                  <a:schemeClr val="tx1"/>
                </a:solidFill>
                <a:latin typeface="+mn-lt"/>
              </a:rPr>
              <a:t>info</a:t>
            </a:r>
            <a:r>
              <a:rPr lang="cs-CZ" sz="2000" dirty="0">
                <a:solidFill>
                  <a:schemeClr val="tx1"/>
                </a:solidFill>
                <a:latin typeface="+mn-lt"/>
              </a:rPr>
              <a:t> </a:t>
            </a:r>
            <a:r>
              <a:rPr lang="cs-CZ" sz="2000" dirty="0" err="1">
                <a:solidFill>
                  <a:schemeClr val="tx1"/>
                </a:solidFill>
                <a:latin typeface="+mn-lt"/>
              </a:rPr>
              <a:t>from</a:t>
            </a:r>
            <a:r>
              <a:rPr lang="cs-CZ" sz="2000" dirty="0">
                <a:solidFill>
                  <a:schemeClr val="tx1"/>
                </a:solidFill>
                <a:latin typeface="+mn-lt"/>
              </a:rPr>
              <a:t> </a:t>
            </a:r>
            <a:r>
              <a:rPr lang="cs-CZ" sz="2000" dirty="0" err="1">
                <a:solidFill>
                  <a:schemeClr val="tx1"/>
                </a:solidFill>
                <a:latin typeface="+mn-lt"/>
              </a:rPr>
              <a:t>the</a:t>
            </a:r>
            <a:r>
              <a:rPr lang="cs-CZ" sz="2000" dirty="0">
                <a:solidFill>
                  <a:schemeClr val="tx1"/>
                </a:solidFill>
                <a:latin typeface="+mn-lt"/>
              </a:rPr>
              <a:t> </a:t>
            </a:r>
            <a:r>
              <a:rPr lang="cs-CZ" sz="2000" dirty="0" err="1">
                <a:solidFill>
                  <a:schemeClr val="tx1"/>
                </a:solidFill>
                <a:latin typeface="+mn-lt"/>
              </a:rPr>
              <a:t>industry</a:t>
            </a:r>
            <a:endParaRPr lang="cs-CZ" sz="2000" dirty="0">
              <a:solidFill>
                <a:schemeClr val="tx1"/>
              </a:solidFill>
              <a:latin typeface="+mn-lt"/>
            </a:endParaRPr>
          </a:p>
          <a:p>
            <a:pPr lvl="1">
              <a:lnSpc>
                <a:spcPct val="90000"/>
              </a:lnSpc>
            </a:pPr>
            <a:endParaRPr lang="cs-CZ" dirty="0">
              <a:solidFill>
                <a:schemeClr val="tx1"/>
              </a:solidFill>
              <a:latin typeface="+mn-lt"/>
            </a:endParaRPr>
          </a:p>
          <a:p>
            <a:pPr lvl="1">
              <a:lnSpc>
                <a:spcPct val="90000"/>
              </a:lnSpc>
            </a:pPr>
            <a:endParaRPr lang="cs-CZ" dirty="0">
              <a:solidFill>
                <a:schemeClr val="tx1"/>
              </a:solidFill>
              <a:latin typeface="+mn-lt"/>
            </a:endParaRPr>
          </a:p>
        </p:txBody>
      </p:sp>
    </p:spTree>
    <p:extLst>
      <p:ext uri="{BB962C8B-B14F-4D97-AF65-F5344CB8AC3E}">
        <p14:creationId xmlns:p14="http://schemas.microsoft.com/office/powerpoint/2010/main" val="30939845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19D76-706A-4ACE-4ADD-9CD0D17D0A5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B44EBC1-A338-7C0A-DB8D-F019260DC07B}"/>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589D5E-6AA7-08B0-095D-9FEC7CE736C3}"/>
              </a:ext>
            </a:extLst>
          </p:cNvPr>
          <p:cNvSpPr txBox="1">
            <a:spLocks noGrp="1"/>
          </p:cNvSpPr>
          <p:nvPr>
            <p:ph idx="1"/>
          </p:nvPr>
        </p:nvSpPr>
        <p:spPr>
          <a:xfrm>
            <a:off x="677333" y="1930398"/>
            <a:ext cx="9101150" cy="4726880"/>
          </a:xfrm>
        </p:spPr>
        <p:txBody>
          <a:bodyPr>
            <a:normAutofit/>
          </a:bodyPr>
          <a:lstStyle/>
          <a:p>
            <a:pPr marL="457200" lvl="1" indent="0">
              <a:lnSpc>
                <a:spcPct val="90000"/>
              </a:lnSpc>
              <a:buNone/>
            </a:pPr>
            <a:endParaRPr lang="cs-CZ" dirty="0"/>
          </a:p>
          <a:p>
            <a:pPr marL="0" lvl="0" indent="0" algn="ctr">
              <a:lnSpc>
                <a:spcPct val="90000"/>
              </a:lnSpc>
              <a:buNone/>
            </a:pPr>
            <a:r>
              <a:rPr lang="cs-CZ" sz="4400" dirty="0">
                <a:solidFill>
                  <a:srgbClr val="FF0000"/>
                </a:solidFill>
                <a:latin typeface="+mn-lt"/>
              </a:rPr>
              <a:t>???</a:t>
            </a:r>
          </a:p>
          <a:p>
            <a:pPr>
              <a:lnSpc>
                <a:spcPct val="90000"/>
              </a:lnSpc>
            </a:pPr>
            <a:r>
              <a:rPr lang="cs-CZ" sz="2400" dirty="0" err="1">
                <a:solidFill>
                  <a:schemeClr val="tx1"/>
                </a:solidFill>
                <a:latin typeface="+mn-lt"/>
              </a:rPr>
              <a:t>Almost</a:t>
            </a:r>
            <a:r>
              <a:rPr lang="cs-CZ" sz="2400" dirty="0">
                <a:solidFill>
                  <a:schemeClr val="tx1"/>
                </a:solidFill>
                <a:latin typeface="+mn-lt"/>
              </a:rPr>
              <a:t> no </a:t>
            </a:r>
            <a:r>
              <a:rPr lang="cs-CZ" sz="2400" dirty="0" err="1">
                <a:solidFill>
                  <a:schemeClr val="tx1"/>
                </a:solidFill>
                <a:latin typeface="+mn-lt"/>
              </a:rPr>
              <a:t>available</a:t>
            </a:r>
            <a:r>
              <a:rPr lang="cs-CZ" sz="2400" dirty="0">
                <a:solidFill>
                  <a:schemeClr val="tx1"/>
                </a:solidFill>
                <a:latin typeface="+mn-lt"/>
              </a:rPr>
              <a:t> </a:t>
            </a:r>
            <a:r>
              <a:rPr lang="cs-CZ" sz="2400" dirty="0" err="1">
                <a:solidFill>
                  <a:schemeClr val="tx1"/>
                </a:solidFill>
                <a:latin typeface="+mn-lt"/>
              </a:rPr>
              <a:t>literature</a:t>
            </a:r>
            <a:endParaRPr lang="cs-CZ" sz="2400" dirty="0">
              <a:solidFill>
                <a:schemeClr val="tx1"/>
              </a:solidFill>
              <a:latin typeface="+mn-lt"/>
            </a:endParaRPr>
          </a:p>
          <a:p>
            <a:pPr lvl="1">
              <a:lnSpc>
                <a:spcPct val="90000"/>
              </a:lnSpc>
            </a:pPr>
            <a:r>
              <a:rPr lang="cs-CZ" sz="2000" dirty="0">
                <a:solidFill>
                  <a:schemeClr val="tx1"/>
                </a:solidFill>
                <a:latin typeface="+mn-lt"/>
              </a:rPr>
              <a:t>No (to </a:t>
            </a:r>
            <a:r>
              <a:rPr lang="cs-CZ" sz="2000" dirty="0" err="1">
                <a:solidFill>
                  <a:schemeClr val="tx1"/>
                </a:solidFill>
                <a:latin typeface="+mn-lt"/>
              </a:rPr>
              <a:t>the</a:t>
            </a:r>
            <a:r>
              <a:rPr lang="cs-CZ" sz="2000" dirty="0">
                <a:solidFill>
                  <a:schemeClr val="tx1"/>
                </a:solidFill>
                <a:latin typeface="+mn-lt"/>
              </a:rPr>
              <a:t> </a:t>
            </a:r>
            <a:r>
              <a:rPr lang="cs-CZ" sz="2000" dirty="0" err="1">
                <a:solidFill>
                  <a:schemeClr val="tx1"/>
                </a:solidFill>
                <a:latin typeface="+mn-lt"/>
              </a:rPr>
              <a:t>best</a:t>
            </a:r>
            <a:r>
              <a:rPr lang="cs-CZ" sz="2000" dirty="0">
                <a:solidFill>
                  <a:schemeClr val="tx1"/>
                </a:solidFill>
                <a:latin typeface="+mn-lt"/>
              </a:rPr>
              <a:t> </a:t>
            </a:r>
            <a:r>
              <a:rPr lang="cs-CZ" sz="2000" dirty="0" err="1">
                <a:solidFill>
                  <a:schemeClr val="tx1"/>
                </a:solidFill>
                <a:latin typeface="+mn-lt"/>
              </a:rPr>
              <a:t>of</a:t>
            </a:r>
            <a:r>
              <a:rPr lang="cs-CZ" sz="2000" dirty="0">
                <a:solidFill>
                  <a:schemeClr val="tx1"/>
                </a:solidFill>
                <a:latin typeface="+mn-lt"/>
              </a:rPr>
              <a:t> my </a:t>
            </a:r>
            <a:r>
              <a:rPr lang="cs-CZ" sz="2000" dirty="0" err="1">
                <a:solidFill>
                  <a:schemeClr val="tx1"/>
                </a:solidFill>
                <a:latin typeface="+mn-lt"/>
              </a:rPr>
              <a:t>knowledge</a:t>
            </a:r>
            <a:r>
              <a:rPr lang="cs-CZ" sz="2000" dirty="0">
                <a:solidFill>
                  <a:schemeClr val="tx1"/>
                </a:solidFill>
                <a:latin typeface="+mn-lt"/>
              </a:rPr>
              <a:t>) </a:t>
            </a:r>
            <a:r>
              <a:rPr lang="cs-CZ" sz="2000" dirty="0" err="1">
                <a:solidFill>
                  <a:schemeClr val="tx1"/>
                </a:solidFill>
                <a:latin typeface="+mn-lt"/>
              </a:rPr>
              <a:t>available</a:t>
            </a:r>
            <a:r>
              <a:rPr lang="cs-CZ" sz="2000" dirty="0">
                <a:solidFill>
                  <a:schemeClr val="tx1"/>
                </a:solidFill>
                <a:latin typeface="+mn-lt"/>
              </a:rPr>
              <a:t> </a:t>
            </a:r>
            <a:r>
              <a:rPr lang="cs-CZ" sz="2000" dirty="0" err="1">
                <a:solidFill>
                  <a:schemeClr val="tx1"/>
                </a:solidFill>
                <a:latin typeface="+mn-lt"/>
              </a:rPr>
              <a:t>datasets</a:t>
            </a:r>
            <a:r>
              <a:rPr lang="cs-CZ" sz="2000" dirty="0">
                <a:solidFill>
                  <a:schemeClr val="tx1"/>
                </a:solidFill>
                <a:latin typeface="+mn-lt"/>
              </a:rPr>
              <a:t> </a:t>
            </a:r>
            <a:r>
              <a:rPr lang="cs-CZ" sz="2000" dirty="0" err="1">
                <a:solidFill>
                  <a:schemeClr val="tx1"/>
                </a:solidFill>
                <a:latin typeface="+mn-lt"/>
              </a:rPr>
              <a:t>combining</a:t>
            </a:r>
            <a:r>
              <a:rPr lang="cs-CZ" sz="2000" dirty="0">
                <a:solidFill>
                  <a:schemeClr val="tx1"/>
                </a:solidFill>
                <a:latin typeface="+mn-lt"/>
              </a:rPr>
              <a:t> </a:t>
            </a:r>
            <a:r>
              <a:rPr lang="cs-CZ" sz="2000" dirty="0" err="1">
                <a:solidFill>
                  <a:schemeClr val="tx1"/>
                </a:solidFill>
                <a:latin typeface="+mn-lt"/>
              </a:rPr>
              <a:t>recommendations</a:t>
            </a:r>
            <a:r>
              <a:rPr lang="cs-CZ" sz="2000" dirty="0">
                <a:solidFill>
                  <a:schemeClr val="tx1"/>
                </a:solidFill>
                <a:latin typeface="+mn-lt"/>
              </a:rPr>
              <a:t> and facet </a:t>
            </a:r>
            <a:r>
              <a:rPr lang="cs-CZ" sz="2000" dirty="0" err="1">
                <a:solidFill>
                  <a:schemeClr val="tx1"/>
                </a:solidFill>
                <a:latin typeface="+mn-lt"/>
              </a:rPr>
              <a:t>search</a:t>
            </a:r>
            <a:r>
              <a:rPr lang="cs-CZ" sz="2000" dirty="0">
                <a:solidFill>
                  <a:schemeClr val="tx1"/>
                </a:solidFill>
                <a:latin typeface="+mn-lt"/>
              </a:rPr>
              <a:t> </a:t>
            </a:r>
            <a:r>
              <a:rPr lang="cs-CZ" sz="2000" dirty="0" err="1">
                <a:solidFill>
                  <a:schemeClr val="tx1"/>
                </a:solidFill>
                <a:latin typeface="+mn-lt"/>
              </a:rPr>
              <a:t>logs</a:t>
            </a:r>
            <a:endParaRPr lang="cs-CZ" sz="2000" dirty="0">
              <a:solidFill>
                <a:schemeClr val="tx1"/>
              </a:solidFill>
              <a:latin typeface="+mn-lt"/>
            </a:endParaRPr>
          </a:p>
          <a:p>
            <a:pPr lvl="2">
              <a:lnSpc>
                <a:spcPct val="90000"/>
              </a:lnSpc>
            </a:pPr>
            <a:r>
              <a:rPr lang="cs-CZ" sz="1800" dirty="0">
                <a:solidFill>
                  <a:schemeClr val="tx1"/>
                </a:solidFill>
                <a:latin typeface="+mn-lt"/>
              </a:rPr>
              <a:t>=&gt; </a:t>
            </a:r>
            <a:r>
              <a:rPr lang="cs-CZ" sz="1800" dirty="0" err="1">
                <a:solidFill>
                  <a:schemeClr val="tx1"/>
                </a:solidFill>
                <a:latin typeface="+mn-lt"/>
              </a:rPr>
              <a:t>Largely</a:t>
            </a:r>
            <a:r>
              <a:rPr lang="cs-CZ" sz="1800" dirty="0">
                <a:solidFill>
                  <a:schemeClr val="tx1"/>
                </a:solidFill>
                <a:latin typeface="+mn-lt"/>
              </a:rPr>
              <a:t> </a:t>
            </a:r>
            <a:r>
              <a:rPr lang="cs-CZ" sz="1800" dirty="0" err="1">
                <a:solidFill>
                  <a:schemeClr val="tx1"/>
                </a:solidFill>
                <a:latin typeface="+mn-lt"/>
              </a:rPr>
              <a:t>ignored</a:t>
            </a:r>
            <a:r>
              <a:rPr lang="cs-CZ" sz="1800" dirty="0">
                <a:solidFill>
                  <a:schemeClr val="tx1"/>
                </a:solidFill>
                <a:latin typeface="+mn-lt"/>
              </a:rPr>
              <a:t> by </a:t>
            </a:r>
            <a:r>
              <a:rPr lang="cs-CZ" sz="1800" dirty="0" err="1">
                <a:solidFill>
                  <a:schemeClr val="tx1"/>
                </a:solidFill>
                <a:latin typeface="+mn-lt"/>
              </a:rPr>
              <a:t>academic</a:t>
            </a:r>
            <a:r>
              <a:rPr lang="cs-CZ" sz="1800" dirty="0">
                <a:solidFill>
                  <a:schemeClr val="tx1"/>
                </a:solidFill>
                <a:latin typeface="+mn-lt"/>
              </a:rPr>
              <a:t> </a:t>
            </a:r>
            <a:r>
              <a:rPr lang="cs-CZ" sz="1800" dirty="0" err="1">
                <a:solidFill>
                  <a:schemeClr val="tx1"/>
                </a:solidFill>
                <a:latin typeface="+mn-lt"/>
              </a:rPr>
              <a:t>researchers</a:t>
            </a:r>
            <a:endParaRPr lang="cs-CZ" sz="1800" dirty="0">
              <a:solidFill>
                <a:schemeClr val="tx1"/>
              </a:solidFill>
              <a:latin typeface="+mn-lt"/>
            </a:endParaRPr>
          </a:p>
          <a:p>
            <a:pPr lvl="1">
              <a:lnSpc>
                <a:spcPct val="90000"/>
              </a:lnSpc>
            </a:pPr>
            <a:r>
              <a:rPr lang="cs-CZ" sz="2000" dirty="0">
                <a:solidFill>
                  <a:schemeClr val="tx1"/>
                </a:solidFill>
                <a:latin typeface="+mn-lt"/>
              </a:rPr>
              <a:t>No </a:t>
            </a:r>
            <a:r>
              <a:rPr lang="cs-CZ" sz="2000" dirty="0" err="1">
                <a:solidFill>
                  <a:schemeClr val="tx1"/>
                </a:solidFill>
                <a:latin typeface="+mn-lt"/>
              </a:rPr>
              <a:t>confirmed</a:t>
            </a:r>
            <a:r>
              <a:rPr lang="cs-CZ" sz="2000" dirty="0">
                <a:solidFill>
                  <a:schemeClr val="tx1"/>
                </a:solidFill>
                <a:latin typeface="+mn-lt"/>
              </a:rPr>
              <a:t> </a:t>
            </a:r>
            <a:r>
              <a:rPr lang="cs-CZ" sz="2000" dirty="0" err="1">
                <a:solidFill>
                  <a:schemeClr val="tx1"/>
                </a:solidFill>
                <a:latin typeface="+mn-lt"/>
              </a:rPr>
              <a:t>info</a:t>
            </a:r>
            <a:r>
              <a:rPr lang="cs-CZ" sz="2000" dirty="0">
                <a:solidFill>
                  <a:schemeClr val="tx1"/>
                </a:solidFill>
                <a:latin typeface="+mn-lt"/>
              </a:rPr>
              <a:t> </a:t>
            </a:r>
            <a:r>
              <a:rPr lang="cs-CZ" sz="2000" dirty="0" err="1">
                <a:solidFill>
                  <a:schemeClr val="tx1"/>
                </a:solidFill>
                <a:latin typeface="+mn-lt"/>
              </a:rPr>
              <a:t>from</a:t>
            </a:r>
            <a:r>
              <a:rPr lang="cs-CZ" sz="2000" dirty="0">
                <a:solidFill>
                  <a:schemeClr val="tx1"/>
                </a:solidFill>
                <a:latin typeface="+mn-lt"/>
              </a:rPr>
              <a:t> </a:t>
            </a:r>
            <a:r>
              <a:rPr lang="cs-CZ" sz="2000" dirty="0" err="1">
                <a:solidFill>
                  <a:schemeClr val="tx1"/>
                </a:solidFill>
                <a:latin typeface="+mn-lt"/>
              </a:rPr>
              <a:t>the</a:t>
            </a:r>
            <a:r>
              <a:rPr lang="cs-CZ" sz="2000" dirty="0">
                <a:solidFill>
                  <a:schemeClr val="tx1"/>
                </a:solidFill>
                <a:latin typeface="+mn-lt"/>
              </a:rPr>
              <a:t> </a:t>
            </a:r>
            <a:r>
              <a:rPr lang="cs-CZ" sz="2000" dirty="0" err="1">
                <a:solidFill>
                  <a:schemeClr val="tx1"/>
                </a:solidFill>
                <a:latin typeface="+mn-lt"/>
              </a:rPr>
              <a:t>industry</a:t>
            </a:r>
            <a:endParaRPr lang="cs-CZ" sz="2000" dirty="0">
              <a:solidFill>
                <a:schemeClr val="tx1"/>
              </a:solidFill>
              <a:latin typeface="+mn-lt"/>
            </a:endParaRPr>
          </a:p>
          <a:p>
            <a:pPr lvl="1">
              <a:lnSpc>
                <a:spcPct val="90000"/>
              </a:lnSpc>
            </a:pPr>
            <a:endParaRPr lang="cs-CZ" dirty="0">
              <a:solidFill>
                <a:schemeClr val="tx1"/>
              </a:solidFill>
              <a:latin typeface="+mn-lt"/>
            </a:endParaRPr>
          </a:p>
          <a:p>
            <a:pPr lvl="1">
              <a:lnSpc>
                <a:spcPct val="90000"/>
              </a:lnSpc>
            </a:pPr>
            <a:endParaRPr lang="cs-CZ" dirty="0">
              <a:solidFill>
                <a:schemeClr val="tx1"/>
              </a:solidFill>
              <a:latin typeface="+mn-lt"/>
            </a:endParaRPr>
          </a:p>
        </p:txBody>
      </p:sp>
      <p:sp>
        <p:nvSpPr>
          <p:cNvPr id="4" name="TextovéPole 3">
            <a:extLst>
              <a:ext uri="{FF2B5EF4-FFF2-40B4-BE49-F238E27FC236}">
                <a16:creationId xmlns:a16="http://schemas.microsoft.com/office/drawing/2014/main" id="{7F643511-3992-1577-04E7-817D718B1A0F}"/>
              </a:ext>
            </a:extLst>
          </p:cNvPr>
          <p:cNvSpPr txBox="1"/>
          <p:nvPr/>
        </p:nvSpPr>
        <p:spPr>
          <a:xfrm rot="20503516">
            <a:off x="-141377" y="2645828"/>
            <a:ext cx="12177817" cy="1200329"/>
          </a:xfrm>
          <a:prstGeom prst="rect">
            <a:avLst/>
          </a:prstGeom>
          <a:solidFill>
            <a:schemeClr val="bg1"/>
          </a:solidFill>
          <a:ln w="15875">
            <a:solidFill>
              <a:schemeClr val="bg1">
                <a:lumMod val="65000"/>
              </a:schemeClr>
            </a:solidFill>
          </a:ln>
        </p:spPr>
        <p:txBody>
          <a:bodyPr wrap="square" rtlCol="0">
            <a:spAutoFit/>
          </a:bodyPr>
          <a:lstStyle/>
          <a:p>
            <a:pPr algn="ctr"/>
            <a:r>
              <a:rPr lang="cs-CZ" sz="7200" b="1" i="1" dirty="0">
                <a:solidFill>
                  <a:srgbClr val="92D050"/>
                </a:solidFill>
              </a:rPr>
              <a:t>So, </a:t>
            </a:r>
            <a:r>
              <a:rPr lang="cs-CZ" sz="7200" b="1" i="1" dirty="0" err="1">
                <a:solidFill>
                  <a:srgbClr val="92D050"/>
                </a:solidFill>
              </a:rPr>
              <a:t>why</a:t>
            </a:r>
            <a:r>
              <a:rPr lang="cs-CZ" sz="7200" b="1" i="1" dirty="0">
                <a:solidFill>
                  <a:srgbClr val="92D050"/>
                </a:solidFill>
              </a:rPr>
              <a:t> </a:t>
            </a:r>
            <a:r>
              <a:rPr lang="cs-CZ" sz="7200" b="1" i="1" dirty="0" err="1">
                <a:solidFill>
                  <a:srgbClr val="92D050"/>
                </a:solidFill>
              </a:rPr>
              <a:t>should</a:t>
            </a:r>
            <a:r>
              <a:rPr lang="cs-CZ" sz="7200" b="1" i="1" dirty="0">
                <a:solidFill>
                  <a:srgbClr val="92D050"/>
                </a:solidFill>
              </a:rPr>
              <a:t> </a:t>
            </a:r>
            <a:r>
              <a:rPr lang="cs-CZ" sz="7200" b="1" i="1" dirty="0" err="1">
                <a:solidFill>
                  <a:srgbClr val="92D050"/>
                </a:solidFill>
              </a:rPr>
              <a:t>we</a:t>
            </a:r>
            <a:r>
              <a:rPr lang="cs-CZ" sz="7200" b="1" i="1" dirty="0">
                <a:solidFill>
                  <a:srgbClr val="92D050"/>
                </a:solidFill>
              </a:rPr>
              <a:t> </a:t>
            </a:r>
            <a:r>
              <a:rPr lang="cs-CZ" sz="7200" b="1" i="1" dirty="0" err="1">
                <a:solidFill>
                  <a:srgbClr val="92D050"/>
                </a:solidFill>
              </a:rPr>
              <a:t>bother</a:t>
            </a:r>
            <a:r>
              <a:rPr lang="cs-CZ" sz="7200" b="1" i="1" dirty="0">
                <a:solidFill>
                  <a:srgbClr val="92D050"/>
                </a:solidFill>
              </a:rPr>
              <a:t>?</a:t>
            </a:r>
          </a:p>
        </p:txBody>
      </p:sp>
    </p:spTree>
    <p:extLst>
      <p:ext uri="{BB962C8B-B14F-4D97-AF65-F5344CB8AC3E}">
        <p14:creationId xmlns:p14="http://schemas.microsoft.com/office/powerpoint/2010/main" val="24865415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101150" cy="4726880"/>
          </a:xfrm>
        </p:spPr>
        <p:txBody>
          <a:bodyPr>
            <a:normAutofit/>
          </a:bodyPr>
          <a:lstStyle/>
          <a:p>
            <a:pPr>
              <a:lnSpc>
                <a:spcPct val="90000"/>
              </a:lnSpc>
            </a:pPr>
            <a:r>
              <a:rPr lang="cs-CZ" b="1" dirty="0">
                <a:solidFill>
                  <a:srgbClr val="00B050"/>
                </a:solidFill>
                <a:latin typeface="+mn-lt"/>
              </a:rPr>
              <a:t>So, </a:t>
            </a:r>
            <a:r>
              <a:rPr lang="cs-CZ" b="1" dirty="0" err="1">
                <a:solidFill>
                  <a:srgbClr val="00B050"/>
                </a:solidFill>
                <a:latin typeface="+mn-lt"/>
              </a:rPr>
              <a:t>why</a:t>
            </a:r>
            <a:r>
              <a:rPr lang="cs-CZ" b="1" dirty="0">
                <a:solidFill>
                  <a:srgbClr val="00B050"/>
                </a:solidFill>
                <a:latin typeface="+mn-lt"/>
              </a:rPr>
              <a:t> </a:t>
            </a:r>
            <a:r>
              <a:rPr lang="cs-CZ" b="1" dirty="0" err="1">
                <a:solidFill>
                  <a:srgbClr val="00B050"/>
                </a:solidFill>
                <a:latin typeface="+mn-lt"/>
              </a:rPr>
              <a:t>should</a:t>
            </a:r>
            <a:r>
              <a:rPr lang="cs-CZ" b="1" dirty="0">
                <a:solidFill>
                  <a:srgbClr val="00B050"/>
                </a:solidFill>
                <a:latin typeface="+mn-lt"/>
              </a:rPr>
              <a:t> </a:t>
            </a:r>
            <a:r>
              <a:rPr lang="cs-CZ" b="1" dirty="0" err="1">
                <a:solidFill>
                  <a:srgbClr val="00B050"/>
                </a:solidFill>
                <a:latin typeface="+mn-lt"/>
              </a:rPr>
              <a:t>we</a:t>
            </a:r>
            <a:r>
              <a:rPr lang="cs-CZ" b="1" dirty="0">
                <a:solidFill>
                  <a:srgbClr val="00B050"/>
                </a:solidFill>
                <a:latin typeface="+mn-lt"/>
              </a:rPr>
              <a:t> </a:t>
            </a:r>
            <a:r>
              <a:rPr lang="cs-CZ" b="1" dirty="0" err="1">
                <a:solidFill>
                  <a:srgbClr val="00B050"/>
                </a:solidFill>
                <a:latin typeface="+mn-lt"/>
              </a:rPr>
              <a:t>bother</a:t>
            </a:r>
            <a:r>
              <a:rPr lang="cs-CZ" b="1" dirty="0">
                <a:solidFill>
                  <a:srgbClr val="00B050"/>
                </a:solidFill>
                <a:latin typeface="+mn-lt"/>
              </a:rPr>
              <a:t>?</a:t>
            </a:r>
          </a:p>
          <a:p>
            <a:pPr lvl="1">
              <a:lnSpc>
                <a:spcPct val="90000"/>
              </a:lnSpc>
            </a:pPr>
            <a:r>
              <a:rPr lang="cs-CZ" sz="1800" dirty="0" err="1">
                <a:solidFill>
                  <a:schemeClr val="tx1"/>
                </a:solidFill>
                <a:latin typeface="+mn-lt"/>
              </a:rPr>
              <a:t>Depending</a:t>
            </a:r>
            <a:r>
              <a:rPr lang="cs-CZ" sz="1800" dirty="0">
                <a:solidFill>
                  <a:schemeClr val="tx1"/>
                </a:solidFill>
                <a:latin typeface="+mn-lt"/>
              </a:rPr>
              <a:t> on </a:t>
            </a:r>
            <a:r>
              <a:rPr lang="cs-CZ" sz="1800" dirty="0" err="1">
                <a:solidFill>
                  <a:schemeClr val="tx1"/>
                </a:solidFill>
                <a:latin typeface="+mn-lt"/>
              </a:rPr>
              <a:t>the</a:t>
            </a:r>
            <a:r>
              <a:rPr lang="cs-CZ" sz="1800" dirty="0">
                <a:solidFill>
                  <a:schemeClr val="tx1"/>
                </a:solidFill>
                <a:latin typeface="+mn-lt"/>
              </a:rPr>
              <a:t> </a:t>
            </a:r>
            <a:r>
              <a:rPr lang="cs-CZ" sz="1800" dirty="0" err="1">
                <a:solidFill>
                  <a:schemeClr val="tx1"/>
                </a:solidFill>
                <a:latin typeface="+mn-lt"/>
              </a:rPr>
              <a:t>domain</a:t>
            </a:r>
            <a:r>
              <a:rPr lang="cs-CZ" sz="1800" dirty="0">
                <a:solidFill>
                  <a:schemeClr val="tx1"/>
                </a:solidFill>
                <a:latin typeface="+mn-lt"/>
              </a:rPr>
              <a:t> (</a:t>
            </a:r>
            <a:r>
              <a:rPr lang="cs-CZ" sz="1800" dirty="0" err="1">
                <a:solidFill>
                  <a:schemeClr val="tx1"/>
                </a:solidFill>
                <a:latin typeface="+mn-lt"/>
              </a:rPr>
              <a:t>based</a:t>
            </a:r>
            <a:r>
              <a:rPr lang="cs-CZ" sz="1800" dirty="0">
                <a:solidFill>
                  <a:schemeClr val="tx1"/>
                </a:solidFill>
                <a:latin typeface="+mn-lt"/>
              </a:rPr>
              <a:t> on </a:t>
            </a:r>
            <a:r>
              <a:rPr lang="cs-CZ" sz="1800" dirty="0" err="1">
                <a:solidFill>
                  <a:schemeClr val="tx1"/>
                </a:solidFill>
                <a:latin typeface="+mn-lt"/>
              </a:rPr>
              <a:t>the</a:t>
            </a:r>
            <a:r>
              <a:rPr lang="cs-CZ" sz="1800" dirty="0">
                <a:solidFill>
                  <a:schemeClr val="tx1"/>
                </a:solidFill>
                <a:latin typeface="+mn-lt"/>
              </a:rPr>
              <a:t> data I </a:t>
            </a:r>
            <a:r>
              <a:rPr lang="cs-CZ" sz="1800" dirty="0" err="1">
                <a:solidFill>
                  <a:schemeClr val="tx1"/>
                </a:solidFill>
                <a:latin typeface="+mn-lt"/>
              </a:rPr>
              <a:t>have</a:t>
            </a:r>
            <a:r>
              <a:rPr lang="cs-CZ" sz="1800" dirty="0">
                <a:solidFill>
                  <a:schemeClr val="tx1"/>
                </a:solidFill>
                <a:latin typeface="+mn-lt"/>
              </a:rPr>
              <a:t> </a:t>
            </a:r>
            <a:r>
              <a:rPr lang="cs-CZ" sz="1800" dirty="0" err="1">
                <a:solidFill>
                  <a:schemeClr val="tx1"/>
                </a:solidFill>
                <a:latin typeface="+mn-lt"/>
              </a:rPr>
              <a:t>available</a:t>
            </a:r>
            <a:r>
              <a:rPr lang="cs-CZ" sz="1800" dirty="0">
                <a:solidFill>
                  <a:schemeClr val="tx1"/>
                </a:solidFill>
                <a:latin typeface="+mn-lt"/>
              </a:rPr>
              <a:t>)</a:t>
            </a:r>
          </a:p>
          <a:p>
            <a:pPr marL="457200" lvl="1" indent="0">
              <a:lnSpc>
                <a:spcPct val="90000"/>
              </a:lnSpc>
              <a:buNone/>
            </a:pPr>
            <a:r>
              <a:rPr lang="cs-CZ" sz="1800" dirty="0">
                <a:solidFill>
                  <a:schemeClr val="tx1"/>
                </a:solidFill>
                <a:latin typeface="+mn-lt"/>
              </a:rPr>
              <a:t>	</a:t>
            </a:r>
            <a:r>
              <a:rPr lang="cs-CZ" sz="1800" i="1" dirty="0" err="1">
                <a:solidFill>
                  <a:srgbClr val="00B0F0"/>
                </a:solidFill>
                <a:latin typeface="+mn-lt"/>
              </a:rPr>
              <a:t>Visits</a:t>
            </a:r>
            <a:r>
              <a:rPr lang="cs-CZ" sz="1800" i="1" dirty="0">
                <a:solidFill>
                  <a:srgbClr val="00B0F0"/>
                </a:solidFill>
                <a:latin typeface="+mn-lt"/>
              </a:rPr>
              <a:t> </a:t>
            </a:r>
            <a:r>
              <a:rPr lang="cs-CZ" sz="1800" i="1" dirty="0" err="1">
                <a:solidFill>
                  <a:srgbClr val="00B0F0"/>
                </a:solidFill>
                <a:latin typeface="+mn-lt"/>
              </a:rPr>
              <a:t>of</a:t>
            </a:r>
            <a:r>
              <a:rPr lang="cs-CZ" sz="1800" i="1" dirty="0">
                <a:solidFill>
                  <a:srgbClr val="00B0F0"/>
                </a:solidFill>
                <a:latin typeface="+mn-lt"/>
              </a:rPr>
              <a:t> </a:t>
            </a:r>
            <a:r>
              <a:rPr lang="cs-CZ" sz="1800" i="1" dirty="0" err="1">
                <a:solidFill>
                  <a:srgbClr val="00B0F0"/>
                </a:solidFill>
                <a:latin typeface="+mn-lt"/>
              </a:rPr>
              <a:t>objects</a:t>
            </a:r>
            <a:r>
              <a:rPr lang="cs-CZ" sz="1800" i="1" dirty="0">
                <a:solidFill>
                  <a:srgbClr val="00B0F0"/>
                </a:solidFill>
                <a:latin typeface="+mn-lt"/>
              </a:rPr>
              <a:t> vs. </a:t>
            </a:r>
            <a:r>
              <a:rPr lang="cs-CZ" sz="1800" i="1" dirty="0" err="1">
                <a:solidFill>
                  <a:srgbClr val="00B0F0"/>
                </a:solidFill>
                <a:latin typeface="+mn-lt"/>
              </a:rPr>
              <a:t>visits</a:t>
            </a:r>
            <a:r>
              <a:rPr lang="cs-CZ" sz="1800" i="1" dirty="0">
                <a:solidFill>
                  <a:srgbClr val="00B0F0"/>
                </a:solidFill>
                <a:latin typeface="+mn-lt"/>
              </a:rPr>
              <a:t> </a:t>
            </a:r>
            <a:r>
              <a:rPr lang="cs-CZ" sz="1800" i="1" dirty="0" err="1">
                <a:solidFill>
                  <a:srgbClr val="00B0F0"/>
                </a:solidFill>
                <a:latin typeface="+mn-lt"/>
              </a:rPr>
              <a:t>of</a:t>
            </a:r>
            <a:r>
              <a:rPr lang="cs-CZ" sz="1800" i="1" dirty="0">
                <a:solidFill>
                  <a:srgbClr val="00B0F0"/>
                </a:solidFill>
                <a:latin typeface="+mn-lt"/>
              </a:rPr>
              <a:t> </a:t>
            </a:r>
            <a:r>
              <a:rPr lang="cs-CZ" sz="1800" i="1" dirty="0" err="1">
                <a:solidFill>
                  <a:srgbClr val="00B0F0"/>
                </a:solidFill>
                <a:latin typeface="+mn-lt"/>
              </a:rPr>
              <a:t>search</a:t>
            </a:r>
            <a:r>
              <a:rPr lang="cs-CZ" sz="1800" i="1" dirty="0">
                <a:solidFill>
                  <a:srgbClr val="00B0F0"/>
                </a:solidFill>
                <a:latin typeface="+mn-lt"/>
              </a:rPr>
              <a:t> / </a:t>
            </a:r>
            <a:r>
              <a:rPr lang="cs-CZ" sz="1800" i="1" dirty="0" err="1">
                <a:solidFill>
                  <a:srgbClr val="00B0F0"/>
                </a:solidFill>
                <a:latin typeface="+mn-lt"/>
              </a:rPr>
              <a:t>browsing</a:t>
            </a:r>
            <a:r>
              <a:rPr lang="cs-CZ" sz="1800" i="1" dirty="0">
                <a:solidFill>
                  <a:srgbClr val="00B0F0"/>
                </a:solidFill>
                <a:latin typeface="+mn-lt"/>
              </a:rPr>
              <a:t> </a:t>
            </a:r>
            <a:r>
              <a:rPr lang="cs-CZ" sz="1800" i="1" dirty="0" err="1">
                <a:solidFill>
                  <a:srgbClr val="00B0F0"/>
                </a:solidFill>
                <a:latin typeface="+mn-lt"/>
              </a:rPr>
              <a:t>pages</a:t>
            </a:r>
            <a:r>
              <a:rPr lang="cs-CZ" sz="1800" i="1" dirty="0">
                <a:solidFill>
                  <a:srgbClr val="00B0F0"/>
                </a:solidFill>
                <a:latin typeface="+mn-lt"/>
              </a:rPr>
              <a:t> are </a:t>
            </a:r>
            <a:r>
              <a:rPr lang="cs-CZ" sz="1800" i="1" dirty="0" err="1">
                <a:solidFill>
                  <a:srgbClr val="00B0F0"/>
                </a:solidFill>
                <a:latin typeface="+mn-lt"/>
              </a:rPr>
              <a:t>approx</a:t>
            </a:r>
            <a:r>
              <a:rPr lang="cs-CZ" sz="1800" i="1" dirty="0">
                <a:solidFill>
                  <a:srgbClr val="00B0F0"/>
                </a:solidFill>
                <a:latin typeface="+mn-lt"/>
              </a:rPr>
              <a:t>. 50:50</a:t>
            </a:r>
          </a:p>
          <a:p>
            <a:pPr lvl="2">
              <a:lnSpc>
                <a:spcPct val="90000"/>
              </a:lnSpc>
            </a:pPr>
            <a:r>
              <a:rPr lang="cs-CZ" sz="1600" dirty="0">
                <a:solidFill>
                  <a:schemeClr val="tx1"/>
                </a:solidFill>
                <a:latin typeface="+mn-lt"/>
              </a:rPr>
              <a:t>Recommendation-first designs </a:t>
            </a:r>
            <a:r>
              <a:rPr lang="cs-CZ" sz="1600" dirty="0" smtClean="0">
                <a:solidFill>
                  <a:schemeClr val="tx1"/>
                </a:solidFill>
                <a:latin typeface="+mn-lt"/>
              </a:rPr>
              <a:t>may have different shares (users </a:t>
            </a:r>
            <a:r>
              <a:rPr lang="cs-CZ" sz="1600" dirty="0">
                <a:solidFill>
                  <a:schemeClr val="tx1"/>
                </a:solidFill>
                <a:latin typeface="+mn-lt"/>
              </a:rPr>
              <a:t>did not filter anything manually), but e.g</a:t>
            </a:r>
            <a:r>
              <a:rPr lang="cs-CZ" sz="1600" dirty="0" smtClean="0">
                <a:solidFill>
                  <a:schemeClr val="tx1"/>
                </a:solidFill>
                <a:latin typeface="+mn-lt"/>
              </a:rPr>
              <a:t>. for</a:t>
            </a:r>
            <a:r>
              <a:rPr lang="cs-CZ" sz="1600" b="1" dirty="0" smtClean="0">
                <a:solidFill>
                  <a:schemeClr val="tx1"/>
                </a:solidFill>
                <a:latin typeface="+mn-lt"/>
              </a:rPr>
              <a:t> </a:t>
            </a:r>
            <a:r>
              <a:rPr lang="cs-CZ" sz="1600" b="1" dirty="0">
                <a:solidFill>
                  <a:schemeClr val="tx1"/>
                </a:solidFill>
                <a:latin typeface="+mn-lt"/>
              </a:rPr>
              <a:t>E-commerce </a:t>
            </a:r>
            <a:r>
              <a:rPr lang="cs-CZ" sz="1600" b="1" dirty="0" smtClean="0">
                <a:solidFill>
                  <a:schemeClr val="tx1"/>
                </a:solidFill>
                <a:latin typeface="+mn-lt"/>
              </a:rPr>
              <a:t>websites, using search logs </a:t>
            </a:r>
            <a:r>
              <a:rPr lang="cs-CZ" sz="1600" b="1" dirty="0">
                <a:solidFill>
                  <a:schemeClr val="tx1"/>
                </a:solidFill>
                <a:latin typeface="+mn-lt"/>
              </a:rPr>
              <a:t>may be highly relevant</a:t>
            </a:r>
          </a:p>
          <a:p>
            <a:pPr lvl="2">
              <a:lnSpc>
                <a:spcPct val="90000"/>
              </a:lnSpc>
            </a:pPr>
            <a:r>
              <a:rPr lang="cs-CZ" sz="1600" dirty="0" err="1">
                <a:solidFill>
                  <a:schemeClr val="tx1"/>
                </a:solidFill>
                <a:latin typeface="+mn-lt"/>
              </a:rPr>
              <a:t>Maybe</a:t>
            </a:r>
            <a:r>
              <a:rPr lang="cs-CZ" sz="1600" dirty="0">
                <a:solidFill>
                  <a:schemeClr val="tx1"/>
                </a:solidFill>
                <a:latin typeface="+mn-lt"/>
              </a:rPr>
              <a:t>, user</a:t>
            </a:r>
            <a:r>
              <a:rPr lang="en-US" sz="1600" dirty="0">
                <a:solidFill>
                  <a:schemeClr val="tx1"/>
                </a:solidFill>
                <a:latin typeface="+mn-lt"/>
              </a:rPr>
              <a:t>’s</a:t>
            </a:r>
            <a:r>
              <a:rPr lang="cs-CZ" sz="1600" dirty="0">
                <a:solidFill>
                  <a:schemeClr val="tx1"/>
                </a:solidFill>
                <a:latin typeface="+mn-lt"/>
              </a:rPr>
              <a:t> </a:t>
            </a:r>
            <a:r>
              <a:rPr lang="cs-CZ" sz="1600" dirty="0" err="1">
                <a:solidFill>
                  <a:schemeClr val="tx1"/>
                </a:solidFill>
                <a:latin typeface="+mn-lt"/>
              </a:rPr>
              <a:t>intent</a:t>
            </a:r>
            <a:r>
              <a:rPr lang="cs-CZ" sz="1600" dirty="0">
                <a:solidFill>
                  <a:schemeClr val="tx1"/>
                </a:solidFill>
                <a:latin typeface="+mn-lt"/>
              </a:rPr>
              <a:t> </a:t>
            </a:r>
            <a:r>
              <a:rPr lang="cs-CZ" sz="1600" dirty="0" err="1">
                <a:solidFill>
                  <a:schemeClr val="tx1"/>
                </a:solidFill>
                <a:latin typeface="+mn-lt"/>
              </a:rPr>
              <a:t>can</a:t>
            </a:r>
            <a:r>
              <a:rPr lang="cs-CZ" sz="1600" dirty="0">
                <a:solidFill>
                  <a:schemeClr val="tx1"/>
                </a:solidFill>
                <a:latin typeface="+mn-lt"/>
              </a:rPr>
              <a:t> </a:t>
            </a:r>
            <a:r>
              <a:rPr lang="cs-CZ" sz="1600" dirty="0" err="1">
                <a:solidFill>
                  <a:schemeClr val="tx1"/>
                </a:solidFill>
                <a:latin typeface="+mn-lt"/>
              </a:rPr>
              <a:t>be</a:t>
            </a:r>
            <a:r>
              <a:rPr lang="cs-CZ" sz="1600" dirty="0">
                <a:solidFill>
                  <a:schemeClr val="tx1"/>
                </a:solidFill>
                <a:latin typeface="+mn-lt"/>
              </a:rPr>
              <a:t> </a:t>
            </a:r>
            <a:r>
              <a:rPr lang="cs-CZ" sz="1600" dirty="0" err="1">
                <a:solidFill>
                  <a:schemeClr val="tx1"/>
                </a:solidFill>
                <a:latin typeface="+mn-lt"/>
              </a:rPr>
              <a:t>inferred</a:t>
            </a:r>
            <a:r>
              <a:rPr lang="cs-CZ" sz="1600" dirty="0">
                <a:solidFill>
                  <a:schemeClr val="tx1"/>
                </a:solidFill>
                <a:latin typeface="+mn-lt"/>
              </a:rPr>
              <a:t> </a:t>
            </a:r>
            <a:r>
              <a:rPr lang="cs-CZ" sz="1600" dirty="0" err="1">
                <a:solidFill>
                  <a:schemeClr val="tx1"/>
                </a:solidFill>
                <a:latin typeface="+mn-lt"/>
              </a:rPr>
              <a:t>from</a:t>
            </a:r>
            <a:r>
              <a:rPr lang="cs-CZ" sz="1600" dirty="0">
                <a:solidFill>
                  <a:schemeClr val="tx1"/>
                </a:solidFill>
                <a:latin typeface="+mn-lt"/>
              </a:rPr>
              <a:t> </a:t>
            </a:r>
            <a:r>
              <a:rPr lang="cs-CZ" sz="1600" dirty="0" err="1">
                <a:solidFill>
                  <a:schemeClr val="tx1"/>
                </a:solidFill>
                <a:latin typeface="+mn-lt"/>
              </a:rPr>
              <a:t>the</a:t>
            </a:r>
            <a:r>
              <a:rPr lang="cs-CZ" sz="1600" dirty="0">
                <a:solidFill>
                  <a:schemeClr val="tx1"/>
                </a:solidFill>
                <a:latin typeface="+mn-lt"/>
              </a:rPr>
              <a:t> </a:t>
            </a:r>
            <a:r>
              <a:rPr lang="cs-CZ" sz="1600" dirty="0" err="1">
                <a:solidFill>
                  <a:schemeClr val="tx1"/>
                </a:solidFill>
                <a:latin typeface="+mn-lt"/>
              </a:rPr>
              <a:t>searched</a:t>
            </a:r>
            <a:r>
              <a:rPr lang="cs-CZ" sz="1600" dirty="0">
                <a:solidFill>
                  <a:schemeClr val="tx1"/>
                </a:solidFill>
                <a:latin typeface="+mn-lt"/>
              </a:rPr>
              <a:t> / </a:t>
            </a:r>
            <a:r>
              <a:rPr lang="cs-CZ" sz="1600" dirty="0" err="1">
                <a:solidFill>
                  <a:schemeClr val="tx1"/>
                </a:solidFill>
                <a:latin typeface="+mn-lt"/>
              </a:rPr>
              <a:t>filtered</a:t>
            </a:r>
            <a:r>
              <a:rPr lang="cs-CZ" sz="1600" dirty="0">
                <a:solidFill>
                  <a:schemeClr val="tx1"/>
                </a:solidFill>
                <a:latin typeface="+mn-lt"/>
              </a:rPr>
              <a:t> </a:t>
            </a:r>
            <a:r>
              <a:rPr lang="cs-CZ" sz="1600" dirty="0" err="1">
                <a:solidFill>
                  <a:schemeClr val="tx1"/>
                </a:solidFill>
                <a:latin typeface="+mn-lt"/>
              </a:rPr>
              <a:t>terms</a:t>
            </a:r>
            <a:r>
              <a:rPr lang="cs-CZ" sz="1600" dirty="0">
                <a:solidFill>
                  <a:schemeClr val="tx1"/>
                </a:solidFill>
                <a:latin typeface="+mn-lt"/>
              </a:rPr>
              <a:t> &amp; </a:t>
            </a:r>
            <a:r>
              <a:rPr lang="cs-CZ" sz="1600" b="1" i="1" dirty="0" err="1">
                <a:solidFill>
                  <a:schemeClr val="tx1"/>
                </a:solidFill>
                <a:latin typeface="+mn-lt"/>
              </a:rPr>
              <a:t>it</a:t>
            </a:r>
            <a:r>
              <a:rPr lang="cs-CZ" sz="1600" b="1" i="1" dirty="0">
                <a:solidFill>
                  <a:schemeClr val="tx1"/>
                </a:solidFill>
                <a:latin typeface="+mn-lt"/>
              </a:rPr>
              <a:t> </a:t>
            </a:r>
            <a:r>
              <a:rPr lang="cs-CZ" sz="1600" b="1" i="1" dirty="0" err="1">
                <a:solidFill>
                  <a:schemeClr val="tx1"/>
                </a:solidFill>
                <a:latin typeface="+mn-lt"/>
              </a:rPr>
              <a:t>can</a:t>
            </a:r>
            <a:r>
              <a:rPr lang="cs-CZ" sz="1600" b="1" i="1" dirty="0">
                <a:solidFill>
                  <a:schemeClr val="tx1"/>
                </a:solidFill>
                <a:latin typeface="+mn-lt"/>
              </a:rPr>
              <a:t> </a:t>
            </a:r>
            <a:r>
              <a:rPr lang="cs-CZ" sz="1600" b="1" i="1" dirty="0" err="1">
                <a:solidFill>
                  <a:schemeClr val="tx1"/>
                </a:solidFill>
                <a:latin typeface="+mn-lt"/>
              </a:rPr>
              <a:t>be</a:t>
            </a:r>
            <a:r>
              <a:rPr lang="cs-CZ" sz="1600" b="1" i="1" dirty="0">
                <a:solidFill>
                  <a:schemeClr val="tx1"/>
                </a:solidFill>
                <a:latin typeface="+mn-lt"/>
              </a:rPr>
              <a:t> done </a:t>
            </a:r>
            <a:r>
              <a:rPr lang="cs-CZ" sz="1600" b="1" i="1" dirty="0" err="1">
                <a:solidFill>
                  <a:schemeClr val="tx1"/>
                </a:solidFill>
                <a:latin typeface="+mn-lt"/>
              </a:rPr>
              <a:t>faster</a:t>
            </a:r>
            <a:r>
              <a:rPr lang="cs-CZ" sz="1600" b="1" i="1" dirty="0">
                <a:solidFill>
                  <a:schemeClr val="tx1"/>
                </a:solidFill>
                <a:latin typeface="+mn-lt"/>
              </a:rPr>
              <a:t> </a:t>
            </a:r>
            <a:r>
              <a:rPr lang="cs-CZ" sz="1600" b="1" i="1" dirty="0" err="1">
                <a:solidFill>
                  <a:schemeClr val="tx1"/>
                </a:solidFill>
                <a:latin typeface="+mn-lt"/>
              </a:rPr>
              <a:t>than</a:t>
            </a:r>
            <a:r>
              <a:rPr lang="cs-CZ" sz="1600" b="1" i="1" dirty="0">
                <a:solidFill>
                  <a:schemeClr val="tx1"/>
                </a:solidFill>
                <a:latin typeface="+mn-lt"/>
              </a:rPr>
              <a:t> </a:t>
            </a:r>
            <a:r>
              <a:rPr lang="cs-CZ" sz="1600" b="1" i="1" dirty="0" err="1">
                <a:solidFill>
                  <a:schemeClr val="tx1"/>
                </a:solidFill>
                <a:latin typeface="+mn-lt"/>
              </a:rPr>
              <a:t>if</a:t>
            </a:r>
            <a:r>
              <a:rPr lang="cs-CZ" sz="1600" b="1" i="1" dirty="0">
                <a:solidFill>
                  <a:schemeClr val="tx1"/>
                </a:solidFill>
                <a:latin typeface="+mn-lt"/>
              </a:rPr>
              <a:t> </a:t>
            </a:r>
            <a:r>
              <a:rPr lang="cs-CZ" sz="1600" b="1" i="1" dirty="0" err="1">
                <a:solidFill>
                  <a:schemeClr val="tx1"/>
                </a:solidFill>
                <a:latin typeface="+mn-lt"/>
              </a:rPr>
              <a:t>only</a:t>
            </a:r>
            <a:r>
              <a:rPr lang="cs-CZ" sz="1600" b="1" i="1" dirty="0">
                <a:solidFill>
                  <a:schemeClr val="tx1"/>
                </a:solidFill>
                <a:latin typeface="+mn-lt"/>
              </a:rPr>
              <a:t> feedback </a:t>
            </a:r>
            <a:r>
              <a:rPr lang="cs-CZ" sz="1600" b="1" i="1" dirty="0" err="1">
                <a:solidFill>
                  <a:schemeClr val="tx1"/>
                </a:solidFill>
                <a:latin typeface="+mn-lt"/>
              </a:rPr>
              <a:t>from</a:t>
            </a:r>
            <a:r>
              <a:rPr lang="cs-CZ" sz="1600" b="1" i="1" dirty="0">
                <a:solidFill>
                  <a:schemeClr val="tx1"/>
                </a:solidFill>
                <a:latin typeface="+mn-lt"/>
              </a:rPr>
              <a:t> </a:t>
            </a:r>
            <a:r>
              <a:rPr lang="cs-CZ" sz="1600" b="1" i="1" dirty="0" err="1">
                <a:solidFill>
                  <a:schemeClr val="tx1"/>
                </a:solidFill>
                <a:latin typeface="+mn-lt"/>
              </a:rPr>
              <a:t>visited</a:t>
            </a:r>
            <a:r>
              <a:rPr lang="cs-CZ" sz="1600" b="1" i="1" dirty="0">
                <a:solidFill>
                  <a:schemeClr val="tx1"/>
                </a:solidFill>
                <a:latin typeface="+mn-lt"/>
              </a:rPr>
              <a:t> </a:t>
            </a:r>
            <a:r>
              <a:rPr lang="cs-CZ" sz="1600" b="1" i="1" dirty="0" err="1">
                <a:solidFill>
                  <a:schemeClr val="tx1"/>
                </a:solidFill>
                <a:latin typeface="+mn-lt"/>
              </a:rPr>
              <a:t>objects</a:t>
            </a:r>
            <a:r>
              <a:rPr lang="cs-CZ" sz="1600" b="1" i="1" dirty="0">
                <a:solidFill>
                  <a:schemeClr val="tx1"/>
                </a:solidFill>
                <a:latin typeface="+mn-lt"/>
              </a:rPr>
              <a:t> </a:t>
            </a:r>
            <a:r>
              <a:rPr lang="cs-CZ" sz="1600" b="1" i="1" dirty="0" err="1">
                <a:solidFill>
                  <a:schemeClr val="tx1"/>
                </a:solidFill>
                <a:latin typeface="+mn-lt"/>
              </a:rPr>
              <a:t>is</a:t>
            </a:r>
            <a:r>
              <a:rPr lang="cs-CZ" sz="1600" b="1" i="1" dirty="0">
                <a:solidFill>
                  <a:schemeClr val="tx1"/>
                </a:solidFill>
                <a:latin typeface="+mn-lt"/>
              </a:rPr>
              <a:t> </a:t>
            </a:r>
            <a:r>
              <a:rPr lang="cs-CZ" sz="1600" b="1" i="1" dirty="0" err="1">
                <a:solidFill>
                  <a:schemeClr val="tx1"/>
                </a:solidFill>
                <a:latin typeface="+mn-lt"/>
              </a:rPr>
              <a:t>collected</a:t>
            </a:r>
            <a:endParaRPr lang="cs-CZ" sz="1600" b="1" i="1" dirty="0">
              <a:solidFill>
                <a:schemeClr val="tx1"/>
              </a:solidFill>
              <a:latin typeface="+mn-lt"/>
            </a:endParaRPr>
          </a:p>
          <a:p>
            <a:pPr lvl="3">
              <a:lnSpc>
                <a:spcPct val="90000"/>
              </a:lnSpc>
            </a:pPr>
            <a:r>
              <a:rPr lang="cs-CZ" sz="1600" i="1" dirty="0">
                <a:solidFill>
                  <a:schemeClr val="bg1">
                    <a:lumMod val="50000"/>
                  </a:schemeClr>
                </a:solidFill>
                <a:latin typeface="+mn-lt"/>
              </a:rPr>
              <a:t>Some confirmations from our master thesis a few years back, but no solid </a:t>
            </a:r>
            <a:r>
              <a:rPr lang="cs-CZ" sz="1600" i="1" dirty="0" smtClean="0">
                <a:solidFill>
                  <a:schemeClr val="bg1">
                    <a:lumMod val="50000"/>
                  </a:schemeClr>
                </a:solidFill>
                <a:latin typeface="+mn-lt"/>
              </a:rPr>
              <a:t>grounding </a:t>
            </a:r>
            <a:r>
              <a:rPr lang="cs-CZ" sz="1600" i="1" dirty="0">
                <a:solidFill>
                  <a:schemeClr val="bg1">
                    <a:lumMod val="50000"/>
                  </a:schemeClr>
                </a:solidFill>
                <a:latin typeface="+mn-lt"/>
              </a:rPr>
              <a:t>in published research</a:t>
            </a:r>
          </a:p>
          <a:p>
            <a:pPr lvl="2">
              <a:lnSpc>
                <a:spcPct val="90000"/>
              </a:lnSpc>
            </a:pPr>
            <a:endParaRPr lang="cs-CZ" dirty="0">
              <a:solidFill>
                <a:schemeClr val="tx1"/>
              </a:solidFill>
              <a:latin typeface="+mn-lt"/>
            </a:endParaRPr>
          </a:p>
          <a:p>
            <a:pPr>
              <a:lnSpc>
                <a:spcPct val="90000"/>
              </a:lnSpc>
            </a:pPr>
            <a:r>
              <a:rPr lang="cs-CZ" i="1" dirty="0">
                <a:solidFill>
                  <a:schemeClr val="tx1"/>
                </a:solidFill>
                <a:latin typeface="+mn-lt"/>
              </a:rPr>
              <a:t>How to </a:t>
            </a:r>
            <a:r>
              <a:rPr lang="cs-CZ" i="1" dirty="0" err="1">
                <a:solidFill>
                  <a:schemeClr val="tx1"/>
                </a:solidFill>
                <a:latin typeface="+mn-lt"/>
              </a:rPr>
              <a:t>distinguish</a:t>
            </a:r>
            <a:r>
              <a:rPr lang="cs-CZ" i="1" dirty="0">
                <a:solidFill>
                  <a:schemeClr val="tx1"/>
                </a:solidFill>
                <a:latin typeface="+mn-lt"/>
              </a:rPr>
              <a:t> </a:t>
            </a:r>
            <a:r>
              <a:rPr lang="cs-CZ" i="1" dirty="0" err="1">
                <a:solidFill>
                  <a:schemeClr val="tx1"/>
                </a:solidFill>
                <a:latin typeface="+mn-lt"/>
              </a:rPr>
              <a:t>short</a:t>
            </a:r>
            <a:r>
              <a:rPr lang="cs-CZ" i="1" dirty="0">
                <a:solidFill>
                  <a:schemeClr val="tx1"/>
                </a:solidFill>
                <a:latin typeface="+mn-lt"/>
              </a:rPr>
              <a:t>-term </a:t>
            </a:r>
            <a:r>
              <a:rPr lang="cs-CZ" i="1" dirty="0" err="1">
                <a:solidFill>
                  <a:schemeClr val="tx1"/>
                </a:solidFill>
                <a:latin typeface="+mn-lt"/>
              </a:rPr>
              <a:t>needs</a:t>
            </a:r>
            <a:r>
              <a:rPr lang="cs-CZ" i="1" dirty="0">
                <a:solidFill>
                  <a:schemeClr val="tx1"/>
                </a:solidFill>
                <a:latin typeface="+mn-lt"/>
              </a:rPr>
              <a:t> vs. long-term </a:t>
            </a:r>
            <a:r>
              <a:rPr lang="cs-CZ" i="1" dirty="0" err="1">
                <a:solidFill>
                  <a:schemeClr val="tx1"/>
                </a:solidFill>
                <a:latin typeface="+mn-lt"/>
              </a:rPr>
              <a:t>preferences</a:t>
            </a:r>
            <a:r>
              <a:rPr lang="cs-CZ" i="1" dirty="0">
                <a:solidFill>
                  <a:schemeClr val="tx1"/>
                </a:solidFill>
                <a:latin typeface="+mn-lt"/>
              </a:rPr>
              <a:t>?</a:t>
            </a:r>
          </a:p>
          <a:p>
            <a:pPr>
              <a:lnSpc>
                <a:spcPct val="90000"/>
              </a:lnSpc>
            </a:pPr>
            <a:r>
              <a:rPr lang="cs-CZ" i="1" dirty="0">
                <a:solidFill>
                  <a:schemeClr val="tx1"/>
                </a:solidFill>
                <a:latin typeface="+mn-lt"/>
              </a:rPr>
              <a:t>How to </a:t>
            </a:r>
            <a:r>
              <a:rPr lang="cs-CZ" i="1" dirty="0" err="1">
                <a:solidFill>
                  <a:schemeClr val="tx1"/>
                </a:solidFill>
                <a:latin typeface="+mn-lt"/>
              </a:rPr>
              <a:t>detect</a:t>
            </a:r>
            <a:r>
              <a:rPr lang="cs-CZ" i="1" dirty="0">
                <a:solidFill>
                  <a:schemeClr val="tx1"/>
                </a:solidFill>
                <a:latin typeface="+mn-lt"/>
              </a:rPr>
              <a:t> </a:t>
            </a:r>
            <a:r>
              <a:rPr lang="cs-CZ" i="1" dirty="0" err="1">
                <a:solidFill>
                  <a:schemeClr val="tx1"/>
                </a:solidFill>
                <a:latin typeface="+mn-lt"/>
              </a:rPr>
              <a:t>interest</a:t>
            </a:r>
            <a:r>
              <a:rPr lang="cs-CZ" i="1" dirty="0">
                <a:solidFill>
                  <a:schemeClr val="tx1"/>
                </a:solidFill>
                <a:latin typeface="+mn-lt"/>
              </a:rPr>
              <a:t> / preference drift?</a:t>
            </a:r>
          </a:p>
        </p:txBody>
      </p:sp>
    </p:spTree>
    <p:extLst>
      <p:ext uri="{BB962C8B-B14F-4D97-AF65-F5344CB8AC3E}">
        <p14:creationId xmlns:p14="http://schemas.microsoft.com/office/powerpoint/2010/main" val="1346319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930398"/>
            <a:ext cx="9977834" cy="4726880"/>
          </a:xfrm>
        </p:spPr>
        <p:txBody>
          <a:bodyPr>
            <a:normAutofit/>
          </a:bodyPr>
          <a:lstStyle/>
          <a:p>
            <a:pPr>
              <a:lnSpc>
                <a:spcPct val="90000"/>
              </a:lnSpc>
            </a:pPr>
            <a:r>
              <a:rPr lang="cs-CZ" sz="2000" b="1" dirty="0" err="1">
                <a:solidFill>
                  <a:srgbClr val="00B050"/>
                </a:solidFill>
                <a:latin typeface="+mn-lt"/>
              </a:rPr>
              <a:t>Option</a:t>
            </a:r>
            <a:r>
              <a:rPr lang="cs-CZ" sz="2000" b="1" dirty="0">
                <a:solidFill>
                  <a:srgbClr val="00B050"/>
                </a:solidFill>
                <a:latin typeface="+mn-lt"/>
              </a:rPr>
              <a:t> #0 just </a:t>
            </a:r>
            <a:r>
              <a:rPr lang="cs-CZ" sz="2000" b="1" dirty="0" err="1">
                <a:solidFill>
                  <a:srgbClr val="00B050"/>
                </a:solidFill>
                <a:latin typeface="+mn-lt"/>
              </a:rPr>
              <a:t>filter</a:t>
            </a:r>
            <a:r>
              <a:rPr lang="cs-CZ" sz="2000" b="1" dirty="0">
                <a:solidFill>
                  <a:srgbClr val="00B050"/>
                </a:solidFill>
                <a:latin typeface="+mn-lt"/>
              </a:rPr>
              <a:t> </a:t>
            </a:r>
            <a:r>
              <a:rPr lang="cs-CZ" sz="2000" b="1" dirty="0" err="1">
                <a:solidFill>
                  <a:srgbClr val="00B050"/>
                </a:solidFill>
                <a:latin typeface="+mn-lt"/>
              </a:rPr>
              <a:t>the</a:t>
            </a:r>
            <a:r>
              <a:rPr lang="cs-CZ" sz="2000" b="1" dirty="0">
                <a:solidFill>
                  <a:srgbClr val="00B050"/>
                </a:solidFill>
                <a:latin typeface="+mn-lt"/>
              </a:rPr>
              <a:t> </a:t>
            </a:r>
            <a:r>
              <a:rPr lang="cs-CZ" sz="2000" b="1" dirty="0" err="1">
                <a:solidFill>
                  <a:srgbClr val="00B050"/>
                </a:solidFill>
                <a:latin typeface="+mn-lt"/>
              </a:rPr>
              <a:t>recommendations</a:t>
            </a:r>
            <a:endParaRPr lang="cs-CZ" sz="2000" b="1" dirty="0">
              <a:solidFill>
                <a:srgbClr val="00B050"/>
              </a:solidFill>
              <a:latin typeface="+mn-lt"/>
            </a:endParaRPr>
          </a:p>
          <a:p>
            <a:pPr lvl="1">
              <a:lnSpc>
                <a:spcPct val="90000"/>
              </a:lnSpc>
            </a:pPr>
            <a:r>
              <a:rPr lang="cs-CZ" sz="1800" b="1" i="1" dirty="0" err="1">
                <a:solidFill>
                  <a:srgbClr val="00B0F0"/>
                </a:solidFill>
                <a:latin typeface="+mn-lt"/>
              </a:rPr>
              <a:t>Implicit</a:t>
            </a:r>
            <a:r>
              <a:rPr lang="cs-CZ" sz="1800" b="1" i="1" dirty="0">
                <a:solidFill>
                  <a:srgbClr val="00B0F0"/>
                </a:solidFill>
                <a:latin typeface="+mn-lt"/>
              </a:rPr>
              <a:t> </a:t>
            </a:r>
            <a:r>
              <a:rPr lang="cs-CZ" sz="1800" b="1" i="1" dirty="0" err="1">
                <a:solidFill>
                  <a:srgbClr val="00B0F0"/>
                </a:solidFill>
                <a:latin typeface="+mn-lt"/>
              </a:rPr>
              <a:t>assumption</a:t>
            </a:r>
            <a:r>
              <a:rPr lang="cs-CZ" sz="1800" b="1" i="1" dirty="0">
                <a:solidFill>
                  <a:srgbClr val="00B0F0"/>
                </a:solidFill>
                <a:latin typeface="+mn-lt"/>
              </a:rPr>
              <a:t>: </a:t>
            </a:r>
            <a:r>
              <a:rPr lang="cs-CZ" sz="1800" i="1" dirty="0">
                <a:solidFill>
                  <a:srgbClr val="00B0F0"/>
                </a:solidFill>
                <a:latin typeface="+mn-lt"/>
              </a:rPr>
              <a:t>User </a:t>
            </a:r>
            <a:r>
              <a:rPr lang="cs-CZ" sz="1800" i="1" dirty="0" err="1">
                <a:solidFill>
                  <a:srgbClr val="00B0F0"/>
                </a:solidFill>
                <a:latin typeface="+mn-lt"/>
              </a:rPr>
              <a:t>preferences</a:t>
            </a:r>
            <a:r>
              <a:rPr lang="cs-CZ" sz="1800" i="1" dirty="0">
                <a:solidFill>
                  <a:srgbClr val="00B0F0"/>
                </a:solidFill>
                <a:latin typeface="+mn-lt"/>
              </a:rPr>
              <a:t> are </a:t>
            </a:r>
            <a:r>
              <a:rPr lang="cs-CZ" sz="1800" i="1" dirty="0" err="1">
                <a:solidFill>
                  <a:srgbClr val="00B0F0"/>
                </a:solidFill>
                <a:latin typeface="+mn-lt"/>
              </a:rPr>
              <a:t>binary</a:t>
            </a:r>
            <a:r>
              <a:rPr lang="cs-CZ" sz="1800" i="1" dirty="0">
                <a:solidFill>
                  <a:srgbClr val="00B0F0"/>
                </a:solidFill>
                <a:latin typeface="+mn-lt"/>
              </a:rPr>
              <a:t> &amp; </a:t>
            </a:r>
            <a:r>
              <a:rPr lang="cs-CZ" sz="1800" i="1" dirty="0" err="1">
                <a:solidFill>
                  <a:srgbClr val="00B0F0"/>
                </a:solidFill>
                <a:latin typeface="+mn-lt"/>
              </a:rPr>
              <a:t>exactly</a:t>
            </a:r>
            <a:r>
              <a:rPr lang="cs-CZ" sz="1800" i="1" dirty="0">
                <a:solidFill>
                  <a:srgbClr val="00B0F0"/>
                </a:solidFill>
                <a:latin typeface="+mn-lt"/>
              </a:rPr>
              <a:t> as </a:t>
            </a:r>
            <a:r>
              <a:rPr lang="cs-CZ" sz="1800" i="1" dirty="0" err="1">
                <a:solidFill>
                  <a:srgbClr val="00B0F0"/>
                </a:solidFill>
                <a:latin typeface="+mn-lt"/>
              </a:rPr>
              <a:t>stated</a:t>
            </a:r>
            <a:r>
              <a:rPr lang="cs-CZ" sz="1800" i="1" dirty="0">
                <a:solidFill>
                  <a:srgbClr val="00B0F0"/>
                </a:solidFill>
                <a:latin typeface="+mn-lt"/>
              </a:rPr>
              <a:t> in </a:t>
            </a:r>
            <a:r>
              <a:rPr lang="cs-CZ" sz="1800" i="1" dirty="0" err="1">
                <a:solidFill>
                  <a:srgbClr val="00B0F0"/>
                </a:solidFill>
                <a:latin typeface="+mn-lt"/>
              </a:rPr>
              <a:t>the</a:t>
            </a:r>
            <a:r>
              <a:rPr lang="cs-CZ" sz="1800" i="1" dirty="0">
                <a:solidFill>
                  <a:srgbClr val="00B0F0"/>
                </a:solidFill>
                <a:latin typeface="+mn-lt"/>
              </a:rPr>
              <a:t> </a:t>
            </a:r>
            <a:r>
              <a:rPr lang="cs-CZ" sz="1800" i="1" dirty="0" err="1">
                <a:solidFill>
                  <a:srgbClr val="00B0F0"/>
                </a:solidFill>
                <a:latin typeface="+mn-lt"/>
              </a:rPr>
              <a:t>search</a:t>
            </a:r>
            <a:endParaRPr lang="cs-CZ" sz="1800" i="1" dirty="0">
              <a:solidFill>
                <a:srgbClr val="00B0F0"/>
              </a:solidFill>
              <a:latin typeface="+mn-lt"/>
            </a:endParaRPr>
          </a:p>
          <a:p>
            <a:pPr lvl="2">
              <a:lnSpc>
                <a:spcPct val="90000"/>
              </a:lnSpc>
            </a:pPr>
            <a:r>
              <a:rPr lang="cs-CZ" sz="1600" dirty="0">
                <a:solidFill>
                  <a:schemeClr val="tx1"/>
                </a:solidFill>
                <a:latin typeface="+mn-lt"/>
              </a:rPr>
              <a:t>Post-</a:t>
            </a:r>
            <a:r>
              <a:rPr lang="cs-CZ" sz="1600" dirty="0" err="1">
                <a:solidFill>
                  <a:schemeClr val="tx1"/>
                </a:solidFill>
                <a:latin typeface="+mn-lt"/>
              </a:rPr>
              <a:t>process</a:t>
            </a:r>
            <a:r>
              <a:rPr lang="cs-CZ" sz="1600" dirty="0">
                <a:solidFill>
                  <a:schemeClr val="tx1"/>
                </a:solidFill>
                <a:latin typeface="+mn-lt"/>
              </a:rPr>
              <a:t> any </a:t>
            </a:r>
            <a:r>
              <a:rPr lang="cs-CZ" sz="1600" dirty="0" err="1">
                <a:solidFill>
                  <a:schemeClr val="tx1"/>
                </a:solidFill>
                <a:latin typeface="+mn-lt"/>
              </a:rPr>
              <a:t>recommendations</a:t>
            </a:r>
            <a:r>
              <a:rPr lang="cs-CZ" sz="1600" dirty="0">
                <a:solidFill>
                  <a:schemeClr val="tx1"/>
                </a:solidFill>
                <a:latin typeface="+mn-lt"/>
              </a:rPr>
              <a:t> to </a:t>
            </a:r>
            <a:r>
              <a:rPr lang="cs-CZ" sz="1600" dirty="0" err="1">
                <a:solidFill>
                  <a:schemeClr val="tx1"/>
                </a:solidFill>
                <a:latin typeface="+mn-lt"/>
              </a:rPr>
              <a:t>fulfill</a:t>
            </a:r>
            <a:r>
              <a:rPr lang="cs-CZ" sz="1600" dirty="0">
                <a:solidFill>
                  <a:schemeClr val="tx1"/>
                </a:solidFill>
                <a:latin typeface="+mn-lt"/>
              </a:rPr>
              <a:t> </a:t>
            </a:r>
            <a:r>
              <a:rPr lang="cs-CZ" sz="1600" dirty="0" err="1">
                <a:solidFill>
                  <a:schemeClr val="tx1"/>
                </a:solidFill>
                <a:latin typeface="+mn-lt"/>
              </a:rPr>
              <a:t>searched</a:t>
            </a:r>
            <a:r>
              <a:rPr lang="cs-CZ" sz="1600" dirty="0">
                <a:solidFill>
                  <a:schemeClr val="tx1"/>
                </a:solidFill>
                <a:latin typeface="+mn-lt"/>
              </a:rPr>
              <a:t> </a:t>
            </a:r>
            <a:r>
              <a:rPr lang="cs-CZ" sz="1600" dirty="0" err="1">
                <a:solidFill>
                  <a:schemeClr val="tx1"/>
                </a:solidFill>
                <a:latin typeface="+mn-lt"/>
              </a:rPr>
              <a:t>conditions</a:t>
            </a:r>
            <a:r>
              <a:rPr lang="cs-CZ" sz="1600" dirty="0">
                <a:solidFill>
                  <a:schemeClr val="tx1"/>
                </a:solidFill>
                <a:latin typeface="+mn-lt"/>
              </a:rPr>
              <a:t> (</a:t>
            </a:r>
            <a:r>
              <a:rPr lang="cs-CZ" sz="1600" dirty="0" err="1">
                <a:solidFill>
                  <a:schemeClr val="tx1"/>
                </a:solidFill>
                <a:latin typeface="+mn-lt"/>
              </a:rPr>
              <a:t>or</a:t>
            </a:r>
            <a:r>
              <a:rPr lang="cs-CZ" sz="1600" dirty="0">
                <a:solidFill>
                  <a:schemeClr val="tx1"/>
                </a:solidFill>
                <a:latin typeface="+mn-lt"/>
              </a:rPr>
              <a:t> </a:t>
            </a:r>
            <a:r>
              <a:rPr lang="cs-CZ" sz="1600" dirty="0" err="1">
                <a:solidFill>
                  <a:schemeClr val="tx1"/>
                </a:solidFill>
                <a:latin typeface="+mn-lt"/>
              </a:rPr>
              <a:t>their</a:t>
            </a:r>
            <a:r>
              <a:rPr lang="cs-CZ" sz="1600" dirty="0">
                <a:solidFill>
                  <a:schemeClr val="tx1"/>
                </a:solidFill>
                <a:latin typeface="+mn-lt"/>
              </a:rPr>
              <a:t> </a:t>
            </a:r>
            <a:r>
              <a:rPr lang="cs-CZ" sz="1600" dirty="0" err="1">
                <a:solidFill>
                  <a:schemeClr val="tx1"/>
                </a:solidFill>
                <a:latin typeface="+mn-lt"/>
              </a:rPr>
              <a:t>slightly</a:t>
            </a:r>
            <a:r>
              <a:rPr lang="cs-CZ" sz="1600" dirty="0">
                <a:solidFill>
                  <a:schemeClr val="tx1"/>
                </a:solidFill>
                <a:latin typeface="+mn-lt"/>
              </a:rPr>
              <a:t> </a:t>
            </a:r>
            <a:r>
              <a:rPr lang="cs-CZ" sz="1600" dirty="0" err="1">
                <a:solidFill>
                  <a:schemeClr val="tx1"/>
                </a:solidFill>
                <a:latin typeface="+mn-lt"/>
              </a:rPr>
              <a:t>relaxed</a:t>
            </a:r>
            <a:r>
              <a:rPr lang="cs-CZ" sz="1600" dirty="0">
                <a:solidFill>
                  <a:schemeClr val="tx1"/>
                </a:solidFill>
                <a:latin typeface="+mn-lt"/>
              </a:rPr>
              <a:t> </a:t>
            </a:r>
            <a:r>
              <a:rPr lang="cs-CZ" sz="1600" dirty="0" err="1">
                <a:solidFill>
                  <a:schemeClr val="tx1"/>
                </a:solidFill>
                <a:latin typeface="+mn-lt"/>
              </a:rPr>
              <a:t>versions</a:t>
            </a:r>
            <a:r>
              <a:rPr lang="cs-CZ" sz="1600" dirty="0">
                <a:solidFill>
                  <a:schemeClr val="tx1"/>
                </a:solidFill>
                <a:latin typeface="+mn-lt"/>
              </a:rPr>
              <a:t>)</a:t>
            </a:r>
            <a:endParaRPr lang="en-US" sz="1600" dirty="0">
              <a:solidFill>
                <a:schemeClr val="tx1"/>
              </a:solidFill>
              <a:latin typeface="+mn-lt"/>
            </a:endParaRPr>
          </a:p>
          <a:p>
            <a:pPr lvl="2">
              <a:lnSpc>
                <a:spcPct val="90000"/>
              </a:lnSpc>
            </a:pPr>
            <a:r>
              <a:rPr lang="cs-CZ" sz="1600" dirty="0">
                <a:solidFill>
                  <a:schemeClr val="tx1"/>
                </a:solidFill>
                <a:latin typeface="+mn-lt"/>
              </a:rPr>
              <a:t>Use </a:t>
            </a:r>
            <a:r>
              <a:rPr lang="cs-CZ" sz="1600" dirty="0" err="1">
                <a:solidFill>
                  <a:schemeClr val="tx1"/>
                </a:solidFill>
                <a:latin typeface="+mn-lt"/>
              </a:rPr>
              <a:t>e.g</a:t>
            </a:r>
            <a:r>
              <a:rPr lang="cs-CZ" sz="1600" dirty="0">
                <a:solidFill>
                  <a:schemeClr val="tx1"/>
                </a:solidFill>
                <a:latin typeface="+mn-lt"/>
              </a:rPr>
              <a:t>. </a:t>
            </a:r>
            <a:r>
              <a:rPr lang="cs-CZ" sz="1600" dirty="0" err="1">
                <a:solidFill>
                  <a:schemeClr val="tx1"/>
                </a:solidFill>
                <a:latin typeface="+mn-lt"/>
              </a:rPr>
              <a:t>the</a:t>
            </a:r>
            <a:r>
              <a:rPr lang="cs-CZ" sz="1600" dirty="0">
                <a:solidFill>
                  <a:schemeClr val="tx1"/>
                </a:solidFill>
                <a:latin typeface="+mn-lt"/>
              </a:rPr>
              <a:t> last </a:t>
            </a:r>
            <a:r>
              <a:rPr lang="cs-CZ" sz="1600" dirty="0" err="1">
                <a:solidFill>
                  <a:schemeClr val="tx1"/>
                </a:solidFill>
                <a:latin typeface="+mn-lt"/>
              </a:rPr>
              <a:t>search</a:t>
            </a:r>
            <a:r>
              <a:rPr lang="cs-CZ" sz="1600" dirty="0">
                <a:solidFill>
                  <a:schemeClr val="tx1"/>
                </a:solidFill>
                <a:latin typeface="+mn-lt"/>
              </a:rPr>
              <a:t> </a:t>
            </a:r>
            <a:r>
              <a:rPr lang="cs-CZ" sz="1600" dirty="0" err="1">
                <a:solidFill>
                  <a:schemeClr val="tx1"/>
                </a:solidFill>
                <a:latin typeface="+mn-lt"/>
              </a:rPr>
              <a:t>record</a:t>
            </a:r>
            <a:r>
              <a:rPr lang="cs-CZ" sz="1600" dirty="0">
                <a:solidFill>
                  <a:schemeClr val="tx1"/>
                </a:solidFill>
                <a:latin typeface="+mn-lt"/>
              </a:rPr>
              <a:t> to </a:t>
            </a:r>
            <a:r>
              <a:rPr lang="cs-CZ" sz="1600" dirty="0" err="1">
                <a:solidFill>
                  <a:schemeClr val="tx1"/>
                </a:solidFill>
                <a:latin typeface="+mn-lt"/>
              </a:rPr>
              <a:t>filter</a:t>
            </a:r>
            <a:r>
              <a:rPr lang="cs-CZ" sz="1600" dirty="0">
                <a:solidFill>
                  <a:schemeClr val="tx1"/>
                </a:solidFill>
                <a:latin typeface="+mn-lt"/>
              </a:rPr>
              <a:t> </a:t>
            </a:r>
            <a:r>
              <a:rPr lang="cs-CZ" sz="1600" dirty="0" err="1">
                <a:solidFill>
                  <a:schemeClr val="tx1"/>
                </a:solidFill>
                <a:latin typeface="+mn-lt"/>
              </a:rPr>
              <a:t>recommendations</a:t>
            </a:r>
            <a:r>
              <a:rPr lang="cs-CZ" sz="1600" dirty="0">
                <a:solidFill>
                  <a:schemeClr val="tx1"/>
                </a:solidFill>
                <a:latin typeface="+mn-lt"/>
              </a:rPr>
              <a:t> </a:t>
            </a:r>
            <a:r>
              <a:rPr lang="cs-CZ" sz="1600" dirty="0" err="1">
                <a:solidFill>
                  <a:schemeClr val="tx1"/>
                </a:solidFill>
                <a:latin typeface="+mn-lt"/>
              </a:rPr>
              <a:t>given</a:t>
            </a:r>
            <a:r>
              <a:rPr lang="cs-CZ" sz="1600" dirty="0">
                <a:solidFill>
                  <a:schemeClr val="tx1"/>
                </a:solidFill>
                <a:latin typeface="+mn-lt"/>
              </a:rPr>
              <a:t> on </a:t>
            </a:r>
            <a:r>
              <a:rPr lang="cs-CZ" sz="1600" dirty="0" err="1">
                <a:solidFill>
                  <a:schemeClr val="tx1"/>
                </a:solidFill>
                <a:latin typeface="+mn-lt"/>
              </a:rPr>
              <a:t>particular</a:t>
            </a:r>
            <a:r>
              <a:rPr lang="cs-CZ" sz="1600" dirty="0">
                <a:solidFill>
                  <a:schemeClr val="tx1"/>
                </a:solidFill>
                <a:latin typeface="+mn-lt"/>
              </a:rPr>
              <a:t> </a:t>
            </a:r>
            <a:r>
              <a:rPr lang="cs-CZ" sz="1600" dirty="0" err="1">
                <a:solidFill>
                  <a:schemeClr val="tx1"/>
                </a:solidFill>
                <a:latin typeface="+mn-lt"/>
              </a:rPr>
              <a:t>object</a:t>
            </a:r>
            <a:r>
              <a:rPr lang="cs-CZ" sz="1600" dirty="0">
                <a:solidFill>
                  <a:schemeClr val="tx1"/>
                </a:solidFill>
                <a:latin typeface="+mn-lt"/>
              </a:rPr>
              <a:t> </a:t>
            </a:r>
            <a:br>
              <a:rPr lang="cs-CZ" sz="1600" dirty="0">
                <a:solidFill>
                  <a:schemeClr val="tx1"/>
                </a:solidFill>
                <a:latin typeface="+mn-lt"/>
              </a:rPr>
            </a:br>
            <a:r>
              <a:rPr lang="cs-CZ" sz="1600" dirty="0">
                <a:solidFill>
                  <a:schemeClr val="tx1"/>
                </a:solidFill>
                <a:latin typeface="+mn-lt"/>
              </a:rPr>
              <a:t>(</a:t>
            </a:r>
            <a:r>
              <a:rPr lang="cs-CZ" sz="1600" dirty="0" err="1">
                <a:solidFill>
                  <a:schemeClr val="tx1"/>
                </a:solidFill>
                <a:latin typeface="+mn-lt"/>
              </a:rPr>
              <a:t>a.k.a</a:t>
            </a:r>
            <a:r>
              <a:rPr lang="cs-CZ" sz="1600" dirty="0">
                <a:solidFill>
                  <a:schemeClr val="tx1"/>
                </a:solidFill>
                <a:latin typeface="+mn-lt"/>
              </a:rPr>
              <a:t>. </a:t>
            </a:r>
            <a:r>
              <a:rPr lang="cs-CZ" sz="1600" dirty="0" err="1">
                <a:solidFill>
                  <a:schemeClr val="tx1"/>
                </a:solidFill>
                <a:latin typeface="+mn-lt"/>
              </a:rPr>
              <a:t>similar</a:t>
            </a:r>
            <a:r>
              <a:rPr lang="cs-CZ" sz="1600" dirty="0">
                <a:solidFill>
                  <a:schemeClr val="tx1"/>
                </a:solidFill>
                <a:latin typeface="+mn-lt"/>
              </a:rPr>
              <a:t> </a:t>
            </a:r>
            <a:r>
              <a:rPr lang="cs-CZ" sz="1600" dirty="0" err="1">
                <a:solidFill>
                  <a:schemeClr val="tx1"/>
                </a:solidFill>
                <a:latin typeface="+mn-lt"/>
              </a:rPr>
              <a:t>objects</a:t>
            </a:r>
            <a:r>
              <a:rPr lang="cs-CZ" sz="1600" dirty="0">
                <a:solidFill>
                  <a:schemeClr val="tx1"/>
                </a:solidFill>
                <a:latin typeface="+mn-lt"/>
              </a:rPr>
              <a:t>)</a:t>
            </a:r>
          </a:p>
        </p:txBody>
      </p:sp>
    </p:spTree>
    <p:extLst>
      <p:ext uri="{BB962C8B-B14F-4D97-AF65-F5344CB8AC3E}">
        <p14:creationId xmlns:p14="http://schemas.microsoft.com/office/powerpoint/2010/main" val="40952529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847598" cy="4726880"/>
          </a:xfrm>
        </p:spPr>
        <p:txBody>
          <a:bodyPr>
            <a:normAutofit lnSpcReduction="10000"/>
          </a:bodyPr>
          <a:lstStyle/>
          <a:p>
            <a:pPr marL="0" indent="0">
              <a:lnSpc>
                <a:spcPct val="90000"/>
              </a:lnSpc>
              <a:buNone/>
            </a:pPr>
            <a:r>
              <a:rPr lang="cs-CZ" b="1" dirty="0">
                <a:solidFill>
                  <a:srgbClr val="00B050"/>
                </a:solidFill>
                <a:latin typeface="+mn-lt"/>
              </a:rPr>
              <a:t>Option #1 content-based representation for </a:t>
            </a:r>
            <a:r>
              <a:rPr lang="cs-CZ" b="1" dirty="0" err="1">
                <a:solidFill>
                  <a:srgbClr val="00B050"/>
                </a:solidFill>
                <a:latin typeface="+mn-lt"/>
              </a:rPr>
              <a:t>recommender</a:t>
            </a:r>
            <a:r>
              <a:rPr lang="cs-CZ" b="1" dirty="0">
                <a:solidFill>
                  <a:srgbClr val="00B050"/>
                </a:solidFill>
                <a:latin typeface="+mn-lt"/>
              </a:rPr>
              <a:t> </a:t>
            </a:r>
            <a:r>
              <a:rPr lang="cs-CZ" b="1" dirty="0" err="1">
                <a:solidFill>
                  <a:srgbClr val="00B050"/>
                </a:solidFill>
                <a:latin typeface="+mn-lt"/>
              </a:rPr>
              <a:t>systems</a:t>
            </a:r>
            <a:endParaRPr lang="cs-CZ" b="1" dirty="0">
              <a:solidFill>
                <a:srgbClr val="00B050"/>
              </a:solidFill>
              <a:latin typeface="+mn-lt"/>
            </a:endParaRPr>
          </a:p>
          <a:p>
            <a:pPr>
              <a:lnSpc>
                <a:spcPct val="90000"/>
              </a:lnSpc>
            </a:pPr>
            <a:r>
              <a:rPr lang="cs-CZ" sz="2000" dirty="0">
                <a:solidFill>
                  <a:schemeClr val="tx1"/>
                </a:solidFill>
                <a:latin typeface="+mn-lt"/>
              </a:rPr>
              <a:t>Model </a:t>
            </a:r>
            <a:r>
              <a:rPr lang="cs-CZ" sz="2000" dirty="0" err="1">
                <a:solidFill>
                  <a:schemeClr val="tx1"/>
                </a:solidFill>
                <a:latin typeface="+mn-lt"/>
              </a:rPr>
              <a:t>search</a:t>
            </a:r>
            <a:r>
              <a:rPr lang="cs-CZ" sz="2000" dirty="0">
                <a:solidFill>
                  <a:schemeClr val="tx1"/>
                </a:solidFill>
                <a:latin typeface="+mn-lt"/>
              </a:rPr>
              <a:t> </a:t>
            </a:r>
            <a:r>
              <a:rPr lang="cs-CZ" sz="2000" dirty="0" err="1">
                <a:solidFill>
                  <a:schemeClr val="tx1"/>
                </a:solidFill>
                <a:latin typeface="+mn-lt"/>
              </a:rPr>
              <a:t>pages</a:t>
            </a:r>
            <a:r>
              <a:rPr lang="cs-CZ" sz="2000" dirty="0">
                <a:solidFill>
                  <a:schemeClr val="tx1"/>
                </a:solidFill>
                <a:latin typeface="+mn-lt"/>
              </a:rPr>
              <a:t> / </a:t>
            </a:r>
            <a:r>
              <a:rPr lang="cs-CZ" sz="2000" dirty="0" err="1">
                <a:solidFill>
                  <a:schemeClr val="tx1"/>
                </a:solidFill>
                <a:latin typeface="+mn-lt"/>
              </a:rPr>
              <a:t>browsed</a:t>
            </a:r>
            <a:r>
              <a:rPr lang="cs-CZ" sz="2000" dirty="0">
                <a:solidFill>
                  <a:schemeClr val="tx1"/>
                </a:solidFill>
                <a:latin typeface="+mn-lt"/>
              </a:rPr>
              <a:t> </a:t>
            </a:r>
            <a:r>
              <a:rPr lang="cs-CZ" sz="2000" dirty="0" err="1">
                <a:solidFill>
                  <a:schemeClr val="tx1"/>
                </a:solidFill>
                <a:latin typeface="+mn-lt"/>
              </a:rPr>
              <a:t>pages</a:t>
            </a:r>
            <a:r>
              <a:rPr lang="cs-CZ" sz="2000" dirty="0">
                <a:solidFill>
                  <a:schemeClr val="tx1"/>
                </a:solidFill>
                <a:latin typeface="+mn-lt"/>
              </a:rPr>
              <a:t> in </a:t>
            </a:r>
            <a:r>
              <a:rPr lang="cs-CZ" sz="2000" dirty="0" err="1">
                <a:solidFill>
                  <a:schemeClr val="tx1"/>
                </a:solidFill>
                <a:latin typeface="+mn-lt"/>
              </a:rPr>
              <a:t>the</a:t>
            </a:r>
            <a:r>
              <a:rPr lang="cs-CZ" sz="2000" dirty="0">
                <a:solidFill>
                  <a:schemeClr val="tx1"/>
                </a:solidFill>
                <a:latin typeface="+mn-lt"/>
              </a:rPr>
              <a:t> </a:t>
            </a:r>
            <a:r>
              <a:rPr lang="cs-CZ" sz="2000" dirty="0" err="1">
                <a:solidFill>
                  <a:schemeClr val="tx1"/>
                </a:solidFill>
                <a:latin typeface="+mn-lt"/>
              </a:rPr>
              <a:t>same</a:t>
            </a:r>
            <a:r>
              <a:rPr lang="cs-CZ" sz="2000" dirty="0">
                <a:solidFill>
                  <a:schemeClr val="tx1"/>
                </a:solidFill>
                <a:latin typeface="+mn-lt"/>
              </a:rPr>
              <a:t> </a:t>
            </a:r>
            <a:r>
              <a:rPr lang="cs-CZ" sz="2000" dirty="0" err="1">
                <a:solidFill>
                  <a:schemeClr val="tx1"/>
                </a:solidFill>
                <a:latin typeface="+mn-lt"/>
              </a:rPr>
              <a:t>way</a:t>
            </a:r>
            <a:r>
              <a:rPr lang="cs-CZ" sz="2000" dirty="0">
                <a:solidFill>
                  <a:schemeClr val="tx1"/>
                </a:solidFill>
                <a:latin typeface="+mn-lt"/>
              </a:rPr>
              <a:t> as </a:t>
            </a:r>
            <a:r>
              <a:rPr lang="cs-CZ" sz="2000" dirty="0" err="1">
                <a:solidFill>
                  <a:schemeClr val="tx1"/>
                </a:solidFill>
                <a:latin typeface="+mn-lt"/>
              </a:rPr>
              <a:t>visited</a:t>
            </a:r>
            <a:r>
              <a:rPr lang="cs-CZ" sz="2000" dirty="0">
                <a:solidFill>
                  <a:schemeClr val="tx1"/>
                </a:solidFill>
                <a:latin typeface="+mn-lt"/>
              </a:rPr>
              <a:t> </a:t>
            </a:r>
            <a:r>
              <a:rPr lang="cs-CZ" sz="2000" dirty="0" err="1">
                <a:solidFill>
                  <a:schemeClr val="tx1"/>
                </a:solidFill>
                <a:latin typeface="+mn-lt"/>
              </a:rPr>
              <a:t>objects</a:t>
            </a:r>
            <a:endParaRPr lang="cs-CZ" sz="2000" dirty="0">
              <a:solidFill>
                <a:schemeClr val="tx1"/>
              </a:solidFill>
              <a:latin typeface="+mn-lt"/>
            </a:endParaRPr>
          </a:p>
          <a:p>
            <a:pPr lvl="1">
              <a:lnSpc>
                <a:spcPct val="90000"/>
              </a:lnSpc>
            </a:pPr>
            <a:r>
              <a:rPr lang="cs-CZ" dirty="0" err="1">
                <a:solidFill>
                  <a:schemeClr val="tx1"/>
                </a:solidFill>
                <a:latin typeface="+mn-lt"/>
              </a:rPr>
              <a:t>Vector</a:t>
            </a:r>
            <a:r>
              <a:rPr lang="cs-CZ" dirty="0">
                <a:solidFill>
                  <a:schemeClr val="tx1"/>
                </a:solidFill>
                <a:latin typeface="+mn-lt"/>
              </a:rPr>
              <a:t> </a:t>
            </a:r>
            <a:r>
              <a:rPr lang="cs-CZ" dirty="0" err="1">
                <a:solidFill>
                  <a:schemeClr val="tx1"/>
                </a:solidFill>
                <a:latin typeface="+mn-lt"/>
              </a:rPr>
              <a:t>representation</a:t>
            </a:r>
            <a:r>
              <a:rPr lang="cs-CZ" dirty="0">
                <a:solidFill>
                  <a:schemeClr val="tx1"/>
                </a:solidFill>
                <a:latin typeface="+mn-lt"/>
              </a:rPr>
              <a:t> </a:t>
            </a:r>
            <a:r>
              <a:rPr lang="cs-CZ" dirty="0" err="1">
                <a:solidFill>
                  <a:schemeClr val="tx1"/>
                </a:solidFill>
                <a:latin typeface="+mn-lt"/>
              </a:rPr>
              <a:t>of</a:t>
            </a:r>
            <a:r>
              <a:rPr lang="cs-CZ" dirty="0">
                <a:solidFill>
                  <a:schemeClr val="tx1"/>
                </a:solidFill>
                <a:latin typeface="+mn-lt"/>
              </a:rPr>
              <a:t> </a:t>
            </a:r>
            <a:r>
              <a:rPr lang="cs-CZ" dirty="0" err="1">
                <a:solidFill>
                  <a:schemeClr val="tx1"/>
                </a:solidFill>
                <a:latin typeface="+mn-lt"/>
              </a:rPr>
              <a:t>object</a:t>
            </a:r>
            <a:r>
              <a:rPr lang="en-US" dirty="0">
                <a:solidFill>
                  <a:schemeClr val="tx1"/>
                </a:solidFill>
                <a:latin typeface="+mn-lt"/>
              </a:rPr>
              <a:t>’s attributes</a:t>
            </a:r>
          </a:p>
          <a:p>
            <a:pPr lvl="1">
              <a:lnSpc>
                <a:spcPct val="90000"/>
              </a:lnSpc>
            </a:pPr>
            <a:r>
              <a:rPr lang="en-US" dirty="0">
                <a:solidFill>
                  <a:schemeClr val="tx1"/>
                </a:solidFill>
                <a:latin typeface="+mn-lt"/>
              </a:rPr>
              <a:t>The same representation for search</a:t>
            </a:r>
            <a:r>
              <a:rPr lang="cs-CZ" dirty="0" err="1">
                <a:solidFill>
                  <a:schemeClr val="tx1"/>
                </a:solidFill>
                <a:latin typeface="+mn-lt"/>
              </a:rPr>
              <a:t>ed</a:t>
            </a:r>
            <a:r>
              <a:rPr lang="en-US" dirty="0">
                <a:solidFill>
                  <a:schemeClr val="tx1"/>
                </a:solidFill>
                <a:latin typeface="+mn-lt"/>
              </a:rPr>
              <a:t> terms </a:t>
            </a:r>
            <a:r>
              <a:rPr lang="cs-CZ" dirty="0">
                <a:solidFill>
                  <a:schemeClr val="tx1"/>
                </a:solidFill>
                <a:latin typeface="+mn-lt"/>
              </a:rPr>
              <a:t>(</a:t>
            </a:r>
            <a:r>
              <a:rPr lang="cs-CZ" dirty="0" err="1">
                <a:solidFill>
                  <a:schemeClr val="tx1"/>
                </a:solidFill>
                <a:latin typeface="+mn-lt"/>
              </a:rPr>
              <a:t>leave</a:t>
            </a:r>
            <a:r>
              <a:rPr lang="cs-CZ" dirty="0">
                <a:solidFill>
                  <a:schemeClr val="tx1"/>
                </a:solidFill>
                <a:latin typeface="+mn-lt"/>
              </a:rPr>
              <a:t> </a:t>
            </a:r>
            <a:r>
              <a:rPr lang="cs-CZ" dirty="0" err="1">
                <a:solidFill>
                  <a:schemeClr val="tx1"/>
                </a:solidFill>
                <a:latin typeface="+mn-lt"/>
              </a:rPr>
              <a:t>blank</a:t>
            </a:r>
            <a:r>
              <a:rPr lang="cs-CZ" dirty="0">
                <a:solidFill>
                  <a:schemeClr val="tx1"/>
                </a:solidFill>
                <a:latin typeface="+mn-lt"/>
              </a:rPr>
              <a:t> </a:t>
            </a:r>
            <a:r>
              <a:rPr lang="cs-CZ" dirty="0" err="1">
                <a:solidFill>
                  <a:schemeClr val="tx1"/>
                </a:solidFill>
                <a:latin typeface="+mn-lt"/>
              </a:rPr>
              <a:t>if</a:t>
            </a:r>
            <a:r>
              <a:rPr lang="cs-CZ" dirty="0">
                <a:solidFill>
                  <a:schemeClr val="tx1"/>
                </a:solidFill>
                <a:latin typeface="+mn-lt"/>
              </a:rPr>
              <a:t> </a:t>
            </a:r>
            <a:r>
              <a:rPr lang="cs-CZ" dirty="0" err="1">
                <a:solidFill>
                  <a:schemeClr val="tx1"/>
                </a:solidFill>
                <a:latin typeface="+mn-lt"/>
              </a:rPr>
              <a:t>unknown</a:t>
            </a:r>
            <a:r>
              <a:rPr lang="cs-CZ" dirty="0">
                <a:solidFill>
                  <a:schemeClr val="tx1"/>
                </a:solidFill>
                <a:latin typeface="+mn-lt"/>
              </a:rPr>
              <a:t>)</a:t>
            </a:r>
          </a:p>
          <a:p>
            <a:pPr lvl="1">
              <a:lnSpc>
                <a:spcPct val="90000"/>
              </a:lnSpc>
            </a:pPr>
            <a:r>
              <a:rPr lang="cs-CZ" dirty="0" err="1">
                <a:solidFill>
                  <a:schemeClr val="tx1"/>
                </a:solidFill>
                <a:latin typeface="+mn-lt"/>
              </a:rPr>
              <a:t>Alternatively</a:t>
            </a:r>
            <a:r>
              <a:rPr lang="cs-CZ" dirty="0">
                <a:solidFill>
                  <a:schemeClr val="tx1"/>
                </a:solidFill>
                <a:latin typeface="+mn-lt"/>
              </a:rPr>
              <a:t>, </a:t>
            </a:r>
            <a:r>
              <a:rPr lang="cs-CZ" dirty="0" err="1">
                <a:solidFill>
                  <a:schemeClr val="tx1"/>
                </a:solidFill>
                <a:latin typeface="+mn-lt"/>
              </a:rPr>
              <a:t>page</a:t>
            </a:r>
            <a:r>
              <a:rPr lang="cs-CZ" dirty="0">
                <a:solidFill>
                  <a:schemeClr val="tx1"/>
                </a:solidFill>
                <a:latin typeface="+mn-lt"/>
              </a:rPr>
              <a:t> </a:t>
            </a:r>
            <a:r>
              <a:rPr lang="cs-CZ" dirty="0" err="1">
                <a:solidFill>
                  <a:schemeClr val="tx1"/>
                </a:solidFill>
                <a:latin typeface="+mn-lt"/>
              </a:rPr>
              <a:t>is</a:t>
            </a:r>
            <a:r>
              <a:rPr lang="cs-CZ" dirty="0">
                <a:solidFill>
                  <a:schemeClr val="tx1"/>
                </a:solidFill>
                <a:latin typeface="+mn-lt"/>
              </a:rPr>
              <a:t> </a:t>
            </a:r>
            <a:r>
              <a:rPr lang="cs-CZ" dirty="0" err="1">
                <a:solidFill>
                  <a:schemeClr val="tx1"/>
                </a:solidFill>
                <a:latin typeface="+mn-lt"/>
              </a:rPr>
              <a:t>represented</a:t>
            </a:r>
            <a:r>
              <a:rPr lang="cs-CZ" dirty="0">
                <a:solidFill>
                  <a:schemeClr val="tx1"/>
                </a:solidFill>
                <a:latin typeface="+mn-lt"/>
              </a:rPr>
              <a:t> as a (</a:t>
            </a:r>
            <a:r>
              <a:rPr lang="cs-CZ" dirty="0" err="1">
                <a:solidFill>
                  <a:schemeClr val="tx1"/>
                </a:solidFill>
                <a:latin typeface="+mn-lt"/>
              </a:rPr>
              <a:t>weighted</a:t>
            </a:r>
            <a:r>
              <a:rPr lang="cs-CZ" dirty="0">
                <a:solidFill>
                  <a:schemeClr val="tx1"/>
                </a:solidFill>
                <a:latin typeface="+mn-lt"/>
              </a:rPr>
              <a:t>) sum </a:t>
            </a:r>
            <a:r>
              <a:rPr lang="cs-CZ" dirty="0" err="1">
                <a:solidFill>
                  <a:schemeClr val="tx1"/>
                </a:solidFill>
                <a:latin typeface="+mn-lt"/>
              </a:rPr>
              <a:t>of</a:t>
            </a:r>
            <a:r>
              <a:rPr lang="cs-CZ" dirty="0">
                <a:solidFill>
                  <a:schemeClr val="tx1"/>
                </a:solidFill>
                <a:latin typeface="+mn-lt"/>
              </a:rPr>
              <a:t> </a:t>
            </a:r>
            <a:r>
              <a:rPr lang="cs-CZ" dirty="0" err="1">
                <a:solidFill>
                  <a:schemeClr val="tx1"/>
                </a:solidFill>
                <a:latin typeface="+mn-lt"/>
              </a:rPr>
              <a:t>items</a:t>
            </a:r>
            <a:r>
              <a:rPr lang="cs-CZ" dirty="0">
                <a:solidFill>
                  <a:schemeClr val="tx1"/>
                </a:solidFill>
                <a:latin typeface="+mn-lt"/>
              </a:rPr>
              <a:t> </a:t>
            </a:r>
            <a:r>
              <a:rPr lang="cs-CZ" dirty="0" err="1">
                <a:solidFill>
                  <a:schemeClr val="tx1"/>
                </a:solidFill>
                <a:latin typeface="+mn-lt"/>
              </a:rPr>
              <a:t>it</a:t>
            </a:r>
            <a:r>
              <a:rPr lang="cs-CZ" dirty="0">
                <a:solidFill>
                  <a:schemeClr val="tx1"/>
                </a:solidFill>
                <a:latin typeface="+mn-lt"/>
              </a:rPr>
              <a:t> </a:t>
            </a:r>
            <a:r>
              <a:rPr lang="cs-CZ" dirty="0" err="1">
                <a:solidFill>
                  <a:schemeClr val="tx1"/>
                </a:solidFill>
                <a:latin typeface="+mn-lt"/>
              </a:rPr>
              <a:t>displays</a:t>
            </a:r>
            <a:endParaRPr lang="cs-CZ" sz="1400" dirty="0">
              <a:solidFill>
                <a:schemeClr val="tx1"/>
              </a:solidFill>
              <a:latin typeface="+mn-lt"/>
            </a:endParaRPr>
          </a:p>
          <a:p>
            <a:pPr>
              <a:lnSpc>
                <a:spcPct val="90000"/>
              </a:lnSpc>
            </a:pPr>
            <a:r>
              <a:rPr lang="cs-CZ" sz="2000" dirty="0" err="1">
                <a:solidFill>
                  <a:schemeClr val="tx1"/>
                </a:solidFill>
                <a:latin typeface="+mn-lt"/>
              </a:rPr>
              <a:t>Apply</a:t>
            </a:r>
            <a:r>
              <a:rPr lang="cs-CZ" sz="2000" dirty="0">
                <a:solidFill>
                  <a:schemeClr val="tx1"/>
                </a:solidFill>
                <a:latin typeface="+mn-lt"/>
              </a:rPr>
              <a:t> any </a:t>
            </a:r>
            <a:r>
              <a:rPr lang="cs-CZ" sz="2000" dirty="0" err="1">
                <a:solidFill>
                  <a:schemeClr val="tx1"/>
                </a:solidFill>
                <a:latin typeface="+mn-lt"/>
              </a:rPr>
              <a:t>suitable</a:t>
            </a:r>
            <a:r>
              <a:rPr lang="cs-CZ" sz="2000" dirty="0">
                <a:solidFill>
                  <a:schemeClr val="tx1"/>
                </a:solidFill>
                <a:latin typeface="+mn-lt"/>
              </a:rPr>
              <a:t> </a:t>
            </a:r>
            <a:r>
              <a:rPr lang="cs-CZ" sz="2000" dirty="0" err="1">
                <a:solidFill>
                  <a:schemeClr val="tx1"/>
                </a:solidFill>
                <a:latin typeface="+mn-lt"/>
              </a:rPr>
              <a:t>sequence-based</a:t>
            </a:r>
            <a:r>
              <a:rPr lang="cs-CZ" sz="2000" dirty="0">
                <a:solidFill>
                  <a:schemeClr val="tx1"/>
                </a:solidFill>
                <a:latin typeface="+mn-lt"/>
              </a:rPr>
              <a:t> </a:t>
            </a:r>
            <a:r>
              <a:rPr lang="cs-CZ" sz="2000" dirty="0" err="1">
                <a:solidFill>
                  <a:schemeClr val="tx1"/>
                </a:solidFill>
                <a:latin typeface="+mn-lt"/>
              </a:rPr>
              <a:t>recommender</a:t>
            </a:r>
            <a:r>
              <a:rPr lang="cs-CZ" sz="2000" dirty="0">
                <a:solidFill>
                  <a:schemeClr val="tx1"/>
                </a:solidFill>
                <a:latin typeface="+mn-lt"/>
              </a:rPr>
              <a:t> </a:t>
            </a:r>
            <a:r>
              <a:rPr lang="cs-CZ" sz="2000" dirty="0" err="1">
                <a:solidFill>
                  <a:schemeClr val="tx1"/>
                </a:solidFill>
                <a:latin typeface="+mn-lt"/>
              </a:rPr>
              <a:t>system</a:t>
            </a:r>
            <a:r>
              <a:rPr lang="cs-CZ" sz="2000" dirty="0">
                <a:solidFill>
                  <a:schemeClr val="tx1"/>
                </a:solidFill>
                <a:latin typeface="+mn-lt"/>
              </a:rPr>
              <a:t> on such data</a:t>
            </a:r>
          </a:p>
          <a:p>
            <a:pPr lvl="1">
              <a:lnSpc>
                <a:spcPct val="90000"/>
              </a:lnSpc>
            </a:pPr>
            <a:r>
              <a:rPr lang="cs-CZ" sz="1800" dirty="0" err="1">
                <a:solidFill>
                  <a:schemeClr val="tx1"/>
                </a:solidFill>
                <a:latin typeface="+mn-lt"/>
              </a:rPr>
              <a:t>Diploma</a:t>
            </a:r>
            <a:r>
              <a:rPr lang="cs-CZ" sz="1800" dirty="0">
                <a:solidFill>
                  <a:schemeClr val="tx1"/>
                </a:solidFill>
                <a:latin typeface="+mn-lt"/>
              </a:rPr>
              <a:t> thesis </a:t>
            </a:r>
            <a:r>
              <a:rPr lang="cs-CZ" sz="1800" dirty="0" err="1">
                <a:solidFill>
                  <a:schemeClr val="tx1"/>
                </a:solidFill>
                <a:latin typeface="+mn-lt"/>
              </a:rPr>
              <a:t>of</a:t>
            </a:r>
            <a:r>
              <a:rPr lang="cs-CZ" sz="1800" dirty="0">
                <a:solidFill>
                  <a:schemeClr val="tx1"/>
                </a:solidFill>
                <a:latin typeface="+mn-lt"/>
              </a:rPr>
              <a:t> </a:t>
            </a:r>
            <a:r>
              <a:rPr lang="cs-CZ" sz="1800" dirty="0" err="1">
                <a:solidFill>
                  <a:schemeClr val="tx1"/>
                </a:solidFill>
                <a:latin typeface="+mn-lt"/>
              </a:rPr>
              <a:t>Kaan</a:t>
            </a:r>
            <a:r>
              <a:rPr lang="cs-CZ" sz="1800" dirty="0">
                <a:solidFill>
                  <a:schemeClr val="tx1"/>
                </a:solidFill>
                <a:latin typeface="+mn-lt"/>
              </a:rPr>
              <a:t> </a:t>
            </a:r>
            <a:r>
              <a:rPr lang="cs-CZ" sz="1800" dirty="0" err="1">
                <a:solidFill>
                  <a:schemeClr val="tx1"/>
                </a:solidFill>
                <a:latin typeface="+mn-lt"/>
              </a:rPr>
              <a:t>Yos</a:t>
            </a:r>
            <a:r>
              <a:rPr lang="cs-CZ" sz="1800" dirty="0">
                <a:solidFill>
                  <a:schemeClr val="tx1"/>
                </a:solidFill>
                <a:latin typeface="+mn-lt"/>
              </a:rPr>
              <a:t>: „</a:t>
            </a:r>
            <a:r>
              <a:rPr lang="en-US" sz="1800" dirty="0">
                <a:solidFill>
                  <a:schemeClr val="tx1"/>
                </a:solidFill>
                <a:latin typeface="+mn-lt"/>
              </a:rPr>
              <a:t>Deep Learning For Implicit Feedback-based Recommender Systems</a:t>
            </a:r>
            <a:r>
              <a:rPr lang="cs-CZ" sz="1800" dirty="0">
                <a:solidFill>
                  <a:schemeClr val="tx1"/>
                </a:solidFill>
                <a:latin typeface="+mn-lt"/>
              </a:rPr>
              <a:t>“, </a:t>
            </a:r>
            <a:r>
              <a:rPr lang="cs-CZ" sz="1800" dirty="0">
                <a:solidFill>
                  <a:schemeClr val="tx1"/>
                </a:solidFill>
                <a:latin typeface="+mn-lt"/>
                <a:hlinkClick r:id="rId2"/>
              </a:rPr>
              <a:t>https://dspace.cuni.cz/handle/20.500.11956/121242</a:t>
            </a:r>
            <a:r>
              <a:rPr lang="cs-CZ" sz="1800" dirty="0">
                <a:solidFill>
                  <a:schemeClr val="tx1"/>
                </a:solidFill>
                <a:latin typeface="+mn-lt"/>
              </a:rPr>
              <a:t> </a:t>
            </a:r>
          </a:p>
          <a:p>
            <a:pPr lvl="2">
              <a:lnSpc>
                <a:spcPct val="90000"/>
              </a:lnSpc>
            </a:pPr>
            <a:r>
              <a:rPr lang="cs-CZ" sz="1600" dirty="0">
                <a:solidFill>
                  <a:schemeClr val="tx1"/>
                </a:solidFill>
                <a:latin typeface="+mn-lt"/>
              </a:rPr>
              <a:t>Limited </a:t>
            </a:r>
            <a:r>
              <a:rPr lang="cs-CZ" sz="1600" dirty="0" err="1">
                <a:solidFill>
                  <a:schemeClr val="tx1"/>
                </a:solidFill>
                <a:latin typeface="+mn-lt"/>
              </a:rPr>
              <a:t>search</a:t>
            </a:r>
            <a:r>
              <a:rPr lang="cs-CZ" sz="1600" dirty="0">
                <a:solidFill>
                  <a:schemeClr val="tx1"/>
                </a:solidFill>
                <a:latin typeface="+mn-lt"/>
              </a:rPr>
              <a:t> data on a </a:t>
            </a:r>
            <a:r>
              <a:rPr lang="cs-CZ" sz="1600" dirty="0" err="1">
                <a:solidFill>
                  <a:schemeClr val="tx1"/>
                </a:solidFill>
                <a:latin typeface="+mn-lt"/>
              </a:rPr>
              <a:t>travel</a:t>
            </a:r>
            <a:r>
              <a:rPr lang="cs-CZ" sz="1600" dirty="0">
                <a:solidFill>
                  <a:schemeClr val="tx1"/>
                </a:solidFill>
                <a:latin typeface="+mn-lt"/>
              </a:rPr>
              <a:t> </a:t>
            </a:r>
            <a:r>
              <a:rPr lang="cs-CZ" sz="1600" dirty="0" err="1">
                <a:solidFill>
                  <a:schemeClr val="tx1"/>
                </a:solidFill>
                <a:latin typeface="+mn-lt"/>
              </a:rPr>
              <a:t>agency</a:t>
            </a:r>
            <a:r>
              <a:rPr lang="cs-CZ" sz="1600" dirty="0">
                <a:solidFill>
                  <a:schemeClr val="tx1"/>
                </a:solidFill>
                <a:latin typeface="+mn-lt"/>
              </a:rPr>
              <a:t> (</a:t>
            </a:r>
            <a:r>
              <a:rPr lang="cs-CZ" sz="1600" dirty="0" err="1">
                <a:solidFill>
                  <a:schemeClr val="tx1"/>
                </a:solidFill>
                <a:latin typeface="+mn-lt"/>
              </a:rPr>
              <a:t>dates</a:t>
            </a:r>
            <a:r>
              <a:rPr lang="cs-CZ" sz="1600" dirty="0">
                <a:solidFill>
                  <a:schemeClr val="tx1"/>
                </a:solidFill>
                <a:latin typeface="+mn-lt"/>
              </a:rPr>
              <a:t>, tour type, </a:t>
            </a:r>
            <a:r>
              <a:rPr lang="cs-CZ" sz="1600" dirty="0" err="1">
                <a:solidFill>
                  <a:schemeClr val="tx1"/>
                </a:solidFill>
                <a:latin typeface="+mn-lt"/>
              </a:rPr>
              <a:t>accomodation</a:t>
            </a:r>
            <a:r>
              <a:rPr lang="cs-CZ" sz="1600" dirty="0">
                <a:solidFill>
                  <a:schemeClr val="tx1"/>
                </a:solidFill>
                <a:latin typeface="+mn-lt"/>
              </a:rPr>
              <a:t> type)</a:t>
            </a:r>
          </a:p>
          <a:p>
            <a:pPr lvl="2">
              <a:lnSpc>
                <a:spcPct val="90000"/>
              </a:lnSpc>
            </a:pPr>
            <a:r>
              <a:rPr lang="cs-CZ" sz="1600" dirty="0">
                <a:solidFill>
                  <a:schemeClr val="tx1"/>
                </a:solidFill>
                <a:latin typeface="+mn-lt"/>
              </a:rPr>
              <a:t>LSTM, </a:t>
            </a:r>
            <a:r>
              <a:rPr lang="cs-CZ" sz="1600" dirty="0" err="1">
                <a:solidFill>
                  <a:schemeClr val="tx1"/>
                </a:solidFill>
                <a:latin typeface="+mn-lt"/>
              </a:rPr>
              <a:t>several</a:t>
            </a:r>
            <a:r>
              <a:rPr lang="cs-CZ" sz="1600" dirty="0">
                <a:solidFill>
                  <a:schemeClr val="tx1"/>
                </a:solidFill>
                <a:latin typeface="+mn-lt"/>
              </a:rPr>
              <a:t> </a:t>
            </a:r>
            <a:r>
              <a:rPr lang="cs-CZ" sz="1600" dirty="0" err="1">
                <a:solidFill>
                  <a:schemeClr val="tx1"/>
                </a:solidFill>
                <a:latin typeface="+mn-lt"/>
              </a:rPr>
              <a:t>encoding</a:t>
            </a:r>
            <a:r>
              <a:rPr lang="cs-CZ" sz="1600" dirty="0">
                <a:solidFill>
                  <a:schemeClr val="tx1"/>
                </a:solidFill>
                <a:latin typeface="+mn-lt"/>
              </a:rPr>
              <a:t> </a:t>
            </a:r>
            <a:r>
              <a:rPr lang="cs-CZ" sz="1600" dirty="0" err="1">
                <a:solidFill>
                  <a:schemeClr val="tx1"/>
                </a:solidFill>
                <a:latin typeface="+mn-lt"/>
              </a:rPr>
              <a:t>variants</a:t>
            </a:r>
            <a:endParaRPr lang="cs-CZ" sz="1600" dirty="0">
              <a:solidFill>
                <a:schemeClr val="tx1"/>
              </a:solidFill>
              <a:latin typeface="+mn-lt"/>
            </a:endParaRPr>
          </a:p>
          <a:p>
            <a:pPr lvl="2">
              <a:lnSpc>
                <a:spcPct val="90000"/>
              </a:lnSpc>
            </a:pPr>
            <a:r>
              <a:rPr lang="cs-CZ" sz="1600" dirty="0" err="1">
                <a:solidFill>
                  <a:schemeClr val="tx1"/>
                </a:solidFill>
                <a:latin typeface="+mn-lt"/>
              </a:rPr>
              <a:t>Next</a:t>
            </a:r>
            <a:r>
              <a:rPr lang="cs-CZ" sz="1600" dirty="0">
                <a:solidFill>
                  <a:schemeClr val="tx1"/>
                </a:solidFill>
                <a:latin typeface="+mn-lt"/>
              </a:rPr>
              <a:t> </a:t>
            </a:r>
            <a:r>
              <a:rPr lang="cs-CZ" sz="1600" dirty="0" err="1">
                <a:solidFill>
                  <a:schemeClr val="tx1"/>
                </a:solidFill>
                <a:latin typeface="+mn-lt"/>
              </a:rPr>
              <a:t>item</a:t>
            </a:r>
            <a:r>
              <a:rPr lang="cs-CZ" sz="1600" dirty="0">
                <a:solidFill>
                  <a:schemeClr val="tx1"/>
                </a:solidFill>
                <a:latin typeface="+mn-lt"/>
              </a:rPr>
              <a:t> </a:t>
            </a:r>
            <a:r>
              <a:rPr lang="cs-CZ" sz="1600" dirty="0" err="1">
                <a:solidFill>
                  <a:schemeClr val="tx1"/>
                </a:solidFill>
                <a:latin typeface="+mn-lt"/>
              </a:rPr>
              <a:t>recommendations</a:t>
            </a:r>
            <a:endParaRPr lang="cs-CZ" sz="1600" dirty="0">
              <a:solidFill>
                <a:schemeClr val="tx1"/>
              </a:solidFill>
              <a:latin typeface="+mn-lt"/>
            </a:endParaRPr>
          </a:p>
          <a:p>
            <a:pPr>
              <a:lnSpc>
                <a:spcPct val="90000"/>
              </a:lnSpc>
            </a:pPr>
            <a:r>
              <a:rPr lang="cs-CZ" sz="2000" dirty="0" err="1">
                <a:solidFill>
                  <a:schemeClr val="tx1"/>
                </a:solidFill>
                <a:latin typeface="+mn-lt"/>
              </a:rPr>
              <a:t>Suitable</a:t>
            </a:r>
            <a:r>
              <a:rPr lang="cs-CZ" sz="2000" dirty="0">
                <a:solidFill>
                  <a:schemeClr val="tx1"/>
                </a:solidFill>
                <a:latin typeface="+mn-lt"/>
              </a:rPr>
              <a:t> </a:t>
            </a:r>
            <a:r>
              <a:rPr lang="cs-CZ" sz="2000" dirty="0" err="1">
                <a:solidFill>
                  <a:schemeClr val="tx1"/>
                </a:solidFill>
                <a:latin typeface="+mn-lt"/>
              </a:rPr>
              <a:t>for</a:t>
            </a:r>
            <a:r>
              <a:rPr lang="cs-CZ" sz="2000" dirty="0">
                <a:solidFill>
                  <a:schemeClr val="tx1"/>
                </a:solidFill>
                <a:latin typeface="+mn-lt"/>
              </a:rPr>
              <a:t> </a:t>
            </a:r>
            <a:r>
              <a:rPr lang="cs-CZ" sz="2000" dirty="0" err="1">
                <a:solidFill>
                  <a:schemeClr val="tx1"/>
                </a:solidFill>
                <a:latin typeface="+mn-lt"/>
              </a:rPr>
              <a:t>short</a:t>
            </a:r>
            <a:r>
              <a:rPr lang="cs-CZ" sz="2000" dirty="0">
                <a:solidFill>
                  <a:schemeClr val="tx1"/>
                </a:solidFill>
                <a:latin typeface="+mn-lt"/>
              </a:rPr>
              <a:t>-term user </a:t>
            </a:r>
            <a:r>
              <a:rPr lang="cs-CZ" sz="2000" dirty="0" err="1">
                <a:solidFill>
                  <a:schemeClr val="tx1"/>
                </a:solidFill>
                <a:latin typeface="+mn-lt"/>
              </a:rPr>
              <a:t>needs</a:t>
            </a:r>
            <a:r>
              <a:rPr lang="cs-CZ" sz="2000" dirty="0">
                <a:solidFill>
                  <a:schemeClr val="tx1"/>
                </a:solidFill>
                <a:latin typeface="+mn-lt"/>
              </a:rPr>
              <a:t> (</a:t>
            </a:r>
            <a:r>
              <a:rPr lang="cs-CZ" sz="2000" dirty="0" err="1">
                <a:solidFill>
                  <a:schemeClr val="tx1"/>
                </a:solidFill>
                <a:latin typeface="+mn-lt"/>
              </a:rPr>
              <a:t>sessions</a:t>
            </a:r>
            <a:r>
              <a:rPr lang="cs-CZ" sz="2000" dirty="0">
                <a:solidFill>
                  <a:schemeClr val="tx1"/>
                </a:solidFill>
                <a:latin typeface="+mn-lt"/>
              </a:rPr>
              <a:t>)</a:t>
            </a:r>
          </a:p>
          <a:p>
            <a:pPr>
              <a:lnSpc>
                <a:spcPct val="90000"/>
              </a:lnSpc>
            </a:pPr>
            <a:r>
              <a:rPr lang="cs-CZ" sz="2000" dirty="0" err="1">
                <a:solidFill>
                  <a:schemeClr val="tx1"/>
                </a:solidFill>
                <a:latin typeface="+mn-lt"/>
              </a:rPr>
              <a:t>Possible</a:t>
            </a:r>
            <a:r>
              <a:rPr lang="cs-CZ" sz="2000" dirty="0">
                <a:solidFill>
                  <a:schemeClr val="tx1"/>
                </a:solidFill>
                <a:latin typeface="+mn-lt"/>
              </a:rPr>
              <a:t> </a:t>
            </a:r>
            <a:r>
              <a:rPr lang="cs-CZ" sz="2000" dirty="0" err="1">
                <a:solidFill>
                  <a:schemeClr val="tx1"/>
                </a:solidFill>
                <a:latin typeface="+mn-lt"/>
              </a:rPr>
              <a:t>extensions</a:t>
            </a:r>
            <a:r>
              <a:rPr lang="cs-CZ" sz="2000" dirty="0">
                <a:solidFill>
                  <a:schemeClr val="tx1"/>
                </a:solidFill>
                <a:latin typeface="+mn-lt"/>
              </a:rPr>
              <a:t>: </a:t>
            </a:r>
            <a:r>
              <a:rPr lang="cs-CZ" sz="2000" dirty="0" err="1">
                <a:solidFill>
                  <a:schemeClr val="tx1"/>
                </a:solidFill>
                <a:latin typeface="+mn-lt"/>
              </a:rPr>
              <a:t>aggregated</a:t>
            </a:r>
            <a:r>
              <a:rPr lang="cs-CZ" sz="2000" dirty="0">
                <a:solidFill>
                  <a:schemeClr val="tx1"/>
                </a:solidFill>
                <a:latin typeface="+mn-lt"/>
              </a:rPr>
              <a:t> </a:t>
            </a:r>
            <a:r>
              <a:rPr lang="cs-CZ" sz="2000" dirty="0" err="1">
                <a:solidFill>
                  <a:schemeClr val="tx1"/>
                </a:solidFill>
                <a:latin typeface="+mn-lt"/>
              </a:rPr>
              <a:t>information</a:t>
            </a:r>
            <a:r>
              <a:rPr lang="cs-CZ" sz="2000" dirty="0">
                <a:solidFill>
                  <a:schemeClr val="tx1"/>
                </a:solidFill>
                <a:latin typeface="+mn-lt"/>
              </a:rPr>
              <a:t> </a:t>
            </a:r>
            <a:r>
              <a:rPr lang="cs-CZ" sz="2000" dirty="0" err="1">
                <a:solidFill>
                  <a:schemeClr val="tx1"/>
                </a:solidFill>
                <a:latin typeface="+mn-lt"/>
              </a:rPr>
              <a:t>from</a:t>
            </a:r>
            <a:r>
              <a:rPr lang="cs-CZ" sz="2000" dirty="0">
                <a:solidFill>
                  <a:schemeClr val="tx1"/>
                </a:solidFill>
                <a:latin typeface="+mn-lt"/>
              </a:rPr>
              <a:t> past </a:t>
            </a:r>
            <a:r>
              <a:rPr lang="cs-CZ" sz="2000" dirty="0" err="1">
                <a:solidFill>
                  <a:schemeClr val="tx1"/>
                </a:solidFill>
                <a:latin typeface="+mn-lt"/>
              </a:rPr>
              <a:t>sessions</a:t>
            </a:r>
            <a:r>
              <a:rPr lang="cs-CZ" sz="2000" dirty="0">
                <a:solidFill>
                  <a:schemeClr val="tx1"/>
                </a:solidFill>
                <a:latin typeface="+mn-lt"/>
              </a:rPr>
              <a:t> =&gt; </a:t>
            </a:r>
            <a:r>
              <a:rPr lang="cs-CZ" sz="2000" dirty="0" err="1">
                <a:solidFill>
                  <a:schemeClr val="tx1"/>
                </a:solidFill>
                <a:latin typeface="+mn-lt"/>
              </a:rPr>
              <a:t>latent</a:t>
            </a:r>
            <a:r>
              <a:rPr lang="cs-CZ" sz="2000" dirty="0">
                <a:solidFill>
                  <a:schemeClr val="tx1"/>
                </a:solidFill>
                <a:latin typeface="+mn-lt"/>
              </a:rPr>
              <a:t> model </a:t>
            </a:r>
            <a:r>
              <a:rPr lang="cs-CZ" sz="2000" dirty="0" err="1">
                <a:solidFill>
                  <a:schemeClr val="tx1"/>
                </a:solidFill>
                <a:latin typeface="+mn-lt"/>
              </a:rPr>
              <a:t>for</a:t>
            </a:r>
            <a:r>
              <a:rPr lang="cs-CZ" sz="2000" dirty="0">
                <a:solidFill>
                  <a:schemeClr val="tx1"/>
                </a:solidFill>
                <a:latin typeface="+mn-lt"/>
              </a:rPr>
              <a:t> long-term </a:t>
            </a:r>
            <a:r>
              <a:rPr lang="cs-CZ" sz="2000" dirty="0" err="1">
                <a:solidFill>
                  <a:schemeClr val="tx1"/>
                </a:solidFill>
                <a:latin typeface="+mn-lt"/>
              </a:rPr>
              <a:t>pref</a:t>
            </a:r>
            <a:r>
              <a:rPr lang="cs-CZ" sz="2000" dirty="0">
                <a:solidFill>
                  <a:schemeClr val="tx1"/>
                </a:solidFill>
                <a:latin typeface="+mn-lt"/>
              </a:rPr>
              <a:t>. (</a:t>
            </a:r>
            <a:r>
              <a:rPr lang="cs-CZ" sz="2000" dirty="0" err="1">
                <a:solidFill>
                  <a:schemeClr val="tx1"/>
                </a:solidFill>
                <a:latin typeface="+mn-lt"/>
              </a:rPr>
              <a:t>similar</a:t>
            </a:r>
            <a:r>
              <a:rPr lang="cs-CZ" sz="2000" dirty="0">
                <a:solidFill>
                  <a:schemeClr val="tx1"/>
                </a:solidFill>
                <a:latin typeface="+mn-lt"/>
              </a:rPr>
              <a:t> as </a:t>
            </a:r>
            <a:r>
              <a:rPr lang="cs-CZ" sz="2000" dirty="0">
                <a:solidFill>
                  <a:schemeClr val="tx1"/>
                </a:solidFill>
                <a:latin typeface="+mn-lt"/>
                <a:hlinkClick r:id="rId3"/>
              </a:rPr>
              <a:t>https://dl.acm.org/</a:t>
            </a:r>
            <a:r>
              <a:rPr lang="cs-CZ" sz="2000" dirty="0" err="1">
                <a:solidFill>
                  <a:schemeClr val="tx1"/>
                </a:solidFill>
                <a:latin typeface="+mn-lt"/>
                <a:hlinkClick r:id="rId3"/>
              </a:rPr>
              <a:t>doi</a:t>
            </a:r>
            <a:r>
              <a:rPr lang="cs-CZ" sz="2000" dirty="0">
                <a:solidFill>
                  <a:schemeClr val="tx1"/>
                </a:solidFill>
                <a:latin typeface="+mn-lt"/>
                <a:hlinkClick r:id="rId3"/>
              </a:rPr>
              <a:t>/10.5555/3367471.3367627</a:t>
            </a:r>
            <a:r>
              <a:rPr lang="cs-CZ" sz="2000" dirty="0">
                <a:solidFill>
                  <a:schemeClr val="tx1"/>
                </a:solidFill>
                <a:latin typeface="+mn-lt"/>
              </a:rPr>
              <a:t>) </a:t>
            </a:r>
          </a:p>
        </p:txBody>
      </p:sp>
    </p:spTree>
    <p:extLst>
      <p:ext uri="{BB962C8B-B14F-4D97-AF65-F5344CB8AC3E}">
        <p14:creationId xmlns:p14="http://schemas.microsoft.com/office/powerpoint/2010/main" val="23083966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847598" cy="4726880"/>
          </a:xfrm>
        </p:spPr>
        <p:txBody>
          <a:bodyPr>
            <a:normAutofit/>
          </a:bodyPr>
          <a:lstStyle/>
          <a:p>
            <a:pPr marL="0" indent="0">
              <a:lnSpc>
                <a:spcPct val="90000"/>
              </a:lnSpc>
              <a:buNone/>
            </a:pPr>
            <a:r>
              <a:rPr lang="cs-CZ" b="1" dirty="0" err="1">
                <a:solidFill>
                  <a:srgbClr val="00B050"/>
                </a:solidFill>
                <a:latin typeface="+mn-lt"/>
              </a:rPr>
              <a:t>Option</a:t>
            </a:r>
            <a:r>
              <a:rPr lang="cs-CZ" b="1" dirty="0">
                <a:solidFill>
                  <a:srgbClr val="00B050"/>
                </a:solidFill>
                <a:latin typeface="+mn-lt"/>
              </a:rPr>
              <a:t> #1 </a:t>
            </a:r>
            <a:r>
              <a:rPr lang="cs-CZ" b="1" dirty="0" err="1">
                <a:solidFill>
                  <a:srgbClr val="00B050"/>
                </a:solidFill>
                <a:latin typeface="+mn-lt"/>
              </a:rPr>
              <a:t>content-based</a:t>
            </a:r>
            <a:r>
              <a:rPr lang="cs-CZ" b="1" dirty="0">
                <a:solidFill>
                  <a:srgbClr val="00B050"/>
                </a:solidFill>
                <a:latin typeface="+mn-lt"/>
              </a:rPr>
              <a:t> </a:t>
            </a:r>
            <a:r>
              <a:rPr lang="cs-CZ" b="1" dirty="0" err="1">
                <a:solidFill>
                  <a:srgbClr val="00B050"/>
                </a:solidFill>
                <a:latin typeface="+mn-lt"/>
              </a:rPr>
              <a:t>representation</a:t>
            </a:r>
            <a:r>
              <a:rPr lang="cs-CZ" b="1" dirty="0">
                <a:solidFill>
                  <a:srgbClr val="00B050"/>
                </a:solidFill>
                <a:latin typeface="+mn-lt"/>
              </a:rPr>
              <a:t> - </a:t>
            </a:r>
            <a:r>
              <a:rPr lang="cs-CZ" b="1" dirty="0" err="1">
                <a:solidFill>
                  <a:srgbClr val="00B050"/>
                </a:solidFill>
                <a:latin typeface="+mn-lt"/>
              </a:rPr>
              <a:t>extension</a:t>
            </a:r>
            <a:endParaRPr lang="cs-CZ" b="1" dirty="0">
              <a:solidFill>
                <a:srgbClr val="00B050"/>
              </a:solidFill>
              <a:latin typeface="+mn-lt"/>
            </a:endParaRPr>
          </a:p>
          <a:p>
            <a:pPr>
              <a:lnSpc>
                <a:spcPct val="90000"/>
              </a:lnSpc>
            </a:pPr>
            <a:r>
              <a:rPr lang="en-US" dirty="0">
                <a:solidFill>
                  <a:schemeClr val="tx1"/>
                </a:solidFill>
                <a:latin typeface="+mn-lt"/>
              </a:rPr>
              <a:t>Adaptive user modeling with long and short-term preferences for personalized recommendation</a:t>
            </a:r>
            <a:endParaRPr lang="cs-CZ" dirty="0">
              <a:solidFill>
                <a:schemeClr val="tx1"/>
              </a:solidFill>
              <a:latin typeface="+mn-lt"/>
            </a:endParaRPr>
          </a:p>
          <a:p>
            <a:pPr lvl="1">
              <a:lnSpc>
                <a:spcPct val="90000"/>
              </a:lnSpc>
            </a:pPr>
            <a:r>
              <a:rPr lang="cs-CZ" dirty="0">
                <a:solidFill>
                  <a:schemeClr val="tx1"/>
                </a:solidFill>
                <a:latin typeface="+mn-lt"/>
                <a:hlinkClick r:id="rId2"/>
              </a:rPr>
              <a:t>https://dl.acm.org/doi/10.5555/3367471.3367627 </a:t>
            </a:r>
            <a:endParaRPr lang="cs-CZ" dirty="0">
              <a:solidFill>
                <a:schemeClr val="tx1"/>
              </a:solidFill>
              <a:latin typeface="+mn-lt"/>
            </a:endParaRPr>
          </a:p>
          <a:p>
            <a:pPr lvl="1">
              <a:lnSpc>
                <a:spcPct val="90000"/>
              </a:lnSpc>
            </a:pPr>
            <a:r>
              <a:rPr lang="cs-CZ" dirty="0" err="1">
                <a:solidFill>
                  <a:schemeClr val="tx1"/>
                </a:solidFill>
                <a:latin typeface="+mn-lt"/>
              </a:rPr>
              <a:t>Latent</a:t>
            </a:r>
            <a:r>
              <a:rPr lang="cs-CZ" dirty="0">
                <a:solidFill>
                  <a:schemeClr val="tx1"/>
                </a:solidFill>
                <a:latin typeface="+mn-lt"/>
              </a:rPr>
              <a:t> model </a:t>
            </a:r>
            <a:r>
              <a:rPr lang="cs-CZ" dirty="0" err="1">
                <a:solidFill>
                  <a:schemeClr val="tx1"/>
                </a:solidFill>
                <a:latin typeface="+mn-lt"/>
              </a:rPr>
              <a:t>based</a:t>
            </a:r>
            <a:r>
              <a:rPr lang="cs-CZ" dirty="0">
                <a:solidFill>
                  <a:schemeClr val="tx1"/>
                </a:solidFill>
                <a:latin typeface="+mn-lt"/>
              </a:rPr>
              <a:t> on </a:t>
            </a:r>
            <a:r>
              <a:rPr lang="cs-CZ" dirty="0" err="1">
                <a:solidFill>
                  <a:schemeClr val="tx1"/>
                </a:solidFill>
                <a:latin typeface="+mn-lt"/>
              </a:rPr>
              <a:t>two</a:t>
            </a:r>
            <a:r>
              <a:rPr lang="cs-CZ" dirty="0">
                <a:solidFill>
                  <a:schemeClr val="tx1"/>
                </a:solidFill>
                <a:latin typeface="+mn-lt"/>
              </a:rPr>
              <a:t> </a:t>
            </a:r>
            <a:r>
              <a:rPr lang="cs-CZ" dirty="0" err="1">
                <a:solidFill>
                  <a:schemeClr val="tx1"/>
                </a:solidFill>
                <a:latin typeface="+mn-lt"/>
              </a:rPr>
              <a:t>components</a:t>
            </a:r>
            <a:r>
              <a:rPr lang="cs-CZ" dirty="0">
                <a:solidFill>
                  <a:schemeClr val="tx1"/>
                </a:solidFill>
                <a:latin typeface="+mn-lt"/>
              </a:rPr>
              <a:t>: long-term and </a:t>
            </a:r>
            <a:r>
              <a:rPr lang="cs-CZ" dirty="0" err="1">
                <a:solidFill>
                  <a:schemeClr val="tx1"/>
                </a:solidFill>
                <a:latin typeface="+mn-lt"/>
              </a:rPr>
              <a:t>short</a:t>
            </a:r>
            <a:r>
              <a:rPr lang="cs-CZ" dirty="0">
                <a:solidFill>
                  <a:schemeClr val="tx1"/>
                </a:solidFill>
                <a:latin typeface="+mn-lt"/>
              </a:rPr>
              <a:t>-term user </a:t>
            </a:r>
            <a:r>
              <a:rPr lang="cs-CZ" dirty="0" err="1">
                <a:solidFill>
                  <a:schemeClr val="tx1"/>
                </a:solidFill>
                <a:latin typeface="+mn-lt"/>
              </a:rPr>
              <a:t>preferences</a:t>
            </a:r>
            <a:endParaRPr lang="cs-CZ" dirty="0">
              <a:solidFill>
                <a:schemeClr val="tx1"/>
              </a:solidFill>
              <a:latin typeface="+mn-lt"/>
            </a:endParaRPr>
          </a:p>
          <a:p>
            <a:pPr>
              <a:lnSpc>
                <a:spcPct val="90000"/>
              </a:lnSpc>
            </a:pPr>
            <a:r>
              <a:rPr lang="cs-CZ" dirty="0">
                <a:solidFill>
                  <a:schemeClr val="tx1"/>
                </a:solidFill>
                <a:latin typeface="+mn-lt"/>
              </a:rPr>
              <a:t>Short-term: based on LSTM trained on the sequence of user behavior (tweaks with time distance)</a:t>
            </a:r>
          </a:p>
          <a:p>
            <a:pPr>
              <a:lnSpc>
                <a:spcPct val="90000"/>
              </a:lnSpc>
            </a:pPr>
            <a:r>
              <a:rPr lang="cs-CZ" dirty="0">
                <a:solidFill>
                  <a:schemeClr val="tx1"/>
                </a:solidFill>
                <a:latin typeface="+mn-lt"/>
              </a:rPr>
              <a:t>Long-term: </a:t>
            </a:r>
            <a:r>
              <a:rPr lang="cs-CZ" dirty="0" err="1">
                <a:solidFill>
                  <a:schemeClr val="tx1"/>
                </a:solidFill>
                <a:latin typeface="+mn-lt"/>
              </a:rPr>
              <a:t>assymetric</a:t>
            </a:r>
            <a:r>
              <a:rPr lang="cs-CZ" dirty="0">
                <a:solidFill>
                  <a:schemeClr val="tx1"/>
                </a:solidFill>
                <a:latin typeface="+mn-lt"/>
              </a:rPr>
              <a:t> SVD </a:t>
            </a:r>
          </a:p>
          <a:p>
            <a:pPr lvl="1">
              <a:lnSpc>
                <a:spcPct val="90000"/>
              </a:lnSpc>
            </a:pPr>
            <a:r>
              <a:rPr lang="cs-CZ" dirty="0" err="1">
                <a:solidFill>
                  <a:schemeClr val="tx1"/>
                </a:solidFill>
                <a:latin typeface="+mn-lt"/>
              </a:rPr>
              <a:t>users</a:t>
            </a:r>
            <a:r>
              <a:rPr lang="cs-CZ" dirty="0">
                <a:solidFill>
                  <a:schemeClr val="tx1"/>
                </a:solidFill>
                <a:latin typeface="+mn-lt"/>
              </a:rPr>
              <a:t> are </a:t>
            </a:r>
            <a:r>
              <a:rPr lang="cs-CZ" dirty="0" err="1">
                <a:solidFill>
                  <a:schemeClr val="tx1"/>
                </a:solidFill>
                <a:latin typeface="+mn-lt"/>
              </a:rPr>
              <a:t>represented</a:t>
            </a:r>
            <a:r>
              <a:rPr lang="cs-CZ" dirty="0">
                <a:solidFill>
                  <a:schemeClr val="tx1"/>
                </a:solidFill>
                <a:latin typeface="+mn-lt"/>
              </a:rPr>
              <a:t> </a:t>
            </a:r>
            <a:r>
              <a:rPr lang="cs-CZ" dirty="0" err="1">
                <a:solidFill>
                  <a:schemeClr val="tx1"/>
                </a:solidFill>
                <a:latin typeface="+mn-lt"/>
              </a:rPr>
              <a:t>through</a:t>
            </a:r>
            <a:r>
              <a:rPr lang="cs-CZ" dirty="0">
                <a:solidFill>
                  <a:schemeClr val="tx1"/>
                </a:solidFill>
                <a:latin typeface="+mn-lt"/>
              </a:rPr>
              <a:t> </a:t>
            </a:r>
            <a:r>
              <a:rPr lang="cs-CZ" dirty="0" err="1">
                <a:solidFill>
                  <a:schemeClr val="tx1"/>
                </a:solidFill>
                <a:latin typeface="+mn-lt"/>
              </a:rPr>
              <a:t>weighted</a:t>
            </a:r>
            <a:r>
              <a:rPr lang="cs-CZ" dirty="0">
                <a:solidFill>
                  <a:schemeClr val="tx1"/>
                </a:solidFill>
                <a:latin typeface="+mn-lt"/>
              </a:rPr>
              <a:t> sum </a:t>
            </a:r>
            <a:r>
              <a:rPr lang="cs-CZ" dirty="0" err="1">
                <a:solidFill>
                  <a:schemeClr val="tx1"/>
                </a:solidFill>
                <a:latin typeface="+mn-lt"/>
              </a:rPr>
              <a:t>of</a:t>
            </a:r>
            <a:r>
              <a:rPr lang="cs-CZ" dirty="0">
                <a:solidFill>
                  <a:schemeClr val="tx1"/>
                </a:solidFill>
                <a:latin typeface="+mn-lt"/>
              </a:rPr>
              <a:t> </a:t>
            </a:r>
            <a:r>
              <a:rPr lang="cs-CZ" dirty="0" err="1">
                <a:solidFill>
                  <a:schemeClr val="tx1"/>
                </a:solidFill>
                <a:latin typeface="+mn-lt"/>
              </a:rPr>
              <a:t>items</a:t>
            </a:r>
            <a:r>
              <a:rPr lang="cs-CZ" dirty="0">
                <a:solidFill>
                  <a:schemeClr val="tx1"/>
                </a:solidFill>
                <a:latin typeface="+mn-lt"/>
              </a:rPr>
              <a:t> </a:t>
            </a:r>
            <a:r>
              <a:rPr lang="cs-CZ" dirty="0" err="1">
                <a:solidFill>
                  <a:schemeClr val="tx1"/>
                </a:solidFill>
                <a:latin typeface="+mn-lt"/>
              </a:rPr>
              <a:t>they</a:t>
            </a:r>
            <a:r>
              <a:rPr lang="cs-CZ" dirty="0">
                <a:solidFill>
                  <a:schemeClr val="tx1"/>
                </a:solidFill>
                <a:latin typeface="+mn-lt"/>
              </a:rPr>
              <a:t> </a:t>
            </a:r>
            <a:r>
              <a:rPr lang="cs-CZ" dirty="0" err="1">
                <a:solidFill>
                  <a:schemeClr val="tx1"/>
                </a:solidFill>
                <a:latin typeface="+mn-lt"/>
              </a:rPr>
              <a:t>interacted</a:t>
            </a:r>
            <a:r>
              <a:rPr lang="cs-CZ" dirty="0">
                <a:solidFill>
                  <a:schemeClr val="tx1"/>
                </a:solidFill>
                <a:latin typeface="+mn-lt"/>
              </a:rPr>
              <a:t> </a:t>
            </a:r>
            <a:r>
              <a:rPr lang="cs-CZ" dirty="0" err="1">
                <a:solidFill>
                  <a:schemeClr val="tx1"/>
                </a:solidFill>
                <a:latin typeface="+mn-lt"/>
              </a:rPr>
              <a:t>with</a:t>
            </a:r>
            <a:endParaRPr lang="cs-CZ" dirty="0">
              <a:solidFill>
                <a:schemeClr val="tx1"/>
              </a:solidFill>
              <a:latin typeface="+mn-lt"/>
            </a:endParaRPr>
          </a:p>
          <a:p>
            <a:pPr lvl="1">
              <a:lnSpc>
                <a:spcPct val="90000"/>
              </a:lnSpc>
            </a:pPr>
            <a:r>
              <a:rPr lang="cs-CZ" dirty="0" err="1">
                <a:solidFill>
                  <a:schemeClr val="tx1"/>
                </a:solidFill>
                <a:latin typeface="+mn-lt"/>
              </a:rPr>
              <a:t>This</a:t>
            </a:r>
            <a:r>
              <a:rPr lang="cs-CZ" dirty="0">
                <a:solidFill>
                  <a:schemeClr val="tx1"/>
                </a:solidFill>
                <a:latin typeface="+mn-lt"/>
              </a:rPr>
              <a:t> </a:t>
            </a:r>
            <a:r>
              <a:rPr lang="cs-CZ" dirty="0" err="1">
                <a:solidFill>
                  <a:schemeClr val="tx1"/>
                </a:solidFill>
                <a:latin typeface="+mn-lt"/>
              </a:rPr>
              <a:t>representation</a:t>
            </a:r>
            <a:r>
              <a:rPr lang="cs-CZ" dirty="0">
                <a:solidFill>
                  <a:schemeClr val="tx1"/>
                </a:solidFill>
                <a:latin typeface="+mn-lt"/>
              </a:rPr>
              <a:t> </a:t>
            </a:r>
            <a:r>
              <a:rPr lang="cs-CZ" dirty="0" err="1">
                <a:solidFill>
                  <a:schemeClr val="tx1"/>
                </a:solidFill>
                <a:latin typeface="+mn-lt"/>
              </a:rPr>
              <a:t>can</a:t>
            </a:r>
            <a:r>
              <a:rPr lang="cs-CZ" dirty="0">
                <a:solidFill>
                  <a:schemeClr val="tx1"/>
                </a:solidFill>
                <a:latin typeface="+mn-lt"/>
              </a:rPr>
              <a:t> </a:t>
            </a:r>
            <a:r>
              <a:rPr lang="cs-CZ" dirty="0" err="1">
                <a:solidFill>
                  <a:schemeClr val="tx1"/>
                </a:solidFill>
                <a:latin typeface="+mn-lt"/>
              </a:rPr>
              <a:t>be</a:t>
            </a:r>
            <a:r>
              <a:rPr lang="cs-CZ" dirty="0">
                <a:solidFill>
                  <a:schemeClr val="tx1"/>
                </a:solidFill>
                <a:latin typeface="+mn-lt"/>
              </a:rPr>
              <a:t> </a:t>
            </a:r>
            <a:r>
              <a:rPr lang="cs-CZ" dirty="0" err="1">
                <a:solidFill>
                  <a:schemeClr val="tx1"/>
                </a:solidFill>
                <a:latin typeface="+mn-lt"/>
              </a:rPr>
              <a:t>modified</a:t>
            </a:r>
            <a:r>
              <a:rPr lang="cs-CZ" dirty="0">
                <a:solidFill>
                  <a:schemeClr val="tx1"/>
                </a:solidFill>
                <a:latin typeface="+mn-lt"/>
              </a:rPr>
              <a:t> </a:t>
            </a:r>
            <a:r>
              <a:rPr lang="cs-CZ" dirty="0" err="1">
                <a:solidFill>
                  <a:schemeClr val="tx1"/>
                </a:solidFill>
                <a:latin typeface="+mn-lt"/>
              </a:rPr>
              <a:t>e.g</a:t>
            </a:r>
            <a:r>
              <a:rPr lang="cs-CZ" dirty="0">
                <a:solidFill>
                  <a:schemeClr val="tx1"/>
                </a:solidFill>
                <a:latin typeface="+mn-lt"/>
              </a:rPr>
              <a:t>. to </a:t>
            </a:r>
            <a:r>
              <a:rPr lang="cs-CZ" dirty="0" err="1">
                <a:solidFill>
                  <a:schemeClr val="tx1"/>
                </a:solidFill>
                <a:latin typeface="+mn-lt"/>
              </a:rPr>
              <a:t>cover</a:t>
            </a:r>
            <a:r>
              <a:rPr lang="cs-CZ" dirty="0">
                <a:solidFill>
                  <a:schemeClr val="tx1"/>
                </a:solidFill>
                <a:latin typeface="+mn-lt"/>
              </a:rPr>
              <a:t> </a:t>
            </a:r>
            <a:r>
              <a:rPr lang="cs-CZ" dirty="0" err="1">
                <a:solidFill>
                  <a:schemeClr val="tx1"/>
                </a:solidFill>
                <a:latin typeface="+mn-lt"/>
              </a:rPr>
              <a:t>searched</a:t>
            </a:r>
            <a:r>
              <a:rPr lang="cs-CZ" dirty="0">
                <a:solidFill>
                  <a:schemeClr val="tx1"/>
                </a:solidFill>
                <a:latin typeface="+mn-lt"/>
              </a:rPr>
              <a:t> </a:t>
            </a:r>
            <a:r>
              <a:rPr lang="cs-CZ" dirty="0" err="1">
                <a:solidFill>
                  <a:schemeClr val="tx1"/>
                </a:solidFill>
                <a:latin typeface="+mn-lt"/>
              </a:rPr>
              <a:t>terms</a:t>
            </a:r>
            <a:r>
              <a:rPr lang="cs-CZ" dirty="0">
                <a:solidFill>
                  <a:schemeClr val="tx1"/>
                </a:solidFill>
                <a:latin typeface="+mn-lt"/>
              </a:rPr>
              <a:t> as </a:t>
            </a:r>
            <a:r>
              <a:rPr lang="cs-CZ" dirty="0" err="1">
                <a:solidFill>
                  <a:schemeClr val="tx1"/>
                </a:solidFill>
                <a:latin typeface="+mn-lt"/>
              </a:rPr>
              <a:t>well</a:t>
            </a:r>
            <a:endParaRPr lang="cs-CZ" dirty="0">
              <a:solidFill>
                <a:schemeClr val="tx1"/>
              </a:solidFill>
              <a:latin typeface="+mn-lt"/>
            </a:endParaRPr>
          </a:p>
          <a:p>
            <a:pPr>
              <a:lnSpc>
                <a:spcPct val="90000"/>
              </a:lnSpc>
            </a:pPr>
            <a:endParaRPr lang="cs-CZ" dirty="0">
              <a:solidFill>
                <a:schemeClr val="tx1"/>
              </a:solidFill>
              <a:latin typeface="+mn-lt"/>
            </a:endParaRPr>
          </a:p>
          <a:p>
            <a:pPr>
              <a:lnSpc>
                <a:spcPct val="90000"/>
              </a:lnSpc>
            </a:pPr>
            <a:r>
              <a:rPr lang="cs-CZ" dirty="0" err="1">
                <a:solidFill>
                  <a:schemeClr val="tx1"/>
                </a:solidFill>
                <a:latin typeface="+mn-lt"/>
              </a:rPr>
              <a:t>Adaptive</a:t>
            </a:r>
            <a:r>
              <a:rPr lang="cs-CZ" dirty="0">
                <a:solidFill>
                  <a:schemeClr val="tx1"/>
                </a:solidFill>
                <a:latin typeface="+mn-lt"/>
              </a:rPr>
              <a:t> </a:t>
            </a:r>
            <a:r>
              <a:rPr lang="cs-CZ" dirty="0" err="1">
                <a:solidFill>
                  <a:schemeClr val="tx1"/>
                </a:solidFill>
                <a:latin typeface="+mn-lt"/>
              </a:rPr>
              <a:t>fusion</a:t>
            </a:r>
            <a:r>
              <a:rPr lang="cs-CZ" dirty="0">
                <a:solidFill>
                  <a:schemeClr val="tx1"/>
                </a:solidFill>
                <a:latin typeface="+mn-lt"/>
              </a:rPr>
              <a:t> </a:t>
            </a:r>
            <a:r>
              <a:rPr lang="cs-CZ" dirty="0" err="1">
                <a:solidFill>
                  <a:schemeClr val="tx1"/>
                </a:solidFill>
                <a:latin typeface="+mn-lt"/>
              </a:rPr>
              <a:t>of</a:t>
            </a:r>
            <a:r>
              <a:rPr lang="cs-CZ" dirty="0">
                <a:solidFill>
                  <a:schemeClr val="tx1"/>
                </a:solidFill>
                <a:latin typeface="+mn-lt"/>
              </a:rPr>
              <a:t> long and </a:t>
            </a:r>
            <a:r>
              <a:rPr lang="cs-CZ" dirty="0" err="1">
                <a:solidFill>
                  <a:schemeClr val="tx1"/>
                </a:solidFill>
                <a:latin typeface="+mn-lt"/>
              </a:rPr>
              <a:t>short</a:t>
            </a:r>
            <a:r>
              <a:rPr lang="cs-CZ" dirty="0">
                <a:solidFill>
                  <a:schemeClr val="tx1"/>
                </a:solidFill>
                <a:latin typeface="+mn-lt"/>
              </a:rPr>
              <a:t> term </a:t>
            </a:r>
            <a:r>
              <a:rPr lang="cs-CZ" dirty="0" err="1">
                <a:solidFill>
                  <a:schemeClr val="tx1"/>
                </a:solidFill>
                <a:latin typeface="+mn-lt"/>
              </a:rPr>
              <a:t>preferences</a:t>
            </a:r>
            <a:r>
              <a:rPr lang="cs-CZ" dirty="0">
                <a:solidFill>
                  <a:schemeClr val="tx1"/>
                </a:solidFill>
                <a:latin typeface="+mn-lt"/>
              </a:rPr>
              <a:t> to </a:t>
            </a:r>
            <a:r>
              <a:rPr lang="cs-CZ" dirty="0" err="1">
                <a:solidFill>
                  <a:schemeClr val="tx1"/>
                </a:solidFill>
                <a:latin typeface="+mn-lt"/>
              </a:rPr>
              <a:t>derive</a:t>
            </a:r>
            <a:r>
              <a:rPr lang="cs-CZ" dirty="0">
                <a:solidFill>
                  <a:schemeClr val="tx1"/>
                </a:solidFill>
                <a:latin typeface="+mn-lt"/>
              </a:rPr>
              <a:t> </a:t>
            </a:r>
            <a:r>
              <a:rPr lang="cs-CZ" dirty="0" err="1">
                <a:solidFill>
                  <a:schemeClr val="tx1"/>
                </a:solidFill>
                <a:latin typeface="+mn-lt"/>
              </a:rPr>
              <a:t>final</a:t>
            </a:r>
            <a:r>
              <a:rPr lang="cs-CZ" dirty="0">
                <a:solidFill>
                  <a:schemeClr val="tx1"/>
                </a:solidFill>
                <a:latin typeface="+mn-lt"/>
              </a:rPr>
              <a:t> </a:t>
            </a:r>
            <a:r>
              <a:rPr lang="cs-CZ" dirty="0" err="1">
                <a:solidFill>
                  <a:schemeClr val="tx1"/>
                </a:solidFill>
                <a:latin typeface="+mn-lt"/>
              </a:rPr>
              <a:t>latent</a:t>
            </a:r>
            <a:r>
              <a:rPr lang="cs-CZ" dirty="0">
                <a:solidFill>
                  <a:schemeClr val="tx1"/>
                </a:solidFill>
                <a:latin typeface="+mn-lt"/>
              </a:rPr>
              <a:t> </a:t>
            </a:r>
            <a:r>
              <a:rPr lang="cs-CZ" dirty="0" err="1">
                <a:solidFill>
                  <a:schemeClr val="tx1"/>
                </a:solidFill>
                <a:latin typeface="+mn-lt"/>
              </a:rPr>
              <a:t>vector</a:t>
            </a:r>
            <a:r>
              <a:rPr lang="cs-CZ" dirty="0">
                <a:solidFill>
                  <a:schemeClr val="tx1"/>
                </a:solidFill>
                <a:latin typeface="+mn-lt"/>
              </a:rPr>
              <a:t> </a:t>
            </a:r>
            <a:r>
              <a:rPr lang="cs-CZ" dirty="0" err="1">
                <a:solidFill>
                  <a:schemeClr val="tx1"/>
                </a:solidFill>
                <a:latin typeface="+mn-lt"/>
              </a:rPr>
              <a:t>for</a:t>
            </a:r>
            <a:r>
              <a:rPr lang="cs-CZ" dirty="0">
                <a:solidFill>
                  <a:schemeClr val="tx1"/>
                </a:solidFill>
                <a:latin typeface="+mn-lt"/>
              </a:rPr>
              <a:t> user</a:t>
            </a:r>
          </a:p>
          <a:p>
            <a:pPr lvl="1">
              <a:lnSpc>
                <a:spcPct val="90000"/>
              </a:lnSpc>
            </a:pPr>
            <a:endParaRPr lang="cs-CZ" dirty="0">
              <a:solidFill>
                <a:schemeClr val="tx1"/>
              </a:solidFill>
            </a:endParaRPr>
          </a:p>
        </p:txBody>
      </p:sp>
    </p:spTree>
    <p:extLst>
      <p:ext uri="{BB962C8B-B14F-4D97-AF65-F5344CB8AC3E}">
        <p14:creationId xmlns:p14="http://schemas.microsoft.com/office/powerpoint/2010/main" val="42706009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847598" cy="4726880"/>
          </a:xfrm>
        </p:spPr>
        <p:txBody>
          <a:bodyPr>
            <a:normAutofit/>
          </a:bodyPr>
          <a:lstStyle/>
          <a:p>
            <a:pPr marL="0" indent="0">
              <a:lnSpc>
                <a:spcPct val="90000"/>
              </a:lnSpc>
              <a:buNone/>
            </a:pPr>
            <a:r>
              <a:rPr lang="cs-CZ" b="1" dirty="0" err="1">
                <a:solidFill>
                  <a:srgbClr val="00B050"/>
                </a:solidFill>
                <a:latin typeface="+mn-lt"/>
              </a:rPr>
              <a:t>Option</a:t>
            </a:r>
            <a:r>
              <a:rPr lang="cs-CZ" b="1" dirty="0">
                <a:solidFill>
                  <a:srgbClr val="00B050"/>
                </a:solidFill>
                <a:latin typeface="+mn-lt"/>
              </a:rPr>
              <a:t> #1 </a:t>
            </a:r>
            <a:r>
              <a:rPr lang="cs-CZ" b="1" dirty="0" err="1">
                <a:solidFill>
                  <a:srgbClr val="00B050"/>
                </a:solidFill>
                <a:latin typeface="+mn-lt"/>
              </a:rPr>
              <a:t>content-based</a:t>
            </a:r>
            <a:r>
              <a:rPr lang="cs-CZ" b="1" dirty="0">
                <a:solidFill>
                  <a:srgbClr val="00B050"/>
                </a:solidFill>
                <a:latin typeface="+mn-lt"/>
              </a:rPr>
              <a:t> </a:t>
            </a:r>
            <a:r>
              <a:rPr lang="cs-CZ" b="1" dirty="0" err="1">
                <a:solidFill>
                  <a:srgbClr val="00B050"/>
                </a:solidFill>
                <a:latin typeface="+mn-lt"/>
              </a:rPr>
              <a:t>representation</a:t>
            </a:r>
            <a:r>
              <a:rPr lang="cs-CZ" b="1" dirty="0">
                <a:solidFill>
                  <a:srgbClr val="00B050"/>
                </a:solidFill>
                <a:latin typeface="+mn-lt"/>
              </a:rPr>
              <a:t> - </a:t>
            </a:r>
            <a:r>
              <a:rPr lang="cs-CZ" b="1" dirty="0" err="1">
                <a:solidFill>
                  <a:srgbClr val="00B050"/>
                </a:solidFill>
                <a:latin typeface="+mn-lt"/>
              </a:rPr>
              <a:t>extension</a:t>
            </a:r>
            <a:endParaRPr lang="cs-CZ" b="1" dirty="0">
              <a:solidFill>
                <a:srgbClr val="00B050"/>
              </a:solidFill>
              <a:latin typeface="+mn-lt"/>
            </a:endParaRPr>
          </a:p>
          <a:p>
            <a:pPr>
              <a:lnSpc>
                <a:spcPct val="90000"/>
              </a:lnSpc>
            </a:pPr>
            <a:r>
              <a:rPr lang="cs-CZ" dirty="0" err="1">
                <a:solidFill>
                  <a:schemeClr val="tx1"/>
                </a:solidFill>
                <a:latin typeface="+mn-lt"/>
              </a:rPr>
              <a:t>Beware</a:t>
            </a:r>
            <a:r>
              <a:rPr lang="cs-CZ" dirty="0">
                <a:solidFill>
                  <a:schemeClr val="tx1"/>
                </a:solidFill>
                <a:latin typeface="+mn-lt"/>
              </a:rPr>
              <a:t> on </a:t>
            </a:r>
            <a:r>
              <a:rPr lang="cs-CZ" dirty="0" err="1">
                <a:solidFill>
                  <a:schemeClr val="tx1"/>
                </a:solidFill>
                <a:latin typeface="+mn-lt"/>
              </a:rPr>
              <a:t>how</a:t>
            </a:r>
            <a:r>
              <a:rPr lang="cs-CZ" dirty="0">
                <a:solidFill>
                  <a:schemeClr val="tx1"/>
                </a:solidFill>
                <a:latin typeface="+mn-lt"/>
              </a:rPr>
              <a:t> to </a:t>
            </a:r>
            <a:r>
              <a:rPr lang="cs-CZ" dirty="0" err="1">
                <a:solidFill>
                  <a:schemeClr val="tx1"/>
                </a:solidFill>
                <a:latin typeface="+mn-lt"/>
              </a:rPr>
              <a:t>represent</a:t>
            </a:r>
            <a:r>
              <a:rPr lang="cs-CZ" dirty="0">
                <a:solidFill>
                  <a:schemeClr val="tx1"/>
                </a:solidFill>
                <a:latin typeface="+mn-lt"/>
              </a:rPr>
              <a:t> </a:t>
            </a:r>
            <a:r>
              <a:rPr lang="cs-CZ" dirty="0" err="1">
                <a:solidFill>
                  <a:schemeClr val="tx1"/>
                </a:solidFill>
                <a:latin typeface="+mn-lt"/>
              </a:rPr>
              <a:t>search</a:t>
            </a:r>
            <a:r>
              <a:rPr lang="cs-CZ" dirty="0">
                <a:solidFill>
                  <a:schemeClr val="tx1"/>
                </a:solidFill>
                <a:latin typeface="+mn-lt"/>
              </a:rPr>
              <a:t> </a:t>
            </a:r>
            <a:r>
              <a:rPr lang="cs-CZ" dirty="0" err="1">
                <a:solidFill>
                  <a:schemeClr val="tx1"/>
                </a:solidFill>
                <a:latin typeface="+mn-lt"/>
              </a:rPr>
              <a:t>terms</a:t>
            </a:r>
            <a:endParaRPr lang="cs-CZ" dirty="0">
              <a:solidFill>
                <a:schemeClr val="tx1"/>
              </a:solidFill>
              <a:latin typeface="+mn-lt"/>
            </a:endParaRPr>
          </a:p>
          <a:p>
            <a:pPr lvl="1">
              <a:lnSpc>
                <a:spcPct val="90000"/>
              </a:lnSpc>
            </a:pPr>
            <a:r>
              <a:rPr lang="cs-CZ" dirty="0" err="1">
                <a:solidFill>
                  <a:schemeClr val="tx1"/>
                </a:solidFill>
                <a:latin typeface="+mn-lt"/>
              </a:rPr>
              <a:t>Different</a:t>
            </a:r>
            <a:r>
              <a:rPr lang="cs-CZ" dirty="0">
                <a:solidFill>
                  <a:schemeClr val="tx1"/>
                </a:solidFill>
                <a:latin typeface="+mn-lt"/>
              </a:rPr>
              <a:t> </a:t>
            </a:r>
            <a:r>
              <a:rPr lang="cs-CZ" dirty="0" err="1">
                <a:solidFill>
                  <a:schemeClr val="tx1"/>
                </a:solidFill>
                <a:latin typeface="+mn-lt"/>
              </a:rPr>
              <a:t>ranges</a:t>
            </a:r>
            <a:r>
              <a:rPr lang="cs-CZ" dirty="0">
                <a:solidFill>
                  <a:schemeClr val="tx1"/>
                </a:solidFill>
                <a:latin typeface="+mn-lt"/>
              </a:rPr>
              <a:t> </a:t>
            </a:r>
            <a:r>
              <a:rPr lang="cs-CZ" dirty="0" err="1">
                <a:solidFill>
                  <a:schemeClr val="tx1"/>
                </a:solidFill>
                <a:latin typeface="+mn-lt"/>
              </a:rPr>
              <a:t>for</a:t>
            </a:r>
            <a:r>
              <a:rPr lang="cs-CZ" dirty="0">
                <a:solidFill>
                  <a:schemeClr val="tx1"/>
                </a:solidFill>
                <a:latin typeface="+mn-lt"/>
              </a:rPr>
              <a:t> </a:t>
            </a:r>
            <a:r>
              <a:rPr lang="cs-CZ" dirty="0" err="1">
                <a:solidFill>
                  <a:schemeClr val="tx1"/>
                </a:solidFill>
                <a:latin typeface="+mn-lt"/>
              </a:rPr>
              <a:t>the</a:t>
            </a:r>
            <a:r>
              <a:rPr lang="cs-CZ" dirty="0">
                <a:solidFill>
                  <a:schemeClr val="tx1"/>
                </a:solidFill>
                <a:latin typeface="+mn-lt"/>
              </a:rPr>
              <a:t> </a:t>
            </a:r>
            <a:r>
              <a:rPr lang="cs-CZ" dirty="0" err="1">
                <a:solidFill>
                  <a:schemeClr val="tx1"/>
                </a:solidFill>
                <a:latin typeface="+mn-lt"/>
              </a:rPr>
              <a:t>same</a:t>
            </a:r>
            <a:r>
              <a:rPr lang="cs-CZ" dirty="0">
                <a:solidFill>
                  <a:schemeClr val="tx1"/>
                </a:solidFill>
                <a:latin typeface="+mn-lt"/>
              </a:rPr>
              <a:t> </a:t>
            </a:r>
            <a:r>
              <a:rPr lang="cs-CZ" dirty="0" err="1">
                <a:solidFill>
                  <a:schemeClr val="tx1"/>
                </a:solidFill>
                <a:latin typeface="+mn-lt"/>
              </a:rPr>
              <a:t>attributes</a:t>
            </a:r>
            <a:r>
              <a:rPr lang="cs-CZ" dirty="0">
                <a:solidFill>
                  <a:schemeClr val="tx1"/>
                </a:solidFill>
                <a:latin typeface="+mn-lt"/>
              </a:rPr>
              <a:t> </a:t>
            </a:r>
            <a:r>
              <a:rPr lang="cs-CZ" dirty="0" err="1">
                <a:solidFill>
                  <a:schemeClr val="tx1"/>
                </a:solidFill>
                <a:latin typeface="+mn-lt"/>
              </a:rPr>
              <a:t>throughout</a:t>
            </a:r>
            <a:r>
              <a:rPr lang="cs-CZ" dirty="0">
                <a:solidFill>
                  <a:schemeClr val="tx1"/>
                </a:solidFill>
                <a:latin typeface="+mn-lt"/>
              </a:rPr>
              <a:t> </a:t>
            </a:r>
            <a:r>
              <a:rPr lang="cs-CZ" dirty="0" err="1">
                <a:solidFill>
                  <a:schemeClr val="tx1"/>
                </a:solidFill>
                <a:latin typeface="+mn-lt"/>
              </a:rPr>
              <a:t>various</a:t>
            </a:r>
            <a:r>
              <a:rPr lang="cs-CZ" dirty="0">
                <a:solidFill>
                  <a:schemeClr val="tx1"/>
                </a:solidFill>
                <a:latin typeface="+mn-lt"/>
              </a:rPr>
              <a:t> </a:t>
            </a:r>
            <a:r>
              <a:rPr lang="cs-CZ" dirty="0" err="1">
                <a:solidFill>
                  <a:schemeClr val="tx1"/>
                </a:solidFill>
                <a:latin typeface="+mn-lt"/>
              </a:rPr>
              <a:t>categories</a:t>
            </a:r>
            <a:r>
              <a:rPr lang="cs-CZ" dirty="0">
                <a:solidFill>
                  <a:schemeClr val="tx1"/>
                </a:solidFill>
                <a:latin typeface="+mn-lt"/>
              </a:rPr>
              <a:t> (</a:t>
            </a:r>
            <a:r>
              <a:rPr lang="cs-CZ" dirty="0" err="1">
                <a:solidFill>
                  <a:schemeClr val="tx1"/>
                </a:solidFill>
                <a:latin typeface="+mn-lt"/>
              </a:rPr>
              <a:t>e.g</a:t>
            </a:r>
            <a:r>
              <a:rPr lang="cs-CZ" dirty="0">
                <a:solidFill>
                  <a:schemeClr val="tx1"/>
                </a:solidFill>
                <a:latin typeface="+mn-lt"/>
              </a:rPr>
              <a:t>. </a:t>
            </a:r>
            <a:r>
              <a:rPr lang="cs-CZ" dirty="0" err="1">
                <a:solidFill>
                  <a:schemeClr val="tx1"/>
                </a:solidFill>
                <a:latin typeface="+mn-lt"/>
              </a:rPr>
              <a:t>Fridge</a:t>
            </a:r>
            <a:r>
              <a:rPr lang="cs-CZ" dirty="0">
                <a:solidFill>
                  <a:schemeClr val="tx1"/>
                </a:solidFill>
                <a:latin typeface="+mn-lt"/>
              </a:rPr>
              <a:t> </a:t>
            </a:r>
            <a:r>
              <a:rPr lang="cs-CZ" dirty="0" err="1">
                <a:solidFill>
                  <a:schemeClr val="tx1"/>
                </a:solidFill>
                <a:latin typeface="+mn-lt"/>
              </a:rPr>
              <a:t>price</a:t>
            </a:r>
            <a:r>
              <a:rPr lang="cs-CZ" dirty="0">
                <a:solidFill>
                  <a:schemeClr val="tx1"/>
                </a:solidFill>
                <a:latin typeface="+mn-lt"/>
              </a:rPr>
              <a:t> vs. </a:t>
            </a:r>
            <a:r>
              <a:rPr lang="cs-CZ" dirty="0" err="1">
                <a:solidFill>
                  <a:schemeClr val="tx1"/>
                </a:solidFill>
                <a:latin typeface="+mn-lt"/>
              </a:rPr>
              <a:t>Keyboard</a:t>
            </a:r>
            <a:r>
              <a:rPr lang="cs-CZ" dirty="0">
                <a:solidFill>
                  <a:schemeClr val="tx1"/>
                </a:solidFill>
                <a:latin typeface="+mn-lt"/>
              </a:rPr>
              <a:t> </a:t>
            </a:r>
            <a:r>
              <a:rPr lang="cs-CZ" dirty="0" err="1">
                <a:solidFill>
                  <a:schemeClr val="tx1"/>
                </a:solidFill>
                <a:latin typeface="+mn-lt"/>
              </a:rPr>
              <a:t>price</a:t>
            </a:r>
            <a:r>
              <a:rPr lang="cs-CZ" dirty="0">
                <a:solidFill>
                  <a:schemeClr val="tx1"/>
                </a:solidFill>
                <a:latin typeface="+mn-lt"/>
              </a:rPr>
              <a:t>)</a:t>
            </a:r>
          </a:p>
          <a:p>
            <a:pPr lvl="1">
              <a:lnSpc>
                <a:spcPct val="90000"/>
              </a:lnSpc>
            </a:pPr>
            <a:r>
              <a:rPr lang="cs-CZ" dirty="0" err="1">
                <a:solidFill>
                  <a:schemeClr val="tx1"/>
                </a:solidFill>
                <a:latin typeface="+mn-lt"/>
              </a:rPr>
              <a:t>Different</a:t>
            </a:r>
            <a:r>
              <a:rPr lang="cs-CZ" dirty="0">
                <a:solidFill>
                  <a:schemeClr val="tx1"/>
                </a:solidFill>
                <a:latin typeface="+mn-lt"/>
              </a:rPr>
              <a:t> set </a:t>
            </a:r>
            <a:r>
              <a:rPr lang="cs-CZ" dirty="0" err="1">
                <a:solidFill>
                  <a:schemeClr val="tx1"/>
                </a:solidFill>
                <a:latin typeface="+mn-lt"/>
              </a:rPr>
              <a:t>of</a:t>
            </a:r>
            <a:r>
              <a:rPr lang="cs-CZ" dirty="0">
                <a:solidFill>
                  <a:schemeClr val="tx1"/>
                </a:solidFill>
                <a:latin typeface="+mn-lt"/>
              </a:rPr>
              <a:t> </a:t>
            </a:r>
            <a:r>
              <a:rPr lang="cs-CZ" dirty="0" err="1">
                <a:solidFill>
                  <a:schemeClr val="tx1"/>
                </a:solidFill>
                <a:latin typeface="+mn-lt"/>
              </a:rPr>
              <a:t>attributes</a:t>
            </a:r>
            <a:r>
              <a:rPr lang="cs-CZ" dirty="0">
                <a:solidFill>
                  <a:schemeClr val="tx1"/>
                </a:solidFill>
                <a:latin typeface="+mn-lt"/>
              </a:rPr>
              <a:t> </a:t>
            </a:r>
            <a:r>
              <a:rPr lang="cs-CZ" dirty="0" err="1">
                <a:solidFill>
                  <a:schemeClr val="tx1"/>
                </a:solidFill>
                <a:latin typeface="+mn-lt"/>
              </a:rPr>
              <a:t>for</a:t>
            </a:r>
            <a:r>
              <a:rPr lang="cs-CZ" dirty="0">
                <a:solidFill>
                  <a:schemeClr val="tx1"/>
                </a:solidFill>
                <a:latin typeface="+mn-lt"/>
              </a:rPr>
              <a:t> </a:t>
            </a:r>
            <a:r>
              <a:rPr lang="cs-CZ" dirty="0" err="1">
                <a:solidFill>
                  <a:schemeClr val="tx1"/>
                </a:solidFill>
                <a:latin typeface="+mn-lt"/>
              </a:rPr>
              <a:t>various</a:t>
            </a:r>
            <a:r>
              <a:rPr lang="cs-CZ" dirty="0">
                <a:solidFill>
                  <a:schemeClr val="tx1"/>
                </a:solidFill>
                <a:latin typeface="+mn-lt"/>
              </a:rPr>
              <a:t> </a:t>
            </a:r>
            <a:r>
              <a:rPr lang="cs-CZ" dirty="0" err="1">
                <a:solidFill>
                  <a:schemeClr val="tx1"/>
                </a:solidFill>
                <a:latin typeface="+mn-lt"/>
              </a:rPr>
              <a:t>categories</a:t>
            </a:r>
            <a:endParaRPr lang="cs-CZ" dirty="0">
              <a:solidFill>
                <a:schemeClr val="tx1"/>
              </a:solidFill>
              <a:latin typeface="+mn-lt"/>
            </a:endParaRPr>
          </a:p>
          <a:p>
            <a:pPr lvl="1">
              <a:lnSpc>
                <a:spcPct val="90000"/>
              </a:lnSpc>
            </a:pPr>
            <a:r>
              <a:rPr lang="cs-CZ" dirty="0" err="1">
                <a:solidFill>
                  <a:schemeClr val="tx1"/>
                </a:solidFill>
                <a:latin typeface="+mn-lt"/>
              </a:rPr>
              <a:t>The</a:t>
            </a:r>
            <a:r>
              <a:rPr lang="cs-CZ" dirty="0">
                <a:solidFill>
                  <a:schemeClr val="tx1"/>
                </a:solidFill>
                <a:latin typeface="+mn-lt"/>
              </a:rPr>
              <a:t> </a:t>
            </a:r>
            <a:r>
              <a:rPr lang="cs-CZ" dirty="0" err="1">
                <a:solidFill>
                  <a:schemeClr val="tx1"/>
                </a:solidFill>
                <a:latin typeface="+mn-lt"/>
              </a:rPr>
              <a:t>same</a:t>
            </a:r>
            <a:r>
              <a:rPr lang="cs-CZ" dirty="0">
                <a:solidFill>
                  <a:schemeClr val="tx1"/>
                </a:solidFill>
                <a:latin typeface="+mn-lt"/>
              </a:rPr>
              <a:t> </a:t>
            </a:r>
            <a:r>
              <a:rPr lang="cs-CZ" dirty="0" err="1">
                <a:solidFill>
                  <a:schemeClr val="tx1"/>
                </a:solidFill>
                <a:latin typeface="+mn-lt"/>
              </a:rPr>
              <a:t>value</a:t>
            </a:r>
            <a:r>
              <a:rPr lang="cs-CZ" dirty="0">
                <a:solidFill>
                  <a:schemeClr val="tx1"/>
                </a:solidFill>
                <a:latin typeface="+mn-lt"/>
              </a:rPr>
              <a:t> </a:t>
            </a:r>
            <a:r>
              <a:rPr lang="cs-CZ" dirty="0" err="1">
                <a:solidFill>
                  <a:schemeClr val="tx1"/>
                </a:solidFill>
                <a:latin typeface="+mn-lt"/>
              </a:rPr>
              <a:t>may</a:t>
            </a:r>
            <a:r>
              <a:rPr lang="cs-CZ" dirty="0">
                <a:solidFill>
                  <a:schemeClr val="tx1"/>
                </a:solidFill>
                <a:latin typeface="+mn-lt"/>
              </a:rPr>
              <a:t> </a:t>
            </a:r>
            <a:r>
              <a:rPr lang="cs-CZ" dirty="0" err="1">
                <a:solidFill>
                  <a:schemeClr val="tx1"/>
                </a:solidFill>
                <a:latin typeface="+mn-lt"/>
              </a:rPr>
              <a:t>have</a:t>
            </a:r>
            <a:r>
              <a:rPr lang="cs-CZ" dirty="0">
                <a:solidFill>
                  <a:schemeClr val="tx1"/>
                </a:solidFill>
                <a:latin typeface="+mn-lt"/>
              </a:rPr>
              <a:t> a </a:t>
            </a:r>
            <a:r>
              <a:rPr lang="cs-CZ" dirty="0" err="1">
                <a:solidFill>
                  <a:schemeClr val="tx1"/>
                </a:solidFill>
                <a:latin typeface="+mn-lt"/>
              </a:rPr>
              <a:t>different</a:t>
            </a:r>
            <a:r>
              <a:rPr lang="cs-CZ" dirty="0">
                <a:solidFill>
                  <a:schemeClr val="tx1"/>
                </a:solidFill>
                <a:latin typeface="+mn-lt"/>
              </a:rPr>
              <a:t> </a:t>
            </a:r>
            <a:r>
              <a:rPr lang="cs-CZ" dirty="0" err="1">
                <a:solidFill>
                  <a:schemeClr val="tx1"/>
                </a:solidFill>
                <a:latin typeface="+mn-lt"/>
              </a:rPr>
              <a:t>meaning</a:t>
            </a:r>
            <a:r>
              <a:rPr lang="cs-CZ" dirty="0">
                <a:solidFill>
                  <a:schemeClr val="tx1"/>
                </a:solidFill>
                <a:latin typeface="+mn-lt"/>
              </a:rPr>
              <a:t> </a:t>
            </a:r>
            <a:r>
              <a:rPr lang="cs-CZ" dirty="0" err="1">
                <a:solidFill>
                  <a:schemeClr val="tx1"/>
                </a:solidFill>
                <a:latin typeface="+mn-lt"/>
              </a:rPr>
              <a:t>throughout</a:t>
            </a:r>
            <a:r>
              <a:rPr lang="cs-CZ" dirty="0">
                <a:solidFill>
                  <a:schemeClr val="tx1"/>
                </a:solidFill>
                <a:latin typeface="+mn-lt"/>
              </a:rPr>
              <a:t> </a:t>
            </a:r>
            <a:r>
              <a:rPr lang="cs-CZ" dirty="0" err="1">
                <a:solidFill>
                  <a:schemeClr val="tx1"/>
                </a:solidFill>
                <a:latin typeface="+mn-lt"/>
              </a:rPr>
              <a:t>the</a:t>
            </a:r>
            <a:r>
              <a:rPr lang="cs-CZ" dirty="0">
                <a:solidFill>
                  <a:schemeClr val="tx1"/>
                </a:solidFill>
                <a:latin typeface="+mn-lt"/>
              </a:rPr>
              <a:t> </a:t>
            </a:r>
            <a:r>
              <a:rPr lang="cs-CZ" dirty="0" err="1">
                <a:solidFill>
                  <a:schemeClr val="tx1"/>
                </a:solidFill>
                <a:latin typeface="+mn-lt"/>
              </a:rPr>
              <a:t>time</a:t>
            </a:r>
            <a:r>
              <a:rPr lang="cs-CZ" dirty="0">
                <a:solidFill>
                  <a:schemeClr val="tx1"/>
                </a:solidFill>
                <a:latin typeface="+mn-lt"/>
              </a:rPr>
              <a:t> </a:t>
            </a:r>
          </a:p>
          <a:p>
            <a:pPr lvl="2">
              <a:lnSpc>
                <a:spcPct val="90000"/>
              </a:lnSpc>
            </a:pPr>
            <a:r>
              <a:rPr lang="cs-CZ" sz="1600" dirty="0">
                <a:solidFill>
                  <a:schemeClr val="tx1"/>
                </a:solidFill>
                <a:latin typeface="+mn-lt"/>
              </a:rPr>
              <a:t>„500GB HDD“ </a:t>
            </a:r>
            <a:r>
              <a:rPr lang="cs-CZ" sz="1600" dirty="0" err="1">
                <a:solidFill>
                  <a:schemeClr val="tx1"/>
                </a:solidFill>
                <a:latin typeface="+mn-lt"/>
              </a:rPr>
              <a:t>now</a:t>
            </a:r>
            <a:r>
              <a:rPr lang="cs-CZ" sz="1600" dirty="0">
                <a:solidFill>
                  <a:schemeClr val="tx1"/>
                </a:solidFill>
                <a:latin typeface="+mn-lt"/>
              </a:rPr>
              <a:t> vs. 5 </a:t>
            </a:r>
            <a:r>
              <a:rPr lang="cs-CZ" sz="1600" dirty="0" err="1">
                <a:solidFill>
                  <a:schemeClr val="tx1"/>
                </a:solidFill>
                <a:latin typeface="+mn-lt"/>
              </a:rPr>
              <a:t>years</a:t>
            </a:r>
            <a:r>
              <a:rPr lang="cs-CZ" sz="1600" dirty="0">
                <a:solidFill>
                  <a:schemeClr val="tx1"/>
                </a:solidFill>
                <a:latin typeface="+mn-lt"/>
              </a:rPr>
              <a:t> ago</a:t>
            </a:r>
          </a:p>
          <a:p>
            <a:pPr lvl="2">
              <a:lnSpc>
                <a:spcPct val="90000"/>
              </a:lnSpc>
            </a:pPr>
            <a:r>
              <a:rPr lang="cs-CZ" sz="1600" dirty="0">
                <a:solidFill>
                  <a:schemeClr val="tx1"/>
                </a:solidFill>
                <a:latin typeface="+mn-lt"/>
              </a:rPr>
              <a:t>„</a:t>
            </a:r>
            <a:r>
              <a:rPr lang="cs-CZ" sz="1600" dirty="0" err="1">
                <a:solidFill>
                  <a:schemeClr val="tx1"/>
                </a:solidFill>
                <a:latin typeface="+mn-lt"/>
              </a:rPr>
              <a:t>Movies</a:t>
            </a:r>
            <a:r>
              <a:rPr lang="cs-CZ" sz="1600" dirty="0">
                <a:solidFill>
                  <a:schemeClr val="tx1"/>
                </a:solidFill>
                <a:latin typeface="+mn-lt"/>
              </a:rPr>
              <a:t> </a:t>
            </a:r>
            <a:r>
              <a:rPr lang="cs-CZ" sz="1600" dirty="0" err="1">
                <a:solidFill>
                  <a:schemeClr val="tx1"/>
                </a:solidFill>
                <a:latin typeface="+mn-lt"/>
              </a:rPr>
              <a:t>from</a:t>
            </a:r>
            <a:r>
              <a:rPr lang="cs-CZ" sz="1600" dirty="0">
                <a:solidFill>
                  <a:schemeClr val="tx1"/>
                </a:solidFill>
                <a:latin typeface="+mn-lt"/>
              </a:rPr>
              <a:t> 2018“ </a:t>
            </a:r>
            <a:r>
              <a:rPr lang="cs-CZ" sz="1600" dirty="0" err="1">
                <a:solidFill>
                  <a:schemeClr val="tx1"/>
                </a:solidFill>
                <a:latin typeface="+mn-lt"/>
              </a:rPr>
              <a:t>now</a:t>
            </a:r>
            <a:r>
              <a:rPr lang="cs-CZ" sz="1600" dirty="0">
                <a:solidFill>
                  <a:schemeClr val="tx1"/>
                </a:solidFill>
                <a:latin typeface="+mn-lt"/>
              </a:rPr>
              <a:t> vs. 3 </a:t>
            </a:r>
            <a:r>
              <a:rPr lang="cs-CZ" sz="1600" dirty="0" err="1">
                <a:solidFill>
                  <a:schemeClr val="tx1"/>
                </a:solidFill>
                <a:latin typeface="+mn-lt"/>
              </a:rPr>
              <a:t>years</a:t>
            </a:r>
            <a:r>
              <a:rPr lang="cs-CZ" sz="1600" dirty="0">
                <a:solidFill>
                  <a:schemeClr val="tx1"/>
                </a:solidFill>
                <a:latin typeface="+mn-lt"/>
              </a:rPr>
              <a:t> ago</a:t>
            </a:r>
          </a:p>
          <a:p>
            <a:pPr>
              <a:lnSpc>
                <a:spcPct val="90000"/>
              </a:lnSpc>
            </a:pPr>
            <a:endParaRPr lang="cs-CZ" dirty="0">
              <a:solidFill>
                <a:schemeClr val="tx1"/>
              </a:solidFill>
              <a:latin typeface="+mn-lt"/>
            </a:endParaRPr>
          </a:p>
          <a:p>
            <a:pPr marL="0" indent="0">
              <a:lnSpc>
                <a:spcPct val="90000"/>
              </a:lnSpc>
              <a:buNone/>
            </a:pPr>
            <a:r>
              <a:rPr lang="cs-CZ" b="1" i="1" dirty="0">
                <a:solidFill>
                  <a:srgbClr val="00B0F0"/>
                </a:solidFill>
                <a:latin typeface="+mn-lt"/>
              </a:rPr>
              <a:t>Try to </a:t>
            </a:r>
            <a:r>
              <a:rPr lang="cs-CZ" b="1" i="1" dirty="0" err="1">
                <a:solidFill>
                  <a:srgbClr val="00B0F0"/>
                </a:solidFill>
                <a:latin typeface="+mn-lt"/>
              </a:rPr>
              <a:t>compensate</a:t>
            </a:r>
            <a:r>
              <a:rPr lang="cs-CZ" b="1" i="1" dirty="0">
                <a:solidFill>
                  <a:srgbClr val="00B0F0"/>
                </a:solidFill>
                <a:latin typeface="+mn-lt"/>
              </a:rPr>
              <a:t> </a:t>
            </a:r>
            <a:r>
              <a:rPr lang="cs-CZ" b="1" i="1" dirty="0" err="1">
                <a:solidFill>
                  <a:srgbClr val="00B0F0"/>
                </a:solidFill>
                <a:latin typeface="+mn-lt"/>
              </a:rPr>
              <a:t>for</a:t>
            </a:r>
            <a:r>
              <a:rPr lang="cs-CZ" b="1" i="1" dirty="0">
                <a:solidFill>
                  <a:srgbClr val="00B0F0"/>
                </a:solidFill>
                <a:latin typeface="+mn-lt"/>
              </a:rPr>
              <a:t> these </a:t>
            </a:r>
            <a:r>
              <a:rPr lang="cs-CZ" b="1" i="1" dirty="0" err="1">
                <a:solidFill>
                  <a:srgbClr val="00B0F0"/>
                </a:solidFill>
                <a:latin typeface="+mn-lt"/>
              </a:rPr>
              <a:t>biases</a:t>
            </a:r>
            <a:r>
              <a:rPr lang="cs-CZ" b="1" i="1" dirty="0">
                <a:solidFill>
                  <a:srgbClr val="00B0F0"/>
                </a:solidFill>
                <a:latin typeface="+mn-lt"/>
              </a:rPr>
              <a:t>…</a:t>
            </a:r>
          </a:p>
        </p:txBody>
      </p:sp>
    </p:spTree>
    <p:extLst>
      <p:ext uri="{BB962C8B-B14F-4D97-AF65-F5344CB8AC3E}">
        <p14:creationId xmlns:p14="http://schemas.microsoft.com/office/powerpoint/2010/main" val="707324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847598" cy="4726880"/>
          </a:xfrm>
        </p:spPr>
        <p:txBody>
          <a:bodyPr>
            <a:normAutofit/>
          </a:bodyPr>
          <a:lstStyle/>
          <a:p>
            <a:pPr marL="0" indent="0">
              <a:lnSpc>
                <a:spcPct val="90000"/>
              </a:lnSpc>
              <a:buNone/>
            </a:pPr>
            <a:r>
              <a:rPr lang="cs-CZ" b="1" dirty="0" err="1">
                <a:solidFill>
                  <a:srgbClr val="00B050"/>
                </a:solidFill>
                <a:latin typeface="+mn-lt"/>
              </a:rPr>
              <a:t>Option</a:t>
            </a:r>
            <a:r>
              <a:rPr lang="cs-CZ" b="1" dirty="0">
                <a:solidFill>
                  <a:srgbClr val="00B050"/>
                </a:solidFill>
                <a:latin typeface="+mn-lt"/>
              </a:rPr>
              <a:t> #2 content-based representation – direct </a:t>
            </a:r>
            <a:r>
              <a:rPr lang="cs-CZ" b="1" dirty="0" err="1">
                <a:solidFill>
                  <a:srgbClr val="00B050"/>
                </a:solidFill>
                <a:latin typeface="+mn-lt"/>
              </a:rPr>
              <a:t>usage</a:t>
            </a:r>
            <a:endParaRPr lang="cs-CZ" b="1" dirty="0">
              <a:solidFill>
                <a:srgbClr val="00B050"/>
              </a:solidFill>
              <a:latin typeface="+mn-lt"/>
            </a:endParaRPr>
          </a:p>
          <a:p>
            <a:pPr marL="0" indent="0">
              <a:lnSpc>
                <a:spcPct val="90000"/>
              </a:lnSpc>
              <a:buNone/>
            </a:pPr>
            <a:r>
              <a:rPr lang="cs-CZ" i="1" dirty="0">
                <a:solidFill>
                  <a:srgbClr val="00B0F0"/>
                </a:solidFill>
                <a:latin typeface="+mn-lt"/>
              </a:rPr>
              <a:t>„</a:t>
            </a:r>
            <a:r>
              <a:rPr lang="cs-CZ" i="1" dirty="0" err="1">
                <a:solidFill>
                  <a:srgbClr val="00B0F0"/>
                </a:solidFill>
                <a:latin typeface="+mn-lt"/>
              </a:rPr>
              <a:t>Given</a:t>
            </a:r>
            <a:r>
              <a:rPr lang="cs-CZ" i="1" dirty="0">
                <a:solidFill>
                  <a:srgbClr val="00B0F0"/>
                </a:solidFill>
                <a:latin typeface="+mn-lt"/>
              </a:rPr>
              <a:t> </a:t>
            </a:r>
            <a:r>
              <a:rPr lang="cs-CZ" i="1" dirty="0" err="1">
                <a:solidFill>
                  <a:srgbClr val="00B0F0"/>
                </a:solidFill>
                <a:latin typeface="+mn-lt"/>
              </a:rPr>
              <a:t>other</a:t>
            </a:r>
            <a:r>
              <a:rPr lang="cs-CZ" i="1" dirty="0">
                <a:solidFill>
                  <a:srgbClr val="00B0F0"/>
                </a:solidFill>
                <a:latin typeface="+mn-lt"/>
              </a:rPr>
              <a:t> </a:t>
            </a:r>
            <a:r>
              <a:rPr lang="cs-CZ" i="1" dirty="0" err="1">
                <a:solidFill>
                  <a:srgbClr val="00B0F0"/>
                </a:solidFill>
                <a:latin typeface="+mn-lt"/>
              </a:rPr>
              <a:t>searched</a:t>
            </a:r>
            <a:r>
              <a:rPr lang="cs-CZ" i="1" dirty="0">
                <a:solidFill>
                  <a:srgbClr val="00B0F0"/>
                </a:solidFill>
                <a:latin typeface="+mn-lt"/>
              </a:rPr>
              <a:t> </a:t>
            </a:r>
            <a:r>
              <a:rPr lang="cs-CZ" i="1" dirty="0" err="1">
                <a:solidFill>
                  <a:srgbClr val="00B0F0"/>
                </a:solidFill>
                <a:latin typeface="+mn-lt"/>
              </a:rPr>
              <a:t>terms</a:t>
            </a:r>
            <a:r>
              <a:rPr lang="cs-CZ" i="1" dirty="0">
                <a:solidFill>
                  <a:srgbClr val="00B0F0"/>
                </a:solidFill>
                <a:latin typeface="+mn-lt"/>
              </a:rPr>
              <a:t>, </a:t>
            </a:r>
            <a:r>
              <a:rPr lang="cs-CZ" i="1" dirty="0" err="1">
                <a:solidFill>
                  <a:srgbClr val="00B0F0"/>
                </a:solidFill>
                <a:latin typeface="+mn-lt"/>
              </a:rPr>
              <a:t>try</a:t>
            </a:r>
            <a:r>
              <a:rPr lang="cs-CZ" i="1" dirty="0">
                <a:solidFill>
                  <a:srgbClr val="00B0F0"/>
                </a:solidFill>
                <a:latin typeface="+mn-lt"/>
              </a:rPr>
              <a:t> to </a:t>
            </a:r>
            <a:r>
              <a:rPr lang="cs-CZ" b="1" i="1" dirty="0" err="1">
                <a:solidFill>
                  <a:srgbClr val="00B0F0"/>
                </a:solidFill>
                <a:latin typeface="+mn-lt"/>
              </a:rPr>
              <a:t>predict</a:t>
            </a:r>
            <a:r>
              <a:rPr lang="cs-CZ" b="1" i="1" dirty="0">
                <a:solidFill>
                  <a:srgbClr val="00B0F0"/>
                </a:solidFill>
                <a:latin typeface="+mn-lt"/>
              </a:rPr>
              <a:t> </a:t>
            </a:r>
            <a:r>
              <a:rPr lang="cs-CZ" b="1" i="1" dirty="0" err="1">
                <a:solidFill>
                  <a:srgbClr val="00B0F0"/>
                </a:solidFill>
                <a:latin typeface="+mn-lt"/>
              </a:rPr>
              <a:t>what</a:t>
            </a:r>
            <a:r>
              <a:rPr lang="cs-CZ" b="1" i="1" dirty="0">
                <a:solidFill>
                  <a:srgbClr val="00B0F0"/>
                </a:solidFill>
                <a:latin typeface="+mn-lt"/>
              </a:rPr>
              <a:t> </a:t>
            </a:r>
            <a:r>
              <a:rPr lang="cs-CZ" b="1" i="1" dirty="0" err="1">
                <a:solidFill>
                  <a:srgbClr val="00B0F0"/>
                </a:solidFill>
                <a:latin typeface="+mn-lt"/>
              </a:rPr>
              <a:t>values</a:t>
            </a:r>
            <a:r>
              <a:rPr lang="cs-CZ" b="1" i="1" dirty="0">
                <a:solidFill>
                  <a:srgbClr val="00B0F0"/>
                </a:solidFill>
                <a:latin typeface="+mn-lt"/>
              </a:rPr>
              <a:t> </a:t>
            </a:r>
            <a:r>
              <a:rPr lang="cs-CZ" b="1" i="1" dirty="0" err="1">
                <a:solidFill>
                  <a:srgbClr val="00B0F0"/>
                </a:solidFill>
                <a:latin typeface="+mn-lt"/>
              </a:rPr>
              <a:t>would</a:t>
            </a:r>
            <a:r>
              <a:rPr lang="cs-CZ" b="1" i="1" dirty="0">
                <a:solidFill>
                  <a:srgbClr val="00B0F0"/>
                </a:solidFill>
                <a:latin typeface="+mn-lt"/>
              </a:rPr>
              <a:t> </a:t>
            </a:r>
            <a:r>
              <a:rPr lang="cs-CZ" b="1" i="1" dirty="0" err="1">
                <a:solidFill>
                  <a:srgbClr val="00B0F0"/>
                </a:solidFill>
                <a:latin typeface="+mn-lt"/>
              </a:rPr>
              <a:t>be</a:t>
            </a:r>
            <a:r>
              <a:rPr lang="cs-CZ" b="1" i="1" dirty="0">
                <a:solidFill>
                  <a:srgbClr val="00B0F0"/>
                </a:solidFill>
                <a:latin typeface="+mn-lt"/>
              </a:rPr>
              <a:t> </a:t>
            </a:r>
            <a:r>
              <a:rPr lang="cs-CZ" b="1" i="1" dirty="0" err="1">
                <a:solidFill>
                  <a:srgbClr val="00B0F0"/>
                </a:solidFill>
                <a:latin typeface="+mn-lt"/>
              </a:rPr>
              <a:t>searched</a:t>
            </a:r>
            <a:r>
              <a:rPr lang="cs-CZ" b="1" i="1" dirty="0">
                <a:solidFill>
                  <a:srgbClr val="00B0F0"/>
                </a:solidFill>
                <a:latin typeface="+mn-lt"/>
              </a:rPr>
              <a:t> by </a:t>
            </a:r>
            <a:r>
              <a:rPr lang="cs-CZ" b="1" i="1" dirty="0" err="1">
                <a:solidFill>
                  <a:srgbClr val="00B0F0"/>
                </a:solidFill>
                <a:latin typeface="+mn-lt"/>
              </a:rPr>
              <a:t>the</a:t>
            </a:r>
            <a:r>
              <a:rPr lang="cs-CZ" b="1" i="1" dirty="0">
                <a:solidFill>
                  <a:srgbClr val="00B0F0"/>
                </a:solidFill>
                <a:latin typeface="+mn-lt"/>
              </a:rPr>
              <a:t> user in not-</a:t>
            </a:r>
            <a:r>
              <a:rPr lang="cs-CZ" b="1" i="1" dirty="0" err="1">
                <a:solidFill>
                  <a:srgbClr val="00B0F0"/>
                </a:solidFill>
                <a:latin typeface="+mn-lt"/>
              </a:rPr>
              <a:t>yet</a:t>
            </a:r>
            <a:r>
              <a:rPr lang="cs-CZ" b="1" i="1" dirty="0">
                <a:solidFill>
                  <a:srgbClr val="00B0F0"/>
                </a:solidFill>
                <a:latin typeface="+mn-lt"/>
              </a:rPr>
              <a:t>-</a:t>
            </a:r>
            <a:r>
              <a:rPr lang="cs-CZ" b="1" i="1" dirty="0" err="1">
                <a:solidFill>
                  <a:srgbClr val="00B0F0"/>
                </a:solidFill>
                <a:latin typeface="+mn-lt"/>
              </a:rPr>
              <a:t>filled</a:t>
            </a:r>
            <a:r>
              <a:rPr lang="cs-CZ" b="1" i="1" dirty="0">
                <a:solidFill>
                  <a:srgbClr val="00B0F0"/>
                </a:solidFill>
                <a:latin typeface="+mn-lt"/>
              </a:rPr>
              <a:t> </a:t>
            </a:r>
            <a:r>
              <a:rPr lang="cs-CZ" b="1" i="1" dirty="0" err="1">
                <a:solidFill>
                  <a:srgbClr val="00B0F0"/>
                </a:solidFill>
                <a:latin typeface="+mn-lt"/>
              </a:rPr>
              <a:t>facets</a:t>
            </a:r>
            <a:r>
              <a:rPr lang="cs-CZ" i="1" dirty="0">
                <a:solidFill>
                  <a:srgbClr val="00B0F0"/>
                </a:solidFill>
                <a:latin typeface="+mn-lt"/>
              </a:rPr>
              <a:t> =&gt; use </a:t>
            </a:r>
            <a:r>
              <a:rPr lang="cs-CZ" i="1" dirty="0" err="1">
                <a:solidFill>
                  <a:srgbClr val="00B0F0"/>
                </a:solidFill>
                <a:latin typeface="+mn-lt"/>
              </a:rPr>
              <a:t>this</a:t>
            </a:r>
            <a:r>
              <a:rPr lang="cs-CZ" i="1" dirty="0">
                <a:solidFill>
                  <a:srgbClr val="00B0F0"/>
                </a:solidFill>
                <a:latin typeface="+mn-lt"/>
              </a:rPr>
              <a:t> to rank </a:t>
            </a:r>
            <a:r>
              <a:rPr lang="cs-CZ" i="1" dirty="0" err="1">
                <a:solidFill>
                  <a:srgbClr val="00B0F0"/>
                </a:solidFill>
                <a:latin typeface="+mn-lt"/>
              </a:rPr>
              <a:t>items</a:t>
            </a:r>
            <a:r>
              <a:rPr lang="cs-CZ" i="1" dirty="0">
                <a:solidFill>
                  <a:srgbClr val="00B0F0"/>
                </a:solidFill>
                <a:latin typeface="+mn-lt"/>
              </a:rPr>
              <a:t> / </a:t>
            </a:r>
            <a:r>
              <a:rPr lang="cs-CZ" i="1" dirty="0" err="1">
                <a:solidFill>
                  <a:srgbClr val="00B0F0"/>
                </a:solidFill>
                <a:latin typeface="+mn-lt"/>
              </a:rPr>
              <a:t>recommend</a:t>
            </a:r>
            <a:r>
              <a:rPr lang="cs-CZ" i="1" dirty="0">
                <a:solidFill>
                  <a:srgbClr val="00B0F0"/>
                </a:solidFill>
                <a:latin typeface="+mn-lt"/>
              </a:rPr>
              <a:t> </a:t>
            </a:r>
            <a:r>
              <a:rPr lang="cs-CZ" i="1" dirty="0" err="1">
                <a:solidFill>
                  <a:srgbClr val="00B0F0"/>
                </a:solidFill>
                <a:latin typeface="+mn-lt"/>
              </a:rPr>
              <a:t>particularly</a:t>
            </a:r>
            <a:r>
              <a:rPr lang="cs-CZ" i="1" dirty="0">
                <a:solidFill>
                  <a:srgbClr val="00B0F0"/>
                </a:solidFill>
                <a:latin typeface="+mn-lt"/>
              </a:rPr>
              <a:t> </a:t>
            </a:r>
            <a:r>
              <a:rPr lang="cs-CZ" i="1" dirty="0" err="1">
                <a:solidFill>
                  <a:srgbClr val="00B0F0"/>
                </a:solidFill>
                <a:latin typeface="+mn-lt"/>
              </a:rPr>
              <a:t>good</a:t>
            </a:r>
            <a:r>
              <a:rPr lang="cs-CZ" i="1" dirty="0">
                <a:solidFill>
                  <a:srgbClr val="00B0F0"/>
                </a:solidFill>
                <a:latin typeface="+mn-lt"/>
              </a:rPr>
              <a:t> </a:t>
            </a:r>
            <a:r>
              <a:rPr lang="cs-CZ" i="1" dirty="0" err="1">
                <a:solidFill>
                  <a:srgbClr val="00B0F0"/>
                </a:solidFill>
                <a:latin typeface="+mn-lt"/>
              </a:rPr>
              <a:t>ones</a:t>
            </a:r>
            <a:r>
              <a:rPr lang="cs-CZ" i="1" dirty="0">
                <a:solidFill>
                  <a:srgbClr val="00B0F0"/>
                </a:solidFill>
                <a:latin typeface="+mn-lt"/>
              </a:rPr>
              <a:t>“</a:t>
            </a:r>
            <a:endParaRPr lang="cs-CZ" b="1" i="1" dirty="0">
              <a:solidFill>
                <a:srgbClr val="00B0F0"/>
              </a:solidFill>
              <a:latin typeface="+mn-lt"/>
            </a:endParaRPr>
          </a:p>
          <a:p>
            <a:pPr>
              <a:lnSpc>
                <a:spcPct val="90000"/>
              </a:lnSpc>
            </a:pPr>
            <a:r>
              <a:rPr lang="cs-CZ" dirty="0">
                <a:solidFill>
                  <a:schemeClr val="tx1"/>
                </a:solidFill>
                <a:latin typeface="+mn-lt"/>
              </a:rPr>
              <a:t>Model </a:t>
            </a:r>
            <a:r>
              <a:rPr lang="cs-CZ" dirty="0" err="1">
                <a:solidFill>
                  <a:schemeClr val="tx1"/>
                </a:solidFill>
                <a:latin typeface="+mn-lt"/>
              </a:rPr>
              <a:t>search</a:t>
            </a:r>
            <a:r>
              <a:rPr lang="cs-CZ" dirty="0">
                <a:solidFill>
                  <a:schemeClr val="tx1"/>
                </a:solidFill>
                <a:latin typeface="+mn-lt"/>
              </a:rPr>
              <a:t> instance as </a:t>
            </a:r>
            <a:r>
              <a:rPr lang="cs-CZ" dirty="0" err="1">
                <a:solidFill>
                  <a:schemeClr val="tx1"/>
                </a:solidFill>
                <a:latin typeface="+mn-lt"/>
              </a:rPr>
              <a:t>an</a:t>
            </a:r>
            <a:r>
              <a:rPr lang="cs-CZ" dirty="0">
                <a:solidFill>
                  <a:schemeClr val="tx1"/>
                </a:solidFill>
                <a:latin typeface="+mn-lt"/>
              </a:rPr>
              <a:t> „</a:t>
            </a:r>
            <a:r>
              <a:rPr lang="cs-CZ" dirty="0" err="1">
                <a:solidFill>
                  <a:schemeClr val="tx1"/>
                </a:solidFill>
                <a:latin typeface="+mn-lt"/>
              </a:rPr>
              <a:t>item</a:t>
            </a:r>
            <a:r>
              <a:rPr lang="cs-CZ" dirty="0">
                <a:solidFill>
                  <a:schemeClr val="tx1"/>
                </a:solidFill>
                <a:latin typeface="+mn-lt"/>
              </a:rPr>
              <a:t>“, </a:t>
            </a:r>
            <a:r>
              <a:rPr lang="cs-CZ" dirty="0" err="1">
                <a:solidFill>
                  <a:schemeClr val="tx1"/>
                </a:solidFill>
                <a:latin typeface="+mn-lt"/>
              </a:rPr>
              <a:t>recommending</a:t>
            </a:r>
            <a:r>
              <a:rPr lang="cs-CZ" dirty="0">
                <a:solidFill>
                  <a:schemeClr val="tx1"/>
                </a:solidFill>
                <a:latin typeface="+mn-lt"/>
              </a:rPr>
              <a:t> </a:t>
            </a:r>
            <a:r>
              <a:rPr lang="cs-CZ" dirty="0" err="1">
                <a:solidFill>
                  <a:schemeClr val="tx1"/>
                </a:solidFill>
                <a:latin typeface="+mn-lt"/>
              </a:rPr>
              <a:t>other</a:t>
            </a:r>
            <a:r>
              <a:rPr lang="cs-CZ" dirty="0">
                <a:solidFill>
                  <a:schemeClr val="tx1"/>
                </a:solidFill>
                <a:latin typeface="+mn-lt"/>
              </a:rPr>
              <a:t> „</a:t>
            </a:r>
            <a:r>
              <a:rPr lang="cs-CZ" dirty="0" err="1">
                <a:solidFill>
                  <a:schemeClr val="tx1"/>
                </a:solidFill>
                <a:latin typeface="+mn-lt"/>
              </a:rPr>
              <a:t>items</a:t>
            </a:r>
            <a:r>
              <a:rPr lang="cs-CZ" dirty="0">
                <a:solidFill>
                  <a:schemeClr val="tx1"/>
                </a:solidFill>
                <a:latin typeface="+mn-lt"/>
              </a:rPr>
              <a:t>“ to </a:t>
            </a:r>
            <a:r>
              <a:rPr lang="cs-CZ" dirty="0" err="1">
                <a:solidFill>
                  <a:schemeClr val="tx1"/>
                </a:solidFill>
                <a:latin typeface="+mn-lt"/>
              </a:rPr>
              <a:t>be</a:t>
            </a:r>
            <a:r>
              <a:rPr lang="cs-CZ" dirty="0">
                <a:solidFill>
                  <a:schemeClr val="tx1"/>
                </a:solidFill>
                <a:latin typeface="+mn-lt"/>
              </a:rPr>
              <a:t> </a:t>
            </a:r>
            <a:r>
              <a:rPr lang="cs-CZ" dirty="0" err="1">
                <a:solidFill>
                  <a:schemeClr val="tx1"/>
                </a:solidFill>
                <a:latin typeface="+mn-lt"/>
              </a:rPr>
              <a:t>used</a:t>
            </a:r>
            <a:r>
              <a:rPr lang="cs-CZ" dirty="0">
                <a:solidFill>
                  <a:schemeClr val="tx1"/>
                </a:solidFill>
                <a:latin typeface="+mn-lt"/>
              </a:rPr>
              <a:t> as </a:t>
            </a:r>
            <a:r>
              <a:rPr lang="cs-CZ" dirty="0" err="1">
                <a:solidFill>
                  <a:schemeClr val="tx1"/>
                </a:solidFill>
                <a:latin typeface="+mn-lt"/>
              </a:rPr>
              <a:t>ranking</a:t>
            </a:r>
            <a:r>
              <a:rPr lang="cs-CZ" dirty="0">
                <a:solidFill>
                  <a:schemeClr val="tx1"/>
                </a:solidFill>
                <a:latin typeface="+mn-lt"/>
              </a:rPr>
              <a:t> </a:t>
            </a:r>
            <a:r>
              <a:rPr lang="cs-CZ" dirty="0" err="1">
                <a:solidFill>
                  <a:schemeClr val="tx1"/>
                </a:solidFill>
                <a:latin typeface="+mn-lt"/>
              </a:rPr>
              <a:t>criteria</a:t>
            </a:r>
            <a:endParaRPr lang="cs-CZ" dirty="0">
              <a:solidFill>
                <a:schemeClr val="tx1"/>
              </a:solidFill>
              <a:latin typeface="+mn-lt"/>
            </a:endParaRPr>
          </a:p>
          <a:p>
            <a:pPr lvl="1">
              <a:lnSpc>
                <a:spcPct val="90000"/>
              </a:lnSpc>
            </a:pPr>
            <a:r>
              <a:rPr lang="cs-CZ" dirty="0">
                <a:solidFill>
                  <a:schemeClr val="tx1"/>
                </a:solidFill>
                <a:latin typeface="+mn-lt"/>
              </a:rPr>
              <a:t>Use </a:t>
            </a:r>
            <a:r>
              <a:rPr lang="cs-CZ" dirty="0" err="1">
                <a:solidFill>
                  <a:schemeClr val="tx1"/>
                </a:solidFill>
                <a:latin typeface="+mn-lt"/>
              </a:rPr>
              <a:t>next</a:t>
            </a:r>
            <a:r>
              <a:rPr lang="cs-CZ" dirty="0">
                <a:solidFill>
                  <a:schemeClr val="tx1"/>
                </a:solidFill>
                <a:latin typeface="+mn-lt"/>
              </a:rPr>
              <a:t> </a:t>
            </a:r>
            <a:r>
              <a:rPr lang="cs-CZ" dirty="0" err="1">
                <a:solidFill>
                  <a:schemeClr val="tx1"/>
                </a:solidFill>
                <a:latin typeface="+mn-lt"/>
              </a:rPr>
              <a:t>item</a:t>
            </a:r>
            <a:r>
              <a:rPr lang="cs-CZ" dirty="0">
                <a:solidFill>
                  <a:schemeClr val="tx1"/>
                </a:solidFill>
                <a:latin typeface="+mn-lt"/>
              </a:rPr>
              <a:t> </a:t>
            </a:r>
            <a:r>
              <a:rPr lang="cs-CZ" dirty="0" err="1">
                <a:solidFill>
                  <a:schemeClr val="tx1"/>
                </a:solidFill>
                <a:latin typeface="+mn-lt"/>
              </a:rPr>
              <a:t>prediction</a:t>
            </a:r>
            <a:r>
              <a:rPr lang="cs-CZ" dirty="0">
                <a:solidFill>
                  <a:schemeClr val="tx1"/>
                </a:solidFill>
                <a:latin typeface="+mn-lt"/>
              </a:rPr>
              <a:t> </a:t>
            </a:r>
            <a:r>
              <a:rPr lang="cs-CZ" dirty="0" err="1">
                <a:solidFill>
                  <a:schemeClr val="tx1"/>
                </a:solidFill>
                <a:latin typeface="+mn-lt"/>
              </a:rPr>
              <a:t>paradigm</a:t>
            </a:r>
            <a:r>
              <a:rPr lang="cs-CZ" dirty="0">
                <a:solidFill>
                  <a:schemeClr val="tx1"/>
                </a:solidFill>
                <a:latin typeface="+mn-lt"/>
              </a:rPr>
              <a:t> and (</a:t>
            </a:r>
            <a:r>
              <a:rPr lang="cs-CZ" dirty="0" err="1">
                <a:solidFill>
                  <a:schemeClr val="tx1"/>
                </a:solidFill>
                <a:latin typeface="+mn-lt"/>
              </a:rPr>
              <a:t>probably</a:t>
            </a:r>
            <a:r>
              <a:rPr lang="cs-CZ" dirty="0">
                <a:solidFill>
                  <a:schemeClr val="tx1"/>
                </a:solidFill>
                <a:latin typeface="+mn-lt"/>
              </a:rPr>
              <a:t>) </a:t>
            </a:r>
            <a:r>
              <a:rPr lang="cs-CZ" dirty="0" err="1">
                <a:solidFill>
                  <a:schemeClr val="tx1"/>
                </a:solidFill>
                <a:latin typeface="+mn-lt"/>
              </a:rPr>
              <a:t>some</a:t>
            </a:r>
            <a:r>
              <a:rPr lang="cs-CZ" dirty="0">
                <a:solidFill>
                  <a:schemeClr val="tx1"/>
                </a:solidFill>
                <a:latin typeface="+mn-lt"/>
              </a:rPr>
              <a:t> </a:t>
            </a:r>
            <a:r>
              <a:rPr lang="cs-CZ" dirty="0" err="1">
                <a:solidFill>
                  <a:schemeClr val="tx1"/>
                </a:solidFill>
                <a:latin typeface="+mn-lt"/>
              </a:rPr>
              <a:t>sequence-aware</a:t>
            </a:r>
            <a:r>
              <a:rPr lang="cs-CZ" dirty="0">
                <a:solidFill>
                  <a:schemeClr val="tx1"/>
                </a:solidFill>
                <a:latin typeface="+mn-lt"/>
              </a:rPr>
              <a:t> model</a:t>
            </a:r>
          </a:p>
          <a:p>
            <a:pPr lvl="1">
              <a:lnSpc>
                <a:spcPct val="90000"/>
              </a:lnSpc>
            </a:pPr>
            <a:r>
              <a:rPr lang="cs-CZ" dirty="0">
                <a:solidFill>
                  <a:schemeClr val="tx1"/>
                </a:solidFill>
                <a:latin typeface="+mn-lt"/>
              </a:rPr>
              <a:t>It </a:t>
            </a:r>
            <a:r>
              <a:rPr lang="cs-CZ" dirty="0" err="1">
                <a:solidFill>
                  <a:schemeClr val="tx1"/>
                </a:solidFill>
                <a:latin typeface="+mn-lt"/>
              </a:rPr>
              <a:t>may</a:t>
            </a:r>
            <a:r>
              <a:rPr lang="cs-CZ" dirty="0">
                <a:solidFill>
                  <a:schemeClr val="tx1"/>
                </a:solidFill>
                <a:latin typeface="+mn-lt"/>
              </a:rPr>
              <a:t> </a:t>
            </a:r>
            <a:r>
              <a:rPr lang="cs-CZ" dirty="0" err="1">
                <a:solidFill>
                  <a:schemeClr val="tx1"/>
                </a:solidFill>
                <a:latin typeface="+mn-lt"/>
              </a:rPr>
              <a:t>be</a:t>
            </a:r>
            <a:r>
              <a:rPr lang="cs-CZ" dirty="0">
                <a:solidFill>
                  <a:schemeClr val="tx1"/>
                </a:solidFill>
                <a:latin typeface="+mn-lt"/>
              </a:rPr>
              <a:t> </a:t>
            </a:r>
            <a:r>
              <a:rPr lang="cs-CZ" dirty="0" err="1">
                <a:solidFill>
                  <a:schemeClr val="tx1"/>
                </a:solidFill>
                <a:latin typeface="+mn-lt"/>
              </a:rPr>
              <a:t>difficult</a:t>
            </a:r>
            <a:r>
              <a:rPr lang="cs-CZ" dirty="0">
                <a:solidFill>
                  <a:schemeClr val="tx1"/>
                </a:solidFill>
                <a:latin typeface="+mn-lt"/>
              </a:rPr>
              <a:t> to </a:t>
            </a:r>
            <a:r>
              <a:rPr lang="cs-CZ" dirty="0" err="1">
                <a:solidFill>
                  <a:schemeClr val="tx1"/>
                </a:solidFill>
                <a:latin typeface="+mn-lt"/>
              </a:rPr>
              <a:t>incorporate</a:t>
            </a:r>
            <a:r>
              <a:rPr lang="cs-CZ" dirty="0">
                <a:solidFill>
                  <a:schemeClr val="tx1"/>
                </a:solidFill>
                <a:latin typeface="+mn-lt"/>
              </a:rPr>
              <a:t> </a:t>
            </a:r>
            <a:r>
              <a:rPr lang="cs-CZ" dirty="0" err="1">
                <a:solidFill>
                  <a:schemeClr val="tx1"/>
                </a:solidFill>
                <a:latin typeface="+mn-lt"/>
              </a:rPr>
              <a:t>searches</a:t>
            </a:r>
            <a:r>
              <a:rPr lang="cs-CZ" dirty="0">
                <a:solidFill>
                  <a:schemeClr val="tx1"/>
                </a:solidFill>
                <a:latin typeface="+mn-lt"/>
              </a:rPr>
              <a:t> </a:t>
            </a:r>
            <a:r>
              <a:rPr lang="cs-CZ" dirty="0" err="1">
                <a:solidFill>
                  <a:schemeClr val="tx1"/>
                </a:solidFill>
                <a:latin typeface="+mn-lt"/>
              </a:rPr>
              <a:t>from</a:t>
            </a:r>
            <a:r>
              <a:rPr lang="cs-CZ" dirty="0">
                <a:solidFill>
                  <a:schemeClr val="tx1"/>
                </a:solidFill>
                <a:latin typeface="+mn-lt"/>
              </a:rPr>
              <a:t> </a:t>
            </a:r>
            <a:r>
              <a:rPr lang="cs-CZ" dirty="0" err="1">
                <a:solidFill>
                  <a:schemeClr val="tx1"/>
                </a:solidFill>
                <a:latin typeface="+mn-lt"/>
              </a:rPr>
              <a:t>previous</a:t>
            </a:r>
            <a:r>
              <a:rPr lang="cs-CZ" dirty="0">
                <a:solidFill>
                  <a:schemeClr val="tx1"/>
                </a:solidFill>
                <a:latin typeface="+mn-lt"/>
              </a:rPr>
              <a:t> </a:t>
            </a:r>
            <a:r>
              <a:rPr lang="cs-CZ" dirty="0" err="1">
                <a:solidFill>
                  <a:schemeClr val="tx1"/>
                </a:solidFill>
                <a:latin typeface="+mn-lt"/>
              </a:rPr>
              <a:t>sessions</a:t>
            </a:r>
            <a:r>
              <a:rPr lang="cs-CZ" dirty="0">
                <a:solidFill>
                  <a:schemeClr val="tx1"/>
                </a:solidFill>
                <a:latin typeface="+mn-lt"/>
              </a:rPr>
              <a:t> </a:t>
            </a:r>
            <a:r>
              <a:rPr lang="cs-CZ" dirty="0" err="1">
                <a:solidFill>
                  <a:schemeClr val="tx1"/>
                </a:solidFill>
                <a:latin typeface="+mn-lt"/>
              </a:rPr>
              <a:t>due</a:t>
            </a:r>
            <a:r>
              <a:rPr lang="cs-CZ" dirty="0">
                <a:solidFill>
                  <a:schemeClr val="tx1"/>
                </a:solidFill>
                <a:latin typeface="+mn-lt"/>
              </a:rPr>
              <a:t> to </a:t>
            </a:r>
            <a:r>
              <a:rPr lang="cs-CZ" dirty="0" err="1">
                <a:solidFill>
                  <a:schemeClr val="tx1"/>
                </a:solidFill>
                <a:latin typeface="+mn-lt"/>
              </a:rPr>
              <a:t>content</a:t>
            </a:r>
            <a:r>
              <a:rPr lang="cs-CZ" dirty="0">
                <a:solidFill>
                  <a:schemeClr val="tx1"/>
                </a:solidFill>
                <a:latin typeface="+mn-lt"/>
              </a:rPr>
              <a:t> </a:t>
            </a:r>
            <a:r>
              <a:rPr lang="cs-CZ" dirty="0" err="1">
                <a:solidFill>
                  <a:schemeClr val="tx1"/>
                </a:solidFill>
                <a:latin typeface="+mn-lt"/>
              </a:rPr>
              <a:t>discrepancies</a:t>
            </a:r>
            <a:endParaRPr lang="cs-CZ" dirty="0">
              <a:solidFill>
                <a:schemeClr val="tx1"/>
              </a:solidFill>
              <a:latin typeface="+mn-lt"/>
            </a:endParaRPr>
          </a:p>
          <a:p>
            <a:pPr lvl="2">
              <a:lnSpc>
                <a:spcPct val="90000"/>
              </a:lnSpc>
            </a:pPr>
            <a:r>
              <a:rPr lang="cs-CZ" dirty="0" err="1">
                <a:solidFill>
                  <a:schemeClr val="tx1"/>
                </a:solidFill>
                <a:latin typeface="+mn-lt"/>
              </a:rPr>
              <a:t>Different</a:t>
            </a:r>
            <a:r>
              <a:rPr lang="cs-CZ" dirty="0">
                <a:solidFill>
                  <a:schemeClr val="tx1"/>
                </a:solidFill>
                <a:latin typeface="+mn-lt"/>
              </a:rPr>
              <a:t> </a:t>
            </a:r>
            <a:r>
              <a:rPr lang="cs-CZ" dirty="0" err="1">
                <a:solidFill>
                  <a:schemeClr val="tx1"/>
                </a:solidFill>
                <a:latin typeface="+mn-lt"/>
              </a:rPr>
              <a:t>topic</a:t>
            </a:r>
            <a:r>
              <a:rPr lang="cs-CZ" dirty="0">
                <a:solidFill>
                  <a:schemeClr val="tx1"/>
                </a:solidFill>
                <a:latin typeface="+mn-lt"/>
              </a:rPr>
              <a:t> </a:t>
            </a:r>
            <a:r>
              <a:rPr lang="cs-CZ" dirty="0" err="1">
                <a:solidFill>
                  <a:schemeClr val="tx1"/>
                </a:solidFill>
                <a:latin typeface="+mn-lt"/>
              </a:rPr>
              <a:t>of</a:t>
            </a:r>
            <a:r>
              <a:rPr lang="cs-CZ" dirty="0">
                <a:solidFill>
                  <a:schemeClr val="tx1"/>
                </a:solidFill>
                <a:latin typeface="+mn-lt"/>
              </a:rPr>
              <a:t> </a:t>
            </a:r>
            <a:r>
              <a:rPr lang="cs-CZ" dirty="0" err="1">
                <a:solidFill>
                  <a:schemeClr val="tx1"/>
                </a:solidFill>
                <a:latin typeface="+mn-lt"/>
              </a:rPr>
              <a:t>the</a:t>
            </a:r>
            <a:r>
              <a:rPr lang="cs-CZ" dirty="0">
                <a:solidFill>
                  <a:schemeClr val="tx1"/>
                </a:solidFill>
                <a:latin typeface="+mn-lt"/>
              </a:rPr>
              <a:t> </a:t>
            </a:r>
            <a:r>
              <a:rPr lang="cs-CZ" dirty="0" err="1">
                <a:solidFill>
                  <a:schemeClr val="tx1"/>
                </a:solidFill>
                <a:latin typeface="+mn-lt"/>
              </a:rPr>
              <a:t>search</a:t>
            </a:r>
            <a:r>
              <a:rPr lang="cs-CZ" dirty="0">
                <a:solidFill>
                  <a:schemeClr val="tx1"/>
                </a:solidFill>
                <a:latin typeface="+mn-lt"/>
              </a:rPr>
              <a:t> =&gt; </a:t>
            </a:r>
            <a:r>
              <a:rPr lang="cs-CZ" dirty="0" err="1">
                <a:solidFill>
                  <a:schemeClr val="tx1"/>
                </a:solidFill>
                <a:latin typeface="+mn-lt"/>
              </a:rPr>
              <a:t>different</a:t>
            </a:r>
            <a:r>
              <a:rPr lang="cs-CZ" dirty="0">
                <a:solidFill>
                  <a:schemeClr val="tx1"/>
                </a:solidFill>
                <a:latin typeface="+mn-lt"/>
              </a:rPr>
              <a:t> set </a:t>
            </a:r>
            <a:r>
              <a:rPr lang="cs-CZ" dirty="0" err="1">
                <a:solidFill>
                  <a:schemeClr val="tx1"/>
                </a:solidFill>
                <a:latin typeface="+mn-lt"/>
              </a:rPr>
              <a:t>of</a:t>
            </a:r>
            <a:r>
              <a:rPr lang="cs-CZ" dirty="0">
                <a:solidFill>
                  <a:schemeClr val="tx1"/>
                </a:solidFill>
                <a:latin typeface="+mn-lt"/>
              </a:rPr>
              <a:t> </a:t>
            </a:r>
            <a:r>
              <a:rPr lang="cs-CZ" dirty="0" err="1">
                <a:solidFill>
                  <a:schemeClr val="tx1"/>
                </a:solidFill>
                <a:latin typeface="+mn-lt"/>
              </a:rPr>
              <a:t>attributes</a:t>
            </a:r>
            <a:r>
              <a:rPr lang="cs-CZ" dirty="0">
                <a:solidFill>
                  <a:schemeClr val="tx1"/>
                </a:solidFill>
                <a:latin typeface="+mn-lt"/>
              </a:rPr>
              <a:t> to </a:t>
            </a:r>
            <a:r>
              <a:rPr lang="cs-CZ" dirty="0" err="1">
                <a:solidFill>
                  <a:schemeClr val="tx1"/>
                </a:solidFill>
                <a:latin typeface="+mn-lt"/>
              </a:rPr>
              <a:t>search</a:t>
            </a:r>
            <a:r>
              <a:rPr lang="cs-CZ" dirty="0">
                <a:solidFill>
                  <a:schemeClr val="tx1"/>
                </a:solidFill>
                <a:latin typeface="+mn-lt"/>
              </a:rPr>
              <a:t> in…</a:t>
            </a:r>
          </a:p>
          <a:p>
            <a:pPr lvl="2">
              <a:lnSpc>
                <a:spcPct val="90000"/>
              </a:lnSpc>
            </a:pPr>
            <a:r>
              <a:rPr lang="cs-CZ" dirty="0" err="1">
                <a:solidFill>
                  <a:schemeClr val="tx1"/>
                </a:solidFill>
                <a:latin typeface="+mn-lt"/>
              </a:rPr>
              <a:t>Maybe</a:t>
            </a:r>
            <a:r>
              <a:rPr lang="cs-CZ" dirty="0">
                <a:solidFill>
                  <a:schemeClr val="tx1"/>
                </a:solidFill>
                <a:latin typeface="+mn-lt"/>
              </a:rPr>
              <a:t> </a:t>
            </a:r>
            <a:r>
              <a:rPr lang="cs-CZ" dirty="0" err="1">
                <a:solidFill>
                  <a:schemeClr val="tx1"/>
                </a:solidFill>
                <a:latin typeface="+mn-lt"/>
              </a:rPr>
              <a:t>generic</a:t>
            </a:r>
            <a:r>
              <a:rPr lang="cs-CZ" dirty="0">
                <a:solidFill>
                  <a:schemeClr val="tx1"/>
                </a:solidFill>
                <a:latin typeface="+mn-lt"/>
              </a:rPr>
              <a:t> transfer learning </a:t>
            </a:r>
            <a:r>
              <a:rPr lang="cs-CZ" dirty="0" err="1">
                <a:solidFill>
                  <a:schemeClr val="tx1"/>
                </a:solidFill>
                <a:latin typeface="+mn-lt"/>
              </a:rPr>
              <a:t>principles</a:t>
            </a:r>
            <a:r>
              <a:rPr lang="cs-CZ" dirty="0">
                <a:solidFill>
                  <a:schemeClr val="tx1"/>
                </a:solidFill>
                <a:latin typeface="+mn-lt"/>
              </a:rPr>
              <a:t> </a:t>
            </a:r>
            <a:r>
              <a:rPr lang="cs-CZ" dirty="0" err="1">
                <a:solidFill>
                  <a:schemeClr val="tx1"/>
                </a:solidFill>
                <a:latin typeface="+mn-lt"/>
              </a:rPr>
              <a:t>can</a:t>
            </a:r>
            <a:r>
              <a:rPr lang="cs-CZ" dirty="0">
                <a:solidFill>
                  <a:schemeClr val="tx1"/>
                </a:solidFill>
                <a:latin typeface="+mn-lt"/>
              </a:rPr>
              <a:t> </a:t>
            </a:r>
            <a:r>
              <a:rPr lang="cs-CZ" dirty="0" err="1">
                <a:solidFill>
                  <a:schemeClr val="tx1"/>
                </a:solidFill>
                <a:latin typeface="+mn-lt"/>
              </a:rPr>
              <a:t>help</a:t>
            </a:r>
            <a:r>
              <a:rPr lang="cs-CZ" dirty="0">
                <a:solidFill>
                  <a:schemeClr val="tx1"/>
                </a:solidFill>
                <a:latin typeface="+mn-lt"/>
              </a:rPr>
              <a:t>?</a:t>
            </a:r>
          </a:p>
          <a:p>
            <a:pPr lvl="2">
              <a:lnSpc>
                <a:spcPct val="90000"/>
              </a:lnSpc>
            </a:pPr>
            <a:r>
              <a:rPr lang="cs-CZ" dirty="0" err="1">
                <a:solidFill>
                  <a:schemeClr val="tx1"/>
                </a:solidFill>
                <a:latin typeface="+mn-lt"/>
              </a:rPr>
              <a:t>Some</a:t>
            </a:r>
            <a:r>
              <a:rPr lang="cs-CZ" dirty="0">
                <a:solidFill>
                  <a:schemeClr val="tx1"/>
                </a:solidFill>
                <a:latin typeface="+mn-lt"/>
              </a:rPr>
              <a:t> </a:t>
            </a:r>
            <a:r>
              <a:rPr lang="cs-CZ" dirty="0" err="1">
                <a:solidFill>
                  <a:schemeClr val="tx1"/>
                </a:solidFill>
                <a:latin typeface="+mn-lt"/>
              </a:rPr>
              <a:t>attributes</a:t>
            </a:r>
            <a:r>
              <a:rPr lang="cs-CZ" dirty="0">
                <a:solidFill>
                  <a:schemeClr val="tx1"/>
                </a:solidFill>
                <a:latin typeface="+mn-lt"/>
              </a:rPr>
              <a:t> </a:t>
            </a:r>
            <a:r>
              <a:rPr lang="cs-CZ" dirty="0" err="1">
                <a:solidFill>
                  <a:schemeClr val="tx1"/>
                </a:solidFill>
                <a:latin typeface="+mn-lt"/>
              </a:rPr>
              <a:t>may</a:t>
            </a:r>
            <a:r>
              <a:rPr lang="cs-CZ" dirty="0">
                <a:solidFill>
                  <a:schemeClr val="tx1"/>
                </a:solidFill>
                <a:latin typeface="+mn-lt"/>
              </a:rPr>
              <a:t> </a:t>
            </a:r>
            <a:r>
              <a:rPr lang="cs-CZ" dirty="0" err="1">
                <a:solidFill>
                  <a:schemeClr val="tx1"/>
                </a:solidFill>
                <a:latin typeface="+mn-lt"/>
              </a:rPr>
              <a:t>be</a:t>
            </a:r>
            <a:r>
              <a:rPr lang="cs-CZ" dirty="0">
                <a:solidFill>
                  <a:schemeClr val="tx1"/>
                </a:solidFill>
                <a:latin typeface="+mn-lt"/>
              </a:rPr>
              <a:t> more </a:t>
            </a:r>
            <a:r>
              <a:rPr lang="cs-CZ" dirty="0" err="1">
                <a:solidFill>
                  <a:schemeClr val="tx1"/>
                </a:solidFill>
                <a:latin typeface="+mn-lt"/>
              </a:rPr>
              <a:t>general</a:t>
            </a:r>
            <a:r>
              <a:rPr lang="cs-CZ" dirty="0">
                <a:solidFill>
                  <a:schemeClr val="tx1"/>
                </a:solidFill>
                <a:latin typeface="+mn-lt"/>
              </a:rPr>
              <a:t> </a:t>
            </a:r>
            <a:r>
              <a:rPr lang="cs-CZ" dirty="0" err="1">
                <a:solidFill>
                  <a:schemeClr val="tx1"/>
                </a:solidFill>
                <a:latin typeface="+mn-lt"/>
              </a:rPr>
              <a:t>than</a:t>
            </a:r>
            <a:r>
              <a:rPr lang="cs-CZ" dirty="0">
                <a:solidFill>
                  <a:schemeClr val="tx1"/>
                </a:solidFill>
                <a:latin typeface="+mn-lt"/>
              </a:rPr>
              <a:t> </a:t>
            </a:r>
            <a:r>
              <a:rPr lang="cs-CZ" dirty="0" err="1">
                <a:solidFill>
                  <a:schemeClr val="tx1"/>
                </a:solidFill>
                <a:latin typeface="+mn-lt"/>
              </a:rPr>
              <a:t>others</a:t>
            </a:r>
            <a:r>
              <a:rPr lang="cs-CZ" dirty="0">
                <a:solidFill>
                  <a:schemeClr val="tx1"/>
                </a:solidFill>
                <a:latin typeface="+mn-lt"/>
              </a:rPr>
              <a:t> (</a:t>
            </a:r>
            <a:r>
              <a:rPr lang="cs-CZ" dirty="0" err="1">
                <a:solidFill>
                  <a:schemeClr val="tx1"/>
                </a:solidFill>
                <a:latin typeface="+mn-lt"/>
              </a:rPr>
              <a:t>brand</a:t>
            </a:r>
            <a:r>
              <a:rPr lang="cs-CZ" dirty="0">
                <a:solidFill>
                  <a:schemeClr val="tx1"/>
                </a:solidFill>
                <a:latin typeface="+mn-lt"/>
              </a:rPr>
              <a:t>, </a:t>
            </a:r>
            <a:r>
              <a:rPr lang="cs-CZ" dirty="0" err="1">
                <a:solidFill>
                  <a:schemeClr val="tx1"/>
                </a:solidFill>
                <a:latin typeface="+mn-lt"/>
              </a:rPr>
              <a:t>price</a:t>
            </a:r>
            <a:r>
              <a:rPr lang="cs-CZ" dirty="0">
                <a:solidFill>
                  <a:schemeClr val="tx1"/>
                </a:solidFill>
                <a:latin typeface="+mn-lt"/>
              </a:rPr>
              <a:t>, „</a:t>
            </a:r>
            <a:r>
              <a:rPr lang="cs-CZ" dirty="0" err="1">
                <a:solidFill>
                  <a:schemeClr val="tx1"/>
                </a:solidFill>
                <a:latin typeface="+mn-lt"/>
              </a:rPr>
              <a:t>value</a:t>
            </a:r>
            <a:r>
              <a:rPr lang="cs-CZ" dirty="0">
                <a:solidFill>
                  <a:schemeClr val="tx1"/>
                </a:solidFill>
                <a:latin typeface="+mn-lt"/>
              </a:rPr>
              <a:t>“), but </a:t>
            </a:r>
            <a:r>
              <a:rPr lang="cs-CZ" dirty="0" err="1">
                <a:solidFill>
                  <a:schemeClr val="tx1"/>
                </a:solidFill>
                <a:latin typeface="+mn-lt"/>
              </a:rPr>
              <a:t>needs</a:t>
            </a:r>
            <a:r>
              <a:rPr lang="cs-CZ" dirty="0">
                <a:solidFill>
                  <a:schemeClr val="tx1"/>
                </a:solidFill>
                <a:latin typeface="+mn-lt"/>
              </a:rPr>
              <a:t> to </a:t>
            </a:r>
            <a:r>
              <a:rPr lang="cs-CZ" dirty="0" err="1">
                <a:solidFill>
                  <a:schemeClr val="tx1"/>
                </a:solidFill>
                <a:latin typeface="+mn-lt"/>
              </a:rPr>
              <a:t>be</a:t>
            </a:r>
            <a:r>
              <a:rPr lang="cs-CZ" dirty="0">
                <a:solidFill>
                  <a:schemeClr val="tx1"/>
                </a:solidFill>
                <a:latin typeface="+mn-lt"/>
              </a:rPr>
              <a:t> </a:t>
            </a:r>
            <a:r>
              <a:rPr lang="cs-CZ" dirty="0" err="1">
                <a:solidFill>
                  <a:schemeClr val="tx1"/>
                </a:solidFill>
                <a:latin typeface="+mn-lt"/>
              </a:rPr>
              <a:t>carefully</a:t>
            </a:r>
            <a:r>
              <a:rPr lang="cs-CZ" dirty="0">
                <a:solidFill>
                  <a:schemeClr val="tx1"/>
                </a:solidFill>
                <a:latin typeface="+mn-lt"/>
              </a:rPr>
              <a:t> </a:t>
            </a:r>
            <a:r>
              <a:rPr lang="cs-CZ" dirty="0" err="1">
                <a:solidFill>
                  <a:schemeClr val="tx1"/>
                </a:solidFill>
                <a:latin typeface="+mn-lt"/>
              </a:rPr>
              <a:t>processed</a:t>
            </a:r>
            <a:endParaRPr lang="cs-CZ" dirty="0">
              <a:solidFill>
                <a:schemeClr val="tx1"/>
              </a:solidFill>
              <a:latin typeface="+mn-lt"/>
            </a:endParaRPr>
          </a:p>
          <a:p>
            <a:pPr marL="457200" lvl="1" indent="0">
              <a:lnSpc>
                <a:spcPct val="90000"/>
              </a:lnSpc>
              <a:buNone/>
            </a:pPr>
            <a:endParaRPr lang="cs-CZ" dirty="0">
              <a:solidFill>
                <a:schemeClr val="tx1"/>
              </a:solidFill>
              <a:latin typeface="+mn-lt"/>
            </a:endParaRPr>
          </a:p>
        </p:txBody>
      </p:sp>
    </p:spTree>
    <p:extLst>
      <p:ext uri="{BB962C8B-B14F-4D97-AF65-F5344CB8AC3E}">
        <p14:creationId xmlns:p14="http://schemas.microsoft.com/office/powerpoint/2010/main" val="37694005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101150" cy="4726880"/>
          </a:xfrm>
        </p:spPr>
        <p:txBody>
          <a:bodyPr>
            <a:normAutofit/>
          </a:bodyPr>
          <a:lstStyle/>
          <a:p>
            <a:pPr marL="0" indent="0">
              <a:lnSpc>
                <a:spcPct val="90000"/>
              </a:lnSpc>
              <a:buNone/>
            </a:pPr>
            <a:r>
              <a:rPr lang="cs-CZ" b="1" dirty="0" err="1">
                <a:solidFill>
                  <a:srgbClr val="00B050"/>
                </a:solidFill>
                <a:latin typeface="+mn-lt"/>
              </a:rPr>
              <a:t>Option</a:t>
            </a:r>
            <a:r>
              <a:rPr lang="cs-CZ" b="1" dirty="0">
                <a:solidFill>
                  <a:srgbClr val="00B050"/>
                </a:solidFill>
                <a:latin typeface="+mn-lt"/>
              </a:rPr>
              <a:t> #3 </a:t>
            </a:r>
            <a:r>
              <a:rPr lang="cs-CZ" b="1" dirty="0" err="1">
                <a:solidFill>
                  <a:srgbClr val="00B050"/>
                </a:solidFill>
                <a:latin typeface="+mn-lt"/>
              </a:rPr>
              <a:t>recommend</a:t>
            </a:r>
            <a:r>
              <a:rPr lang="cs-CZ" b="1" dirty="0">
                <a:solidFill>
                  <a:srgbClr val="00B050"/>
                </a:solidFill>
                <a:latin typeface="+mn-lt"/>
              </a:rPr>
              <a:t>/re-</a:t>
            </a:r>
            <a:r>
              <a:rPr lang="cs-CZ" b="1" dirty="0" err="1">
                <a:solidFill>
                  <a:srgbClr val="00B050"/>
                </a:solidFill>
                <a:latin typeface="+mn-lt"/>
              </a:rPr>
              <a:t>order</a:t>
            </a:r>
            <a:r>
              <a:rPr lang="cs-CZ" b="1" dirty="0">
                <a:solidFill>
                  <a:srgbClr val="00B050"/>
                </a:solidFill>
                <a:latin typeface="+mn-lt"/>
              </a:rPr>
              <a:t> </a:t>
            </a:r>
            <a:r>
              <a:rPr lang="cs-CZ" b="1" dirty="0" err="1">
                <a:solidFill>
                  <a:srgbClr val="00B050"/>
                </a:solidFill>
                <a:latin typeface="+mn-lt"/>
              </a:rPr>
              <a:t>filtering</a:t>
            </a:r>
            <a:r>
              <a:rPr lang="cs-CZ" b="1" dirty="0">
                <a:solidFill>
                  <a:srgbClr val="00B050"/>
                </a:solidFill>
                <a:latin typeface="+mn-lt"/>
              </a:rPr>
              <a:t> </a:t>
            </a:r>
            <a:r>
              <a:rPr lang="cs-CZ" b="1" dirty="0" err="1">
                <a:solidFill>
                  <a:srgbClr val="00B050"/>
                </a:solidFill>
                <a:latin typeface="+mn-lt"/>
              </a:rPr>
              <a:t>options</a:t>
            </a:r>
            <a:endParaRPr lang="cs-CZ" b="1" dirty="0">
              <a:solidFill>
                <a:srgbClr val="00B050"/>
              </a:solidFill>
              <a:latin typeface="+mn-lt"/>
            </a:endParaRPr>
          </a:p>
          <a:p>
            <a:pPr>
              <a:lnSpc>
                <a:spcPct val="90000"/>
              </a:lnSpc>
            </a:pPr>
            <a:r>
              <a:rPr lang="cs-CZ" b="1" i="1" dirty="0" err="1">
                <a:solidFill>
                  <a:srgbClr val="00B0F0"/>
                </a:solidFill>
                <a:latin typeface="+mn-lt"/>
              </a:rPr>
              <a:t>If</a:t>
            </a:r>
            <a:r>
              <a:rPr lang="cs-CZ" b="1" i="1" dirty="0">
                <a:solidFill>
                  <a:srgbClr val="00B0F0"/>
                </a:solidFill>
                <a:latin typeface="+mn-lt"/>
              </a:rPr>
              <a:t> </a:t>
            </a:r>
            <a:r>
              <a:rPr lang="cs-CZ" b="1" i="1" dirty="0" err="1">
                <a:solidFill>
                  <a:srgbClr val="00B0F0"/>
                </a:solidFill>
                <a:latin typeface="+mn-lt"/>
              </a:rPr>
              <a:t>there</a:t>
            </a:r>
            <a:r>
              <a:rPr lang="cs-CZ" b="1" i="1" dirty="0">
                <a:solidFill>
                  <a:srgbClr val="00B0F0"/>
                </a:solidFill>
                <a:latin typeface="+mn-lt"/>
              </a:rPr>
              <a:t> are </a:t>
            </a:r>
            <a:r>
              <a:rPr lang="cs-CZ" b="1" i="1" dirty="0" err="1">
                <a:solidFill>
                  <a:srgbClr val="00B0F0"/>
                </a:solidFill>
                <a:latin typeface="+mn-lt"/>
              </a:rPr>
              <a:t>too</a:t>
            </a:r>
            <a:r>
              <a:rPr lang="cs-CZ" b="1" i="1" dirty="0">
                <a:solidFill>
                  <a:srgbClr val="00B0F0"/>
                </a:solidFill>
                <a:latin typeface="+mn-lt"/>
              </a:rPr>
              <a:t> many </a:t>
            </a:r>
            <a:r>
              <a:rPr lang="cs-CZ" b="1" i="1" dirty="0" err="1">
                <a:solidFill>
                  <a:srgbClr val="00B0F0"/>
                </a:solidFill>
                <a:latin typeface="+mn-lt"/>
              </a:rPr>
              <a:t>filtering</a:t>
            </a:r>
            <a:r>
              <a:rPr lang="cs-CZ" b="1" i="1" dirty="0">
                <a:solidFill>
                  <a:srgbClr val="00B0F0"/>
                </a:solidFill>
                <a:latin typeface="+mn-lt"/>
              </a:rPr>
              <a:t> </a:t>
            </a:r>
            <a:r>
              <a:rPr lang="cs-CZ" b="1" i="1" dirty="0" err="1">
                <a:solidFill>
                  <a:srgbClr val="00B0F0"/>
                </a:solidFill>
                <a:latin typeface="+mn-lt"/>
              </a:rPr>
              <a:t>options</a:t>
            </a:r>
            <a:r>
              <a:rPr lang="cs-CZ" b="1" i="1" dirty="0">
                <a:solidFill>
                  <a:srgbClr val="00B0F0"/>
                </a:solidFill>
                <a:latin typeface="+mn-lt"/>
              </a:rPr>
              <a:t>, </a:t>
            </a:r>
            <a:r>
              <a:rPr lang="cs-CZ" b="1" i="1" dirty="0" err="1">
                <a:solidFill>
                  <a:srgbClr val="00B0F0"/>
                </a:solidFill>
                <a:latin typeface="+mn-lt"/>
              </a:rPr>
              <a:t>the</a:t>
            </a:r>
            <a:r>
              <a:rPr lang="cs-CZ" b="1" i="1" dirty="0">
                <a:solidFill>
                  <a:srgbClr val="00B0F0"/>
                </a:solidFill>
                <a:latin typeface="+mn-lt"/>
              </a:rPr>
              <a:t> </a:t>
            </a:r>
            <a:r>
              <a:rPr lang="cs-CZ" b="1" i="1" dirty="0" err="1">
                <a:solidFill>
                  <a:srgbClr val="00B0F0"/>
                </a:solidFill>
                <a:latin typeface="+mn-lt"/>
              </a:rPr>
              <a:t>relevant</a:t>
            </a:r>
            <a:r>
              <a:rPr lang="cs-CZ" b="1" i="1" dirty="0">
                <a:solidFill>
                  <a:srgbClr val="00B0F0"/>
                </a:solidFill>
                <a:latin typeface="+mn-lt"/>
              </a:rPr>
              <a:t> </a:t>
            </a:r>
            <a:r>
              <a:rPr lang="cs-CZ" b="1" i="1" dirty="0" err="1">
                <a:solidFill>
                  <a:srgbClr val="00B0F0"/>
                </a:solidFill>
                <a:latin typeface="+mn-lt"/>
              </a:rPr>
              <a:t>ones</a:t>
            </a:r>
            <a:r>
              <a:rPr lang="cs-CZ" b="1" i="1" dirty="0">
                <a:solidFill>
                  <a:srgbClr val="00B0F0"/>
                </a:solidFill>
                <a:latin typeface="+mn-lt"/>
              </a:rPr>
              <a:t> </a:t>
            </a:r>
            <a:r>
              <a:rPr lang="cs-CZ" b="1" i="1" dirty="0" err="1">
                <a:solidFill>
                  <a:srgbClr val="00B0F0"/>
                </a:solidFill>
                <a:latin typeface="+mn-lt"/>
              </a:rPr>
              <a:t>might</a:t>
            </a:r>
            <a:r>
              <a:rPr lang="cs-CZ" b="1" i="1" dirty="0">
                <a:solidFill>
                  <a:srgbClr val="00B0F0"/>
                </a:solidFill>
                <a:latin typeface="+mn-lt"/>
              </a:rPr>
              <a:t> </a:t>
            </a:r>
            <a:r>
              <a:rPr lang="cs-CZ" b="1" i="1" dirty="0" err="1">
                <a:solidFill>
                  <a:srgbClr val="00B0F0"/>
                </a:solidFill>
                <a:latin typeface="+mn-lt"/>
              </a:rPr>
              <a:t>be</a:t>
            </a:r>
            <a:r>
              <a:rPr lang="cs-CZ" b="1" i="1" dirty="0">
                <a:solidFill>
                  <a:srgbClr val="00B0F0"/>
                </a:solidFill>
                <a:latin typeface="+mn-lt"/>
              </a:rPr>
              <a:t> </a:t>
            </a:r>
            <a:r>
              <a:rPr lang="cs-CZ" b="1" i="1" dirty="0" err="1">
                <a:solidFill>
                  <a:srgbClr val="00B0F0"/>
                </a:solidFill>
                <a:latin typeface="+mn-lt"/>
              </a:rPr>
              <a:t>difficult</a:t>
            </a:r>
            <a:r>
              <a:rPr lang="cs-CZ" b="1" i="1" dirty="0">
                <a:solidFill>
                  <a:srgbClr val="00B0F0"/>
                </a:solidFill>
                <a:latin typeface="+mn-lt"/>
              </a:rPr>
              <a:t> to </a:t>
            </a:r>
            <a:r>
              <a:rPr lang="cs-CZ" b="1" i="1" dirty="0" err="1">
                <a:solidFill>
                  <a:srgbClr val="00B0F0"/>
                </a:solidFill>
                <a:latin typeface="+mn-lt"/>
              </a:rPr>
              <a:t>find</a:t>
            </a:r>
            <a:endParaRPr lang="cs-CZ" b="1" i="1" dirty="0">
              <a:solidFill>
                <a:srgbClr val="00B0F0"/>
              </a:solidFill>
              <a:latin typeface="+mn-lt"/>
            </a:endParaRPr>
          </a:p>
          <a:p>
            <a:pPr lvl="1">
              <a:lnSpc>
                <a:spcPct val="90000"/>
              </a:lnSpc>
            </a:pPr>
            <a:r>
              <a:rPr lang="cs-CZ" sz="1800" dirty="0" err="1">
                <a:solidFill>
                  <a:schemeClr val="tx1"/>
                </a:solidFill>
                <a:latin typeface="+mn-lt"/>
              </a:rPr>
              <a:t>Recommend</a:t>
            </a:r>
            <a:r>
              <a:rPr lang="cs-CZ" sz="1800" dirty="0">
                <a:solidFill>
                  <a:schemeClr val="tx1"/>
                </a:solidFill>
                <a:latin typeface="+mn-lt"/>
              </a:rPr>
              <a:t> </a:t>
            </a:r>
            <a:r>
              <a:rPr lang="cs-CZ" sz="1800" dirty="0" err="1">
                <a:solidFill>
                  <a:schemeClr val="tx1"/>
                </a:solidFill>
                <a:latin typeface="+mn-lt"/>
              </a:rPr>
              <a:t>best</a:t>
            </a:r>
            <a:r>
              <a:rPr lang="cs-CZ" sz="1800" dirty="0">
                <a:solidFill>
                  <a:schemeClr val="tx1"/>
                </a:solidFill>
                <a:latin typeface="+mn-lt"/>
              </a:rPr>
              <a:t> </a:t>
            </a:r>
            <a:r>
              <a:rPr lang="cs-CZ" sz="1800" dirty="0" err="1">
                <a:solidFill>
                  <a:schemeClr val="tx1"/>
                </a:solidFill>
                <a:latin typeface="+mn-lt"/>
              </a:rPr>
              <a:t>options</a:t>
            </a:r>
            <a:r>
              <a:rPr lang="cs-CZ" sz="1800" dirty="0">
                <a:solidFill>
                  <a:schemeClr val="tx1"/>
                </a:solidFill>
                <a:latin typeface="+mn-lt"/>
              </a:rPr>
              <a:t> </a:t>
            </a:r>
            <a:r>
              <a:rPr lang="cs-CZ" sz="1800" dirty="0" err="1">
                <a:solidFill>
                  <a:schemeClr val="tx1"/>
                </a:solidFill>
                <a:latin typeface="+mn-lt"/>
              </a:rPr>
              <a:t>for</a:t>
            </a:r>
            <a:r>
              <a:rPr lang="cs-CZ" sz="1800" dirty="0">
                <a:solidFill>
                  <a:schemeClr val="tx1"/>
                </a:solidFill>
                <a:latin typeface="+mn-lt"/>
              </a:rPr>
              <a:t> </a:t>
            </a:r>
            <a:r>
              <a:rPr lang="cs-CZ" sz="1800" dirty="0" err="1">
                <a:solidFill>
                  <a:schemeClr val="tx1"/>
                </a:solidFill>
                <a:latin typeface="+mn-lt"/>
              </a:rPr>
              <a:t>the</a:t>
            </a:r>
            <a:r>
              <a:rPr lang="cs-CZ" sz="1800" dirty="0">
                <a:solidFill>
                  <a:schemeClr val="tx1"/>
                </a:solidFill>
                <a:latin typeface="+mn-lt"/>
              </a:rPr>
              <a:t> user</a:t>
            </a:r>
            <a:endParaRPr lang="en-US" sz="1800" dirty="0">
              <a:solidFill>
                <a:schemeClr val="tx1"/>
              </a:solidFill>
              <a:latin typeface="+mn-lt"/>
            </a:endParaRPr>
          </a:p>
          <a:p>
            <a:pPr lvl="2">
              <a:lnSpc>
                <a:spcPct val="90000"/>
              </a:lnSpc>
            </a:pPr>
            <a:r>
              <a:rPr lang="cs-CZ" sz="1600" dirty="0" err="1">
                <a:solidFill>
                  <a:schemeClr val="tx1"/>
                </a:solidFill>
                <a:latin typeface="+mn-lt"/>
              </a:rPr>
              <a:t>Nowadays</a:t>
            </a:r>
            <a:r>
              <a:rPr lang="cs-CZ" sz="1600" dirty="0">
                <a:solidFill>
                  <a:schemeClr val="tx1"/>
                </a:solidFill>
                <a:latin typeface="+mn-lt"/>
              </a:rPr>
              <a:t>, </a:t>
            </a:r>
            <a:r>
              <a:rPr lang="cs-CZ" sz="1600" dirty="0" err="1">
                <a:solidFill>
                  <a:schemeClr val="tx1"/>
                </a:solidFill>
                <a:latin typeface="+mn-lt"/>
              </a:rPr>
              <a:t>this</a:t>
            </a:r>
            <a:r>
              <a:rPr lang="cs-CZ" sz="1600" dirty="0">
                <a:solidFill>
                  <a:schemeClr val="tx1"/>
                </a:solidFill>
                <a:latin typeface="+mn-lt"/>
              </a:rPr>
              <a:t> </a:t>
            </a:r>
            <a:r>
              <a:rPr lang="cs-CZ" sz="1600" dirty="0" err="1">
                <a:solidFill>
                  <a:schemeClr val="tx1"/>
                </a:solidFill>
                <a:latin typeface="+mn-lt"/>
              </a:rPr>
              <a:t>is</a:t>
            </a:r>
            <a:r>
              <a:rPr lang="cs-CZ" sz="1600" dirty="0">
                <a:solidFill>
                  <a:schemeClr val="tx1"/>
                </a:solidFill>
                <a:latin typeface="+mn-lt"/>
              </a:rPr>
              <a:t> </a:t>
            </a:r>
            <a:r>
              <a:rPr lang="cs-CZ" sz="1600" dirty="0" err="1">
                <a:solidFill>
                  <a:schemeClr val="tx1"/>
                </a:solidFill>
                <a:latin typeface="+mn-lt"/>
              </a:rPr>
              <a:t>usually</a:t>
            </a:r>
            <a:r>
              <a:rPr lang="cs-CZ" sz="1600" dirty="0">
                <a:solidFill>
                  <a:schemeClr val="tx1"/>
                </a:solidFill>
                <a:latin typeface="+mn-lt"/>
              </a:rPr>
              <a:t> done in a non-</a:t>
            </a:r>
            <a:r>
              <a:rPr lang="cs-CZ" sz="1600" dirty="0" err="1">
                <a:solidFill>
                  <a:schemeClr val="tx1"/>
                </a:solidFill>
                <a:latin typeface="+mn-lt"/>
              </a:rPr>
              <a:t>personalized</a:t>
            </a:r>
            <a:r>
              <a:rPr lang="cs-CZ" sz="1600" dirty="0">
                <a:solidFill>
                  <a:schemeClr val="tx1"/>
                </a:solidFill>
                <a:latin typeface="+mn-lt"/>
              </a:rPr>
              <a:t> </a:t>
            </a:r>
            <a:r>
              <a:rPr lang="cs-CZ" sz="1600" dirty="0" err="1">
                <a:solidFill>
                  <a:schemeClr val="tx1"/>
                </a:solidFill>
                <a:latin typeface="+mn-lt"/>
              </a:rPr>
              <a:t>fashion</a:t>
            </a:r>
            <a:endParaRPr lang="cs-CZ" dirty="0">
              <a:solidFill>
                <a:schemeClr val="tx1"/>
              </a:solidFill>
              <a:latin typeface="+mn-lt"/>
            </a:endParaRPr>
          </a:p>
          <a:p>
            <a:pPr lvl="1">
              <a:lnSpc>
                <a:spcPct val="90000"/>
              </a:lnSpc>
            </a:pPr>
            <a:r>
              <a:rPr lang="cs-CZ" sz="1800" dirty="0" err="1">
                <a:solidFill>
                  <a:schemeClr val="tx1"/>
                </a:solidFill>
                <a:latin typeface="+mn-lt"/>
              </a:rPr>
              <a:t>Personalization</a:t>
            </a:r>
            <a:r>
              <a:rPr lang="cs-CZ" sz="1800" dirty="0">
                <a:solidFill>
                  <a:schemeClr val="tx1"/>
                </a:solidFill>
                <a:latin typeface="+mn-lt"/>
              </a:rPr>
              <a:t> </a:t>
            </a:r>
            <a:r>
              <a:rPr lang="cs-CZ" sz="1800" dirty="0" err="1">
                <a:solidFill>
                  <a:schemeClr val="tx1"/>
                </a:solidFill>
                <a:latin typeface="+mn-lt"/>
              </a:rPr>
              <a:t>based</a:t>
            </a:r>
            <a:r>
              <a:rPr lang="cs-CZ" sz="1800" dirty="0">
                <a:solidFill>
                  <a:schemeClr val="tx1"/>
                </a:solidFill>
                <a:latin typeface="+mn-lt"/>
              </a:rPr>
              <a:t> on </a:t>
            </a:r>
          </a:p>
          <a:p>
            <a:pPr lvl="2">
              <a:lnSpc>
                <a:spcPct val="90000"/>
              </a:lnSpc>
            </a:pPr>
            <a:r>
              <a:rPr lang="cs-CZ" sz="1600" dirty="0" err="1">
                <a:solidFill>
                  <a:schemeClr val="tx1"/>
                </a:solidFill>
                <a:latin typeface="+mn-lt"/>
              </a:rPr>
              <a:t>Utilization</a:t>
            </a:r>
            <a:r>
              <a:rPr lang="cs-CZ" sz="1600" dirty="0">
                <a:solidFill>
                  <a:schemeClr val="tx1"/>
                </a:solidFill>
                <a:latin typeface="+mn-lt"/>
              </a:rPr>
              <a:t> </a:t>
            </a:r>
            <a:r>
              <a:rPr lang="cs-CZ" sz="1600" dirty="0" err="1">
                <a:solidFill>
                  <a:schemeClr val="tx1"/>
                </a:solidFill>
                <a:latin typeface="+mn-lt"/>
              </a:rPr>
              <a:t>statistics</a:t>
            </a:r>
            <a:r>
              <a:rPr lang="cs-CZ" sz="1600" dirty="0">
                <a:solidFill>
                  <a:schemeClr val="tx1"/>
                </a:solidFill>
                <a:latin typeface="+mn-lt"/>
              </a:rPr>
              <a:t> (</a:t>
            </a:r>
            <a:r>
              <a:rPr lang="cs-CZ" sz="1600" dirty="0" err="1">
                <a:solidFill>
                  <a:schemeClr val="tx1"/>
                </a:solidFill>
                <a:latin typeface="+mn-lt"/>
              </a:rPr>
              <a:t>the</a:t>
            </a:r>
            <a:r>
              <a:rPr lang="cs-CZ" sz="1600" dirty="0">
                <a:solidFill>
                  <a:schemeClr val="tx1"/>
                </a:solidFill>
                <a:latin typeface="+mn-lt"/>
              </a:rPr>
              <a:t> more </a:t>
            </a:r>
            <a:r>
              <a:rPr lang="cs-CZ" sz="1600" dirty="0" err="1">
                <a:solidFill>
                  <a:schemeClr val="tx1"/>
                </a:solidFill>
                <a:latin typeface="+mn-lt"/>
              </a:rPr>
              <a:t>used</a:t>
            </a:r>
            <a:r>
              <a:rPr lang="cs-CZ" sz="1600" dirty="0">
                <a:solidFill>
                  <a:schemeClr val="tx1"/>
                </a:solidFill>
                <a:latin typeface="+mn-lt"/>
              </a:rPr>
              <a:t> </a:t>
            </a:r>
            <a:r>
              <a:rPr lang="cs-CZ" sz="1600" dirty="0" err="1">
                <a:solidFill>
                  <a:schemeClr val="tx1"/>
                </a:solidFill>
                <a:latin typeface="+mn-lt"/>
              </a:rPr>
              <a:t>the</a:t>
            </a:r>
            <a:r>
              <a:rPr lang="cs-CZ" sz="1600" dirty="0">
                <a:solidFill>
                  <a:schemeClr val="tx1"/>
                </a:solidFill>
                <a:latin typeface="+mn-lt"/>
              </a:rPr>
              <a:t> </a:t>
            </a:r>
            <a:r>
              <a:rPr lang="cs-CZ" sz="1600" dirty="0" err="1">
                <a:solidFill>
                  <a:schemeClr val="tx1"/>
                </a:solidFill>
                <a:latin typeface="+mn-lt"/>
              </a:rPr>
              <a:t>higher</a:t>
            </a:r>
            <a:r>
              <a:rPr lang="cs-CZ" sz="1600" dirty="0">
                <a:solidFill>
                  <a:schemeClr val="tx1"/>
                </a:solidFill>
                <a:latin typeface="+mn-lt"/>
              </a:rPr>
              <a:t> </a:t>
            </a:r>
            <a:r>
              <a:rPr lang="cs-CZ" sz="1600" dirty="0" err="1">
                <a:solidFill>
                  <a:schemeClr val="tx1"/>
                </a:solidFill>
                <a:latin typeface="+mn-lt"/>
              </a:rPr>
              <a:t>position</a:t>
            </a:r>
            <a:r>
              <a:rPr lang="cs-CZ" sz="1600" dirty="0">
                <a:solidFill>
                  <a:schemeClr val="tx1"/>
                </a:solidFill>
                <a:latin typeface="+mn-lt"/>
              </a:rPr>
              <a:t> – </a:t>
            </a:r>
            <a:r>
              <a:rPr lang="cs-CZ" sz="1600" dirty="0" err="1">
                <a:solidFill>
                  <a:schemeClr val="tx1"/>
                </a:solidFill>
                <a:latin typeface="+mn-lt"/>
              </a:rPr>
              <a:t>multiarmed</a:t>
            </a:r>
            <a:r>
              <a:rPr lang="cs-CZ" sz="1600" dirty="0">
                <a:solidFill>
                  <a:schemeClr val="tx1"/>
                </a:solidFill>
                <a:latin typeface="+mn-lt"/>
              </a:rPr>
              <a:t> </a:t>
            </a:r>
            <a:r>
              <a:rPr lang="cs-CZ" sz="1600" dirty="0" err="1">
                <a:solidFill>
                  <a:schemeClr val="tx1"/>
                </a:solidFill>
                <a:latin typeface="+mn-lt"/>
              </a:rPr>
              <a:t>bandits</a:t>
            </a:r>
            <a:r>
              <a:rPr lang="cs-CZ" sz="1600" dirty="0">
                <a:solidFill>
                  <a:schemeClr val="tx1"/>
                </a:solidFill>
                <a:latin typeface="+mn-lt"/>
              </a:rPr>
              <a:t>, </a:t>
            </a:r>
            <a:r>
              <a:rPr lang="cs-CZ" sz="1600" dirty="0" err="1">
                <a:solidFill>
                  <a:schemeClr val="tx1"/>
                </a:solidFill>
                <a:latin typeface="+mn-lt"/>
              </a:rPr>
              <a:t>beware</a:t>
            </a:r>
            <a:r>
              <a:rPr lang="cs-CZ" sz="1600" dirty="0">
                <a:solidFill>
                  <a:schemeClr val="tx1"/>
                </a:solidFill>
                <a:latin typeface="+mn-lt"/>
              </a:rPr>
              <a:t> </a:t>
            </a:r>
            <a:r>
              <a:rPr lang="cs-CZ" sz="1600" dirty="0" err="1">
                <a:solidFill>
                  <a:schemeClr val="tx1"/>
                </a:solidFill>
                <a:latin typeface="+mn-lt"/>
              </a:rPr>
              <a:t>of</a:t>
            </a:r>
            <a:r>
              <a:rPr lang="cs-CZ" sz="1600" dirty="0">
                <a:solidFill>
                  <a:schemeClr val="tx1"/>
                </a:solidFill>
                <a:latin typeface="+mn-lt"/>
              </a:rPr>
              <a:t> feedback </a:t>
            </a:r>
            <a:r>
              <a:rPr lang="cs-CZ" sz="1600" dirty="0" err="1">
                <a:solidFill>
                  <a:schemeClr val="tx1"/>
                </a:solidFill>
                <a:latin typeface="+mn-lt"/>
              </a:rPr>
              <a:t>loops</a:t>
            </a:r>
            <a:r>
              <a:rPr lang="cs-CZ" sz="1600" dirty="0">
                <a:solidFill>
                  <a:schemeClr val="tx1"/>
                </a:solidFill>
                <a:latin typeface="+mn-lt"/>
              </a:rPr>
              <a:t> – </a:t>
            </a:r>
            <a:r>
              <a:rPr lang="cs-CZ" sz="1600" dirty="0" err="1">
                <a:solidFill>
                  <a:schemeClr val="tx1"/>
                </a:solidFill>
                <a:latin typeface="+mn-lt"/>
              </a:rPr>
              <a:t>discoverability</a:t>
            </a:r>
            <a:r>
              <a:rPr lang="cs-CZ" sz="1600" dirty="0">
                <a:solidFill>
                  <a:schemeClr val="tx1"/>
                </a:solidFill>
                <a:latin typeface="+mn-lt"/>
              </a:rPr>
              <a:t> </a:t>
            </a:r>
            <a:r>
              <a:rPr lang="cs-CZ" sz="1600" dirty="0" err="1">
                <a:solidFill>
                  <a:schemeClr val="tx1"/>
                </a:solidFill>
                <a:latin typeface="+mn-lt"/>
              </a:rPr>
              <a:t>models</a:t>
            </a:r>
            <a:r>
              <a:rPr lang="cs-CZ" sz="1600" dirty="0">
                <a:solidFill>
                  <a:schemeClr val="tx1"/>
                </a:solidFill>
                <a:latin typeface="+mn-lt"/>
              </a:rPr>
              <a:t>)</a:t>
            </a:r>
          </a:p>
          <a:p>
            <a:pPr lvl="3">
              <a:lnSpc>
                <a:spcPct val="90000"/>
              </a:lnSpc>
            </a:pPr>
            <a:r>
              <a:rPr lang="cs-CZ" sz="1600" dirty="0">
                <a:solidFill>
                  <a:schemeClr val="tx1"/>
                </a:solidFill>
                <a:latin typeface="+mn-lt"/>
              </a:rPr>
              <a:t>Collaborative/contextual model possible in case of insufficient data per user</a:t>
            </a:r>
          </a:p>
          <a:p>
            <a:pPr lvl="2">
              <a:lnSpc>
                <a:spcPct val="90000"/>
              </a:lnSpc>
            </a:pPr>
            <a:r>
              <a:rPr lang="cs-CZ" sz="1600" dirty="0" err="1">
                <a:solidFill>
                  <a:schemeClr val="tx1"/>
                </a:solidFill>
                <a:latin typeface="+mn-lt"/>
              </a:rPr>
              <a:t>Frequently</a:t>
            </a:r>
            <a:r>
              <a:rPr lang="cs-CZ" sz="1600" dirty="0">
                <a:solidFill>
                  <a:schemeClr val="tx1"/>
                </a:solidFill>
                <a:latin typeface="+mn-lt"/>
              </a:rPr>
              <a:t> </a:t>
            </a:r>
            <a:r>
              <a:rPr lang="cs-CZ" sz="1600" dirty="0" err="1">
                <a:solidFill>
                  <a:schemeClr val="tx1"/>
                </a:solidFill>
                <a:latin typeface="+mn-lt"/>
              </a:rPr>
              <a:t>used</a:t>
            </a:r>
            <a:r>
              <a:rPr lang="cs-CZ" sz="1600" dirty="0">
                <a:solidFill>
                  <a:schemeClr val="tx1"/>
                </a:solidFill>
                <a:latin typeface="+mn-lt"/>
              </a:rPr>
              <a:t> </a:t>
            </a:r>
            <a:r>
              <a:rPr lang="cs-CZ" sz="1600" dirty="0" err="1">
                <a:solidFill>
                  <a:schemeClr val="tx1"/>
                </a:solidFill>
                <a:latin typeface="+mn-lt"/>
              </a:rPr>
              <a:t>together</a:t>
            </a:r>
            <a:r>
              <a:rPr lang="cs-CZ" sz="1600" dirty="0">
                <a:solidFill>
                  <a:schemeClr val="tx1"/>
                </a:solidFill>
                <a:latin typeface="+mn-lt"/>
              </a:rPr>
              <a:t> </a:t>
            </a:r>
            <a:r>
              <a:rPr lang="cs-CZ" sz="1600" dirty="0" err="1">
                <a:solidFill>
                  <a:schemeClr val="tx1"/>
                </a:solidFill>
                <a:latin typeface="+mn-lt"/>
              </a:rPr>
              <a:t>for</a:t>
            </a:r>
            <a:r>
              <a:rPr lang="cs-CZ" sz="1600" dirty="0">
                <a:solidFill>
                  <a:schemeClr val="tx1"/>
                </a:solidFill>
                <a:latin typeface="+mn-lt"/>
              </a:rPr>
              <a:t> </a:t>
            </a:r>
            <a:r>
              <a:rPr lang="cs-CZ" sz="1600" dirty="0" err="1">
                <a:solidFill>
                  <a:schemeClr val="tx1"/>
                </a:solidFill>
                <a:latin typeface="+mn-lt"/>
              </a:rPr>
              <a:t>pairs</a:t>
            </a:r>
            <a:r>
              <a:rPr lang="cs-CZ" sz="1600" dirty="0">
                <a:solidFill>
                  <a:schemeClr val="tx1"/>
                </a:solidFill>
                <a:latin typeface="+mn-lt"/>
              </a:rPr>
              <a:t> </a:t>
            </a:r>
            <a:r>
              <a:rPr lang="cs-CZ" sz="1600" dirty="0" err="1">
                <a:solidFill>
                  <a:schemeClr val="tx1"/>
                </a:solidFill>
                <a:latin typeface="+mn-lt"/>
              </a:rPr>
              <a:t>of</a:t>
            </a:r>
            <a:r>
              <a:rPr lang="cs-CZ" sz="1600" dirty="0">
                <a:solidFill>
                  <a:schemeClr val="tx1"/>
                </a:solidFill>
                <a:latin typeface="+mn-lt"/>
              </a:rPr>
              <a:t> </a:t>
            </a:r>
            <a:r>
              <a:rPr lang="cs-CZ" sz="1600" dirty="0" err="1">
                <a:solidFill>
                  <a:schemeClr val="tx1"/>
                </a:solidFill>
                <a:latin typeface="+mn-lt"/>
              </a:rPr>
              <a:t>filters</a:t>
            </a:r>
            <a:r>
              <a:rPr lang="cs-CZ" sz="1600" dirty="0">
                <a:solidFill>
                  <a:schemeClr val="tx1"/>
                </a:solidFill>
                <a:latin typeface="+mn-lt"/>
              </a:rPr>
              <a:t> / „market-basket“ style </a:t>
            </a:r>
            <a:r>
              <a:rPr lang="cs-CZ" sz="1600" dirty="0" err="1">
                <a:solidFill>
                  <a:schemeClr val="tx1"/>
                </a:solidFill>
                <a:latin typeface="+mn-lt"/>
              </a:rPr>
              <a:t>recommendations</a:t>
            </a:r>
            <a:endParaRPr lang="cs-CZ" sz="1600" dirty="0">
              <a:solidFill>
                <a:schemeClr val="tx1"/>
              </a:solidFill>
              <a:latin typeface="+mn-lt"/>
            </a:endParaRPr>
          </a:p>
          <a:p>
            <a:pPr lvl="2">
              <a:lnSpc>
                <a:spcPct val="90000"/>
              </a:lnSpc>
            </a:pPr>
            <a:r>
              <a:rPr lang="cs-CZ" sz="1600" dirty="0">
                <a:solidFill>
                  <a:schemeClr val="tx1"/>
                </a:solidFill>
                <a:latin typeface="+mn-lt"/>
              </a:rPr>
              <a:t>Background user preference model &amp; </a:t>
            </a:r>
            <a:r>
              <a:rPr lang="cs-CZ" sz="1600" dirty="0" err="1">
                <a:solidFill>
                  <a:schemeClr val="tx1"/>
                </a:solidFill>
                <a:latin typeface="+mn-lt"/>
              </a:rPr>
              <a:t>ability</a:t>
            </a:r>
            <a:r>
              <a:rPr lang="cs-CZ" sz="1600" dirty="0">
                <a:solidFill>
                  <a:schemeClr val="tx1"/>
                </a:solidFill>
                <a:latin typeface="+mn-lt"/>
              </a:rPr>
              <a:t> </a:t>
            </a:r>
            <a:r>
              <a:rPr lang="cs-CZ" sz="1600" dirty="0" err="1">
                <a:solidFill>
                  <a:schemeClr val="tx1"/>
                </a:solidFill>
                <a:latin typeface="+mn-lt"/>
              </a:rPr>
              <a:t>of</a:t>
            </a:r>
            <a:r>
              <a:rPr lang="cs-CZ" sz="1600" dirty="0">
                <a:solidFill>
                  <a:schemeClr val="tx1"/>
                </a:solidFill>
                <a:latin typeface="+mn-lt"/>
              </a:rPr>
              <a:t> </a:t>
            </a:r>
            <a:r>
              <a:rPr lang="cs-CZ" sz="1600" dirty="0" err="1">
                <a:solidFill>
                  <a:schemeClr val="tx1"/>
                </a:solidFill>
                <a:latin typeface="+mn-lt"/>
              </a:rPr>
              <a:t>each</a:t>
            </a:r>
            <a:r>
              <a:rPr lang="cs-CZ" sz="1600" dirty="0">
                <a:solidFill>
                  <a:schemeClr val="tx1"/>
                </a:solidFill>
                <a:latin typeface="+mn-lt"/>
              </a:rPr>
              <a:t> </a:t>
            </a:r>
            <a:r>
              <a:rPr lang="cs-CZ" sz="1600" dirty="0" err="1">
                <a:solidFill>
                  <a:schemeClr val="tx1"/>
                </a:solidFill>
                <a:latin typeface="+mn-lt"/>
              </a:rPr>
              <a:t>filter</a:t>
            </a:r>
            <a:r>
              <a:rPr lang="cs-CZ" sz="1600" dirty="0">
                <a:solidFill>
                  <a:schemeClr val="tx1"/>
                </a:solidFill>
                <a:latin typeface="+mn-lt"/>
              </a:rPr>
              <a:t> to </a:t>
            </a:r>
            <a:r>
              <a:rPr lang="cs-CZ" sz="1600" dirty="0" err="1">
                <a:solidFill>
                  <a:schemeClr val="tx1"/>
                </a:solidFill>
                <a:latin typeface="+mn-lt"/>
              </a:rPr>
              <a:t>distinguish</a:t>
            </a:r>
            <a:r>
              <a:rPr lang="cs-CZ" sz="1600" dirty="0">
                <a:solidFill>
                  <a:schemeClr val="tx1"/>
                </a:solidFill>
                <a:latin typeface="+mn-lt"/>
              </a:rPr>
              <a:t> </a:t>
            </a:r>
            <a:r>
              <a:rPr lang="cs-CZ" sz="1600" dirty="0" err="1">
                <a:solidFill>
                  <a:schemeClr val="tx1"/>
                </a:solidFill>
                <a:latin typeface="+mn-lt"/>
              </a:rPr>
              <a:t>preferred</a:t>
            </a:r>
            <a:r>
              <a:rPr lang="cs-CZ" sz="1600" dirty="0">
                <a:solidFill>
                  <a:schemeClr val="tx1"/>
                </a:solidFill>
                <a:latin typeface="+mn-lt"/>
              </a:rPr>
              <a:t> vs. </a:t>
            </a:r>
            <a:r>
              <a:rPr lang="cs-CZ" sz="1600" dirty="0" err="1">
                <a:solidFill>
                  <a:schemeClr val="tx1"/>
                </a:solidFill>
                <a:latin typeface="+mn-lt"/>
              </a:rPr>
              <a:t>unpreferred</a:t>
            </a:r>
            <a:r>
              <a:rPr lang="cs-CZ" sz="1600" dirty="0">
                <a:solidFill>
                  <a:schemeClr val="tx1"/>
                </a:solidFill>
                <a:latin typeface="+mn-lt"/>
              </a:rPr>
              <a:t> </a:t>
            </a:r>
            <a:r>
              <a:rPr lang="cs-CZ" sz="1600" dirty="0" err="1">
                <a:solidFill>
                  <a:schemeClr val="tx1"/>
                </a:solidFill>
                <a:latin typeface="+mn-lt"/>
              </a:rPr>
              <a:t>items</a:t>
            </a:r>
            <a:r>
              <a:rPr lang="cs-CZ" sz="1600" dirty="0">
                <a:solidFill>
                  <a:schemeClr val="tx1"/>
                </a:solidFill>
                <a:latin typeface="+mn-lt"/>
              </a:rPr>
              <a:t> (</a:t>
            </a:r>
            <a:r>
              <a:rPr lang="cs-CZ" sz="1600" dirty="0" err="1">
                <a:solidFill>
                  <a:schemeClr val="tx1"/>
                </a:solidFill>
                <a:latin typeface="+mn-lt"/>
              </a:rPr>
              <a:t>e.g</a:t>
            </a:r>
            <a:r>
              <a:rPr lang="cs-CZ" sz="1600" dirty="0">
                <a:solidFill>
                  <a:schemeClr val="tx1"/>
                </a:solidFill>
                <a:latin typeface="+mn-lt"/>
              </a:rPr>
              <a:t>. </a:t>
            </a:r>
            <a:r>
              <a:rPr lang="cs-CZ" sz="1600" dirty="0" err="1">
                <a:solidFill>
                  <a:schemeClr val="tx1"/>
                </a:solidFill>
                <a:latin typeface="+mn-lt"/>
              </a:rPr>
              <a:t>Information</a:t>
            </a:r>
            <a:r>
              <a:rPr lang="cs-CZ" sz="1600" dirty="0">
                <a:solidFill>
                  <a:schemeClr val="tx1"/>
                </a:solidFill>
                <a:latin typeface="+mn-lt"/>
              </a:rPr>
              <a:t> </a:t>
            </a:r>
            <a:r>
              <a:rPr lang="cs-CZ" sz="1600" dirty="0" err="1">
                <a:solidFill>
                  <a:schemeClr val="tx1"/>
                </a:solidFill>
                <a:latin typeface="+mn-lt"/>
              </a:rPr>
              <a:t>gain</a:t>
            </a:r>
            <a:r>
              <a:rPr lang="cs-CZ" sz="1600" dirty="0">
                <a:solidFill>
                  <a:schemeClr val="tx1"/>
                </a:solidFill>
                <a:latin typeface="+mn-lt"/>
              </a:rPr>
              <a:t>, </a:t>
            </a:r>
            <a:r>
              <a:rPr lang="cs-CZ" sz="1600" dirty="0">
                <a:solidFill>
                  <a:schemeClr val="tx1"/>
                </a:solidFill>
                <a:latin typeface="+mn-lt"/>
                <a:hlinkClick r:id="rId2"/>
              </a:rPr>
              <a:t>https://en.wikipedia.org/wiki/</a:t>
            </a:r>
            <a:r>
              <a:rPr lang="cs-CZ" sz="1600" dirty="0" err="1">
                <a:solidFill>
                  <a:schemeClr val="tx1"/>
                </a:solidFill>
                <a:latin typeface="+mn-lt"/>
                <a:hlinkClick r:id="rId2"/>
              </a:rPr>
              <a:t>Information_gain_in_decision_trees</a:t>
            </a:r>
            <a:r>
              <a:rPr lang="cs-CZ" sz="1600" dirty="0">
                <a:solidFill>
                  <a:schemeClr val="tx1"/>
                </a:solidFill>
                <a:latin typeface="+mn-lt"/>
              </a:rPr>
              <a:t>)</a:t>
            </a:r>
          </a:p>
          <a:p>
            <a:pPr lvl="3">
              <a:lnSpc>
                <a:spcPct val="90000"/>
              </a:lnSpc>
            </a:pPr>
            <a:endParaRPr lang="cs-CZ" sz="1400" dirty="0">
              <a:solidFill>
                <a:schemeClr val="tx1"/>
              </a:solidFill>
            </a:endParaRPr>
          </a:p>
          <a:p>
            <a:pPr lvl="3">
              <a:lnSpc>
                <a:spcPct val="90000"/>
              </a:lnSpc>
            </a:pPr>
            <a:endParaRPr lang="cs-CZ" sz="1400" dirty="0">
              <a:solidFill>
                <a:schemeClr val="tx1"/>
              </a:solidFill>
            </a:endParaRPr>
          </a:p>
          <a:p>
            <a:pPr lvl="3">
              <a:lnSpc>
                <a:spcPct val="90000"/>
              </a:lnSpc>
            </a:pPr>
            <a:endParaRPr lang="cs-CZ" dirty="0">
              <a:solidFill>
                <a:schemeClr val="tx1"/>
              </a:solidFill>
            </a:endParaRPr>
          </a:p>
          <a:p>
            <a:pPr lvl="1">
              <a:lnSpc>
                <a:spcPct val="90000"/>
              </a:lnSpc>
            </a:pPr>
            <a:endParaRPr lang="cs-CZ" dirty="0">
              <a:solidFill>
                <a:schemeClr val="tx1"/>
              </a:solidFill>
            </a:endParaRPr>
          </a:p>
          <a:p>
            <a:pPr lvl="1">
              <a:lnSpc>
                <a:spcPct val="90000"/>
              </a:lnSpc>
            </a:pPr>
            <a:endParaRPr lang="cs-CZ" dirty="0">
              <a:solidFill>
                <a:schemeClr val="tx1"/>
              </a:solidFill>
            </a:endParaRPr>
          </a:p>
        </p:txBody>
      </p:sp>
      <p:pic>
        <p:nvPicPr>
          <p:cNvPr id="5" name="Obrázek 4">
            <a:extLst>
              <a:ext uri="{FF2B5EF4-FFF2-40B4-BE49-F238E27FC236}">
                <a16:creationId xmlns:a16="http://schemas.microsoft.com/office/drawing/2014/main" id="{8E503A4F-84BC-41D1-A027-0D80FD4156A9}"/>
              </a:ext>
            </a:extLst>
          </p:cNvPr>
          <p:cNvPicPr>
            <a:picLocks noChangeAspect="1"/>
          </p:cNvPicPr>
          <p:nvPr/>
        </p:nvPicPr>
        <p:blipFill>
          <a:blip r:embed="rId3"/>
          <a:stretch>
            <a:fillRect/>
          </a:stretch>
        </p:blipFill>
        <p:spPr>
          <a:xfrm>
            <a:off x="9552373" y="1362269"/>
            <a:ext cx="2639627" cy="5204370"/>
          </a:xfrm>
          <a:prstGeom prst="rect">
            <a:avLst/>
          </a:prstGeom>
        </p:spPr>
      </p:pic>
    </p:spTree>
    <p:extLst>
      <p:ext uri="{BB962C8B-B14F-4D97-AF65-F5344CB8AC3E}">
        <p14:creationId xmlns:p14="http://schemas.microsoft.com/office/powerpoint/2010/main" val="31376768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a:xfrm>
            <a:off x="677332" y="609603"/>
            <a:ext cx="10426097" cy="1320795"/>
          </a:xfrm>
        </p:spPr>
        <p:txBody>
          <a:bodyPr/>
          <a:lstStyle/>
          <a:p>
            <a:pPr lvl="0"/>
            <a:r>
              <a:rPr lang="cs-CZ" dirty="0">
                <a:solidFill>
                  <a:srgbClr val="333333"/>
                </a:solidFill>
                <a:latin typeface="Arial" pitchFamily="34"/>
              </a:rPr>
              <a:t>How to </a:t>
            </a:r>
            <a:r>
              <a:rPr lang="cs-CZ" dirty="0" err="1">
                <a:solidFill>
                  <a:srgbClr val="333333"/>
                </a:solidFill>
                <a:latin typeface="Arial" pitchFamily="34"/>
              </a:rPr>
              <a:t>utilize</a:t>
            </a:r>
            <a:r>
              <a:rPr lang="cs-CZ" dirty="0">
                <a:solidFill>
                  <a:srgbClr val="333333"/>
                </a:solidFill>
                <a:latin typeface="Arial" pitchFamily="34"/>
              </a:rPr>
              <a:t> </a:t>
            </a:r>
            <a:r>
              <a:rPr lang="cs-CZ" dirty="0" err="1">
                <a:solidFill>
                  <a:srgbClr val="333333"/>
                </a:solidFill>
                <a:latin typeface="Arial" pitchFamily="34"/>
              </a:rPr>
              <a:t>faceted</a:t>
            </a:r>
            <a:r>
              <a:rPr lang="cs-CZ" dirty="0">
                <a:solidFill>
                  <a:srgbClr val="333333"/>
                </a:solidFill>
                <a:latin typeface="Arial" pitchFamily="34"/>
              </a:rPr>
              <a:t> </a:t>
            </a:r>
            <a:r>
              <a:rPr lang="cs-CZ" dirty="0" err="1">
                <a:solidFill>
                  <a:srgbClr val="333333"/>
                </a:solidFill>
                <a:latin typeface="Arial" pitchFamily="34"/>
              </a:rPr>
              <a:t>search</a:t>
            </a:r>
            <a:r>
              <a:rPr lang="cs-CZ" dirty="0">
                <a:solidFill>
                  <a:srgbClr val="333333"/>
                </a:solidFill>
                <a:latin typeface="Arial" pitchFamily="34"/>
              </a:rPr>
              <a:t> </a:t>
            </a:r>
            <a:r>
              <a:rPr lang="cs-CZ" dirty="0" err="1">
                <a:solidFill>
                  <a:srgbClr val="333333"/>
                </a:solidFill>
                <a:latin typeface="Arial" pitchFamily="34"/>
              </a:rPr>
              <a:t>logs</a:t>
            </a:r>
            <a:r>
              <a:rPr lang="cs-CZ" dirty="0">
                <a:solidFill>
                  <a:srgbClr val="333333"/>
                </a:solidFill>
                <a:latin typeface="Arial" pitchFamily="34"/>
              </a:rPr>
              <a:t> / </a:t>
            </a:r>
            <a:r>
              <a:rPr lang="cs-CZ" dirty="0" err="1">
                <a:solidFill>
                  <a:srgbClr val="333333"/>
                </a:solidFill>
                <a:latin typeface="Arial" pitchFamily="34"/>
              </a:rPr>
              <a:t>browsed</a:t>
            </a:r>
            <a:r>
              <a:rPr lang="cs-CZ" dirty="0">
                <a:solidFill>
                  <a:srgbClr val="333333"/>
                </a:solidFill>
                <a:latin typeface="Arial" pitchFamily="34"/>
              </a:rPr>
              <a:t> </a:t>
            </a:r>
            <a:r>
              <a:rPr lang="cs-CZ" dirty="0" err="1">
                <a:solidFill>
                  <a:srgbClr val="333333"/>
                </a:solidFill>
                <a:latin typeface="Arial" pitchFamily="34"/>
              </a:rPr>
              <a:t>categories</a:t>
            </a:r>
            <a:r>
              <a:rPr lang="cs-CZ" dirty="0">
                <a:solidFill>
                  <a:srgbClr val="333333"/>
                </a:solidFill>
                <a:latin typeface="Arial" pitchFamily="34"/>
              </a:rPr>
              <a:t>?</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3" y="1930398"/>
            <a:ext cx="9101150" cy="4726880"/>
          </a:xfrm>
        </p:spPr>
        <p:txBody>
          <a:bodyPr>
            <a:normAutofit/>
          </a:bodyPr>
          <a:lstStyle/>
          <a:p>
            <a:pPr marL="57150" indent="0">
              <a:lnSpc>
                <a:spcPct val="90000"/>
              </a:lnSpc>
              <a:buNone/>
            </a:pPr>
            <a:r>
              <a:rPr lang="cs-CZ" i="1" dirty="0">
                <a:solidFill>
                  <a:srgbClr val="92D050"/>
                </a:solidFill>
                <a:latin typeface="+mn-lt"/>
              </a:rPr>
              <a:t>(</a:t>
            </a:r>
            <a:r>
              <a:rPr lang="cs-CZ" i="1" dirty="0" err="1">
                <a:solidFill>
                  <a:srgbClr val="92D050"/>
                </a:solidFill>
                <a:latin typeface="+mn-lt"/>
              </a:rPr>
              <a:t>Option</a:t>
            </a:r>
            <a:r>
              <a:rPr lang="cs-CZ" i="1" dirty="0">
                <a:solidFill>
                  <a:srgbClr val="92D050"/>
                </a:solidFill>
                <a:latin typeface="+mn-lt"/>
              </a:rPr>
              <a:t> #4: </a:t>
            </a:r>
            <a:r>
              <a:rPr lang="cs-CZ" i="1" dirty="0" err="1">
                <a:solidFill>
                  <a:srgbClr val="92D050"/>
                </a:solidFill>
                <a:latin typeface="+mn-lt"/>
              </a:rPr>
              <a:t>ask</a:t>
            </a:r>
            <a:r>
              <a:rPr lang="cs-CZ" i="1" dirty="0">
                <a:solidFill>
                  <a:srgbClr val="92D050"/>
                </a:solidFill>
                <a:latin typeface="+mn-lt"/>
              </a:rPr>
              <a:t> </a:t>
            </a:r>
            <a:r>
              <a:rPr lang="cs-CZ" i="1" dirty="0" err="1">
                <a:solidFill>
                  <a:srgbClr val="92D050"/>
                </a:solidFill>
                <a:latin typeface="+mn-lt"/>
              </a:rPr>
              <a:t>for</a:t>
            </a:r>
            <a:r>
              <a:rPr lang="cs-CZ" i="1" dirty="0">
                <a:solidFill>
                  <a:srgbClr val="92D050"/>
                </a:solidFill>
                <a:latin typeface="+mn-lt"/>
              </a:rPr>
              <a:t> more </a:t>
            </a:r>
            <a:r>
              <a:rPr lang="cs-CZ" i="1" dirty="0" err="1">
                <a:solidFill>
                  <a:srgbClr val="92D050"/>
                </a:solidFill>
                <a:latin typeface="+mn-lt"/>
              </a:rPr>
              <a:t>details</a:t>
            </a:r>
            <a:r>
              <a:rPr lang="cs-CZ" i="1" dirty="0">
                <a:solidFill>
                  <a:srgbClr val="92D050"/>
                </a:solidFill>
                <a:latin typeface="+mn-lt"/>
              </a:rPr>
              <a:t>)</a:t>
            </a:r>
          </a:p>
          <a:p>
            <a:pPr lvl="1">
              <a:lnSpc>
                <a:spcPct val="90000"/>
              </a:lnSpc>
            </a:pPr>
            <a:r>
              <a:rPr lang="cs-CZ" dirty="0">
                <a:solidFill>
                  <a:schemeClr val="tx1"/>
                </a:solidFill>
                <a:latin typeface="+mn-lt"/>
              </a:rPr>
              <a:t>Soft &amp; hard constraints / importance of individual constraints</a:t>
            </a:r>
          </a:p>
          <a:p>
            <a:pPr lvl="2">
              <a:lnSpc>
                <a:spcPct val="90000"/>
              </a:lnSpc>
            </a:pPr>
            <a:r>
              <a:rPr lang="cs-CZ" dirty="0">
                <a:solidFill>
                  <a:schemeClr val="tx1"/>
                </a:solidFill>
                <a:latin typeface="+mn-lt"/>
                <a:hlinkClick r:id="rId2"/>
              </a:rPr>
              <a:t>https://dl.acm.org/doi/pdf/10.1145/3425603</a:t>
            </a:r>
            <a:endParaRPr lang="cs-CZ" dirty="0">
              <a:solidFill>
                <a:schemeClr val="tx1"/>
              </a:solidFill>
              <a:latin typeface="+mn-lt"/>
            </a:endParaRPr>
          </a:p>
          <a:p>
            <a:pPr lvl="2">
              <a:lnSpc>
                <a:spcPct val="90000"/>
              </a:lnSpc>
            </a:pPr>
            <a:r>
              <a:rPr lang="cs-CZ" dirty="0" err="1">
                <a:solidFill>
                  <a:schemeClr val="tx1"/>
                </a:solidFill>
                <a:latin typeface="+mn-lt"/>
              </a:rPr>
              <a:t>Diploma</a:t>
            </a:r>
            <a:r>
              <a:rPr lang="cs-CZ" dirty="0">
                <a:solidFill>
                  <a:schemeClr val="tx1"/>
                </a:solidFill>
                <a:latin typeface="+mn-lt"/>
              </a:rPr>
              <a:t> thesis </a:t>
            </a:r>
            <a:r>
              <a:rPr lang="cs-CZ" dirty="0" err="1">
                <a:solidFill>
                  <a:schemeClr val="tx1"/>
                </a:solidFill>
                <a:latin typeface="+mn-lt"/>
              </a:rPr>
              <a:t>of</a:t>
            </a:r>
            <a:r>
              <a:rPr lang="cs-CZ" dirty="0">
                <a:solidFill>
                  <a:schemeClr val="tx1"/>
                </a:solidFill>
                <a:latin typeface="+mn-lt"/>
              </a:rPr>
              <a:t> Bronislav </a:t>
            </a:r>
            <a:r>
              <a:rPr lang="cs-CZ" dirty="0" err="1">
                <a:solidFill>
                  <a:schemeClr val="tx1"/>
                </a:solidFill>
                <a:latin typeface="+mn-lt"/>
              </a:rPr>
              <a:t>Vaclav</a:t>
            </a:r>
            <a:r>
              <a:rPr lang="cs-CZ" dirty="0">
                <a:solidFill>
                  <a:schemeClr val="tx1"/>
                </a:solidFill>
                <a:latin typeface="+mn-lt"/>
              </a:rPr>
              <a:t> „</a:t>
            </a:r>
            <a:r>
              <a:rPr lang="en-US" b="0" i="0" dirty="0">
                <a:solidFill>
                  <a:srgbClr val="000000"/>
                </a:solidFill>
                <a:effectLst/>
                <a:latin typeface="+mn-lt"/>
              </a:rPr>
              <a:t>Models of user preferences in e-shop environment</a:t>
            </a:r>
            <a:r>
              <a:rPr lang="cs-CZ" b="0" i="0" dirty="0">
                <a:solidFill>
                  <a:srgbClr val="000000"/>
                </a:solidFill>
                <a:effectLst/>
                <a:latin typeface="+mn-lt"/>
              </a:rPr>
              <a:t>“ </a:t>
            </a:r>
            <a:r>
              <a:rPr lang="cs-CZ" b="0" i="0" dirty="0">
                <a:solidFill>
                  <a:srgbClr val="000000"/>
                </a:solidFill>
                <a:effectLst/>
                <a:latin typeface="+mn-lt"/>
                <a:hlinkClick r:id="rId3"/>
              </a:rPr>
              <a:t>https://dspace.cuni.cz/handle/20.500.11956/30703</a:t>
            </a:r>
            <a:r>
              <a:rPr lang="cs-CZ" b="0" i="0" dirty="0">
                <a:solidFill>
                  <a:srgbClr val="000000"/>
                </a:solidFill>
                <a:effectLst/>
                <a:latin typeface="+mn-lt"/>
              </a:rPr>
              <a:t> </a:t>
            </a:r>
            <a:endParaRPr lang="cs-CZ" dirty="0">
              <a:solidFill>
                <a:schemeClr val="tx1"/>
              </a:solidFill>
              <a:latin typeface="+mn-lt"/>
            </a:endParaRPr>
          </a:p>
          <a:p>
            <a:pPr lvl="1">
              <a:lnSpc>
                <a:spcPct val="90000"/>
              </a:lnSpc>
            </a:pPr>
            <a:endParaRPr lang="cs-CZ" dirty="0">
              <a:solidFill>
                <a:schemeClr val="tx1"/>
              </a:solidFill>
            </a:endParaRPr>
          </a:p>
        </p:txBody>
      </p:sp>
      <p:pic>
        <p:nvPicPr>
          <p:cNvPr id="7" name="Obrázek 6">
            <a:extLst>
              <a:ext uri="{FF2B5EF4-FFF2-40B4-BE49-F238E27FC236}">
                <a16:creationId xmlns:a16="http://schemas.microsoft.com/office/drawing/2014/main" id="{0DA460B8-44D7-49DC-882C-BBD29C0F8F00}"/>
              </a:ext>
            </a:extLst>
          </p:cNvPr>
          <p:cNvPicPr>
            <a:picLocks noChangeAspect="1"/>
          </p:cNvPicPr>
          <p:nvPr/>
        </p:nvPicPr>
        <p:blipFill>
          <a:blip r:embed="rId4"/>
          <a:stretch>
            <a:fillRect/>
          </a:stretch>
        </p:blipFill>
        <p:spPr>
          <a:xfrm>
            <a:off x="677332" y="3429000"/>
            <a:ext cx="8393328" cy="3412672"/>
          </a:xfrm>
          <a:prstGeom prst="rect">
            <a:avLst/>
          </a:prstGeom>
        </p:spPr>
      </p:pic>
      <p:sp>
        <p:nvSpPr>
          <p:cNvPr id="4" name="TextBox 3"/>
          <p:cNvSpPr txBox="1"/>
          <p:nvPr/>
        </p:nvSpPr>
        <p:spPr>
          <a:xfrm>
            <a:off x="9135978" y="6103144"/>
            <a:ext cx="2967415" cy="646331"/>
          </a:xfrm>
          <a:prstGeom prst="rect">
            <a:avLst/>
          </a:prstGeom>
          <a:solidFill>
            <a:schemeClr val="bg1"/>
          </a:solidFill>
          <a:ln>
            <a:solidFill>
              <a:srgbClr val="C00000"/>
            </a:solidFill>
          </a:ln>
        </p:spPr>
        <p:txBody>
          <a:bodyPr wrap="none" rtlCol="0">
            <a:spAutoFit/>
          </a:bodyPr>
          <a:lstStyle/>
          <a:p>
            <a:r>
              <a:rPr lang="cs-CZ" dirty="0">
                <a:solidFill>
                  <a:srgbClr val="FF0000"/>
                </a:solidFill>
              </a:rPr>
              <a:t>!! If all constraints are met, </a:t>
            </a:r>
            <a:br>
              <a:rPr lang="cs-CZ" dirty="0">
                <a:solidFill>
                  <a:srgbClr val="FF0000"/>
                </a:solidFill>
              </a:rPr>
            </a:br>
            <a:r>
              <a:rPr lang="cs-CZ" dirty="0">
                <a:solidFill>
                  <a:srgbClr val="FF0000"/>
                </a:solidFill>
              </a:rPr>
              <a:t>items are undistinguishable !!</a:t>
            </a:r>
            <a:endParaRPr lang="en-US" dirty="0">
              <a:solidFill>
                <a:srgbClr val="FF0000"/>
              </a:solidFill>
            </a:endParaRPr>
          </a:p>
        </p:txBody>
      </p:sp>
    </p:spTree>
    <p:extLst>
      <p:ext uri="{BB962C8B-B14F-4D97-AF65-F5344CB8AC3E}">
        <p14:creationId xmlns:p14="http://schemas.microsoft.com/office/powerpoint/2010/main" val="3783461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7054B7-1A25-423C-A4AB-C516AF963208}"/>
              </a:ext>
            </a:extLst>
          </p:cNvPr>
          <p:cNvSpPr>
            <a:spLocks noGrp="1"/>
          </p:cNvSpPr>
          <p:nvPr>
            <p:ph type="title"/>
          </p:nvPr>
        </p:nvSpPr>
        <p:spPr/>
        <p:txBody>
          <a:bodyPr/>
          <a:lstStyle/>
          <a:p>
            <a:r>
              <a:rPr lang="cs-CZ" dirty="0" err="1"/>
              <a:t>Implicit</a:t>
            </a:r>
            <a:r>
              <a:rPr lang="cs-CZ" dirty="0"/>
              <a:t> feedback</a:t>
            </a:r>
          </a:p>
        </p:txBody>
      </p:sp>
      <p:sp>
        <p:nvSpPr>
          <p:cNvPr id="3" name="Zástupný text 2">
            <a:extLst>
              <a:ext uri="{FF2B5EF4-FFF2-40B4-BE49-F238E27FC236}">
                <a16:creationId xmlns:a16="http://schemas.microsoft.com/office/drawing/2014/main" id="{40B7B522-197F-44BD-91DA-B6143A0D2308}"/>
              </a:ext>
            </a:extLst>
          </p:cNvPr>
          <p:cNvSpPr>
            <a:spLocks noGrp="1"/>
          </p:cNvSpPr>
          <p:nvPr>
            <p:ph type="body" idx="1"/>
          </p:nvPr>
        </p:nvSpPr>
        <p:spPr/>
        <p:txBody>
          <a:bodyPr/>
          <a:lstStyle/>
          <a:p>
            <a:r>
              <a:rPr lang="cs-CZ" dirty="0"/>
              <a:t>Let </a:t>
            </a:r>
            <a:r>
              <a:rPr lang="cs-CZ" dirty="0" err="1"/>
              <a:t>the</a:t>
            </a:r>
            <a:r>
              <a:rPr lang="cs-CZ" dirty="0"/>
              <a:t> </a:t>
            </a:r>
            <a:r>
              <a:rPr lang="cs-CZ" dirty="0" err="1"/>
              <a:t>users</a:t>
            </a:r>
            <a:r>
              <a:rPr lang="cs-CZ" dirty="0"/>
              <a:t> </a:t>
            </a:r>
            <a:r>
              <a:rPr lang="cs-CZ" strike="sngStrike" dirty="0" err="1">
                <a:solidFill>
                  <a:srgbClr val="FF0000"/>
                </a:solidFill>
              </a:rPr>
              <a:t>tell</a:t>
            </a:r>
            <a:r>
              <a:rPr lang="cs-CZ" dirty="0"/>
              <a:t> </a:t>
            </a:r>
            <a:r>
              <a:rPr lang="cs-CZ" dirty="0" err="1">
                <a:solidFill>
                  <a:srgbClr val="00B050"/>
                </a:solidFill>
              </a:rPr>
              <a:t>consume</a:t>
            </a:r>
            <a:r>
              <a:rPr lang="cs-CZ" dirty="0"/>
              <a:t> (</a:t>
            </a:r>
            <a:r>
              <a:rPr lang="cs-CZ" dirty="0" err="1"/>
              <a:t>you</a:t>
            </a:r>
            <a:r>
              <a:rPr lang="cs-CZ" dirty="0"/>
              <a:t>)</a:t>
            </a:r>
          </a:p>
        </p:txBody>
      </p:sp>
    </p:spTree>
    <p:extLst>
      <p:ext uri="{BB962C8B-B14F-4D97-AF65-F5344CB8AC3E}">
        <p14:creationId xmlns:p14="http://schemas.microsoft.com/office/powerpoint/2010/main" val="33531764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p:txBody>
          <a:bodyPr/>
          <a:lstStyle/>
          <a:p>
            <a:r>
              <a:rPr lang="cs-CZ" sz="3600" dirty="0" err="1"/>
              <a:t>Textual</a:t>
            </a:r>
            <a:r>
              <a:rPr lang="cs-CZ" sz="3600" dirty="0"/>
              <a:t> feedback</a:t>
            </a:r>
            <a:endParaRPr lang="en-US" dirty="0"/>
          </a:p>
        </p:txBody>
      </p:sp>
      <p:sp>
        <p:nvSpPr>
          <p:cNvPr id="11" name="Zástupný symbol pro text 10"/>
          <p:cNvSpPr>
            <a:spLocks noGrp="1"/>
          </p:cNvSpPr>
          <p:nvPr>
            <p:ph type="body" idx="1"/>
          </p:nvPr>
        </p:nvSpPr>
        <p:spPr/>
        <p:txBody>
          <a:bodyPr/>
          <a:lstStyle/>
          <a:p>
            <a:r>
              <a:rPr lang="cs-CZ" dirty="0"/>
              <a:t>How reviews improve personalization</a:t>
            </a:r>
            <a:endParaRPr lang="en-US" dirty="0"/>
          </a:p>
        </p:txBody>
      </p:sp>
    </p:spTree>
    <p:extLst>
      <p:ext uri="{BB962C8B-B14F-4D97-AF65-F5344CB8AC3E}">
        <p14:creationId xmlns:p14="http://schemas.microsoft.com/office/powerpoint/2010/main" val="34860783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Non-numeric feedback</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8933011" cy="4895385"/>
          </a:xfrm>
        </p:spPr>
        <p:txBody>
          <a:bodyPr>
            <a:normAutofit/>
          </a:bodyPr>
          <a:lstStyle/>
          <a:p>
            <a:pPr>
              <a:lnSpc>
                <a:spcPct val="90000"/>
              </a:lnSpc>
            </a:pPr>
            <a:r>
              <a:rPr lang="cs-CZ" b="1" dirty="0"/>
              <a:t>Textual reviews</a:t>
            </a:r>
          </a:p>
          <a:p>
            <a:pPr>
              <a:lnSpc>
                <a:spcPct val="90000"/>
              </a:lnSpc>
            </a:pPr>
            <a:endParaRPr lang="cs-CZ" b="1" dirty="0"/>
          </a:p>
          <a:p>
            <a:pPr>
              <a:lnSpc>
                <a:spcPct val="90000"/>
              </a:lnSpc>
            </a:pPr>
            <a:endParaRPr lang="cs-CZ" b="1" dirty="0"/>
          </a:p>
          <a:p>
            <a:pPr>
              <a:lnSpc>
                <a:spcPct val="90000"/>
              </a:lnSpc>
            </a:pPr>
            <a:endParaRPr lang="cs-CZ" b="1" dirty="0"/>
          </a:p>
          <a:p>
            <a:pPr>
              <a:lnSpc>
                <a:spcPct val="90000"/>
              </a:lnSpc>
            </a:pPr>
            <a:endParaRPr lang="cs-CZ" b="1" dirty="0"/>
          </a:p>
          <a:p>
            <a:pPr>
              <a:lnSpc>
                <a:spcPct val="90000"/>
              </a:lnSpc>
            </a:pPr>
            <a:endParaRPr lang="cs-CZ" b="1" dirty="0"/>
          </a:p>
          <a:p>
            <a:pPr>
              <a:lnSpc>
                <a:spcPct val="90000"/>
              </a:lnSpc>
            </a:pPr>
            <a:r>
              <a:rPr lang="cs-CZ" dirty="0"/>
              <a:t>Semi-textual reviews</a:t>
            </a:r>
          </a:p>
          <a:p>
            <a:pPr lvl="1">
              <a:lnSpc>
                <a:spcPct val="90000"/>
              </a:lnSpc>
            </a:pPr>
            <a:endParaRPr lang="cs-CZ" dirty="0"/>
          </a:p>
          <a:p>
            <a:pPr lvl="1">
              <a:lnSpc>
                <a:spcPct val="90000"/>
              </a:lnSpc>
            </a:pPr>
            <a:endParaRPr lang="cs-CZ" dirty="0"/>
          </a:p>
          <a:p>
            <a:pPr marL="0" lvl="0" indent="0">
              <a:lnSpc>
                <a:spcPct val="90000"/>
              </a:lnSpc>
              <a:buNone/>
            </a:pPr>
            <a:endParaRPr lang="cs-CZ" dirty="0"/>
          </a:p>
        </p:txBody>
      </p:sp>
      <p:pic>
        <p:nvPicPr>
          <p:cNvPr id="4" name="Picture 3"/>
          <p:cNvPicPr>
            <a:picLocks noChangeAspect="1"/>
          </p:cNvPicPr>
          <p:nvPr/>
        </p:nvPicPr>
        <p:blipFill>
          <a:blip r:embed="rId2"/>
          <a:stretch>
            <a:fillRect/>
          </a:stretch>
        </p:blipFill>
        <p:spPr>
          <a:xfrm>
            <a:off x="677332" y="2166486"/>
            <a:ext cx="6339155" cy="1706880"/>
          </a:xfrm>
          <a:prstGeom prst="rect">
            <a:avLst/>
          </a:prstGeom>
        </p:spPr>
      </p:pic>
      <p:pic>
        <p:nvPicPr>
          <p:cNvPr id="5" name="Obrázek 4">
            <a:extLst>
              <a:ext uri="{FF2B5EF4-FFF2-40B4-BE49-F238E27FC236}">
                <a16:creationId xmlns:a16="http://schemas.microsoft.com/office/drawing/2014/main" id="{308C96A3-5577-4F94-B2DB-5208A3372EFC}"/>
              </a:ext>
            </a:extLst>
          </p:cNvPr>
          <p:cNvPicPr>
            <a:picLocks noChangeAspect="1"/>
          </p:cNvPicPr>
          <p:nvPr/>
        </p:nvPicPr>
        <p:blipFill rotWithShape="1">
          <a:blip r:embed="rId3"/>
          <a:srcRect t="52192"/>
          <a:stretch/>
        </p:blipFill>
        <p:spPr>
          <a:xfrm>
            <a:off x="3276148" y="4368852"/>
            <a:ext cx="8145012" cy="2131441"/>
          </a:xfrm>
          <a:prstGeom prst="rect">
            <a:avLst/>
          </a:prstGeom>
        </p:spPr>
      </p:pic>
      <p:pic>
        <p:nvPicPr>
          <p:cNvPr id="6" name="Obrázek 6">
            <a:extLst>
              <a:ext uri="{FF2B5EF4-FFF2-40B4-BE49-F238E27FC236}">
                <a16:creationId xmlns:a16="http://schemas.microsoft.com/office/drawing/2014/main" id="{A28AAEFC-8859-4618-8298-6E6AC6FB6918}"/>
              </a:ext>
            </a:extLst>
          </p:cNvPr>
          <p:cNvPicPr>
            <a:picLocks noChangeAspect="1"/>
          </p:cNvPicPr>
          <p:nvPr/>
        </p:nvPicPr>
        <p:blipFill>
          <a:blip r:embed="rId4"/>
          <a:stretch>
            <a:fillRect/>
          </a:stretch>
        </p:blipFill>
        <p:spPr>
          <a:xfrm>
            <a:off x="656832" y="4368852"/>
            <a:ext cx="2740768" cy="1927674"/>
          </a:xfrm>
          <a:prstGeom prst="rect">
            <a:avLst/>
          </a:prstGeom>
        </p:spPr>
      </p:pic>
    </p:spTree>
    <p:extLst>
      <p:ext uri="{BB962C8B-B14F-4D97-AF65-F5344CB8AC3E}">
        <p14:creationId xmlns:p14="http://schemas.microsoft.com/office/powerpoint/2010/main" val="42715646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8933011" cy="4895385"/>
          </a:xfrm>
        </p:spPr>
        <p:txBody>
          <a:bodyPr>
            <a:normAutofit/>
          </a:bodyPr>
          <a:lstStyle/>
          <a:p>
            <a:pPr>
              <a:lnSpc>
                <a:spcPct val="90000"/>
              </a:lnSpc>
            </a:pPr>
            <a:r>
              <a:rPr lang="cs-CZ" b="1" dirty="0"/>
              <a:t>Main usage:</a:t>
            </a:r>
          </a:p>
          <a:p>
            <a:pPr lvl="1">
              <a:lnSpc>
                <a:spcPct val="90000"/>
              </a:lnSpc>
            </a:pPr>
            <a:r>
              <a:rPr lang="cs-CZ" dirty="0"/>
              <a:t>Rating prediction from reviews</a:t>
            </a:r>
          </a:p>
          <a:p>
            <a:pPr lvl="2">
              <a:lnSpc>
                <a:spcPct val="90000"/>
              </a:lnSpc>
            </a:pPr>
            <a:r>
              <a:rPr lang="cs-CZ" dirty="0"/>
              <a:t>Multi-criteria rating prediction =&gt; recommendation</a:t>
            </a:r>
          </a:p>
          <a:p>
            <a:pPr lvl="1">
              <a:lnSpc>
                <a:spcPct val="90000"/>
              </a:lnSpc>
            </a:pPr>
            <a:r>
              <a:rPr lang="cs-CZ" dirty="0"/>
              <a:t>Explanations</a:t>
            </a:r>
          </a:p>
          <a:p>
            <a:pPr lvl="1">
              <a:lnSpc>
                <a:spcPct val="90000"/>
              </a:lnSpc>
            </a:pPr>
            <a:endParaRPr lang="cs-CZ" dirty="0"/>
          </a:p>
          <a:p>
            <a:pPr>
              <a:lnSpc>
                <a:spcPct val="90000"/>
              </a:lnSpc>
            </a:pPr>
            <a:r>
              <a:rPr lang="cs-CZ" dirty="0"/>
              <a:t>How:</a:t>
            </a:r>
          </a:p>
          <a:p>
            <a:pPr lvl="1">
              <a:lnSpc>
                <a:spcPct val="90000"/>
              </a:lnSpc>
            </a:pPr>
            <a:r>
              <a:rPr lang="cs-CZ" dirty="0"/>
              <a:t>(explicit) Sentiment analysis </a:t>
            </a:r>
          </a:p>
          <a:p>
            <a:pPr lvl="2">
              <a:lnSpc>
                <a:spcPct val="90000"/>
              </a:lnSpc>
            </a:pPr>
            <a:r>
              <a:rPr lang="cs-CZ" dirty="0">
                <a:hlinkClick r:id="rId2"/>
              </a:rPr>
              <a:t>https://dl.acm.org/doi/abs/10.1145/3109859.3109905</a:t>
            </a:r>
            <a:r>
              <a:rPr lang="cs-CZ" dirty="0"/>
              <a:t> (restaurants)</a:t>
            </a:r>
          </a:p>
          <a:p>
            <a:pPr lvl="2">
              <a:lnSpc>
                <a:spcPct val="90000"/>
              </a:lnSpc>
            </a:pPr>
            <a:r>
              <a:rPr lang="cs-CZ" dirty="0">
                <a:hlinkClick r:id="rId3"/>
              </a:rPr>
              <a:t>https://dl.acm.org/doi/10.1007/s11257-015-9157-3</a:t>
            </a:r>
            <a:r>
              <a:rPr lang="cs-CZ" dirty="0"/>
              <a:t> (hotels, fixed aspects)</a:t>
            </a:r>
          </a:p>
          <a:p>
            <a:pPr lvl="1">
              <a:lnSpc>
                <a:spcPct val="90000"/>
              </a:lnSpc>
            </a:pPr>
            <a:r>
              <a:rPr lang="cs-CZ" dirty="0"/>
              <a:t>Latent Dirichlet Allocation (and related approaches) + post-processing</a:t>
            </a:r>
          </a:p>
          <a:p>
            <a:pPr lvl="2">
              <a:lnSpc>
                <a:spcPct val="90000"/>
              </a:lnSpc>
            </a:pPr>
            <a:r>
              <a:rPr lang="cs-CZ" dirty="0">
                <a:hlinkClick r:id="rId4"/>
              </a:rPr>
              <a:t>https://ieeexplore.ieee.org/abstract/document/8813018</a:t>
            </a:r>
            <a:r>
              <a:rPr lang="cs-CZ" dirty="0"/>
              <a:t> </a:t>
            </a:r>
          </a:p>
          <a:p>
            <a:pPr marL="0" lvl="0" indent="0">
              <a:lnSpc>
                <a:spcPct val="90000"/>
              </a:lnSpc>
              <a:buNone/>
            </a:pPr>
            <a:endParaRPr lang="cs-CZ" dirty="0"/>
          </a:p>
        </p:txBody>
      </p:sp>
      <p:pic>
        <p:nvPicPr>
          <p:cNvPr id="4" name="Picture 3"/>
          <p:cNvPicPr>
            <a:picLocks noChangeAspect="1"/>
          </p:cNvPicPr>
          <p:nvPr/>
        </p:nvPicPr>
        <p:blipFill>
          <a:blip r:embed="rId5"/>
          <a:stretch>
            <a:fillRect/>
          </a:stretch>
        </p:blipFill>
        <p:spPr>
          <a:xfrm>
            <a:off x="8562468" y="0"/>
            <a:ext cx="3629532" cy="2248214"/>
          </a:xfrm>
          <a:prstGeom prst="rect">
            <a:avLst/>
          </a:prstGeom>
        </p:spPr>
      </p:pic>
    </p:spTree>
    <p:extLst>
      <p:ext uri="{BB962C8B-B14F-4D97-AF65-F5344CB8AC3E}">
        <p14:creationId xmlns:p14="http://schemas.microsoft.com/office/powerpoint/2010/main" val="29445294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8933011" cy="4895385"/>
          </a:xfrm>
        </p:spPr>
        <p:txBody>
          <a:bodyPr>
            <a:normAutofit/>
          </a:bodyPr>
          <a:lstStyle/>
          <a:p>
            <a:pPr>
              <a:lnSpc>
                <a:spcPct val="90000"/>
              </a:lnSpc>
            </a:pPr>
            <a:r>
              <a:rPr lang="en-US" dirty="0"/>
              <a:t>Deep Learning for Aspect-Based Sentiment Analysis: A Comparative Review</a:t>
            </a:r>
            <a:r>
              <a:rPr lang="cs-CZ" dirty="0"/>
              <a:t> (2018) </a:t>
            </a:r>
            <a:r>
              <a:rPr lang="cs-CZ" sz="1600" dirty="0">
                <a:hlinkClick r:id="rId2"/>
              </a:rPr>
              <a:t>https://www.sciencedirect.com/science/article/pii/S0957417418306456</a:t>
            </a:r>
            <a:r>
              <a:rPr lang="cs-CZ" sz="1600" dirty="0"/>
              <a:t> </a:t>
            </a:r>
          </a:p>
          <a:p>
            <a:pPr lvl="1">
              <a:lnSpc>
                <a:spcPct val="90000"/>
              </a:lnSpc>
            </a:pPr>
            <a:r>
              <a:rPr lang="cs-CZ" sz="1400" dirty="0"/>
              <a:t>CNN, RNN, Recursive NN</a:t>
            </a:r>
          </a:p>
          <a:p>
            <a:pPr lvl="3">
              <a:lnSpc>
                <a:spcPct val="90000"/>
              </a:lnSpc>
            </a:pPr>
            <a:endParaRPr lang="cs-CZ" dirty="0"/>
          </a:p>
        </p:txBody>
      </p:sp>
      <p:pic>
        <p:nvPicPr>
          <p:cNvPr id="1026" name="Picture 2" descr="https://ars.els-cdn.com/content/image/1-s2.0-S0957417418306456-g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247" y="2544395"/>
            <a:ext cx="4691753" cy="25070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91119" y="5051440"/>
            <a:ext cx="4910007" cy="1077218"/>
          </a:xfrm>
          <a:prstGeom prst="rect">
            <a:avLst/>
          </a:prstGeom>
        </p:spPr>
        <p:txBody>
          <a:bodyPr wrap="square">
            <a:spAutoFit/>
          </a:bodyPr>
          <a:lstStyle/>
          <a:p>
            <a:r>
              <a:rPr lang="cs-CZ" sz="1600" dirty="0">
                <a:solidFill>
                  <a:srgbClr val="0C7DBB"/>
                </a:solidFill>
                <a:latin typeface="NexusSerif"/>
              </a:rPr>
              <a:t>Three subtasks of aspect-based sentiment analysis</a:t>
            </a:r>
            <a:r>
              <a:rPr lang="en-US" sz="1600" dirty="0">
                <a:solidFill>
                  <a:srgbClr val="2E2E2E"/>
                </a:solidFill>
                <a:latin typeface="NexusSerif"/>
              </a:rPr>
              <a:t>: </a:t>
            </a:r>
            <a:endParaRPr lang="cs-CZ" sz="1600" dirty="0">
              <a:solidFill>
                <a:srgbClr val="2E2E2E"/>
              </a:solidFill>
              <a:latin typeface="NexusSerif"/>
            </a:endParaRPr>
          </a:p>
          <a:p>
            <a:pPr marL="400050" indent="-400050">
              <a:buAutoNum type="romanLcParenBoth"/>
            </a:pPr>
            <a:r>
              <a:rPr lang="en-US" sz="1600" dirty="0">
                <a:solidFill>
                  <a:srgbClr val="2E2E2E"/>
                </a:solidFill>
                <a:latin typeface="NexusSerif"/>
              </a:rPr>
              <a:t>Opinion target extraction (OTE), </a:t>
            </a:r>
            <a:endParaRPr lang="cs-CZ" sz="1600" dirty="0">
              <a:solidFill>
                <a:srgbClr val="2E2E2E"/>
              </a:solidFill>
              <a:latin typeface="NexusSerif"/>
            </a:endParaRPr>
          </a:p>
          <a:p>
            <a:pPr marL="400050" indent="-400050">
              <a:buAutoNum type="romanLcParenBoth"/>
            </a:pPr>
            <a:r>
              <a:rPr lang="en-US" sz="1600" dirty="0">
                <a:solidFill>
                  <a:srgbClr val="2E2E2E"/>
                </a:solidFill>
                <a:latin typeface="NexusSerif"/>
              </a:rPr>
              <a:t>Aspect category detection (ACD</a:t>
            </a:r>
            <a:r>
              <a:rPr lang="cs-CZ" sz="1600" dirty="0">
                <a:solidFill>
                  <a:srgbClr val="2E2E2E"/>
                </a:solidFill>
                <a:latin typeface="NexusSerif"/>
              </a:rPr>
              <a:t>)</a:t>
            </a:r>
          </a:p>
          <a:p>
            <a:pPr marL="400050" indent="-400050">
              <a:buAutoNum type="romanLcParenBoth"/>
            </a:pPr>
            <a:r>
              <a:rPr lang="en-US" sz="1600" dirty="0">
                <a:solidFill>
                  <a:srgbClr val="2E2E2E"/>
                </a:solidFill>
                <a:latin typeface="NexusSerif"/>
              </a:rPr>
              <a:t>Sentiment Polarity (SP),</a:t>
            </a:r>
            <a:endParaRPr lang="en-US" sz="1600" dirty="0"/>
          </a:p>
        </p:txBody>
      </p:sp>
      <p:pic>
        <p:nvPicPr>
          <p:cNvPr id="1028" name="Picture 4" descr="Fig.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657" y="2674219"/>
            <a:ext cx="3048000" cy="26003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26100" y="5196347"/>
            <a:ext cx="6096000" cy="1477328"/>
          </a:xfrm>
          <a:prstGeom prst="rect">
            <a:avLst/>
          </a:prstGeom>
        </p:spPr>
        <p:txBody>
          <a:bodyPr>
            <a:spAutoFit/>
          </a:bodyPr>
          <a:lstStyle/>
          <a:p>
            <a:r>
              <a:rPr lang="en-US" dirty="0"/>
              <a:t>An example of CNN architecture for aspect category and sentiment polarity. Adapted from Gu, Gu, &amp; Wu (2017)</a:t>
            </a:r>
            <a:r>
              <a:rPr lang="en-US" dirty="0">
                <a:hlinkClick r:id="rId5"/>
              </a:rPr>
              <a:t> https://doi.org/10.1007/s11063-017-9605-7</a:t>
            </a:r>
            <a:r>
              <a:rPr lang="en-US" dirty="0"/>
              <a:t>.</a:t>
            </a:r>
            <a:endParaRPr lang="cs-CZ" dirty="0"/>
          </a:p>
          <a:p>
            <a:endParaRPr lang="cs-CZ" dirty="0"/>
          </a:p>
          <a:p>
            <a:r>
              <a:rPr lang="cs-CZ" dirty="0" err="1"/>
              <a:t>Limitations</a:t>
            </a:r>
            <a:r>
              <a:rPr lang="cs-CZ" dirty="0"/>
              <a:t>: </a:t>
            </a:r>
            <a:r>
              <a:rPr lang="cs-CZ" dirty="0" err="1"/>
              <a:t>fixed</a:t>
            </a:r>
            <a:r>
              <a:rPr lang="cs-CZ" dirty="0"/>
              <a:t> list </a:t>
            </a:r>
            <a:r>
              <a:rPr lang="cs-CZ" dirty="0" err="1"/>
              <a:t>of</a:t>
            </a:r>
            <a:r>
              <a:rPr lang="cs-CZ" dirty="0"/>
              <a:t> </a:t>
            </a:r>
            <a:r>
              <a:rPr lang="cs-CZ" dirty="0" err="1"/>
              <a:t>aspect</a:t>
            </a:r>
            <a:r>
              <a:rPr lang="cs-CZ" dirty="0"/>
              <a:t> </a:t>
            </a:r>
            <a:r>
              <a:rPr lang="cs-CZ" dirty="0" err="1"/>
              <a:t>axes</a:t>
            </a:r>
            <a:endParaRPr lang="en-US" dirty="0"/>
          </a:p>
        </p:txBody>
      </p:sp>
    </p:spTree>
    <p:extLst>
      <p:ext uri="{BB962C8B-B14F-4D97-AF65-F5344CB8AC3E}">
        <p14:creationId xmlns:p14="http://schemas.microsoft.com/office/powerpoint/2010/main" val="17199645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8933011" cy="4895385"/>
          </a:xfrm>
        </p:spPr>
        <p:txBody>
          <a:bodyPr>
            <a:normAutofit/>
          </a:bodyPr>
          <a:lstStyle/>
          <a:p>
            <a:pPr>
              <a:lnSpc>
                <a:spcPct val="90000"/>
              </a:lnSpc>
            </a:pPr>
            <a:r>
              <a:rPr lang="cs-CZ" dirty="0"/>
              <a:t>Sentiment analysis </a:t>
            </a:r>
            <a:r>
              <a:rPr lang="cs-CZ" sz="1600" dirty="0">
                <a:hlinkClick r:id="rId2"/>
              </a:rPr>
              <a:t>https://dl.acm.org/doi/abs/10.1145/3109859.3109905</a:t>
            </a:r>
            <a:endParaRPr lang="cs-CZ" sz="1600" dirty="0"/>
          </a:p>
          <a:p>
            <a:pPr lvl="1">
              <a:lnSpc>
                <a:spcPct val="90000"/>
              </a:lnSpc>
            </a:pPr>
            <a:r>
              <a:rPr lang="en-US" dirty="0"/>
              <a:t>A </a:t>
            </a:r>
            <a:r>
              <a:rPr lang="en-US" b="1" dirty="0"/>
              <a:t>Multi-criteria</a:t>
            </a:r>
            <a:r>
              <a:rPr lang="en-US" dirty="0"/>
              <a:t> Recommender System Exploiting</a:t>
            </a:r>
            <a:r>
              <a:rPr lang="cs-CZ" dirty="0"/>
              <a:t> </a:t>
            </a:r>
            <a:r>
              <a:rPr lang="en-US" b="1" dirty="0"/>
              <a:t>Aspect-based Sentiment Analysis </a:t>
            </a:r>
            <a:r>
              <a:rPr lang="en-US" dirty="0"/>
              <a:t>of Users’ Reviews</a:t>
            </a:r>
            <a:endParaRPr lang="cs-CZ" dirty="0"/>
          </a:p>
          <a:p>
            <a:pPr lvl="2">
              <a:lnSpc>
                <a:spcPct val="90000"/>
              </a:lnSpc>
            </a:pPr>
            <a:r>
              <a:rPr lang="cs-CZ" dirty="0"/>
              <a:t>„SABRE“ framework, Output: aspect, sub-aspect, its relevance for reviewer &amp; its sentiment</a:t>
            </a:r>
            <a:br>
              <a:rPr lang="cs-CZ" dirty="0"/>
            </a:br>
            <a:r>
              <a:rPr lang="cs-CZ" dirty="0">
                <a:hlinkClick r:id="rId3"/>
              </a:rPr>
              <a:t>https://link.springer.com/chapter/10.1007/978-3-319-46135-9_4</a:t>
            </a:r>
            <a:r>
              <a:rPr lang="cs-CZ" dirty="0"/>
              <a:t> </a:t>
            </a:r>
          </a:p>
          <a:p>
            <a:pPr lvl="3">
              <a:lnSpc>
                <a:spcPct val="90000"/>
              </a:lnSpc>
            </a:pPr>
            <a:r>
              <a:rPr lang="cs-CZ" dirty="0"/>
              <a:t>Aspect modeling as relatively simple frequency analysis – most common nouns [room for improvement]</a:t>
            </a:r>
          </a:p>
          <a:p>
            <a:pPr lvl="3">
              <a:lnSpc>
                <a:spcPct val="90000"/>
              </a:lnSpc>
            </a:pPr>
            <a:r>
              <a:rPr lang="cs-CZ" dirty="0"/>
              <a:t>Afinn wordlist for sentiment (annotated words representing opinion appears close to the aspect)</a:t>
            </a:r>
          </a:p>
          <a:p>
            <a:pPr lvl="3">
              <a:lnSpc>
                <a:spcPct val="90000"/>
              </a:lnSpc>
            </a:pPr>
            <a:r>
              <a:rPr lang="cs-CZ" dirty="0"/>
              <a:t>Aspect relevance </a:t>
            </a:r>
            <a:r>
              <a:rPr lang="en-US" dirty="0"/>
              <a:t>~</a:t>
            </a:r>
            <a:r>
              <a:rPr lang="cs-CZ" dirty="0"/>
              <a:t> its relative frequency </a:t>
            </a:r>
          </a:p>
          <a:p>
            <a:pPr lvl="3">
              <a:lnSpc>
                <a:spcPct val="90000"/>
              </a:lnSpc>
            </a:pPr>
            <a:endParaRPr lang="cs-CZ" dirty="0"/>
          </a:p>
          <a:p>
            <a:pPr lvl="3">
              <a:lnSpc>
                <a:spcPct val="90000"/>
              </a:lnSpc>
            </a:pPr>
            <a:r>
              <a:rPr lang="cs-CZ" b="1" dirty="0" err="1"/>
              <a:t>Limitations</a:t>
            </a:r>
            <a:r>
              <a:rPr lang="cs-CZ" b="1" dirty="0"/>
              <a:t>: </a:t>
            </a:r>
          </a:p>
          <a:p>
            <a:pPr lvl="4">
              <a:lnSpc>
                <a:spcPct val="90000"/>
              </a:lnSpc>
            </a:pPr>
            <a:r>
              <a:rPr lang="cs-CZ" dirty="0" err="1"/>
              <a:t>Minimal</a:t>
            </a:r>
            <a:r>
              <a:rPr lang="cs-CZ" dirty="0"/>
              <a:t> </a:t>
            </a:r>
            <a:r>
              <a:rPr lang="cs-CZ" dirty="0" err="1"/>
              <a:t>granularity</a:t>
            </a:r>
            <a:r>
              <a:rPr lang="cs-CZ" dirty="0"/>
              <a:t> = </a:t>
            </a:r>
            <a:r>
              <a:rPr lang="cs-CZ" dirty="0" err="1"/>
              <a:t>one</a:t>
            </a:r>
            <a:r>
              <a:rPr lang="cs-CZ" dirty="0"/>
              <a:t> </a:t>
            </a:r>
            <a:r>
              <a:rPr lang="cs-CZ" dirty="0" err="1"/>
              <a:t>word</a:t>
            </a:r>
            <a:r>
              <a:rPr lang="cs-CZ" dirty="0"/>
              <a:t> (</a:t>
            </a:r>
            <a:r>
              <a:rPr lang="cs-CZ" dirty="0" err="1"/>
              <a:t>may</a:t>
            </a:r>
            <a:r>
              <a:rPr lang="cs-CZ" dirty="0"/>
              <a:t> </a:t>
            </a:r>
            <a:r>
              <a:rPr lang="cs-CZ" dirty="0" err="1"/>
              <a:t>be</a:t>
            </a:r>
            <a:r>
              <a:rPr lang="cs-CZ" dirty="0"/>
              <a:t> not </a:t>
            </a:r>
            <a:r>
              <a:rPr lang="cs-CZ" dirty="0" err="1"/>
              <a:t>generic</a:t>
            </a:r>
            <a:r>
              <a:rPr lang="cs-CZ" dirty="0"/>
              <a:t> </a:t>
            </a:r>
            <a:r>
              <a:rPr lang="cs-CZ" dirty="0" err="1"/>
              <a:t>enough</a:t>
            </a:r>
            <a:r>
              <a:rPr lang="cs-CZ" dirty="0"/>
              <a:t>)</a:t>
            </a:r>
          </a:p>
          <a:p>
            <a:pPr lvl="4">
              <a:lnSpc>
                <a:spcPct val="90000"/>
              </a:lnSpc>
            </a:pPr>
            <a:r>
              <a:rPr lang="cs-CZ" dirty="0" err="1"/>
              <a:t>Fixed</a:t>
            </a:r>
            <a:r>
              <a:rPr lang="cs-CZ" dirty="0"/>
              <a:t> </a:t>
            </a:r>
            <a:r>
              <a:rPr lang="cs-CZ" dirty="0" err="1"/>
              <a:t>word-based</a:t>
            </a:r>
            <a:r>
              <a:rPr lang="cs-CZ" dirty="0"/>
              <a:t> sentiment</a:t>
            </a:r>
          </a:p>
          <a:p>
            <a:pPr lvl="3">
              <a:lnSpc>
                <a:spcPct val="90000"/>
              </a:lnSpc>
            </a:pPr>
            <a:r>
              <a:rPr lang="cs-CZ" b="1" dirty="0"/>
              <a:t>Plus </a:t>
            </a:r>
            <a:r>
              <a:rPr lang="cs-CZ" b="1" dirty="0" err="1"/>
              <a:t>points</a:t>
            </a:r>
            <a:r>
              <a:rPr lang="cs-CZ" b="1" dirty="0"/>
              <a:t>:</a:t>
            </a:r>
          </a:p>
          <a:p>
            <a:pPr lvl="4">
              <a:lnSpc>
                <a:spcPct val="90000"/>
              </a:lnSpc>
            </a:pPr>
            <a:r>
              <a:rPr lang="cs-CZ" dirty="0" err="1"/>
              <a:t>Dynamic</a:t>
            </a:r>
            <a:r>
              <a:rPr lang="cs-CZ" dirty="0"/>
              <a:t> list </a:t>
            </a:r>
            <a:r>
              <a:rPr lang="cs-CZ" dirty="0" err="1"/>
              <a:t>of</a:t>
            </a:r>
            <a:r>
              <a:rPr lang="cs-CZ" dirty="0"/>
              <a:t> </a:t>
            </a:r>
            <a:r>
              <a:rPr lang="cs-CZ" dirty="0" err="1"/>
              <a:t>aspects</a:t>
            </a:r>
            <a:endParaRPr lang="cs-CZ" dirty="0"/>
          </a:p>
          <a:p>
            <a:pPr lvl="2">
              <a:lnSpc>
                <a:spcPct val="90000"/>
              </a:lnSpc>
            </a:pPr>
            <a:r>
              <a:rPr lang="cs-CZ" dirty="0"/>
              <a:t>Neighborhood-based recommendation model</a:t>
            </a:r>
          </a:p>
          <a:p>
            <a:pPr lvl="3">
              <a:lnSpc>
                <a:spcPct val="90000"/>
              </a:lnSpc>
            </a:pPr>
            <a:r>
              <a:rPr lang="cs-CZ" dirty="0"/>
              <a:t>Treat each aspect as independent rating, use m</a:t>
            </a:r>
            <a:r>
              <a:rPr lang="en-US" dirty="0" err="1"/>
              <a:t>ulti</a:t>
            </a:r>
            <a:r>
              <a:rPr lang="en-US" dirty="0"/>
              <a:t>-dimensional </a:t>
            </a:r>
            <a:r>
              <a:rPr lang="cs-CZ" dirty="0"/>
              <a:t>E</a:t>
            </a:r>
            <a:r>
              <a:rPr lang="en-US" dirty="0" err="1"/>
              <a:t>uclidean</a:t>
            </a:r>
            <a:r>
              <a:rPr lang="en-US" dirty="0"/>
              <a:t> distance</a:t>
            </a:r>
            <a:r>
              <a:rPr lang="cs-CZ" dirty="0"/>
              <a:t> </a:t>
            </a:r>
            <a:br>
              <a:rPr lang="cs-CZ" dirty="0"/>
            </a:br>
            <a:r>
              <a:rPr lang="cs-CZ" dirty="0"/>
              <a:t>(serialize pairs of item-aspect into a single vector)</a:t>
            </a:r>
          </a:p>
          <a:p>
            <a:pPr lvl="3">
              <a:lnSpc>
                <a:spcPct val="90000"/>
              </a:lnSpc>
            </a:pPr>
            <a:endParaRPr lang="cs-CZ" dirty="0"/>
          </a:p>
        </p:txBody>
      </p:sp>
    </p:spTree>
    <p:extLst>
      <p:ext uri="{BB962C8B-B14F-4D97-AF65-F5344CB8AC3E}">
        <p14:creationId xmlns:p14="http://schemas.microsoft.com/office/powerpoint/2010/main" val="13464948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353012"/>
            <a:ext cx="4512289" cy="4895385"/>
          </a:xfrm>
        </p:spPr>
        <p:txBody>
          <a:bodyPr>
            <a:normAutofit/>
          </a:bodyPr>
          <a:lstStyle/>
          <a:p>
            <a:pPr>
              <a:lnSpc>
                <a:spcPct val="90000"/>
              </a:lnSpc>
            </a:pPr>
            <a:r>
              <a:rPr lang="cs-CZ" sz="1600" i="1" dirty="0"/>
              <a:t>What if the list of aspects cannot be fixed? Also, multiple words may account for the same aspect.</a:t>
            </a:r>
          </a:p>
          <a:p>
            <a:pPr>
              <a:lnSpc>
                <a:spcPct val="90000"/>
              </a:lnSpc>
            </a:pPr>
            <a:r>
              <a:rPr lang="cs-CZ" sz="1600" dirty="0">
                <a:hlinkClick r:id="rId2"/>
              </a:rPr>
              <a:t>https://ieeexplore.ieee.org/abstract/document/8813018</a:t>
            </a:r>
            <a:r>
              <a:rPr lang="cs-CZ" sz="1600" dirty="0"/>
              <a:t> </a:t>
            </a:r>
          </a:p>
          <a:p>
            <a:r>
              <a:rPr lang="en-US" dirty="0"/>
              <a:t>Customer Reviews Analysis With Deep Neural Networks for E-Commerce Recommender Systems</a:t>
            </a:r>
            <a:endParaRPr lang="cs-CZ" dirty="0"/>
          </a:p>
          <a:p>
            <a:pPr lvl="1"/>
            <a:r>
              <a:rPr lang="cs-CZ" dirty="0" err="1"/>
              <a:t>Latent</a:t>
            </a:r>
            <a:r>
              <a:rPr lang="cs-CZ" dirty="0"/>
              <a:t> </a:t>
            </a:r>
            <a:r>
              <a:rPr lang="cs-CZ" dirty="0" err="1"/>
              <a:t>Dirichlet</a:t>
            </a:r>
            <a:r>
              <a:rPr lang="cs-CZ" dirty="0"/>
              <a:t> </a:t>
            </a:r>
            <a:r>
              <a:rPr lang="cs-CZ" dirty="0" err="1"/>
              <a:t>Allocation</a:t>
            </a:r>
            <a:endParaRPr lang="cs-CZ" dirty="0"/>
          </a:p>
          <a:p>
            <a:pPr lvl="2"/>
            <a:r>
              <a:rPr lang="cs-CZ" dirty="0"/>
              <a:t>The only interesting part of the </a:t>
            </a:r>
            <a:br>
              <a:rPr lang="cs-CZ" dirty="0"/>
            </a:br>
            <a:r>
              <a:rPr lang="cs-CZ" dirty="0"/>
              <a:t>pipeline</a:t>
            </a:r>
          </a:p>
          <a:p>
            <a:pPr lvl="2"/>
            <a:r>
              <a:rPr lang="cs-CZ" dirty="0"/>
              <a:t>„</a:t>
            </a:r>
            <a:r>
              <a:rPr lang="cs-CZ" dirty="0" err="1"/>
              <a:t>What</a:t>
            </a:r>
            <a:r>
              <a:rPr lang="cs-CZ" dirty="0"/>
              <a:t> </a:t>
            </a:r>
            <a:r>
              <a:rPr lang="cs-CZ" dirty="0" err="1"/>
              <a:t>was</a:t>
            </a:r>
            <a:r>
              <a:rPr lang="cs-CZ" dirty="0"/>
              <a:t> </a:t>
            </a:r>
            <a:r>
              <a:rPr lang="cs-CZ" dirty="0" err="1"/>
              <a:t>the</a:t>
            </a:r>
            <a:r>
              <a:rPr lang="cs-CZ" dirty="0"/>
              <a:t> </a:t>
            </a:r>
            <a:r>
              <a:rPr lang="cs-CZ" dirty="0" err="1"/>
              <a:t>review</a:t>
            </a:r>
            <a:r>
              <a:rPr lang="cs-CZ" dirty="0"/>
              <a:t> </a:t>
            </a:r>
            <a:r>
              <a:rPr lang="cs-CZ" dirty="0" err="1"/>
              <a:t>about</a:t>
            </a:r>
            <a:r>
              <a:rPr lang="cs-CZ" dirty="0"/>
              <a:t>“?</a:t>
            </a:r>
          </a:p>
          <a:p>
            <a:pPr lvl="2"/>
            <a:r>
              <a:rPr lang="cs-CZ" dirty="0" err="1"/>
              <a:t>Dynamic</a:t>
            </a:r>
            <a:r>
              <a:rPr lang="cs-CZ" dirty="0"/>
              <a:t> </a:t>
            </a:r>
            <a:r>
              <a:rPr lang="cs-CZ" dirty="0" err="1"/>
              <a:t>topic</a:t>
            </a:r>
            <a:r>
              <a:rPr lang="cs-CZ" dirty="0"/>
              <a:t> modeling</a:t>
            </a:r>
            <a:endParaRPr lang="en-US" dirty="0"/>
          </a:p>
        </p:txBody>
      </p:sp>
      <p:pic>
        <p:nvPicPr>
          <p:cNvPr id="1026" name="Picture 2">
            <a:extLst>
              <a:ext uri="{FF2B5EF4-FFF2-40B4-BE49-F238E27FC236}">
                <a16:creationId xmlns:a16="http://schemas.microsoft.com/office/drawing/2014/main" id="{CC991D08-8785-0469-C114-D8D3F7176B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458" y="1551238"/>
            <a:ext cx="7068542" cy="480143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7106653" y="1551238"/>
            <a:ext cx="1812758" cy="919246"/>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56230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1" y="1761893"/>
            <a:ext cx="6373173" cy="4895385"/>
          </a:xfrm>
        </p:spPr>
        <p:txBody>
          <a:bodyPr>
            <a:normAutofit/>
          </a:bodyPr>
          <a:lstStyle/>
          <a:p>
            <a:pPr>
              <a:lnSpc>
                <a:spcPct val="90000"/>
              </a:lnSpc>
            </a:pPr>
            <a:r>
              <a:rPr lang="cs-CZ" dirty="0"/>
              <a:t>Latent Dirichlet Allocation (LDA) </a:t>
            </a:r>
            <a:br>
              <a:rPr lang="cs-CZ" dirty="0"/>
            </a:br>
            <a:r>
              <a:rPr lang="cs-CZ" sz="1000" dirty="0">
                <a:hlinkClick r:id="rId2"/>
              </a:rPr>
              <a:t>https://en.wikipedia.org/wiki/Latent_Dirichlet_allocation</a:t>
            </a:r>
            <a:r>
              <a:rPr lang="cs-CZ" sz="1000" dirty="0"/>
              <a:t> , </a:t>
            </a:r>
            <a:br>
              <a:rPr lang="cs-CZ" sz="1000" dirty="0"/>
            </a:br>
            <a:r>
              <a:rPr lang="cs-CZ" sz="1000" dirty="0">
                <a:hlinkClick r:id="rId3"/>
              </a:rPr>
              <a:t>https://towardsdatascience.com/light-on-math-machine-learning-intuitive-guide-to-latent-dirichlet-allocation-437c81220158</a:t>
            </a:r>
            <a:r>
              <a:rPr lang="cs-CZ" sz="1000" dirty="0"/>
              <a:t> </a:t>
            </a:r>
            <a:endParaRPr lang="cs-CZ" sz="1100" dirty="0"/>
          </a:p>
          <a:p>
            <a:pPr lvl="1">
              <a:lnSpc>
                <a:spcPct val="90000"/>
              </a:lnSpc>
            </a:pPr>
            <a:r>
              <a:rPr lang="cs-CZ" dirty="0"/>
              <a:t>Documents; fixed set of latent topics; </a:t>
            </a:r>
          </a:p>
          <a:p>
            <a:pPr lvl="2">
              <a:lnSpc>
                <a:spcPct val="90000"/>
              </a:lnSpc>
            </a:pPr>
            <a:r>
              <a:rPr lang="cs-CZ" dirty="0" err="1"/>
              <a:t>each</a:t>
            </a:r>
            <a:r>
              <a:rPr lang="cs-CZ" dirty="0"/>
              <a:t> document is a mixture of topics, </a:t>
            </a:r>
          </a:p>
          <a:p>
            <a:pPr lvl="2">
              <a:lnSpc>
                <a:spcPct val="90000"/>
              </a:lnSpc>
            </a:pPr>
            <a:r>
              <a:rPr lang="cs-CZ" dirty="0" err="1"/>
              <a:t>each</a:t>
            </a:r>
            <a:r>
              <a:rPr lang="cs-CZ" dirty="0"/>
              <a:t> topic is characterized as a </a:t>
            </a:r>
            <a:r>
              <a:rPr lang="cs-CZ" i="1" dirty="0" err="1"/>
              <a:t>Dirichlet</a:t>
            </a:r>
            <a:r>
              <a:rPr lang="cs-CZ" i="1" dirty="0"/>
              <a:t> </a:t>
            </a:r>
            <a:r>
              <a:rPr lang="cs-CZ" i="1" dirty="0" err="1"/>
              <a:t>distribution</a:t>
            </a:r>
            <a:r>
              <a:rPr lang="cs-CZ" i="1" dirty="0"/>
              <a:t> </a:t>
            </a:r>
            <a:r>
              <a:rPr lang="cs-CZ" dirty="0"/>
              <a:t>over words</a:t>
            </a:r>
          </a:p>
          <a:p>
            <a:pPr lvl="1">
              <a:lnSpc>
                <a:spcPct val="90000"/>
              </a:lnSpc>
            </a:pPr>
            <a:r>
              <a:rPr lang="cs-CZ" dirty="0"/>
              <a:t>Assume generative model for documents </a:t>
            </a:r>
            <a:br>
              <a:rPr lang="cs-CZ" dirty="0"/>
            </a:br>
            <a:r>
              <a:rPr lang="cs-CZ" dirty="0"/>
              <a:t>and then try to reverse-ingeneer the documents with it.</a:t>
            </a:r>
          </a:p>
          <a:p>
            <a:pPr lvl="1">
              <a:lnSpc>
                <a:spcPct val="90000"/>
              </a:lnSpc>
            </a:pPr>
            <a:r>
              <a:rPr lang="cs-CZ" dirty="0"/>
              <a:t>Several ways to learn, e.g. </a:t>
            </a:r>
            <a:r>
              <a:rPr lang="cs-CZ" dirty="0" err="1"/>
              <a:t>Variational</a:t>
            </a:r>
            <a:r>
              <a:rPr lang="cs-CZ" dirty="0"/>
              <a:t> inference / EM </a:t>
            </a:r>
            <a:r>
              <a:rPr lang="cs-CZ" dirty="0" err="1"/>
              <a:t>alg</a:t>
            </a:r>
            <a:r>
              <a:rPr lang="cs-CZ" dirty="0"/>
              <a:t>.</a:t>
            </a:r>
          </a:p>
          <a:p>
            <a:pPr lvl="2">
              <a:lnSpc>
                <a:spcPct val="90000"/>
              </a:lnSpc>
            </a:pPr>
            <a:r>
              <a:rPr lang="cs-CZ" sz="1050" dirty="0">
                <a:hlinkClick r:id="rId4"/>
              </a:rPr>
              <a:t>https://en.wikipedia.org/wiki/Expectation%E2%80%93maximization_algorithm</a:t>
            </a:r>
            <a:r>
              <a:rPr lang="cs-CZ" sz="1050" dirty="0"/>
              <a:t> </a:t>
            </a:r>
          </a:p>
          <a:p>
            <a:pPr lvl="2">
              <a:lnSpc>
                <a:spcPct val="90000"/>
              </a:lnSpc>
            </a:pPr>
            <a:r>
              <a:rPr lang="cs-CZ" sz="1100" dirty="0">
                <a:hlinkClick r:id="rId5"/>
              </a:rPr>
              <a:t>https://en.wikipedia.org/wiki/Variational_Bayesian_methods</a:t>
            </a:r>
            <a:r>
              <a:rPr lang="cs-CZ" sz="1100" dirty="0"/>
              <a:t> </a:t>
            </a:r>
          </a:p>
          <a:p>
            <a:pPr lvl="2">
              <a:lnSpc>
                <a:spcPct val="90000"/>
              </a:lnSpc>
            </a:pPr>
            <a:endParaRPr lang="cs-CZ" sz="1100" dirty="0"/>
          </a:p>
          <a:p>
            <a:pPr lvl="1">
              <a:lnSpc>
                <a:spcPct val="90000"/>
              </a:lnSpc>
            </a:pPr>
            <a:r>
              <a:rPr lang="cs-CZ" sz="1100" dirty="0">
                <a:hlinkClick r:id="rId6"/>
              </a:rPr>
              <a:t>https://en.wikipedia.org/wiki/Kullback%E2%80%93Leibler_divergence</a:t>
            </a:r>
            <a:r>
              <a:rPr lang="cs-CZ" sz="1100" dirty="0"/>
              <a:t> </a:t>
            </a:r>
          </a:p>
        </p:txBody>
      </p:sp>
      <p:pic>
        <p:nvPicPr>
          <p:cNvPr id="2050" name="Picture 2" descr="https://miro.medium.com/max/700/1*fCc0JT3W-1ViYyw0hJ7rdA.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1527" y="2985271"/>
            <a:ext cx="5430473" cy="38246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miro.medium.com/v2/resize:fit:700/1*2uj6t3gNv76SpHrWf5-z-A.jpe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0189" y="240603"/>
            <a:ext cx="5261811" cy="272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1775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1" y="1761893"/>
            <a:ext cx="6373173" cy="4895385"/>
          </a:xfrm>
        </p:spPr>
        <p:txBody>
          <a:bodyPr>
            <a:normAutofit/>
          </a:bodyPr>
          <a:lstStyle/>
          <a:p>
            <a:pPr>
              <a:lnSpc>
                <a:spcPct val="90000"/>
              </a:lnSpc>
            </a:pPr>
            <a:r>
              <a:rPr lang="cs-CZ" dirty="0"/>
              <a:t>Latent Dirichlet Allocation (LDA) </a:t>
            </a:r>
            <a:br>
              <a:rPr lang="cs-CZ" dirty="0"/>
            </a:br>
            <a:r>
              <a:rPr lang="cs-CZ" sz="1000" dirty="0">
                <a:hlinkClick r:id="rId2"/>
              </a:rPr>
              <a:t>https://en.wikipedia.org/wiki/Latent_Dirichlet_allocation</a:t>
            </a:r>
            <a:r>
              <a:rPr lang="cs-CZ" sz="1000" dirty="0"/>
              <a:t> , </a:t>
            </a:r>
            <a:br>
              <a:rPr lang="cs-CZ" sz="1000" dirty="0"/>
            </a:br>
            <a:r>
              <a:rPr lang="cs-CZ" sz="1000" dirty="0">
                <a:hlinkClick r:id="rId3"/>
              </a:rPr>
              <a:t>https://towardsdatascience.com/light-on-math-machine-learning-intuitive-guide-to-latent-dirichlet-allocation-437c81220158</a:t>
            </a:r>
            <a:r>
              <a:rPr lang="cs-CZ" sz="1000" dirty="0"/>
              <a:t> </a:t>
            </a:r>
            <a:endParaRPr lang="cs-CZ" sz="1100" dirty="0"/>
          </a:p>
          <a:p>
            <a:pPr lvl="1">
              <a:lnSpc>
                <a:spcPct val="90000"/>
              </a:lnSpc>
            </a:pPr>
            <a:r>
              <a:rPr lang="cs-CZ" dirty="0"/>
              <a:t>Documents; fixed set of latent topics; </a:t>
            </a:r>
          </a:p>
          <a:p>
            <a:pPr lvl="2">
              <a:lnSpc>
                <a:spcPct val="90000"/>
              </a:lnSpc>
            </a:pPr>
            <a:r>
              <a:rPr lang="cs-CZ" dirty="0" err="1"/>
              <a:t>each</a:t>
            </a:r>
            <a:r>
              <a:rPr lang="cs-CZ" dirty="0"/>
              <a:t> document is a mixture of topics, </a:t>
            </a:r>
          </a:p>
          <a:p>
            <a:pPr lvl="2">
              <a:lnSpc>
                <a:spcPct val="90000"/>
              </a:lnSpc>
            </a:pPr>
            <a:r>
              <a:rPr lang="cs-CZ" dirty="0" err="1"/>
              <a:t>each</a:t>
            </a:r>
            <a:r>
              <a:rPr lang="cs-CZ" dirty="0"/>
              <a:t> topic is characterized as a </a:t>
            </a:r>
            <a:r>
              <a:rPr lang="cs-CZ" i="1" dirty="0" err="1"/>
              <a:t>Dirichlet</a:t>
            </a:r>
            <a:r>
              <a:rPr lang="cs-CZ" i="1" dirty="0"/>
              <a:t> </a:t>
            </a:r>
            <a:r>
              <a:rPr lang="cs-CZ" i="1" dirty="0" err="1"/>
              <a:t>distribution</a:t>
            </a:r>
            <a:r>
              <a:rPr lang="cs-CZ" i="1" dirty="0"/>
              <a:t> </a:t>
            </a:r>
            <a:r>
              <a:rPr lang="cs-CZ" dirty="0"/>
              <a:t>over words</a:t>
            </a:r>
          </a:p>
          <a:p>
            <a:pPr lvl="1">
              <a:lnSpc>
                <a:spcPct val="90000"/>
              </a:lnSpc>
            </a:pPr>
            <a:r>
              <a:rPr lang="cs-CZ" dirty="0"/>
              <a:t>Assume generative model for documents </a:t>
            </a:r>
            <a:br>
              <a:rPr lang="cs-CZ" dirty="0"/>
            </a:br>
            <a:r>
              <a:rPr lang="cs-CZ" dirty="0"/>
              <a:t>and then try to reverse-ingeneer the documents with it.</a:t>
            </a:r>
          </a:p>
          <a:p>
            <a:pPr lvl="1">
              <a:lnSpc>
                <a:spcPct val="90000"/>
              </a:lnSpc>
            </a:pPr>
            <a:r>
              <a:rPr lang="cs-CZ" dirty="0"/>
              <a:t>Several ways to learn, e.g. </a:t>
            </a:r>
            <a:r>
              <a:rPr lang="cs-CZ" dirty="0" err="1"/>
              <a:t>Variational</a:t>
            </a:r>
            <a:r>
              <a:rPr lang="cs-CZ" dirty="0"/>
              <a:t> inference / EM </a:t>
            </a:r>
            <a:r>
              <a:rPr lang="cs-CZ" dirty="0" err="1"/>
              <a:t>alg</a:t>
            </a:r>
            <a:r>
              <a:rPr lang="cs-CZ" dirty="0"/>
              <a:t>.</a:t>
            </a:r>
          </a:p>
          <a:p>
            <a:pPr lvl="2">
              <a:lnSpc>
                <a:spcPct val="90000"/>
              </a:lnSpc>
            </a:pPr>
            <a:r>
              <a:rPr lang="cs-CZ" sz="1050" dirty="0">
                <a:hlinkClick r:id="rId4"/>
              </a:rPr>
              <a:t>https://en.wikipedia.org/wiki/Expectation%E2%80%93maximization_algorithm</a:t>
            </a:r>
            <a:r>
              <a:rPr lang="cs-CZ" sz="1050" dirty="0"/>
              <a:t> </a:t>
            </a:r>
          </a:p>
          <a:p>
            <a:pPr lvl="2">
              <a:lnSpc>
                <a:spcPct val="90000"/>
              </a:lnSpc>
            </a:pPr>
            <a:r>
              <a:rPr lang="cs-CZ" sz="1100" dirty="0">
                <a:hlinkClick r:id="rId5"/>
              </a:rPr>
              <a:t>https://en.wikipedia.org/wiki/Variational_Bayesian_methods</a:t>
            </a:r>
            <a:r>
              <a:rPr lang="cs-CZ" sz="1100" dirty="0"/>
              <a:t> </a:t>
            </a:r>
          </a:p>
          <a:p>
            <a:pPr lvl="2">
              <a:lnSpc>
                <a:spcPct val="90000"/>
              </a:lnSpc>
            </a:pPr>
            <a:endParaRPr lang="cs-CZ" sz="1100" dirty="0"/>
          </a:p>
          <a:p>
            <a:pPr lvl="1">
              <a:lnSpc>
                <a:spcPct val="90000"/>
              </a:lnSpc>
            </a:pPr>
            <a:r>
              <a:rPr lang="cs-CZ" sz="1100" dirty="0">
                <a:hlinkClick r:id="rId6"/>
              </a:rPr>
              <a:t>https://en.wikipedia.org/wiki/Kullback%E2%80%93Leibler_divergence</a:t>
            </a:r>
            <a:r>
              <a:rPr lang="cs-CZ" sz="1100" dirty="0"/>
              <a:t> </a:t>
            </a:r>
          </a:p>
        </p:txBody>
      </p:sp>
      <p:pic>
        <p:nvPicPr>
          <p:cNvPr id="2050" name="Picture 2" descr="https://miro.medium.com/max/700/1*fCc0JT3W-1ViYyw0hJ7rdA.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1527" y="0"/>
            <a:ext cx="5430473" cy="382460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8"/>
          <a:stretch>
            <a:fillRect/>
          </a:stretch>
        </p:blipFill>
        <p:spPr>
          <a:xfrm>
            <a:off x="7614056" y="3842158"/>
            <a:ext cx="4577944" cy="3015842"/>
          </a:xfrm>
          <a:prstGeom prst="rect">
            <a:avLst/>
          </a:prstGeom>
        </p:spPr>
      </p:pic>
    </p:spTree>
    <p:extLst>
      <p:ext uri="{BB962C8B-B14F-4D97-AF65-F5344CB8AC3E}">
        <p14:creationId xmlns:p14="http://schemas.microsoft.com/office/powerpoint/2010/main" val="6436896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4594579" cy="4895385"/>
          </a:xfrm>
        </p:spPr>
        <p:txBody>
          <a:bodyPr>
            <a:normAutofit/>
          </a:bodyPr>
          <a:lstStyle/>
          <a:p>
            <a:pPr>
              <a:lnSpc>
                <a:spcPct val="90000"/>
              </a:lnSpc>
            </a:pPr>
            <a:r>
              <a:rPr lang="cs-CZ" sz="1600" dirty="0" err="1"/>
              <a:t>Dirichlet</a:t>
            </a:r>
            <a:r>
              <a:rPr lang="cs-CZ" sz="1600" dirty="0"/>
              <a:t> </a:t>
            </a:r>
            <a:r>
              <a:rPr lang="cs-CZ" sz="1600" dirty="0" err="1"/>
              <a:t>distribution</a:t>
            </a:r>
            <a:endParaRPr lang="cs-CZ" sz="1600" dirty="0"/>
          </a:p>
          <a:p>
            <a:pPr lvl="1">
              <a:lnSpc>
                <a:spcPct val="90000"/>
              </a:lnSpc>
            </a:pPr>
            <a:r>
              <a:rPr lang="cs-CZ" dirty="0" err="1"/>
              <a:t>Multi-variate</a:t>
            </a:r>
            <a:r>
              <a:rPr lang="cs-CZ" dirty="0"/>
              <a:t> </a:t>
            </a:r>
            <a:r>
              <a:rPr lang="cs-CZ" dirty="0" err="1"/>
              <a:t>generalization</a:t>
            </a:r>
            <a:r>
              <a:rPr lang="cs-CZ" dirty="0"/>
              <a:t> </a:t>
            </a:r>
            <a:r>
              <a:rPr lang="cs-CZ" dirty="0" err="1"/>
              <a:t>of</a:t>
            </a:r>
            <a:r>
              <a:rPr lang="cs-CZ" dirty="0"/>
              <a:t> Beta </a:t>
            </a:r>
            <a:r>
              <a:rPr lang="cs-CZ" dirty="0" err="1"/>
              <a:t>distribution</a:t>
            </a:r>
            <a:endParaRPr lang="cs-CZ" dirty="0"/>
          </a:p>
          <a:p>
            <a:pPr lvl="1">
              <a:lnSpc>
                <a:spcPct val="90000"/>
              </a:lnSpc>
            </a:pPr>
            <a:r>
              <a:rPr lang="cs-CZ" sz="1100" dirty="0">
                <a:hlinkClick r:id="rId2"/>
              </a:rPr>
              <a:t>https://en.wikipedia.org/wiki/Dirichlet_distribution</a:t>
            </a:r>
            <a:r>
              <a:rPr lang="cs-CZ" sz="1100" dirty="0"/>
              <a:t> </a:t>
            </a:r>
          </a:p>
          <a:p>
            <a:pPr lvl="3">
              <a:lnSpc>
                <a:spcPct val="90000"/>
              </a:lnSpc>
            </a:pPr>
            <a:endParaRPr lang="cs-CZ" dirty="0"/>
          </a:p>
        </p:txBody>
      </p:sp>
      <p:pic>
        <p:nvPicPr>
          <p:cNvPr id="1026" name="Picture 2" descr="File:Dirichlet.pdf">
            <a:extLst>
              <a:ext uri="{FF2B5EF4-FFF2-40B4-BE49-F238E27FC236}">
                <a16:creationId xmlns:a16="http://schemas.microsoft.com/office/drawing/2014/main" id="{96C5D530-C3DE-462B-AD6A-06C291A0C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0" y="1143000"/>
            <a:ext cx="714375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5819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4594579" cy="4895385"/>
          </a:xfrm>
        </p:spPr>
        <p:txBody>
          <a:bodyPr>
            <a:normAutofit/>
          </a:bodyPr>
          <a:lstStyle/>
          <a:p>
            <a:pPr>
              <a:lnSpc>
                <a:spcPct val="90000"/>
              </a:lnSpc>
            </a:pPr>
            <a:r>
              <a:rPr lang="cs-CZ" sz="1600" dirty="0"/>
              <a:t>Leave it on LLMs?</a:t>
            </a:r>
          </a:p>
          <a:p>
            <a:pPr lvl="1">
              <a:lnSpc>
                <a:spcPct val="90000"/>
              </a:lnSpc>
            </a:pPr>
            <a:r>
              <a:rPr lang="cs-CZ" sz="1400" dirty="0"/>
              <a:t>Hard without a fixed set of aspects</a:t>
            </a:r>
          </a:p>
          <a:p>
            <a:pPr lvl="3">
              <a:lnSpc>
                <a:spcPct val="90000"/>
              </a:lnSpc>
            </a:pPr>
            <a:endParaRPr lang="cs-CZ" dirty="0"/>
          </a:p>
        </p:txBody>
      </p:sp>
      <p:pic>
        <p:nvPicPr>
          <p:cNvPr id="4" name="Picture 3"/>
          <p:cNvPicPr>
            <a:picLocks noChangeAspect="1"/>
          </p:cNvPicPr>
          <p:nvPr/>
        </p:nvPicPr>
        <p:blipFill>
          <a:blip r:embed="rId2"/>
          <a:stretch>
            <a:fillRect/>
          </a:stretch>
        </p:blipFill>
        <p:spPr>
          <a:xfrm>
            <a:off x="6144127" y="-27216"/>
            <a:ext cx="6054242" cy="6885216"/>
          </a:xfrm>
          <a:prstGeom prst="rect">
            <a:avLst/>
          </a:prstGeom>
        </p:spPr>
      </p:pic>
    </p:spTree>
    <p:extLst>
      <p:ext uri="{BB962C8B-B14F-4D97-AF65-F5344CB8AC3E}">
        <p14:creationId xmlns:p14="http://schemas.microsoft.com/office/powerpoint/2010/main" val="62259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solidFill>
                  <a:srgbClr val="333333"/>
                </a:solidFill>
                <a:latin typeface="Arial" pitchFamily="34"/>
              </a:rPr>
              <a:t>Implicit feedback</a:t>
            </a:r>
            <a:br>
              <a:rPr lang="cs-CZ" dirty="0">
                <a:solidFill>
                  <a:srgbClr val="333333"/>
                </a:solidFill>
                <a:latin typeface="Arial" pitchFamily="34"/>
              </a:rPr>
            </a:br>
            <a:endParaRPr lang="en-US" dirty="0"/>
          </a:p>
        </p:txBody>
      </p:sp>
      <p:sp>
        <p:nvSpPr>
          <p:cNvPr id="3" name="Content Placeholder 2"/>
          <p:cNvSpPr>
            <a:spLocks noGrp="1"/>
          </p:cNvSpPr>
          <p:nvPr>
            <p:ph idx="1"/>
          </p:nvPr>
        </p:nvSpPr>
        <p:spPr/>
        <p:txBody>
          <a:bodyPr/>
          <a:lstStyle/>
          <a:p>
            <a:pPr>
              <a:lnSpc>
                <a:spcPct val="90000"/>
              </a:lnSpc>
            </a:pPr>
            <a:r>
              <a:rPr lang="cs-CZ" b="1" dirty="0"/>
              <a:t>Server-side (limited expressibility)</a:t>
            </a:r>
          </a:p>
          <a:p>
            <a:pPr>
              <a:lnSpc>
                <a:spcPct val="90000"/>
              </a:lnSpc>
            </a:pPr>
            <a:r>
              <a:rPr lang="cs-CZ" b="1" dirty="0"/>
              <a:t>Client-side (</a:t>
            </a:r>
            <a:r>
              <a:rPr lang="cs-CZ" b="1" dirty="0" err="1"/>
              <a:t>triggered</a:t>
            </a:r>
            <a:r>
              <a:rPr lang="cs-CZ" b="1" dirty="0"/>
              <a:t> DOM events)</a:t>
            </a:r>
          </a:p>
          <a:p>
            <a:pPr>
              <a:lnSpc>
                <a:spcPct val="90000"/>
              </a:lnSpc>
            </a:pPr>
            <a:r>
              <a:rPr lang="cs-CZ" b="1" dirty="0"/>
              <a:t>Beyond (eye-tracking, other biometrics)</a:t>
            </a:r>
          </a:p>
          <a:p>
            <a:pPr lvl="1">
              <a:lnSpc>
                <a:spcPct val="90000"/>
              </a:lnSpc>
            </a:pPr>
            <a:r>
              <a:rPr lang="cs-CZ" dirty="0"/>
              <a:t>Limited applicability (lab studies)</a:t>
            </a:r>
          </a:p>
          <a:p>
            <a:pPr lvl="1">
              <a:lnSpc>
                <a:spcPct val="90000"/>
              </a:lnSpc>
            </a:pPr>
            <a:r>
              <a:rPr lang="cs-CZ" dirty="0"/>
              <a:t>Can provide leads on interpretation of the previous two</a:t>
            </a:r>
          </a:p>
          <a:p>
            <a:endParaRPr lang="en-US" dirty="0"/>
          </a:p>
        </p:txBody>
      </p:sp>
    </p:spTree>
    <p:extLst>
      <p:ext uri="{BB962C8B-B14F-4D97-AF65-F5344CB8AC3E}">
        <p14:creationId xmlns:p14="http://schemas.microsoft.com/office/powerpoint/2010/main" val="2246306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Textual reviews</a:t>
            </a:r>
            <a:endParaRPr lang="cs-CZ" dirty="0"/>
          </a:p>
        </p:txBody>
      </p:sp>
      <p:sp>
        <p:nvSpPr>
          <p:cNvPr id="3" name="Zástupný obsah 2">
            <a:extLst>
              <a:ext uri="{FF2B5EF4-FFF2-40B4-BE49-F238E27FC236}">
                <a16:creationId xmlns:a16="http://schemas.microsoft.com/office/drawing/2014/main" id="{DFCE476C-A849-4D6F-A892-ACDE036165A0}"/>
              </a:ext>
            </a:extLst>
          </p:cNvPr>
          <p:cNvSpPr txBox="1">
            <a:spLocks noGrp="1"/>
          </p:cNvSpPr>
          <p:nvPr>
            <p:ph idx="1"/>
          </p:nvPr>
        </p:nvSpPr>
        <p:spPr>
          <a:xfrm>
            <a:off x="677332" y="1761893"/>
            <a:ext cx="6943507" cy="4895385"/>
          </a:xfrm>
        </p:spPr>
        <p:txBody>
          <a:bodyPr>
            <a:normAutofit/>
          </a:bodyPr>
          <a:lstStyle/>
          <a:p>
            <a:pPr>
              <a:lnSpc>
                <a:spcPct val="90000"/>
              </a:lnSpc>
            </a:pPr>
            <a:r>
              <a:rPr lang="cs-CZ" sz="1600" dirty="0">
                <a:hlinkClick r:id="rId2"/>
              </a:rPr>
              <a:t>https://dl.acm.org/doi/pdf/10.1145/3320435.3320457</a:t>
            </a:r>
            <a:r>
              <a:rPr lang="cs-CZ" sz="1600" dirty="0"/>
              <a:t> (2019)</a:t>
            </a:r>
            <a:br>
              <a:rPr lang="cs-CZ" sz="1600" dirty="0"/>
            </a:br>
            <a:r>
              <a:rPr lang="en-US" dirty="0"/>
              <a:t>Justifying Recommendations through Aspect-based Sentiment Analysis of Users’ Reviews</a:t>
            </a:r>
            <a:r>
              <a:rPr lang="cs-CZ" dirty="0"/>
              <a:t> </a:t>
            </a:r>
          </a:p>
          <a:p>
            <a:pPr>
              <a:lnSpc>
                <a:spcPct val="90000"/>
              </a:lnSpc>
            </a:pPr>
            <a:r>
              <a:rPr lang="cs-CZ" dirty="0" err="1"/>
              <a:t>Aspect</a:t>
            </a:r>
            <a:r>
              <a:rPr lang="cs-CZ" dirty="0"/>
              <a:t> extraction:</a:t>
            </a:r>
          </a:p>
          <a:p>
            <a:pPr lvl="1">
              <a:lnSpc>
                <a:spcPct val="90000"/>
              </a:lnSpc>
            </a:pPr>
            <a:r>
              <a:rPr lang="en-US" dirty="0"/>
              <a:t>Part-of-Speech (POS) tagging algorithm</a:t>
            </a:r>
            <a:r>
              <a:rPr lang="cs-CZ" dirty="0"/>
              <a:t> (nouns = possible aspects)</a:t>
            </a:r>
          </a:p>
          <a:p>
            <a:pPr lvl="1">
              <a:lnSpc>
                <a:spcPct val="90000"/>
              </a:lnSpc>
            </a:pPr>
            <a:r>
              <a:rPr lang="cs-CZ" dirty="0"/>
              <a:t>Aspect ranking: relevant+positive &amp; distinguishing</a:t>
            </a:r>
          </a:p>
          <a:p>
            <a:pPr lvl="2">
              <a:lnSpc>
                <a:spcPct val="90000"/>
              </a:lnSpc>
            </a:pPr>
            <a:r>
              <a:rPr lang="cs-CZ" dirty="0"/>
              <a:t>For each aspect number of sentences + average sentiment + IDF</a:t>
            </a:r>
          </a:p>
        </p:txBody>
      </p:sp>
      <p:pic>
        <p:nvPicPr>
          <p:cNvPr id="5" name="Picture 4"/>
          <p:cNvPicPr>
            <a:picLocks noChangeAspect="1"/>
          </p:cNvPicPr>
          <p:nvPr/>
        </p:nvPicPr>
        <p:blipFill>
          <a:blip r:embed="rId3"/>
          <a:stretch>
            <a:fillRect/>
          </a:stretch>
        </p:blipFill>
        <p:spPr>
          <a:xfrm>
            <a:off x="7667303" y="0"/>
            <a:ext cx="4524697" cy="2855495"/>
          </a:xfrm>
          <a:prstGeom prst="rect">
            <a:avLst/>
          </a:prstGeom>
        </p:spPr>
      </p:pic>
      <p:pic>
        <p:nvPicPr>
          <p:cNvPr id="8" name="Picture 7"/>
          <p:cNvPicPr>
            <a:picLocks noChangeAspect="1"/>
          </p:cNvPicPr>
          <p:nvPr/>
        </p:nvPicPr>
        <p:blipFill>
          <a:blip r:embed="rId4"/>
          <a:stretch>
            <a:fillRect/>
          </a:stretch>
        </p:blipFill>
        <p:spPr>
          <a:xfrm>
            <a:off x="1077345" y="4190067"/>
            <a:ext cx="4695290" cy="680720"/>
          </a:xfrm>
          <a:prstGeom prst="rect">
            <a:avLst/>
          </a:prstGeom>
        </p:spPr>
      </p:pic>
      <p:sp>
        <p:nvSpPr>
          <p:cNvPr id="9" name="Oval Callout 8"/>
          <p:cNvSpPr/>
          <p:nvPr/>
        </p:nvSpPr>
        <p:spPr>
          <a:xfrm>
            <a:off x="895063" y="4870787"/>
            <a:ext cx="1735843" cy="954505"/>
          </a:xfrm>
          <a:prstGeom prst="wedgeEllipseCallout">
            <a:avLst>
              <a:gd name="adj1" fmla="val 42297"/>
              <a:gd name="adj2" fmla="val -948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Sentences containing aspect </a:t>
            </a:r>
            <a:r>
              <a:rPr lang="cs-CZ" i="1" dirty="0"/>
              <a:t>a</a:t>
            </a:r>
            <a:endParaRPr lang="en-US" i="1" dirty="0"/>
          </a:p>
        </p:txBody>
      </p:sp>
      <p:sp>
        <p:nvSpPr>
          <p:cNvPr id="10" name="Oval Callout 9"/>
          <p:cNvSpPr/>
          <p:nvPr/>
        </p:nvSpPr>
        <p:spPr>
          <a:xfrm>
            <a:off x="2813188" y="4876805"/>
            <a:ext cx="1735843" cy="954505"/>
          </a:xfrm>
          <a:prstGeom prst="wedgeEllipseCallout">
            <a:avLst>
              <a:gd name="adj1" fmla="val 9951"/>
              <a:gd name="adj2" fmla="val -730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Positive vs negative sentiment</a:t>
            </a:r>
            <a:endParaRPr lang="en-US" i="1" dirty="0"/>
          </a:p>
        </p:txBody>
      </p:sp>
      <p:sp>
        <p:nvSpPr>
          <p:cNvPr id="11" name="Oval Callout 10"/>
          <p:cNvSpPr/>
          <p:nvPr/>
        </p:nvSpPr>
        <p:spPr>
          <a:xfrm>
            <a:off x="4664950" y="4870786"/>
            <a:ext cx="1735843" cy="954505"/>
          </a:xfrm>
          <a:prstGeom prst="wedgeEllipseCallout">
            <a:avLst>
              <a:gd name="adj1" fmla="val -14077"/>
              <a:gd name="adj2" fmla="val -8395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IDF-like weighting</a:t>
            </a:r>
            <a:endParaRPr lang="en-US" i="1" dirty="0"/>
          </a:p>
        </p:txBody>
      </p:sp>
      <p:pic>
        <p:nvPicPr>
          <p:cNvPr id="13" name="Picture 12"/>
          <p:cNvPicPr>
            <a:picLocks noChangeAspect="1"/>
          </p:cNvPicPr>
          <p:nvPr/>
        </p:nvPicPr>
        <p:blipFill>
          <a:blip r:embed="rId5"/>
          <a:stretch>
            <a:fillRect/>
          </a:stretch>
        </p:blipFill>
        <p:spPr>
          <a:xfrm>
            <a:off x="7578903" y="2893129"/>
            <a:ext cx="4613097" cy="1432560"/>
          </a:xfrm>
          <a:prstGeom prst="rect">
            <a:avLst/>
          </a:prstGeom>
        </p:spPr>
      </p:pic>
      <p:pic>
        <p:nvPicPr>
          <p:cNvPr id="15" name="Picture 14"/>
          <p:cNvPicPr>
            <a:picLocks noChangeAspect="1"/>
          </p:cNvPicPr>
          <p:nvPr/>
        </p:nvPicPr>
        <p:blipFill>
          <a:blip r:embed="rId6"/>
          <a:stretch>
            <a:fillRect/>
          </a:stretch>
        </p:blipFill>
        <p:spPr>
          <a:xfrm>
            <a:off x="7342144" y="4307844"/>
            <a:ext cx="4839128" cy="2367280"/>
          </a:xfrm>
          <a:prstGeom prst="rect">
            <a:avLst/>
          </a:prstGeom>
        </p:spPr>
      </p:pic>
      <p:pic>
        <p:nvPicPr>
          <p:cNvPr id="16" name="Picture 15"/>
          <p:cNvPicPr>
            <a:picLocks noChangeAspect="1"/>
          </p:cNvPicPr>
          <p:nvPr/>
        </p:nvPicPr>
        <p:blipFill>
          <a:blip r:embed="rId7"/>
          <a:stretch>
            <a:fillRect/>
          </a:stretch>
        </p:blipFill>
        <p:spPr>
          <a:xfrm>
            <a:off x="1077345" y="6023077"/>
            <a:ext cx="4746661" cy="619760"/>
          </a:xfrm>
          <a:prstGeom prst="rect">
            <a:avLst/>
          </a:prstGeom>
        </p:spPr>
      </p:pic>
    </p:spTree>
    <p:extLst>
      <p:ext uri="{BB962C8B-B14F-4D97-AF65-F5344CB8AC3E}">
        <p14:creationId xmlns:p14="http://schemas.microsoft.com/office/powerpoint/2010/main" val="35788415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A44B-33CC-4608-82AA-3F5B670E5B86}"/>
              </a:ext>
            </a:extLst>
          </p:cNvPr>
          <p:cNvSpPr txBox="1">
            <a:spLocks noGrp="1"/>
          </p:cNvSpPr>
          <p:nvPr>
            <p:ph type="title"/>
          </p:nvPr>
        </p:nvSpPr>
        <p:spPr/>
        <p:txBody>
          <a:bodyPr/>
          <a:lstStyle/>
          <a:p>
            <a:pPr lvl="0"/>
            <a:r>
              <a:rPr lang="cs-CZ" dirty="0">
                <a:solidFill>
                  <a:srgbClr val="333333"/>
                </a:solidFill>
                <a:latin typeface="Arial" pitchFamily="34"/>
              </a:rPr>
              <a:t>[What generic language models can do]</a:t>
            </a:r>
            <a:endParaRPr lang="cs-CZ" dirty="0"/>
          </a:p>
        </p:txBody>
      </p:sp>
      <p:sp>
        <p:nvSpPr>
          <p:cNvPr id="8" name="Rectangle 7"/>
          <p:cNvSpPr/>
          <p:nvPr/>
        </p:nvSpPr>
        <p:spPr>
          <a:xfrm>
            <a:off x="320842" y="1270000"/>
            <a:ext cx="6096000" cy="5262979"/>
          </a:xfrm>
          <a:prstGeom prst="rect">
            <a:avLst/>
          </a:prstGeom>
        </p:spPr>
        <p:txBody>
          <a:bodyPr>
            <a:spAutoFit/>
          </a:bodyPr>
          <a:lstStyle/>
          <a:p>
            <a:r>
              <a:rPr lang="en-US" sz="1400" dirty="0">
                <a:solidFill>
                  <a:srgbClr val="374151"/>
                </a:solidFill>
                <a:latin typeface="Söhne"/>
              </a:rPr>
              <a:t>There are several reasons why you might want to watch Terminator 2: Judgment Day:</a:t>
            </a:r>
            <a:endParaRPr lang="cs-CZ" sz="1400" dirty="0">
              <a:solidFill>
                <a:srgbClr val="374151"/>
              </a:solidFill>
              <a:latin typeface="Söhne"/>
            </a:endParaRPr>
          </a:p>
          <a:p>
            <a:endParaRPr lang="en-US" sz="1400" dirty="0">
              <a:solidFill>
                <a:srgbClr val="374151"/>
              </a:solidFill>
              <a:latin typeface="Söhne"/>
            </a:endParaRPr>
          </a:p>
          <a:p>
            <a:pPr>
              <a:buFont typeface="+mj-lt"/>
              <a:buAutoNum type="arabicPeriod"/>
            </a:pPr>
            <a:r>
              <a:rPr lang="en-US" sz="1400" b="1" dirty="0">
                <a:solidFill>
                  <a:srgbClr val="374151"/>
                </a:solidFill>
                <a:latin typeface="Söhne"/>
              </a:rPr>
              <a:t>Groundbreaking Visual Effects: </a:t>
            </a:r>
            <a:r>
              <a:rPr lang="en-US" sz="1400" dirty="0">
                <a:solidFill>
                  <a:srgbClr val="374151"/>
                </a:solidFill>
                <a:latin typeface="Söhne"/>
              </a:rPr>
              <a:t>Terminator 2 was a pioneer in the use of computer-generated imagery (CGI) and special effects. The film features some of the most impressive and realistic visual effects of its time, which still hold up well today.</a:t>
            </a:r>
          </a:p>
          <a:p>
            <a:pPr>
              <a:buFont typeface="+mj-lt"/>
              <a:buAutoNum type="arabicPeriod"/>
            </a:pPr>
            <a:r>
              <a:rPr lang="en-US" sz="1400" b="1" dirty="0">
                <a:solidFill>
                  <a:srgbClr val="374151"/>
                </a:solidFill>
                <a:latin typeface="Söhne"/>
              </a:rPr>
              <a:t>Iconic Characters: </a:t>
            </a:r>
            <a:r>
              <a:rPr lang="en-US" sz="1400" dirty="0">
                <a:solidFill>
                  <a:srgbClr val="374151"/>
                </a:solidFill>
                <a:latin typeface="Söhne"/>
              </a:rPr>
              <a:t>The movie features some of the most memorable characters in sci-fi movie history, including Arnold Schwarzenegger's "Terminator" and Linda Hamilton's "Sarah Connor." Their performances and characterizations have become iconic and have helped define the genre.</a:t>
            </a:r>
          </a:p>
          <a:p>
            <a:pPr>
              <a:buFont typeface="+mj-lt"/>
              <a:buAutoNum type="arabicPeriod"/>
            </a:pPr>
            <a:r>
              <a:rPr lang="en-US" sz="1400" b="1" dirty="0">
                <a:solidFill>
                  <a:srgbClr val="374151"/>
                </a:solidFill>
                <a:latin typeface="Söhne"/>
              </a:rPr>
              <a:t>Compelling Storyline: </a:t>
            </a:r>
            <a:r>
              <a:rPr lang="en-US" sz="1400" dirty="0">
                <a:solidFill>
                  <a:srgbClr val="374151"/>
                </a:solidFill>
                <a:latin typeface="Söhne"/>
              </a:rPr>
              <a:t>The movie has a gripping storyline that keeps you on the edge of your seat. It's a thrilling sci-fi action film that also explores themes such as the nature of humanity and the dangers of technology.</a:t>
            </a:r>
          </a:p>
          <a:p>
            <a:pPr>
              <a:buFont typeface="+mj-lt"/>
              <a:buAutoNum type="arabicPeriod"/>
            </a:pPr>
            <a:r>
              <a:rPr lang="en-US" sz="1400" b="1" dirty="0">
                <a:solidFill>
                  <a:srgbClr val="374151"/>
                </a:solidFill>
                <a:latin typeface="Söhne"/>
              </a:rPr>
              <a:t>Top-Notch Action Scenes: </a:t>
            </a:r>
            <a:r>
              <a:rPr lang="en-US" sz="1400" dirty="0">
                <a:solidFill>
                  <a:srgbClr val="374151"/>
                </a:solidFill>
                <a:latin typeface="Söhne"/>
              </a:rPr>
              <a:t>The movie is packed with exciting action scenes that are expertly choreographed and executed. From car chases to shootouts to hand-to-hand combat, Terminator 2 delivers on the action front.</a:t>
            </a:r>
          </a:p>
          <a:p>
            <a:pPr>
              <a:buFont typeface="+mj-lt"/>
              <a:buAutoNum type="arabicPeriod"/>
            </a:pPr>
            <a:r>
              <a:rPr lang="en-US" sz="1400" b="1" dirty="0">
                <a:solidFill>
                  <a:srgbClr val="374151"/>
                </a:solidFill>
                <a:latin typeface="Söhne"/>
              </a:rPr>
              <a:t>Cultural Significance: </a:t>
            </a:r>
            <a:r>
              <a:rPr lang="en-US" sz="1400" dirty="0">
                <a:solidFill>
                  <a:srgbClr val="374151"/>
                </a:solidFill>
                <a:latin typeface="Söhne"/>
              </a:rPr>
              <a:t>Terminator 2 has had a significant impact on popular culture and has influenced many subsequent movies, TV shows, and video games. If you're a fan of sci-fi or action movies, it's definitely worth watching to see where many of today's tropes and techniques originated.</a:t>
            </a:r>
            <a:endParaRPr lang="en-US" sz="1400" b="0" i="0" dirty="0">
              <a:solidFill>
                <a:srgbClr val="374151"/>
              </a:solidFill>
              <a:effectLst/>
              <a:latin typeface="Söhne"/>
            </a:endParaRPr>
          </a:p>
        </p:txBody>
      </p:sp>
      <p:sp>
        <p:nvSpPr>
          <p:cNvPr id="9" name="Rectangle 8"/>
          <p:cNvSpPr/>
          <p:nvPr/>
        </p:nvSpPr>
        <p:spPr>
          <a:xfrm>
            <a:off x="6614189" y="1270000"/>
            <a:ext cx="5319620" cy="5478423"/>
          </a:xfrm>
          <a:prstGeom prst="rect">
            <a:avLst/>
          </a:prstGeom>
        </p:spPr>
        <p:txBody>
          <a:bodyPr wrap="square">
            <a:spAutoFit/>
          </a:bodyPr>
          <a:lstStyle/>
          <a:p>
            <a:r>
              <a:rPr lang="en-US" sz="1400" dirty="0">
                <a:solidFill>
                  <a:srgbClr val="374151"/>
                </a:solidFill>
                <a:latin typeface="Söhne"/>
              </a:rPr>
              <a:t>There are several reasons why you might want to watch Cars 3:</a:t>
            </a:r>
            <a:endParaRPr lang="cs-CZ" sz="1400" dirty="0">
              <a:solidFill>
                <a:srgbClr val="374151"/>
              </a:solidFill>
              <a:latin typeface="Söhne"/>
            </a:endParaRPr>
          </a:p>
          <a:p>
            <a:endParaRPr lang="en-US" sz="1400" dirty="0">
              <a:solidFill>
                <a:srgbClr val="374151"/>
              </a:solidFill>
              <a:latin typeface="Söhne"/>
            </a:endParaRPr>
          </a:p>
          <a:p>
            <a:pPr>
              <a:buFont typeface="+mj-lt"/>
              <a:buAutoNum type="arabicPeriod"/>
            </a:pPr>
            <a:r>
              <a:rPr lang="en-US" sz="1400" b="1" dirty="0">
                <a:solidFill>
                  <a:srgbClr val="374151"/>
                </a:solidFill>
                <a:latin typeface="Söhne"/>
              </a:rPr>
              <a:t>Heartwarming Story: </a:t>
            </a:r>
            <a:r>
              <a:rPr lang="en-US" sz="1400" dirty="0">
                <a:solidFill>
                  <a:srgbClr val="374151"/>
                </a:solidFill>
                <a:latin typeface="Söhne"/>
              </a:rPr>
              <a:t>Cars 3 features a heartwarming story that is both inspiring and emotional. The movie explores themes such as friendship, perseverance, and self-discovery, making it a great choice for families and viewers of all ages.</a:t>
            </a:r>
          </a:p>
          <a:p>
            <a:pPr>
              <a:buFont typeface="+mj-lt"/>
              <a:buAutoNum type="arabicPeriod"/>
            </a:pPr>
            <a:r>
              <a:rPr lang="en-US" sz="1400" b="1" dirty="0">
                <a:solidFill>
                  <a:srgbClr val="374151"/>
                </a:solidFill>
                <a:latin typeface="Söhne"/>
              </a:rPr>
              <a:t>Stunning Animation: </a:t>
            </a:r>
            <a:r>
              <a:rPr lang="en-US" sz="1400" dirty="0">
                <a:solidFill>
                  <a:srgbClr val="374151"/>
                </a:solidFill>
                <a:latin typeface="Söhne"/>
              </a:rPr>
              <a:t>As with all Pixar films, Cars 3 boasts stunning animation that brings the characters and world to life. The attention to detail and vibrant colors make the movie a visual treat.</a:t>
            </a:r>
          </a:p>
          <a:p>
            <a:pPr>
              <a:buFont typeface="+mj-lt"/>
              <a:buAutoNum type="arabicPeriod"/>
            </a:pPr>
            <a:r>
              <a:rPr lang="en-US" sz="1400" b="1" dirty="0">
                <a:solidFill>
                  <a:srgbClr val="374151"/>
                </a:solidFill>
                <a:latin typeface="Söhne"/>
              </a:rPr>
              <a:t>Nostalgia Factor: </a:t>
            </a:r>
            <a:r>
              <a:rPr lang="en-US" sz="1400" dirty="0">
                <a:solidFill>
                  <a:srgbClr val="374151"/>
                </a:solidFill>
                <a:latin typeface="Söhne"/>
              </a:rPr>
              <a:t>For fans of the original Cars movie, Cars 3 offers a return to the beloved characters and world of Radiator Springs. The movie pays tribute to the original film while also introducing new characters and storylines.</a:t>
            </a:r>
          </a:p>
          <a:p>
            <a:pPr>
              <a:buFont typeface="+mj-lt"/>
              <a:buAutoNum type="arabicPeriod"/>
            </a:pPr>
            <a:r>
              <a:rPr lang="en-US" sz="1400" b="1" dirty="0">
                <a:solidFill>
                  <a:srgbClr val="374151"/>
                </a:solidFill>
                <a:latin typeface="Söhne"/>
              </a:rPr>
              <a:t>Strong Voice Cast: </a:t>
            </a:r>
            <a:r>
              <a:rPr lang="en-US" sz="1400" dirty="0">
                <a:solidFill>
                  <a:srgbClr val="374151"/>
                </a:solidFill>
                <a:latin typeface="Söhne"/>
              </a:rPr>
              <a:t>Cars 3 features an all-star voice cast, including Owen Wilson, Cristela Alonzo, </a:t>
            </a:r>
            <a:r>
              <a:rPr lang="en-US" sz="1400" dirty="0" err="1">
                <a:solidFill>
                  <a:srgbClr val="374151"/>
                </a:solidFill>
                <a:latin typeface="Söhne"/>
              </a:rPr>
              <a:t>Armie</a:t>
            </a:r>
            <a:r>
              <a:rPr lang="en-US" sz="1400" dirty="0">
                <a:solidFill>
                  <a:srgbClr val="374151"/>
                </a:solidFill>
                <a:latin typeface="Söhne"/>
              </a:rPr>
              <a:t> Hammer, and Chris Cooper. The cast brings the characters to life with their nuanced performances and comedic timing.</a:t>
            </a:r>
          </a:p>
          <a:p>
            <a:pPr>
              <a:buFont typeface="+mj-lt"/>
              <a:buAutoNum type="arabicPeriod"/>
            </a:pPr>
            <a:r>
              <a:rPr lang="en-US" sz="1400" b="1" dirty="0">
                <a:solidFill>
                  <a:srgbClr val="374151"/>
                </a:solidFill>
                <a:latin typeface="Söhne"/>
              </a:rPr>
              <a:t>Inspirational Messages: </a:t>
            </a:r>
            <a:r>
              <a:rPr lang="en-US" sz="1400" dirty="0">
                <a:solidFill>
                  <a:srgbClr val="374151"/>
                </a:solidFill>
                <a:latin typeface="Söhne"/>
              </a:rPr>
              <a:t>Cars 3 delivers inspirational messages about the power of hard work, determination, and the importance of mentorship. These messages make the movie not only entertaining but also educational and inspiring for viewers of all ages.</a:t>
            </a:r>
          </a:p>
          <a:p>
            <a:r>
              <a:rPr lang="en-US" sz="1400" dirty="0">
                <a:solidFill>
                  <a:srgbClr val="374151"/>
                </a:solidFill>
                <a:latin typeface="Söhne"/>
              </a:rPr>
              <a:t>Overall, Cars 3 is a fun, engaging, and inspiring movie that is perfect for families and fans of Pixar films.</a:t>
            </a:r>
            <a:endParaRPr lang="en-US" sz="1400" b="0" i="0" dirty="0">
              <a:solidFill>
                <a:srgbClr val="374151"/>
              </a:solidFill>
              <a:effectLst/>
              <a:latin typeface="Söhne"/>
            </a:endParaRPr>
          </a:p>
        </p:txBody>
      </p:sp>
    </p:spTree>
    <p:extLst>
      <p:ext uri="{BB962C8B-B14F-4D97-AF65-F5344CB8AC3E}">
        <p14:creationId xmlns:p14="http://schemas.microsoft.com/office/powerpoint/2010/main" val="173509312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33838-AF6C-9309-F6BA-E2C6F28E7321}"/>
            </a:ext>
          </a:extLst>
        </p:cNvPr>
        <p:cNvGrpSpPr/>
        <p:nvPr/>
      </p:nvGrpSpPr>
      <p:grpSpPr>
        <a:xfrm>
          <a:off x="0" y="0"/>
          <a:ext cx="0" cy="0"/>
          <a:chOff x="0" y="0"/>
          <a:chExt cx="0" cy="0"/>
        </a:xfrm>
      </p:grpSpPr>
      <p:sp>
        <p:nvSpPr>
          <p:cNvPr id="34820" name="Rectangle 2">
            <a:extLst>
              <a:ext uri="{FF2B5EF4-FFF2-40B4-BE49-F238E27FC236}">
                <a16:creationId xmlns:a16="http://schemas.microsoft.com/office/drawing/2014/main" id="{50C8608B-A5BC-72B0-2342-F85CEA6BCDD1}"/>
              </a:ext>
            </a:extLst>
          </p:cNvPr>
          <p:cNvSpPr>
            <a:spLocks noGrp="1" noChangeArrowheads="1"/>
          </p:cNvSpPr>
          <p:nvPr>
            <p:ph type="title"/>
          </p:nvPr>
        </p:nvSpPr>
        <p:spPr/>
        <p:txBody>
          <a:bodyPr/>
          <a:lstStyle/>
          <a:p>
            <a:pPr eaLnBrk="1" hangingPunct="1"/>
            <a:r>
              <a:rPr lang="cs-CZ" altLang="cs-CZ" dirty="0"/>
              <a:t>		</a:t>
            </a:r>
            <a:r>
              <a:rPr lang="cs-CZ" altLang="cs-CZ" sz="8000" dirty="0" err="1"/>
              <a:t>Questions</a:t>
            </a:r>
            <a:r>
              <a:rPr lang="cs-CZ" altLang="cs-CZ" sz="8000" dirty="0"/>
              <a:t>?</a:t>
            </a:r>
            <a:endParaRPr lang="cs-CZ" altLang="cs-CZ" dirty="0"/>
          </a:p>
        </p:txBody>
      </p:sp>
      <p:pic>
        <p:nvPicPr>
          <p:cNvPr id="66562" name="Picture 2" descr="http://i158.photobucket.com/albums/t96/Elletballa09/fry.jpg">
            <a:extLst>
              <a:ext uri="{FF2B5EF4-FFF2-40B4-BE49-F238E27FC236}">
                <a16:creationId xmlns:a16="http://schemas.microsoft.com/office/drawing/2014/main" id="{741E5336-D243-68B4-E752-D3CAF7164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559" y="1930398"/>
            <a:ext cx="5779269" cy="4334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2176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81BAC-1A36-2B53-0627-9932FA5FD264}"/>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7660818E-38E9-0122-70FA-55C3F2865FBB}"/>
              </a:ext>
            </a:extLst>
          </p:cNvPr>
          <p:cNvSpPr txBox="1"/>
          <p:nvPr/>
        </p:nvSpPr>
        <p:spPr>
          <a:xfrm>
            <a:off x="990600" y="1584834"/>
            <a:ext cx="8383270" cy="748923"/>
          </a:xfrm>
          <a:prstGeom prst="rect">
            <a:avLst/>
          </a:prstGeom>
        </p:spPr>
        <p:txBody>
          <a:bodyPr vert="horz" wrap="square" lIns="0" tIns="165100" rIns="0" bIns="0" rtlCol="0">
            <a:spAutoFit/>
          </a:bodyPr>
          <a:lstStyle/>
          <a:p>
            <a:pPr marL="285750" indent="-285750">
              <a:lnSpc>
                <a:spcPct val="100000"/>
              </a:lnSpc>
              <a:buFont typeface="Arial" panose="020B0604020202020204" pitchFamily="34" charset="0"/>
              <a:buChar char="•"/>
            </a:pPr>
            <a:endParaRPr dirty="0">
              <a:latin typeface="Calibri"/>
              <a:cs typeface="Calibri"/>
            </a:endParaRPr>
          </a:p>
          <a:p>
            <a:pPr>
              <a:spcBef>
                <a:spcPts val="50"/>
              </a:spcBef>
            </a:pPr>
            <a:endParaRPr sz="1900" dirty="0">
              <a:latin typeface="Calibri"/>
              <a:cs typeface="Calibri"/>
            </a:endParaRPr>
          </a:p>
        </p:txBody>
      </p:sp>
      <p:sp>
        <p:nvSpPr>
          <p:cNvPr id="5" name="object 5">
            <a:extLst>
              <a:ext uri="{FF2B5EF4-FFF2-40B4-BE49-F238E27FC236}">
                <a16:creationId xmlns:a16="http://schemas.microsoft.com/office/drawing/2014/main" id="{7C660ACC-F80B-1471-D6DA-D7D955C58860}"/>
              </a:ext>
            </a:extLst>
          </p:cNvPr>
          <p:cNvSpPr txBox="1">
            <a:spLocks noGrp="1"/>
          </p:cNvSpPr>
          <p:nvPr>
            <p:ph type="sldNum" sz="quarter" idx="7"/>
          </p:nvPr>
        </p:nvSpPr>
        <p:spPr>
          <a:xfrm>
            <a:off x="13697880" y="6282264"/>
            <a:ext cx="569805" cy="166712"/>
          </a:xfrm>
          <a:prstGeom prst="rect">
            <a:avLst/>
          </a:prstGeom>
        </p:spPr>
        <p:txBody>
          <a:bodyPr vert="horz" wrap="square" lIns="0" tIns="12700" rIns="0" bIns="0" rtlCol="0">
            <a:spAutoFit/>
          </a:bodyPr>
          <a:lstStyle/>
          <a:p>
            <a:pPr marL="12700">
              <a:spcBef>
                <a:spcPts val="100"/>
              </a:spcBef>
            </a:pPr>
            <a:r>
              <a:rPr spc="-5" dirty="0"/>
              <a:t>- </a:t>
            </a:r>
            <a:fld id="{81D60167-4931-47E6-BA6A-407CBD079E47}" type="slidenum">
              <a:rPr spc="-5" dirty="0"/>
              <a:pPr marL="12700">
                <a:spcBef>
                  <a:spcPts val="100"/>
                </a:spcBef>
              </a:pPr>
              <a:t>73</a:t>
            </a:fld>
            <a:r>
              <a:rPr spc="-75" dirty="0"/>
              <a:t> </a:t>
            </a:r>
            <a:r>
              <a:rPr spc="-5" dirty="0"/>
              <a:t>-</a:t>
            </a:r>
          </a:p>
        </p:txBody>
      </p:sp>
      <p:sp>
        <p:nvSpPr>
          <p:cNvPr id="6" name="Nadpis 5">
            <a:extLst>
              <a:ext uri="{FF2B5EF4-FFF2-40B4-BE49-F238E27FC236}">
                <a16:creationId xmlns:a16="http://schemas.microsoft.com/office/drawing/2014/main" id="{B6CDA408-9FB3-56E5-BEF2-F96C0C69E73E}"/>
              </a:ext>
            </a:extLst>
          </p:cNvPr>
          <p:cNvSpPr>
            <a:spLocks noGrp="1"/>
          </p:cNvSpPr>
          <p:nvPr>
            <p:ph type="title"/>
          </p:nvPr>
        </p:nvSpPr>
        <p:spPr/>
        <p:txBody>
          <a:bodyPr/>
          <a:lstStyle/>
          <a:p>
            <a:r>
              <a:rPr lang="cs-CZ" dirty="0"/>
              <a:t>Three things you found interesting</a:t>
            </a:r>
          </a:p>
        </p:txBody>
      </p:sp>
      <p:sp>
        <p:nvSpPr>
          <p:cNvPr id="4" name="TextovéPole 3">
            <a:extLst>
              <a:ext uri="{FF2B5EF4-FFF2-40B4-BE49-F238E27FC236}">
                <a16:creationId xmlns:a16="http://schemas.microsoft.com/office/drawing/2014/main" id="{3BB98EAF-D9B7-5068-E71C-C1A40A1EF2AE}"/>
              </a:ext>
            </a:extLst>
          </p:cNvPr>
          <p:cNvSpPr txBox="1"/>
          <p:nvPr/>
        </p:nvSpPr>
        <p:spPr>
          <a:xfrm>
            <a:off x="702013" y="2540000"/>
            <a:ext cx="8960443" cy="2308324"/>
          </a:xfrm>
          <a:prstGeom prst="rect">
            <a:avLst/>
          </a:prstGeom>
          <a:noFill/>
        </p:spPr>
        <p:txBody>
          <a:bodyPr wrap="square">
            <a:spAutoFit/>
          </a:bodyPr>
          <a:lstStyle/>
          <a:p>
            <a:pPr marL="342900" indent="-342900" eaLnBrk="1" hangingPunct="1">
              <a:lnSpc>
                <a:spcPct val="150000"/>
              </a:lnSpc>
              <a:buFont typeface="+mj-lt"/>
              <a:buAutoNum type="arabicPeriod"/>
            </a:pPr>
            <a:r>
              <a:rPr lang="cs-CZ" altLang="cs-CZ" sz="2000" dirty="0"/>
              <a:t>…</a:t>
            </a:r>
          </a:p>
          <a:p>
            <a:pPr marL="342900" indent="-342900" eaLnBrk="1" hangingPunct="1">
              <a:lnSpc>
                <a:spcPct val="150000"/>
              </a:lnSpc>
              <a:buFont typeface="+mj-lt"/>
              <a:buAutoNum type="arabicPeriod"/>
            </a:pPr>
            <a:r>
              <a:rPr lang="cs-CZ" altLang="cs-CZ" sz="2000" dirty="0"/>
              <a:t>…</a:t>
            </a:r>
          </a:p>
          <a:p>
            <a:pPr marL="342900" indent="-342900" eaLnBrk="1" hangingPunct="1">
              <a:lnSpc>
                <a:spcPct val="150000"/>
              </a:lnSpc>
              <a:buFont typeface="+mj-lt"/>
              <a:buAutoNum type="arabicPeriod"/>
            </a:pPr>
            <a:r>
              <a:rPr lang="cs-CZ" altLang="cs-CZ" sz="2000" dirty="0"/>
              <a:t>…</a:t>
            </a:r>
          </a:p>
          <a:p>
            <a:pPr eaLnBrk="1" hangingPunct="1">
              <a:lnSpc>
                <a:spcPct val="150000"/>
              </a:lnSpc>
            </a:pPr>
            <a:r>
              <a:rPr lang="cs-CZ" altLang="cs-CZ" dirty="0"/>
              <a:t/>
            </a:r>
            <a:br>
              <a:rPr lang="cs-CZ" altLang="cs-CZ" dirty="0"/>
            </a:br>
            <a:endParaRPr lang="cs-CZ" altLang="cs-CZ" dirty="0"/>
          </a:p>
        </p:txBody>
      </p:sp>
    </p:spTree>
    <p:extLst>
      <p:ext uri="{BB962C8B-B14F-4D97-AF65-F5344CB8AC3E}">
        <p14:creationId xmlns:p14="http://schemas.microsoft.com/office/powerpoint/2010/main" val="1352112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solidFill>
                  <a:srgbClr val="333333"/>
                </a:solidFill>
                <a:latin typeface="Arial" pitchFamily="34"/>
              </a:rPr>
              <a:t>Implicit feedback</a:t>
            </a:r>
            <a:br>
              <a:rPr lang="cs-CZ" dirty="0">
                <a:solidFill>
                  <a:srgbClr val="333333"/>
                </a:solidFill>
                <a:latin typeface="Arial" pitchFamily="34"/>
              </a:rPr>
            </a:br>
            <a:endParaRPr lang="en-US" dirty="0"/>
          </a:p>
        </p:txBody>
      </p:sp>
      <p:sp>
        <p:nvSpPr>
          <p:cNvPr id="3" name="Content Placeholder 2"/>
          <p:cNvSpPr>
            <a:spLocks noGrp="1"/>
          </p:cNvSpPr>
          <p:nvPr>
            <p:ph idx="1"/>
          </p:nvPr>
        </p:nvSpPr>
        <p:spPr/>
        <p:txBody>
          <a:bodyPr/>
          <a:lstStyle/>
          <a:p>
            <a:pPr marL="0" indent="0">
              <a:lnSpc>
                <a:spcPct val="90000"/>
              </a:lnSpc>
              <a:buNone/>
            </a:pPr>
            <a:r>
              <a:rPr lang="cs-CZ" b="1" dirty="0">
                <a:latin typeface="+mn-lt"/>
              </a:rPr>
              <a:t>Server-side</a:t>
            </a:r>
          </a:p>
          <a:p>
            <a:pPr lvl="1">
              <a:lnSpc>
                <a:spcPct val="90000"/>
              </a:lnSpc>
            </a:pPr>
            <a:r>
              <a:rPr lang="cs-CZ" sz="1400" dirty="0">
                <a:latin typeface="+mn-lt"/>
              </a:rPr>
              <a:t>Stream of visited pages</a:t>
            </a:r>
          </a:p>
          <a:p>
            <a:pPr lvl="1">
              <a:lnSpc>
                <a:spcPct val="90000"/>
              </a:lnSpc>
            </a:pPr>
            <a:r>
              <a:rPr lang="cs-CZ" sz="1400" dirty="0">
                <a:latin typeface="+mn-lt"/>
              </a:rPr>
              <a:t>Asynchronous loading of page content (e.g. more results)</a:t>
            </a:r>
          </a:p>
          <a:p>
            <a:pPr lvl="1">
              <a:lnSpc>
                <a:spcPct val="90000"/>
              </a:lnSpc>
            </a:pPr>
            <a:r>
              <a:rPr lang="cs-CZ" sz="1400" dirty="0">
                <a:latin typeface="+mn-lt"/>
              </a:rPr>
              <a:t>Proxy for time on page / dwell time (very coarse)</a:t>
            </a:r>
          </a:p>
          <a:p>
            <a:pPr lvl="2">
              <a:lnSpc>
                <a:spcPct val="90000"/>
              </a:lnSpc>
            </a:pPr>
            <a:r>
              <a:rPr lang="en-US" sz="1200" dirty="0">
                <a:latin typeface="+mn-lt"/>
                <a:hlinkClick r:id="rId2"/>
              </a:rPr>
              <a:t>http://www.hongliangjie.com/publications/recsys2014.pdf</a:t>
            </a:r>
            <a:r>
              <a:rPr lang="cs-CZ" sz="1200" dirty="0">
                <a:latin typeface="+mn-lt"/>
              </a:rPr>
              <a:t> (RecSys 2014 best paper)</a:t>
            </a:r>
          </a:p>
          <a:p>
            <a:pPr>
              <a:lnSpc>
                <a:spcPct val="90000"/>
              </a:lnSpc>
            </a:pPr>
            <a:endParaRPr lang="cs-CZ" sz="1600" dirty="0">
              <a:latin typeface="+mn-lt"/>
            </a:endParaRPr>
          </a:p>
          <a:p>
            <a:pPr>
              <a:lnSpc>
                <a:spcPct val="90000"/>
              </a:lnSpc>
            </a:pPr>
            <a:r>
              <a:rPr lang="cs-CZ" sz="1600" dirty="0">
                <a:latin typeface="+mn-lt"/>
              </a:rPr>
              <a:t>Not much information available</a:t>
            </a:r>
          </a:p>
          <a:p>
            <a:pPr lvl="1">
              <a:lnSpc>
                <a:spcPct val="90000"/>
              </a:lnSpc>
            </a:pPr>
            <a:r>
              <a:rPr lang="cs-CZ" sz="1400" dirty="0">
                <a:latin typeface="+mn-lt"/>
              </a:rPr>
              <a:t>But non-intrusive &amp; cannot be turned off </a:t>
            </a:r>
            <a:r>
              <a:rPr lang="cs-CZ" sz="1400" dirty="0" err="1">
                <a:latin typeface="+mn-lt"/>
              </a:rPr>
              <a:t>or</a:t>
            </a:r>
            <a:r>
              <a:rPr lang="cs-CZ" sz="1400" dirty="0">
                <a:latin typeface="+mn-lt"/>
              </a:rPr>
              <a:t> </a:t>
            </a:r>
            <a:r>
              <a:rPr lang="cs-CZ" sz="1400" dirty="0" err="1">
                <a:latin typeface="+mn-lt"/>
              </a:rPr>
              <a:t>altered</a:t>
            </a:r>
            <a:r>
              <a:rPr lang="cs-CZ" sz="1400" dirty="0">
                <a:latin typeface="+mn-lt"/>
              </a:rPr>
              <a:t> </a:t>
            </a:r>
            <a:r>
              <a:rPr lang="cs-CZ" sz="1400" dirty="0" err="1">
                <a:latin typeface="+mn-lt"/>
              </a:rPr>
              <a:t>easily</a:t>
            </a:r>
            <a:endParaRPr lang="cs-CZ" sz="1400" dirty="0">
              <a:latin typeface="+mn-lt"/>
            </a:endParaRPr>
          </a:p>
          <a:p>
            <a:pPr lvl="1">
              <a:lnSpc>
                <a:spcPct val="90000"/>
              </a:lnSpc>
            </a:pPr>
            <a:r>
              <a:rPr lang="cs-CZ" sz="1400" dirty="0" err="1">
                <a:latin typeface="+mn-lt"/>
              </a:rPr>
              <a:t>Possible</a:t>
            </a:r>
            <a:r>
              <a:rPr lang="cs-CZ" sz="1400" dirty="0">
                <a:latin typeface="+mn-lt"/>
              </a:rPr>
              <a:t> use-case: </a:t>
            </a:r>
            <a:r>
              <a:rPr lang="cs-CZ" sz="1400" dirty="0" err="1">
                <a:latin typeface="+mn-lt"/>
              </a:rPr>
              <a:t>recommendation</a:t>
            </a:r>
            <a:r>
              <a:rPr lang="cs-CZ" sz="1400" dirty="0">
                <a:latin typeface="+mn-lt"/>
              </a:rPr>
              <a:t> as a </a:t>
            </a:r>
            <a:r>
              <a:rPr lang="cs-CZ" sz="1400" dirty="0" err="1">
                <a:latin typeface="+mn-lt"/>
              </a:rPr>
              <a:t>service</a:t>
            </a:r>
            <a:r>
              <a:rPr lang="cs-CZ" sz="1400" dirty="0">
                <a:latin typeface="+mn-lt"/>
              </a:rPr>
              <a:t>, </a:t>
            </a:r>
            <a:r>
              <a:rPr lang="cs-CZ" sz="1400" dirty="0" err="1">
                <a:latin typeface="+mn-lt"/>
              </a:rPr>
              <a:t>only</a:t>
            </a:r>
            <a:r>
              <a:rPr lang="cs-CZ" sz="1400" dirty="0">
                <a:latin typeface="+mn-lt"/>
              </a:rPr>
              <a:t> </a:t>
            </a:r>
            <a:r>
              <a:rPr lang="cs-CZ" sz="1400" dirty="0" err="1">
                <a:latin typeface="+mn-lt"/>
              </a:rPr>
              <a:t>partially</a:t>
            </a:r>
            <a:r>
              <a:rPr lang="cs-CZ" sz="1400" dirty="0">
                <a:latin typeface="+mn-lt"/>
              </a:rPr>
              <a:t> </a:t>
            </a:r>
            <a:r>
              <a:rPr lang="cs-CZ" sz="1400" dirty="0" err="1">
                <a:latin typeface="+mn-lt"/>
              </a:rPr>
              <a:t>cooperating</a:t>
            </a:r>
            <a:r>
              <a:rPr lang="cs-CZ" sz="1400" dirty="0">
                <a:latin typeface="+mn-lt"/>
              </a:rPr>
              <a:t> 3rd-party</a:t>
            </a:r>
            <a:endParaRPr lang="en-US" sz="1400" dirty="0">
              <a:latin typeface="+mn-lt"/>
            </a:endParaRPr>
          </a:p>
        </p:txBody>
      </p:sp>
    </p:spTree>
    <p:extLst>
      <p:ext uri="{BB962C8B-B14F-4D97-AF65-F5344CB8AC3E}">
        <p14:creationId xmlns:p14="http://schemas.microsoft.com/office/powerpoint/2010/main" val="3409484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solidFill>
                  <a:srgbClr val="333333"/>
                </a:solidFill>
                <a:latin typeface="Arial" pitchFamily="34"/>
              </a:rPr>
              <a:t>Implicit feedback</a:t>
            </a:r>
            <a:br>
              <a:rPr lang="cs-CZ" dirty="0">
                <a:solidFill>
                  <a:srgbClr val="333333"/>
                </a:solidFill>
                <a:latin typeface="Arial" pitchFamily="34"/>
              </a:rPr>
            </a:br>
            <a:endParaRPr lang="en-US" dirty="0"/>
          </a:p>
        </p:txBody>
      </p:sp>
      <p:sp>
        <p:nvSpPr>
          <p:cNvPr id="3" name="Content Placeholder 2"/>
          <p:cNvSpPr>
            <a:spLocks noGrp="1"/>
          </p:cNvSpPr>
          <p:nvPr>
            <p:ph idx="1"/>
          </p:nvPr>
        </p:nvSpPr>
        <p:spPr/>
        <p:txBody>
          <a:bodyPr/>
          <a:lstStyle/>
          <a:p>
            <a:pPr marL="0" indent="0">
              <a:lnSpc>
                <a:spcPct val="90000"/>
              </a:lnSpc>
              <a:buNone/>
            </a:pPr>
            <a:r>
              <a:rPr lang="cs-CZ" b="1" dirty="0" err="1">
                <a:latin typeface="+mn-lt"/>
              </a:rPr>
              <a:t>Client-side</a:t>
            </a:r>
            <a:endParaRPr lang="cs-CZ" b="1" dirty="0">
              <a:latin typeface="+mn-lt"/>
            </a:endParaRPr>
          </a:p>
          <a:p>
            <a:pPr>
              <a:lnSpc>
                <a:spcPct val="90000"/>
              </a:lnSpc>
            </a:pPr>
            <a:r>
              <a:rPr lang="cs-CZ" sz="1600" dirty="0">
                <a:latin typeface="+mn-lt"/>
              </a:rPr>
              <a:t>Any DOM event can be captured, processed and stored…</a:t>
            </a:r>
          </a:p>
          <a:p>
            <a:pPr lvl="1">
              <a:lnSpc>
                <a:spcPct val="90000"/>
              </a:lnSpc>
            </a:pPr>
            <a:r>
              <a:rPr lang="cs-CZ" sz="1400" dirty="0">
                <a:latin typeface="+mn-lt"/>
              </a:rPr>
              <a:t>But </a:t>
            </a:r>
            <a:r>
              <a:rPr lang="cs-CZ" sz="1400" dirty="0" err="1">
                <a:latin typeface="+mn-lt"/>
              </a:rPr>
              <a:t>which</a:t>
            </a:r>
            <a:r>
              <a:rPr lang="cs-CZ" sz="1400" dirty="0">
                <a:latin typeface="+mn-lt"/>
              </a:rPr>
              <a:t> </a:t>
            </a:r>
            <a:r>
              <a:rPr lang="cs-CZ" sz="1400" dirty="0" err="1">
                <a:latin typeface="+mn-lt"/>
              </a:rPr>
              <a:t>ones</a:t>
            </a:r>
            <a:r>
              <a:rPr lang="cs-CZ" sz="1400" dirty="0">
                <a:latin typeface="+mn-lt"/>
              </a:rPr>
              <a:t> are </a:t>
            </a:r>
            <a:r>
              <a:rPr lang="cs-CZ" sz="1400" dirty="0" err="1">
                <a:latin typeface="+mn-lt"/>
              </a:rPr>
              <a:t>relevant</a:t>
            </a:r>
            <a:r>
              <a:rPr lang="cs-CZ" sz="1400" dirty="0">
                <a:latin typeface="+mn-lt"/>
              </a:rPr>
              <a:t>?</a:t>
            </a:r>
          </a:p>
          <a:p>
            <a:pPr lvl="2">
              <a:lnSpc>
                <a:spcPct val="90000"/>
              </a:lnSpc>
            </a:pPr>
            <a:r>
              <a:rPr lang="cs-CZ" sz="1200" dirty="0">
                <a:latin typeface="+mn-lt"/>
              </a:rPr>
              <a:t>And </a:t>
            </a:r>
            <a:r>
              <a:rPr lang="cs-CZ" sz="1200" dirty="0" err="1">
                <a:latin typeface="+mn-lt"/>
              </a:rPr>
              <a:t>also</a:t>
            </a:r>
            <a:r>
              <a:rPr lang="cs-CZ" sz="1200" dirty="0">
                <a:latin typeface="+mn-lt"/>
              </a:rPr>
              <a:t>… </a:t>
            </a:r>
            <a:r>
              <a:rPr lang="cs-CZ" sz="1200" dirty="0" err="1">
                <a:latin typeface="+mn-lt"/>
              </a:rPr>
              <a:t>what</a:t>
            </a:r>
            <a:r>
              <a:rPr lang="cs-CZ" sz="1200" dirty="0">
                <a:latin typeface="+mn-lt"/>
              </a:rPr>
              <a:t> </a:t>
            </a:r>
            <a:r>
              <a:rPr lang="cs-CZ" sz="1200" dirty="0" err="1">
                <a:latin typeface="+mn-lt"/>
              </a:rPr>
              <a:t>is</a:t>
            </a:r>
            <a:r>
              <a:rPr lang="cs-CZ" sz="1200" dirty="0">
                <a:latin typeface="+mn-lt"/>
              </a:rPr>
              <a:t> </a:t>
            </a:r>
            <a:r>
              <a:rPr lang="cs-CZ" sz="1200" dirty="0" err="1">
                <a:latin typeface="+mn-lt"/>
              </a:rPr>
              <a:t>their</a:t>
            </a:r>
            <a:r>
              <a:rPr lang="cs-CZ" sz="1200" dirty="0">
                <a:latin typeface="+mn-lt"/>
              </a:rPr>
              <a:t> </a:t>
            </a:r>
            <a:r>
              <a:rPr lang="cs-CZ" sz="1200" dirty="0" err="1">
                <a:latin typeface="+mn-lt"/>
              </a:rPr>
              <a:t>semantics</a:t>
            </a:r>
            <a:r>
              <a:rPr lang="cs-CZ" sz="1200" dirty="0">
                <a:latin typeface="+mn-lt"/>
              </a:rPr>
              <a:t>? Does it differ from explicit feedback</a:t>
            </a:r>
            <a:r>
              <a:rPr lang="cs-CZ" sz="1200" dirty="0" smtClean="0">
                <a:latin typeface="+mn-lt"/>
              </a:rPr>
              <a:t>?</a:t>
            </a:r>
            <a:endParaRPr lang="cs-CZ" sz="1200" dirty="0">
              <a:latin typeface="+mn-lt"/>
            </a:endParaRPr>
          </a:p>
        </p:txBody>
      </p:sp>
    </p:spTree>
    <p:extLst>
      <p:ext uri="{BB962C8B-B14F-4D97-AF65-F5344CB8AC3E}">
        <p14:creationId xmlns:p14="http://schemas.microsoft.com/office/powerpoint/2010/main" val="1514073265"/>
      </p:ext>
    </p:extLst>
  </p:cSld>
  <p:clrMapOvr>
    <a:masterClrMapping/>
  </p:clrMapOvr>
</p:sld>
</file>

<file path=ppt/theme/theme1.xml><?xml version="1.0" encoding="utf-8"?>
<a:theme xmlns:a="http://schemas.openxmlformats.org/drawingml/2006/main" name="Fazet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TM02900688%5b%5bfn=Fazeta%5d%5d</Template>
  <TotalTime>33128</TotalTime>
  <Words>5665</Words>
  <Application>Microsoft Office PowerPoint</Application>
  <PresentationFormat>Widescreen</PresentationFormat>
  <Paragraphs>793</Paragraphs>
  <Slides>73</Slides>
  <Notes>9</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73</vt:i4>
      </vt:variant>
    </vt:vector>
  </HeadingPairs>
  <TitlesOfParts>
    <vt:vector size="85" baseType="lpstr">
      <vt:lpstr>Arial</vt:lpstr>
      <vt:lpstr>Calibri</vt:lpstr>
      <vt:lpstr>Cambria Math</vt:lpstr>
      <vt:lpstr>ElsevierGulliver</vt:lpstr>
      <vt:lpstr>NexusSerif</vt:lpstr>
      <vt:lpstr>Söhne</vt:lpstr>
      <vt:lpstr>Tahoma</vt:lpstr>
      <vt:lpstr>Times New Roman</vt:lpstr>
      <vt:lpstr>Trebuchet MS</vt:lpstr>
      <vt:lpstr>Wingdings</vt:lpstr>
      <vt:lpstr>Wingdings 3</vt:lpstr>
      <vt:lpstr>Fazeta</vt:lpstr>
      <vt:lpstr>NDBI021, Lecture 4</vt:lpstr>
      <vt:lpstr>Today’s content</vt:lpstr>
      <vt:lpstr>Recap</vt:lpstr>
      <vt:lpstr>Any open problems in RS you remember?</vt:lpstr>
      <vt:lpstr>What is explicit feedback?</vt:lpstr>
      <vt:lpstr>Implicit feedback</vt:lpstr>
      <vt:lpstr>Implicit feedback </vt:lpstr>
      <vt:lpstr>Implicit feedback </vt:lpstr>
      <vt:lpstr>Implicit feedback </vt:lpstr>
      <vt:lpstr>Implicit feedback </vt:lpstr>
      <vt:lpstr>Implicit feedback </vt:lpstr>
      <vt:lpstr>Implicit feedback </vt:lpstr>
      <vt:lpstr>What to Collect as Implicit feedback </vt:lpstr>
      <vt:lpstr>What to Collect as Implicit feedback </vt:lpstr>
      <vt:lpstr>What to Collect as Implicit feedback </vt:lpstr>
      <vt:lpstr>What to Collect as Implicit feedback </vt:lpstr>
      <vt:lpstr>What to Collect as Implicit feedback </vt:lpstr>
      <vt:lpstr>How to interpret numeric implicit feedback?</vt:lpstr>
      <vt:lpstr>How to interpret numeric implicit feedback</vt:lpstr>
      <vt:lpstr>How to interpret numeric implicit feedback</vt:lpstr>
      <vt:lpstr>How to interpret numeric implicit feedback</vt:lpstr>
      <vt:lpstr>How to interpret numeric implicit feedback</vt:lpstr>
      <vt:lpstr>How to interpret numeric implicit feedback</vt:lpstr>
      <vt:lpstr>How to interpret numeric implicit feedback</vt:lpstr>
      <vt:lpstr>How to interpret numeric implicit feedback</vt:lpstr>
      <vt:lpstr>Context of user feedback</vt:lpstr>
      <vt:lpstr>How to interpret numeric implicit feedback</vt:lpstr>
      <vt:lpstr>How to interpret numeric implicit feedback</vt:lpstr>
      <vt:lpstr>How to interpret numeric implicit feedback</vt:lpstr>
      <vt:lpstr>How to interpret numeric implicit feedback</vt:lpstr>
      <vt:lpstr>Negative preference from implicit feedback</vt:lpstr>
      <vt:lpstr>Negative preference from implicit feedback</vt:lpstr>
      <vt:lpstr>Negative preference from implicit feedback</vt:lpstr>
      <vt:lpstr>Negative preference from implicit feedback</vt:lpstr>
      <vt:lpstr>Negative preference from implicit feedback</vt:lpstr>
      <vt:lpstr>Negative preference from implicit feedback</vt:lpstr>
      <vt:lpstr>Negative Preference from category-level feedback</vt:lpstr>
      <vt:lpstr>PowerPoint Presentation</vt:lpstr>
      <vt:lpstr>Negative Preference from category-level feedback</vt:lpstr>
      <vt:lpstr>Implicit Feedback</vt:lpstr>
      <vt:lpstr>Implicit Feedback</vt:lpstr>
      <vt:lpstr>  Questions?</vt:lpstr>
      <vt:lpstr>Searching and filtering as feedback</vt:lpstr>
      <vt:lpstr>What would the user be willing to do?</vt:lpstr>
      <vt:lpstr>What would the user be willing to do?</vt:lpstr>
      <vt:lpstr>How to utilize searching / querying feedback?</vt:lpstr>
      <vt:lpstr>How to utilize searching / querying feedback?</vt:lpstr>
      <vt:lpstr>How to utilize searching / querying feedback?</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How to utilize faceted search logs / browsed categories?</vt:lpstr>
      <vt:lpstr>Textual feedback</vt:lpstr>
      <vt:lpstr>Non-numeric feedback</vt:lpstr>
      <vt:lpstr>Textual reviews</vt:lpstr>
      <vt:lpstr>Textual reviews</vt:lpstr>
      <vt:lpstr>Textual reviews</vt:lpstr>
      <vt:lpstr>Textual reviews</vt:lpstr>
      <vt:lpstr>Textual reviews</vt:lpstr>
      <vt:lpstr>Textual reviews</vt:lpstr>
      <vt:lpstr>Textual reviews</vt:lpstr>
      <vt:lpstr>Textual reviews</vt:lpstr>
      <vt:lpstr>Textual reviews</vt:lpstr>
      <vt:lpstr>[What generic language models can do]</vt:lpstr>
      <vt:lpstr>  Questions?</vt:lpstr>
      <vt:lpstr>Three things you found interesting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NDBI021</dc:title>
  <dc:creator>Ladislav Peška</dc:creator>
  <cp:lastModifiedBy>lpeska</cp:lastModifiedBy>
  <cp:revision>131</cp:revision>
  <dcterms:created xsi:type="dcterms:W3CDTF">2022-01-20T12:02:53Z</dcterms:created>
  <dcterms:modified xsi:type="dcterms:W3CDTF">2024-11-06T14:28:06Z</dcterms:modified>
</cp:coreProperties>
</file>