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82" r:id="rId3"/>
    <p:sldId id="389" r:id="rId4"/>
    <p:sldId id="258" r:id="rId5"/>
    <p:sldId id="1024" r:id="rId6"/>
    <p:sldId id="1052" r:id="rId7"/>
    <p:sldId id="259" r:id="rId8"/>
    <p:sldId id="1072" r:id="rId9"/>
    <p:sldId id="270" r:id="rId10"/>
    <p:sldId id="315" r:id="rId11"/>
    <p:sldId id="371" r:id="rId12"/>
    <p:sldId id="341" r:id="rId13"/>
    <p:sldId id="352" r:id="rId14"/>
    <p:sldId id="1054" r:id="rId15"/>
    <p:sldId id="1055" r:id="rId16"/>
    <p:sldId id="1065" r:id="rId17"/>
    <p:sldId id="1058" r:id="rId18"/>
    <p:sldId id="1066" r:id="rId19"/>
    <p:sldId id="1060" r:id="rId20"/>
    <p:sldId id="1061" r:id="rId21"/>
    <p:sldId id="1062" r:id="rId22"/>
    <p:sldId id="1063" r:id="rId23"/>
    <p:sldId id="1067" r:id="rId24"/>
    <p:sldId id="1070" r:id="rId25"/>
    <p:sldId id="1053" r:id="rId26"/>
    <p:sldId id="286" r:id="rId27"/>
    <p:sldId id="338" r:id="rId28"/>
    <p:sldId id="328" r:id="rId29"/>
    <p:sldId id="334" r:id="rId30"/>
    <p:sldId id="335" r:id="rId31"/>
    <p:sldId id="332" r:id="rId32"/>
    <p:sldId id="333" r:id="rId33"/>
    <p:sldId id="336" r:id="rId34"/>
    <p:sldId id="337" r:id="rId35"/>
    <p:sldId id="329" r:id="rId36"/>
    <p:sldId id="331" r:id="rId37"/>
    <p:sldId id="330" r:id="rId38"/>
    <p:sldId id="1073" r:id="rId39"/>
    <p:sldId id="339" r:id="rId40"/>
    <p:sldId id="1071" r:id="rId41"/>
    <p:sldId id="346" r:id="rId42"/>
    <p:sldId id="347" r:id="rId43"/>
    <p:sldId id="348" r:id="rId44"/>
    <p:sldId id="349" r:id="rId45"/>
    <p:sldId id="350" r:id="rId46"/>
    <p:sldId id="351" r:id="rId47"/>
    <p:sldId id="1012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2328 1460 24575,'-287'14'0,"64"-1"0,-363-9 0,414-5 0,111-2 0,1-3 0,-75-17 0,71 11 0,-115-8 0,154 18 0,1-1 0,-1-1 0,1-2 0,1 0 0,-1-1 0,1-2 0,0 0 0,1-2 0,0 0 0,1-1 0,0-2 0,1 0 0,0-1 0,1-1 0,1 0 0,1-2 0,0 0 0,-24-35 0,21 18 0,1 0 0,2-1 0,-16-53 0,22 54 0,2 0 0,1 0 0,2-1 0,-3-56 0,11-149 0,2 98 0,-4 122 0,0 1 0,2 0 0,1 1 0,0-1 0,10-28 0,-10 39 0,0 0 0,1 0 0,0 1 0,1 0 0,0 0 0,0 0 0,0 0 0,1 1 0,1 0 0,-1 0 0,1 1 0,0 0 0,0 0 0,9-5 0,10-3 0,1 1 0,0 1 0,1 1 0,0 2 0,1 0 0,0 2 0,45-5 0,216-4 0,-236 16 0,973-1 0,-457 4 0,-431-1 0,0 6 0,250 49 0,-336-47 0,1-2 0,107 3 0,-135-9 0,1 1 0,-1 1 0,1 1 0,44 16 0,-3-2 0,-43-10 0,0 1 0,0 1 0,-2 1 0,1 1 0,-2 1 0,1 1 0,26 25 0,50 31 0,-84-61 0,-1 0 0,1 1 0,-2 0 0,1 1 0,-2 1 0,0 0 0,0 1 0,-1 0 0,15 26 0,-21-32 0,-1 1 0,-1-1 0,1 1 0,-1 0 0,-1 0 0,1 0 0,-2 0 0,1 0 0,-1 1 0,-1-1 0,1 0 0,-2 1 0,1-1 0,-1 0 0,-1 1 0,1-1 0,-2 0 0,1 0 0,-8 16 0,-2 1 0,-2-1 0,0 0 0,-22 27 0,26-40 0,1 0 0,-2-1 0,1-1 0,-1 0 0,-1 0 0,0-1 0,-24 14 0,-363 169 0,209-111 0,127-56 0,35-16 0,-1-2 0,0 0 0,0-2 0,0-1 0,-43 0 0,-48 8 0,-190 34 0,78 9-1365,194-44-5461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0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4036 622 24575,'-992'0'0,"940"3"0,0 3 0,-95 22 0,24-4 0,-198 39 0,174-38 0,72-11 0,0-2 0,-104 1 0,-1575-14 0,1747 1 0,0 0 0,1 0 0,-1-1 0,0 0 0,1 0 0,-1 0 0,1-1 0,-1 0 0,1 0 0,-10-5 0,13 5 0,0 0 0,0-1 0,1 0 0,-1 1 0,1-1 0,0 0 0,0 0 0,0 0 0,0 0 0,0 0 0,0-1 0,1 1 0,0-1 0,-1 1 0,2-1 0,-1 1 0,0-1 0,0 1 0,1-1 0,0-7 0,-2-37 0,2 0 0,2 0 0,9-48 0,-6 68 0,1 0 0,1 0 0,1 1 0,2 0 0,1 1 0,20-36 0,-24 49 0,2 1 0,0 1 0,0 0 0,1 0 0,0 0 0,1 2 0,0-1 0,0 1 0,1 1 0,0 0 0,1 0 0,0 2 0,0-1 0,1 2 0,-1 0 0,20-5 0,55-17 0,-66 18 0,1 2 0,0 0 0,0 2 0,45-6 0,137-3 0,123-3 0,-98 15 0,228 6 0,-277 11 0,44 1 0,-37 0 0,13-1 0,1362-16 0,-1553 1 0,-1 1 0,1 0 0,0 0 0,0 1 0,0 0 0,-1 0 0,1 1 0,-1 1 0,0 0 0,0 0 0,0 1 0,8 5 0,-12-6 0,0 0 0,0 0 0,-1 0 0,1 1 0,-1-1 0,0 1 0,0 0 0,-1 1 0,0-1 0,1 1 0,-2-1 0,1 1 0,-1 0 0,0 0 0,0 0 0,0 0 0,-1 0 0,0 1 0,0 8 0,12 81 0,-7-69 0,-2 0 0,0 50 0,-4-70 0,0 1 0,-1 0 0,0-1 0,-1 1 0,0-1 0,0 1 0,0-1 0,-1 0 0,0 0 0,-1 0 0,1 0 0,-1 0 0,0-1 0,-8 9 0,-6 3 0,-1-1 0,0-1 0,-1 0 0,-1-1 0,-1-2 0,0 0 0,-43 18 0,52-27-273,0 0 0,-1-1 0,0 0 0,-25 1 0,12-3-6553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1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24575,'2395'0'-1365,"-2362"0"-5461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03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1179 24575,'-3'0'0,"1"-1"0,-1 1 0,1-1 0,-1 0 0,1 0 0,-1 0 0,1-1 0,0 1 0,-1-1 0,1 1 0,0-1 0,0 0 0,0 1 0,0-1 0,0 0 0,1 0 0,-1-1 0,-2-2 0,-26-46 0,28 46 0,-8-16 0,1-1 0,1 0 0,1-1 0,1 0 0,1 0 0,2 0 0,-3-30 0,8-173 0,2 95 0,-6 52 0,-1 49 0,2 0 0,2 0 0,0-1 0,9-42 0,-7 65 0,0 0 0,1 0 0,0 0 0,0 1 0,1-1 0,0 1 0,0 0 0,0 1 0,1-1 0,0 1 0,1 0 0,-1 0 0,1 1 0,0 0 0,1 0 0,-1 1 0,15-6 0,12-6 0,2 2 0,61-15 0,-8 7 0,1 4 0,1 4 0,1 4 0,122 2 0,629 9 0,-836-1 0,0 0 0,0 1 0,0 0 0,0 0 0,-1 1 0,1 0 0,0 0 0,-1 0 0,1 1 0,-1 0 0,0 0 0,0 1 0,10 7 0,-8-4 0,0 1 0,-1 0 0,1 0 0,-2 0 0,1 1 0,-1 0 0,0 1 0,5 10 0,-2 1 0,-1 1 0,-1 0 0,0 0 0,-2 0 0,-1 1 0,0 0 0,0 42 0,-3-14 0,-2 1 0,-2-1 0,-3 0 0,-1 0 0,-3 0 0,-23 69 0,27-106 0,-1-1 0,0 1 0,-1-1 0,-1-1 0,0 1 0,-1-1 0,0-1 0,0 0 0,-15 11 0,-3 1 0,-1-2 0,-55 31 0,-24-4 0,74-34 0,0-3 0,-61 14 0,63-18 0,-1-1 0,-1-2 0,0-1 0,-48-2 0,43-2 0,-1 3 0,-39 5 0,-38 7 0,1-5 0,-172-10 0,105-2 0,93 3-1365,64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1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24575,'14'0'0,"80"1"0,165-21 0,-155 9 0,1 4 0,133 9 0,-72 1 0,-137-2 0,0-1 0,0-2 0,-1-1 0,1-1 0,-1-2 0,0 0 0,0-2 0,34-15 0,-43 15-273,0 0 0,0 1 0,0 1 0,32-5 0,-25 8-6553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7:28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9:5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24575,'0'-5'0,"5"-2"0,7 0 0,7 2 0,6 1 0,3 2 0,2 1 0,2 0 0,1 1 0,-1 0 0,0 1 0,0-1 0,-1 0 0,1 0 0,-7 6 0,-6 1-8191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24575,'6'0'0,"6"0"0,7 0 0,5 0 0,4 0 0,3 0 0,1 0 0,0 0 0,0 0 0,1 0 0,-2 0 0,1 0 0,-1 0 0,0 0 0,-5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8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24575,'5'0'0,"7"0"0,12 0 0,8 0 0,8 0 0,3 0 0,5 0 0,-1 0 0,2 0 0,-2 0 0,-3 0 0,-5 0 0,-3 0 0,-7 0-8191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37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1088 24575,'-10'1'0,"0"-1"0,0-1 0,0 0 0,0 0 0,0-1 0,-19-6 0,24 5 0,0 1 0,0-1 0,0 0 0,1 0 0,-1-1 0,1 0 0,0 1 0,0-1 0,0-1 0,0 1 0,1-1 0,0 1 0,-6-10 0,0-8 0,0 0 0,1 0 0,1 0 0,-7-44 0,0 3 0,10 48 0,0 1 0,1-1 0,1 0 0,0 0 0,1 0 0,1 0 0,0 0 0,1 0 0,1-1 0,0 2 0,1-1 0,0 0 0,2 0 0,0 1 0,0 0 0,1 0 0,1 1 0,0-1 0,1 1 0,10-12 0,24-26 0,91-85 0,-48 53 0,-66 64 0,2 2 0,0 1 0,0 0 0,2 2 0,0 0 0,0 2 0,2 1 0,-1 0 0,1 2 0,31-7 0,15-1 0,0 4 0,110-6 0,507 11 0,-370 12 0,-283-4 0,-17-1 0,0 1 0,0 0 0,31 6 0,-44-4 0,1-1 0,-1 1 0,1 0 0,-1 0 0,0 1 0,0-1 0,0 1 0,0 1 0,0-1 0,-1 0 0,0 1 0,1 0 0,-1 0 0,-1 0 0,8 10 0,5 14 0,-2 0 0,0 1 0,-2 1 0,9 32 0,14 35 0,86 186 0,-106-246 0,-4-10 0,0 0 0,-2 1 0,8 43 0,-16-62 0,0 0 0,0 0 0,-1 0 0,0 0 0,-1 0 0,0 0 0,-1 0 0,1 0 0,-2 0 0,1 0 0,-1-1 0,0 1 0,-1-1 0,0 0 0,-9 13 0,4-8 0,-1 0 0,-1-1 0,0 0 0,-1 0 0,0-1 0,0-1 0,-1 0 0,-20 12 0,9-10 0,0 0 0,-1-2 0,0-1 0,-38 9 0,-354 54 0,204-29 0,151-27 0,-1-3 0,-98 8 0,57-20 0,58-1 0,1 1 0,-87 14 0,75-7 0,0-2 0,0-3 0,-83-5 0,30 0 0,94 1 0,1-1 0,0 0 0,0-1 0,0-1 0,0 0 0,1-1 0,-19-9 0,-7-6 0,-46-29 0,81 45 0,0 0 0,1 0 0,-1 0 0,1 0 0,0-1 0,1 0 0,-1 0 0,1 0 0,0 0 0,0 0 0,0 0 0,-2-8 0,-20-75 0,16 51 0,-1 1-1365,3 5-5461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08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24575,'965'0'0,"-931"-2"0,0-1 0,36-8 0,-34 4 0,67-3 0,496 11-1365,-566-1-5461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24575,'2194'0'0,"-2140"3"0,98 17 0,-102-11 0,78 18 0,-87-17 0,0-1 0,0-2 0,46 1 0,-25-7-1365,-35-2-5461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24575,'6'0'0,"6"0"0,2 0-8191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24575,'10'0'0,"4"5"0,5 2 0,-1-1-8191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24575,'5'-5'0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24575,'5'0'0,"7"0"0,7 0 0,6 0 0,3 0 0,-3 0-8191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24575,'5'6'0,"7"0"0,7 1 0,5-2 0,5-1 0,1-2 0,-3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24575,'11'0'0,"8"0"0,12 0 0,6 0 0,7-5 0,1-2 0,-7 0-8191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0,5 0 0,4 0 0,2 0 0,2 0 0,1 0 0,-6 0-8191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0,6 0 0,3 0 0,-3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 1243 24575,'-27'0'0,"1"-1"0,0-1 0,-1-2 0,1 0 0,0-2 0,1-1 0,-1-1 0,-41-19 0,22 7 0,6 2 0,-71-41 0,-120-105 0,216 154 0,1-2 0,0 0 0,1 0 0,0-2 0,1 1 0,1-1 0,0-1 0,1 0 0,0 0 0,1-1 0,1 0 0,-5-18 0,3 3 0,2-1 0,1 0 0,2 0 0,1-1 0,2-49 0,0 34 0,1 18 0,0-1 0,2 0 0,7-32 0,-7 53 0,0 1 0,1 0 0,0 0 0,1 0 0,-1 0 0,2 1 0,0-1 0,0 1 0,0 0 0,1 1 0,0-1 0,0 1 0,1 0 0,9-7 0,3 1 0,0 1 0,1 0 0,0 2 0,1 0 0,0 1 0,1 2 0,29-8 0,161-24 0,-206 38 0,169-15 0,301 11 0,-248 8 0,13-5 0,246 5 0,-428 2 0,0 2 0,0 3 0,0 2 0,-2 3 0,57 23 0,-104-34 0,-1 0 0,1 0 0,-1 2 0,0-1 0,-1 1 0,1 0 0,-1 0 0,-1 1 0,1 1 0,-1-1 0,0 1 0,-1 0 0,1 0 0,-2 1 0,1 0 0,-1 0 0,-1 0 0,0 1 0,0 0 0,-1 0 0,0 0 0,0 0 0,-1 0 0,-1 0 0,0 1 0,0 17 0,-1 257 0,-2-110 0,2-165 0,0-1 0,-1 1 0,0 0 0,0-1 0,-1 1 0,-1-1 0,1 1 0,-1-1 0,-1 0 0,-8 15 0,8-18 0,0 0 0,-1 0 0,0 0 0,-1 0 0,1-1 0,-1 0 0,0 0 0,-1-1 0,1 0 0,-1 0 0,1 0 0,-1-1 0,0 0 0,-10 3 0,-177 42 0,7-2 0,150-33 0,0-2 0,0-2 0,-1-1 0,-44 3 0,43-7 0,2 2 0,-46 13 0,-5 0 0,-31 0 0,0-6 0,-180-2 0,-265-12-1365,528 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1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0,-1 0-8191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0,4 0 0,3 0 0,1 0 0,-5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1:3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132 691 24575,'-3'-1'0,"-1"1"0,1-1 0,0-1 0,0 1 0,0 0 0,0-1 0,0 1 0,0-1 0,0 0 0,1 0 0,-1 0 0,1-1 0,-1 1 0,1 0 0,-3-5 0,-31-43 0,28 34 0,1-1 0,0 1 0,1-1 0,1 0 0,1-1 0,0 1 0,1-1 0,1 0 0,1 0 0,0 1 0,3-28 0,0 24 0,0 1 0,2-1 0,0 0 0,1 1 0,1 0 0,1 0 0,1 1 0,1 0 0,17-28 0,-16 34 0,0 1 0,1 0 0,1 1 0,0 0 0,0 1 0,1 0 0,0 1 0,1 1 0,0 0 0,0 1 0,1 0 0,0 1 0,0 1 0,0 0 0,1 1 0,0 1 0,0 0 0,0 1 0,0 1 0,0 0 0,0 1 0,0 1 0,0 1 0,0 0 0,22 7 0,-29-6 0,-1 0 0,0 0 0,0 1 0,0 0 0,0 1 0,-1 0 0,0 0 0,0 1 0,0 0 0,-1 0 0,0 0 0,0 1 0,0 0 0,-1 0 0,7 12 0,-5-7 0,-1 0 0,0 1 0,-1 0 0,-1 0 0,1 0 0,-2 0 0,0 1 0,-1 0 0,1 16 0,-7 257 0,4-278 0,-1-1 0,0 0 0,0 0 0,-1-1 0,0 1 0,0 0 0,-1 0 0,0-1 0,0 1 0,0-1 0,-1 0 0,-1 0 0,1-1 0,-1 1 0,0-1 0,0 0 0,-1 0 0,0 0 0,0-1 0,0 0 0,-1 0 0,0-1 0,0 0 0,0 0 0,0 0 0,-1-1 0,1 0 0,-1-1 0,0 0 0,1 0 0,-1 0 0,0-1 0,0 0 0,-10-1 0,-201-5-1365,180 4-5461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44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24575,'313'12'0,"-70"0"0,1646-3 0,-1136-11 0,-699 5 0,-1 2 0,71 16 0,-21-3 0,47 4 0,279 4 0,-241-24 0,129-7 0,-296 3-273,0-1 0,-1-2 0,0 0 0,23-9 0,-17 4-6553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1273 3 24575,'-516'0'0,"496"0"0,1 2 0,0 1 0,0 0 0,0 2 0,0 0 0,1 1 0,-1 0 0,1 2 0,1 0 0,-22 14 0,-16 14 0,-85 73 0,96-73 0,27-20 0,1 0 0,1 0 0,0 1 0,2 1 0,0 1 0,1 0 0,0 0 0,2 1 0,-11 28 0,-6 27 0,-22 98 0,42-146 0,-12 50 0,3 1 0,4 1 0,-4 158 0,14-93 0,7 162 0,-2-277 0,1 1 0,2-1 0,1 0 0,1 0 0,1-1 0,2 0 0,1 0 0,1-1 0,1-1 0,1 0 0,2-1 0,0-1 0,2-1 0,42 42 0,17 12 0,3-3 0,3-4 0,4-4 0,98 57 0,-88-62 0,-56-33 0,2-1 0,62 27 0,-75-41 0,-6-2 0,2 0 0,-1-2 0,1-1 0,28 5 0,-10-6 0,300 54 0,-255-43 0,127 8 0,-2-1 0,-86-7 0,149 0 0,134-20 0,-156-1 0,-31 5 0,238-5 0,-439 2 0,0-2 0,0-1 0,0 0 0,-1-2 0,0-1 0,32-14 0,-21 5 0,-1-1 0,-1-3 0,43-32 0,109-88 0,196-195 0,-371 324 0,0 0 0,0 0 0,-1-1 0,-1 0 0,0 0 0,0-1 0,-2 0 0,6-17 0,4-17 0,7-49 0,-18 77 0,23-179 0,1-1 0,-8 112 0,-5 0 0,7-158 0,-22 237 0,-4-157 0,1 142 0,0 1 0,-2 0 0,0 0 0,-2 0 0,-11-26 0,-10-15 0,-2 1 0,-57-86 0,69 123 0,-1 1 0,-2 0 0,0 2 0,-1 0 0,-1 1 0,-1 1 0,-50-31 0,21 22 0,0 2 0,-2 3 0,-99-30 0,54 28 0,-136-18 0,-5 2 0,117 17 0,-216-13 0,257 32 0,-96-18 0,104 11 0,-128-5 0,-538 20 0,546 14 0,-7 0 0,-73-17-1365,248 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2266 2203 24575,'-8'1'0,"1"0"0,0 0 0,0 1 0,-1 0 0,-6 3 0,-31 7 0,-93-2 0,-173-10 0,129-3 0,173 3 0,-66 1 0,1-3 0,0-4 0,-87-17 0,-154-64 0,208 56 0,56 17 0,-62-25 0,58 17 0,-64-30 0,105 46 0,1-2 0,0 0 0,0-1 0,1 0 0,0-1 0,-11-12 0,5-2 0,1 0 0,1-2 0,1 0 0,-22-52 0,3-8 0,-36-145 0,1-137 0,63 297 0,2 0 0,10-109 0,-4 161 0,2 1 0,0 0 0,1 1 0,1-1 0,0 1 0,2 0 0,0 0 0,0 1 0,16-21 0,16-19 0,52-55 0,-92 110 0,18-20 0,0 1 0,1 0 0,2 1 0,0 2 0,0 0 0,2 1 0,0 1 0,0 1 0,41-17 0,-35 18 0,42-24 0,-55 27 0,-1 1 0,2 0 0,-1 2 0,1 0 0,0 0 0,1 2 0,0 0 0,23-3 0,326 6 0,-186 6 0,1638-4 0,-1615-16 0,-28 1 0,805 12 0,-504 6 0,-384-5 0,105 4 0,-167 0 0,1 1 0,-1 2 0,0 2 0,34 10 0,-48-10 0,0 0 0,0 2 0,-1-1 0,0 2 0,-1 0 0,0 1 0,-1 1 0,0 0 0,0 0 0,-2 2 0,1 0 0,-2 0 0,0 1 0,-1 0 0,0 1 0,14 32 0,-11-15 0,-1 0 0,-1 1 0,-2 0 0,-2 1 0,-1 0 0,-1 0 0,-1 67 0,-20 205 0,10-263 0,-2-1 0,-1 0 0,-3 0 0,-33 81 0,40-114 0,-1 0 0,0 0 0,-1 0 0,0-1 0,0 1 0,-1-2 0,0 1 0,-1-1 0,-16 12 0,-6 0 0,-58 29 0,38-22 0,-20 6 0,-1-3 0,-1-3 0,-133 30 0,11-3 0,-199 63 0,278-67 0,81-33 0,-54 19 0,-172 49 0,-202 49 0,368-114 0,-134 11 0,182-26 0,-43 8 0,47-6 0,-70 3 0,-12-13-27,59 0-419,0 3 0,-72 10 0,99-4-6380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3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588 1179 24575,'-12'0'0,"0"-2"0,0 0 0,0 0 0,1-1 0,-1 0 0,1-1 0,-13-6 0,-74-41 0,92 48 0,-29-18 0,1-1 0,1-2 0,1-1 0,1-2 0,-50-54 0,66 64 0,1-1 0,1 0 0,0-1 0,2 0 0,0-1 0,1-1 0,1 1 0,1-1 0,1-1 0,0 0 0,2 0 0,-2-22 0,6 33 0,1 0 0,0 0 0,1 1 0,1-1 0,-1 0 0,2 1 0,0-1 0,0 1 0,0 0 0,2-1 0,-1 2 0,1-1 0,0 1 0,1-1 0,0 2 0,1-1 0,0 1 0,0 0 0,9-8 0,16-12 0,1 2 0,1 1 0,56-31 0,-79 50 0,63-35 0,1 3 0,3 3 0,0 4 0,2 3 0,98-20 0,-115 32 0,1 4 0,0 2 0,104-2 0,-71 15 0,0 5 0,-1 4 0,-1 3 0,149 46 0,-189-44 0,104 25 0,-140-38 0,-1 1 0,0 0 0,-1 2 0,1 0 0,-1 0 0,0 2 0,-1 0 0,0 1 0,-1 1 0,0 0 0,0 1 0,14 16 0,-20-16 0,-1 0 0,-1 1 0,0 0 0,-1 0 0,-1 1 0,0-1 0,4 17 0,19 47 0,-10-42 0,-7-16 0,-1 1 0,-1 1 0,-1-1 0,7 29 0,-13-41 0,-1-1 0,0 0 0,-1 1 0,0-1 0,0 1 0,-1-1 0,1 0 0,-1 1 0,-1-1 0,0 0 0,0 0 0,0 0 0,-1 0 0,0 0 0,0 0 0,-1-1 0,-5 8 0,-5 4 0,0 0 0,-2 0 0,0-2 0,-1 0 0,-1-1 0,0 0 0,-24 13 0,-146 73 0,165-89 0,3-3 0,-1-1 0,0-1 0,0 0 0,0-2 0,-44 6 0,-106-6 0,55-5 0,29 8 0,-168 39 0,155-17 0,78-21 0,0-2 0,-1 0 0,0-2 0,-45 5 0,-210-9 0,126-3 0,91-4-1365,35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6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1248 1860 24575,'-44'-2'0,"0"-3"0,0-2 0,-58-16 0,30 6 0,-201-57 0,-24-4 0,265 72 0,-5-1 0,0-1 0,1-1 0,-67-28 0,96 34 0,-1-1 0,0 0 0,1 0 0,0-1 0,0 0 0,0 0 0,0-1 0,1 0 0,0 0 0,0-1 0,1 1 0,0-1 0,0 0 0,0 0 0,1-1 0,0 0 0,1 0 0,-1 1 0,2-2 0,-1 1 0,1 0 0,-2-14 0,0-58 0,7-104 0,1 50 0,-6 51 0,0 55 0,1 1 0,1-1 0,1 1 0,1 0 0,2-1 0,1 1 0,9-29 0,-5 39 0,2 0 0,0 0 0,1 1 0,1 1 0,0 0 0,1 1 0,25-20 0,-15 15 0,-1 2 0,2 0 0,0 1 0,42-18 0,117-40 0,-89 38 0,60-26 0,3 6 0,280-61 0,261 19 0,-269 92 0,-251 8 0,-139-1 0,0 3 0,0 1 0,0 2 0,55 17 0,151 63 0,-219-77 0,20 11 0,0 2 0,-1 2 0,-2 3 0,54 41 0,-83-57 0,0 1 0,-1 0 0,0 1 0,-1 1 0,-1 1 0,0-1 0,-1 2 0,-1-1 0,0 2 0,-2-1 0,0 1 0,0 1 0,-2-1 0,0 1 0,3 26 0,-6-26 0,1 0 0,1-1 0,13 34 0,-11-33 0,0-1 0,-2 1 0,6 35 0,-8-33 0,-1 0 0,-1 0 0,-1 0 0,-1 1 0,-1-1 0,0 0 0,-2 0 0,-1 0 0,0-1 0,-1 1 0,-2-1 0,-18 36 0,-190 278 0,198-309 0,-1-2 0,-1 0 0,-1-1 0,-1-1 0,-1-1 0,-1-1 0,0-1 0,-1-1 0,-1-2 0,-42 20 0,-15-2 0,-2-3 0,-109 23 0,113-32 0,8 0 0,-1-4 0,-134 14 0,43-18 0,-76 3 0,-849-17 0,1073 0-341,0 0 0,0-1-1,-25-6 1,17 1-6485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9:08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24575,'1521'0'-1365,"-1492"0"-5461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2:43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24575,'1165'0'0,"-1122"3"0,1 1 0,-1 3 0,45 11 0,-42-7 0,0-2 0,69 3 0,66 3 0,35 0 0,742-16-1365,-932 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3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24575,'2449'0'-1365,"-2421"0"-5461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960B-4FE1-2B9D-C703-2122AE8E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6A05F5-30CB-8179-D595-3DEFDB315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24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E02C-23A2-0E31-732B-A3D5FEA53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B580E99-F378-EC0A-00B0-153206681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1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ECD95-B581-2981-7BF1-A3DCF00E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D95B819-7BA9-8E42-10BE-66FB933F6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40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7086BC6-D08A-2E76-B476-45F88D7C0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B422557-225E-CCED-96EE-DBDB4A43B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5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29.10.2024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be.com/playlist?list=PLTYzSYF3EX3BNIVJkMpCE3vUDmUGvhEcy" TargetMode="External"/><Relationship Id="rId4" Type="http://schemas.openxmlformats.org/officeDocument/2006/relationships/hyperlink" Target="https://www.ksi.mff.cuni.cz/~peska/vyuka/ndbi021/202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ommender_system" TargetMode="External"/><Relationship Id="rId2" Type="http://schemas.openxmlformats.org/officeDocument/2006/relationships/hyperlink" Target="https://en.wikipedia.org/wiki/Decision_support_syste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935925_Survey_of_Preference_Elicitation_Methods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robt.2017.00071/full#B13" TargetMode="External"/><Relationship Id="rId2" Type="http://schemas.openxmlformats.org/officeDocument/2006/relationships/hyperlink" Target="https://www.jair.org/index.php/jair/article/view/1093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ontiersin.org/articles/10.3389/frobt.2017.00071/full" TargetMode="External"/><Relationship Id="rId4" Type="http://schemas.openxmlformats.org/officeDocument/2006/relationships/hyperlink" Target="https://www.frontiersin.org/articles/10.3389/frobt.2017.00071/full#B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?authkey=%21ALYePnW0fOCHOUQ&amp;cid=60DC0855E37985A6&amp;id=60DC0855E37985A6%2149418&amp;parId=60DC0855E37985A6%2149101&amp;o=OneUp" TargetMode="External"/><Relationship Id="rId2" Type="http://schemas.openxmlformats.org/officeDocument/2006/relationships/hyperlink" Target="https://dl.acm.org/doi/pdf/10.1145/2792838.27965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556288.2557069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pdf/10.1145/2675133.2675210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xamat.github.io/pubs/xamatriain_umap09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145/3523227.3551479" TargetMode="External"/><Relationship Id="rId4" Type="http://schemas.openxmlformats.org/officeDocument/2006/relationships/hyperlink" Target="https://journals.sagepub.com/doi/10.1177/001316440426867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gevoting.org/MB_V2_N3_Garland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abs/pii/S016781161000030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m.org/uploadi/editor/1368430817Hereshey_1993_The_Biasing_Effects_of_scale_checking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pers.ssrn.com/sol3/papers.cfm?abstract_id=2423064" TargetMode="External"/><Relationship Id="rId4" Type="http://schemas.openxmlformats.org/officeDocument/2006/relationships/hyperlink" Target="https://academic.oup.com/poq/article/79/1/145/2330061?login=tru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hyperlink" Target="https://xamat.github.io/pubs/xamatriain_umap09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hyperlink" Target="https://xamat.github.io/pubs/xamatriain_umap09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similation_and_contrast_effects" TargetMode="External"/><Relationship Id="rId2" Type="http://schemas.openxmlformats.org/officeDocument/2006/relationships/hyperlink" Target="https://psycnet.apa.org/record/2001-01676-00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l.acm.org/doi/abs/10.1145/3523227.35514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44.png"/><Relationship Id="rId26" Type="http://schemas.openxmlformats.org/officeDocument/2006/relationships/image" Target="../media/image48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52.png"/><Relationship Id="rId42" Type="http://schemas.openxmlformats.org/officeDocument/2006/relationships/image" Target="../media/image56.png"/><Relationship Id="rId47" Type="http://schemas.openxmlformats.org/officeDocument/2006/relationships/customXml" Target="../ink/ink22.xml"/><Relationship Id="rId50" Type="http://schemas.openxmlformats.org/officeDocument/2006/relationships/image" Target="../media/image60.png"/><Relationship Id="rId55" Type="http://schemas.openxmlformats.org/officeDocument/2006/relationships/customXml" Target="../ink/ink26.xml"/><Relationship Id="rId63" Type="http://schemas.openxmlformats.org/officeDocument/2006/relationships/image" Target="../media/image66.png"/><Relationship Id="rId68" Type="http://schemas.openxmlformats.org/officeDocument/2006/relationships/image" Target="../media/image69.png"/><Relationship Id="rId7" Type="http://schemas.openxmlformats.org/officeDocument/2006/relationships/customXml" Target="../ink/ink3.xml"/><Relationship Id="rId2" Type="http://schemas.openxmlformats.org/officeDocument/2006/relationships/image" Target="../media/image35.png"/><Relationship Id="rId16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5.xml"/><Relationship Id="rId24" Type="http://schemas.openxmlformats.org/officeDocument/2006/relationships/image" Target="../media/image47.png"/><Relationship Id="rId32" Type="http://schemas.openxmlformats.org/officeDocument/2006/relationships/customXml" Target="../ink/ink14.xml"/><Relationship Id="rId37" Type="http://schemas.openxmlformats.org/officeDocument/2006/relationships/customXml" Target="../ink/ink17.xml"/><Relationship Id="rId40" Type="http://schemas.openxmlformats.org/officeDocument/2006/relationships/image" Target="../media/image55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64.png"/><Relationship Id="rId66" Type="http://schemas.openxmlformats.org/officeDocument/2006/relationships/image" Target="../media/image68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0.xml"/><Relationship Id="rId28" Type="http://schemas.openxmlformats.org/officeDocument/2006/relationships/customXml" Target="../ink/ink12.xml"/><Relationship Id="rId36" Type="http://schemas.openxmlformats.org/officeDocument/2006/relationships/image" Target="../media/image53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61" Type="http://schemas.openxmlformats.org/officeDocument/2006/relationships/customXml" Target="../ink/ink29.xml"/><Relationship Id="rId10" Type="http://schemas.openxmlformats.org/officeDocument/2006/relationships/image" Target="../media/image39.png"/><Relationship Id="rId19" Type="http://schemas.openxmlformats.org/officeDocument/2006/relationships/customXml" Target="../ink/ink8.xml"/><Relationship Id="rId31" Type="http://schemas.openxmlformats.org/officeDocument/2006/relationships/image" Target="../media/image51.png"/><Relationship Id="rId44" Type="http://schemas.openxmlformats.org/officeDocument/2006/relationships/image" Target="../media/image57.png"/><Relationship Id="rId52" Type="http://schemas.openxmlformats.org/officeDocument/2006/relationships/image" Target="../media/image61.png"/><Relationship Id="rId60" Type="http://schemas.openxmlformats.org/officeDocument/2006/relationships/image" Target="../media/image65.png"/><Relationship Id="rId65" Type="http://schemas.openxmlformats.org/officeDocument/2006/relationships/image" Target="../media/image67.png"/><Relationship Id="rId4" Type="http://schemas.openxmlformats.org/officeDocument/2006/relationships/image" Target="../media/image36.png"/><Relationship Id="rId9" Type="http://schemas.openxmlformats.org/officeDocument/2006/relationships/customXml" Target="../ink/ink4.xml"/><Relationship Id="rId14" Type="http://schemas.openxmlformats.org/officeDocument/2006/relationships/image" Target="../media/image41.png"/><Relationship Id="rId22" Type="http://schemas.openxmlformats.org/officeDocument/2006/relationships/image" Target="../media/image46.png"/><Relationship Id="rId27" Type="http://schemas.openxmlformats.org/officeDocument/2006/relationships/image" Target="../media/image49.png"/><Relationship Id="rId30" Type="http://schemas.openxmlformats.org/officeDocument/2006/relationships/customXml" Target="../ink/ink13.xml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59.png"/><Relationship Id="rId56" Type="http://schemas.openxmlformats.org/officeDocument/2006/relationships/image" Target="../media/image63.png"/><Relationship Id="rId64" Type="http://schemas.openxmlformats.org/officeDocument/2006/relationships/customXml" Target="../ink/ink31.xml"/><Relationship Id="rId8" Type="http://schemas.openxmlformats.org/officeDocument/2006/relationships/image" Target="../media/image38.png"/><Relationship Id="rId51" Type="http://schemas.openxmlformats.org/officeDocument/2006/relationships/customXml" Target="../ink/ink24.xml"/><Relationship Id="rId3" Type="http://schemas.openxmlformats.org/officeDocument/2006/relationships/customXml" Target="../ink/ink1.xml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54.png"/><Relationship Id="rId46" Type="http://schemas.openxmlformats.org/officeDocument/2006/relationships/image" Target="../media/image58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45.png"/><Relationship Id="rId41" Type="http://schemas.openxmlformats.org/officeDocument/2006/relationships/customXml" Target="../ink/ink19.xml"/><Relationship Id="rId54" Type="http://schemas.openxmlformats.org/officeDocument/2006/relationships/image" Target="../media/image62.png"/><Relationship Id="rId62" Type="http://schemas.openxmlformats.org/officeDocument/2006/relationships/customXml" Target="../ink/ink3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72.png"/><Relationship Id="rId4" Type="http://schemas.openxmlformats.org/officeDocument/2006/relationships/customXml" Target="../ink/ink33.xml"/><Relationship Id="rId9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3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63256CA-B371-30FE-4CC6-50F23AE142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i="1" dirty="0">
                <a:hlinkClick r:id="rId4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5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What tools are there to express preferences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3AAC8EC7-8EA6-443B-BC6D-6D45993440F1}"/>
              </a:ext>
            </a:extLst>
          </p:cNvPr>
          <p:cNvSpPr txBox="1">
            <a:spLocks/>
          </p:cNvSpPr>
          <p:nvPr/>
        </p:nvSpPr>
        <p:spPr>
          <a:xfrm>
            <a:off x="680508" y="1821122"/>
            <a:ext cx="3537811" cy="823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Explicit feedback</a:t>
            </a:r>
            <a:endParaRPr lang="cs-CZ" dirty="0"/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92BD67F7-55C0-4E44-BD4F-5823118B15AE}"/>
              </a:ext>
            </a:extLst>
          </p:cNvPr>
          <p:cNvSpPr txBox="1">
            <a:spLocks/>
          </p:cNvSpPr>
          <p:nvPr/>
        </p:nvSpPr>
        <p:spPr>
          <a:xfrm>
            <a:off x="4781280" y="1821122"/>
            <a:ext cx="5183188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Implicit feednack</a:t>
            </a:r>
            <a:endParaRPr lang="cs-CZ" dirty="0"/>
          </a:p>
        </p:txBody>
      </p:sp>
      <p:pic>
        <p:nvPicPr>
          <p:cNvPr id="8" name="Picture 6" descr="Connecting Across Differences …Kommen Sie Mit! | Work Collaboratively">
            <a:extLst>
              <a:ext uri="{FF2B5EF4-FFF2-40B4-BE49-F238E27FC236}">
                <a16:creationId xmlns:a16="http://schemas.microsoft.com/office/drawing/2014/main" id="{1DA31D0F-C2AA-4154-AAFA-0ED26E0AF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8"/>
          <a:stretch/>
        </p:blipFill>
        <p:spPr bwMode="auto">
          <a:xfrm>
            <a:off x="677332" y="2681610"/>
            <a:ext cx="3596088" cy="25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eeding your baby solids early may help them sleep, study suggests |  Parents and parenting | The Guardian">
            <a:extLst>
              <a:ext uri="{FF2B5EF4-FFF2-40B4-BE49-F238E27FC236}">
                <a16:creationId xmlns:a16="http://schemas.microsoft.com/office/drawing/2014/main" id="{9018D376-AC44-4F73-B370-55968D7F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88" y="2640541"/>
            <a:ext cx="2624836" cy="26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C3C6CD62-FAAA-4457-9077-ADF9A804CDA1}"/>
              </a:ext>
            </a:extLst>
          </p:cNvPr>
          <p:cNvSpPr txBox="1">
            <a:spLocks/>
          </p:cNvSpPr>
          <p:nvPr/>
        </p:nvSpPr>
        <p:spPr>
          <a:xfrm>
            <a:off x="7862018" y="1816629"/>
            <a:ext cx="3283676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endParaRPr lang="cs-CZ" dirty="0"/>
          </a:p>
        </p:txBody>
      </p:sp>
      <p:pic>
        <p:nvPicPr>
          <p:cNvPr id="1026" name="Picture 2" descr="Research on babies and pointing reveals the action&amp;#39;s importance.">
            <a:extLst>
              <a:ext uri="{FF2B5EF4-FFF2-40B4-BE49-F238E27FC236}">
                <a16:creationId xmlns:a16="http://schemas.microsoft.com/office/drawing/2014/main" id="{CDB53BB4-8988-4D72-910B-7530CB052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r="16850"/>
          <a:stretch/>
        </p:blipFill>
        <p:spPr bwMode="auto">
          <a:xfrm>
            <a:off x="7999205" y="2649527"/>
            <a:ext cx="2624836" cy="26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307A5F16-446D-482F-9C39-721F95CF8454}"/>
              </a:ext>
            </a:extLst>
          </p:cNvPr>
          <p:cNvSpPr txBox="1">
            <a:spLocks/>
          </p:cNvSpPr>
          <p:nvPr/>
        </p:nvSpPr>
        <p:spPr>
          <a:xfrm>
            <a:off x="309935" y="5401396"/>
            <a:ext cx="9534892" cy="1130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67500" lnSpcReduction="20000"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Why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doing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user preference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research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feels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like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being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a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parent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? </a:t>
            </a:r>
            <a:r>
              <a:rPr lang="cs-CZ" dirty="0">
                <a:solidFill>
                  <a:srgbClr val="0070C0"/>
                </a:solidFill>
                <a:latin typeface="Arial" pitchFamily="34"/>
                <a:sym typeface="Wingdings" panose="05000000000000000000" pitchFamily="2" charset="2"/>
              </a:rPr>
              <a:t></a:t>
            </a:r>
            <a:br>
              <a:rPr lang="cs-CZ" dirty="0">
                <a:solidFill>
                  <a:srgbClr val="0070C0"/>
                </a:solidFill>
                <a:latin typeface="Arial" pitchFamily="34"/>
                <a:sym typeface="Wingdings" panose="05000000000000000000" pitchFamily="2" charset="2"/>
              </a:rPr>
            </a:br>
            <a:endParaRPr lang="cs-CZ" sz="1800" dirty="0">
              <a:solidFill>
                <a:srgbClr val="0070C0"/>
              </a:solidFill>
              <a:latin typeface="Arial" pitchFamily="34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A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substantial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part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of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our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job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is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trying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to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understand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our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kids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/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users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with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only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a limited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knowledge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Arial" pitchFamily="34"/>
              <a:sym typeface="Wingdings" panose="05000000000000000000" pitchFamily="2" charset="2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0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What tools are there to express preferences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„</a:t>
            </a:r>
            <a:r>
              <a:rPr lang="cs-CZ" b="1" dirty="0" err="1">
                <a:latin typeface="+mn-lt"/>
              </a:rPr>
              <a:t>Expressing</a:t>
            </a:r>
            <a:r>
              <a:rPr lang="cs-CZ" b="1" dirty="0">
                <a:latin typeface="+mn-lt"/>
              </a:rPr>
              <a:t> by </a:t>
            </a:r>
            <a:r>
              <a:rPr lang="cs-CZ" b="1" dirty="0" err="1">
                <a:latin typeface="+mn-lt"/>
              </a:rPr>
              <a:t>doing</a:t>
            </a:r>
            <a:r>
              <a:rPr lang="cs-CZ" b="1" dirty="0">
                <a:latin typeface="+mn-lt"/>
              </a:rPr>
              <a:t>“ (</a:t>
            </a:r>
            <a:r>
              <a:rPr lang="cs-CZ" b="1" dirty="0" err="1">
                <a:latin typeface="+mn-lt"/>
              </a:rPr>
              <a:t>implicit</a:t>
            </a:r>
            <a:r>
              <a:rPr lang="cs-CZ" b="1" dirty="0">
                <a:latin typeface="+mn-lt"/>
              </a:rPr>
              <a:t> feedback)</a:t>
            </a:r>
          </a:p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Rating/(dis)</a:t>
            </a:r>
            <a:r>
              <a:rPr lang="cs-CZ" b="1" dirty="0" err="1">
                <a:latin typeface="+mn-lt"/>
              </a:rPr>
              <a:t>approving</a:t>
            </a:r>
            <a:r>
              <a:rPr lang="cs-CZ" b="1" dirty="0">
                <a:latin typeface="+mn-lt"/>
              </a:rPr>
              <a:t> (explicit feedback)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Filtering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searching</a:t>
            </a:r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Explicit comparison (A is better than B)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Critiquing</a:t>
            </a:r>
          </a:p>
          <a:p>
            <a:pPr>
              <a:lnSpc>
                <a:spcPct val="90000"/>
              </a:lnSpc>
            </a:pP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Writing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review</a:t>
            </a:r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r>
              <a:rPr lang="cs-CZ" b="1" i="1" dirty="0" err="1">
                <a:latin typeface="+mn-lt"/>
              </a:rPr>
              <a:t>Did</a:t>
            </a:r>
            <a:r>
              <a:rPr lang="cs-CZ" b="1" i="1" dirty="0">
                <a:latin typeface="+mn-lt"/>
              </a:rPr>
              <a:t> I </a:t>
            </a:r>
            <a:r>
              <a:rPr lang="cs-CZ" b="1" i="1" dirty="0" err="1">
                <a:latin typeface="+mn-lt"/>
              </a:rPr>
              <a:t>forgot</a:t>
            </a:r>
            <a:r>
              <a:rPr lang="cs-CZ" b="1" i="1" dirty="0">
                <a:latin typeface="+mn-lt"/>
              </a:rPr>
              <a:t> </a:t>
            </a:r>
            <a:r>
              <a:rPr lang="cs-CZ" b="1" i="1" dirty="0" err="1">
                <a:latin typeface="+mn-lt"/>
              </a:rPr>
              <a:t>anything</a:t>
            </a:r>
            <a:r>
              <a:rPr lang="cs-CZ" b="1" i="1" dirty="0">
                <a:latin typeface="+mn-lt"/>
              </a:rPr>
              <a:t>?</a:t>
            </a: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83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Rating, </a:t>
            </a:r>
            <a:r>
              <a:rPr lang="cs-CZ" b="1" dirty="0" err="1">
                <a:latin typeface="+mn-lt"/>
              </a:rPr>
              <a:t>filtering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comparison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reviews</a:t>
            </a:r>
            <a:r>
              <a:rPr lang="cs-CZ" b="1" dirty="0">
                <a:latin typeface="+mn-lt"/>
              </a:rPr>
              <a:t>… via </a:t>
            </a:r>
            <a:r>
              <a:rPr lang="cs-CZ" b="1" dirty="0" err="1">
                <a:latin typeface="+mn-lt"/>
              </a:rPr>
              <a:t>designated</a:t>
            </a:r>
            <a:r>
              <a:rPr lang="cs-CZ" b="1" dirty="0">
                <a:latin typeface="+mn-lt"/>
              </a:rPr>
              <a:t> GUI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How to </a:t>
            </a:r>
            <a:r>
              <a:rPr lang="cs-CZ" dirty="0" err="1">
                <a:latin typeface="+mn-lt"/>
              </a:rPr>
              <a:t>store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e.g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searching</a:t>
            </a:r>
            <a:r>
              <a:rPr lang="cs-CZ" dirty="0">
                <a:latin typeface="+mn-lt"/>
              </a:rPr>
              <a:t> / </a:t>
            </a:r>
            <a:r>
              <a:rPr lang="cs-CZ" dirty="0" err="1">
                <a:latin typeface="+mn-lt"/>
              </a:rPr>
              <a:t>filtering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</a:t>
            </a:r>
            <a:r>
              <a:rPr lang="cs-CZ" dirty="0">
                <a:latin typeface="+mn-lt"/>
              </a:rPr>
              <a:t> a bit </a:t>
            </a:r>
            <a:r>
              <a:rPr lang="cs-CZ" dirty="0" err="1">
                <a:latin typeface="+mn-lt"/>
              </a:rPr>
              <a:t>tricky</a:t>
            </a:r>
            <a:r>
              <a:rPr lang="cs-CZ" dirty="0">
                <a:latin typeface="+mn-lt"/>
              </a:rPr>
              <a:t>…</a:t>
            </a:r>
          </a:p>
          <a:p>
            <a:pPr lvl="0">
              <a:lnSpc>
                <a:spcPct val="90000"/>
              </a:lnSpc>
            </a:pPr>
            <a:r>
              <a:rPr lang="cs-CZ" b="1" dirty="0" err="1">
                <a:latin typeface="+mn-lt"/>
              </a:rPr>
              <a:t>Implicit</a:t>
            </a:r>
            <a:r>
              <a:rPr lang="cs-CZ" b="1" dirty="0">
                <a:latin typeface="+mn-lt"/>
              </a:rPr>
              <a:t> feedback</a:t>
            </a:r>
          </a:p>
          <a:p>
            <a:pPr lvl="1">
              <a:lnSpc>
                <a:spcPct val="90000"/>
              </a:lnSpc>
            </a:pPr>
            <a:r>
              <a:rPr lang="cs-CZ" b="1" dirty="0">
                <a:latin typeface="+mn-lt"/>
              </a:rPr>
              <a:t>Server-</a:t>
            </a:r>
            <a:r>
              <a:rPr lang="cs-CZ" b="1" dirty="0" err="1">
                <a:latin typeface="+mn-lt"/>
              </a:rPr>
              <a:t>side</a:t>
            </a:r>
            <a:r>
              <a:rPr lang="cs-CZ" b="1" dirty="0">
                <a:latin typeface="+mn-lt"/>
              </a:rPr>
              <a:t> (limited </a:t>
            </a:r>
            <a:r>
              <a:rPr lang="cs-CZ" b="1" dirty="0" err="1">
                <a:latin typeface="+mn-lt"/>
              </a:rPr>
              <a:t>expressibility</a:t>
            </a:r>
            <a:r>
              <a:rPr lang="cs-CZ" b="1" dirty="0"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>
                <a:latin typeface="+mn-lt"/>
              </a:rPr>
              <a:t>Client-side</a:t>
            </a:r>
            <a:r>
              <a:rPr lang="cs-CZ" b="1" dirty="0">
                <a:latin typeface="+mn-lt"/>
              </a:rPr>
              <a:t> (</a:t>
            </a:r>
            <a:r>
              <a:rPr lang="cs-CZ" b="1" dirty="0" err="1">
                <a:latin typeface="+mn-lt"/>
              </a:rPr>
              <a:t>triggered</a:t>
            </a:r>
            <a:r>
              <a:rPr lang="cs-CZ" b="1" dirty="0">
                <a:latin typeface="+mn-lt"/>
              </a:rPr>
              <a:t> JS </a:t>
            </a:r>
            <a:r>
              <a:rPr lang="cs-CZ" b="1" dirty="0" err="1">
                <a:latin typeface="+mn-lt"/>
              </a:rPr>
              <a:t>events</a:t>
            </a:r>
            <a:r>
              <a:rPr lang="cs-CZ" b="1" dirty="0"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>
                <a:latin typeface="+mn-lt"/>
              </a:rPr>
              <a:t>Beyond</a:t>
            </a:r>
            <a:r>
              <a:rPr lang="cs-CZ" b="1" dirty="0">
                <a:latin typeface="+mn-lt"/>
              </a:rPr>
              <a:t> (</a:t>
            </a:r>
            <a:r>
              <a:rPr lang="cs-CZ" b="1" dirty="0" err="1">
                <a:latin typeface="+mn-lt"/>
              </a:rPr>
              <a:t>eye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tracking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other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biometrics</a:t>
            </a:r>
            <a:r>
              <a:rPr lang="cs-CZ" b="1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Limited </a:t>
            </a:r>
            <a:r>
              <a:rPr lang="cs-CZ" dirty="0" err="1">
                <a:latin typeface="+mn-lt"/>
              </a:rPr>
              <a:t>applicability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lab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studies</a:t>
            </a:r>
            <a:r>
              <a:rPr lang="cs-CZ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provide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leads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interpretation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previous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two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b="1" dirty="0" err="1">
                <a:latin typeface="+mn-lt"/>
              </a:rPr>
              <a:t>Questionaires</a:t>
            </a:r>
            <a:r>
              <a:rPr lang="cs-CZ" b="1" dirty="0">
                <a:latin typeface="+mn-lt"/>
              </a:rPr>
              <a:t>, role </a:t>
            </a:r>
            <a:r>
              <a:rPr lang="cs-CZ" b="1" dirty="0" err="1">
                <a:latin typeface="+mn-lt"/>
              </a:rPr>
              <a:t>playing</a:t>
            </a:r>
            <a:endParaRPr lang="cs-CZ" b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Lab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studies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only</a:t>
            </a:r>
            <a:r>
              <a:rPr lang="cs-CZ" dirty="0">
                <a:latin typeface="+mn-lt"/>
              </a:rPr>
              <a:t> (in most </a:t>
            </a:r>
            <a:r>
              <a:rPr lang="cs-CZ" dirty="0" err="1">
                <a:latin typeface="+mn-lt"/>
              </a:rPr>
              <a:t>cases</a:t>
            </a:r>
            <a:r>
              <a:rPr lang="cs-CZ" dirty="0"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provide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leads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interpretation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collection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methods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37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do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brand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user?</a:t>
            </a:r>
          </a:p>
          <a:p>
            <a:r>
              <a:rPr lang="cs-CZ" dirty="0"/>
              <a:t>How to </a:t>
            </a:r>
            <a:r>
              <a:rPr lang="cs-CZ" dirty="0" err="1"/>
              <a:t>solve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user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effectively</a:t>
            </a:r>
            <a:r>
              <a:rPr lang="cs-CZ" dirty="0"/>
              <a:t>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8ABEA9-967D-41B3-0A2D-75E8B4693F30}"/>
              </a:ext>
            </a:extLst>
          </p:cNvPr>
          <p:cNvSpPr txBox="1"/>
          <p:nvPr/>
        </p:nvSpPr>
        <p:spPr>
          <a:xfrm>
            <a:off x="677332" y="2204815"/>
            <a:ext cx="5057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Let</a:t>
            </a:r>
            <a:r>
              <a:rPr lang="en-US" sz="3600" b="1" dirty="0">
                <a:solidFill>
                  <a:srgbClr val="FF0000"/>
                </a:solidFill>
              </a:rPr>
              <a:t>’s</a:t>
            </a:r>
            <a:r>
              <a:rPr lang="cs-CZ" sz="3600" b="1" dirty="0">
                <a:solidFill>
                  <a:srgbClr val="FF0000"/>
                </a:solidFill>
              </a:rPr>
              <a:t> make a </a:t>
            </a:r>
            <a:r>
              <a:rPr lang="cs-CZ" sz="3600" b="1" dirty="0" err="1">
                <a:solidFill>
                  <a:srgbClr val="FF0000"/>
                </a:solidFill>
              </a:rPr>
              <a:t>little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detour</a:t>
            </a:r>
            <a:r>
              <a:rPr lang="cs-CZ" sz="3600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0567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F855-ACB0-9AF1-BE91-87BE230E6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E5FE0-9B8C-4F32-0B0B-BFA75C09DC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What</a:t>
            </a:r>
            <a:r>
              <a:rPr lang="cs-CZ" dirty="0"/>
              <a:t> to do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brand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user?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868F0-69CA-7457-16BF-93D7523AFD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/>
              <a:t>Just show </a:t>
            </a:r>
            <a:r>
              <a:rPr lang="cs-CZ" b="1" dirty="0" err="1"/>
              <a:t>them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normal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b="1" dirty="0"/>
              <a:t> (</a:t>
            </a:r>
            <a:r>
              <a:rPr lang="cs-CZ" b="1" dirty="0" err="1"/>
              <a:t>using</a:t>
            </a:r>
            <a:r>
              <a:rPr lang="cs-CZ" b="1" dirty="0"/>
              <a:t> non-</a:t>
            </a:r>
            <a:r>
              <a:rPr lang="cs-CZ" b="1" dirty="0" err="1"/>
              <a:t>personalized</a:t>
            </a:r>
            <a:r>
              <a:rPr lang="cs-CZ" b="1" dirty="0"/>
              <a:t> RS)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Wait</a:t>
            </a:r>
            <a:r>
              <a:rPr lang="cs-CZ" dirty="0"/>
              <a:t> </a:t>
            </a:r>
            <a:r>
              <a:rPr lang="cs-CZ" dirty="0" err="1"/>
              <a:t>untill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feedback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collected</a:t>
            </a:r>
            <a:r>
              <a:rPr lang="cs-CZ" dirty="0"/>
              <a:t>; </a:t>
            </a:r>
            <a:r>
              <a:rPr lang="cs-CZ" dirty="0" err="1"/>
              <a:t>Then</a:t>
            </a:r>
            <a:r>
              <a:rPr lang="cs-CZ" dirty="0"/>
              <a:t> switch to </a:t>
            </a:r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.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: </a:t>
            </a:r>
            <a:r>
              <a:rPr lang="cs-CZ" b="1" dirty="0" err="1"/>
              <a:t>biased</a:t>
            </a:r>
            <a:r>
              <a:rPr lang="cs-CZ" b="1" dirty="0"/>
              <a:t> data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0">
              <a:lnSpc>
                <a:spcPct val="90000"/>
              </a:lnSpc>
            </a:pPr>
            <a:r>
              <a:rPr lang="cs-CZ" b="1" dirty="0"/>
              <a:t>Preference </a:t>
            </a:r>
            <a:r>
              <a:rPr lang="cs-CZ" b="1" dirty="0" err="1"/>
              <a:t>Elicitation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Preliminary</a:t>
            </a:r>
            <a:r>
              <a:rPr lang="cs-CZ" dirty="0"/>
              <a:t> step (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showing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Aimed</a:t>
            </a:r>
            <a:r>
              <a:rPr lang="cs-CZ" dirty="0"/>
              <a:t> on </a:t>
            </a:r>
            <a:r>
              <a:rPr lang="cs-CZ" dirty="0" err="1"/>
              <a:t>gaining</a:t>
            </a:r>
            <a:r>
              <a:rPr lang="cs-CZ" dirty="0"/>
              <a:t> </a:t>
            </a:r>
            <a:r>
              <a:rPr lang="cs-CZ" dirty="0" err="1"/>
              <a:t>initial</a:t>
            </a:r>
            <a:r>
              <a:rPr lang="cs-CZ" dirty="0"/>
              <a:t> feedback very </a:t>
            </a:r>
            <a:r>
              <a:rPr lang="cs-CZ" dirty="0" err="1"/>
              <a:t>quickly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: </a:t>
            </a:r>
            <a:r>
              <a:rPr lang="cs-CZ" b="1" dirty="0" err="1"/>
              <a:t>bounce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b="1" dirty="0" err="1"/>
              <a:t>Known</a:t>
            </a:r>
            <a:r>
              <a:rPr lang="cs-CZ" b="1" dirty="0"/>
              <a:t> </a:t>
            </a:r>
            <a:r>
              <a:rPr lang="cs-CZ" b="1" dirty="0" err="1"/>
              <a:t>usage</a:t>
            </a:r>
            <a:r>
              <a:rPr lang="cs-CZ" b="1" dirty="0"/>
              <a:t>: </a:t>
            </a:r>
            <a:r>
              <a:rPr lang="cs-CZ" dirty="0" err="1"/>
              <a:t>NetFlix</a:t>
            </a:r>
            <a:r>
              <a:rPr lang="cs-CZ" dirty="0"/>
              <a:t>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(</a:t>
            </a:r>
            <a:r>
              <a:rPr lang="cs-CZ" dirty="0" err="1"/>
              <a:t>select</a:t>
            </a:r>
            <a:r>
              <a:rPr lang="cs-CZ" dirty="0"/>
              <a:t> 3 out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approx</a:t>
            </a:r>
            <a:r>
              <a:rPr lang="cs-CZ" dirty="0"/>
              <a:t>. 20 </a:t>
            </a:r>
            <a:r>
              <a:rPr lang="cs-CZ" dirty="0" err="1"/>
              <a:t>movies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/>
              <a:t>May </a:t>
            </a:r>
            <a:r>
              <a:rPr lang="cs-CZ" b="1" dirty="0" err="1"/>
              <a:t>appear</a:t>
            </a:r>
            <a:r>
              <a:rPr lang="cs-CZ" b="1" dirty="0"/>
              <a:t> </a:t>
            </a:r>
            <a:r>
              <a:rPr lang="cs-CZ" b="1" dirty="0" err="1"/>
              <a:t>like</a:t>
            </a:r>
            <a:r>
              <a:rPr lang="cs-CZ" b="1" dirty="0"/>
              <a:t> a </a:t>
            </a:r>
            <a:r>
              <a:rPr lang="cs-CZ" b="1" dirty="0" err="1"/>
              <a:t>normal</a:t>
            </a:r>
            <a:r>
              <a:rPr lang="cs-CZ" b="1" dirty="0"/>
              <a:t> web</a:t>
            </a:r>
            <a:r>
              <a:rPr lang="en-US" b="1" dirty="0"/>
              <a:t>’s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43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C8423-4DD1-987A-3A48-5CC343F1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69BC0-02B6-A0C9-E921-8E54E60F73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endParaRPr lang="cs-CZ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4E59C0E-D99C-1AF3-8722-31810602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2160588"/>
            <a:ext cx="9201075" cy="3881437"/>
          </a:xfrm>
        </p:spPr>
        <p:txBody>
          <a:bodyPr/>
          <a:lstStyle/>
          <a:p>
            <a:r>
              <a:rPr lang="cs-CZ" b="1" dirty="0"/>
              <a:t>[WIKI] </a:t>
            </a:r>
            <a:r>
              <a:rPr lang="en-US" b="1" dirty="0"/>
              <a:t>Preference elicitation</a:t>
            </a:r>
            <a:r>
              <a:rPr lang="en-US" dirty="0"/>
              <a:t> refers to the problem of developing a </a:t>
            </a:r>
            <a:r>
              <a:rPr lang="en-US" dirty="0">
                <a:hlinkClick r:id="rId2" tooltip="Decision support system"/>
              </a:rPr>
              <a:t>decision support system</a:t>
            </a:r>
            <a:r>
              <a:rPr lang="en-US" dirty="0"/>
              <a:t> capable of generating </a:t>
            </a:r>
            <a:r>
              <a:rPr lang="en-US" dirty="0">
                <a:hlinkClick r:id="rId3" tooltip="Recommender system"/>
              </a:rPr>
              <a:t>recommendations</a:t>
            </a:r>
            <a:r>
              <a:rPr lang="en-US" dirty="0"/>
              <a:t> to a user, thus assisting in decision making. It is important for such a system to model user's preferences accurately, find hidden preferences and avoid redundancy. </a:t>
            </a:r>
            <a:endParaRPr lang="cs-CZ" dirty="0"/>
          </a:p>
          <a:p>
            <a:r>
              <a:rPr lang="cs-CZ" dirty="0"/>
              <a:t>Not really a definition</a:t>
            </a:r>
          </a:p>
          <a:p>
            <a:r>
              <a:rPr lang="cs-CZ" b="1" dirty="0"/>
              <a:t>The process of collecting user preferences to support decision making systems</a:t>
            </a:r>
          </a:p>
          <a:p>
            <a:pPr lvl="1"/>
            <a:r>
              <a:rPr lang="cs-CZ" dirty="0"/>
              <a:t>Often considered w.r.t. restricted meaning of </a:t>
            </a:r>
            <a:r>
              <a:rPr lang="cs-CZ" b="1" i="1" dirty="0"/>
              <a:t>initial preference elicitation</a:t>
            </a:r>
          </a:p>
          <a:p>
            <a:pPr lvl="1"/>
            <a:r>
              <a:rPr lang="cs-CZ" dirty="0" err="1"/>
              <a:t>Often</a:t>
            </a:r>
            <a:r>
              <a:rPr lang="cs-CZ" dirty="0"/>
              <a:t> restricted to explicit feedback, but not </a:t>
            </a:r>
            <a:r>
              <a:rPr lang="cs-CZ" dirty="0" err="1"/>
              <a:t>exclusively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02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DF1F6-EA04-8D27-61D5-DDA465AD4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A96D7-81B4-FD58-6599-5D0BC2A434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- </a:t>
            </a:r>
            <a:r>
              <a:rPr lang="cs-CZ" dirty="0" err="1"/>
              <a:t>Requirements</a:t>
            </a:r>
            <a:endParaRPr lang="cs-CZ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DEF5A17-3BFB-8270-0861-7050675F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r>
              <a:rPr lang="cs-CZ" dirty="0"/>
              <a:t>Fast &amp;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limited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patience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cs-CZ" dirty="0" err="1"/>
              <a:t>Sufficiently</a:t>
            </a:r>
            <a:r>
              <a:rPr lang="cs-CZ" dirty="0"/>
              <a:t> </a:t>
            </a:r>
            <a:r>
              <a:rPr lang="cs-CZ" dirty="0" err="1"/>
              <a:t>descriptive</a:t>
            </a:r>
            <a:r>
              <a:rPr lang="cs-CZ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personalization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„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enough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“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elicitation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step)</a:t>
            </a:r>
          </a:p>
          <a:p>
            <a:r>
              <a:rPr lang="cs-CZ" dirty="0"/>
              <a:t>As </a:t>
            </a:r>
            <a:r>
              <a:rPr lang="cs-CZ" dirty="0" err="1"/>
              <a:t>unbiased</a:t>
            </a:r>
            <a:r>
              <a:rPr lang="cs-CZ" dirty="0"/>
              <a:t> as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e.g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., do not just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blockbusters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saving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future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problems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  <a:p>
            <a:r>
              <a:rPr lang="cs-CZ" dirty="0" err="1">
                <a:solidFill>
                  <a:srgbClr val="FF0000"/>
                </a:solidFill>
              </a:rPr>
              <a:t>Obviously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those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requirements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contradict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each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other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2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Prehistory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5849303" cy="388076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Survey of Preference Elicitation Methods</a:t>
            </a:r>
            <a:r>
              <a:rPr lang="cs-CZ" i="1" dirty="0"/>
              <a:t> </a:t>
            </a:r>
            <a:br>
              <a:rPr lang="cs-CZ" i="1" dirty="0"/>
            </a:br>
            <a:r>
              <a:rPr lang="cs-CZ" i="1" dirty="0"/>
              <a:t>(</a:t>
            </a:r>
            <a:r>
              <a:rPr lang="cs-CZ" i="1" dirty="0" err="1"/>
              <a:t>Chen</a:t>
            </a:r>
            <a:r>
              <a:rPr lang="cs-CZ" i="1" dirty="0"/>
              <a:t> and </a:t>
            </a:r>
            <a:r>
              <a:rPr lang="cs-CZ" i="1" dirty="0" err="1"/>
              <a:t>Pu</a:t>
            </a:r>
            <a:r>
              <a:rPr lang="cs-CZ" i="1" dirty="0"/>
              <a:t>, 2004)</a:t>
            </a:r>
          </a:p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elicitation</a:t>
            </a:r>
            <a:endParaRPr lang="cs-CZ" dirty="0"/>
          </a:p>
          <a:p>
            <a:pPr lvl="1"/>
            <a:r>
              <a:rPr lang="cs-CZ" dirty="0" err="1"/>
              <a:t>Additive</a:t>
            </a:r>
            <a:r>
              <a:rPr lang="cs-CZ" dirty="0"/>
              <a:t> independence of preferences</a:t>
            </a:r>
          </a:p>
          <a:p>
            <a:pPr lvl="1"/>
            <a:r>
              <a:rPr lang="cs-CZ" dirty="0"/>
              <a:t>Preferences of items is a function of it</a:t>
            </a:r>
            <a:r>
              <a:rPr lang="en-US" dirty="0"/>
              <a:t>’s features preferences </a:t>
            </a:r>
            <a:r>
              <a:rPr lang="cs-CZ" dirty="0"/>
              <a:t>(</a:t>
            </a:r>
            <a:r>
              <a:rPr lang="cs-CZ" dirty="0" err="1"/>
              <a:t>wAVG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6" y="4128037"/>
            <a:ext cx="5753528" cy="23266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16FC119-8702-8683-45E1-E6925086CF44}"/>
              </a:ext>
            </a:extLst>
          </p:cNvPr>
          <p:cNvSpPr txBox="1"/>
          <p:nvPr/>
        </p:nvSpPr>
        <p:spPr>
          <a:xfrm>
            <a:off x="246239" y="6454677"/>
            <a:ext cx="62803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cs-CZ" sz="1200" dirty="0">
                <a:hlinkClick r:id="rId3"/>
              </a:rPr>
              <a:t>https://www.researchgate.net/publication/2935925_Survey_of_Preference_Elicitation_Methods</a:t>
            </a:r>
            <a:r>
              <a:rPr lang="cs-CZ" sz="1200" dirty="0"/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DF3BAD2-C0E5-B891-5773-475B21DB4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746" y="1270000"/>
            <a:ext cx="5743254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9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85BE8-C8C6-73BA-FB1E-7F1E4828D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4909-41AC-9324-8794-E73FDD46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Prehistory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2E51-1BF9-9F4A-CB7B-8B5A9E98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5849303" cy="388076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Survey of Preference Elicitation Methods</a:t>
            </a:r>
            <a:r>
              <a:rPr lang="cs-CZ" i="1" dirty="0"/>
              <a:t> </a:t>
            </a:r>
            <a:br>
              <a:rPr lang="cs-CZ" i="1" dirty="0"/>
            </a:br>
            <a:r>
              <a:rPr lang="cs-CZ" i="1" dirty="0"/>
              <a:t>(</a:t>
            </a:r>
            <a:r>
              <a:rPr lang="cs-CZ" i="1" dirty="0" err="1"/>
              <a:t>Chen</a:t>
            </a:r>
            <a:r>
              <a:rPr lang="cs-CZ" i="1" dirty="0"/>
              <a:t> and </a:t>
            </a:r>
            <a:r>
              <a:rPr lang="cs-CZ" i="1" dirty="0" err="1"/>
              <a:t>Pu</a:t>
            </a:r>
            <a:r>
              <a:rPr lang="cs-CZ" i="1" dirty="0"/>
              <a:t>, 2004)</a:t>
            </a:r>
          </a:p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elicitation</a:t>
            </a:r>
            <a:endParaRPr lang="cs-CZ" dirty="0"/>
          </a:p>
          <a:p>
            <a:pPr lvl="1"/>
            <a:r>
              <a:rPr lang="cs-CZ" dirty="0" err="1"/>
              <a:t>Additive</a:t>
            </a:r>
            <a:r>
              <a:rPr lang="cs-CZ" dirty="0"/>
              <a:t> independence of preferences</a:t>
            </a:r>
          </a:p>
          <a:p>
            <a:pPr lvl="1"/>
            <a:r>
              <a:rPr lang="cs-CZ" dirty="0"/>
              <a:t>Preferences of items is a function of it</a:t>
            </a:r>
            <a:r>
              <a:rPr lang="en-US" dirty="0"/>
              <a:t>’s features preferences </a:t>
            </a:r>
            <a:r>
              <a:rPr lang="cs-CZ" dirty="0"/>
              <a:t>(</a:t>
            </a:r>
            <a:r>
              <a:rPr lang="cs-CZ" dirty="0" err="1"/>
              <a:t>wAVG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C4237-1098-0BFE-E919-CBAB77740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6" y="4128037"/>
            <a:ext cx="5753528" cy="232664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D02CB5E-A233-2F3E-2A68-4FB3C44E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46" y="1270000"/>
            <a:ext cx="5743254" cy="558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7AA4610-E665-7D0E-3C2F-03570D13B91E}"/>
              </a:ext>
            </a:extLst>
          </p:cNvPr>
          <p:cNvSpPr txBox="1"/>
          <p:nvPr/>
        </p:nvSpPr>
        <p:spPr>
          <a:xfrm rot="20332784">
            <a:off x="-4965" y="2909143"/>
            <a:ext cx="1220193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6000" b="1" i="1" cap="small" dirty="0" err="1">
                <a:solidFill>
                  <a:srgbClr val="FF0000"/>
                </a:solidFill>
              </a:rPr>
              <a:t>Violates</a:t>
            </a:r>
            <a:r>
              <a:rPr lang="cs-CZ" sz="6000" b="1" i="1" cap="small" dirty="0">
                <a:solidFill>
                  <a:srgbClr val="FF0000"/>
                </a:solidFill>
              </a:rPr>
              <a:t> „Fast and </a:t>
            </a:r>
            <a:r>
              <a:rPr lang="cs-CZ" sz="6000" b="1" i="1" cap="small" dirty="0" err="1">
                <a:solidFill>
                  <a:srgbClr val="FF0000"/>
                </a:solidFill>
              </a:rPr>
              <a:t>simple</a:t>
            </a:r>
            <a:r>
              <a:rPr lang="cs-CZ" sz="6000" b="1" i="1" cap="small" dirty="0">
                <a:solidFill>
                  <a:srgbClr val="FF0000"/>
                </a:solidFill>
              </a:rPr>
              <a:t>“ </a:t>
            </a:r>
            <a:r>
              <a:rPr lang="cs-CZ" sz="6000" b="1" i="1" cap="small" dirty="0" err="1">
                <a:solidFill>
                  <a:srgbClr val="FF0000"/>
                </a:solidFill>
              </a:rPr>
              <a:t>requirement</a:t>
            </a:r>
            <a:endParaRPr lang="cs-CZ" sz="6000" b="1" i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0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- </a:t>
            </a:r>
            <a:r>
              <a:rPr lang="cs-CZ" dirty="0" err="1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9024933" cy="4658035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Constructive</a:t>
            </a:r>
            <a:r>
              <a:rPr lang="cs-CZ" dirty="0">
                <a:latin typeface="+mn-lt"/>
              </a:rPr>
              <a:t> Preference </a:t>
            </a:r>
            <a:r>
              <a:rPr lang="cs-CZ" dirty="0" err="1">
                <a:latin typeface="+mn-lt"/>
              </a:rPr>
              <a:t>Elicitation</a:t>
            </a:r>
            <a:r>
              <a:rPr lang="cs-CZ" dirty="0">
                <a:latin typeface="+mn-lt"/>
              </a:rPr>
              <a:t>*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There exist many types of queries, like lotteries, pairwise or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setwise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rankings, improvements, which all share the goal of being easy to answer to and as informative as possible.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cs-CZ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cs-CZ" sz="1600" dirty="0">
                <a:latin typeface="+mn-lt"/>
              </a:rPr>
              <a:t>Choice set feedback (</a:t>
            </a:r>
            <a:r>
              <a:rPr lang="cs-CZ" sz="1600" dirty="0" err="1">
                <a:latin typeface="+mn-lt"/>
              </a:rPr>
              <a:t>pick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the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best</a:t>
            </a:r>
            <a:r>
              <a:rPr lang="cs-CZ" sz="1600" dirty="0">
                <a:latin typeface="+mn-lt"/>
              </a:rPr>
              <a:t> set out </a:t>
            </a:r>
            <a:r>
              <a:rPr lang="cs-CZ" sz="1600" dirty="0" err="1">
                <a:latin typeface="+mn-lt"/>
              </a:rPr>
              <a:t>of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several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options</a:t>
            </a:r>
            <a:r>
              <a:rPr lang="cs-CZ" sz="1600" dirty="0">
                <a:latin typeface="+mn-lt"/>
              </a:rPr>
              <a:t>)</a:t>
            </a:r>
          </a:p>
          <a:p>
            <a:pPr lvl="2"/>
            <a:r>
              <a:rPr lang="cs-CZ" sz="1600" dirty="0">
                <a:latin typeface="+mn-lt"/>
              </a:rPr>
              <a:t>Coactive feedback (how to slightly improve a solution? – can be done from implicit feedback)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  <a:hlinkClick r:id="rId2"/>
              </a:rPr>
              <a:t>https://www.jair.org/index.php/jair/article/view/10939</a:t>
            </a:r>
            <a:r>
              <a:rPr lang="cs-CZ" sz="1600" dirty="0">
                <a:latin typeface="+mn-lt"/>
              </a:rPr>
              <a:t> </a:t>
            </a:r>
          </a:p>
          <a:p>
            <a:pPr lvl="2"/>
            <a:r>
              <a:rPr lang="cs-CZ" sz="1600" dirty="0" err="1">
                <a:latin typeface="+mn-lt"/>
              </a:rPr>
              <a:t>Example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critiquing</a:t>
            </a:r>
            <a:r>
              <a:rPr lang="cs-CZ" sz="1600" dirty="0">
                <a:latin typeface="+mn-lt"/>
              </a:rPr>
              <a:t> (</a:t>
            </a:r>
            <a:r>
              <a:rPr lang="cs-CZ" sz="1600" dirty="0" err="1">
                <a:latin typeface="+mn-lt"/>
              </a:rPr>
              <a:t>similar</a:t>
            </a:r>
            <a:r>
              <a:rPr lang="cs-CZ" sz="1600" dirty="0">
                <a:latin typeface="+mn-lt"/>
              </a:rPr>
              <a:t> to </a:t>
            </a:r>
            <a:r>
              <a:rPr lang="cs-CZ" sz="1600" dirty="0" err="1">
                <a:latin typeface="+mn-lt"/>
              </a:rPr>
              <a:t>above</a:t>
            </a:r>
            <a:r>
              <a:rPr lang="cs-CZ" sz="1600" dirty="0">
                <a:latin typeface="+mn-lt"/>
              </a:rPr>
              <a:t>, but just </a:t>
            </a:r>
            <a:r>
              <a:rPr lang="cs-CZ" sz="1600" dirty="0" err="1">
                <a:latin typeface="+mn-lt"/>
              </a:rPr>
              <a:t>identify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what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is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wrong</a:t>
            </a:r>
            <a:r>
              <a:rPr lang="cs-CZ" sz="1600" dirty="0">
                <a:latin typeface="+mn-lt"/>
              </a:rPr>
              <a:t>)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Queries involving comparisons and rankings have come to be predominant in the literature with respect to quantitative evaluations.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Indeed, users are typically more confident in providing qualitative judgments like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“I prefer configuration y over y′</a:t>
            </a:r>
            <a:r>
              <a:rPr lang="cs-CZ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”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than in specifying how much they prefer y over y′ (</a:t>
            </a:r>
            <a:r>
              <a:rPr lang="en-US" i="1" dirty="0" err="1">
                <a:solidFill>
                  <a:srgbClr val="0563C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Conitzer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2009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; 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Carson and Louviere, 2011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6351E3-AF4A-86AF-00B3-239FD7F53016}"/>
              </a:ext>
            </a:extLst>
          </p:cNvPr>
          <p:cNvSpPr txBox="1"/>
          <p:nvPr/>
        </p:nvSpPr>
        <p:spPr>
          <a:xfrm>
            <a:off x="430731" y="6491912"/>
            <a:ext cx="7866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*https://www.frontiersin.org/articles/10.3389/frobt.2017.00071/full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15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Recap</a:t>
            </a: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User feedback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Intro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Preference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Elicitation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</a:p>
          <a:p>
            <a:pPr lvl="1"/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Arial" pitchFamily="34"/>
              </a:rPr>
              <a:t>Implicit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itchFamily="34"/>
              </a:rPr>
              <a:t> Feedback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6531990" cy="4658035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Health-aware</a:t>
            </a:r>
            <a:r>
              <a:rPr lang="cs-CZ" dirty="0">
                <a:latin typeface="+mn-lt"/>
              </a:rPr>
              <a:t> Food Recommender </a:t>
            </a:r>
            <a:r>
              <a:rPr lang="cs-CZ" dirty="0" err="1">
                <a:latin typeface="+mn-lt"/>
              </a:rPr>
              <a:t>System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Add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some</a:t>
            </a:r>
            <a:r>
              <a:rPr lang="cs-CZ" dirty="0">
                <a:latin typeface="+mn-lt"/>
              </a:rPr>
              <a:t> more </a:t>
            </a:r>
            <a:r>
              <a:rPr lang="cs-CZ" dirty="0" err="1">
                <a:latin typeface="+mn-lt"/>
              </a:rPr>
              <a:t>insight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addition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simple</a:t>
            </a:r>
            <a:r>
              <a:rPr lang="cs-CZ" dirty="0">
                <a:latin typeface="+mn-lt"/>
              </a:rPr>
              <a:t> rating</a:t>
            </a:r>
          </a:p>
          <a:p>
            <a:pPr lvl="1"/>
            <a:r>
              <a:rPr lang="cs-CZ" dirty="0" err="1">
                <a:latin typeface="+mn-lt"/>
              </a:rPr>
              <a:t>Key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question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What</a:t>
            </a:r>
            <a:r>
              <a:rPr lang="cs-CZ" dirty="0">
                <a:latin typeface="+mn-lt"/>
              </a:rPr>
              <a:t> was the main cause of your decision?</a:t>
            </a:r>
          </a:p>
          <a:p>
            <a:pPr lvl="2"/>
            <a:r>
              <a:rPr lang="cs-CZ" dirty="0" err="1">
                <a:latin typeface="+mn-lt"/>
              </a:rPr>
              <a:t>Relatively</a:t>
            </a:r>
            <a:r>
              <a:rPr lang="cs-CZ" dirty="0">
                <a:latin typeface="+mn-lt"/>
              </a:rPr>
              <a:t> simple tag-</a:t>
            </a:r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approach</a:t>
            </a:r>
            <a:endParaRPr lang="cs-CZ" dirty="0">
              <a:latin typeface="+mn-lt"/>
            </a:endParaRPr>
          </a:p>
          <a:p>
            <a:pPr lvl="2"/>
            <a:r>
              <a:rPr lang="cs-CZ" dirty="0" err="1">
                <a:latin typeface="+mn-lt"/>
              </a:rPr>
              <a:t>Still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perhaps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too</a:t>
            </a:r>
            <a:r>
              <a:rPr lang="cs-CZ" dirty="0">
                <a:latin typeface="+mn-lt"/>
              </a:rPr>
              <a:t> much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realistic</a:t>
            </a:r>
            <a:r>
              <a:rPr lang="cs-CZ" dirty="0">
                <a:latin typeface="+mn-lt"/>
              </a:rPr>
              <a:t> use-case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CC37899-29C7-1AAE-48A1-4E5FAE6268CC}"/>
              </a:ext>
            </a:extLst>
          </p:cNvPr>
          <p:cNvSpPr txBox="1"/>
          <p:nvPr/>
        </p:nvSpPr>
        <p:spPr>
          <a:xfrm>
            <a:off x="459606" y="6445746"/>
            <a:ext cx="11350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https://dl.acm.org/doi/pdf/10.1145/2792838.2796554</a:t>
            </a:r>
            <a:r>
              <a:rPr lang="cs-CZ" sz="1200" dirty="0">
                <a:solidFill>
                  <a:srgbClr val="0563C1"/>
                </a:solidFill>
              </a:rPr>
              <a:t>, </a:t>
            </a:r>
            <a:r>
              <a:rPr lang="cs-CZ" sz="1200" i="1" dirty="0" err="1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cs-CZ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cs-CZ" sz="1200" i="1" dirty="0">
                <a:solidFill>
                  <a:schemeClr val="bg1">
                    <a:lumMod val="50000"/>
                  </a:schemeClr>
                </a:solidFill>
              </a:rPr>
              <a:t> video: </a:t>
            </a:r>
            <a:r>
              <a:rPr lang="cs-CZ" sz="1200" dirty="0"/>
              <a:t> </a:t>
            </a:r>
            <a:r>
              <a:rPr lang="cs-CZ" sz="1200" dirty="0">
                <a:hlinkClick r:id="rId3"/>
              </a:rPr>
              <a:t>https://onedrive.live.com/?authkey=%21ALYePnW0fOCHOUQ&amp;cid=60DC0855E37985A6&amp;id=60DC0855E37985A6%2149418&amp;parId=60DC0855E37985A6%2149101&amp;o=OneUp</a:t>
            </a:r>
            <a:r>
              <a:rPr lang="cs-CZ" sz="1200" dirty="0"/>
              <a:t> </a:t>
            </a:r>
          </a:p>
          <a:p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628383-D32A-FB8E-DAD3-34D13FE24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994" y="854441"/>
            <a:ext cx="4163006" cy="57157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6BAFF7-0A2C-74BC-A3BB-ABB491DA13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44" b="5732"/>
          <a:stretch/>
        </p:blipFill>
        <p:spPr>
          <a:xfrm>
            <a:off x="3347611" y="3295609"/>
            <a:ext cx="3653423" cy="3032222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7B6D649B-F16F-E316-950D-73927204AAAA}"/>
              </a:ext>
            </a:extLst>
          </p:cNvPr>
          <p:cNvSpPr/>
          <p:nvPr/>
        </p:nvSpPr>
        <p:spPr>
          <a:xfrm rot="10800000">
            <a:off x="7083256" y="4147575"/>
            <a:ext cx="635267" cy="6641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03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6575345" cy="4658035"/>
          </a:xfrm>
        </p:spPr>
        <p:txBody>
          <a:bodyPr/>
          <a:lstStyle/>
          <a:p>
            <a:r>
              <a:rPr lang="en-US" dirty="0">
                <a:latin typeface="+mn-lt"/>
              </a:rPr>
              <a:t>Choice-based preference elicitation for collaborative filtering recommender systems</a:t>
            </a:r>
            <a:endParaRPr lang="cs-CZ" dirty="0">
              <a:latin typeface="+mn-lt"/>
            </a:endParaRPr>
          </a:p>
          <a:p>
            <a:pPr lvl="1"/>
            <a:r>
              <a:rPr lang="cs-CZ" dirty="0">
                <a:latin typeface="+mn-lt"/>
              </a:rPr>
              <a:t>Set-</a:t>
            </a:r>
            <a:r>
              <a:rPr lang="cs-CZ" dirty="0" err="1">
                <a:latin typeface="+mn-lt"/>
              </a:rPr>
              <a:t>wise</a:t>
            </a:r>
            <a:r>
              <a:rPr lang="cs-CZ" dirty="0">
                <a:latin typeface="+mn-lt"/>
              </a:rPr>
              <a:t> feedback</a:t>
            </a:r>
          </a:p>
          <a:p>
            <a:pPr lvl="1"/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latent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factors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rather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than</a:t>
            </a:r>
            <a:r>
              <a:rPr lang="cs-CZ" dirty="0">
                <a:latin typeface="+mn-lt"/>
              </a:rPr>
              <a:t> meta-data</a:t>
            </a:r>
          </a:p>
          <a:p>
            <a:pPr lvl="2"/>
            <a:r>
              <a:rPr lang="cs-CZ" b="1" dirty="0" err="1">
                <a:latin typeface="+mn-lt"/>
              </a:rPr>
              <a:t>Users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should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choose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their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prefered</a:t>
            </a:r>
            <a:r>
              <a:rPr lang="cs-CZ" b="1" dirty="0">
                <a:latin typeface="+mn-lt"/>
              </a:rPr>
              <a:t> „</a:t>
            </a:r>
            <a:r>
              <a:rPr lang="cs-CZ" b="1" dirty="0" err="1">
                <a:latin typeface="+mn-lt"/>
              </a:rPr>
              <a:t>side</a:t>
            </a:r>
            <a:r>
              <a:rPr lang="cs-CZ" b="1" dirty="0">
                <a:latin typeface="+mn-lt"/>
              </a:rPr>
              <a:t>“ </a:t>
            </a:r>
            <a:r>
              <a:rPr lang="cs-CZ" b="1" dirty="0" err="1">
                <a:latin typeface="+mn-lt"/>
              </a:rPr>
              <a:t>for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each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of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the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latent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factor</a:t>
            </a:r>
            <a:r>
              <a:rPr lang="cs-CZ" b="1" dirty="0">
                <a:latin typeface="+mn-lt"/>
              </a:rPr>
              <a:t>. </a:t>
            </a:r>
            <a:r>
              <a:rPr lang="cs-CZ" b="1" dirty="0" err="1">
                <a:latin typeface="+mn-lt"/>
              </a:rPr>
              <a:t>Then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recommend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from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their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intersection</a:t>
            </a:r>
            <a:endParaRPr lang="cs-CZ" b="1" dirty="0">
              <a:latin typeface="+mn-lt"/>
            </a:endParaRP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basic idea behind our approach is, thus, to use latent item features derived from the rating matrix and request preferences for sets of similar items instead of single items.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Since the number of interaction steps needed should be minimized, we developed a technique based on latent factors to achieve a maximum information gain with each choice.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324" y="1383323"/>
            <a:ext cx="4859676" cy="54660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97C63A-2A95-4C2A-F207-EFDACD773E73}"/>
              </a:ext>
            </a:extLst>
          </p:cNvPr>
          <p:cNvSpPr txBox="1"/>
          <p:nvPr/>
        </p:nvSpPr>
        <p:spPr>
          <a:xfrm>
            <a:off x="526983" y="644574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https://dl.acm.org/doi/10.1145/2556288.2557069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89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-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1" y="1383323"/>
            <a:ext cx="6936971" cy="465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Using Groups of Items for Preference Elicitation</a:t>
            </a:r>
            <a:br>
              <a:rPr lang="cs-CZ" dirty="0">
                <a:latin typeface="+mn-lt"/>
              </a:rPr>
            </a:br>
            <a:r>
              <a:rPr lang="en-US" dirty="0">
                <a:latin typeface="+mn-lt"/>
              </a:rPr>
              <a:t> in Recommender Systems</a:t>
            </a:r>
            <a:endParaRPr lang="cs-CZ" sz="1200" dirty="0">
              <a:latin typeface="+mn-lt"/>
            </a:endParaRPr>
          </a:p>
          <a:p>
            <a:r>
              <a:rPr lang="cs-CZ" dirty="0">
                <a:latin typeface="+mn-lt"/>
              </a:rPr>
              <a:t>Set-</a:t>
            </a:r>
            <a:r>
              <a:rPr lang="cs-CZ" dirty="0" err="1">
                <a:latin typeface="+mn-lt"/>
              </a:rPr>
              <a:t>wise</a:t>
            </a:r>
            <a:r>
              <a:rPr lang="cs-CZ" dirty="0">
                <a:latin typeface="+mn-lt"/>
              </a:rPr>
              <a:t> feedback, but </a:t>
            </a:r>
            <a:r>
              <a:rPr lang="cs-CZ" dirty="0" err="1">
                <a:latin typeface="+mn-lt"/>
              </a:rPr>
              <a:t>this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time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points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assignment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Utilize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clustering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generate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groups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only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movie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ratings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each</a:t>
            </a:r>
            <a:r>
              <a:rPr lang="cs-CZ" dirty="0">
                <a:latin typeface="+mn-lt"/>
              </a:rPr>
              <a:t> cluster: </a:t>
            </a:r>
            <a:r>
              <a:rPr lang="cs-CZ" dirty="0" err="1">
                <a:latin typeface="+mn-lt"/>
              </a:rPr>
              <a:t>select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tags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then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select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best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matching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movies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tags</a:t>
            </a:r>
            <a:endParaRPr lang="cs-CZ" dirty="0">
              <a:latin typeface="+mn-lt"/>
            </a:endParaRPr>
          </a:p>
          <a:p>
            <a:pPr lvl="1"/>
            <a:r>
              <a:rPr lang="cs-CZ" b="1" dirty="0" err="1">
                <a:latin typeface="+mn-lt"/>
              </a:rPr>
              <a:t>Recommendation</a:t>
            </a:r>
            <a:r>
              <a:rPr lang="cs-CZ" b="1" dirty="0">
                <a:latin typeface="+mn-lt"/>
              </a:rPr>
              <a:t> step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get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avg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ratings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with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similar</a:t>
            </a:r>
            <a:r>
              <a:rPr lang="cs-CZ" dirty="0">
                <a:latin typeface="+mn-lt"/>
              </a:rPr>
              <a:t> cluster </a:t>
            </a:r>
            <a:r>
              <a:rPr lang="cs-CZ" dirty="0" err="1">
                <a:latin typeface="+mn-lt"/>
              </a:rPr>
              <a:t>preferences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C4AE27-CDD2-4E48-AC85-4D79D88A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94" y="0"/>
            <a:ext cx="5942606" cy="2752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B8B04F-BFA8-4700-8036-1D90E2CC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08" y="2718018"/>
            <a:ext cx="4373192" cy="3857206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E97EF2-B333-49C4-8EDE-00954EAB13FE}"/>
              </a:ext>
            </a:extLst>
          </p:cNvPr>
          <p:cNvCxnSpPr>
            <a:cxnSpLocks/>
          </p:cNvCxnSpPr>
          <p:nvPr/>
        </p:nvCxnSpPr>
        <p:spPr>
          <a:xfrm>
            <a:off x="7272471" y="3555050"/>
            <a:ext cx="826119" cy="9647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F0486B4D-3B26-4EB6-8A23-1032B9C5F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07" y="4331743"/>
            <a:ext cx="3724795" cy="22005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B98BB6E-A591-155B-86FE-2CEA7FE30B12}"/>
              </a:ext>
            </a:extLst>
          </p:cNvPr>
          <p:cNvSpPr txBox="1"/>
          <p:nvPr/>
        </p:nvSpPr>
        <p:spPr>
          <a:xfrm>
            <a:off x="938307" y="651182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>
                <a:hlinkClick r:id="rId5"/>
              </a:rPr>
              <a:t>https://dl.acm.org/doi/pdf/10.1145/2675133.2675210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0061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E86EB-B4FC-2BC0-6DEF-6796348EE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61FC-F945-1AE5-231F-5749F15F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1100781" cy="1320795"/>
          </a:xfrm>
        </p:spPr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#4 (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BA07-160A-F689-9E47-E7B71BA8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7" y="1383324"/>
            <a:ext cx="11656194" cy="257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Looks Can Be Deceiving: Linking User-Item Interactions and User’s Propensity Towards Multi-Objective Recommendations</a:t>
            </a:r>
            <a:r>
              <a:rPr lang="cs-CZ" dirty="0">
                <a:latin typeface="+mn-lt"/>
              </a:rPr>
              <a:t>*</a:t>
            </a:r>
            <a:endParaRPr lang="cs-CZ" sz="1200" dirty="0">
              <a:latin typeface="+mn-lt"/>
            </a:endParaRPr>
          </a:p>
          <a:p>
            <a:r>
              <a:rPr lang="cs-CZ" dirty="0" err="1">
                <a:latin typeface="+mn-lt"/>
              </a:rPr>
              <a:t>Item-wise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unary</a:t>
            </a:r>
            <a:r>
              <a:rPr lang="cs-CZ" dirty="0">
                <a:latin typeface="+mn-lt"/>
              </a:rPr>
              <a:t> feedback (</a:t>
            </a:r>
            <a:r>
              <a:rPr lang="cs-CZ" dirty="0" err="1">
                <a:latin typeface="+mn-lt"/>
              </a:rPr>
              <a:t>click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liked</a:t>
            </a:r>
            <a:r>
              <a:rPr lang="cs-CZ" dirty="0">
                <a:latin typeface="+mn-lt"/>
              </a:rPr>
              <a:t>)</a:t>
            </a:r>
          </a:p>
          <a:p>
            <a:r>
              <a:rPr lang="cs-CZ" b="1" dirty="0">
                <a:latin typeface="+mn-lt"/>
              </a:rPr>
              <a:t>How to </a:t>
            </a:r>
            <a:r>
              <a:rPr lang="cs-CZ" b="1" dirty="0" err="1">
                <a:latin typeface="+mn-lt"/>
              </a:rPr>
              <a:t>select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representative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candidates</a:t>
            </a:r>
            <a:r>
              <a:rPr lang="cs-CZ" b="1" dirty="0">
                <a:latin typeface="+mn-lt"/>
              </a:rPr>
              <a:t>?</a:t>
            </a:r>
          </a:p>
          <a:p>
            <a:pPr lvl="1"/>
            <a:r>
              <a:rPr lang="cs-CZ" b="1" dirty="0" err="1">
                <a:latin typeface="+mn-lt"/>
              </a:rPr>
              <a:t>Three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criteria</a:t>
            </a:r>
            <a:r>
              <a:rPr lang="cs-CZ" b="1" dirty="0">
                <a:latin typeface="+mn-lt"/>
              </a:rPr>
              <a:t>, „</a:t>
            </a:r>
            <a:r>
              <a:rPr lang="cs-CZ" b="1" dirty="0" err="1">
                <a:latin typeface="+mn-lt"/>
              </a:rPr>
              <a:t>low</a:t>
            </a:r>
            <a:r>
              <a:rPr lang="cs-CZ" b="1" dirty="0">
                <a:latin typeface="+mn-lt"/>
              </a:rPr>
              <a:t>“ and „</a:t>
            </a:r>
            <a:r>
              <a:rPr lang="cs-CZ" b="1" dirty="0" err="1">
                <a:latin typeface="+mn-lt"/>
              </a:rPr>
              <a:t>high</a:t>
            </a:r>
            <a:r>
              <a:rPr lang="cs-CZ" b="1" dirty="0">
                <a:latin typeface="+mn-lt"/>
              </a:rPr>
              <a:t>“ </a:t>
            </a:r>
            <a:r>
              <a:rPr lang="cs-CZ" b="1" dirty="0" err="1">
                <a:latin typeface="+mn-lt"/>
              </a:rPr>
              <a:t>bins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for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each</a:t>
            </a:r>
            <a:endParaRPr lang="cs-CZ" b="1" dirty="0">
              <a:latin typeface="+mn-lt"/>
            </a:endParaRPr>
          </a:p>
          <a:p>
            <a:pPr lvl="2"/>
            <a:r>
              <a:rPr lang="cs-CZ" sz="1600" dirty="0">
                <a:latin typeface="+mn-lt"/>
              </a:rPr>
              <a:t>Relevance (w.r.t. </a:t>
            </a:r>
            <a:r>
              <a:rPr lang="cs-CZ" sz="1600" dirty="0" err="1">
                <a:latin typeface="+mn-lt"/>
              </a:rPr>
              <a:t>average</a:t>
            </a:r>
            <a:r>
              <a:rPr lang="cs-CZ" sz="1600" dirty="0">
                <a:latin typeface="+mn-lt"/>
              </a:rPr>
              <a:t> user profile), </a:t>
            </a:r>
            <a:r>
              <a:rPr lang="cs-CZ" sz="1600" dirty="0" err="1">
                <a:latin typeface="+mn-lt"/>
              </a:rPr>
              <a:t>Novelty</a:t>
            </a:r>
            <a:r>
              <a:rPr lang="cs-CZ" sz="1600" dirty="0">
                <a:latin typeface="+mn-lt"/>
              </a:rPr>
              <a:t> (</a:t>
            </a:r>
            <a:r>
              <a:rPr lang="cs-CZ" sz="1600" dirty="0" err="1">
                <a:latin typeface="+mn-lt"/>
              </a:rPr>
              <a:t>temporal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interactional</a:t>
            </a:r>
            <a:r>
              <a:rPr lang="cs-CZ" sz="1600" dirty="0">
                <a:latin typeface="+mn-lt"/>
              </a:rPr>
              <a:t>), Diversity (</a:t>
            </a:r>
            <a:r>
              <a:rPr lang="cs-CZ" sz="1600" dirty="0" err="1">
                <a:latin typeface="+mn-lt"/>
              </a:rPr>
              <a:t>different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from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previously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selected</a:t>
            </a:r>
            <a:r>
              <a:rPr lang="cs-CZ" sz="1600" dirty="0">
                <a:latin typeface="+mn-lt"/>
              </a:rPr>
              <a:t>)</a:t>
            </a:r>
          </a:p>
          <a:p>
            <a:pPr lvl="1"/>
            <a:r>
              <a:rPr lang="cs-CZ" sz="1800" dirty="0">
                <a:latin typeface="+mn-lt"/>
              </a:rPr>
              <a:t>Sample </a:t>
            </a:r>
            <a:r>
              <a:rPr lang="cs-CZ" sz="1800" dirty="0" err="1">
                <a:latin typeface="+mn-lt"/>
              </a:rPr>
              <a:t>fixed</a:t>
            </a:r>
            <a:r>
              <a:rPr lang="cs-CZ" sz="1800" dirty="0">
                <a:latin typeface="+mn-lt"/>
              </a:rPr>
              <a:t> vol.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items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from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each</a:t>
            </a:r>
            <a:r>
              <a:rPr lang="cs-CZ" sz="1800" dirty="0">
                <a:latin typeface="+mn-lt"/>
              </a:rPr>
              <a:t> bin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4A410B-C921-4E25-9C1B-430A79397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9" b="4588"/>
          <a:stretch/>
        </p:blipFill>
        <p:spPr bwMode="auto">
          <a:xfrm>
            <a:off x="233464" y="3663820"/>
            <a:ext cx="11546268" cy="31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C6D12CB-C577-85D7-6DA9-2A7A2F7A9BEE}"/>
              </a:ext>
            </a:extLst>
          </p:cNvPr>
          <p:cNvSpPr txBox="1"/>
          <p:nvPr/>
        </p:nvSpPr>
        <p:spPr>
          <a:xfrm>
            <a:off x="7912012" y="1691628"/>
            <a:ext cx="40120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solidFill>
                  <a:srgbClr val="0070C0"/>
                </a:solidFill>
              </a:rPr>
              <a:t>https://dl.acm.org/doi/10.1145/3604915.3608848</a:t>
            </a:r>
          </a:p>
        </p:txBody>
      </p:sp>
    </p:spTree>
    <p:extLst>
      <p:ext uri="{BB962C8B-B14F-4D97-AF65-F5344CB8AC3E}">
        <p14:creationId xmlns:p14="http://schemas.microsoft.com/office/powerpoint/2010/main" val="308280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66938-258E-7AAC-BF8E-5F686C046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500D7870-23A1-C1C3-07CF-F0F7DD4CD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>
            <a:extLst>
              <a:ext uri="{FF2B5EF4-FFF2-40B4-BE49-F238E27FC236}">
                <a16:creationId xmlns:a16="http://schemas.microsoft.com/office/drawing/2014/main" id="{13C510B0-B30E-7FA6-4AF0-27E8C84A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C65FC-1B19-57AE-C22A-A6558956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93A61-4338-7E19-E8C2-2EEFF252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Explicit feedback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B915FC-4B47-DC25-1D99-B414756D5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strike="sngStrike" dirty="0" err="1">
                <a:solidFill>
                  <a:srgbClr val="FF0000"/>
                </a:solidFill>
              </a:rPr>
              <a:t>tell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rate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7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Information given consciously by the user to express his/her preference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Via dedicated GUI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Rating (likert scale) of objects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N-ary preference (5 / 10 degrees of preference most common)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Binary preference (likes – dislikes)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Unary preference (likes only)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Simple enough? Nothing to research here?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Well...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508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n-lt"/>
              </a:rPr>
              <a:t>How </a:t>
            </a:r>
            <a:r>
              <a:rPr lang="cs-CZ" b="1" dirty="0">
                <a:latin typeface="+mn-lt"/>
              </a:rPr>
              <a:t>rating </a:t>
            </a:r>
            <a:r>
              <a:rPr lang="en-US" b="1" dirty="0">
                <a:latin typeface="+mn-lt"/>
              </a:rPr>
              <a:t>scales influence user </a:t>
            </a:r>
            <a:r>
              <a:rPr lang="en-US" b="1" dirty="0" err="1">
                <a:latin typeface="+mn-lt"/>
              </a:rPr>
              <a:t>behaviour</a:t>
            </a:r>
            <a:r>
              <a:rPr lang="en-US" b="1" dirty="0">
                <a:latin typeface="+mn-lt"/>
              </a:rPr>
              <a:t> in recommender systems</a:t>
            </a:r>
            <a:r>
              <a:rPr lang="cs-CZ" b="1" dirty="0">
                <a:latin typeface="+mn-lt"/>
              </a:rPr>
              <a:t>?</a:t>
            </a:r>
            <a:br>
              <a:rPr lang="cs-CZ" dirty="0">
                <a:latin typeface="+mn-lt"/>
              </a:rPr>
            </a:br>
            <a:r>
              <a:rPr lang="cs-CZ" sz="1200" dirty="0">
                <a:latin typeface="+mn-lt"/>
              </a:rPr>
              <a:t>(</a:t>
            </a: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)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Granularity of the rating scale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Presence</a:t>
            </a:r>
            <a:r>
              <a:rPr lang="cs-CZ" dirty="0">
                <a:latin typeface="+mn-lt"/>
              </a:rPr>
              <a:t>/</a:t>
            </a:r>
            <a:r>
              <a:rPr lang="en-US" dirty="0">
                <a:latin typeface="+mn-lt"/>
              </a:rPr>
              <a:t>absence of n</a:t>
            </a:r>
            <a:r>
              <a:rPr lang="cs-CZ" dirty="0">
                <a:latin typeface="+mn-lt"/>
              </a:rPr>
              <a:t>eutral point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Labeling</a:t>
            </a:r>
          </a:p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How much are the ratings inconsistent for test-</a:t>
            </a:r>
            <a:r>
              <a:rPr lang="cs-CZ" b="1" dirty="0" err="1">
                <a:latin typeface="+mn-lt"/>
              </a:rPr>
              <a:t>retest</a:t>
            </a:r>
            <a:r>
              <a:rPr lang="cs-CZ" b="1" dirty="0"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I like it... I like it not: Evaluating User Ratings Noise in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Recommender Systems</a:t>
            </a:r>
            <a:r>
              <a:rPr lang="cs-CZ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(</a:t>
            </a:r>
            <a:r>
              <a:rPr lang="cs-CZ" sz="1200" dirty="0">
                <a:latin typeface="+mn-lt"/>
                <a:hlinkClick r:id="rId3"/>
              </a:rPr>
              <a:t>https://xamat.github.io/pubs/xamatriain_umap09.pdf</a:t>
            </a:r>
            <a:r>
              <a:rPr lang="cs-CZ" sz="1200" dirty="0">
                <a:latin typeface="+mn-lt"/>
              </a:rPr>
              <a:t> )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Impact of the Number of Response Categories and Anchor Labels on Coefficient Alpha and Test-Retest Reliability</a:t>
            </a:r>
            <a:r>
              <a:rPr lang="cs-CZ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(</a:t>
            </a:r>
            <a:r>
              <a:rPr lang="cs-CZ" sz="1200" dirty="0">
                <a:latin typeface="+mn-lt"/>
                <a:hlinkClick r:id="rId4"/>
              </a:rPr>
              <a:t>https://journals.sagepub.com/doi/10.1177/0013164404268674</a:t>
            </a:r>
            <a:r>
              <a:rPr lang="cs-CZ" sz="1200" dirty="0">
                <a:latin typeface="+mn-lt"/>
              </a:rPr>
              <a:t> )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Are different rating scales affecting RS performance?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The Effect of Feedback Granularity on Recommender Systems Performance</a:t>
            </a:r>
            <a:r>
              <a:rPr lang="cs-CZ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(</a:t>
            </a:r>
            <a:r>
              <a:rPr lang="cs-CZ" sz="1200" dirty="0">
                <a:latin typeface="+mn-lt"/>
                <a:hlinkClick r:id="rId5"/>
              </a:rPr>
              <a:t>https://dl.acm.org/</a:t>
            </a:r>
            <a:r>
              <a:rPr lang="cs-CZ" sz="1200" dirty="0" err="1">
                <a:latin typeface="+mn-lt"/>
                <a:hlinkClick r:id="rId5"/>
              </a:rPr>
              <a:t>doi</a:t>
            </a:r>
            <a:r>
              <a:rPr lang="cs-CZ" sz="1200" dirty="0">
                <a:latin typeface="+mn-lt"/>
                <a:hlinkClick r:id="rId5"/>
              </a:rPr>
              <a:t>/10.1145/3523227.3551479</a:t>
            </a:r>
            <a:r>
              <a:rPr lang="cs-CZ" sz="1200" dirty="0">
                <a:latin typeface="+mn-lt"/>
              </a:rPr>
              <a:t>; </a:t>
            </a:r>
            <a:r>
              <a:rPr lang="cs-CZ" sz="1200" dirty="0" err="1">
                <a:latin typeface="+mn-lt"/>
              </a:rPr>
              <a:t>our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work</a:t>
            </a:r>
            <a:r>
              <a:rPr lang="cs-CZ" sz="1200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More </a:t>
            </a:r>
            <a:r>
              <a:rPr lang="cs-CZ" dirty="0" err="1">
                <a:latin typeface="+mn-lt"/>
              </a:rPr>
              <a:t>granular</a:t>
            </a:r>
            <a:r>
              <a:rPr lang="cs-CZ" dirty="0">
                <a:latin typeface="+mn-lt"/>
              </a:rPr>
              <a:t> feedback </a:t>
            </a:r>
            <a:r>
              <a:rPr lang="cs-CZ" dirty="0" err="1">
                <a:latin typeface="+mn-lt"/>
              </a:rPr>
              <a:t>tend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require</a:t>
            </a:r>
            <a:r>
              <a:rPr lang="cs-CZ" dirty="0">
                <a:latin typeface="+mn-lt"/>
              </a:rPr>
              <a:t> more </a:t>
            </a:r>
            <a:r>
              <a:rPr lang="cs-CZ" dirty="0" err="1">
                <a:latin typeface="+mn-lt"/>
              </a:rPr>
              <a:t>effort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from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(=&gt; </a:t>
            </a:r>
            <a:r>
              <a:rPr lang="cs-CZ" dirty="0" err="1">
                <a:latin typeface="+mn-lt"/>
              </a:rPr>
              <a:t>we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receive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it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lower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quantities</a:t>
            </a:r>
            <a:r>
              <a:rPr lang="cs-CZ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i="1" dirty="0" err="1">
                <a:solidFill>
                  <a:srgbClr val="00B050"/>
                </a:solidFill>
                <a:latin typeface="+mn-lt"/>
              </a:rPr>
              <a:t>Does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the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more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information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value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justify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less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quantity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? </a:t>
            </a:r>
            <a:r>
              <a:rPr lang="cs-CZ" b="1" dirty="0">
                <a:latin typeface="+mn-lt"/>
              </a:rPr>
              <a:t>…No, not </a:t>
            </a:r>
            <a:r>
              <a:rPr lang="cs-CZ" b="1" dirty="0" err="1">
                <a:latin typeface="+mn-lt"/>
              </a:rPr>
              <a:t>really</a:t>
            </a:r>
            <a:r>
              <a:rPr lang="cs-CZ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55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Granularity of the rating scale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10.1007/s11205-007-9171-x</a:t>
            </a:r>
            <a:r>
              <a:rPr lang="cs-CZ" dirty="0"/>
              <a:t>: evaluate happiness on 4, 5, 7 and 11 points likert scale; then re-scale to 11 points: 11-point scale has higher happiness than 4 and 7 (higher scale higher ratings?)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Other authors did not found such re-scaling issues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10.1016/S0001-6918(99)00050-5</a:t>
            </a:r>
            <a:r>
              <a:rPr lang="cs-CZ" dirty="0"/>
              <a:t>: 2,3,4 point least reliable and least discriminating, wider options preferred (7-10), but 2-4 points quicker to use</a:t>
            </a:r>
          </a:p>
          <a:p>
            <a:pPr lvl="3">
              <a:lnSpc>
                <a:spcPct val="90000"/>
              </a:lnSpc>
            </a:pPr>
            <a:r>
              <a:rPr lang="cs-CZ" b="1" dirty="0"/>
              <a:t>Less granularity imply higher willingness to use? </a:t>
            </a:r>
          </a:p>
          <a:p>
            <a:pPr lvl="3">
              <a:lnSpc>
                <a:spcPct val="90000"/>
              </a:lnSpc>
            </a:pPr>
            <a:r>
              <a:rPr lang="cs-CZ" b="1" dirty="0"/>
              <a:t>Binary/unary schemes less intrusive?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10.1177/0013164404268674</a:t>
            </a:r>
            <a:r>
              <a:rPr lang="cs-CZ" dirty="0"/>
              <a:t>: test-retest scenario; more </a:t>
            </a:r>
            <a:r>
              <a:rPr lang="cs-CZ" dirty="0" err="1"/>
              <a:t>points</a:t>
            </a:r>
            <a:r>
              <a:rPr lang="cs-CZ" dirty="0"/>
              <a:t> (at least 3) imply higher reliability</a:t>
            </a:r>
          </a:p>
        </p:txBody>
      </p:sp>
    </p:spTree>
    <p:extLst>
      <p:ext uri="{BB962C8B-B14F-4D97-AF65-F5344CB8AC3E}">
        <p14:creationId xmlns:p14="http://schemas.microsoft.com/office/powerpoint/2010/main" val="699623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Granularity of the rating scale: how different rating scales correlate on real-world services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38684"/>
              </p:ext>
            </p:extLst>
          </p:nvPr>
        </p:nvGraphicFramePr>
        <p:xfrm>
          <a:off x="677333" y="3439971"/>
          <a:ext cx="7475265" cy="2580252"/>
        </p:xfrm>
        <a:graphic>
          <a:graphicData uri="http://schemas.openxmlformats.org/drawingml/2006/table">
            <a:tbl>
              <a:tblPr/>
              <a:tblGrid>
                <a:gridCol w="1067895">
                  <a:extLst>
                    <a:ext uri="{9D8B030D-6E8A-4147-A177-3AD203B41FA5}">
                      <a16:colId xmlns:a16="http://schemas.microsoft.com/office/drawing/2014/main" val="1860165970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1339048892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3615440990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1249237644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2966968904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869206034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3444029380"/>
                    </a:ext>
                  </a:extLst>
                </a:gridCol>
              </a:tblGrid>
              <a:tr h="234570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 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 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Cricketer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Filmeter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FilmCrave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IMDb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MovieLens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58067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Criticker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0.791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0.946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4201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Filmeter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0.791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0.783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0.767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0.740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46292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FilmCrave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0.783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0.934</a:t>
                      </a:r>
                      <a:r>
                        <a:rPr lang="en-US" sz="1300" baseline="30000" dirty="0">
                          <a:effectLst/>
                        </a:rPr>
                        <a:t>a</a:t>
                      </a:r>
                      <a:endParaRPr lang="en-US" sz="1300" dirty="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0.915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0693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IMDb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0.767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0.934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0.933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0203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MovieLens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0.946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0.740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0.915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0.933</a:t>
                      </a:r>
                      <a:r>
                        <a:rPr lang="en-US" sz="1300" baseline="30000" dirty="0">
                          <a:effectLst/>
                        </a:rPr>
                        <a:t>a</a:t>
                      </a:r>
                      <a:endParaRPr lang="en-US" sz="1300" dirty="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76994"/>
                  </a:ext>
                </a:extLst>
              </a:tr>
            </a:tbl>
          </a:graphicData>
        </a:graphic>
      </p:graphicFrame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51" y="3238134"/>
            <a:ext cx="3943149" cy="34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3452-4B0B-85E6-A395-8FE20864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04BEC-13A5-DF8F-994E-ADA7635C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03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Granularity of the rating scale: same site with different rating scales implemented: how the results differ?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Note the average</a:t>
            </a:r>
          </a:p>
        </p:txBody>
      </p:sp>
      <p:pic>
        <p:nvPicPr>
          <p:cNvPr id="2050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8" y="3660261"/>
            <a:ext cx="4430796" cy="26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48" y="3523903"/>
            <a:ext cx="2514551" cy="20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5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Neutral point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+mn-lt"/>
              </a:rPr>
              <a:t>The Mid-Point on a Rating Scale: Is it Desirable? </a:t>
            </a:r>
            <a:r>
              <a:rPr lang="cs-CZ" sz="1100" dirty="0">
                <a:latin typeface="+mn-lt"/>
              </a:rPr>
              <a:t>(</a:t>
            </a:r>
            <a:r>
              <a:rPr lang="cs-CZ" sz="1100" dirty="0">
                <a:solidFill>
                  <a:srgbClr val="0563C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https://www.rangevoting.org/MB_V2_N3_Garland.pdf</a:t>
            </a:r>
            <a:r>
              <a:rPr lang="cs-CZ" sz="1100" dirty="0">
                <a:latin typeface="+mn-lt"/>
              </a:rPr>
              <a:t> )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+mn-lt"/>
              </a:rPr>
              <a:t>Some respondents may choose the midpoint in order to provide a less negative answer, because of a </a:t>
            </a:r>
            <a:r>
              <a:rPr lang="en-US" sz="1600" b="1" dirty="0">
                <a:latin typeface="+mn-lt"/>
              </a:rPr>
              <a:t>social desirability bias</a:t>
            </a:r>
            <a:endParaRPr lang="cs-CZ" sz="1600" b="1" dirty="0">
              <a:latin typeface="+mn-lt"/>
            </a:endParaRPr>
          </a:p>
          <a:p>
            <a:pPr lvl="4">
              <a:lnSpc>
                <a:spcPct val="90000"/>
              </a:lnSpc>
            </a:pPr>
            <a:r>
              <a:rPr lang="cs-CZ" sz="1600" b="1" dirty="0">
                <a:latin typeface="+mn-lt"/>
              </a:rPr>
              <a:t>Big </a:t>
            </a:r>
            <a:r>
              <a:rPr lang="cs-CZ" sz="1600" b="1" dirty="0" err="1">
                <a:latin typeface="+mn-lt"/>
              </a:rPr>
              <a:t>issue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for</a:t>
            </a:r>
            <a:r>
              <a:rPr lang="cs-CZ" sz="1600" b="1" dirty="0">
                <a:latin typeface="+mn-lt"/>
              </a:rPr>
              <a:t> user </a:t>
            </a:r>
            <a:r>
              <a:rPr lang="cs-CZ" sz="1600" b="1" dirty="0" err="1">
                <a:latin typeface="+mn-lt"/>
              </a:rPr>
              <a:t>studies</a:t>
            </a:r>
            <a:r>
              <a:rPr lang="en-US" sz="1600" b="1" dirty="0">
                <a:latin typeface="+mn-lt"/>
              </a:rPr>
              <a:t>’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credibility</a:t>
            </a:r>
            <a:endParaRPr lang="cs-CZ" sz="1600" b="1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+mn-lt"/>
              </a:rPr>
              <a:t>Rating scales with no midpoint force the real indifferent to make a choice, causing a distortion towards higher or lower answers</a:t>
            </a:r>
            <a:endParaRPr lang="cs-CZ" sz="1600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+mn-lt"/>
              </a:rPr>
              <a:t>The effect of rating scale format on response styles: The number of response categories and response category labels</a:t>
            </a:r>
            <a:r>
              <a:rPr lang="cs-CZ" dirty="0">
                <a:latin typeface="+mn-lt"/>
              </a:rPr>
              <a:t> </a:t>
            </a:r>
            <a:r>
              <a:rPr lang="cs-CZ" sz="1100" dirty="0">
                <a:latin typeface="+mn-lt"/>
                <a:hlinkClick r:id="rId4"/>
              </a:rPr>
              <a:t>(</a:t>
            </a:r>
            <a:r>
              <a:rPr lang="en-US" sz="1100" dirty="0">
                <a:latin typeface="+mn-lt"/>
                <a:hlinkClick r:id="rId4"/>
              </a:rPr>
              <a:t>https://www.sciencedirect.com/science/article/abs/pii/S0167811610000303</a:t>
            </a:r>
            <a:r>
              <a:rPr lang="cs-CZ" sz="1100" dirty="0">
                <a:latin typeface="+mn-lt"/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+mn-lt"/>
              </a:rPr>
              <a:t>with neutral points in the rating scale, we have less extreme responses and higher ratings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613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Labels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3"/>
              </a:rPr>
              <a:t>http://www.websm.org/uploadi/editor/1368430817Hereshey_1993_The_Biasing_Effects_of_scale_checking.pdf</a:t>
            </a:r>
            <a:r>
              <a:rPr lang="cs-CZ" dirty="0">
                <a:latin typeface="+mn-lt"/>
              </a:rPr>
              <a:t> : </a:t>
            </a:r>
            <a:r>
              <a:rPr lang="cs-CZ" b="1" dirty="0">
                <a:latin typeface="+mn-lt"/>
              </a:rPr>
              <a:t>Ordering of labels could matter</a:t>
            </a:r>
          </a:p>
          <a:p>
            <a:pPr lvl="3">
              <a:lnSpc>
                <a:spcPct val="90000"/>
              </a:lnSpc>
            </a:pPr>
            <a:r>
              <a:rPr lang="en-US" sz="1400" dirty="0">
                <a:latin typeface="+mn-lt"/>
              </a:rPr>
              <a:t> collected students’ attitudes towards their college</a:t>
            </a:r>
            <a:endParaRPr lang="cs-CZ" sz="1400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sz="1400" dirty="0">
                <a:latin typeface="+mn-lt"/>
              </a:rPr>
              <a:t> ‘strongly agree’, ‘agree’, ‘undecided’, ‘disagree’ and ‘strongly disagree’ and opposite order, </a:t>
            </a:r>
            <a:endParaRPr lang="cs-CZ" sz="1400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sz="1400" dirty="0">
                <a:latin typeface="+mn-lt"/>
              </a:rPr>
              <a:t>first scale resulted in a significantly greater degree of agreement.</a:t>
            </a:r>
            <a:endParaRPr lang="cs-CZ" sz="1400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4"/>
              </a:rPr>
              <a:t>https://academic.oup.com/poq/article/79/1/145/2330061?login=true</a:t>
            </a:r>
            <a:r>
              <a:rPr lang="cs-CZ" dirty="0">
                <a:latin typeface="+mn-lt"/>
              </a:rPr>
              <a:t> :</a:t>
            </a:r>
          </a:p>
          <a:p>
            <a:pPr lvl="3">
              <a:lnSpc>
                <a:spcPct val="90000"/>
              </a:lnSpc>
            </a:pPr>
            <a:r>
              <a:rPr lang="cs-CZ" sz="1400" dirty="0">
                <a:latin typeface="+mn-lt"/>
              </a:rPr>
              <a:t>Using 11-point likert scale (0 – 10 vs. 10-0), significant bias towards left side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5"/>
              </a:rPr>
              <a:t>https://papers.ssrn.com/sol3/papers.cfm?abstract_id=2423064</a:t>
            </a:r>
            <a:r>
              <a:rPr lang="cs-CZ" dirty="0">
                <a:latin typeface="+mn-lt"/>
              </a:rPr>
              <a:t> (label</a:t>
            </a:r>
            <a:r>
              <a:rPr lang="en-US" dirty="0">
                <a:latin typeface="+mn-lt"/>
              </a:rPr>
              <a:t>’s</a:t>
            </a:r>
            <a:r>
              <a:rPr lang="cs-CZ" dirty="0">
                <a:latin typeface="+mn-lt"/>
              </a:rPr>
              <a:t> value matters)</a:t>
            </a:r>
          </a:p>
          <a:p>
            <a:pPr lvl="3">
              <a:lnSpc>
                <a:spcPct val="90000"/>
              </a:lnSpc>
            </a:pPr>
            <a:r>
              <a:rPr lang="cs-CZ" sz="1400" dirty="0">
                <a:latin typeface="+mn-lt"/>
              </a:rPr>
              <a:t>If negative labels are used (e.g. -4,.., 4), it is perceived more negatively (vs. 1,...,9)</a:t>
            </a:r>
          </a:p>
          <a:p>
            <a:pPr lvl="4">
              <a:lnSpc>
                <a:spcPct val="90000"/>
              </a:lnSpc>
            </a:pPr>
            <a:r>
              <a:rPr lang="cs-CZ" sz="1400" dirty="0">
                <a:latin typeface="+mn-lt"/>
              </a:rPr>
              <a:t>-4,.., 4 produces more positive evaluations than 1,...,9 </a:t>
            </a:r>
          </a:p>
          <a:p>
            <a:pPr lvl="4">
              <a:lnSpc>
                <a:spcPct val="90000"/>
              </a:lnSpc>
            </a:pPr>
            <a:r>
              <a:rPr lang="cs-CZ" sz="1400" dirty="0">
                <a:latin typeface="+mn-lt"/>
              </a:rPr>
              <a:t>=&gt; </a:t>
            </a:r>
            <a:r>
              <a:rPr lang="cs-CZ" sz="1400" dirty="0" err="1">
                <a:latin typeface="+mn-lt"/>
              </a:rPr>
              <a:t>star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ratings</a:t>
            </a:r>
            <a:r>
              <a:rPr lang="cs-CZ" sz="1400" dirty="0">
                <a:latin typeface="+mn-lt"/>
              </a:rPr>
              <a:t> vs. </a:t>
            </a:r>
            <a:r>
              <a:rPr lang="cs-CZ" sz="1400" dirty="0" err="1">
                <a:latin typeface="+mn-lt"/>
              </a:rPr>
              <a:t>Likes</a:t>
            </a:r>
            <a:r>
              <a:rPr lang="cs-CZ" sz="1400" dirty="0">
                <a:latin typeface="+mn-lt"/>
              </a:rPr>
              <a:t> and </a:t>
            </a:r>
            <a:r>
              <a:rPr lang="cs-CZ" sz="1400" dirty="0" err="1">
                <a:latin typeface="+mn-lt"/>
              </a:rPr>
              <a:t>dislikes</a:t>
            </a:r>
            <a:endParaRPr lang="cs-CZ" sz="1400" dirty="0">
              <a:latin typeface="+mn-lt"/>
            </a:endParaRP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322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You have 2*, 3* and 4* out of five star chart, how will you translate it to other rating schemes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Translation differs, but there are some similar outcomes</a:t>
            </a: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  <p:pic>
        <p:nvPicPr>
          <p:cNvPr id="3074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0" y="3526523"/>
            <a:ext cx="5783178" cy="32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94" y="3896584"/>
            <a:ext cx="3195972" cy="28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40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dirty="0" err="1">
                <a:latin typeface="+mn-lt"/>
              </a:rPr>
              <a:t>Summary</a:t>
            </a:r>
            <a:r>
              <a:rPr lang="cs-CZ" sz="2800" dirty="0">
                <a:latin typeface="+mn-lt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cs-CZ" i="1" dirty="0">
                <a:solidFill>
                  <a:srgbClr val="0070C0"/>
                </a:solidFill>
                <a:latin typeface="+mn-lt"/>
              </a:rPr>
              <a:t>OK,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it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is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vastly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more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important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in public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surveys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than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Recommender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systems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… But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still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: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Be very careful while </a:t>
            </a:r>
            <a:r>
              <a:rPr lang="cs-CZ" b="1" dirty="0">
                <a:latin typeface="+mn-lt"/>
              </a:rPr>
              <a:t>changing GUI </a:t>
            </a:r>
            <a:r>
              <a:rPr lang="cs-CZ" dirty="0">
                <a:latin typeface="+mn-lt"/>
              </a:rPr>
              <a:t>or </a:t>
            </a:r>
            <a:r>
              <a:rPr lang="cs-CZ" b="1" dirty="0">
                <a:latin typeface="+mn-lt"/>
              </a:rPr>
              <a:t>using external feedback data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It 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difficult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assess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where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border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between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liked</a:t>
            </a:r>
            <a:r>
              <a:rPr lang="cs-CZ" b="1" dirty="0">
                <a:latin typeface="+mn-lt"/>
              </a:rPr>
              <a:t> and </a:t>
            </a:r>
            <a:r>
              <a:rPr lang="cs-CZ" b="1" dirty="0" err="1">
                <a:latin typeface="+mn-lt"/>
              </a:rPr>
              <a:t>disliked</a:t>
            </a:r>
            <a:r>
              <a:rPr lang="cs-CZ" b="1" dirty="0">
                <a:latin typeface="+mn-lt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cs-CZ" i="1" dirty="0">
                <a:latin typeface="+mn-lt"/>
              </a:rPr>
              <a:t>(and </a:t>
            </a:r>
            <a:r>
              <a:rPr lang="cs-CZ" i="1" dirty="0" err="1">
                <a:latin typeface="+mn-lt"/>
              </a:rPr>
              <a:t>what</a:t>
            </a:r>
            <a:r>
              <a:rPr lang="cs-CZ" i="1" dirty="0">
                <a:latin typeface="+mn-lt"/>
              </a:rPr>
              <a:t>/</a:t>
            </a:r>
            <a:r>
              <a:rPr lang="cs-CZ" i="1" dirty="0" err="1">
                <a:latin typeface="+mn-lt"/>
              </a:rPr>
              <a:t>how</a:t>
            </a:r>
            <a:r>
              <a:rPr lang="cs-CZ" i="1" dirty="0">
                <a:latin typeface="+mn-lt"/>
              </a:rPr>
              <a:t> to use </a:t>
            </a:r>
            <a:r>
              <a:rPr lang="cs-CZ" i="1" dirty="0" err="1">
                <a:latin typeface="+mn-lt"/>
              </a:rPr>
              <a:t>it</a:t>
            </a:r>
            <a:r>
              <a:rPr lang="cs-CZ" i="1" dirty="0">
                <a:latin typeface="+mn-lt"/>
              </a:rPr>
              <a:t> in </a:t>
            </a:r>
            <a:r>
              <a:rPr lang="cs-CZ" i="1" dirty="0" err="1">
                <a:latin typeface="+mn-lt"/>
              </a:rPr>
              <a:t>the</a:t>
            </a:r>
            <a:r>
              <a:rPr lang="cs-CZ" i="1" dirty="0">
                <a:latin typeface="+mn-lt"/>
              </a:rPr>
              <a:t> user profile)</a:t>
            </a: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435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421173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  <a:hlinkClick r:id="rId2"/>
              </a:rPr>
              <a:t>https://xamat.github.io/pubs/xamatriain_umap09.pdf</a:t>
            </a:r>
            <a:r>
              <a:rPr lang="cs-CZ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Netflix dataset, both popular &amp; unpopular movies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Three trials, 5-scale rating + unseen of 100 movies: 1-&gt;2 at least one day apart, 2-&gt;3 at least 14 days apart, different ordering of items (random -&gt; popular -&gt; random)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87512"/>
            <a:ext cx="8006132" cy="3642783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 flipH="1">
            <a:off x="8294328" y="3761874"/>
            <a:ext cx="2766703" cy="1772652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Usually, rating differs just by one point; mediocre movies more unstable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8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859632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  <a:hlinkClick r:id="rId2"/>
              </a:rPr>
              <a:t>https://xamat.github.io/pubs/xamatriain_umap09.pdf</a:t>
            </a:r>
            <a:r>
              <a:rPr lang="cs-CZ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Netflix dataset, both popular &amp; unpopular movies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Three trials, 5-scale rating + unseen of 100 movies: 1-&gt;2 at least one day apart, 2-&gt;3 at least 14 days apart, different ordering of </a:t>
            </a:r>
            <a:r>
              <a:rPr lang="cs-CZ" dirty="0" err="1">
                <a:latin typeface="+mn-lt"/>
              </a:rPr>
              <a:t>items</a:t>
            </a:r>
            <a:r>
              <a:rPr lang="cs-CZ" dirty="0">
                <a:latin typeface="+mn-lt"/>
              </a:rPr>
              <a:t> (R1:random -&gt; R2:popular -&gt; R3:random)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8" y="3117512"/>
            <a:ext cx="8777693" cy="3599912"/>
          </a:xfrm>
          <a:prstGeom prst="rect">
            <a:avLst/>
          </a:prstGeom>
        </p:spPr>
      </p:pic>
      <p:sp>
        <p:nvSpPr>
          <p:cNvPr id="7" name="Flowchart: Sequential Access Storage 6"/>
          <p:cNvSpPr/>
          <p:nvPr/>
        </p:nvSpPr>
        <p:spPr>
          <a:xfrm flipH="1">
            <a:off x="9016223" y="3251193"/>
            <a:ext cx="2766703" cy="1772652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Inconsitencies are more frequent in less popular (less known?)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00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421173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A</a:t>
            </a:r>
            <a:r>
              <a:rPr lang="en-US" dirty="0" err="1">
                <a:latin typeface="+mn-lt"/>
              </a:rPr>
              <a:t>ssimilation</a:t>
            </a:r>
            <a:r>
              <a:rPr lang="en-US" dirty="0">
                <a:latin typeface="+mn-lt"/>
              </a:rPr>
              <a:t>/</a:t>
            </a:r>
            <a:r>
              <a:rPr lang="cs-CZ" dirty="0">
                <a:latin typeface="+mn-lt"/>
              </a:rPr>
              <a:t>C</a:t>
            </a:r>
            <a:r>
              <a:rPr lang="en-US" dirty="0" err="1">
                <a:latin typeface="+mn-lt"/>
              </a:rPr>
              <a:t>ontrast</a:t>
            </a:r>
            <a:r>
              <a:rPr lang="en-US" dirty="0">
                <a:latin typeface="+mn-lt"/>
              </a:rPr>
              <a:t> effect</a:t>
            </a:r>
            <a:r>
              <a:rPr lang="cs-CZ" dirty="0">
                <a:latin typeface="+mn-lt"/>
              </a:rPr>
              <a:t> on sequence of ratings</a:t>
            </a:r>
          </a:p>
          <a:p>
            <a:pPr lvl="1">
              <a:lnSpc>
                <a:spcPct val="90000"/>
              </a:lnSpc>
            </a:pPr>
            <a:r>
              <a:rPr lang="cs-CZ" sz="1100" dirty="0">
                <a:latin typeface="+mn-lt"/>
                <a:hlinkClick r:id="rId2"/>
              </a:rPr>
              <a:t>https://psycnet.apa.org/record/2001-01676-002</a:t>
            </a:r>
            <a:r>
              <a:rPr lang="cs-CZ" sz="1100" dirty="0">
                <a:latin typeface="+mn-lt"/>
              </a:rPr>
              <a:t>, </a:t>
            </a:r>
            <a:r>
              <a:rPr lang="cs-CZ" sz="1100" dirty="0">
                <a:latin typeface="+mn-lt"/>
                <a:hlinkClick r:id="rId3"/>
              </a:rPr>
              <a:t>https://en.wikipedia.org/wiki/Assimilation_and_contrast_effects</a:t>
            </a:r>
            <a:r>
              <a:rPr lang="cs-CZ" sz="1100" dirty="0">
                <a:latin typeface="+mn-lt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Main findings: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A</a:t>
            </a:r>
            <a:r>
              <a:rPr lang="en-US" dirty="0">
                <a:latin typeface="+mn-lt"/>
              </a:rPr>
              <a:t> user is likely to give a lower rating to an item if the preceding one deserved a very high evaluation. 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+mn-lt"/>
              </a:rPr>
              <a:t>However, if successive items are comparable in their ratings, the user is likely to assimilate the second item to the preceding one and give the same rating to both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936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A0ADF-82B7-4167-19DD-5C460745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039EB-6698-A291-6739-C81CCDD205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does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helps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65746-2F1F-6515-78E7-AAC0F0AF03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10124552" cy="49163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>
                <a:latin typeface="+mn-lt"/>
              </a:rPr>
              <a:t>Feedback </a:t>
            </a:r>
            <a:r>
              <a:rPr lang="cs-CZ" dirty="0" err="1">
                <a:latin typeface="+mn-lt"/>
              </a:rPr>
              <a:t>granularity</a:t>
            </a:r>
            <a:r>
              <a:rPr lang="cs-CZ" dirty="0">
                <a:latin typeface="+mn-lt"/>
              </a:rPr>
              <a:t> 	=&gt; </a:t>
            </a:r>
            <a:r>
              <a:rPr lang="cs-CZ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>
                <a:latin typeface="+mn-lt"/>
              </a:rPr>
              <a:t>preference </a:t>
            </a:r>
            <a:r>
              <a:rPr lang="cs-CZ" dirty="0" err="1">
                <a:latin typeface="+mn-lt"/>
              </a:rPr>
              <a:t>understanding</a:t>
            </a:r>
            <a:r>
              <a:rPr lang="cs-CZ" dirty="0">
                <a:latin typeface="+mn-lt"/>
              </a:rPr>
              <a:t> =&gt; </a:t>
            </a:r>
            <a:r>
              <a:rPr lang="cs-CZ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+mn-lt"/>
              </a:rPr>
              <a:t>recommendations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				 	=&gt;</a:t>
            </a:r>
            <a:r>
              <a:rPr lang="cs-CZ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+mn-lt"/>
              </a:rPr>
              <a:t>task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complexity</a:t>
            </a:r>
            <a:r>
              <a:rPr lang="cs-CZ" dirty="0">
                <a:latin typeface="+mn-lt"/>
              </a:rPr>
              <a:t> =&gt; </a:t>
            </a:r>
            <a:r>
              <a:rPr lang="cs-CZ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 </a:t>
            </a:r>
            <a:r>
              <a:rPr lang="cs-CZ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feedback </a:t>
            </a:r>
            <a:r>
              <a:rPr lang="cs-CZ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volume</a:t>
            </a:r>
            <a:r>
              <a:rPr lang="cs-CZ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=&gt; </a:t>
            </a:r>
            <a:r>
              <a:rPr lang="cs-CZ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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+mn-lt"/>
              </a:rPr>
              <a:t>recommendations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i="1" dirty="0" err="1">
                <a:solidFill>
                  <a:srgbClr val="0070C0"/>
                </a:solidFill>
                <a:latin typeface="+mn-lt"/>
              </a:rPr>
              <a:t>Which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phenomenon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will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have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a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higher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impact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Understanding the Temporal Dynamics of Recommendations across Different Rating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Scales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sz="1100" i="1" dirty="0">
                <a:solidFill>
                  <a:srgbClr val="0070C0"/>
                </a:solidFill>
                <a:latin typeface="+mn-lt"/>
              </a:rPr>
              <a:t>(https://ceur-ws.org/Vol-997/umap2013_lbr_7.pdf)</a:t>
            </a:r>
            <a:endParaRPr lang="en-US" sz="1800" i="1" dirty="0">
              <a:solidFill>
                <a:srgbClr val="0070C0"/>
              </a:solidFill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Comparing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1-5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star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rating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scheme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positive-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neutral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-negative (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explicit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conversions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Utilizing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User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kNN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algorithm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book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dataset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rating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prediction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task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(MAE)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latin typeface="+mn-lt"/>
              </a:rPr>
              <a:t>3-valued feedback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result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lower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MAE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than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5-valued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one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surprising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Effect of Feedback Granularity on Recommender Systems </a:t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Performance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100" i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100" i="1" dirty="0">
                <a:solidFill>
                  <a:srgbClr val="0070C0"/>
                </a:solidFill>
                <a:latin typeface="+mn-lt"/>
                <a:hlinkClick r:id="rId2"/>
              </a:rPr>
              <a:t>https://dl.acm.org/doi/abs/10.1145/3523227.3551479</a:t>
            </a:r>
            <a:r>
              <a:rPr lang="cs-CZ" sz="1100" i="1" dirty="0">
                <a:solidFill>
                  <a:srgbClr val="0070C0"/>
                </a:solidFill>
                <a:latin typeface="+mn-lt"/>
              </a:rPr>
              <a:t>) </a:t>
            </a:r>
            <a:r>
              <a:rPr lang="cs-CZ" sz="1200" dirty="0">
                <a:solidFill>
                  <a:schemeClr val="tx1"/>
                </a:solidFill>
                <a:latin typeface="+mn-lt"/>
              </a:rPr>
              <a:t>[</a:t>
            </a:r>
            <a:r>
              <a:rPr lang="cs-CZ" sz="1200" dirty="0" err="1">
                <a:solidFill>
                  <a:schemeClr val="tx1"/>
                </a:solidFill>
                <a:latin typeface="+mn-lt"/>
              </a:rPr>
              <a:t>our</a:t>
            </a:r>
            <a:r>
              <a:rPr lang="cs-CZ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tx1"/>
                </a:solidFill>
                <a:latin typeface="+mn-lt"/>
              </a:rPr>
              <a:t>work</a:t>
            </a:r>
            <a:r>
              <a:rPr lang="cs-CZ" sz="1200" dirty="0">
                <a:solidFill>
                  <a:schemeClr val="tx1"/>
                </a:solidFill>
                <a:latin typeface="+mn-lt"/>
              </a:rPr>
              <a:t>] </a:t>
            </a:r>
            <a:endParaRPr lang="cs-CZ" sz="1100" i="1" dirty="0">
              <a:solidFill>
                <a:srgbClr val="0070C0"/>
              </a:solidFill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Movies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books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data, more rating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granularity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(1,2,3,5,7,10) and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explicitly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>
                <a:solidFill>
                  <a:schemeClr val="tx1"/>
                </a:solidFill>
                <a:latin typeface="+mn-lt"/>
              </a:rPr>
              <a:t>model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feedback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volume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decrease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latin typeface="+mn-lt"/>
              </a:rPr>
              <a:t>More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granular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data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may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improve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results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some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algorithms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– but not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all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Even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slightest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decrease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feedback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volume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has much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stronger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impact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>
                <a:solidFill>
                  <a:schemeClr val="tx1"/>
                </a:solidFill>
                <a:latin typeface="+mn-lt"/>
              </a:rPr>
              <a:t>on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results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than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feedback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granularity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8FDFBD-9489-CB1A-B4A2-3DDA24EE1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14" y="3655982"/>
            <a:ext cx="2660832" cy="32020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CD4C78-3703-DD4B-9CF7-7D2A2AF92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837" y="3655983"/>
            <a:ext cx="2448163" cy="32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0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1E98DC3-CB8B-62A7-393F-33F281F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66" t="34263"/>
          <a:stretch/>
        </p:blipFill>
        <p:spPr>
          <a:xfrm>
            <a:off x="6272613" y="4174775"/>
            <a:ext cx="5811140" cy="13474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other variants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285999"/>
            <a:ext cx="9421173" cy="44270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Explicit</a:t>
            </a:r>
            <a:r>
              <a:rPr lang="cs-CZ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comparison of items </a:t>
            </a:r>
            <a:r>
              <a:rPr lang="cs-CZ" dirty="0">
                <a:latin typeface="+mn-lt"/>
              </a:rPr>
              <a:t>/ groups of items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Never seen outside of preference elicitation models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And </a:t>
            </a:r>
            <a:r>
              <a:rPr lang="cs-CZ" dirty="0" err="1">
                <a:latin typeface="+mn-lt"/>
              </a:rPr>
              <a:t>one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ancient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dating</a:t>
            </a:r>
            <a:r>
              <a:rPr lang="cs-CZ" dirty="0">
                <a:latin typeface="+mn-lt"/>
              </a:rPr>
              <a:t> app...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May be fun for users -&gt; higher engagement... But only for </a:t>
            </a:r>
            <a:r>
              <a:rPr lang="cs-CZ" dirty="0" err="1">
                <a:latin typeface="+mn-lt"/>
              </a:rPr>
              <a:t>specific</a:t>
            </a:r>
            <a:r>
              <a:rPr lang="cs-CZ" dirty="0">
                <a:latin typeface="+mn-lt"/>
              </a:rPr>
              <a:t> use-</a:t>
            </a:r>
            <a:r>
              <a:rPr lang="cs-CZ" dirty="0" err="1">
                <a:latin typeface="+mn-lt"/>
              </a:rPr>
              <a:t>cases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Explicit rating of item</a:t>
            </a:r>
            <a:r>
              <a:rPr lang="en-US" b="1" dirty="0">
                <a:latin typeface="+mn-lt"/>
              </a:rPr>
              <a:t>’s attributes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Multimodal rating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Not frequent, but relevant for well</a:t>
            </a:r>
            <a:r>
              <a:rPr lang="cs-CZ" dirty="0">
                <a:latin typeface="+mn-lt"/>
              </a:rPr>
              <a:t>-</a:t>
            </a:r>
            <a:r>
              <a:rPr lang="en-US" dirty="0">
                <a:latin typeface="+mn-lt"/>
              </a:rPr>
              <a:t>defined</a:t>
            </a:r>
            <a:r>
              <a:rPr lang="cs-CZ" dirty="0">
                <a:latin typeface="+mn-lt"/>
              </a:rPr>
              <a:t> cases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Booking.com </a:t>
            </a:r>
            <a:r>
              <a:rPr lang="cs-CZ" dirty="0" err="1">
                <a:latin typeface="+mn-lt"/>
              </a:rPr>
              <a:t>example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latin typeface="+mn-lt"/>
              </a:rPr>
              <a:t>Might</a:t>
            </a:r>
            <a:r>
              <a:rPr lang="cs-CZ" dirty="0">
                <a:latin typeface="+mn-lt"/>
              </a:rPr>
              <a:t> not </a:t>
            </a:r>
            <a:r>
              <a:rPr lang="cs-CZ" dirty="0" err="1">
                <a:latin typeface="+mn-lt"/>
              </a:rPr>
              <a:t>have</a:t>
            </a:r>
            <a:r>
              <a:rPr lang="cs-CZ" dirty="0">
                <a:latin typeface="+mn-lt"/>
              </a:rPr>
              <a:t> a 1:1 map to </a:t>
            </a:r>
            <a:r>
              <a:rPr lang="cs-CZ" dirty="0" err="1">
                <a:latin typeface="+mn-lt"/>
              </a:rPr>
              <a:t>attributes</a:t>
            </a:r>
            <a:r>
              <a:rPr lang="cs-CZ" dirty="0">
                <a:latin typeface="+mn-lt"/>
              </a:rPr>
              <a:t> as </a:t>
            </a:r>
            <a:r>
              <a:rPr lang="cs-CZ" dirty="0" err="1">
                <a:latin typeface="+mn-lt"/>
              </a:rPr>
              <a:t>defined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items</a:t>
            </a:r>
            <a:r>
              <a:rPr lang="cs-CZ" dirty="0">
                <a:latin typeface="+mn-lt"/>
              </a:rPr>
              <a:t> metadata</a:t>
            </a:r>
          </a:p>
          <a:p>
            <a:pPr>
              <a:lnSpc>
                <a:spcPct val="90000"/>
              </a:lnSpc>
            </a:pPr>
            <a:r>
              <a:rPr lang="cs-CZ" b="1" dirty="0" err="1">
                <a:latin typeface="+mn-lt"/>
              </a:rPr>
              <a:t>Writing</a:t>
            </a:r>
            <a:r>
              <a:rPr lang="cs-CZ" b="1" dirty="0">
                <a:latin typeface="+mn-lt"/>
              </a:rPr>
              <a:t> a </a:t>
            </a:r>
            <a:r>
              <a:rPr lang="cs-CZ" b="1" dirty="0" err="1">
                <a:latin typeface="+mn-lt"/>
              </a:rPr>
              <a:t>review</a:t>
            </a:r>
            <a:r>
              <a:rPr lang="cs-CZ" b="1" dirty="0">
                <a:latin typeface="+mn-lt"/>
              </a:rPr>
              <a:t> (</a:t>
            </a:r>
            <a:r>
              <a:rPr lang="cs-CZ" b="1" dirty="0" err="1">
                <a:latin typeface="+mn-lt"/>
              </a:rPr>
              <a:t>is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it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really</a:t>
            </a:r>
            <a:r>
              <a:rPr lang="cs-CZ" b="1" dirty="0">
                <a:latin typeface="+mn-lt"/>
              </a:rPr>
              <a:t> explicit feedback?)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Emotion</a:t>
            </a:r>
            <a:r>
              <a:rPr lang="cs-CZ" dirty="0">
                <a:latin typeface="+mn-lt"/>
              </a:rPr>
              <a:t>/polarity </a:t>
            </a:r>
            <a:r>
              <a:rPr lang="cs-CZ" dirty="0" err="1">
                <a:latin typeface="+mn-lt"/>
              </a:rPr>
              <a:t>detection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feature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detection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Details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maybe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later</a:t>
            </a:r>
            <a:r>
              <a:rPr lang="cs-CZ" dirty="0">
                <a:latin typeface="+mn-lt"/>
              </a:rPr>
              <a:t> – </a:t>
            </a:r>
            <a:r>
              <a:rPr lang="cs-CZ" dirty="0" err="1">
                <a:latin typeface="+mn-lt"/>
              </a:rPr>
              <a:t>if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enough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time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940B813-8CFA-CA66-E224-532EE85E10FB}"/>
              </a:ext>
            </a:extLst>
          </p:cNvPr>
          <p:cNvCxnSpPr>
            <a:cxnSpLocks/>
          </p:cNvCxnSpPr>
          <p:nvPr/>
        </p:nvCxnSpPr>
        <p:spPr>
          <a:xfrm flipV="1">
            <a:off x="4093436" y="4848479"/>
            <a:ext cx="2179177" cy="21063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9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419" y="1046205"/>
            <a:ext cx="4343847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How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does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Rochio</a:t>
            </a:r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’s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method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work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BE45AA-E82A-126F-3F2D-FC6363DF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4" y="1494380"/>
            <a:ext cx="2736438" cy="17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108AAE2-2F39-1700-44D5-18575ABB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51" y="1847884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2FDA5F0-7A70-368B-AC9F-FBC7C8374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4739580" y="4170839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797BE311-33CA-A0EC-3FC9-697E4992D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8628012" y="4189311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D6C2EAD-54C6-B6D4-9A89-A132AD735DBD}"/>
              </a:ext>
            </a:extLst>
          </p:cNvPr>
          <p:cNvSpPr txBox="1"/>
          <p:nvPr/>
        </p:nvSpPr>
        <p:spPr>
          <a:xfrm>
            <a:off x="5369993" y="5837111"/>
            <a:ext cx="370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FF0000"/>
                </a:solidFill>
              </a:rPr>
              <a:t>What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is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wrong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here</a:t>
            </a:r>
            <a:r>
              <a:rPr lang="cs-CZ" sz="3200" b="1" i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E3ED-DBBF-5734-5D5A-FB59CBB78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643686A7-5808-5516-7D35-AA7AAE798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>
            <a:extLst>
              <a:ext uri="{FF2B5EF4-FFF2-40B4-BE49-F238E27FC236}">
                <a16:creationId xmlns:a16="http://schemas.microsoft.com/office/drawing/2014/main" id="{61629A68-1C52-3C37-8B2F-5B2D2A415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08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cs-CZ" sz="2800" b="1" dirty="0">
                <a:solidFill>
                  <a:srgbClr val="0070C0"/>
                </a:solidFill>
              </a:rPr>
              <a:t>How </a:t>
            </a:r>
            <a:r>
              <a:rPr lang="cs-CZ" sz="2800" b="1" dirty="0" err="1">
                <a:solidFill>
                  <a:srgbClr val="0070C0"/>
                </a:solidFill>
              </a:rPr>
              <a:t>does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industry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feel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about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that</a:t>
            </a:r>
            <a:r>
              <a:rPr lang="cs-CZ" sz="2800" b="1" dirty="0">
                <a:solidFill>
                  <a:srgbClr val="0070C0"/>
                </a:solidFill>
              </a:rPr>
              <a:t>?</a:t>
            </a:r>
          </a:p>
          <a:p>
            <a:pPr marL="0" lv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603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7C03017-E2CC-4468-AD06-D9D6E3FAE58D}"/>
              </a:ext>
            </a:extLst>
          </p:cNvPr>
          <p:cNvGrpSpPr/>
          <p:nvPr/>
        </p:nvGrpSpPr>
        <p:grpSpPr>
          <a:xfrm>
            <a:off x="237839" y="1599978"/>
            <a:ext cx="11716321" cy="2600688"/>
            <a:chOff x="321304" y="2440890"/>
            <a:chExt cx="11716321" cy="260068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A7AC497-714E-484A-977E-C1D5955FC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398" y="2440890"/>
              <a:ext cx="11660227" cy="260068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14:cNvPr>
                <p14:cNvContentPartPr/>
                <p14:nvPr/>
              </p14:nvContentPartPr>
              <p14:xfrm>
                <a:off x="321304" y="3912471"/>
                <a:ext cx="1437840" cy="5367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2304" y="3903831"/>
                  <a:ext cx="1455480" cy="554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7D45BA4E-8AF5-430D-A98E-3B41D7E6CBC2}"/>
                </a:ext>
              </a:extLst>
            </p:cNvPr>
            <p:cNvGrpSpPr/>
            <p:nvPr/>
          </p:nvGrpSpPr>
          <p:grpSpPr>
            <a:xfrm>
              <a:off x="7867264" y="2741751"/>
              <a:ext cx="2790360" cy="505080"/>
              <a:chOff x="7867264" y="2741751"/>
              <a:chExt cx="2790360" cy="50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14:cNvPr>
                  <p14:cNvContentPartPr/>
                  <p14:nvPr/>
                </p14:nvContentPartPr>
                <p14:xfrm>
                  <a:off x="7867264" y="2763711"/>
                  <a:ext cx="886680" cy="483120"/>
                </p14:xfrm>
              </p:contentPart>
            </mc:Choice>
            <mc:Fallback xmlns="">
              <p:pic>
                <p:nvPicPr>
                  <p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858624" y="2754711"/>
                    <a:ext cx="904320" cy="50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14:cNvPr>
                  <p14:cNvContentPartPr/>
                  <p14:nvPr/>
                </p14:nvContentPartPr>
                <p14:xfrm>
                  <a:off x="8707144" y="2741751"/>
                  <a:ext cx="961560" cy="447840"/>
                </p14:xfrm>
              </p:contentPart>
            </mc:Choice>
            <mc:Fallback xmlns="">
              <p:pic>
                <p:nvPicPr>
                  <p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698504" y="2732751"/>
                    <a:ext cx="979200" cy="46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14:cNvPr>
                  <p14:cNvContentPartPr/>
                  <p14:nvPr/>
                </p14:nvContentPartPr>
                <p14:xfrm>
                  <a:off x="9779584" y="2753271"/>
                  <a:ext cx="878040" cy="436680"/>
                </p14:xfrm>
              </p:contentPart>
            </mc:Choice>
            <mc:Fallback xmlns="">
              <p:pic>
                <p:nvPicPr>
                  <p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770944" y="2744271"/>
                    <a:ext cx="895680" cy="454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14:cNvPr>
                <p14:cNvContentPartPr/>
                <p14:nvPr/>
              </p14:nvContentPartPr>
              <p14:xfrm>
                <a:off x="4958824" y="3221631"/>
                <a:ext cx="1332000" cy="69264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50184" y="3212991"/>
                  <a:ext cx="134964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14:cNvPr>
                <p14:cNvContentPartPr/>
                <p14:nvPr/>
              </p14:nvContentPartPr>
              <p14:xfrm>
                <a:off x="10816384" y="3155391"/>
                <a:ext cx="558000" cy="3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07384" y="3146391"/>
                  <a:ext cx="575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0B1F5042-17AD-4567-B01A-033E109D42DF}"/>
              </a:ext>
            </a:extLst>
          </p:cNvPr>
          <p:cNvGrpSpPr/>
          <p:nvPr/>
        </p:nvGrpSpPr>
        <p:grpSpPr>
          <a:xfrm>
            <a:off x="293933" y="4239054"/>
            <a:ext cx="3757558" cy="2037936"/>
            <a:chOff x="338484" y="4584239"/>
            <a:chExt cx="3757558" cy="20379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14:cNvPr>
                <p14:cNvContentPartPr/>
                <p14:nvPr/>
              </p14:nvContentPartPr>
              <p14:xfrm>
                <a:off x="2954704" y="6154911"/>
                <a:ext cx="360" cy="3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45704" y="61459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DC8355DF-589D-4004-AE67-1909C059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8484" y="4584239"/>
              <a:ext cx="1337195" cy="2037936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672307E-AD10-4DD1-BC88-CEF1169A0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79741"/>
            <a:stretch/>
          </p:blipFill>
          <p:spPr>
            <a:xfrm>
              <a:off x="1929718" y="5538756"/>
              <a:ext cx="1818042" cy="809738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38792272-CB7F-4490-AB13-D00E049BC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74563"/>
            <a:stretch/>
          </p:blipFill>
          <p:spPr>
            <a:xfrm>
              <a:off x="1813365" y="4646709"/>
              <a:ext cx="2282677" cy="80973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14:cNvPr>
                <p14:cNvContentPartPr/>
                <p14:nvPr/>
              </p14:nvContentPartPr>
              <p14:xfrm>
                <a:off x="2698024" y="5118111"/>
                <a:ext cx="1070280" cy="3420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89384" y="5109111"/>
                  <a:ext cx="108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14:cNvPr>
                <p14:cNvContentPartPr/>
                <p14:nvPr/>
              </p14:nvContentPartPr>
              <p14:xfrm>
                <a:off x="2731864" y="5385591"/>
                <a:ext cx="892080" cy="3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2864" y="5376951"/>
                  <a:ext cx="90972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491424DA-41D7-4280-A553-496EE8D21AD7}"/>
                </a:ext>
              </a:extLst>
            </p:cNvPr>
            <p:cNvGrpSpPr/>
            <p:nvPr/>
          </p:nvGrpSpPr>
          <p:grpSpPr>
            <a:xfrm>
              <a:off x="2014744" y="5540751"/>
              <a:ext cx="1565280" cy="469440"/>
              <a:chOff x="2014744" y="5540751"/>
              <a:chExt cx="1565280" cy="46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14:cNvPr>
                  <p14:cNvContentPartPr/>
                  <p14:nvPr/>
                </p14:nvContentPartPr>
                <p14:xfrm>
                  <a:off x="2014744" y="5540751"/>
                  <a:ext cx="1565280" cy="29196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005744" y="5531751"/>
                    <a:ext cx="158292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14:cNvPr>
                  <p14:cNvContentPartPr/>
                  <p14:nvPr/>
                </p14:nvContentPartPr>
                <p14:xfrm>
                  <a:off x="2542144" y="6009831"/>
                  <a:ext cx="874440" cy="36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533144" y="6001191"/>
                    <a:ext cx="8920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88DA2DB4-3487-45E1-A1E8-1A2F61171059}"/>
              </a:ext>
            </a:extLst>
          </p:cNvPr>
          <p:cNvGrpSpPr/>
          <p:nvPr/>
        </p:nvGrpSpPr>
        <p:grpSpPr>
          <a:xfrm>
            <a:off x="4498396" y="4166594"/>
            <a:ext cx="7455764" cy="713786"/>
            <a:chOff x="4498396" y="4166594"/>
            <a:chExt cx="7455764" cy="713786"/>
          </a:xfrm>
        </p:grpSpPr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C11F0EC4-9E9D-4F0B-AC6A-83AACD158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98396" y="4166594"/>
              <a:ext cx="7455764" cy="7137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14:cNvPr>
                <p14:cNvContentPartPr/>
                <p14:nvPr/>
              </p14:nvContentPartPr>
              <p14:xfrm>
                <a:off x="10423984" y="4325751"/>
                <a:ext cx="695160" cy="4248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14984" y="4317111"/>
                  <a:ext cx="712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14:cNvPr>
                <p14:cNvContentPartPr/>
                <p14:nvPr/>
              </p14:nvContentPartPr>
              <p14:xfrm>
                <a:off x="9745744" y="4782591"/>
                <a:ext cx="512640" cy="4608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6744" y="4773951"/>
                  <a:ext cx="5302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C95BD3D3-E45D-445C-BC11-4D51A2A79561}"/>
              </a:ext>
            </a:extLst>
          </p:cNvPr>
          <p:cNvGrpSpPr/>
          <p:nvPr/>
        </p:nvGrpSpPr>
        <p:grpSpPr>
          <a:xfrm>
            <a:off x="4498396" y="5099937"/>
            <a:ext cx="2048521" cy="1231634"/>
            <a:chOff x="4463703" y="5157997"/>
            <a:chExt cx="2048521" cy="1231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14:cNvPr>
                <p14:cNvContentPartPr/>
                <p14:nvPr/>
              </p14:nvContentPartPr>
              <p14:xfrm>
                <a:off x="6511864" y="6389271"/>
                <a:ext cx="360" cy="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02864" y="6380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14:cNvPr>
                <p14:cNvContentPartPr/>
                <p14:nvPr/>
              </p14:nvContentPartPr>
              <p14:xfrm>
                <a:off x="5675584" y="5865471"/>
                <a:ext cx="360" cy="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66944" y="58564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04EA59A6-A872-433B-AB27-1162EF1D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463703" y="5157997"/>
              <a:ext cx="2048161" cy="1095528"/>
            </a:xfrm>
            <a:prstGeom prst="rect">
              <a:avLst/>
            </a:prstGeom>
          </p:spPr>
        </p:pic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BCC94403-368C-47E6-A747-D2B7E3886891}"/>
                </a:ext>
              </a:extLst>
            </p:cNvPr>
            <p:cNvGrpSpPr/>
            <p:nvPr/>
          </p:nvGrpSpPr>
          <p:grpSpPr>
            <a:xfrm>
              <a:off x="5508184" y="6065631"/>
              <a:ext cx="713880" cy="33840"/>
              <a:chOff x="5508184" y="6065631"/>
              <a:chExt cx="713880" cy="3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14:cNvPr>
                  <p14:cNvContentPartPr/>
                  <p14:nvPr/>
                </p14:nvContentPartPr>
                <p14:xfrm>
                  <a:off x="5508184" y="6065631"/>
                  <a:ext cx="139680" cy="11880"/>
                </p14:xfrm>
              </p:contentPart>
            </mc:Choice>
            <mc:Fallback xmlns="">
              <p:pic>
                <p:nvPicPr>
                  <p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499544" y="6056631"/>
                    <a:ext cx="15732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14:cNvPr>
                  <p14:cNvContentPartPr/>
                  <p14:nvPr/>
                </p14:nvContentPartPr>
                <p14:xfrm>
                  <a:off x="5776024" y="6099111"/>
                  <a:ext cx="144000" cy="360"/>
                </p14:xfrm>
              </p:contentPart>
            </mc:Choice>
            <mc:Fallback xmlns="">
              <p:pic>
                <p:nvPicPr>
                  <p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767024" y="6090471"/>
                    <a:ext cx="161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14:cNvPr>
                  <p14:cNvContentPartPr/>
                  <p14:nvPr/>
                </p14:nvContentPartPr>
                <p14:xfrm>
                  <a:off x="6043504" y="6088311"/>
                  <a:ext cx="178560" cy="360"/>
                </p14:xfrm>
              </p:contentPart>
            </mc:Choice>
            <mc:Fallback xmlns="">
              <p:pic>
                <p:nvPicPr>
                  <p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34864" y="6079671"/>
                    <a:ext cx="1962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14:cNvPr>
                <p14:cNvContentPartPr/>
                <p14:nvPr/>
              </p14:nvContentPartPr>
              <p14:xfrm>
                <a:off x="5218384" y="5887431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384" y="5878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8" name="Obrázek 47">
            <a:extLst>
              <a:ext uri="{FF2B5EF4-FFF2-40B4-BE49-F238E27FC236}">
                <a16:creationId xmlns:a16="http://schemas.microsoft.com/office/drawing/2014/main" id="{849E2074-C224-49F5-880D-10946D9BAA4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57279" y="5056136"/>
            <a:ext cx="5293705" cy="3707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14:cNvPr>
              <p14:cNvContentPartPr/>
              <p14:nvPr/>
            </p14:nvContentPartPr>
            <p14:xfrm>
              <a:off x="6779344" y="5351391"/>
              <a:ext cx="675000" cy="12240"/>
            </p14:xfrm>
          </p:contentPart>
        </mc:Choice>
        <mc:Fallback xmlns=""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70704" y="5342751"/>
                <a:ext cx="692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14:cNvPr>
              <p14:cNvContentPartPr/>
              <p14:nvPr/>
            </p14:nvContentPartPr>
            <p14:xfrm>
              <a:off x="10269904" y="5318631"/>
              <a:ext cx="1036080" cy="3420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61264" y="5309991"/>
                <a:ext cx="10537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Skupina 63">
            <a:extLst>
              <a:ext uri="{FF2B5EF4-FFF2-40B4-BE49-F238E27FC236}">
                <a16:creationId xmlns:a16="http://schemas.microsoft.com/office/drawing/2014/main" id="{CD97E3B5-F6D9-4B30-8D5A-7BA7744A1CC9}"/>
              </a:ext>
            </a:extLst>
          </p:cNvPr>
          <p:cNvGrpSpPr/>
          <p:nvPr/>
        </p:nvGrpSpPr>
        <p:grpSpPr>
          <a:xfrm>
            <a:off x="7582504" y="5318631"/>
            <a:ext cx="743760" cy="33840"/>
            <a:chOff x="7582504" y="5318631"/>
            <a:chExt cx="74376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14:cNvPr>
                <p14:cNvContentPartPr/>
                <p14:nvPr/>
              </p14:nvContentPartPr>
              <p14:xfrm>
                <a:off x="7582504" y="5340951"/>
                <a:ext cx="11520" cy="36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73504" y="5332311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14:cNvPr>
                <p14:cNvContentPartPr/>
                <p14:nvPr/>
              </p14:nvContentPartPr>
              <p14:xfrm>
                <a:off x="7682584" y="5340951"/>
                <a:ext cx="22320" cy="720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73944" y="5332311"/>
                  <a:ext cx="3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14:cNvPr>
                <p14:cNvContentPartPr/>
                <p14:nvPr/>
              </p14:nvContentPartPr>
              <p14:xfrm>
                <a:off x="7839184" y="5350311"/>
                <a:ext cx="2160" cy="216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30184" y="5341311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14:cNvPr>
                <p14:cNvContentPartPr/>
                <p14:nvPr/>
              </p14:nvContentPartPr>
              <p14:xfrm>
                <a:off x="7816864" y="5318631"/>
                <a:ext cx="41400" cy="36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07864" y="530999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14:cNvPr>
                <p14:cNvContentPartPr/>
                <p14:nvPr/>
              </p14:nvContentPartPr>
              <p14:xfrm>
                <a:off x="7916944" y="5330151"/>
                <a:ext cx="52920" cy="1152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08304" y="5321151"/>
                  <a:ext cx="7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14:cNvPr>
                <p14:cNvContentPartPr/>
                <p14:nvPr/>
              </p14:nvContentPartPr>
              <p14:xfrm>
                <a:off x="8017384" y="5334471"/>
                <a:ext cx="81360" cy="720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08384" y="5325471"/>
                  <a:ext cx="9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14:cNvPr>
                <p14:cNvContentPartPr/>
                <p14:nvPr/>
              </p14:nvContentPartPr>
              <p14:xfrm>
                <a:off x="8151304" y="5330151"/>
                <a:ext cx="75960" cy="36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42664" y="5321151"/>
                  <a:ext cx="9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14:cNvPr>
                <p14:cNvContentPartPr/>
                <p14:nvPr/>
              </p14:nvContentPartPr>
              <p14:xfrm>
                <a:off x="8284864" y="5330151"/>
                <a:ext cx="41400" cy="36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76224" y="532115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14:cNvPr>
                <p14:cNvContentPartPr/>
                <p14:nvPr/>
              </p14:nvContentPartPr>
              <p14:xfrm>
                <a:off x="7694104" y="5330151"/>
                <a:ext cx="30600" cy="36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85104" y="5321151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14:cNvPr>
                <p14:cNvContentPartPr/>
                <p14:nvPr/>
              </p14:nvContentPartPr>
              <p14:xfrm>
                <a:off x="7582504" y="5352111"/>
                <a:ext cx="64440" cy="36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73504" y="5343111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Obrázek 65">
            <a:extLst>
              <a:ext uri="{FF2B5EF4-FFF2-40B4-BE49-F238E27FC236}">
                <a16:creationId xmlns:a16="http://schemas.microsoft.com/office/drawing/2014/main" id="{FBAAE947-E568-419C-B642-7FC994D5E23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8526178" y="4880380"/>
            <a:ext cx="1546194" cy="1976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14:cNvPr>
              <p14:cNvContentPartPr/>
              <p14:nvPr/>
            </p14:nvContentPartPr>
            <p14:xfrm>
              <a:off x="8862304" y="5939991"/>
              <a:ext cx="227160" cy="26244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53304" y="5930991"/>
                <a:ext cx="244800" cy="280080"/>
              </a:xfrm>
              <a:prstGeom prst="rect">
                <a:avLst/>
              </a:prstGeom>
            </p:spPr>
          </p:pic>
        </mc:Fallback>
      </mc:AlternateContent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F5B170B7-731E-44A7-97C3-9F733E07E3BE}"/>
              </a:ext>
            </a:extLst>
          </p:cNvPr>
          <p:cNvCxnSpPr>
            <a:cxnSpLocks/>
          </p:cNvCxnSpPr>
          <p:nvPr/>
        </p:nvCxnSpPr>
        <p:spPr>
          <a:xfrm>
            <a:off x="9089464" y="6041051"/>
            <a:ext cx="11887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32D385E9-8A1B-44AE-8CB2-12DBD5EE8B55}"/>
              </a:ext>
            </a:extLst>
          </p:cNvPr>
          <p:cNvSpPr txBox="1"/>
          <p:nvPr/>
        </p:nvSpPr>
        <p:spPr>
          <a:xfrm>
            <a:off x="10295177" y="5876362"/>
            <a:ext cx="169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Artist</a:t>
            </a:r>
            <a:r>
              <a:rPr lang="cs-CZ" sz="1400" dirty="0"/>
              <a:t>, album &amp; track</a:t>
            </a:r>
          </a:p>
        </p:txBody>
      </p:sp>
    </p:spTree>
    <p:extLst>
      <p:ext uri="{BB962C8B-B14F-4D97-AF65-F5344CB8AC3E}">
        <p14:creationId xmlns:p14="http://schemas.microsoft.com/office/powerpoint/2010/main" val="3666547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3D59E2E-1307-410A-8150-8629056E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9" y="3628656"/>
            <a:ext cx="8573696" cy="261974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B8B131A-3479-4DE2-A6F1-DBE6134C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4" y="1756813"/>
            <a:ext cx="8535591" cy="1619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14:cNvPr>
              <p14:cNvContentPartPr/>
              <p14:nvPr/>
            </p14:nvContentPartPr>
            <p14:xfrm>
              <a:off x="980824" y="4660911"/>
              <a:ext cx="1716480" cy="460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184" y="4651911"/>
                <a:ext cx="17341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14:cNvPr>
              <p14:cNvContentPartPr/>
              <p14:nvPr/>
            </p14:nvContentPartPr>
            <p14:xfrm>
              <a:off x="801544" y="5206311"/>
              <a:ext cx="1819800" cy="105120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44" y="5197671"/>
                <a:ext cx="183744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14:cNvPr>
              <p14:cNvContentPartPr/>
              <p14:nvPr/>
            </p14:nvContentPartPr>
            <p14:xfrm>
              <a:off x="5138824" y="5228271"/>
              <a:ext cx="2066040" cy="80532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9824" y="5219631"/>
                <a:ext cx="2083680" cy="8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144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BC5A0F-0ACD-9592-BB94-56CA5C8B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0" y="1270000"/>
            <a:ext cx="5502800" cy="29374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1BF33C3-2CAB-B8E2-F61F-DF190335F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0" y="4533978"/>
            <a:ext cx="8579944" cy="2037737"/>
          </a:xfrm>
          <a:prstGeom prst="rect">
            <a:avLst/>
          </a:prstGeom>
        </p:spPr>
      </p:pic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1AA0C348-C8B5-468C-0591-DFD7EC4BAB35}"/>
              </a:ext>
            </a:extLst>
          </p:cNvPr>
          <p:cNvSpPr/>
          <p:nvPr/>
        </p:nvSpPr>
        <p:spPr>
          <a:xfrm>
            <a:off x="5263392" y="1734796"/>
            <a:ext cx="983679" cy="581114"/>
          </a:xfrm>
          <a:custGeom>
            <a:avLst/>
            <a:gdLst>
              <a:gd name="connsiteX0" fmla="*/ 787030 w 983679"/>
              <a:gd name="connsiteY0" fmla="*/ 581114 h 581114"/>
              <a:gd name="connsiteX1" fmla="*/ 428107 w 983679"/>
              <a:gd name="connsiteY1" fmla="*/ 487111 h 581114"/>
              <a:gd name="connsiteX2" fmla="*/ 257191 w 983679"/>
              <a:gd name="connsiteY2" fmla="*/ 427290 h 581114"/>
              <a:gd name="connsiteX3" fmla="*/ 146096 w 983679"/>
              <a:gd name="connsiteY3" fmla="*/ 393107 h 581114"/>
              <a:gd name="connsiteX4" fmla="*/ 26455 w 983679"/>
              <a:gd name="connsiteY4" fmla="*/ 333286 h 581114"/>
              <a:gd name="connsiteX5" fmla="*/ 817 w 983679"/>
              <a:gd name="connsiteY5" fmla="*/ 282011 h 581114"/>
              <a:gd name="connsiteX6" fmla="*/ 17909 w 983679"/>
              <a:gd name="connsiteY6" fmla="*/ 145279 h 581114"/>
              <a:gd name="connsiteX7" fmla="*/ 94821 w 983679"/>
              <a:gd name="connsiteY7" fmla="*/ 68367 h 581114"/>
              <a:gd name="connsiteX8" fmla="*/ 359741 w 983679"/>
              <a:gd name="connsiteY8" fmla="*/ 0 h 581114"/>
              <a:gd name="connsiteX9" fmla="*/ 761393 w 983679"/>
              <a:gd name="connsiteY9" fmla="*/ 42729 h 581114"/>
              <a:gd name="connsiteX10" fmla="*/ 812668 w 983679"/>
              <a:gd name="connsiteY10" fmla="*/ 59821 h 581114"/>
              <a:gd name="connsiteX11" fmla="*/ 889580 w 983679"/>
              <a:gd name="connsiteY11" fmla="*/ 111096 h 581114"/>
              <a:gd name="connsiteX12" fmla="*/ 966492 w 983679"/>
              <a:gd name="connsiteY12" fmla="*/ 247828 h 581114"/>
              <a:gd name="connsiteX13" fmla="*/ 983584 w 983679"/>
              <a:gd name="connsiteY13" fmla="*/ 376015 h 581114"/>
              <a:gd name="connsiteX14" fmla="*/ 966492 w 983679"/>
              <a:gd name="connsiteY14" fmla="*/ 444382 h 581114"/>
              <a:gd name="connsiteX15" fmla="*/ 915217 w 983679"/>
              <a:gd name="connsiteY15" fmla="*/ 495656 h 581114"/>
              <a:gd name="connsiteX16" fmla="*/ 752847 w 983679"/>
              <a:gd name="connsiteY16" fmla="*/ 555477 h 581114"/>
              <a:gd name="connsiteX17" fmla="*/ 667389 w 983679"/>
              <a:gd name="connsiteY17" fmla="*/ 564023 h 581114"/>
              <a:gd name="connsiteX18" fmla="*/ 513565 w 983679"/>
              <a:gd name="connsiteY18" fmla="*/ 538385 h 581114"/>
              <a:gd name="connsiteX19" fmla="*/ 453744 w 983679"/>
              <a:gd name="connsiteY19" fmla="*/ 521294 h 58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3679" h="581114">
                <a:moveTo>
                  <a:pt x="787030" y="581114"/>
                </a:moveTo>
                <a:cubicBezTo>
                  <a:pt x="660595" y="555826"/>
                  <a:pt x="582789" y="541250"/>
                  <a:pt x="428107" y="487111"/>
                </a:cubicBezTo>
                <a:lnTo>
                  <a:pt x="257191" y="427290"/>
                </a:lnTo>
                <a:cubicBezTo>
                  <a:pt x="220434" y="415038"/>
                  <a:pt x="181502" y="408843"/>
                  <a:pt x="146096" y="393107"/>
                </a:cubicBezTo>
                <a:cubicBezTo>
                  <a:pt x="54005" y="352178"/>
                  <a:pt x="93241" y="373359"/>
                  <a:pt x="26455" y="333286"/>
                </a:cubicBezTo>
                <a:cubicBezTo>
                  <a:pt x="17909" y="316194"/>
                  <a:pt x="1685" y="301100"/>
                  <a:pt x="817" y="282011"/>
                </a:cubicBezTo>
                <a:cubicBezTo>
                  <a:pt x="-1269" y="236126"/>
                  <a:pt x="-590" y="187321"/>
                  <a:pt x="17909" y="145279"/>
                </a:cubicBezTo>
                <a:cubicBezTo>
                  <a:pt x="32511" y="112093"/>
                  <a:pt x="63731" y="87021"/>
                  <a:pt x="94821" y="68367"/>
                </a:cubicBezTo>
                <a:cubicBezTo>
                  <a:pt x="186531" y="13341"/>
                  <a:pt x="258919" y="13443"/>
                  <a:pt x="359741" y="0"/>
                </a:cubicBezTo>
                <a:cubicBezTo>
                  <a:pt x="763360" y="20699"/>
                  <a:pt x="578798" y="-22484"/>
                  <a:pt x="761393" y="42729"/>
                </a:cubicBezTo>
                <a:cubicBezTo>
                  <a:pt x="778360" y="48789"/>
                  <a:pt x="795940" y="53130"/>
                  <a:pt x="812668" y="59821"/>
                </a:cubicBezTo>
                <a:cubicBezTo>
                  <a:pt x="840186" y="70828"/>
                  <a:pt x="869805" y="89344"/>
                  <a:pt x="889580" y="111096"/>
                </a:cubicBezTo>
                <a:cubicBezTo>
                  <a:pt x="933216" y="159096"/>
                  <a:pt x="939988" y="188194"/>
                  <a:pt x="966492" y="247828"/>
                </a:cubicBezTo>
                <a:cubicBezTo>
                  <a:pt x="971336" y="276893"/>
                  <a:pt x="984948" y="352823"/>
                  <a:pt x="983584" y="376015"/>
                </a:cubicBezTo>
                <a:cubicBezTo>
                  <a:pt x="982205" y="399465"/>
                  <a:pt x="978147" y="423987"/>
                  <a:pt x="966492" y="444382"/>
                </a:cubicBezTo>
                <a:cubicBezTo>
                  <a:pt x="954500" y="465368"/>
                  <a:pt x="934886" y="481607"/>
                  <a:pt x="915217" y="495656"/>
                </a:cubicBezTo>
                <a:cubicBezTo>
                  <a:pt x="872257" y="526342"/>
                  <a:pt x="802014" y="546112"/>
                  <a:pt x="752847" y="555477"/>
                </a:cubicBezTo>
                <a:cubicBezTo>
                  <a:pt x="724725" y="560834"/>
                  <a:pt x="695875" y="561174"/>
                  <a:pt x="667389" y="564023"/>
                </a:cubicBezTo>
                <a:cubicBezTo>
                  <a:pt x="616114" y="555477"/>
                  <a:pt x="564538" y="548580"/>
                  <a:pt x="513565" y="538385"/>
                </a:cubicBezTo>
                <a:cubicBezTo>
                  <a:pt x="493230" y="534318"/>
                  <a:pt x="453744" y="521294"/>
                  <a:pt x="453744" y="5212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860C58ED-6BEF-5CC8-50C5-39640E322162}"/>
              </a:ext>
            </a:extLst>
          </p:cNvPr>
          <p:cNvSpPr/>
          <p:nvPr/>
        </p:nvSpPr>
        <p:spPr>
          <a:xfrm>
            <a:off x="4999290" y="2102265"/>
            <a:ext cx="1675340" cy="2922662"/>
          </a:xfrm>
          <a:custGeom>
            <a:avLst/>
            <a:gdLst>
              <a:gd name="connsiteX0" fmla="*/ 1375873 w 1675340"/>
              <a:gd name="connsiteY0" fmla="*/ 0 h 2922662"/>
              <a:gd name="connsiteX1" fmla="*/ 1563880 w 1675340"/>
              <a:gd name="connsiteY1" fmla="*/ 256374 h 2922662"/>
              <a:gd name="connsiteX2" fmla="*/ 1640792 w 1675340"/>
              <a:gd name="connsiteY2" fmla="*/ 367470 h 2922662"/>
              <a:gd name="connsiteX3" fmla="*/ 1666430 w 1675340"/>
              <a:gd name="connsiteY3" fmla="*/ 478565 h 2922662"/>
              <a:gd name="connsiteX4" fmla="*/ 1666430 w 1675340"/>
              <a:gd name="connsiteY4" fmla="*/ 948584 h 2922662"/>
              <a:gd name="connsiteX5" fmla="*/ 1546789 w 1675340"/>
              <a:gd name="connsiteY5" fmla="*/ 1333144 h 2922662"/>
              <a:gd name="connsiteX6" fmla="*/ 1358781 w 1675340"/>
              <a:gd name="connsiteY6" fmla="*/ 1649339 h 2922662"/>
              <a:gd name="connsiteX7" fmla="*/ 1298960 w 1675340"/>
              <a:gd name="connsiteY7" fmla="*/ 1743342 h 2922662"/>
              <a:gd name="connsiteX8" fmla="*/ 1204957 w 1675340"/>
              <a:gd name="connsiteY8" fmla="*/ 1931350 h 2922662"/>
              <a:gd name="connsiteX9" fmla="*/ 1068224 w 1675340"/>
              <a:gd name="connsiteY9" fmla="*/ 2170632 h 2922662"/>
              <a:gd name="connsiteX10" fmla="*/ 957129 w 1675340"/>
              <a:gd name="connsiteY10" fmla="*/ 2298819 h 2922662"/>
              <a:gd name="connsiteX11" fmla="*/ 897308 w 1675340"/>
              <a:gd name="connsiteY11" fmla="*/ 2341548 h 2922662"/>
              <a:gd name="connsiteX12" fmla="*/ 606751 w 1675340"/>
              <a:gd name="connsiteY12" fmla="*/ 2512464 h 2922662"/>
              <a:gd name="connsiteX13" fmla="*/ 504202 w 1675340"/>
              <a:gd name="connsiteY13" fmla="*/ 2563739 h 2922662"/>
              <a:gd name="connsiteX14" fmla="*/ 273465 w 1675340"/>
              <a:gd name="connsiteY14" fmla="*/ 2734655 h 2922662"/>
              <a:gd name="connsiteX15" fmla="*/ 230736 w 1675340"/>
              <a:gd name="connsiteY15" fmla="*/ 2768838 h 2922662"/>
              <a:gd name="connsiteX16" fmla="*/ 196553 w 1675340"/>
              <a:gd name="connsiteY16" fmla="*/ 2803021 h 2922662"/>
              <a:gd name="connsiteX17" fmla="*/ 162370 w 1675340"/>
              <a:gd name="connsiteY17" fmla="*/ 2820113 h 2922662"/>
              <a:gd name="connsiteX18" fmla="*/ 111095 w 1675340"/>
              <a:gd name="connsiteY18" fmla="*/ 2854296 h 2922662"/>
              <a:gd name="connsiteX19" fmla="*/ 25637 w 1675340"/>
              <a:gd name="connsiteY19" fmla="*/ 2905571 h 2922662"/>
              <a:gd name="connsiteX20" fmla="*/ 0 w 1675340"/>
              <a:gd name="connsiteY20" fmla="*/ 2922662 h 29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75340" h="2922662">
                <a:moveTo>
                  <a:pt x="1375873" y="0"/>
                </a:moveTo>
                <a:cubicBezTo>
                  <a:pt x="1465155" y="160708"/>
                  <a:pt x="1376070" y="10775"/>
                  <a:pt x="1563880" y="256374"/>
                </a:cubicBezTo>
                <a:cubicBezTo>
                  <a:pt x="1591240" y="292152"/>
                  <a:pt x="1615155" y="330438"/>
                  <a:pt x="1640792" y="367470"/>
                </a:cubicBezTo>
                <a:cubicBezTo>
                  <a:pt x="1649338" y="404502"/>
                  <a:pt x="1661716" y="440853"/>
                  <a:pt x="1666430" y="478565"/>
                </a:cubicBezTo>
                <a:cubicBezTo>
                  <a:pt x="1680998" y="595109"/>
                  <a:pt x="1675284" y="867417"/>
                  <a:pt x="1666430" y="948584"/>
                </a:cubicBezTo>
                <a:cubicBezTo>
                  <a:pt x="1658235" y="1023710"/>
                  <a:pt x="1565715" y="1286386"/>
                  <a:pt x="1546789" y="1333144"/>
                </a:cubicBezTo>
                <a:cubicBezTo>
                  <a:pt x="1493597" y="1464559"/>
                  <a:pt x="1439914" y="1525709"/>
                  <a:pt x="1358781" y="1649339"/>
                </a:cubicBezTo>
                <a:cubicBezTo>
                  <a:pt x="1338403" y="1680391"/>
                  <a:pt x="1315570" y="1710122"/>
                  <a:pt x="1298960" y="1743342"/>
                </a:cubicBezTo>
                <a:lnTo>
                  <a:pt x="1204957" y="1931350"/>
                </a:lnTo>
                <a:cubicBezTo>
                  <a:pt x="1162002" y="2017261"/>
                  <a:pt x="1128558" y="2090187"/>
                  <a:pt x="1068224" y="2170632"/>
                </a:cubicBezTo>
                <a:cubicBezTo>
                  <a:pt x="1024262" y="2229248"/>
                  <a:pt x="1013103" y="2250842"/>
                  <a:pt x="957129" y="2298819"/>
                </a:cubicBezTo>
                <a:cubicBezTo>
                  <a:pt x="938524" y="2314766"/>
                  <a:pt x="918010" y="2328437"/>
                  <a:pt x="897308" y="2341548"/>
                </a:cubicBezTo>
                <a:cubicBezTo>
                  <a:pt x="794067" y="2406934"/>
                  <a:pt x="710479" y="2458345"/>
                  <a:pt x="606751" y="2512464"/>
                </a:cubicBezTo>
                <a:cubicBezTo>
                  <a:pt x="572868" y="2530142"/>
                  <a:pt x="535511" y="2541823"/>
                  <a:pt x="504202" y="2563739"/>
                </a:cubicBezTo>
                <a:cubicBezTo>
                  <a:pt x="379675" y="2650907"/>
                  <a:pt x="427301" y="2615782"/>
                  <a:pt x="273465" y="2734655"/>
                </a:cubicBezTo>
                <a:cubicBezTo>
                  <a:pt x="259032" y="2745808"/>
                  <a:pt x="243634" y="2755940"/>
                  <a:pt x="230736" y="2768838"/>
                </a:cubicBezTo>
                <a:cubicBezTo>
                  <a:pt x="219342" y="2780232"/>
                  <a:pt x="209444" y="2793353"/>
                  <a:pt x="196553" y="2803021"/>
                </a:cubicBezTo>
                <a:cubicBezTo>
                  <a:pt x="186362" y="2810665"/>
                  <a:pt x="173294" y="2813559"/>
                  <a:pt x="162370" y="2820113"/>
                </a:cubicBezTo>
                <a:cubicBezTo>
                  <a:pt x="144756" y="2830682"/>
                  <a:pt x="128514" y="2843409"/>
                  <a:pt x="111095" y="2854296"/>
                </a:cubicBezTo>
                <a:cubicBezTo>
                  <a:pt x="82924" y="2871903"/>
                  <a:pt x="53278" y="2887144"/>
                  <a:pt x="25637" y="2905571"/>
                </a:cubicBezTo>
                <a:lnTo>
                  <a:pt x="0" y="292266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38521085-AD33-2769-4BA7-8FF478FC4BC4}"/>
              </a:ext>
            </a:extLst>
          </p:cNvPr>
          <p:cNvSpPr/>
          <p:nvPr/>
        </p:nvSpPr>
        <p:spPr>
          <a:xfrm>
            <a:off x="4973652" y="4546363"/>
            <a:ext cx="487111" cy="505325"/>
          </a:xfrm>
          <a:custGeom>
            <a:avLst/>
            <a:gdLst>
              <a:gd name="connsiteX0" fmla="*/ 102550 w 487111"/>
              <a:gd name="connsiteY0" fmla="*/ 0 h 505325"/>
              <a:gd name="connsiteX1" fmla="*/ 85458 w 487111"/>
              <a:gd name="connsiteY1" fmla="*/ 85458 h 505325"/>
              <a:gd name="connsiteX2" fmla="*/ 59821 w 487111"/>
              <a:gd name="connsiteY2" fmla="*/ 222190 h 505325"/>
              <a:gd name="connsiteX3" fmla="*/ 51275 w 487111"/>
              <a:gd name="connsiteY3" fmla="*/ 264919 h 505325"/>
              <a:gd name="connsiteX4" fmla="*/ 42729 w 487111"/>
              <a:gd name="connsiteY4" fmla="*/ 316194 h 505325"/>
              <a:gd name="connsiteX5" fmla="*/ 25638 w 487111"/>
              <a:gd name="connsiteY5" fmla="*/ 358923 h 505325"/>
              <a:gd name="connsiteX6" fmla="*/ 0 w 487111"/>
              <a:gd name="connsiteY6" fmla="*/ 461473 h 505325"/>
              <a:gd name="connsiteX7" fmla="*/ 8546 w 487111"/>
              <a:gd name="connsiteY7" fmla="*/ 487110 h 505325"/>
              <a:gd name="connsiteX8" fmla="*/ 179462 w 487111"/>
              <a:gd name="connsiteY8" fmla="*/ 495656 h 505325"/>
              <a:gd name="connsiteX9" fmla="*/ 213645 w 487111"/>
              <a:gd name="connsiteY9" fmla="*/ 504201 h 505325"/>
              <a:gd name="connsiteX10" fmla="*/ 487111 w 487111"/>
              <a:gd name="connsiteY10" fmla="*/ 504201 h 50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111" h="505325">
                <a:moveTo>
                  <a:pt x="102550" y="0"/>
                </a:moveTo>
                <a:cubicBezTo>
                  <a:pt x="96853" y="28486"/>
                  <a:pt x="90234" y="56803"/>
                  <a:pt x="85458" y="85458"/>
                </a:cubicBezTo>
                <a:cubicBezTo>
                  <a:pt x="72137" y="165380"/>
                  <a:pt x="80308" y="119753"/>
                  <a:pt x="59821" y="222190"/>
                </a:cubicBezTo>
                <a:cubicBezTo>
                  <a:pt x="56972" y="236433"/>
                  <a:pt x="53663" y="250592"/>
                  <a:pt x="51275" y="264919"/>
                </a:cubicBezTo>
                <a:cubicBezTo>
                  <a:pt x="48426" y="282011"/>
                  <a:pt x="47288" y="299477"/>
                  <a:pt x="42729" y="316194"/>
                </a:cubicBezTo>
                <a:cubicBezTo>
                  <a:pt x="38693" y="330994"/>
                  <a:pt x="30489" y="344370"/>
                  <a:pt x="25638" y="358923"/>
                </a:cubicBezTo>
                <a:cubicBezTo>
                  <a:pt x="9826" y="406360"/>
                  <a:pt x="8922" y="416864"/>
                  <a:pt x="0" y="461473"/>
                </a:cubicBezTo>
                <a:cubicBezTo>
                  <a:pt x="2849" y="470019"/>
                  <a:pt x="-303" y="485425"/>
                  <a:pt x="8546" y="487110"/>
                </a:cubicBezTo>
                <a:cubicBezTo>
                  <a:pt x="64582" y="497783"/>
                  <a:pt x="122616" y="490919"/>
                  <a:pt x="179462" y="495656"/>
                </a:cubicBezTo>
                <a:cubicBezTo>
                  <a:pt x="191166" y="496631"/>
                  <a:pt x="201905" y="503875"/>
                  <a:pt x="213645" y="504201"/>
                </a:cubicBezTo>
                <a:cubicBezTo>
                  <a:pt x="304765" y="506732"/>
                  <a:pt x="395956" y="504201"/>
                  <a:pt x="487111" y="50420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57E229C7-1F75-18B3-5040-32AD253AC782}"/>
              </a:ext>
            </a:extLst>
          </p:cNvPr>
          <p:cNvSpPr/>
          <p:nvPr/>
        </p:nvSpPr>
        <p:spPr>
          <a:xfrm>
            <a:off x="7246834" y="6409346"/>
            <a:ext cx="1837345" cy="59820"/>
          </a:xfrm>
          <a:custGeom>
            <a:avLst/>
            <a:gdLst>
              <a:gd name="connsiteX0" fmla="*/ 0 w 1837345"/>
              <a:gd name="connsiteY0" fmla="*/ 0 h 59820"/>
              <a:gd name="connsiteX1" fmla="*/ 145278 w 1837345"/>
              <a:gd name="connsiteY1" fmla="*/ 42729 h 59820"/>
              <a:gd name="connsiteX2" fmla="*/ 230736 w 1837345"/>
              <a:gd name="connsiteY2" fmla="*/ 51275 h 59820"/>
              <a:gd name="connsiteX3" fmla="*/ 290557 w 1837345"/>
              <a:gd name="connsiteY3" fmla="*/ 59820 h 59820"/>
              <a:gd name="connsiteX4" fmla="*/ 1837345 w 1837345"/>
              <a:gd name="connsiteY4" fmla="*/ 59820 h 5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345" h="59820">
                <a:moveTo>
                  <a:pt x="0" y="0"/>
                </a:moveTo>
                <a:cubicBezTo>
                  <a:pt x="59465" y="23785"/>
                  <a:pt x="64549" y="28051"/>
                  <a:pt x="145278" y="42729"/>
                </a:cubicBezTo>
                <a:cubicBezTo>
                  <a:pt x="173444" y="47850"/>
                  <a:pt x="202304" y="47930"/>
                  <a:pt x="230736" y="51275"/>
                </a:cubicBezTo>
                <a:cubicBezTo>
                  <a:pt x="250741" y="53628"/>
                  <a:pt x="270415" y="59713"/>
                  <a:pt x="290557" y="59820"/>
                </a:cubicBezTo>
                <a:lnTo>
                  <a:pt x="1837345" y="5982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783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8C96A3-5577-4F94-B2DB-5208A337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48" y="2225751"/>
            <a:ext cx="8145012" cy="44583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8AAEFC-8859-4618-8298-6E6AC6FB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2" y="1930398"/>
            <a:ext cx="3589356" cy="25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0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users</a:t>
            </a:r>
            <a:r>
              <a:rPr lang="cs-CZ" b="1" dirty="0"/>
              <a:t> are </a:t>
            </a:r>
            <a:r>
              <a:rPr lang="cs-CZ" b="1" dirty="0" err="1"/>
              <a:t>sometimes</a:t>
            </a:r>
            <a:r>
              <a:rPr lang="cs-CZ" b="1" dirty="0"/>
              <a:t> </a:t>
            </a:r>
            <a:r>
              <a:rPr lang="cs-CZ" b="1" dirty="0" err="1"/>
              <a:t>willing</a:t>
            </a:r>
            <a:r>
              <a:rPr lang="cs-CZ" b="1" dirty="0"/>
              <a:t> to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Provide</a:t>
            </a:r>
            <a:r>
              <a:rPr lang="cs-CZ" b="1" dirty="0"/>
              <a:t> </a:t>
            </a:r>
            <a:r>
              <a:rPr lang="cs-CZ" b="1" dirty="0" err="1"/>
              <a:t>ratings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aspect-based</a:t>
            </a:r>
            <a:r>
              <a:rPr lang="cs-CZ" dirty="0"/>
              <a:t> </a:t>
            </a:r>
            <a:r>
              <a:rPr lang="cs-CZ" dirty="0" err="1"/>
              <a:t>ratings</a:t>
            </a:r>
            <a:r>
              <a:rPr lang="cs-CZ" dirty="0"/>
              <a:t> (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pre-defined</a:t>
            </a:r>
            <a:r>
              <a:rPr lang="cs-CZ" dirty="0"/>
              <a:t>, </a:t>
            </a:r>
            <a:r>
              <a:rPr lang="cs-CZ" dirty="0" err="1"/>
              <a:t>widely</a:t>
            </a:r>
            <a:r>
              <a:rPr lang="cs-CZ" dirty="0"/>
              <a:t> </a:t>
            </a:r>
            <a:r>
              <a:rPr lang="cs-CZ" dirty="0" err="1"/>
              <a:t>recognized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object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attributes</a:t>
            </a:r>
            <a:r>
              <a:rPr lang="cs-CZ" dirty="0"/>
              <a:t> </a:t>
            </a:r>
            <a:r>
              <a:rPr lang="cs-CZ" dirty="0" err="1"/>
              <a:t>directly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/comment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Explicit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implicit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borderline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Add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object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list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organize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favorite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provide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tags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them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i="1" dirty="0" err="1">
                <a:solidFill>
                  <a:srgbClr val="FF0000"/>
                </a:solidFill>
              </a:rPr>
              <a:t>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frequent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enough</a:t>
            </a:r>
            <a:r>
              <a:rPr lang="cs-CZ" b="1" i="1" dirty="0">
                <a:solidFill>
                  <a:srgbClr val="FF0000"/>
                </a:solidFill>
              </a:rPr>
              <a:t> so </a:t>
            </a:r>
            <a:r>
              <a:rPr lang="cs-CZ" b="1" i="1" dirty="0" err="1">
                <a:solidFill>
                  <a:srgbClr val="FF0000"/>
                </a:solidFill>
              </a:rPr>
              <a:t>we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can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infer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preferences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individual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users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841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Three 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702013" y="2540000"/>
            <a:ext cx="8960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eaLnBrk="1" hangingPunct="1">
              <a:lnSpc>
                <a:spcPct val="150000"/>
              </a:lnSpc>
            </a:pP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257" y="350416"/>
            <a:ext cx="7669593" cy="1082839"/>
          </a:xfrm>
        </p:spPr>
        <p:txBody>
          <a:bodyPr>
            <a:normAutofit/>
          </a:bodyPr>
          <a:lstStyle/>
          <a:p>
            <a:pPr lvl="0" algn="ctr"/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are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3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paradigms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hybrid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RecSys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sz="2800" dirty="0"/>
          </a:p>
        </p:txBody>
      </p:sp>
      <p:pic>
        <p:nvPicPr>
          <p:cNvPr id="5" name="Picture 5" descr="Chapter_5_fusioned_hybrid">
            <a:extLst>
              <a:ext uri="{FF2B5EF4-FFF2-40B4-BE49-F238E27FC236}">
                <a16:creationId xmlns:a16="http://schemas.microsoft.com/office/drawing/2014/main" id="{DBEA40E7-1288-D29F-C0DD-DEFE79E0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407" y="987423"/>
            <a:ext cx="5047457" cy="1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4CC211-A2EC-32BD-E496-BD60664D2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232" y="4360546"/>
            <a:ext cx="4162425" cy="249745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177BA53-FF87-5F5B-5D7A-8F6A1E2C92BA}"/>
              </a:ext>
            </a:extLst>
          </p:cNvPr>
          <p:cNvSpPr txBox="1">
            <a:spLocks/>
          </p:cNvSpPr>
          <p:nvPr/>
        </p:nvSpPr>
        <p:spPr>
          <a:xfrm>
            <a:off x="2855532" y="3355856"/>
            <a:ext cx="7669593" cy="10828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algn="ctr"/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are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key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benefits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studies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over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online RS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evaluation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90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04A8D-E387-EC31-34BC-E7A0074EF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1D792-3FDE-8474-C184-43E168A5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dirty="0"/>
              <a:t>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78188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 model?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Highly</a:t>
            </a:r>
            <a:r>
              <a:rPr lang="cs-CZ" b="1" dirty="0"/>
              <a:t> </a:t>
            </a:r>
            <a:r>
              <a:rPr lang="cs-CZ" b="1" dirty="0" err="1"/>
              <a:t>domain</a:t>
            </a:r>
            <a:r>
              <a:rPr lang="cs-CZ" b="1" dirty="0"/>
              <a:t> /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the</a:t>
            </a:r>
            <a:r>
              <a:rPr lang="cs-CZ" dirty="0"/>
              <a:t> entity/</a:t>
            </a:r>
            <a:r>
              <a:rPr lang="cs-CZ" dirty="0" err="1"/>
              <a:t>ies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Objects</a:t>
            </a:r>
            <a:r>
              <a:rPr lang="cs-CZ" dirty="0"/>
              <a:t>?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?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?... </a:t>
            </a:r>
            <a:r>
              <a:rPr lang="cs-CZ" dirty="0" err="1"/>
              <a:t>Page</a:t>
            </a:r>
            <a:r>
              <a:rPr lang="cs-CZ" dirty="0"/>
              <a:t> layout?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preference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user)?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An </a:t>
            </a:r>
            <a:r>
              <a:rPr lang="cs-CZ" dirty="0" err="1"/>
              <a:t>individual</a:t>
            </a:r>
            <a:r>
              <a:rPr lang="cs-CZ" dirty="0"/>
              <a:t>?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 cookies </a:t>
            </a:r>
            <a:r>
              <a:rPr lang="cs-CZ" dirty="0" err="1"/>
              <a:t>stored</a:t>
            </a:r>
            <a:r>
              <a:rPr lang="cs-CZ" dirty="0"/>
              <a:t> in a browser?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these </a:t>
            </a:r>
            <a:r>
              <a:rPr lang="cs-CZ" dirty="0" err="1"/>
              <a:t>entities</a:t>
            </a:r>
            <a:r>
              <a:rPr lang="cs-CZ" dirty="0"/>
              <a:t> (</a:t>
            </a:r>
            <a:r>
              <a:rPr lang="cs-CZ" dirty="0" err="1"/>
              <a:t>hypotheses</a:t>
            </a:r>
            <a:r>
              <a:rPr lang="cs-CZ" dirty="0"/>
              <a:t>)?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more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(</a:t>
            </a:r>
            <a:r>
              <a:rPr lang="cs-CZ" dirty="0" err="1"/>
              <a:t>presumably</a:t>
            </a:r>
            <a:r>
              <a:rPr lang="cs-CZ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Preference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aggregation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en-US" dirty="0"/>
              <a:t>’s preferences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user preference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/</a:t>
            </a:r>
            <a:r>
              <a:rPr lang="cs-CZ" dirty="0" err="1"/>
              <a:t>conditions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wife</a:t>
            </a:r>
            <a:r>
              <a:rPr lang="cs-CZ" dirty="0"/>
              <a:t>…</a:t>
            </a:r>
          </a:p>
          <a:p>
            <a:pPr lvl="2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How to express </a:t>
            </a:r>
            <a:r>
              <a:rPr lang="cs-CZ" b="1" dirty="0" err="1"/>
              <a:t>preferences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Implicitly</a:t>
            </a:r>
            <a:r>
              <a:rPr lang="cs-CZ" dirty="0"/>
              <a:t>? </a:t>
            </a:r>
            <a:r>
              <a:rPr lang="cs-CZ" dirty="0" err="1"/>
              <a:t>Explicitly</a:t>
            </a:r>
            <a:r>
              <a:rPr lang="cs-CZ" dirty="0"/>
              <a:t>? A combination of both? Sth. else?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100" name="Picture 4" descr="Types of User account in Computer Network Explained">
            <a:extLst>
              <a:ext uri="{FF2B5EF4-FFF2-40B4-BE49-F238E27FC236}">
                <a16:creationId xmlns:a16="http://schemas.microsoft.com/office/drawing/2014/main" id="{6DD6CD75-D273-4E2C-B86A-C4C59CB4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9" y="3437276"/>
            <a:ext cx="1499059" cy="9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16937" y="1845027"/>
            <a:ext cx="3232027" cy="1592249"/>
            <a:chOff x="8506840" y="2598700"/>
            <a:chExt cx="1652964" cy="814328"/>
          </a:xfrm>
        </p:grpSpPr>
        <p:pic>
          <p:nvPicPr>
            <p:cNvPr id="4098" name="Picture 2" descr="The orange fruit and its products | Orange Book">
              <a:extLst>
                <a:ext uri="{FF2B5EF4-FFF2-40B4-BE49-F238E27FC236}">
                  <a16:creationId xmlns:a16="http://schemas.microsoft.com/office/drawing/2014/main" id="{E82A1A49-12C2-4A58-9C99-B087122FC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296" y="2598700"/>
              <a:ext cx="981508" cy="81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Buy Fresh Seedless Oranges Online | Walmart Canada">
              <a:extLst>
                <a:ext uri="{FF2B5EF4-FFF2-40B4-BE49-F238E27FC236}">
                  <a16:creationId xmlns:a16="http://schemas.microsoft.com/office/drawing/2014/main" id="{52DD6DCE-767A-41F9-940E-3BF705D0A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840" y="2617767"/>
              <a:ext cx="696138" cy="69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The Weighting is the Hardest Part: How to Make Sure Your Event Sampling is  Accurately Measured">
            <a:extLst>
              <a:ext uri="{FF2B5EF4-FFF2-40B4-BE49-F238E27FC236}">
                <a16:creationId xmlns:a16="http://schemas.microsoft.com/office/drawing/2014/main" id="{B9273E6C-AF1B-4798-8A65-719B8235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89" y="4328001"/>
            <a:ext cx="1354679" cy="1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iftonStrengths® Context Talent Theme — Victor Seet">
            <a:extLst>
              <a:ext uri="{FF2B5EF4-FFF2-40B4-BE49-F238E27FC236}">
                <a16:creationId xmlns:a16="http://schemas.microsoft.com/office/drawing/2014/main" id="{48FB4EB9-0F86-42EF-A446-BCEEA62F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8" y="5283028"/>
            <a:ext cx="2576879" cy="13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BF129-1891-042B-8259-7B9FBD800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4B704-5179-C47F-A867-D4C82759DE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 model?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9CA97-D088-4EE4-BFFF-AA10CFDBBA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Highly</a:t>
            </a:r>
            <a:r>
              <a:rPr lang="cs-CZ" b="1" dirty="0"/>
              <a:t> </a:t>
            </a:r>
            <a:r>
              <a:rPr lang="cs-CZ" b="1" dirty="0" err="1"/>
              <a:t>domain</a:t>
            </a:r>
            <a:r>
              <a:rPr lang="cs-CZ" b="1" dirty="0"/>
              <a:t> /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the</a:t>
            </a:r>
            <a:r>
              <a:rPr lang="cs-CZ" dirty="0"/>
              <a:t> entity/</a:t>
            </a:r>
            <a:r>
              <a:rPr lang="cs-CZ" dirty="0" err="1"/>
              <a:t>ies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Objects</a:t>
            </a:r>
            <a:r>
              <a:rPr lang="cs-CZ" dirty="0"/>
              <a:t>?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?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?... </a:t>
            </a:r>
            <a:r>
              <a:rPr lang="cs-CZ" dirty="0" err="1"/>
              <a:t>Page</a:t>
            </a:r>
            <a:r>
              <a:rPr lang="cs-CZ" dirty="0"/>
              <a:t> layout?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preference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user)?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An </a:t>
            </a:r>
            <a:r>
              <a:rPr lang="cs-CZ" dirty="0" err="1"/>
              <a:t>individual</a:t>
            </a:r>
            <a:r>
              <a:rPr lang="cs-CZ" dirty="0"/>
              <a:t>?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 cookies </a:t>
            </a:r>
            <a:r>
              <a:rPr lang="cs-CZ" dirty="0" err="1"/>
              <a:t>stored</a:t>
            </a:r>
            <a:r>
              <a:rPr lang="cs-CZ" dirty="0"/>
              <a:t> in a browser?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these </a:t>
            </a:r>
            <a:r>
              <a:rPr lang="cs-CZ" dirty="0" err="1"/>
              <a:t>entities</a:t>
            </a:r>
            <a:r>
              <a:rPr lang="cs-CZ" dirty="0"/>
              <a:t> (</a:t>
            </a:r>
            <a:r>
              <a:rPr lang="cs-CZ" dirty="0" err="1"/>
              <a:t>hypotheses</a:t>
            </a:r>
            <a:r>
              <a:rPr lang="cs-CZ" dirty="0"/>
              <a:t>)?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more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(</a:t>
            </a:r>
            <a:r>
              <a:rPr lang="cs-CZ" dirty="0" err="1"/>
              <a:t>presumably</a:t>
            </a:r>
            <a:r>
              <a:rPr lang="cs-CZ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Preference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aggregation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en-US" dirty="0"/>
              <a:t>’s preferences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user preference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/</a:t>
            </a:r>
            <a:r>
              <a:rPr lang="cs-CZ" dirty="0" err="1"/>
              <a:t>conditions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wife</a:t>
            </a:r>
            <a:r>
              <a:rPr lang="cs-CZ" dirty="0"/>
              <a:t>…</a:t>
            </a:r>
          </a:p>
          <a:p>
            <a:pPr lvl="2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How to express </a:t>
            </a:r>
            <a:r>
              <a:rPr lang="cs-CZ" b="1" dirty="0" err="1"/>
              <a:t>preferences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Implicitly</a:t>
            </a:r>
            <a:r>
              <a:rPr lang="cs-CZ" dirty="0"/>
              <a:t>? </a:t>
            </a:r>
            <a:r>
              <a:rPr lang="cs-CZ" dirty="0" err="1"/>
              <a:t>Explicitly</a:t>
            </a:r>
            <a:r>
              <a:rPr lang="cs-CZ" dirty="0"/>
              <a:t>? A combination of both? Sth. else?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100" name="Picture 4" descr="Types of User account in Computer Network Explained">
            <a:extLst>
              <a:ext uri="{FF2B5EF4-FFF2-40B4-BE49-F238E27FC236}">
                <a16:creationId xmlns:a16="http://schemas.microsoft.com/office/drawing/2014/main" id="{0EE92B6F-A4E5-41D4-E63A-F7014DFF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9" y="3437276"/>
            <a:ext cx="1499059" cy="9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8F943BE-3E2D-E56A-6A90-DECD25EA8214}"/>
              </a:ext>
            </a:extLst>
          </p:cNvPr>
          <p:cNvGrpSpPr/>
          <p:nvPr/>
        </p:nvGrpSpPr>
        <p:grpSpPr>
          <a:xfrm>
            <a:off x="8516937" y="1845027"/>
            <a:ext cx="3232027" cy="1592249"/>
            <a:chOff x="8506840" y="2598700"/>
            <a:chExt cx="1652964" cy="814328"/>
          </a:xfrm>
        </p:grpSpPr>
        <p:pic>
          <p:nvPicPr>
            <p:cNvPr id="4098" name="Picture 2" descr="The orange fruit and its products | Orange Book">
              <a:extLst>
                <a:ext uri="{FF2B5EF4-FFF2-40B4-BE49-F238E27FC236}">
                  <a16:creationId xmlns:a16="http://schemas.microsoft.com/office/drawing/2014/main" id="{2E5F5270-C294-C2C5-0D58-BE3DE55C6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296" y="2598700"/>
              <a:ext cx="981508" cy="81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Buy Fresh Seedless Oranges Online | Walmart Canada">
              <a:extLst>
                <a:ext uri="{FF2B5EF4-FFF2-40B4-BE49-F238E27FC236}">
                  <a16:creationId xmlns:a16="http://schemas.microsoft.com/office/drawing/2014/main" id="{2948D4E0-325C-7A0E-695D-B7D58CDB9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840" y="2617767"/>
              <a:ext cx="696138" cy="69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The Weighting is the Hardest Part: How to Make Sure Your Event Sampling is  Accurately Measured">
            <a:extLst>
              <a:ext uri="{FF2B5EF4-FFF2-40B4-BE49-F238E27FC236}">
                <a16:creationId xmlns:a16="http://schemas.microsoft.com/office/drawing/2014/main" id="{BE782F91-46B8-8D1A-2F56-BE1398EA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89" y="4328001"/>
            <a:ext cx="1354679" cy="1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iftonStrengths® Context Talent Theme — Victor Seet">
            <a:extLst>
              <a:ext uri="{FF2B5EF4-FFF2-40B4-BE49-F238E27FC236}">
                <a16:creationId xmlns:a16="http://schemas.microsoft.com/office/drawing/2014/main" id="{22BA81E9-3832-17BF-9CCE-7F4BDF41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8" y="5283028"/>
            <a:ext cx="2576879" cy="13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917779BE-0AC9-2027-98EF-08ECBA37E0CF}"/>
              </a:ext>
            </a:extLst>
          </p:cNvPr>
          <p:cNvSpPr/>
          <p:nvPr/>
        </p:nvSpPr>
        <p:spPr>
          <a:xfrm rot="10800000">
            <a:off x="777666" y="2555193"/>
            <a:ext cx="705673" cy="3033757"/>
          </a:xfrm>
          <a:prstGeom prst="rightBrace">
            <a:avLst>
              <a:gd name="adj1" fmla="val 45875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859766-D1AE-6AC7-F830-FBF3538CE19A}"/>
              </a:ext>
            </a:extLst>
          </p:cNvPr>
          <p:cNvSpPr txBox="1"/>
          <p:nvPr/>
        </p:nvSpPr>
        <p:spPr>
          <a:xfrm rot="16200000">
            <a:off x="97651" y="3887405"/>
            <a:ext cx="108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Very hard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A154C56E-619B-3F1A-5D07-B49A4E1EA7DE}"/>
              </a:ext>
            </a:extLst>
          </p:cNvPr>
          <p:cNvSpPr/>
          <p:nvPr/>
        </p:nvSpPr>
        <p:spPr>
          <a:xfrm rot="10800000">
            <a:off x="827176" y="5819141"/>
            <a:ext cx="369331" cy="741826"/>
          </a:xfrm>
          <a:prstGeom prst="rightBrace">
            <a:avLst>
              <a:gd name="adj1" fmla="val 45875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97CDAC-DD00-4FB8-F1AF-51D28C1D993C}"/>
              </a:ext>
            </a:extLst>
          </p:cNvPr>
          <p:cNvSpPr txBox="1"/>
          <p:nvPr/>
        </p:nvSpPr>
        <p:spPr>
          <a:xfrm rot="16200000">
            <a:off x="1920" y="6029078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Not so hard</a:t>
            </a:r>
          </a:p>
        </p:txBody>
      </p:sp>
    </p:spTree>
    <p:extLst>
      <p:ext uri="{BB962C8B-B14F-4D97-AF65-F5344CB8AC3E}">
        <p14:creationId xmlns:p14="http://schemas.microsoft.com/office/powerpoint/2010/main" val="1796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express user preferences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tell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99960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32769</TotalTime>
  <Words>3278</Words>
  <Application>Microsoft Office PowerPoint</Application>
  <PresentationFormat>Širokoúhlá obrazovka</PresentationFormat>
  <Paragraphs>374</Paragraphs>
  <Slides>47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4" baseType="lpstr">
      <vt:lpstr>Arial</vt:lpstr>
      <vt:lpstr>Calibri</vt:lpstr>
      <vt:lpstr>Tahoma</vt:lpstr>
      <vt:lpstr>Trebuchet MS</vt:lpstr>
      <vt:lpstr>Wingdings</vt:lpstr>
      <vt:lpstr>Wingdings 3</vt:lpstr>
      <vt:lpstr>Fazeta</vt:lpstr>
      <vt:lpstr>NDBI021, Lecture 3</vt:lpstr>
      <vt:lpstr>Today’s content</vt:lpstr>
      <vt:lpstr>Recap</vt:lpstr>
      <vt:lpstr>How does Rochio’s method work?</vt:lpstr>
      <vt:lpstr>What are the 3 paradigms of hybrid RecSys?</vt:lpstr>
      <vt:lpstr>USER PREFERENCES</vt:lpstr>
      <vt:lpstr>How to define user preference model? </vt:lpstr>
      <vt:lpstr>How to define user preference model? </vt:lpstr>
      <vt:lpstr>How to express user preferences</vt:lpstr>
      <vt:lpstr>What tools are there to express preferences </vt:lpstr>
      <vt:lpstr>What tools are there to express preferences </vt:lpstr>
      <vt:lpstr>How to collect user preferences? </vt:lpstr>
      <vt:lpstr>Preference Elicitation</vt:lpstr>
      <vt:lpstr>What to do for a brand new user?</vt:lpstr>
      <vt:lpstr>Preference Elicitation</vt:lpstr>
      <vt:lpstr>Preference Elicitation - Requirements</vt:lpstr>
      <vt:lpstr>Preference Elicitation – Prehistory</vt:lpstr>
      <vt:lpstr>Preference Elicitation – Prehistory</vt:lpstr>
      <vt:lpstr>Preference Elicitation - Theory</vt:lpstr>
      <vt:lpstr>Preference Elicitation – example #1</vt:lpstr>
      <vt:lpstr>Preference Elicitation – example #2</vt:lpstr>
      <vt:lpstr>Preference Elicitation - #3</vt:lpstr>
      <vt:lpstr>Preference Elicitation – example #4 (our work)</vt:lpstr>
      <vt:lpstr>  Questions?</vt:lpstr>
      <vt:lpstr>Explicit feedback</vt:lpstr>
      <vt:lpstr>Explicit feedback </vt:lpstr>
      <vt:lpstr>Explicit feedback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much inconsistent it can be? </vt:lpstr>
      <vt:lpstr>Explicit feedback: how much inconsistent it can be? </vt:lpstr>
      <vt:lpstr>Explicit feedback: how much inconsistent it can be? </vt:lpstr>
      <vt:lpstr>Explicit feedback: does granularity helps? </vt:lpstr>
      <vt:lpstr>Explicit feedback: other variants </vt:lpstr>
      <vt:lpstr>  Questions?</vt:lpstr>
      <vt:lpstr>Explicit feedback</vt:lpstr>
      <vt:lpstr>Explicit feedback in industry</vt:lpstr>
      <vt:lpstr>Explicit feedback in industry</vt:lpstr>
      <vt:lpstr>Explicit feedback in industry</vt:lpstr>
      <vt:lpstr>Explicit feedback in industry</vt:lpstr>
      <vt:lpstr>Explicit feedback in industry</vt:lpstr>
      <vt:lpstr>Three things you found interesting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Ladislav Peska</cp:lastModifiedBy>
  <cp:revision>87</cp:revision>
  <dcterms:created xsi:type="dcterms:W3CDTF">2022-01-20T12:02:53Z</dcterms:created>
  <dcterms:modified xsi:type="dcterms:W3CDTF">2024-10-29T20:58:44Z</dcterms:modified>
</cp:coreProperties>
</file>