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82" r:id="rId3"/>
    <p:sldId id="320" r:id="rId4"/>
    <p:sldId id="258" r:id="rId5"/>
    <p:sldId id="1021" r:id="rId6"/>
    <p:sldId id="1071" r:id="rId7"/>
    <p:sldId id="1072" r:id="rId8"/>
    <p:sldId id="1073" r:id="rId9"/>
    <p:sldId id="411" r:id="rId10"/>
    <p:sldId id="1052" r:id="rId11"/>
    <p:sldId id="1053" r:id="rId12"/>
    <p:sldId id="1054" r:id="rId13"/>
    <p:sldId id="1055" r:id="rId14"/>
    <p:sldId id="1056" r:id="rId15"/>
    <p:sldId id="1057" r:id="rId16"/>
    <p:sldId id="1058" r:id="rId17"/>
    <p:sldId id="1059" r:id="rId18"/>
    <p:sldId id="1069" r:id="rId19"/>
    <p:sldId id="1060" r:id="rId20"/>
    <p:sldId id="1061" r:id="rId21"/>
    <p:sldId id="1062" r:id="rId22"/>
    <p:sldId id="1063" r:id="rId23"/>
    <p:sldId id="1074" r:id="rId24"/>
    <p:sldId id="1064" r:id="rId25"/>
    <p:sldId id="1065" r:id="rId26"/>
    <p:sldId id="1066" r:id="rId27"/>
    <p:sldId id="1067" r:id="rId28"/>
    <p:sldId id="1068" r:id="rId29"/>
    <p:sldId id="412" r:id="rId30"/>
    <p:sldId id="1025" r:id="rId31"/>
    <p:sldId id="1026" r:id="rId32"/>
    <p:sldId id="1030" r:id="rId33"/>
    <p:sldId id="1032" r:id="rId34"/>
    <p:sldId id="1033" r:id="rId35"/>
    <p:sldId id="1034" r:id="rId36"/>
    <p:sldId id="1035" r:id="rId37"/>
    <p:sldId id="1036" r:id="rId38"/>
    <p:sldId id="1037" r:id="rId39"/>
    <p:sldId id="1039" r:id="rId40"/>
    <p:sldId id="1040" r:id="rId41"/>
    <p:sldId id="1041" r:id="rId42"/>
    <p:sldId id="1042" r:id="rId43"/>
    <p:sldId id="1043" r:id="rId44"/>
    <p:sldId id="1044" r:id="rId45"/>
    <p:sldId id="1045" r:id="rId46"/>
    <p:sldId id="1046" r:id="rId47"/>
    <p:sldId id="1051" r:id="rId48"/>
    <p:sldId id="1047" r:id="rId49"/>
    <p:sldId id="1048" r:id="rId50"/>
    <p:sldId id="1050" r:id="rId51"/>
    <p:sldId id="1049" r:id="rId52"/>
    <p:sldId id="1075" r:id="rId53"/>
    <p:sldId id="1023" r:id="rId54"/>
    <p:sldId id="1012" r:id="rId55"/>
    <p:sldId id="1013" r:id="rId56"/>
    <p:sldId id="1014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21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7EC1-020A-45CB-B7FF-9B7738BD89B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4960-7347-4384-9144-9518E4311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42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149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681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1896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223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98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14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7142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202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55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44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04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70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2F97E-F793-5C7F-F7EB-D8DC8E652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918A150-C5AF-5672-C3F9-BFF3B1C43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899110-F9B1-DBA2-6358-7101362A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30CC5F-B1DD-24E9-CAD5-4A2AC3FB2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343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131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4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5923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168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068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903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53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3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3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360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16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18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95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757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28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0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34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7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22.10.2024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occhio_algorithm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.acm.org/doi/10.1007/s11042-022-14046-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cmu.edu/~jgc/publication/The_Use_MMR_Diversity_Based_LTMIR_1998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eur-ws.org/Vol-1885/210.pdf" TargetMode="Externa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510.0178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pdf/10.1145/3640457.3688138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ta_distribu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s://dl.acm.org/doi/10.1145/3172944.3172967" TargetMode="Externa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nvidia.com/nvidia-merlin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11.06939" TargetMode="External"/><Relationship Id="rId2" Type="http://schemas.openxmlformats.org/officeDocument/2006/relationships/hyperlink" Target="https://arxiv.org/pdf/1803.0958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.acm.org/doi/abs/10.1145/3556702.355684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61.png"/><Relationship Id="rId4" Type="http://schemas.openxmlformats.org/officeDocument/2006/relationships/image" Target="../media/image53.png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914406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dirty="0" smtClean="0"/>
              <a:t>Wed 15:40 </a:t>
            </a:r>
            <a:r>
              <a:rPr lang="cs-CZ" dirty="0"/>
              <a:t>– </a:t>
            </a:r>
            <a:r>
              <a:rPr lang="cs-CZ" dirty="0" smtClean="0"/>
              <a:t>17:10 SW1</a:t>
            </a:r>
            <a:endParaRPr lang="cs-CZ" dirty="0"/>
          </a:p>
          <a:p>
            <a:pPr lvl="0"/>
            <a:r>
              <a:rPr lang="cs-CZ" i="1" dirty="0" smtClean="0">
                <a:hlinkClick r:id="rId2"/>
              </a:rPr>
              <a:t>https</a:t>
            </a:r>
            <a:r>
              <a:rPr lang="cs-CZ" i="1" dirty="0">
                <a:hlinkClick r:id="rId2"/>
              </a:rPr>
              <a:t>://www.ksi.mff.cuni.cz/~</a:t>
            </a:r>
            <a:r>
              <a:rPr lang="cs-CZ" i="1" dirty="0" smtClean="0">
                <a:hlinkClick r:id="rId2"/>
              </a:rPr>
              <a:t>peska/vyuka/ndbi021/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DCCC7-D341-5835-A5AC-DAB2C6872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A4204C2-4A17-BFEB-A300-3AC581B52EA0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81FFEC6-C05A-F62E-719C-CD29B8ADF91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10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A173A68-F60F-F783-9EE3-C6EE1D9A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C80378-FD2F-3421-815F-B5E18962F384}"/>
              </a:ext>
            </a:extLst>
          </p:cNvPr>
          <p:cNvSpPr txBox="1"/>
          <p:nvPr/>
        </p:nvSpPr>
        <p:spPr>
          <a:xfrm>
            <a:off x="850307" y="1584834"/>
            <a:ext cx="866385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endParaRPr lang="cs-CZ" altLang="cs-CZ" sz="2000" b="1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</a:t>
            </a: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preferences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item attributes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knowledge on the content of items or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adapt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domain-specific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knowledge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Susceptible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trivial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recommendations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varying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descriptiveness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information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  <p:grpSp>
        <p:nvGrpSpPr>
          <p:cNvPr id="7" name="Gruppieren 12">
            <a:extLst>
              <a:ext uri="{FF2B5EF4-FFF2-40B4-BE49-F238E27FC236}">
                <a16:creationId xmlns:a16="http://schemas.microsoft.com/office/drawing/2014/main" id="{7C8A9B78-D2AD-35BA-81F3-FDA35AF5E08B}"/>
              </a:ext>
            </a:extLst>
          </p:cNvPr>
          <p:cNvGrpSpPr>
            <a:grpSpLocks/>
          </p:cNvGrpSpPr>
          <p:nvPr/>
        </p:nvGrpSpPr>
        <p:grpSpPr bwMode="auto">
          <a:xfrm>
            <a:off x="4596171" y="4174805"/>
            <a:ext cx="4181475" cy="1547813"/>
            <a:chOff x="4786314" y="3071810"/>
            <a:chExt cx="4181496" cy="1547815"/>
          </a:xfrm>
        </p:grpSpPr>
        <p:pic>
          <p:nvPicPr>
            <p:cNvPr id="18" name="Grafik 5" descr="Box.png">
              <a:extLst>
                <a:ext uri="{FF2B5EF4-FFF2-40B4-BE49-F238E27FC236}">
                  <a16:creationId xmlns:a16="http://schemas.microsoft.com/office/drawing/2014/main" id="{122499CA-5A61-AFD9-06EA-89D291015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Grafik 6" descr="Outputarrow.png">
              <a:extLst>
                <a:ext uri="{FF2B5EF4-FFF2-40B4-BE49-F238E27FC236}">
                  <a16:creationId xmlns:a16="http://schemas.microsoft.com/office/drawing/2014/main" id="{FF356206-A8C5-39BB-6F0B-9A8A76C4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Grafik 7" descr="Output.png">
              <a:extLst>
                <a:ext uri="{FF2B5EF4-FFF2-40B4-BE49-F238E27FC236}">
                  <a16:creationId xmlns:a16="http://schemas.microsoft.com/office/drawing/2014/main" id="{CF406697-20A1-4B01-EC0B-5E87B697E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uppieren 13">
            <a:extLst>
              <a:ext uri="{FF2B5EF4-FFF2-40B4-BE49-F238E27FC236}">
                <a16:creationId xmlns:a16="http://schemas.microsoft.com/office/drawing/2014/main" id="{FB7D348A-AB48-C36B-D487-0B9DC1496866}"/>
              </a:ext>
            </a:extLst>
          </p:cNvPr>
          <p:cNvGrpSpPr>
            <a:grpSpLocks/>
          </p:cNvGrpSpPr>
          <p:nvPr/>
        </p:nvGrpSpPr>
        <p:grpSpPr bwMode="auto">
          <a:xfrm>
            <a:off x="1094146" y="3466702"/>
            <a:ext cx="3659188" cy="1296987"/>
            <a:chOff x="699167" y="1643050"/>
            <a:chExt cx="3658519" cy="1297164"/>
          </a:xfrm>
        </p:grpSpPr>
        <p:pic>
          <p:nvPicPr>
            <p:cNvPr id="22" name="Grafik 10" descr="UM.png">
              <a:extLst>
                <a:ext uri="{FF2B5EF4-FFF2-40B4-BE49-F238E27FC236}">
                  <a16:creationId xmlns:a16="http://schemas.microsoft.com/office/drawing/2014/main" id="{3EF0371C-9923-C149-463D-B1874188A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Grafik 11" descr="UMarrow.png">
              <a:extLst>
                <a:ext uri="{FF2B5EF4-FFF2-40B4-BE49-F238E27FC236}">
                  <a16:creationId xmlns:a16="http://schemas.microsoft.com/office/drawing/2014/main" id="{8E584CE0-6634-9DC5-5DE1-D1406EF2D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9A5F9C5-DAA6-386C-7B4E-BB1EC173D20E}"/>
              </a:ext>
            </a:extLst>
          </p:cNvPr>
          <p:cNvGrpSpPr>
            <a:grpSpLocks/>
          </p:cNvGrpSpPr>
          <p:nvPr/>
        </p:nvGrpSpPr>
        <p:grpSpPr bwMode="auto">
          <a:xfrm>
            <a:off x="1192065" y="4860073"/>
            <a:ext cx="3143250" cy="739775"/>
            <a:chOff x="714348" y="3857628"/>
            <a:chExt cx="3143272" cy="739014"/>
          </a:xfrm>
        </p:grpSpPr>
        <p:pic>
          <p:nvPicPr>
            <p:cNvPr id="25" name="Grafik 21" descr="PM.png">
              <a:extLst>
                <a:ext uri="{FF2B5EF4-FFF2-40B4-BE49-F238E27FC236}">
                  <a16:creationId xmlns:a16="http://schemas.microsoft.com/office/drawing/2014/main" id="{82857CFA-179D-BB94-0E2A-1EAABFB9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Grafik 22" descr="PMarrow.png">
              <a:extLst>
                <a:ext uri="{FF2B5EF4-FFF2-40B4-BE49-F238E27FC236}">
                  <a16:creationId xmlns:a16="http://schemas.microsoft.com/office/drawing/2014/main" id="{4AC7B544-B62F-6A4E-7116-9820ECBF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uppieren 27">
            <a:extLst>
              <a:ext uri="{FF2B5EF4-FFF2-40B4-BE49-F238E27FC236}">
                <a16:creationId xmlns:a16="http://schemas.microsoft.com/office/drawing/2014/main" id="{2C2EC862-83E1-58DF-8DF6-DE1FC0BA1725}"/>
              </a:ext>
            </a:extLst>
          </p:cNvPr>
          <p:cNvGrpSpPr>
            <a:grpSpLocks/>
          </p:cNvGrpSpPr>
          <p:nvPr/>
        </p:nvGrpSpPr>
        <p:grpSpPr bwMode="auto">
          <a:xfrm>
            <a:off x="1139407" y="5334614"/>
            <a:ext cx="3349625" cy="1357312"/>
            <a:chOff x="751620" y="4500570"/>
            <a:chExt cx="3348404" cy="1357322"/>
          </a:xfrm>
        </p:grpSpPr>
        <p:pic>
          <p:nvPicPr>
            <p:cNvPr id="28" name="Grafik 25" descr="KM.png">
              <a:extLst>
                <a:ext uri="{FF2B5EF4-FFF2-40B4-BE49-F238E27FC236}">
                  <a16:creationId xmlns:a16="http://schemas.microsoft.com/office/drawing/2014/main" id="{BC04791A-791E-39D1-2C7F-4246A9A57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Grafik 26" descr="KMarrow.png">
              <a:extLst>
                <a:ext uri="{FF2B5EF4-FFF2-40B4-BE49-F238E27FC236}">
                  <a16:creationId xmlns:a16="http://schemas.microsoft.com/office/drawing/2014/main" id="{F1F7E716-3724-EFDB-E12E-D652AFF5D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Elipsa 22">
            <a:extLst>
              <a:ext uri="{FF2B5EF4-FFF2-40B4-BE49-F238E27FC236}">
                <a16:creationId xmlns:a16="http://schemas.microsoft.com/office/drawing/2014/main" id="{26DC837D-A7DF-B80A-117F-B83023AB0183}"/>
              </a:ext>
            </a:extLst>
          </p:cNvPr>
          <p:cNvSpPr/>
          <p:nvPr/>
        </p:nvSpPr>
        <p:spPr bwMode="auto">
          <a:xfrm>
            <a:off x="714604" y="3400594"/>
            <a:ext cx="2647249" cy="2405676"/>
          </a:xfrm>
          <a:prstGeom prst="ellipse">
            <a:avLst/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B05DD5DF-DABF-4ECA-D975-3438A417991A}"/>
              </a:ext>
            </a:extLst>
          </p:cNvPr>
          <p:cNvSpPr/>
          <p:nvPr/>
        </p:nvSpPr>
        <p:spPr>
          <a:xfrm>
            <a:off x="513421" y="3372188"/>
            <a:ext cx="3048929" cy="3590588"/>
          </a:xfrm>
          <a:prstGeom prst="ellipse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44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69743-1042-3A42-8FFD-FEDC294AF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DDDCBB3-3431-4B7D-A910-5A5D08C7BCF7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F92935F-623E-B818-C643-D81DAD142A8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11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ED1F69D-BF43-ABCB-7C3B-D0519E6D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08D3875-991A-3EF6-E374-D871870560D6}"/>
              </a:ext>
            </a:extLst>
          </p:cNvPr>
          <p:cNvSpPr txBox="1"/>
          <p:nvPr/>
        </p:nvSpPr>
        <p:spPr>
          <a:xfrm>
            <a:off x="850307" y="1584834"/>
            <a:ext cx="866385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Item-kNN</a:t>
            </a:r>
            <a:endParaRPr lang="cs-CZ" altLang="cs-CZ" sz="2000" b="1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Same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algorithm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basis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pairwise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cs-CZ" altLang="cs-CZ" sz="1600" i="1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1600" i="1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1600" i="1" dirty="0" err="1">
                <a:solidFill>
                  <a:schemeClr val="bg1">
                    <a:lumMod val="50000"/>
                  </a:schemeClr>
                </a:solidFill>
              </a:rPr>
              <a:t>pruned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cs-CZ" altLang="cs-CZ" sz="1600" i="1" dirty="0" err="1">
                <a:solidFill>
                  <a:schemeClr val="bg1">
                    <a:lumMod val="50000"/>
                  </a:schemeClr>
                </a:solidFill>
              </a:rPr>
              <a:t>pre-computed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cs-CZ" altLang="cs-CZ" sz="16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his/her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preferred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retreive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zeros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800" i="1" dirty="0"/>
          </a:p>
          <a:p>
            <a:pPr eaLnBrk="1" hangingPunct="1"/>
            <a:r>
              <a:rPr lang="cs-CZ" altLang="cs-CZ" b="1" i="1" dirty="0" err="1"/>
              <a:t>Suitable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similarity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method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depend</a:t>
            </a:r>
            <a:r>
              <a:rPr lang="cs-CZ" altLang="cs-CZ" b="1" i="1" dirty="0"/>
              <a:t> on </a:t>
            </a:r>
            <a:r>
              <a:rPr lang="cs-CZ" altLang="cs-CZ" b="1" i="1" dirty="0" err="1"/>
              <a:t>what</a:t>
            </a:r>
            <a:r>
              <a:rPr lang="cs-CZ" altLang="cs-CZ" b="1" i="1" dirty="0"/>
              <a:t> data </a:t>
            </a:r>
            <a:r>
              <a:rPr lang="cs-CZ" altLang="cs-CZ" b="1" i="1" dirty="0" err="1"/>
              <a:t>we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actually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have</a:t>
            </a:r>
            <a:r>
              <a:rPr lang="cs-CZ" altLang="cs-CZ" b="1" i="1" dirty="0"/>
              <a:t>. </a:t>
            </a:r>
            <a:r>
              <a:rPr lang="cs-CZ" altLang="cs-CZ" b="1" i="1" dirty="0" err="1"/>
              <a:t>Working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baselines</a:t>
            </a:r>
            <a:r>
              <a:rPr lang="cs-CZ" altLang="cs-CZ" b="1" i="1" dirty="0"/>
              <a:t>:</a:t>
            </a:r>
          </a:p>
          <a:p>
            <a:pPr eaLnBrk="1" hangingPunct="1"/>
            <a:r>
              <a:rPr lang="cs-CZ" altLang="cs-CZ" sz="1800" dirty="0"/>
              <a:t>- </a:t>
            </a:r>
            <a:r>
              <a:rPr lang="cs-CZ" altLang="cs-CZ" sz="1800" i="1" dirty="0"/>
              <a:t>Numeric data: </a:t>
            </a:r>
            <a:r>
              <a:rPr lang="cs-CZ" altLang="cs-CZ" sz="1800" dirty="0"/>
              <a:t>cosine or euclidean distance </a:t>
            </a: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</a:rPr>
              <a:t>(watch out for diverse </a:t>
            </a:r>
            <a:r>
              <a:rPr lang="cs-CZ" altLang="cs-CZ" sz="1800" i="1" dirty="0" smtClean="0">
                <a:solidFill>
                  <a:schemeClr val="bg1">
                    <a:lumMod val="50000"/>
                  </a:schemeClr>
                </a:solidFill>
              </a:rPr>
              <a:t>value ranges)</a:t>
            </a:r>
            <a:endParaRPr lang="cs-CZ" altLang="cs-CZ" sz="18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cs-CZ" altLang="cs-CZ" dirty="0"/>
              <a:t>- </a:t>
            </a:r>
            <a:r>
              <a:rPr lang="cs-CZ" altLang="cs-CZ" i="1" dirty="0" err="1"/>
              <a:t>Nominal</a:t>
            </a:r>
            <a:r>
              <a:rPr lang="cs-CZ" altLang="cs-CZ" i="1" dirty="0"/>
              <a:t> data: </a:t>
            </a:r>
            <a:r>
              <a:rPr lang="cs-CZ" altLang="cs-CZ" dirty="0" err="1"/>
              <a:t>binarize</a:t>
            </a:r>
            <a:r>
              <a:rPr lang="cs-CZ" altLang="cs-CZ" dirty="0"/>
              <a:t> &amp; </a:t>
            </a:r>
            <a:r>
              <a:rPr lang="cs-CZ" altLang="cs-CZ" dirty="0" err="1"/>
              <a:t>Jaccard</a:t>
            </a:r>
            <a:r>
              <a:rPr lang="cs-CZ" altLang="cs-CZ" dirty="0"/>
              <a:t> </a:t>
            </a:r>
            <a:r>
              <a:rPr lang="cs-CZ" altLang="cs-CZ" dirty="0" err="1"/>
              <a:t>similarity</a:t>
            </a:r>
            <a:endParaRPr lang="cs-CZ" altLang="cs-CZ" dirty="0"/>
          </a:p>
          <a:p>
            <a:pPr eaLnBrk="1" hangingPunct="1"/>
            <a:r>
              <a:rPr lang="cs-CZ" altLang="cs-CZ" sz="1800" dirty="0"/>
              <a:t>- </a:t>
            </a:r>
            <a:r>
              <a:rPr lang="cs-CZ" altLang="cs-CZ" sz="1800" i="1" dirty="0" err="1"/>
              <a:t>Textual</a:t>
            </a:r>
            <a:r>
              <a:rPr lang="cs-CZ" altLang="cs-CZ" sz="1800" i="1" dirty="0"/>
              <a:t> data: </a:t>
            </a:r>
            <a:r>
              <a:rPr lang="cs-CZ" altLang="cs-CZ" sz="1800" dirty="0"/>
              <a:t>TF-IDF, </a:t>
            </a:r>
            <a:r>
              <a:rPr lang="cs-CZ" altLang="cs-CZ" sz="1800" dirty="0" err="1"/>
              <a:t>or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some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pre-trained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embedding</a:t>
            </a:r>
            <a:endParaRPr lang="cs-CZ" altLang="cs-CZ" sz="1800" dirty="0"/>
          </a:p>
          <a:p>
            <a:pPr eaLnBrk="1" hangingPunct="1"/>
            <a:r>
              <a:rPr lang="cs-CZ" altLang="cs-CZ" dirty="0"/>
              <a:t>- </a:t>
            </a:r>
            <a:r>
              <a:rPr lang="cs-CZ" altLang="cs-CZ" i="1" dirty="0"/>
              <a:t>Other </a:t>
            </a:r>
            <a:r>
              <a:rPr lang="cs-CZ" altLang="cs-CZ" i="1" dirty="0" smtClean="0"/>
              <a:t>multimedia</a:t>
            </a:r>
            <a:r>
              <a:rPr lang="cs-CZ" altLang="cs-CZ" i="1" dirty="0"/>
              <a:t>: </a:t>
            </a:r>
            <a:r>
              <a:rPr lang="cs-CZ" altLang="cs-CZ" dirty="0"/>
              <a:t>pre-trained embedding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05348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62915-56C6-F6FF-67F6-F8277572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8A3D0C1-1218-28CE-FFA1-43C5F47722BA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6DBABEB-AAF8-93AC-F4DC-467345D4FCF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36BE1B7-2807-6007-98E7-FE4FDC4A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74934EA-4784-E868-86CE-8CF48CF37B8C}"/>
              </a:ext>
            </a:extLst>
          </p:cNvPr>
          <p:cNvSpPr txBox="1"/>
          <p:nvPr/>
        </p:nvSpPr>
        <p:spPr>
          <a:xfrm>
            <a:off x="850307" y="1584834"/>
            <a:ext cx="91795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Vector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Space</a:t>
            </a:r>
            <a:r>
              <a:rPr lang="cs-CZ" altLang="cs-CZ" sz="2000" b="1" i="1" dirty="0"/>
              <a:t> Model (</a:t>
            </a:r>
            <a:r>
              <a:rPr lang="cs-CZ" altLang="cs-CZ" sz="2000" b="1" i="1" dirty="0" err="1"/>
              <a:t>Rocchio's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method</a:t>
            </a:r>
            <a:r>
              <a:rPr lang="cs-CZ" altLang="cs-CZ" sz="2000" b="1" i="1" dirty="0"/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Originally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designed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explicit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queries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but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applied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e.g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i="1" dirty="0" err="1">
                <a:solidFill>
                  <a:srgbClr val="92D050"/>
                </a:solidFill>
              </a:rPr>
              <a:t>conversational</a:t>
            </a:r>
            <a:r>
              <a:rPr lang="cs-CZ" altLang="cs-CZ" sz="1600" b="1" i="1" dirty="0">
                <a:solidFill>
                  <a:srgbClr val="92D050"/>
                </a:solidFill>
              </a:rPr>
              <a:t> </a:t>
            </a:r>
            <a:r>
              <a:rPr lang="cs-CZ" altLang="cs-CZ" sz="1600" b="1" i="1" dirty="0" err="1">
                <a:solidFill>
                  <a:srgbClr val="92D050"/>
                </a:solidFill>
              </a:rPr>
              <a:t>RecSys</a:t>
            </a:r>
            <a:endParaRPr lang="cs-CZ" altLang="cs-CZ" sz="1600" b="1" i="1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system then learns a prototype of relevant/irrelevant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evaluates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relevant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irrelevant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prototypes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F603EB8-D1AC-5606-74B8-45CC7953B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058748"/>
            <a:ext cx="2736438" cy="17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67FE783-8E17-A074-340E-52690A1E8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07" y="2696451"/>
            <a:ext cx="10491385" cy="4023890"/>
          </a:xfrm>
        </p:spPr>
        <p:txBody>
          <a:bodyPr>
            <a:noAutofit/>
          </a:bodyPr>
          <a:lstStyle/>
          <a:p>
            <a:r>
              <a:rPr lang="cs-CZ" sz="1800" dirty="0" err="1"/>
              <a:t>Item</a:t>
            </a:r>
            <a:r>
              <a:rPr lang="cs-CZ" sz="1800" dirty="0"/>
              <a:t> </a:t>
            </a:r>
            <a:r>
              <a:rPr lang="cs-CZ" sz="1800" dirty="0" err="1"/>
              <a:t>collections</a:t>
            </a:r>
            <a:r>
              <a:rPr lang="cs-CZ" sz="1800" dirty="0"/>
              <a:t> </a:t>
            </a:r>
            <a:r>
              <a:rPr lang="en-US" sz="1800" dirty="0"/>
              <a:t>D</a:t>
            </a:r>
            <a:r>
              <a:rPr lang="en-US" sz="1800" baseline="30000" dirty="0"/>
              <a:t>+</a:t>
            </a:r>
            <a:r>
              <a:rPr lang="en-US" sz="1800" dirty="0"/>
              <a:t> (liked) and D</a:t>
            </a:r>
            <a:r>
              <a:rPr lang="en-US" sz="1800" baseline="30000" dirty="0"/>
              <a:t>-</a:t>
            </a:r>
            <a:r>
              <a:rPr lang="en-US" sz="1800" dirty="0"/>
              <a:t> (disliked)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Computing modified query Q</a:t>
            </a:r>
            <a:r>
              <a:rPr lang="en-US" sz="1100" dirty="0"/>
              <a:t>i+1</a:t>
            </a:r>
            <a:r>
              <a:rPr lang="en-US" sz="1800" dirty="0"/>
              <a:t> from </a:t>
            </a:r>
            <a:br>
              <a:rPr lang="en-US" sz="1800" dirty="0"/>
            </a:br>
            <a:r>
              <a:rPr lang="en-US" sz="1800" dirty="0"/>
              <a:t>current query Q</a:t>
            </a:r>
            <a:r>
              <a:rPr lang="en-US" sz="1100" dirty="0"/>
              <a:t>i  </a:t>
            </a:r>
            <a:r>
              <a:rPr lang="en-US" sz="1800" dirty="0"/>
              <a:t>with:</a:t>
            </a:r>
            <a:endParaRPr lang="en-US" sz="400" dirty="0"/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7">
                <a:extLst>
                  <a:ext uri="{FF2B5EF4-FFF2-40B4-BE49-F238E27FC236}">
                    <a16:creationId xmlns:a16="http://schemas.microsoft.com/office/drawing/2014/main" id="{AB05BEC4-8648-6524-B5CA-C52ADF962889}"/>
                  </a:ext>
                </a:extLst>
              </p:cNvPr>
              <p:cNvSpPr txBox="1"/>
              <p:nvPr/>
            </p:nvSpPr>
            <p:spPr>
              <a:xfrm>
                <a:off x="1158713" y="5563825"/>
                <a:ext cx="5562512" cy="67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 ∗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140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𝛄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feld 7">
                <a:extLst>
                  <a:ext uri="{FF2B5EF4-FFF2-40B4-BE49-F238E27FC236}">
                    <a16:creationId xmlns:a16="http://schemas.microsoft.com/office/drawing/2014/main" id="{AB05BEC4-8648-6524-B5CA-C52ADF962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713" y="5563825"/>
                <a:ext cx="5562512" cy="670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>
            <a:extLst>
              <a:ext uri="{FF2B5EF4-FFF2-40B4-BE49-F238E27FC236}">
                <a16:creationId xmlns:a16="http://schemas.microsoft.com/office/drawing/2014/main" id="{71FE508D-8FA9-6C26-58DC-124EE4D8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67" y="3412252"/>
            <a:ext cx="2123732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2">
            <a:extLst>
              <a:ext uri="{FF2B5EF4-FFF2-40B4-BE49-F238E27FC236}">
                <a16:creationId xmlns:a16="http://schemas.microsoft.com/office/drawing/2014/main" id="{4A419F37-E933-EC97-7734-9DF0D30D03FE}"/>
              </a:ext>
            </a:extLst>
          </p:cNvPr>
          <p:cNvSpPr txBox="1"/>
          <p:nvPr/>
        </p:nvSpPr>
        <p:spPr>
          <a:xfrm>
            <a:off x="6388308" y="4708396"/>
            <a:ext cx="421196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, ,  used to fine-tune the feedback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 weight for original query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 weight for positive feedback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 weight for negative feedback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8">
                <a:extLst>
                  <a:ext uri="{FF2B5EF4-FFF2-40B4-BE49-F238E27FC236}">
                    <a16:creationId xmlns:a16="http://schemas.microsoft.com/office/drawing/2014/main" id="{462BBC8B-3BB6-6C07-49AC-4ABDB62F6641}"/>
                  </a:ext>
                </a:extLst>
              </p:cNvPr>
              <p:cNvSpPr txBox="1"/>
              <p:nvPr/>
            </p:nvSpPr>
            <p:spPr>
              <a:xfrm>
                <a:off x="850307" y="6208781"/>
                <a:ext cx="9289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eaLnBrk="0" hangingPunct="0">
                  <a:spcBef>
                    <a:spcPts val="1200"/>
                  </a:spcBef>
                  <a:buFont typeface="Wingdings" pitchFamily="2" charset="2"/>
                  <a:buChar char="§"/>
                </a:pP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Then, use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similarity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of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individual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items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cs-CZ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𝑄</m:t>
                        </m:r>
                      </m:e>
                      <m:sub>
                        <m:r>
                          <a:rPr lang="cs-CZ" b="0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  <m:r>
                          <a:rPr lang="cs-CZ" b="0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+1</m:t>
                        </m:r>
                      </m:sub>
                    </m:sSub>
                    <m:r>
                      <a:rPr lang="cs-CZ" i="1" kern="0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to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establish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recommendations</a:t>
                </a:r>
                <a:endParaRPr lang="en-US" kern="0" dirty="0">
                  <a:solidFill>
                    <a:srgbClr val="003366"/>
                  </a:solidFill>
                  <a:latin typeface="Calibri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14" name="Textfeld 8">
                <a:extLst>
                  <a:ext uri="{FF2B5EF4-FFF2-40B4-BE49-F238E27FC236}">
                    <a16:creationId xmlns:a16="http://schemas.microsoft.com/office/drawing/2014/main" id="{462BBC8B-3BB6-6C07-49AC-4ABDB62F6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07" y="6208781"/>
                <a:ext cx="9289017" cy="369332"/>
              </a:xfrm>
              <a:prstGeom prst="rect">
                <a:avLst/>
              </a:prstGeom>
              <a:blipFill>
                <a:blip r:embed="rId5"/>
                <a:stretch>
                  <a:fillRect l="-394" t="-10000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8FCDA96F-6D12-C311-4CA2-FC778E2B152B}"/>
              </a:ext>
            </a:extLst>
          </p:cNvPr>
          <p:cNvSpPr txBox="1"/>
          <p:nvPr/>
        </p:nvSpPr>
        <p:spPr>
          <a:xfrm>
            <a:off x="885070" y="6571829"/>
            <a:ext cx="3798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6"/>
              </a:rPr>
              <a:t>https://en.wikipedia.org/wiki/Rocchio_algorithm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40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4129C-6D3F-7DA7-50EF-92744350D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CB2DCF5-76EE-2481-D593-26C2F91F3F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AB20F8-CADA-0101-006E-6A271BF21DF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BF3BA3-92FE-3376-91DB-248DFECB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E66F78-E1F8-4352-3835-2D51F35E4076}"/>
              </a:ext>
            </a:extLst>
          </p:cNvPr>
          <p:cNvSpPr txBox="1"/>
          <p:nvPr/>
        </p:nvSpPr>
        <p:spPr>
          <a:xfrm>
            <a:off x="850307" y="1584834"/>
            <a:ext cx="917951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Bayesian</a:t>
            </a:r>
            <a:r>
              <a:rPr lang="cs-CZ" altLang="cs-CZ" sz="2000" b="1" i="1" dirty="0"/>
              <a:t> relevance feedback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explicit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query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materialization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directly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relevance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point in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feature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space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Counting</a:t>
            </a:r>
            <a:r>
              <a:rPr lang="cs-CZ" sz="1600" dirty="0"/>
              <a:t> </a:t>
            </a:r>
            <a:r>
              <a:rPr lang="cs-CZ" sz="1600" dirty="0" err="1"/>
              <a:t>distances</a:t>
            </a:r>
            <a:r>
              <a:rPr lang="cs-CZ" sz="1600" dirty="0"/>
              <a:t> to </a:t>
            </a:r>
            <a:r>
              <a:rPr lang="cs-CZ" sz="1600" dirty="0" err="1"/>
              <a:t>each</a:t>
            </a:r>
            <a:r>
              <a:rPr lang="cs-CZ" sz="1600" dirty="0"/>
              <a:t> positive/negative </a:t>
            </a:r>
            <a:r>
              <a:rPr lang="cs-CZ" sz="1600" dirty="0" err="1"/>
              <a:t>example</a:t>
            </a:r>
            <a:r>
              <a:rPr lang="cs-CZ" sz="1600" dirty="0"/>
              <a:t> </a:t>
            </a:r>
            <a:r>
              <a:rPr lang="cs-CZ" sz="1600" dirty="0" err="1"/>
              <a:t>separately</a:t>
            </a:r>
            <a:r>
              <a:rPr lang="cs-CZ" sz="1600" dirty="0"/>
              <a:t> (</a:t>
            </a:r>
            <a:r>
              <a:rPr lang="cs-CZ" sz="1600" dirty="0" err="1"/>
              <a:t>multiple</a:t>
            </a:r>
            <a:r>
              <a:rPr lang="cs-CZ" sz="1600" dirty="0"/>
              <a:t> </a:t>
            </a:r>
            <a:r>
              <a:rPr lang="cs-CZ" sz="1600" dirty="0" err="1"/>
              <a:t>areas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interest</a:t>
            </a:r>
            <a:r>
              <a:rPr lang="cs-CZ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Exponential</a:t>
            </a:r>
            <a:r>
              <a:rPr lang="cs-CZ" sz="1600" dirty="0"/>
              <a:t> </a:t>
            </a:r>
            <a:r>
              <a:rPr lang="cs-CZ" sz="1600" dirty="0" err="1"/>
              <a:t>transformation</a:t>
            </a:r>
            <a:r>
              <a:rPr lang="cs-CZ" sz="1600" dirty="0"/>
              <a:t> (</a:t>
            </a:r>
            <a:r>
              <a:rPr lang="cs-CZ" sz="1600" dirty="0" err="1"/>
              <a:t>amplify</a:t>
            </a:r>
            <a:r>
              <a:rPr lang="cs-CZ" sz="1600" dirty="0"/>
              <a:t> </a:t>
            </a:r>
            <a:r>
              <a:rPr lang="cs-CZ" sz="1600" dirty="0" err="1"/>
              <a:t>highly</a:t>
            </a:r>
            <a:r>
              <a:rPr lang="cs-CZ" sz="1600" dirty="0"/>
              <a:t> </a:t>
            </a:r>
            <a:r>
              <a:rPr lang="cs-CZ" sz="1600" dirty="0" err="1"/>
              <a:t>similar</a:t>
            </a:r>
            <a:r>
              <a:rPr lang="cs-CZ" sz="1600" dirty="0"/>
              <a:t> </a:t>
            </a:r>
            <a:r>
              <a:rPr lang="cs-CZ" sz="1600" dirty="0" err="1"/>
              <a:t>objects</a:t>
            </a:r>
            <a:r>
              <a:rPr lang="cs-CZ" sz="1600" dirty="0"/>
              <a:t>)</a:t>
            </a:r>
            <a:endParaRPr lang="en-US" sz="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BEB93FA-FE76-6CD5-7E0F-CD94A39E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59159" y="2557000"/>
            <a:ext cx="6894032" cy="177165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FB03839-CD80-2F49-5824-B31CE8CC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07" y="3036694"/>
            <a:ext cx="7601870" cy="2954531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3342D557-8B37-1ADD-2253-E2688AFAB974}"/>
              </a:ext>
            </a:extLst>
          </p:cNvPr>
          <p:cNvSpPr txBox="1"/>
          <p:nvPr/>
        </p:nvSpPr>
        <p:spPr>
          <a:xfrm>
            <a:off x="990600" y="6448976"/>
            <a:ext cx="4141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4"/>
              </a:rPr>
              <a:t>https://dl.acm.org/doi/10.1007/s11042-022-14046-w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960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90F09-7607-50B2-C02D-F58EEE317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177EFF2-B243-0DFD-925D-F7BC934BC390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87C8FBC-A172-8B17-A9B2-A8AA1641415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14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D8257BD-B253-71A8-F1DC-94D5D6B4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C0B1F5-C6A2-7451-E123-4F0E63D9365A}"/>
              </a:ext>
            </a:extLst>
          </p:cNvPr>
          <p:cNvSpPr txBox="1"/>
          <p:nvPr/>
        </p:nvSpPr>
        <p:spPr>
          <a:xfrm>
            <a:off x="850307" y="1584834"/>
            <a:ext cx="86638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r>
              <a:rPr lang="cs-CZ" altLang="cs-CZ" sz="2000" b="1" i="1" dirty="0"/>
              <a:t> RS: </a:t>
            </a:r>
            <a:r>
              <a:rPr lang="cs-CZ" altLang="cs-CZ" sz="2000" b="1" i="1" dirty="0" err="1"/>
              <a:t>limitations</a:t>
            </a:r>
            <a:endParaRPr lang="cs-CZ" altLang="cs-CZ" sz="2000" b="1" i="1" dirty="0"/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lack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sufficiently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descriptive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content</a:t>
            </a: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important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, but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domain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specific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lack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means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process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raw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content</a:t>
            </a: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nowadays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mostly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solved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DL)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varying</a:t>
            </a:r>
            <a:r>
              <a:rPr lang="cs-CZ" altLang="cs-CZ" sz="2000" dirty="0"/>
              <a:t> data </a:t>
            </a:r>
            <a:r>
              <a:rPr lang="cs-CZ" altLang="cs-CZ" sz="2000" dirty="0" err="1"/>
              <a:t>quality</a:t>
            </a: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nowadays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mostly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solved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attention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mechanism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constructing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trivial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recommendations</a:t>
            </a: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rgbClr val="FF0000"/>
                </a:solidFill>
              </a:rPr>
              <a:t>(</a:t>
            </a:r>
            <a:r>
              <a:rPr lang="cs-CZ" altLang="cs-CZ" sz="2000" i="1" dirty="0" err="1">
                <a:solidFill>
                  <a:srgbClr val="FF0000"/>
                </a:solidFill>
              </a:rPr>
              <a:t>a.k.a</a:t>
            </a:r>
            <a:r>
              <a:rPr lang="cs-CZ" altLang="cs-CZ" sz="2000" i="1" dirty="0">
                <a:solidFill>
                  <a:srgbClr val="FF0000"/>
                </a:solidFill>
              </a:rPr>
              <a:t>. </a:t>
            </a:r>
            <a:r>
              <a:rPr lang="cs-CZ" altLang="cs-CZ" sz="2000" i="1" dirty="0" err="1">
                <a:solidFill>
                  <a:srgbClr val="FF0000"/>
                </a:solidFill>
              </a:rPr>
              <a:t>overspecialization</a:t>
            </a:r>
            <a:r>
              <a:rPr lang="cs-CZ" altLang="cs-CZ" sz="2000" i="1" dirty="0">
                <a:solidFill>
                  <a:srgbClr val="FF0000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cs-CZ" alt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2100997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67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Recommended</a:t>
            </a:r>
            <a:r>
              <a:rPr lang="cs-CZ" sz="2000" dirty="0"/>
              <a:t> </a:t>
            </a:r>
            <a:r>
              <a:rPr lang="cs-CZ" sz="2000" dirty="0" err="1"/>
              <a:t>reading</a:t>
            </a:r>
            <a:r>
              <a:rPr lang="cs-CZ" sz="2000" dirty="0"/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98AC63F-B1AE-8272-EB2F-C0D3790B205B}"/>
              </a:ext>
            </a:extLst>
          </p:cNvPr>
          <p:cNvSpPr txBox="1"/>
          <p:nvPr/>
        </p:nvSpPr>
        <p:spPr>
          <a:xfrm>
            <a:off x="1754338" y="4235242"/>
            <a:ext cx="3707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>
                <a:solidFill>
                  <a:srgbClr val="FF0000"/>
                </a:solidFill>
              </a:rPr>
              <a:t>What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is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wrong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here</a:t>
            </a:r>
            <a:r>
              <a:rPr lang="cs-CZ" sz="32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8284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78152D-5DA9-C77D-57AD-10F2D66893FB}"/>
              </a:ext>
            </a:extLst>
          </p:cNvPr>
          <p:cNvSpPr txBox="1"/>
          <p:nvPr/>
        </p:nvSpPr>
        <p:spPr>
          <a:xfrm>
            <a:off x="767408" y="4188939"/>
            <a:ext cx="72186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lacking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(w.r.t. user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Diversity (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Serendipity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relevance &amp;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surprise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user)</a:t>
            </a:r>
          </a:p>
          <a:p>
            <a:pPr marL="285750" indent="-28575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79647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78152D-5DA9-C77D-57AD-10F2D66893FB}"/>
              </a:ext>
            </a:extLst>
          </p:cNvPr>
          <p:cNvSpPr txBox="1"/>
          <p:nvPr/>
        </p:nvSpPr>
        <p:spPr>
          <a:xfrm>
            <a:off x="911424" y="4015639"/>
            <a:ext cx="916789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diversity re-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maximal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relevance</a:t>
            </a:r>
          </a:p>
          <a:p>
            <a:pPr marL="285750" indent="-285750">
              <a:buFontTx/>
              <a:buChar char="-"/>
            </a:pP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by relevance</a:t>
            </a:r>
          </a:p>
          <a:p>
            <a:pPr marL="285750" indent="-285750">
              <a:buFontTx/>
              <a:buChar char="-"/>
            </a:pP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Select next item by max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cs-CZ" sz="1600" b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alpha*relevance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600" b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(1-alpha</a:t>
            </a:r>
            <a:r>
              <a:rPr lang="cs-CZ" sz="1600" b="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* max(similarity </a:t>
            </a:r>
            <a:r>
              <a:rPr lang="cs-CZ" sz="1600" b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already selected item</a:t>
            </a:r>
            <a:r>
              <a:rPr lang="cs-CZ" sz="1600" b="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Not good for too long lists (iterative calculations over increasingly large sets)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68F8EB2-3FC2-2C6A-092B-0A9197F82A4E}"/>
              </a:ext>
            </a:extLst>
          </p:cNvPr>
          <p:cNvSpPr txBox="1"/>
          <p:nvPr/>
        </p:nvSpPr>
        <p:spPr>
          <a:xfrm>
            <a:off x="767408" y="6241433"/>
            <a:ext cx="88569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dirty="0">
                <a:hlinkClick r:id="rId4"/>
              </a:rPr>
              <a:t>https://www.cs.cmu.edu/~jgc/publication/The_Use_MMR_Diversity_Based_LTMIR_1998.pdf</a:t>
            </a:r>
            <a:r>
              <a:rPr lang="cs-CZ" sz="1000" b="0" dirty="0"/>
              <a:t> (2-page </a:t>
            </a:r>
            <a:r>
              <a:rPr lang="cs-CZ" sz="1000" b="0" dirty="0" err="1"/>
              <a:t>paper</a:t>
            </a:r>
            <a:r>
              <a:rPr lang="cs-CZ" sz="1000" b="0" dirty="0"/>
              <a:t>, 3500 </a:t>
            </a:r>
            <a:r>
              <a:rPr lang="cs-CZ" sz="1000" b="0" dirty="0" err="1"/>
              <a:t>citations</a:t>
            </a:r>
            <a:r>
              <a:rPr lang="cs-CZ" sz="1000" b="0" dirty="0">
                <a:sym typeface="Wingdings" panose="05000000000000000000" pitchFamily="2" charset="2"/>
              </a:rPr>
              <a:t>)</a:t>
            </a:r>
            <a:endParaRPr lang="cs-CZ" sz="1000" b="0" dirty="0"/>
          </a:p>
        </p:txBody>
      </p:sp>
    </p:spTree>
    <p:extLst>
      <p:ext uri="{BB962C8B-B14F-4D97-AF65-F5344CB8AC3E}">
        <p14:creationId xmlns:p14="http://schemas.microsoft.com/office/powerpoint/2010/main" val="70598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61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CCEDC-C637-1295-529D-3A2D1166F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104F0E6-BD2B-8614-BC7B-37E02F816B70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31D2367-799E-BA72-23BB-F2524C2F906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19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A49780D-D4C6-7045-BF97-7CFE3FC1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30BA90-C932-0221-C412-CEE555F72E3F}"/>
              </a:ext>
            </a:extLst>
          </p:cNvPr>
          <p:cNvSpPr txBox="1"/>
          <p:nvPr/>
        </p:nvSpPr>
        <p:spPr>
          <a:xfrm>
            <a:off x="850307" y="1584834"/>
            <a:ext cx="86638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Combining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collaborative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content-based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principles</a:t>
            </a:r>
            <a:endParaRPr lang="en-US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Nowadays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most RS in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production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some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hybrid</a:t>
            </a:r>
            <a:endParaRPr lang="en-US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30103203-DBBB-5817-797E-559606C83608}"/>
              </a:ext>
            </a:extLst>
          </p:cNvPr>
          <p:cNvGrpSpPr/>
          <p:nvPr/>
        </p:nvGrpSpPr>
        <p:grpSpPr>
          <a:xfrm>
            <a:off x="990600" y="2905629"/>
            <a:ext cx="5629910" cy="2940182"/>
            <a:chOff x="2222501" y="1667236"/>
            <a:chExt cx="7493634" cy="4178575"/>
          </a:xfrm>
        </p:grpSpPr>
        <p:grpSp>
          <p:nvGrpSpPr>
            <p:cNvPr id="34" name="object 3">
              <a:extLst>
                <a:ext uri="{FF2B5EF4-FFF2-40B4-BE49-F238E27FC236}">
                  <a16:creationId xmlns:a16="http://schemas.microsoft.com/office/drawing/2014/main" id="{F2C5E5F4-0469-CCE6-1684-D8AE82A75563}"/>
                </a:ext>
              </a:extLst>
            </p:cNvPr>
            <p:cNvGrpSpPr/>
            <p:nvPr/>
          </p:nvGrpSpPr>
          <p:grpSpPr>
            <a:xfrm>
              <a:off x="2238376" y="3000376"/>
              <a:ext cx="7477759" cy="2845435"/>
              <a:chOff x="714375" y="3000375"/>
              <a:chExt cx="7477759" cy="2845435"/>
            </a:xfrm>
          </p:grpSpPr>
          <p:pic>
            <p:nvPicPr>
              <p:cNvPr id="35" name="object 4">
                <a:extLst>
                  <a:ext uri="{FF2B5EF4-FFF2-40B4-BE49-F238E27FC236}">
                    <a16:creationId xmlns:a16="http://schemas.microsoft.com/office/drawing/2014/main" id="{4B9A73B3-19B3-F02B-E280-B958284ADC90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84640" y="3143250"/>
                <a:ext cx="1567289" cy="1352357"/>
              </a:xfrm>
              <a:prstGeom prst="rect">
                <a:avLst/>
              </a:prstGeom>
            </p:spPr>
          </p:pic>
          <p:pic>
            <p:nvPicPr>
              <p:cNvPr id="36" name="object 5">
                <a:extLst>
                  <a:ext uri="{FF2B5EF4-FFF2-40B4-BE49-F238E27FC236}">
                    <a16:creationId xmlns:a16="http://schemas.microsoft.com/office/drawing/2014/main" id="{D4BD9DF1-8A04-A293-1C6E-7132D4BB088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00751" y="3429000"/>
                <a:ext cx="1129055" cy="219075"/>
              </a:xfrm>
              <a:prstGeom prst="rect">
                <a:avLst/>
              </a:prstGeom>
            </p:spPr>
          </p:pic>
          <p:pic>
            <p:nvPicPr>
              <p:cNvPr id="37" name="object 6">
                <a:extLst>
                  <a:ext uri="{FF2B5EF4-FFF2-40B4-BE49-F238E27FC236}">
                    <a16:creationId xmlns:a16="http://schemas.microsoft.com/office/drawing/2014/main" id="{D7366D9C-383C-46E3-603C-5023CA6B118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56133" y="3000375"/>
                <a:ext cx="1535429" cy="1498221"/>
              </a:xfrm>
              <a:prstGeom prst="rect">
                <a:avLst/>
              </a:prstGeom>
            </p:spPr>
          </p:pic>
          <p:pic>
            <p:nvPicPr>
              <p:cNvPr id="38" name="object 7">
                <a:extLst>
                  <a:ext uri="{FF2B5EF4-FFF2-40B4-BE49-F238E27FC236}">
                    <a16:creationId xmlns:a16="http://schemas.microsoft.com/office/drawing/2014/main" id="{9C43BDAF-FF7C-8111-CE5E-94614166097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14375" y="3857625"/>
                <a:ext cx="1786001" cy="678127"/>
              </a:xfrm>
              <a:prstGeom prst="rect">
                <a:avLst/>
              </a:prstGeom>
            </p:spPr>
          </p:pic>
          <p:pic>
            <p:nvPicPr>
              <p:cNvPr id="39" name="object 8">
                <a:extLst>
                  <a:ext uri="{FF2B5EF4-FFF2-40B4-BE49-F238E27FC236}">
                    <a16:creationId xmlns:a16="http://schemas.microsoft.com/office/drawing/2014/main" id="{54D50A23-20DD-7DA8-B944-E6ED799F94A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63315" y="5000625"/>
                <a:ext cx="1665368" cy="844826"/>
              </a:xfrm>
              <a:prstGeom prst="rect">
                <a:avLst/>
              </a:prstGeom>
            </p:spPr>
          </p:pic>
          <p:pic>
            <p:nvPicPr>
              <p:cNvPr id="40" name="object 9">
                <a:extLst>
                  <a:ext uri="{FF2B5EF4-FFF2-40B4-BE49-F238E27FC236}">
                    <a16:creationId xmlns:a16="http://schemas.microsoft.com/office/drawing/2014/main" id="{11F03EE5-6725-7A3F-59E3-1B1D17E20F3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28748" y="4500499"/>
                <a:ext cx="1671827" cy="1047750"/>
              </a:xfrm>
              <a:prstGeom prst="rect">
                <a:avLst/>
              </a:prstGeom>
            </p:spPr>
          </p:pic>
        </p:grpSp>
        <p:pic>
          <p:nvPicPr>
            <p:cNvPr id="41" name="object 10">
              <a:extLst>
                <a:ext uri="{FF2B5EF4-FFF2-40B4-BE49-F238E27FC236}">
                  <a16:creationId xmlns:a16="http://schemas.microsoft.com/office/drawing/2014/main" id="{C90646DF-4CA2-0709-D70D-0FA9450C1F4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2501" y="1667236"/>
              <a:ext cx="1801495" cy="930655"/>
            </a:xfrm>
            <a:prstGeom prst="rect">
              <a:avLst/>
            </a:prstGeom>
          </p:spPr>
        </p:pic>
        <p:pic>
          <p:nvPicPr>
            <p:cNvPr id="42" name="object 11">
              <a:extLst>
                <a:ext uri="{FF2B5EF4-FFF2-40B4-BE49-F238E27FC236}">
                  <a16:creationId xmlns:a16="http://schemas.microsoft.com/office/drawing/2014/main" id="{52E85B2D-EA72-2EF0-2D3D-5D0D377B616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5370" y="2071637"/>
              <a:ext cx="1786255" cy="868413"/>
            </a:xfrm>
            <a:prstGeom prst="rect">
              <a:avLst/>
            </a:prstGeom>
          </p:spPr>
        </p:pic>
        <p:grpSp>
          <p:nvGrpSpPr>
            <p:cNvPr id="43" name="object 12">
              <a:extLst>
                <a:ext uri="{FF2B5EF4-FFF2-40B4-BE49-F238E27FC236}">
                  <a16:creationId xmlns:a16="http://schemas.microsoft.com/office/drawing/2014/main" id="{C13B47B2-C8B3-841D-7B1A-6F8026C5DDE7}"/>
                </a:ext>
              </a:extLst>
            </p:cNvPr>
            <p:cNvGrpSpPr/>
            <p:nvPr/>
          </p:nvGrpSpPr>
          <p:grpSpPr>
            <a:xfrm>
              <a:off x="2309812" y="2722524"/>
              <a:ext cx="3253104" cy="920750"/>
              <a:chOff x="785812" y="2722524"/>
              <a:chExt cx="3253104" cy="920750"/>
            </a:xfrm>
          </p:grpSpPr>
          <p:pic>
            <p:nvPicPr>
              <p:cNvPr id="44" name="object 13">
                <a:extLst>
                  <a:ext uri="{FF2B5EF4-FFF2-40B4-BE49-F238E27FC236}">
                    <a16:creationId xmlns:a16="http://schemas.microsoft.com/office/drawing/2014/main" id="{61C095BF-39A2-30B5-277F-12CA677CBAF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071624" y="3143478"/>
                <a:ext cx="1966976" cy="499770"/>
              </a:xfrm>
              <a:prstGeom prst="rect">
                <a:avLst/>
              </a:prstGeom>
            </p:spPr>
          </p:pic>
          <p:pic>
            <p:nvPicPr>
              <p:cNvPr id="45" name="object 14">
                <a:extLst>
                  <a:ext uri="{FF2B5EF4-FFF2-40B4-BE49-F238E27FC236}">
                    <a16:creationId xmlns:a16="http://schemas.microsoft.com/office/drawing/2014/main" id="{B45CB2CF-2F07-9E7F-A4BC-0CAADC9AD84A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85812" y="2722524"/>
                <a:ext cx="1428750" cy="849350"/>
              </a:xfrm>
              <a:prstGeom prst="rect">
                <a:avLst/>
              </a:prstGeom>
            </p:spPr>
          </p:pic>
        </p:grpSp>
        <p:pic>
          <p:nvPicPr>
            <p:cNvPr id="46" name="object 15">
              <a:extLst>
                <a:ext uri="{FF2B5EF4-FFF2-40B4-BE49-F238E27FC236}">
                  <a16:creationId xmlns:a16="http://schemas.microsoft.com/office/drawing/2014/main" id="{AC683253-422A-24BF-9A49-ACC8117A487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8625" y="3929088"/>
              <a:ext cx="1143000" cy="28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44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Today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Continuing 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RecSys Recap</a:t>
            </a:r>
          </a:p>
          <a:p>
            <a:pPr lvl="1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Content-based RS</a:t>
            </a:r>
          </a:p>
          <a:p>
            <a:pPr lvl="1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Hybrid RS</a:t>
            </a:r>
          </a:p>
          <a:p>
            <a:pPr lvl="1"/>
            <a:r>
              <a:rPr lang="cs-CZ" i="1" dirty="0" smtClean="0">
                <a:solidFill>
                  <a:schemeClr val="bg1">
                    <a:lumMod val="65000"/>
                  </a:schemeClr>
                </a:solidFill>
                <a:latin typeface="Arial" pitchFamily="34"/>
              </a:rPr>
              <a:t>Session-based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  <a:latin typeface="Arial" pitchFamily="34"/>
              </a:rPr>
              <a:t>, </a:t>
            </a:r>
            <a:r>
              <a:rPr lang="cs-CZ" i="1" dirty="0" smtClean="0">
                <a:solidFill>
                  <a:schemeClr val="bg1">
                    <a:lumMod val="65000"/>
                  </a:schemeClr>
                </a:solidFill>
                <a:latin typeface="Arial" pitchFamily="34"/>
              </a:rPr>
              <a:t>Context-aware (If enough time)</a:t>
            </a:r>
            <a:endParaRPr lang="cs-CZ" i="1" dirty="0">
              <a:solidFill>
                <a:schemeClr val="bg1">
                  <a:lumMod val="65000"/>
                </a:schemeClr>
              </a:solidFill>
              <a:latin typeface="Arial" pitchFamily="34"/>
            </a:endParaRPr>
          </a:p>
          <a:p>
            <a:pPr lvl="1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Evaluation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of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RecSys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Open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problems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RecSys</a:t>
            </a:r>
            <a:endParaRPr lang="cs-CZ" dirty="0">
              <a:solidFill>
                <a:srgbClr val="0070C0"/>
              </a:solidFill>
              <a:latin typeface="Arial" pitchFamily="34"/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8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ADA2C-F5C5-1F34-9653-E4EDDF26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E8BDFAD-651E-04FD-1EF7-849A2E2A63D6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8C22D13-88B1-0A08-4B16-A58A525957C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20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B903735-1E45-D10E-5537-8ABDE8234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174649-9974-68AD-4407-E5A1FF0C1585}"/>
              </a:ext>
            </a:extLst>
          </p:cNvPr>
          <p:cNvSpPr txBox="1"/>
          <p:nvPr/>
        </p:nvSpPr>
        <p:spPr>
          <a:xfrm>
            <a:off x="850307" y="1584834"/>
            <a:ext cx="8663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hybridization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strategies</a:t>
            </a:r>
            <a:endParaRPr lang="cs-CZ" altLang="cs-CZ" sz="2000" b="1" i="1" dirty="0"/>
          </a:p>
        </p:txBody>
      </p:sp>
      <p:pic>
        <p:nvPicPr>
          <p:cNvPr id="2" name="Picture 5" descr="Chapter_5_fusioned_hybrid">
            <a:extLst>
              <a:ext uri="{FF2B5EF4-FFF2-40B4-BE49-F238E27FC236}">
                <a16:creationId xmlns:a16="http://schemas.microsoft.com/office/drawing/2014/main" id="{0106BB43-0A20-D03A-D000-AA7B719F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9681" y="1930398"/>
            <a:ext cx="5047457" cy="14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8B83829-4929-D8EB-97F0-8CC4D36986FF}"/>
              </a:ext>
            </a:extLst>
          </p:cNvPr>
          <p:cNvSpPr txBox="1"/>
          <p:nvPr/>
        </p:nvSpPr>
        <p:spPr>
          <a:xfrm>
            <a:off x="850307" y="2243153"/>
            <a:ext cx="312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Monolithic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paradigms</a:t>
            </a:r>
            <a:r>
              <a:rPr lang="cs-CZ" dirty="0"/>
              <a:t> </a:t>
            </a: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algorithm</a:t>
            </a:r>
            <a:r>
              <a:rPr lang="cs-CZ" dirty="0"/>
              <a:t>)</a:t>
            </a:r>
          </a:p>
        </p:txBody>
      </p:sp>
      <p:pic>
        <p:nvPicPr>
          <p:cNvPr id="8" name="Picture 4" descr="Chapter_5_parallel_hybrid">
            <a:extLst>
              <a:ext uri="{FF2B5EF4-FFF2-40B4-BE49-F238E27FC236}">
                <a16:creationId xmlns:a16="http://schemas.microsoft.com/office/drawing/2014/main" id="{7D1271A8-1E9E-389B-DF56-9088DAFC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681" y="3742367"/>
            <a:ext cx="5047457" cy="15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AF8AB0-5780-6A60-D3C7-1AF368FABFB0}"/>
              </a:ext>
            </a:extLst>
          </p:cNvPr>
          <p:cNvSpPr txBox="1"/>
          <p:nvPr/>
        </p:nvSpPr>
        <p:spPr>
          <a:xfrm>
            <a:off x="850307" y="3828092"/>
            <a:ext cx="312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Parallel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 err="1"/>
              <a:t>hybridization</a:t>
            </a:r>
            <a:r>
              <a:rPr lang="cs-CZ" dirty="0"/>
              <a:t> as a post-</a:t>
            </a:r>
            <a:r>
              <a:rPr lang="cs-CZ" dirty="0" err="1"/>
              <a:t>processing</a:t>
            </a:r>
            <a:r>
              <a:rPr lang="cs-CZ" dirty="0"/>
              <a:t>)</a:t>
            </a:r>
          </a:p>
        </p:txBody>
      </p:sp>
      <p:pic>
        <p:nvPicPr>
          <p:cNvPr id="10" name="Picture 4" descr="Chapter_5_pipelined_hybrid">
            <a:extLst>
              <a:ext uri="{FF2B5EF4-FFF2-40B4-BE49-F238E27FC236}">
                <a16:creationId xmlns:a16="http://schemas.microsoft.com/office/drawing/2014/main" id="{704C943E-CAF3-426E-5C26-BAF6972B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9681" y="5462390"/>
            <a:ext cx="5047457" cy="9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55EB379-BF19-5B7E-D9E5-BDE4E631D4A3}"/>
              </a:ext>
            </a:extLst>
          </p:cNvPr>
          <p:cNvSpPr txBox="1"/>
          <p:nvPr/>
        </p:nvSpPr>
        <p:spPr>
          <a:xfrm>
            <a:off x="850307" y="5587581"/>
            <a:ext cx="312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Pipelined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algorithm</a:t>
            </a:r>
            <a:r>
              <a:rPr lang="cs-CZ" dirty="0"/>
              <a:t> </a:t>
            </a:r>
            <a:r>
              <a:rPr lang="cs-CZ" dirty="0" err="1"/>
              <a:t>feeds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8743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51599-98DB-D6DD-B0EB-6DFB48AE3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DABEA68-0D79-90E0-99CB-9403E83785BD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374477C-284A-CE61-62A3-2042B84A5C8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21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EB05D8F-4E30-F560-B33D-0EEBAFEF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C2A419-025E-8817-014E-EB7AC90D26EE}"/>
              </a:ext>
            </a:extLst>
          </p:cNvPr>
          <p:cNvSpPr txBox="1"/>
          <p:nvPr/>
        </p:nvSpPr>
        <p:spPr>
          <a:xfrm>
            <a:off x="850307" y="1584834"/>
            <a:ext cx="86638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monolithic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example</a:t>
            </a:r>
            <a:r>
              <a:rPr lang="cs-CZ" altLang="cs-CZ" sz="2000" b="1" i="1" dirty="0"/>
              <a:t> #1: </a:t>
            </a:r>
            <a:r>
              <a:rPr lang="cs-CZ" altLang="cs-CZ" sz="2000" b="1" i="1" dirty="0" err="1"/>
              <a:t>Spreading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activation</a:t>
            </a:r>
            <a:endParaRPr lang="cs-CZ" altLang="cs-CZ" sz="2000" b="1" i="1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graph-based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algorithm</a:t>
            </a: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similar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PageRank</a:t>
            </a:r>
            <a:r>
              <a:rPr lang="cs-CZ" altLang="cs-CZ" sz="2000" dirty="0"/>
              <a:t>, but </a:t>
            </a:r>
            <a:r>
              <a:rPr lang="cs-CZ" altLang="cs-CZ" sz="2000" dirty="0" err="1"/>
              <a:t>starts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from</a:t>
            </a:r>
            <a:r>
              <a:rPr lang="cs-CZ" altLang="cs-CZ" sz="2000" dirty="0"/>
              <a:t> a single node (user)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keep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some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activation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send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remaining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along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edges</a:t>
            </a: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both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collaborative</a:t>
            </a:r>
            <a:r>
              <a:rPr lang="cs-CZ" altLang="cs-CZ" sz="2000" dirty="0"/>
              <a:t> and meta-data </a:t>
            </a:r>
            <a:r>
              <a:rPr lang="cs-CZ" altLang="cs-CZ" sz="2000" dirty="0" err="1"/>
              <a:t>edges</a:t>
            </a:r>
            <a:endParaRPr lang="cs-CZ" altLang="cs-CZ" sz="2000" dirty="0"/>
          </a:p>
        </p:txBody>
      </p:sp>
      <p:pic>
        <p:nvPicPr>
          <p:cNvPr id="2" name="Picture 5" descr="Chapter_5_fusioned_hybrid">
            <a:extLst>
              <a:ext uri="{FF2B5EF4-FFF2-40B4-BE49-F238E27FC236}">
                <a16:creationId xmlns:a16="http://schemas.microsoft.com/office/drawing/2014/main" id="{B5F66D23-FEBB-FBED-D7E3-1626BFB3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5832" y="6820"/>
            <a:ext cx="4666168" cy="135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C6CB9B8-46B7-E3F8-BFC6-5A48EA474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184" y="1360630"/>
            <a:ext cx="4627816" cy="119732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1F5723-0145-B84F-7A09-EB34E4D8E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2" y="3202427"/>
            <a:ext cx="7999944" cy="335072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8A765985-F0DC-DF0B-EFFA-5EBE373B1E29}"/>
              </a:ext>
            </a:extLst>
          </p:cNvPr>
          <p:cNvSpPr txBox="1"/>
          <p:nvPr/>
        </p:nvSpPr>
        <p:spPr>
          <a:xfrm>
            <a:off x="444324" y="6564898"/>
            <a:ext cx="3397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hlinkClick r:id="rId5"/>
              </a:rPr>
              <a:t>https://ceur-ws.org/Vol-1885/210.pdf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101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C414D-29C0-91E9-96D5-D8C5B70B6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B9B43CD-496F-AE25-85B2-E0EF3506B984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566E09A-CF1A-79C6-3814-8525834FE7D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5368E40-29CE-0B7D-4530-45096DF9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EDB1AD-FE4C-519A-7EF3-CD9BBCA43298}"/>
              </a:ext>
            </a:extLst>
          </p:cNvPr>
          <p:cNvSpPr txBox="1"/>
          <p:nvPr/>
        </p:nvSpPr>
        <p:spPr>
          <a:xfrm>
            <a:off x="850307" y="1584834"/>
            <a:ext cx="866385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monolithic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example</a:t>
            </a:r>
            <a:r>
              <a:rPr lang="cs-CZ" altLang="cs-CZ" sz="2000" b="1" i="1" dirty="0"/>
              <a:t> #2: </a:t>
            </a:r>
            <a:r>
              <a:rPr lang="cs-CZ" altLang="cs-CZ" sz="2000" b="1" i="1" dirty="0" err="1"/>
              <a:t>Visual</a:t>
            </a:r>
            <a:r>
              <a:rPr lang="cs-CZ" altLang="cs-CZ" sz="2000" b="1" i="1" dirty="0"/>
              <a:t> BPR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Latent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factor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based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approach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similar</a:t>
            </a:r>
            <a:r>
              <a:rPr lang="cs-CZ" altLang="cs-CZ" sz="2000" dirty="0"/>
              <a:t> to matrix </a:t>
            </a:r>
            <a:r>
              <a:rPr lang="cs-CZ" altLang="cs-CZ" sz="2000" dirty="0" err="1"/>
              <a:t>factorization</a:t>
            </a:r>
            <a:r>
              <a:rPr lang="cs-CZ" altLang="cs-CZ" sz="2000" dirty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Portion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item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embedding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static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Based</a:t>
            </a:r>
            <a:r>
              <a:rPr lang="cs-CZ" altLang="cs-CZ" dirty="0"/>
              <a:t> on a </a:t>
            </a:r>
            <a:r>
              <a:rPr lang="cs-CZ" altLang="cs-CZ" dirty="0" err="1"/>
              <a:t>pre-trained</a:t>
            </a:r>
            <a:r>
              <a:rPr lang="cs-CZ" altLang="cs-CZ" dirty="0"/>
              <a:t> </a:t>
            </a:r>
            <a:r>
              <a:rPr lang="cs-CZ" altLang="cs-CZ" dirty="0" err="1"/>
              <a:t>visual</a:t>
            </a:r>
            <a:r>
              <a:rPr lang="cs-CZ" altLang="cs-CZ" dirty="0"/>
              <a:t> </a:t>
            </a:r>
            <a:r>
              <a:rPr lang="cs-CZ" altLang="cs-CZ" dirty="0" err="1"/>
              <a:t>feature</a:t>
            </a:r>
            <a:r>
              <a:rPr lang="cs-CZ" altLang="cs-CZ" dirty="0"/>
              <a:t> </a:t>
            </a:r>
            <a:r>
              <a:rPr lang="cs-CZ" altLang="cs-CZ" dirty="0" err="1"/>
              <a:t>extractor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Dimensionality</a:t>
            </a:r>
            <a:r>
              <a:rPr lang="cs-CZ" altLang="cs-CZ" dirty="0"/>
              <a:t> </a:t>
            </a:r>
            <a:r>
              <a:rPr lang="cs-CZ" altLang="cs-CZ" dirty="0" err="1"/>
              <a:t>reduction</a:t>
            </a:r>
            <a:r>
              <a:rPr lang="cs-CZ" altLang="cs-CZ" dirty="0"/>
              <a:t> to </a:t>
            </a:r>
            <a:r>
              <a:rPr lang="cs-CZ" altLang="cs-CZ" dirty="0" err="1"/>
              <a:t>maintain</a:t>
            </a:r>
            <a:r>
              <a:rPr lang="cs-CZ" altLang="cs-CZ" dirty="0"/>
              <a:t> </a:t>
            </a:r>
            <a:r>
              <a:rPr lang="cs-CZ" altLang="cs-CZ" dirty="0" err="1"/>
              <a:t>Collaborative</a:t>
            </a:r>
            <a:r>
              <a:rPr lang="cs-CZ" altLang="cs-CZ" dirty="0"/>
              <a:t> vs. </a:t>
            </a:r>
            <a:r>
              <a:rPr lang="cs-CZ" altLang="cs-CZ" dirty="0" err="1"/>
              <a:t>Content-based</a:t>
            </a:r>
            <a:r>
              <a:rPr lang="cs-CZ" altLang="cs-CZ" dirty="0"/>
              <a:t> </a:t>
            </a:r>
            <a:r>
              <a:rPr lang="cs-CZ" altLang="cs-CZ" dirty="0" err="1"/>
              <a:t>tradeoff</a:t>
            </a:r>
            <a:endParaRPr lang="cs-CZ" altLang="cs-CZ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Trained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using</a:t>
            </a:r>
            <a:r>
              <a:rPr lang="cs-CZ" altLang="cs-CZ" sz="2000" dirty="0"/>
              <a:t> BPR </a:t>
            </a:r>
            <a:r>
              <a:rPr lang="cs-CZ" altLang="cs-CZ" sz="2000" dirty="0" err="1"/>
              <a:t>loss</a:t>
            </a:r>
            <a:endParaRPr lang="cs-CZ" altLang="cs-CZ" sz="2000" dirty="0"/>
          </a:p>
        </p:txBody>
      </p:sp>
      <p:pic>
        <p:nvPicPr>
          <p:cNvPr id="2" name="Picture 5" descr="Chapter_5_fusioned_hybrid">
            <a:extLst>
              <a:ext uri="{FF2B5EF4-FFF2-40B4-BE49-F238E27FC236}">
                <a16:creationId xmlns:a16="http://schemas.microsoft.com/office/drawing/2014/main" id="{F92C0511-A861-1A01-A4E6-B7F72D6E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5832" y="6820"/>
            <a:ext cx="4666168" cy="135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F3313EE9-AA29-F95A-BA90-351407798350}"/>
              </a:ext>
            </a:extLst>
          </p:cNvPr>
          <p:cNvSpPr/>
          <p:nvPr/>
        </p:nvSpPr>
        <p:spPr>
          <a:xfrm>
            <a:off x="922777" y="3849074"/>
            <a:ext cx="8105775" cy="226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FA0E6D1-6323-319B-CE15-B70B2966A943}"/>
              </a:ext>
            </a:extLst>
          </p:cNvPr>
          <p:cNvSpPr txBox="1"/>
          <p:nvPr/>
        </p:nvSpPr>
        <p:spPr>
          <a:xfrm>
            <a:off x="922777" y="6264310"/>
            <a:ext cx="3006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hlinkClick r:id="rId4"/>
              </a:rPr>
              <a:t>https://arxiv.org/abs/1510.01784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12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C414D-29C0-91E9-96D5-D8C5B70B6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B9B43CD-496F-AE25-85B2-E0EF3506B984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566E09A-CF1A-79C6-3814-8525834FE7D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5368E40-29CE-0B7D-4530-45096DF9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EDB1AD-FE4C-519A-7EF3-CD9BBCA43298}"/>
              </a:ext>
            </a:extLst>
          </p:cNvPr>
          <p:cNvSpPr txBox="1"/>
          <p:nvPr/>
        </p:nvSpPr>
        <p:spPr>
          <a:xfrm>
            <a:off x="850307" y="1584834"/>
            <a:ext cx="86638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monolithic example </a:t>
            </a:r>
            <a:r>
              <a:rPr lang="cs-CZ" altLang="cs-CZ" sz="2000" b="1" i="1" dirty="0" smtClean="0"/>
              <a:t>#3: Single-branch multi-modal RS</a:t>
            </a: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Multiple content types</a:t>
            </a:r>
            <a:endParaRPr lang="cs-CZ" altLang="cs-CZ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Each should map users and items to the same latent space</a:t>
            </a:r>
            <a:endParaRPr lang="cs-CZ" alt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Trained via a NN with shared parameters accross modalities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Average representation to easily mitigate missing modality</a:t>
            </a:r>
            <a:endParaRPr lang="cs-CZ" altLang="cs-CZ" dirty="0"/>
          </a:p>
        </p:txBody>
      </p:sp>
      <p:pic>
        <p:nvPicPr>
          <p:cNvPr id="2" name="Picture 5" descr="Chapter_5_fusioned_hybrid">
            <a:extLst>
              <a:ext uri="{FF2B5EF4-FFF2-40B4-BE49-F238E27FC236}">
                <a16:creationId xmlns:a16="http://schemas.microsoft.com/office/drawing/2014/main" id="{F92C0511-A861-1A01-A4E6-B7F72D6E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5832" y="6820"/>
            <a:ext cx="4666168" cy="135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FA0E6D1-6323-319B-CE15-B70B2966A943}"/>
              </a:ext>
            </a:extLst>
          </p:cNvPr>
          <p:cNvSpPr txBox="1"/>
          <p:nvPr/>
        </p:nvSpPr>
        <p:spPr>
          <a:xfrm>
            <a:off x="8533452" y="2467126"/>
            <a:ext cx="365420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hlinkClick r:id="rId3"/>
              </a:rPr>
              <a:t>https://</a:t>
            </a:r>
            <a:r>
              <a:rPr lang="cs-CZ" sz="1200" dirty="0" smtClean="0">
                <a:hlinkClick r:id="rId3"/>
              </a:rPr>
              <a:t>dl.acm.org/doi/pdf/10.1145/3640457.3688138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216" y="1365381"/>
            <a:ext cx="3871784" cy="1112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041" y="3238836"/>
            <a:ext cx="5770959" cy="3619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07" y="4035179"/>
            <a:ext cx="4991797" cy="885949"/>
          </a:xfrm>
          <a:prstGeom prst="rect">
            <a:avLst/>
          </a:prstGeom>
        </p:spPr>
      </p:pic>
      <p:sp>
        <p:nvSpPr>
          <p:cNvPr id="12" name="Line Callout 2 11"/>
          <p:cNvSpPr/>
          <p:nvPr/>
        </p:nvSpPr>
        <p:spPr>
          <a:xfrm>
            <a:off x="3098739" y="5332396"/>
            <a:ext cx="3322302" cy="139566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206"/>
              <a:gd name="adj6" fmla="val 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Basically, differences of embeddings for the same item and different modalities normalized by variation accross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04BAA-2B3F-FFA1-2727-05A9465CC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F9A0D26-6B72-7D44-6D36-4E2FE1C3AC12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3CD88DE-F3CF-85C6-EAD8-E0A41A31621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24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021DBAF-FA90-2199-3FFC-C5057FF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20ED0C-030A-9C0F-4736-03F8D03BFF42}"/>
              </a:ext>
            </a:extLst>
          </p:cNvPr>
          <p:cNvSpPr txBox="1"/>
          <p:nvPr/>
        </p:nvSpPr>
        <p:spPr>
          <a:xfrm>
            <a:off x="850306" y="1584834"/>
            <a:ext cx="89604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Parallel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approaches</a:t>
            </a: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Weighted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average</a:t>
            </a:r>
            <a:endParaRPr lang="cs-CZ" alt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Aggregate</a:t>
            </a:r>
            <a:r>
              <a:rPr lang="cs-CZ" altLang="cs-CZ" dirty="0"/>
              <a:t> output </a:t>
            </a:r>
            <a:r>
              <a:rPr lang="cs-CZ" altLang="cs-CZ" dirty="0" err="1"/>
              <a:t>scores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all</a:t>
            </a:r>
            <a:r>
              <a:rPr lang="cs-CZ" altLang="cs-CZ" dirty="0"/>
              <a:t> </a:t>
            </a:r>
            <a:r>
              <a:rPr lang="cs-CZ" altLang="cs-CZ" dirty="0" err="1"/>
              <a:t>methods</a:t>
            </a:r>
            <a:r>
              <a:rPr lang="cs-CZ" altLang="cs-CZ" dirty="0"/>
              <a:t> per </a:t>
            </a:r>
            <a:r>
              <a:rPr lang="cs-CZ" altLang="cs-CZ" dirty="0" err="1"/>
              <a:t>item</a:t>
            </a:r>
            <a:r>
              <a:rPr lang="cs-CZ" altLang="cs-CZ" dirty="0"/>
              <a:t>, </a:t>
            </a:r>
            <a:r>
              <a:rPr lang="cs-CZ" altLang="cs-CZ" dirty="0" err="1"/>
              <a:t>then</a:t>
            </a:r>
            <a:r>
              <a:rPr lang="cs-CZ" altLang="cs-CZ" dirty="0"/>
              <a:t> </a:t>
            </a:r>
            <a:r>
              <a:rPr lang="cs-CZ" altLang="cs-CZ" dirty="0" err="1"/>
              <a:t>select</a:t>
            </a:r>
            <a:r>
              <a:rPr lang="cs-CZ" altLang="cs-CZ" dirty="0"/>
              <a:t> top-k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Watch</a:t>
            </a:r>
            <a:r>
              <a:rPr lang="cs-CZ" altLang="cs-CZ" dirty="0"/>
              <a:t> out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different</a:t>
            </a:r>
            <a:r>
              <a:rPr lang="cs-CZ" altLang="cs-CZ" dirty="0"/>
              <a:t> </a:t>
            </a:r>
            <a:r>
              <a:rPr lang="cs-CZ" altLang="cs-CZ" dirty="0" err="1"/>
              <a:t>values</a:t>
            </a:r>
            <a:r>
              <a:rPr lang="cs-CZ" altLang="cs-CZ" dirty="0"/>
              <a:t> </a:t>
            </a:r>
            <a:r>
              <a:rPr lang="cs-CZ" altLang="cs-CZ" dirty="0" err="1"/>
              <a:t>distribution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Watch</a:t>
            </a:r>
            <a:r>
              <a:rPr lang="cs-CZ" altLang="cs-CZ" dirty="0"/>
              <a:t> out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disproportional</a:t>
            </a:r>
            <a:r>
              <a:rPr lang="cs-CZ" altLang="cs-CZ" dirty="0"/>
              <a:t> </a:t>
            </a:r>
            <a:r>
              <a:rPr lang="cs-CZ" altLang="cs-CZ" dirty="0" err="1"/>
              <a:t>results</a:t>
            </a:r>
            <a:r>
              <a:rPr lang="cs-CZ" altLang="cs-CZ" dirty="0"/>
              <a:t> (</a:t>
            </a:r>
            <a:r>
              <a:rPr lang="cs-CZ" altLang="cs-CZ" dirty="0" err="1"/>
              <a:t>oversampling</a:t>
            </a:r>
            <a:r>
              <a:rPr lang="cs-CZ" altLang="cs-CZ" dirty="0"/>
              <a:t> </a:t>
            </a:r>
            <a:r>
              <a:rPr lang="cs-CZ" altLang="cs-CZ" dirty="0" err="1"/>
              <a:t>algorithms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highest</a:t>
            </a:r>
            <a:r>
              <a:rPr lang="cs-CZ" altLang="cs-CZ" dirty="0"/>
              <a:t> </a:t>
            </a:r>
            <a:r>
              <a:rPr lang="cs-CZ" altLang="cs-CZ" dirty="0" err="1"/>
              <a:t>weights</a:t>
            </a:r>
            <a:r>
              <a:rPr lang="cs-CZ" altLang="cs-CZ" dirty="0"/>
              <a:t>)</a:t>
            </a:r>
            <a:br>
              <a:rPr lang="cs-CZ" altLang="cs-CZ" dirty="0"/>
            </a:br>
            <a:endParaRPr lang="cs-CZ" alt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Switching</a:t>
            </a:r>
            <a:r>
              <a:rPr lang="cs-CZ" altLang="cs-CZ" sz="2000" dirty="0"/>
              <a:t> hybrid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Each</a:t>
            </a:r>
            <a:r>
              <a:rPr lang="cs-CZ" altLang="cs-CZ" dirty="0"/>
              <a:t> </a:t>
            </a:r>
            <a:r>
              <a:rPr lang="cs-CZ" altLang="cs-CZ" dirty="0" err="1"/>
              <a:t>time</a:t>
            </a:r>
            <a:r>
              <a:rPr lang="cs-CZ" altLang="cs-CZ" dirty="0"/>
              <a:t> </a:t>
            </a:r>
            <a:r>
              <a:rPr lang="cs-CZ" altLang="cs-CZ" dirty="0" err="1"/>
              <a:t>only</a:t>
            </a:r>
            <a:r>
              <a:rPr lang="cs-CZ" altLang="cs-CZ" dirty="0"/>
              <a:t> </a:t>
            </a:r>
            <a:r>
              <a:rPr lang="cs-CZ" altLang="cs-CZ" dirty="0" err="1"/>
              <a:t>select</a:t>
            </a:r>
            <a:r>
              <a:rPr lang="cs-CZ" altLang="cs-CZ" dirty="0"/>
              <a:t> output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one</a:t>
            </a:r>
            <a:r>
              <a:rPr lang="cs-CZ" altLang="cs-CZ" dirty="0"/>
              <a:t> </a:t>
            </a:r>
            <a:r>
              <a:rPr lang="cs-CZ" altLang="cs-CZ" dirty="0" err="1"/>
              <a:t>algorithm</a:t>
            </a:r>
            <a:endParaRPr lang="cs-CZ" altLang="cs-CZ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altLang="cs-CZ" sz="1600" dirty="0" err="1"/>
              <a:t>Item</a:t>
            </a:r>
            <a:r>
              <a:rPr lang="cs-CZ" altLang="cs-CZ" sz="1600" dirty="0"/>
              <a:t>-level </a:t>
            </a:r>
            <a:r>
              <a:rPr lang="cs-CZ" altLang="cs-CZ" sz="1600" dirty="0" err="1"/>
              <a:t>or</a:t>
            </a:r>
            <a:r>
              <a:rPr lang="cs-CZ" altLang="cs-CZ" sz="1600" dirty="0"/>
              <a:t> list-level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/>
              <a:t>Rule-</a:t>
            </a:r>
            <a:r>
              <a:rPr lang="cs-CZ" altLang="cs-CZ" dirty="0" err="1"/>
              <a:t>based</a:t>
            </a:r>
            <a:r>
              <a:rPr lang="cs-CZ" altLang="cs-CZ" dirty="0"/>
              <a:t> </a:t>
            </a:r>
            <a:r>
              <a:rPr lang="cs-CZ" altLang="cs-CZ" dirty="0" err="1"/>
              <a:t>selection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Simple</a:t>
            </a:r>
            <a:r>
              <a:rPr lang="cs-CZ" altLang="cs-CZ" dirty="0"/>
              <a:t> </a:t>
            </a:r>
            <a:r>
              <a:rPr lang="cs-CZ" altLang="cs-CZ" dirty="0" err="1"/>
              <a:t>probabilistic</a:t>
            </a:r>
            <a:r>
              <a:rPr lang="cs-CZ" altLang="cs-CZ" dirty="0"/>
              <a:t> </a:t>
            </a:r>
            <a:r>
              <a:rPr lang="cs-CZ" altLang="cs-CZ" dirty="0" err="1"/>
              <a:t>selection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Reinforcement</a:t>
            </a:r>
            <a:r>
              <a:rPr lang="cs-CZ" altLang="cs-CZ" dirty="0"/>
              <a:t> learning, </a:t>
            </a:r>
            <a:r>
              <a:rPr lang="cs-CZ" altLang="cs-CZ" dirty="0" err="1"/>
              <a:t>e.g</a:t>
            </a:r>
            <a:r>
              <a:rPr lang="cs-CZ" altLang="cs-CZ" dirty="0"/>
              <a:t>., </a:t>
            </a:r>
            <a:r>
              <a:rPr lang="cs-CZ" altLang="cs-CZ" dirty="0" err="1"/>
              <a:t>multi-armed</a:t>
            </a:r>
            <a:r>
              <a:rPr lang="cs-CZ" altLang="cs-CZ" dirty="0"/>
              <a:t> </a:t>
            </a:r>
            <a:r>
              <a:rPr lang="cs-CZ" altLang="cs-CZ" dirty="0" err="1"/>
              <a:t>bandits</a:t>
            </a:r>
            <a:endParaRPr lang="cs-CZ" altLang="cs-CZ" dirty="0"/>
          </a:p>
        </p:txBody>
      </p:sp>
      <p:pic>
        <p:nvPicPr>
          <p:cNvPr id="9" name="Picture 4" descr="Chapter_5_parallel_hybrid">
            <a:extLst>
              <a:ext uri="{FF2B5EF4-FFF2-40B4-BE49-F238E27FC236}">
                <a16:creationId xmlns:a16="http://schemas.microsoft.com/office/drawing/2014/main" id="{37AD5D2A-439A-4CFB-907B-82FB737B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4300" y="0"/>
            <a:ext cx="4457700" cy="132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2184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1750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800" b="1" i="1" dirty="0"/>
              <a:t>Hybrid RS: </a:t>
            </a:r>
            <a:r>
              <a:rPr lang="cs-CZ" altLang="cs-CZ" sz="1800" b="1" i="1" dirty="0" err="1"/>
              <a:t>Parallel</a:t>
            </a:r>
            <a:r>
              <a:rPr lang="cs-CZ" altLang="cs-CZ" sz="1800" b="1" i="1" dirty="0"/>
              <a:t> </a:t>
            </a:r>
            <a:r>
              <a:rPr lang="cs-CZ" altLang="cs-CZ" sz="1800" b="1" i="1" dirty="0" err="1"/>
              <a:t>approaches</a:t>
            </a:r>
            <a:r>
              <a:rPr lang="cs-CZ" altLang="cs-CZ" sz="1800" b="1" i="1" dirty="0"/>
              <a:t>, </a:t>
            </a:r>
            <a:r>
              <a:rPr lang="cs-CZ" altLang="cs-CZ" sz="1800" b="1" i="1" dirty="0" err="1"/>
              <a:t>example</a:t>
            </a:r>
            <a:r>
              <a:rPr lang="cs-CZ" altLang="cs-CZ" sz="1800" b="1" i="1" dirty="0"/>
              <a:t> #1: MAB </a:t>
            </a:r>
            <a:r>
              <a:rPr lang="cs-CZ" altLang="cs-CZ" sz="1800" b="1" i="1" dirty="0" err="1"/>
              <a:t>using</a:t>
            </a:r>
            <a:r>
              <a:rPr lang="cs-CZ" altLang="cs-CZ" sz="1800" b="1" i="1" dirty="0"/>
              <a:t> Thompson </a:t>
            </a:r>
            <a:r>
              <a:rPr lang="cs-CZ" altLang="cs-CZ" sz="1800" b="1" i="1" dirty="0" err="1"/>
              <a:t>Sampling</a:t>
            </a:r>
            <a:endParaRPr lang="cs-CZ" altLang="cs-CZ" sz="1800" b="1" i="1" dirty="0"/>
          </a:p>
          <a:p>
            <a:r>
              <a:rPr lang="cs-CZ" dirty="0"/>
              <a:t>Pool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recommenders</a:t>
            </a:r>
            <a:r>
              <a:rPr lang="cs-CZ" dirty="0"/>
              <a:t> R1,…,</a:t>
            </a:r>
            <a:r>
              <a:rPr lang="cs-CZ" dirty="0" err="1"/>
              <a:t>Rk</a:t>
            </a:r>
            <a:r>
              <a:rPr lang="cs-CZ" dirty="0"/>
              <a:t>;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,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Recommender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output</a:t>
            </a:r>
          </a:p>
          <a:p>
            <a:r>
              <a:rPr lang="cs-CZ" dirty="0" err="1"/>
              <a:t>Selection</a:t>
            </a:r>
            <a:r>
              <a:rPr lang="cs-CZ" dirty="0"/>
              <a:t> probability </a:t>
            </a:r>
            <a:r>
              <a:rPr lang="cs-CZ" dirty="0" err="1"/>
              <a:t>correspond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RS</a:t>
            </a:r>
            <a:r>
              <a:rPr lang="en-US" dirty="0"/>
              <a:t>’s</a:t>
            </a:r>
            <a:r>
              <a:rPr lang="cs-CZ" dirty="0"/>
              <a:t> past performance, </a:t>
            </a:r>
            <a:r>
              <a:rPr lang="cs-CZ" dirty="0" err="1"/>
              <a:t>using</a:t>
            </a:r>
            <a:r>
              <a:rPr lang="cs-CZ" dirty="0"/>
              <a:t> Thompson </a:t>
            </a:r>
            <a:r>
              <a:rPr lang="cs-CZ" dirty="0" err="1"/>
              <a:t>Sampling</a:t>
            </a:r>
            <a:endParaRPr lang="cs-CZ" dirty="0"/>
          </a:p>
          <a:p>
            <a:pPr lvl="1"/>
            <a:r>
              <a:rPr lang="cs-CZ" sz="1700" dirty="0" err="1"/>
              <a:t>Random</a:t>
            </a:r>
            <a:r>
              <a:rPr lang="cs-CZ" sz="1700" dirty="0"/>
              <a:t> sample </a:t>
            </a:r>
            <a:r>
              <a:rPr lang="cs-CZ" sz="1700" dirty="0" err="1"/>
              <a:t>from</a:t>
            </a:r>
            <a:r>
              <a:rPr lang="cs-CZ" sz="1700" dirty="0"/>
              <a:t> Beta </a:t>
            </a:r>
            <a:r>
              <a:rPr lang="cs-CZ" sz="1700" dirty="0" err="1"/>
              <a:t>distribution</a:t>
            </a:r>
            <a:r>
              <a:rPr lang="cs-CZ" sz="1700" dirty="0"/>
              <a:t> </a:t>
            </a:r>
            <a:r>
              <a:rPr lang="cs-CZ" sz="1700" dirty="0" err="1"/>
              <a:t>induced</a:t>
            </a:r>
            <a:r>
              <a:rPr lang="cs-CZ" sz="1700" dirty="0"/>
              <a:t> by #trials vs. #successes per RS</a:t>
            </a:r>
          </a:p>
          <a:p>
            <a:pPr lvl="1"/>
            <a:r>
              <a:rPr lang="cs-CZ" sz="1700" dirty="0" err="1"/>
              <a:t>Select</a:t>
            </a:r>
            <a:r>
              <a:rPr lang="cs-CZ" sz="1700" dirty="0"/>
              <a:t> Recommender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highest</a:t>
            </a:r>
            <a:r>
              <a:rPr lang="cs-CZ" sz="1700" dirty="0"/>
              <a:t> </a:t>
            </a:r>
            <a:r>
              <a:rPr lang="cs-CZ" sz="1700" dirty="0" err="1"/>
              <a:t>sampled</a:t>
            </a:r>
            <a:r>
              <a:rPr lang="cs-CZ" sz="1700" dirty="0"/>
              <a:t> </a:t>
            </a:r>
            <a:r>
              <a:rPr lang="cs-CZ" sz="1700" dirty="0" err="1"/>
              <a:t>value</a:t>
            </a:r>
            <a:endParaRPr lang="cs-CZ" sz="1700" dirty="0"/>
          </a:p>
          <a:p>
            <a:pPr lvl="1"/>
            <a:r>
              <a:rPr lang="cs-CZ" sz="1700" dirty="0"/>
              <a:t>Beta </a:t>
            </a:r>
            <a:r>
              <a:rPr lang="cs-CZ" sz="1700" dirty="0" err="1"/>
              <a:t>distribution</a:t>
            </a:r>
            <a:r>
              <a:rPr lang="cs-CZ" sz="1700" dirty="0"/>
              <a:t> (</a:t>
            </a:r>
            <a:r>
              <a:rPr lang="cs-CZ" sz="1400" dirty="0">
                <a:hlinkClick r:id="rId3"/>
              </a:rPr>
              <a:t>https://en.wikipedia.org/wiki/</a:t>
            </a:r>
            <a:r>
              <a:rPr lang="cs-CZ" sz="1400" dirty="0" err="1">
                <a:hlinkClick r:id="rId3"/>
              </a:rPr>
              <a:t>Beta_distribution</a:t>
            </a:r>
            <a:r>
              <a:rPr lang="cs-CZ" sz="1700" dirty="0"/>
              <a:t>)</a:t>
            </a:r>
          </a:p>
          <a:p>
            <a:pPr lvl="2"/>
            <a:r>
              <a:rPr lang="cs-CZ" sz="1600" dirty="0" err="1"/>
              <a:t>Mean</a:t>
            </a:r>
            <a:r>
              <a:rPr lang="cs-CZ" sz="1600" dirty="0"/>
              <a:t> </a:t>
            </a:r>
            <a:r>
              <a:rPr lang="cs-CZ" sz="1600" dirty="0" err="1"/>
              <a:t>value</a:t>
            </a:r>
            <a:r>
              <a:rPr lang="cs-CZ" sz="1600" dirty="0"/>
              <a:t> </a:t>
            </a:r>
            <a:r>
              <a:rPr lang="cs-CZ" sz="1600" dirty="0" err="1"/>
              <a:t>corresponds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success</a:t>
            </a:r>
            <a:r>
              <a:rPr lang="cs-CZ" sz="1600" dirty="0"/>
              <a:t> </a:t>
            </a:r>
            <a:r>
              <a:rPr lang="cs-CZ" sz="1600" dirty="0" err="1"/>
              <a:t>probablity</a:t>
            </a:r>
            <a:endParaRPr lang="cs-CZ" sz="1600" dirty="0"/>
          </a:p>
          <a:p>
            <a:pPr lvl="2"/>
            <a:r>
              <a:rPr lang="cs-CZ" sz="1600" dirty="0" err="1"/>
              <a:t>Distribution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more </a:t>
            </a:r>
            <a:r>
              <a:rPr lang="cs-CZ" sz="1600" dirty="0" err="1"/>
              <a:t>compact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more </a:t>
            </a:r>
            <a:r>
              <a:rPr lang="cs-CZ" sz="1600" dirty="0" err="1"/>
              <a:t>trials</a:t>
            </a:r>
            <a:endParaRPr lang="cs-CZ" sz="1600" dirty="0"/>
          </a:p>
        </p:txBody>
      </p:sp>
      <p:pic>
        <p:nvPicPr>
          <p:cNvPr id="64514" name="Picture 2" descr="Probability density function for the Beta distribution">
            <a:extLst>
              <a:ext uri="{FF2B5EF4-FFF2-40B4-BE49-F238E27FC236}">
                <a16:creationId xmlns:a16="http://schemas.microsoft.com/office/drawing/2014/main" id="{AEFDBB9D-4C56-2861-D5A5-4B13AD7CB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65" y="3418663"/>
            <a:ext cx="3384376" cy="270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49FFC9-E2D4-D4F6-918A-88A12D4659ED}"/>
              </a:ext>
            </a:extLst>
          </p:cNvPr>
          <p:cNvSpPr txBox="1"/>
          <p:nvPr/>
        </p:nvSpPr>
        <p:spPr>
          <a:xfrm>
            <a:off x="609600" y="6248397"/>
            <a:ext cx="61055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5"/>
              </a:rPr>
              <a:t>https://dl.acm.org/doi/10.1145/3172944.3172967</a:t>
            </a:r>
            <a:r>
              <a:rPr lang="cs-CZ" sz="1600" dirty="0"/>
              <a:t> </a:t>
            </a:r>
          </a:p>
        </p:txBody>
      </p:sp>
      <p:pic>
        <p:nvPicPr>
          <p:cNvPr id="7" name="Picture 4" descr="Chapter_5_parallel_hybrid">
            <a:extLst>
              <a:ext uri="{FF2B5EF4-FFF2-40B4-BE49-F238E27FC236}">
                <a16:creationId xmlns:a16="http://schemas.microsoft.com/office/drawing/2014/main" id="{8280356F-8215-A4CC-7447-B6039A44B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4300" y="0"/>
            <a:ext cx="4457700" cy="132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683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ED065-3B13-9D46-78C8-6F1198AC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73BBABF-992B-B9BE-683E-DCF0D73A2D6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4783A8F-4CDA-EB67-BD09-391D7F52E7D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C5882D7-2C99-31AA-0F4A-E46853DD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402BCB-878A-2A0C-CC77-155036848C3A}"/>
              </a:ext>
            </a:extLst>
          </p:cNvPr>
          <p:cNvSpPr txBox="1"/>
          <p:nvPr/>
        </p:nvSpPr>
        <p:spPr>
          <a:xfrm>
            <a:off x="850306" y="1584834"/>
            <a:ext cx="896044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Pipeline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approaches</a:t>
            </a: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Most </a:t>
            </a:r>
            <a:r>
              <a:rPr lang="cs-CZ" altLang="cs-CZ" sz="2000" dirty="0" err="1"/>
              <a:t>used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industrial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settings</a:t>
            </a:r>
            <a:endParaRPr lang="cs-CZ" alt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Quick&amp;simple</a:t>
            </a:r>
            <a:r>
              <a:rPr lang="cs-CZ" altLang="cs-CZ" dirty="0"/>
              <a:t> </a:t>
            </a:r>
            <a:r>
              <a:rPr lang="cs-CZ" altLang="cs-CZ" dirty="0" err="1"/>
              <a:t>approaches</a:t>
            </a:r>
            <a:r>
              <a:rPr lang="cs-CZ" altLang="cs-CZ" dirty="0"/>
              <a:t> </a:t>
            </a:r>
            <a:r>
              <a:rPr lang="cs-CZ" altLang="cs-CZ" dirty="0" err="1"/>
              <a:t>quickly</a:t>
            </a:r>
            <a:r>
              <a:rPr lang="cs-CZ" altLang="cs-CZ" dirty="0"/>
              <a:t> </a:t>
            </a:r>
            <a:r>
              <a:rPr lang="cs-CZ" altLang="cs-CZ" dirty="0" err="1"/>
              <a:t>drill</a:t>
            </a:r>
            <a:r>
              <a:rPr lang="cs-CZ" altLang="cs-CZ" dirty="0"/>
              <a:t> </a:t>
            </a:r>
            <a:r>
              <a:rPr lang="cs-CZ" altLang="cs-CZ" dirty="0" err="1"/>
              <a:t>down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volume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candidates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/>
              <a:t>More </a:t>
            </a:r>
            <a:r>
              <a:rPr lang="cs-CZ" altLang="cs-CZ" dirty="0" err="1"/>
              <a:t>complex</a:t>
            </a:r>
            <a:r>
              <a:rPr lang="cs-CZ" altLang="cs-CZ" dirty="0"/>
              <a:t> </a:t>
            </a:r>
            <a:r>
              <a:rPr lang="cs-CZ" altLang="cs-CZ" dirty="0" err="1"/>
              <a:t>approaches</a:t>
            </a:r>
            <a:r>
              <a:rPr lang="cs-CZ" altLang="cs-CZ" dirty="0"/>
              <a:t> fine-</a:t>
            </a:r>
            <a:r>
              <a:rPr lang="cs-CZ" altLang="cs-CZ" dirty="0" err="1"/>
              <a:t>tune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results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pic>
        <p:nvPicPr>
          <p:cNvPr id="7" name="Picture 4" descr="Chapter_5_pipelined_hybrid">
            <a:extLst>
              <a:ext uri="{FF2B5EF4-FFF2-40B4-BE49-F238E27FC236}">
                <a16:creationId xmlns:a16="http://schemas.microsoft.com/office/drawing/2014/main" id="{5447A038-1509-497B-307A-1B2FE8A3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7650" y="1"/>
            <a:ext cx="4324350" cy="7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8C797A4-E676-0E91-E5D3-83B91D72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3924" r="1571" b="15302"/>
          <a:stretch/>
        </p:blipFill>
        <p:spPr bwMode="auto">
          <a:xfrm>
            <a:off x="782107" y="2887807"/>
            <a:ext cx="8199968" cy="33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158FC8A-4F17-DA03-EB2E-610CF62307E8}"/>
              </a:ext>
            </a:extLst>
          </p:cNvPr>
          <p:cNvSpPr txBox="1"/>
          <p:nvPr/>
        </p:nvSpPr>
        <p:spPr>
          <a:xfrm>
            <a:off x="782107" y="6448976"/>
            <a:ext cx="8960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6B6B6B"/>
                </a:solidFill>
                <a:effectLst/>
                <a:latin typeface="sohne"/>
              </a:rPr>
              <a:t>Conceptual Pipeline with Merlin. Source: </a:t>
            </a:r>
            <a:r>
              <a:rPr lang="en-US" sz="1600" b="0" i="0" u="sng" dirty="0">
                <a:effectLst/>
                <a:latin typeface="sohne"/>
                <a:hlinkClick r:id="rId4"/>
              </a:rPr>
              <a:t>https://developer.nvidia.com/nvidia-merlin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33966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A577C-CD4E-2FFB-4888-6BDDF2267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BF347F9-B70B-5B2C-393A-3B5689467C75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E070381-8738-CAD8-957C-B63BD0562D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27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8291885-6793-8CDB-6B4A-A0F83A7D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D12E80-6CE2-B441-0696-443139CD7D25}"/>
              </a:ext>
            </a:extLst>
          </p:cNvPr>
          <p:cNvSpPr txBox="1"/>
          <p:nvPr/>
        </p:nvSpPr>
        <p:spPr>
          <a:xfrm>
            <a:off x="850306" y="1584834"/>
            <a:ext cx="896044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Pipeline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approaches</a:t>
            </a: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 err="1"/>
              <a:t>Cascade</a:t>
            </a:r>
            <a:endParaRPr lang="cs-CZ" altLang="cs-CZ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Meta-level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E.g</a:t>
            </a:r>
            <a:r>
              <a:rPr lang="cs-CZ" altLang="cs-CZ" dirty="0"/>
              <a:t>., </a:t>
            </a:r>
            <a:r>
              <a:rPr lang="cs-CZ" altLang="cs-CZ" dirty="0" err="1"/>
              <a:t>instead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random</a:t>
            </a:r>
            <a:r>
              <a:rPr lang="cs-CZ" altLang="cs-CZ" dirty="0"/>
              <a:t> </a:t>
            </a:r>
            <a:r>
              <a:rPr lang="cs-CZ" altLang="cs-CZ" dirty="0" err="1"/>
              <a:t>initialization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latent</a:t>
            </a:r>
            <a:r>
              <a:rPr lang="cs-CZ" altLang="cs-CZ" dirty="0"/>
              <a:t> </a:t>
            </a:r>
            <a:r>
              <a:rPr lang="cs-CZ" altLang="cs-CZ" dirty="0" err="1"/>
              <a:t>factors</a:t>
            </a:r>
            <a:r>
              <a:rPr lang="cs-CZ" altLang="cs-CZ" dirty="0"/>
              <a:t>, use </a:t>
            </a:r>
            <a:r>
              <a:rPr lang="cs-CZ" altLang="cs-CZ" dirty="0" err="1"/>
              <a:t>initialization</a:t>
            </a:r>
            <a:r>
              <a:rPr lang="cs-CZ" altLang="cs-CZ" dirty="0"/>
              <a:t> </a:t>
            </a:r>
            <a:r>
              <a:rPr lang="cs-CZ" altLang="cs-CZ" dirty="0" err="1"/>
              <a:t>based</a:t>
            </a:r>
            <a:r>
              <a:rPr lang="cs-CZ" altLang="cs-CZ" dirty="0"/>
              <a:t> on CB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/>
              <a:t>Or, just use predicted scores of previous algorithms to break (near) </a:t>
            </a:r>
            <a:r>
              <a:rPr lang="cs-CZ" altLang="cs-CZ" dirty="0" smtClean="0"/>
              <a:t>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Recently re-visited via LLM-based approaches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pic>
        <p:nvPicPr>
          <p:cNvPr id="7" name="Picture 4" descr="Chapter_5_pipelined_hybrid">
            <a:extLst>
              <a:ext uri="{FF2B5EF4-FFF2-40B4-BE49-F238E27FC236}">
                <a16:creationId xmlns:a16="http://schemas.microsoft.com/office/drawing/2014/main" id="{5CC4451F-46F2-0E80-E41E-C09ACFC6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7650" y="1"/>
            <a:ext cx="4324350" cy="7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2456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11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29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Session-</a:t>
            </a:r>
            <a:r>
              <a:rPr lang="cs-CZ" dirty="0" err="1"/>
              <a:t>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850306" y="1584834"/>
            <a:ext cx="10503493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Session-based models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explicit notion of the user</a:t>
            </a:r>
            <a:r>
              <a:rPr lang="en-US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’s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past behavior (i.e., no long-lasting UID)</a:t>
            </a:r>
            <a:b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the user is represented by his/her recent behavior (recorded during the current session)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train models using explicit notion of the user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Instead, user can be represented by their behavior sequence, in particular, visited/bought items</a:t>
            </a:r>
            <a:b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 belief: more recent user feedback is more important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Extreme case: item-based RS</a:t>
            </a:r>
            <a:b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Algorithm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Session-based KNN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(find k-nearest sessions, recommend complementary items, </a:t>
            </a: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https://arxiv.org/pdf/1803.09587.pdf</a:t>
            </a: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Recurrent Neural Networks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https://arxiv.org/abs/1511.06939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Transformers-based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architecture (</a:t>
            </a: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https://dl.acm.org/doi/abs/10.1145/3556702.3556844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9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360614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306" y="530643"/>
            <a:ext cx="8639474" cy="566822"/>
          </a:xfrm>
          <a:prstGeom prst="rect">
            <a:avLst/>
          </a:prstGeom>
        </p:spPr>
        <p:txBody>
          <a:bodyPr vert="horz" wrap="square" lIns="0" tIns="12700" rIns="0" bIns="0" rtlCol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 err="1"/>
              <a:t>RecSys</a:t>
            </a:r>
            <a:r>
              <a:rPr spc="-20" dirty="0"/>
              <a:t>: </a:t>
            </a:r>
            <a:r>
              <a:rPr spc="-20" dirty="0" err="1"/>
              <a:t>Recurrent</a:t>
            </a:r>
            <a:r>
              <a:rPr spc="-35" dirty="0"/>
              <a:t> </a:t>
            </a:r>
            <a:r>
              <a:rPr spc="-15" dirty="0"/>
              <a:t>Neural</a:t>
            </a:r>
            <a:r>
              <a:rPr spc="-2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6290367" y="1886767"/>
            <a:ext cx="644525" cy="378460"/>
          </a:xfrm>
          <a:custGeom>
            <a:avLst/>
            <a:gdLst/>
            <a:ahLst/>
            <a:cxnLst/>
            <a:rect l="l" t="t" r="r" b="b"/>
            <a:pathLst>
              <a:path w="644525" h="378460">
                <a:moveTo>
                  <a:pt x="522532" y="0"/>
                </a:moveTo>
                <a:lnTo>
                  <a:pt x="517373" y="0"/>
                </a:lnTo>
                <a:lnTo>
                  <a:pt x="517373" y="15081"/>
                </a:lnTo>
                <a:lnTo>
                  <a:pt x="520350" y="15081"/>
                </a:lnTo>
                <a:lnTo>
                  <a:pt x="533956" y="16017"/>
                </a:lnTo>
                <a:lnTo>
                  <a:pt x="572514" y="38775"/>
                </a:lnTo>
                <a:lnTo>
                  <a:pt x="581667" y="79573"/>
                </a:lnTo>
                <a:lnTo>
                  <a:pt x="581419" y="86927"/>
                </a:lnTo>
                <a:lnTo>
                  <a:pt x="580675" y="95100"/>
                </a:lnTo>
                <a:lnTo>
                  <a:pt x="579435" y="104092"/>
                </a:lnTo>
                <a:lnTo>
                  <a:pt x="577698" y="113902"/>
                </a:lnTo>
                <a:lnTo>
                  <a:pt x="575962" y="123390"/>
                </a:lnTo>
                <a:lnTo>
                  <a:pt x="574722" y="131414"/>
                </a:lnTo>
                <a:lnTo>
                  <a:pt x="573978" y="137975"/>
                </a:lnTo>
                <a:lnTo>
                  <a:pt x="573730" y="143073"/>
                </a:lnTo>
                <a:lnTo>
                  <a:pt x="574350" y="151128"/>
                </a:lnTo>
                <a:lnTo>
                  <a:pt x="600655" y="183796"/>
                </a:lnTo>
                <a:lnTo>
                  <a:pt x="607265" y="186729"/>
                </a:lnTo>
                <a:lnTo>
                  <a:pt x="607265" y="190301"/>
                </a:lnTo>
                <a:lnTo>
                  <a:pt x="576210" y="218603"/>
                </a:lnTo>
                <a:lnTo>
                  <a:pt x="573730" y="233958"/>
                </a:lnTo>
                <a:lnTo>
                  <a:pt x="573978" y="239055"/>
                </a:lnTo>
                <a:lnTo>
                  <a:pt x="574722" y="245615"/>
                </a:lnTo>
                <a:lnTo>
                  <a:pt x="575962" y="253639"/>
                </a:lnTo>
                <a:lnTo>
                  <a:pt x="577698" y="263127"/>
                </a:lnTo>
                <a:lnTo>
                  <a:pt x="579435" y="272937"/>
                </a:lnTo>
                <a:lnTo>
                  <a:pt x="580675" y="281929"/>
                </a:lnTo>
                <a:lnTo>
                  <a:pt x="581419" y="290103"/>
                </a:lnTo>
                <a:lnTo>
                  <a:pt x="581667" y="297458"/>
                </a:lnTo>
                <a:lnTo>
                  <a:pt x="580650" y="314108"/>
                </a:lnTo>
                <a:lnTo>
                  <a:pt x="556478" y="354911"/>
                </a:lnTo>
                <a:lnTo>
                  <a:pt x="520350" y="363339"/>
                </a:lnTo>
                <a:lnTo>
                  <a:pt x="517373" y="363339"/>
                </a:lnTo>
                <a:lnTo>
                  <a:pt x="517373" y="378420"/>
                </a:lnTo>
                <a:lnTo>
                  <a:pt x="522532" y="378420"/>
                </a:lnTo>
                <a:lnTo>
                  <a:pt x="544379" y="376789"/>
                </a:lnTo>
                <a:lnTo>
                  <a:pt x="592283" y="357088"/>
                </a:lnTo>
                <a:lnTo>
                  <a:pt x="613956" y="313834"/>
                </a:lnTo>
                <a:lnTo>
                  <a:pt x="615401" y="293885"/>
                </a:lnTo>
                <a:lnTo>
                  <a:pt x="615109" y="285365"/>
                </a:lnTo>
                <a:lnTo>
                  <a:pt x="614235" y="276274"/>
                </a:lnTo>
                <a:lnTo>
                  <a:pt x="612778" y="266612"/>
                </a:lnTo>
                <a:lnTo>
                  <a:pt x="610739" y="256381"/>
                </a:lnTo>
                <a:lnTo>
                  <a:pt x="608698" y="246731"/>
                </a:lnTo>
                <a:lnTo>
                  <a:pt x="607241" y="238819"/>
                </a:lnTo>
                <a:lnTo>
                  <a:pt x="606367" y="232642"/>
                </a:lnTo>
                <a:lnTo>
                  <a:pt x="606075" y="228202"/>
                </a:lnTo>
                <a:lnTo>
                  <a:pt x="606075" y="219075"/>
                </a:lnTo>
                <a:lnTo>
                  <a:pt x="643976" y="196651"/>
                </a:lnTo>
                <a:lnTo>
                  <a:pt x="643976" y="180379"/>
                </a:lnTo>
                <a:lnTo>
                  <a:pt x="606075" y="157956"/>
                </a:lnTo>
                <a:lnTo>
                  <a:pt x="606075" y="148827"/>
                </a:lnTo>
                <a:lnTo>
                  <a:pt x="606367" y="144387"/>
                </a:lnTo>
                <a:lnTo>
                  <a:pt x="607284" y="137975"/>
                </a:lnTo>
                <a:lnTo>
                  <a:pt x="608698" y="130298"/>
                </a:lnTo>
                <a:lnTo>
                  <a:pt x="610739" y="120650"/>
                </a:lnTo>
                <a:lnTo>
                  <a:pt x="612778" y="110417"/>
                </a:lnTo>
                <a:lnTo>
                  <a:pt x="614235" y="100756"/>
                </a:lnTo>
                <a:lnTo>
                  <a:pt x="615109" y="91665"/>
                </a:lnTo>
                <a:lnTo>
                  <a:pt x="615401" y="83145"/>
                </a:lnTo>
                <a:lnTo>
                  <a:pt x="613956" y="63803"/>
                </a:lnTo>
                <a:lnTo>
                  <a:pt x="592283" y="21332"/>
                </a:lnTo>
                <a:lnTo>
                  <a:pt x="544379" y="1630"/>
                </a:lnTo>
                <a:lnTo>
                  <a:pt x="522532" y="0"/>
                </a:lnTo>
                <a:close/>
              </a:path>
              <a:path w="644525" h="378460">
                <a:moveTo>
                  <a:pt x="126602" y="0"/>
                </a:moveTo>
                <a:lnTo>
                  <a:pt x="121443" y="0"/>
                </a:lnTo>
                <a:lnTo>
                  <a:pt x="99597" y="1630"/>
                </a:lnTo>
                <a:lnTo>
                  <a:pt x="51692" y="21332"/>
                </a:lnTo>
                <a:lnTo>
                  <a:pt x="30019" y="63691"/>
                </a:lnTo>
                <a:lnTo>
                  <a:pt x="28575" y="82946"/>
                </a:lnTo>
                <a:lnTo>
                  <a:pt x="28866" y="91466"/>
                </a:lnTo>
                <a:lnTo>
                  <a:pt x="29740" y="100557"/>
                </a:lnTo>
                <a:lnTo>
                  <a:pt x="31198" y="110219"/>
                </a:lnTo>
                <a:lnTo>
                  <a:pt x="33238" y="120451"/>
                </a:lnTo>
                <a:lnTo>
                  <a:pt x="35278" y="130100"/>
                </a:lnTo>
                <a:lnTo>
                  <a:pt x="36735" y="138012"/>
                </a:lnTo>
                <a:lnTo>
                  <a:pt x="37609" y="144189"/>
                </a:lnTo>
                <a:lnTo>
                  <a:pt x="37900" y="148629"/>
                </a:lnTo>
                <a:lnTo>
                  <a:pt x="37900" y="157758"/>
                </a:lnTo>
                <a:lnTo>
                  <a:pt x="0" y="180181"/>
                </a:lnTo>
                <a:lnTo>
                  <a:pt x="0" y="196452"/>
                </a:lnTo>
                <a:lnTo>
                  <a:pt x="37900" y="218876"/>
                </a:lnTo>
                <a:lnTo>
                  <a:pt x="37900" y="228004"/>
                </a:lnTo>
                <a:lnTo>
                  <a:pt x="37609" y="232444"/>
                </a:lnTo>
                <a:lnTo>
                  <a:pt x="36692" y="238856"/>
                </a:lnTo>
                <a:lnTo>
                  <a:pt x="35278" y="246533"/>
                </a:lnTo>
                <a:lnTo>
                  <a:pt x="33238" y="256183"/>
                </a:lnTo>
                <a:lnTo>
                  <a:pt x="31198" y="266414"/>
                </a:lnTo>
                <a:lnTo>
                  <a:pt x="29740" y="276075"/>
                </a:lnTo>
                <a:lnTo>
                  <a:pt x="28866" y="285166"/>
                </a:lnTo>
                <a:lnTo>
                  <a:pt x="28575" y="293687"/>
                </a:lnTo>
                <a:lnTo>
                  <a:pt x="30019" y="313723"/>
                </a:lnTo>
                <a:lnTo>
                  <a:pt x="51692" y="357088"/>
                </a:lnTo>
                <a:lnTo>
                  <a:pt x="99597" y="376789"/>
                </a:lnTo>
                <a:lnTo>
                  <a:pt x="121443" y="378420"/>
                </a:lnTo>
                <a:lnTo>
                  <a:pt x="126602" y="378420"/>
                </a:lnTo>
                <a:lnTo>
                  <a:pt x="126602" y="363339"/>
                </a:lnTo>
                <a:lnTo>
                  <a:pt x="123625" y="363339"/>
                </a:lnTo>
                <a:lnTo>
                  <a:pt x="110020" y="362402"/>
                </a:lnTo>
                <a:lnTo>
                  <a:pt x="71462" y="339545"/>
                </a:lnTo>
                <a:lnTo>
                  <a:pt x="62308" y="297258"/>
                </a:lnTo>
                <a:lnTo>
                  <a:pt x="62556" y="289904"/>
                </a:lnTo>
                <a:lnTo>
                  <a:pt x="63301" y="281731"/>
                </a:lnTo>
                <a:lnTo>
                  <a:pt x="64541" y="272739"/>
                </a:lnTo>
                <a:lnTo>
                  <a:pt x="66277" y="262929"/>
                </a:lnTo>
                <a:lnTo>
                  <a:pt x="68014" y="253441"/>
                </a:lnTo>
                <a:lnTo>
                  <a:pt x="69254" y="245417"/>
                </a:lnTo>
                <a:lnTo>
                  <a:pt x="69998" y="238856"/>
                </a:lnTo>
                <a:lnTo>
                  <a:pt x="70246" y="233758"/>
                </a:lnTo>
                <a:lnTo>
                  <a:pt x="69626" y="225703"/>
                </a:lnTo>
                <a:lnTo>
                  <a:pt x="43320" y="193035"/>
                </a:lnTo>
                <a:lnTo>
                  <a:pt x="36710" y="190102"/>
                </a:lnTo>
                <a:lnTo>
                  <a:pt x="36710" y="186531"/>
                </a:lnTo>
                <a:lnTo>
                  <a:pt x="67765" y="158229"/>
                </a:lnTo>
                <a:lnTo>
                  <a:pt x="70246" y="142875"/>
                </a:lnTo>
                <a:lnTo>
                  <a:pt x="69998" y="137777"/>
                </a:lnTo>
                <a:lnTo>
                  <a:pt x="69254" y="131216"/>
                </a:lnTo>
                <a:lnTo>
                  <a:pt x="68014" y="123192"/>
                </a:lnTo>
                <a:lnTo>
                  <a:pt x="66277" y="113704"/>
                </a:lnTo>
                <a:lnTo>
                  <a:pt x="64541" y="103894"/>
                </a:lnTo>
                <a:lnTo>
                  <a:pt x="63301" y="94902"/>
                </a:lnTo>
                <a:lnTo>
                  <a:pt x="62556" y="86729"/>
                </a:lnTo>
                <a:lnTo>
                  <a:pt x="62308" y="79375"/>
                </a:lnTo>
                <a:lnTo>
                  <a:pt x="63325" y="63419"/>
                </a:lnTo>
                <a:lnTo>
                  <a:pt x="87498" y="23508"/>
                </a:lnTo>
                <a:lnTo>
                  <a:pt x="123625" y="15081"/>
                </a:lnTo>
                <a:lnTo>
                  <a:pt x="126602" y="15081"/>
                </a:lnTo>
                <a:lnTo>
                  <a:pt x="1266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0485" y="1973094"/>
            <a:ext cx="708089" cy="3706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300" spc="355" dirty="0">
                <a:latin typeface="Cambria Math"/>
                <a:cs typeface="Cambria Math"/>
              </a:rPr>
              <a:t>𝑡</a:t>
            </a:r>
            <a:r>
              <a:rPr sz="2300" spc="-25" dirty="0">
                <a:latin typeface="Cambria Math"/>
                <a:cs typeface="Cambria Math"/>
              </a:rPr>
              <a:t>=</a:t>
            </a:r>
            <a:r>
              <a:rPr sz="2300" spc="75" dirty="0">
                <a:latin typeface="Cambria Math"/>
                <a:cs typeface="Cambria Math"/>
              </a:rPr>
              <a:t>1</a:t>
            </a:r>
            <a:endParaRPr sz="23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2165" y="1772920"/>
            <a:ext cx="72555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spcBef>
                <a:spcPts val="100"/>
              </a:spcBef>
              <a:buFont typeface="Arial MT"/>
              <a:buChar char="•"/>
              <a:tabLst>
                <a:tab pos="393065" algn="l"/>
                <a:tab pos="393700" algn="l"/>
                <a:tab pos="5616575" algn="l"/>
                <a:tab pos="6140450" algn="l"/>
                <a:tab pos="6682740" algn="l"/>
              </a:tabLst>
            </a:pPr>
            <a:r>
              <a:rPr sz="3200" dirty="0">
                <a:latin typeface="Calibri"/>
                <a:cs typeface="Calibri"/>
              </a:rPr>
              <a:t>Input: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sequential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information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	</a:t>
            </a:r>
            <a:r>
              <a:rPr sz="3200" spc="40" dirty="0">
                <a:latin typeface="Cambria Math"/>
                <a:cs typeface="Cambria Math"/>
              </a:rPr>
              <a:t>𝑥</a:t>
            </a:r>
            <a:r>
              <a:rPr sz="3450" spc="60" baseline="-15700" dirty="0">
                <a:latin typeface="Cambria Math"/>
                <a:cs typeface="Cambria Math"/>
              </a:rPr>
              <a:t>𝑡	</a:t>
            </a:r>
            <a:r>
              <a:rPr sz="3450" spc="89" baseline="30193" dirty="0">
                <a:latin typeface="Cambria Math"/>
                <a:cs typeface="Cambria Math"/>
              </a:rPr>
              <a:t>𝑇	</a:t>
            </a:r>
            <a:r>
              <a:rPr sz="3200" dirty="0">
                <a:latin typeface="Calibri"/>
                <a:cs typeface="Calibri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2386806" y="4503931"/>
            <a:ext cx="3285490" cy="376555"/>
          </a:xfrm>
          <a:custGeom>
            <a:avLst/>
            <a:gdLst/>
            <a:ahLst/>
            <a:cxnLst/>
            <a:rect l="l" t="t" r="r" b="b"/>
            <a:pathLst>
              <a:path w="3285490" h="376554">
                <a:moveTo>
                  <a:pt x="3165196" y="0"/>
                </a:moveTo>
                <a:lnTo>
                  <a:pt x="3159838" y="15279"/>
                </a:lnTo>
                <a:lnTo>
                  <a:pt x="3181630" y="24736"/>
                </a:lnTo>
                <a:lnTo>
                  <a:pt x="3200370" y="37827"/>
                </a:lnTo>
                <a:lnTo>
                  <a:pt x="3228696" y="74910"/>
                </a:lnTo>
                <a:lnTo>
                  <a:pt x="3245365" y="124941"/>
                </a:lnTo>
                <a:lnTo>
                  <a:pt x="3250921" y="186333"/>
                </a:lnTo>
                <a:lnTo>
                  <a:pt x="3249526" y="219533"/>
                </a:lnTo>
                <a:lnTo>
                  <a:pt x="3238364" y="276783"/>
                </a:lnTo>
                <a:lnTo>
                  <a:pt x="3215965" y="321493"/>
                </a:lnTo>
                <a:lnTo>
                  <a:pt x="3181884" y="351655"/>
                </a:lnTo>
                <a:lnTo>
                  <a:pt x="3160434" y="361156"/>
                </a:lnTo>
                <a:lnTo>
                  <a:pt x="3165196" y="376435"/>
                </a:lnTo>
                <a:lnTo>
                  <a:pt x="3216542" y="352351"/>
                </a:lnTo>
                <a:lnTo>
                  <a:pt x="3254294" y="310654"/>
                </a:lnTo>
                <a:lnTo>
                  <a:pt x="3277512" y="254818"/>
                </a:lnTo>
                <a:lnTo>
                  <a:pt x="3285251" y="188316"/>
                </a:lnTo>
                <a:lnTo>
                  <a:pt x="3283310" y="153807"/>
                </a:lnTo>
                <a:lnTo>
                  <a:pt x="3267782" y="92639"/>
                </a:lnTo>
                <a:lnTo>
                  <a:pt x="3236987" y="42844"/>
                </a:lnTo>
                <a:lnTo>
                  <a:pt x="3192488" y="9853"/>
                </a:lnTo>
                <a:lnTo>
                  <a:pt x="3165196" y="0"/>
                </a:lnTo>
                <a:close/>
              </a:path>
              <a:path w="3285490" h="376554">
                <a:moveTo>
                  <a:pt x="120054" y="0"/>
                </a:moveTo>
                <a:lnTo>
                  <a:pt x="68833" y="24135"/>
                </a:lnTo>
                <a:lnTo>
                  <a:pt x="31055" y="65980"/>
                </a:lnTo>
                <a:lnTo>
                  <a:pt x="7763" y="121915"/>
                </a:lnTo>
                <a:lnTo>
                  <a:pt x="0" y="188316"/>
                </a:lnTo>
                <a:lnTo>
                  <a:pt x="1934" y="222901"/>
                </a:lnTo>
                <a:lnTo>
                  <a:pt x="17412" y="284069"/>
                </a:lnTo>
                <a:lnTo>
                  <a:pt x="48133" y="333704"/>
                </a:lnTo>
                <a:lnTo>
                  <a:pt x="92682" y="366594"/>
                </a:lnTo>
                <a:lnTo>
                  <a:pt x="120054" y="376435"/>
                </a:lnTo>
                <a:lnTo>
                  <a:pt x="124816" y="361156"/>
                </a:lnTo>
                <a:lnTo>
                  <a:pt x="103367" y="351655"/>
                </a:lnTo>
                <a:lnTo>
                  <a:pt x="84856" y="338435"/>
                </a:lnTo>
                <a:lnTo>
                  <a:pt x="56653" y="300831"/>
                </a:lnTo>
                <a:lnTo>
                  <a:pt x="39910" y="249683"/>
                </a:lnTo>
                <a:lnTo>
                  <a:pt x="34329" y="186333"/>
                </a:lnTo>
                <a:lnTo>
                  <a:pt x="35724" y="154217"/>
                </a:lnTo>
                <a:lnTo>
                  <a:pt x="46887" y="98506"/>
                </a:lnTo>
                <a:lnTo>
                  <a:pt x="69322" y="54551"/>
                </a:lnTo>
                <a:lnTo>
                  <a:pt x="103702" y="24736"/>
                </a:lnTo>
                <a:lnTo>
                  <a:pt x="125412" y="15279"/>
                </a:lnTo>
                <a:lnTo>
                  <a:pt x="120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4866" y="2252209"/>
            <a:ext cx="6909434" cy="266098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81000" indent="-342900">
              <a:spcBef>
                <a:spcPts val="89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latin typeface="Calibri"/>
                <a:cs typeface="Calibri"/>
              </a:rPr>
              <a:t>Hidden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state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60" dirty="0">
                <a:latin typeface="Calibri"/>
                <a:cs typeface="Calibri"/>
              </a:rPr>
              <a:t>(</a:t>
            </a:r>
            <a:r>
              <a:rPr sz="3200" spc="60" dirty="0">
                <a:latin typeface="Cambria Math"/>
                <a:cs typeface="Cambria Math"/>
              </a:rPr>
              <a:t>ℎ</a:t>
            </a:r>
            <a:r>
              <a:rPr sz="3450" spc="89" baseline="-15700" dirty="0">
                <a:latin typeface="Cambria Math"/>
                <a:cs typeface="Cambria Math"/>
              </a:rPr>
              <a:t>𝑡</a:t>
            </a:r>
            <a:r>
              <a:rPr sz="3200" spc="60" dirty="0">
                <a:latin typeface="Calibri"/>
                <a:cs typeface="Calibri"/>
              </a:rPr>
              <a:t>):</a:t>
            </a:r>
            <a:endParaRPr sz="3200" dirty="0">
              <a:latin typeface="Calibri"/>
              <a:cs typeface="Calibri"/>
            </a:endParaRPr>
          </a:p>
          <a:p>
            <a:pPr marL="781050" lvl="1" indent="-285750">
              <a:spcBef>
                <a:spcPts val="695"/>
              </a:spcBef>
              <a:buFont typeface="Arial MT"/>
              <a:buChar char="–"/>
              <a:tabLst>
                <a:tab pos="781050" algn="l"/>
              </a:tabLst>
            </a:pPr>
            <a:r>
              <a:rPr sz="2800" spc="-15" dirty="0">
                <a:latin typeface="Calibri"/>
                <a:cs typeface="Calibri"/>
              </a:rPr>
              <a:t>representation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sequence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far</a:t>
            </a:r>
            <a:endParaRPr sz="2800" dirty="0">
              <a:latin typeface="Calibri"/>
              <a:cs typeface="Calibri"/>
            </a:endParaRPr>
          </a:p>
          <a:p>
            <a:pPr marL="781050" marR="30480" lvl="1" indent="-285750">
              <a:spcBef>
                <a:spcPts val="675"/>
              </a:spcBef>
              <a:buFont typeface="Arial MT"/>
              <a:buChar char="–"/>
              <a:tabLst>
                <a:tab pos="781050" algn="l"/>
              </a:tabLst>
            </a:pPr>
            <a:r>
              <a:rPr sz="2800" spc="-5" dirty="0">
                <a:latin typeface="Calibri"/>
                <a:cs typeface="Calibri"/>
              </a:rPr>
              <a:t>influenced by </a:t>
            </a:r>
            <a:r>
              <a:rPr sz="2800" spc="-15" dirty="0">
                <a:latin typeface="Calibri"/>
                <a:cs typeface="Calibri"/>
              </a:rPr>
              <a:t>every </a:t>
            </a:r>
            <a:r>
              <a:rPr sz="2800" spc="-10" dirty="0">
                <a:latin typeface="Calibri"/>
                <a:cs typeface="Calibri"/>
              </a:rPr>
              <a:t>element </a:t>
            </a:r>
            <a:r>
              <a:rPr sz="2800" spc="-5" dirty="0">
                <a:latin typeface="Calibri"/>
                <a:cs typeface="Calibri"/>
              </a:rPr>
              <a:t>of the sequence </a:t>
            </a:r>
            <a:r>
              <a:rPr sz="2800" dirty="0">
                <a:latin typeface="Calibri"/>
                <a:cs typeface="Calibri"/>
              </a:rPr>
              <a:t>up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</a:p>
          <a:p>
            <a:pPr marL="381000" indent="-342900">
              <a:spcBef>
                <a:spcPts val="745"/>
              </a:spcBef>
              <a:buFont typeface="Arial MT"/>
              <a:buChar char="•"/>
              <a:tabLst>
                <a:tab pos="380365" algn="l"/>
                <a:tab pos="381000" algn="l"/>
                <a:tab pos="873760" algn="l"/>
                <a:tab pos="1694814" algn="l"/>
              </a:tabLst>
            </a:pPr>
            <a:r>
              <a:rPr sz="3200" spc="60" dirty="0">
                <a:latin typeface="Cambria Math"/>
                <a:cs typeface="Cambria Math"/>
              </a:rPr>
              <a:t>ℎ</a:t>
            </a:r>
            <a:r>
              <a:rPr sz="3450" spc="89" baseline="-15700" dirty="0">
                <a:latin typeface="Cambria Math"/>
                <a:cs typeface="Cambria Math"/>
              </a:rPr>
              <a:t>𝑡	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8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𝑓	</a:t>
            </a:r>
            <a:r>
              <a:rPr sz="3200" spc="65" dirty="0">
                <a:latin typeface="Cambria Math"/>
                <a:cs typeface="Cambria Math"/>
              </a:rPr>
              <a:t>𝑊𝑥</a:t>
            </a:r>
            <a:r>
              <a:rPr sz="3450" spc="97" baseline="-15700" dirty="0">
                <a:latin typeface="Cambria Math"/>
                <a:cs typeface="Cambria Math"/>
              </a:rPr>
              <a:t>𝑡</a:t>
            </a:r>
            <a:r>
              <a:rPr sz="3450" spc="569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0" dirty="0">
                <a:latin typeface="Cambria Math"/>
                <a:cs typeface="Cambria Math"/>
              </a:rPr>
              <a:t> </a:t>
            </a:r>
            <a:r>
              <a:rPr sz="3200" spc="275" dirty="0">
                <a:latin typeface="Cambria Math"/>
                <a:cs typeface="Cambria Math"/>
              </a:rPr>
              <a:t>𝑈ℎ</a:t>
            </a:r>
            <a:r>
              <a:rPr sz="3450" spc="412" baseline="-15700" dirty="0">
                <a:latin typeface="Cambria Math"/>
                <a:cs typeface="Cambria Math"/>
              </a:rPr>
              <a:t>𝑡</a:t>
            </a:r>
            <a:r>
              <a:rPr lang="cs-CZ" sz="3450" spc="412" baseline="-15700" dirty="0">
                <a:latin typeface="Cambria Math"/>
                <a:cs typeface="Cambria Math"/>
              </a:rPr>
              <a:t>-</a:t>
            </a:r>
            <a:r>
              <a:rPr sz="3450" spc="412" baseline="-15700" dirty="0">
                <a:latin typeface="Cambria Math"/>
                <a:cs typeface="Cambria Math"/>
              </a:rPr>
              <a:t>1</a:t>
            </a:r>
            <a:r>
              <a:rPr sz="3450" spc="480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𝑏</a:t>
            </a:r>
          </a:p>
        </p:txBody>
      </p:sp>
    </p:spTree>
    <p:extLst>
      <p:ext uri="{BB962C8B-B14F-4D97-AF65-F5344CB8AC3E}">
        <p14:creationId xmlns:p14="http://schemas.microsoft.com/office/powerpoint/2010/main" val="2021321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723" y="492623"/>
            <a:ext cx="9009704" cy="566822"/>
          </a:xfrm>
          <a:prstGeom prst="rect">
            <a:avLst/>
          </a:prstGeom>
        </p:spPr>
        <p:txBody>
          <a:bodyPr vert="horz" wrap="square" lIns="0" tIns="12700" rIns="0" bIns="0" rtlCol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 err="1"/>
              <a:t>RecSys</a:t>
            </a:r>
            <a:r>
              <a:rPr spc="-5" dirty="0"/>
              <a:t>: RNN-</a:t>
            </a:r>
            <a:r>
              <a:rPr spc="-5" dirty="0" err="1"/>
              <a:t>based</a:t>
            </a:r>
            <a:r>
              <a:rPr spc="-25" dirty="0"/>
              <a:t> </a:t>
            </a:r>
            <a:r>
              <a:rPr dirty="0"/>
              <a:t>machine</a:t>
            </a:r>
            <a:r>
              <a:rPr spc="-25" dirty="0"/>
              <a:t> </a:t>
            </a:r>
            <a:r>
              <a:rPr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716" y="1370774"/>
            <a:ext cx="3537585" cy="281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Sequence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value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pc="-5" dirty="0">
                <a:latin typeface="Calibri"/>
                <a:cs typeface="Calibri"/>
              </a:rPr>
              <a:t>Encoding,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labeling</a:t>
            </a:r>
            <a:endParaRPr dirty="0">
              <a:latin typeface="Calibri"/>
              <a:cs typeface="Calibri"/>
            </a:endParaRPr>
          </a:p>
          <a:p>
            <a:pPr marL="755650" lvl="1" indent="-285750">
              <a:spcBef>
                <a:spcPts val="5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dirty="0">
                <a:latin typeface="Calibri"/>
                <a:cs typeface="Calibri"/>
              </a:rPr>
              <a:t>E.g.:</a:t>
            </a:r>
            <a:r>
              <a:rPr spc="-5" dirty="0">
                <a:latin typeface="Calibri"/>
                <a:cs typeface="Calibri"/>
              </a:rPr>
              <a:t> time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series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classification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Value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sequence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dirty="0">
                <a:latin typeface="Calibri"/>
                <a:cs typeface="Calibri"/>
              </a:rPr>
              <a:t>Decoding,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generation</a:t>
            </a:r>
            <a:endParaRPr dirty="0">
              <a:latin typeface="Calibri"/>
              <a:cs typeface="Calibri"/>
            </a:endParaRPr>
          </a:p>
          <a:p>
            <a:pPr marL="755650" lvl="1" indent="-285750">
              <a:lnSpc>
                <a:spcPts val="2145"/>
              </a:lnSpc>
              <a:spcBef>
                <a:spcPts val="10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dirty="0">
                <a:latin typeface="Calibri"/>
                <a:cs typeface="Calibri"/>
              </a:rPr>
              <a:t>E.g.:</a:t>
            </a:r>
            <a:r>
              <a:rPr spc="-5" dirty="0">
                <a:latin typeface="Calibri"/>
                <a:cs typeface="Calibri"/>
              </a:rPr>
              <a:t> sequence </a:t>
            </a:r>
            <a:r>
              <a:rPr spc="-10" dirty="0">
                <a:latin typeface="Calibri"/>
                <a:cs typeface="Calibri"/>
              </a:rPr>
              <a:t>generation</a:t>
            </a:r>
            <a:endParaRPr dirty="0">
              <a:latin typeface="Calibri"/>
              <a:cs typeface="Calibri"/>
            </a:endParaRPr>
          </a:p>
          <a:p>
            <a:pPr marL="355600" indent="-342900">
              <a:lnSpc>
                <a:spcPts val="238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Sequence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sequence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spcBef>
                <a:spcPts val="30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pc="-5" dirty="0">
                <a:latin typeface="Calibri"/>
                <a:cs typeface="Calibri"/>
              </a:rPr>
              <a:t>Simultaneous</a:t>
            </a:r>
            <a:endParaRPr dirty="0">
              <a:latin typeface="Calibri"/>
              <a:cs typeface="Calibri"/>
            </a:endParaRPr>
          </a:p>
          <a:p>
            <a:pPr marL="1155700" lvl="2" indent="-228600">
              <a:lnSpc>
                <a:spcPts val="1785"/>
              </a:lnSpc>
              <a:spcBef>
                <a:spcPts val="1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500" dirty="0">
                <a:latin typeface="Calibri"/>
                <a:cs typeface="Calibri"/>
              </a:rPr>
              <a:t>E.g.: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next-click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prediction</a:t>
            </a:r>
            <a:endParaRPr sz="1500" dirty="0">
              <a:latin typeface="Calibri"/>
              <a:cs typeface="Calibri"/>
            </a:endParaRPr>
          </a:p>
          <a:p>
            <a:pPr marL="755650" lvl="1" indent="-285750">
              <a:lnSpc>
                <a:spcPts val="2145"/>
              </a:lnSpc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pc="-10" dirty="0">
                <a:latin typeface="Calibri"/>
                <a:cs typeface="Calibri"/>
              </a:rPr>
              <a:t>Encoder-decoder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architecture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5114" y="4164796"/>
            <a:ext cx="26847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Calibri"/>
                <a:cs typeface="Calibri"/>
              </a:rPr>
              <a:t>E.g.: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machine</a:t>
            </a:r>
            <a:r>
              <a:rPr sz="1500" spc="-10" dirty="0">
                <a:latin typeface="Calibri"/>
                <a:cs typeface="Calibri"/>
              </a:rPr>
              <a:t> translation</a:t>
            </a:r>
            <a:endParaRPr sz="1500">
              <a:latin typeface="Calibri"/>
              <a:cs typeface="Calibri"/>
            </a:endParaRPr>
          </a:p>
          <a:p>
            <a:pPr marL="241300" indent="-228600"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30" dirty="0">
                <a:latin typeface="Calibri"/>
                <a:cs typeface="Calibri"/>
              </a:rPr>
              <a:t>Two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RNNs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(encoder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decoder)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2315" y="4621996"/>
            <a:ext cx="4558665" cy="141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Font typeface="Arial MT"/>
              <a:buChar char="–"/>
              <a:tabLst>
                <a:tab pos="240665" algn="l"/>
                <a:tab pos="241300" algn="l"/>
              </a:tabLst>
            </a:pPr>
            <a:r>
              <a:rPr sz="1300" spc="-5" dirty="0">
                <a:latin typeface="Calibri"/>
                <a:cs typeface="Calibri"/>
              </a:rPr>
              <a:t>Encoder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produces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 </a:t>
            </a:r>
            <a:r>
              <a:rPr sz="1300" spc="-5" dirty="0">
                <a:latin typeface="Calibri"/>
                <a:cs typeface="Calibri"/>
              </a:rPr>
              <a:t>vector </a:t>
            </a:r>
            <a:r>
              <a:rPr sz="1300" dirty="0">
                <a:latin typeface="Calibri"/>
                <a:cs typeface="Calibri"/>
              </a:rPr>
              <a:t>describing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 sequence</a:t>
            </a:r>
            <a:endParaRPr sz="1300">
              <a:latin typeface="Calibri"/>
              <a:cs typeface="Calibri"/>
            </a:endParaRPr>
          </a:p>
          <a:p>
            <a:pPr marL="469900">
              <a:lnSpc>
                <a:spcPts val="1545"/>
              </a:lnSpc>
              <a:spcBef>
                <a:spcPts val="5"/>
              </a:spcBef>
              <a:tabLst>
                <a:tab pos="697865" algn="l"/>
              </a:tabLst>
            </a:pPr>
            <a:r>
              <a:rPr sz="1300" dirty="0">
                <a:latin typeface="Arial MT"/>
                <a:cs typeface="Arial MT"/>
              </a:rPr>
              <a:t>»	</a:t>
            </a:r>
            <a:r>
              <a:rPr sz="1300" spc="-5" dirty="0">
                <a:latin typeface="Calibri"/>
                <a:cs typeface="Calibri"/>
              </a:rPr>
              <a:t>Last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hidden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state</a:t>
            </a:r>
            <a:endParaRPr sz="1300">
              <a:latin typeface="Calibri"/>
              <a:cs typeface="Calibri"/>
            </a:endParaRPr>
          </a:p>
          <a:p>
            <a:pPr marL="469900">
              <a:lnSpc>
                <a:spcPts val="1545"/>
              </a:lnSpc>
              <a:tabLst>
                <a:tab pos="697865" algn="l"/>
              </a:tabLst>
            </a:pPr>
            <a:r>
              <a:rPr sz="1300" dirty="0">
                <a:latin typeface="Arial MT"/>
                <a:cs typeface="Arial MT"/>
              </a:rPr>
              <a:t>»	</a:t>
            </a:r>
            <a:r>
              <a:rPr sz="1300" spc="-5" dirty="0">
                <a:latin typeface="Calibri"/>
                <a:cs typeface="Calibri"/>
              </a:rPr>
              <a:t>Combination</a:t>
            </a:r>
            <a:r>
              <a:rPr sz="1300" dirty="0">
                <a:latin typeface="Calibri"/>
                <a:cs typeface="Calibri"/>
              </a:rPr>
              <a:t> of hidden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states</a:t>
            </a:r>
            <a:r>
              <a:rPr sz="1300" dirty="0">
                <a:latin typeface="Calibri"/>
                <a:cs typeface="Calibri"/>
              </a:rPr>
              <a:t> (e.g.</a:t>
            </a:r>
            <a:r>
              <a:rPr sz="1300" spc="-5" dirty="0">
                <a:latin typeface="Calibri"/>
                <a:cs typeface="Calibri"/>
              </a:rPr>
              <a:t> mean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pooling)</a:t>
            </a:r>
            <a:endParaRPr sz="1300">
              <a:latin typeface="Calibri"/>
              <a:cs typeface="Calibri"/>
            </a:endParaRPr>
          </a:p>
          <a:p>
            <a:pPr marL="469900">
              <a:spcBef>
                <a:spcPts val="5"/>
              </a:spcBef>
              <a:tabLst>
                <a:tab pos="697865" algn="l"/>
              </a:tabLst>
            </a:pPr>
            <a:r>
              <a:rPr sz="1300" dirty="0">
                <a:latin typeface="Arial MT"/>
                <a:cs typeface="Arial MT"/>
              </a:rPr>
              <a:t>»	</a:t>
            </a:r>
            <a:r>
              <a:rPr sz="1300" spc="-5" dirty="0">
                <a:latin typeface="Calibri"/>
                <a:cs typeface="Calibri"/>
              </a:rPr>
              <a:t>Learned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combination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 hidden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states</a:t>
            </a:r>
            <a:endParaRPr sz="1300">
              <a:latin typeface="Calibri"/>
              <a:cs typeface="Calibri"/>
            </a:endParaRPr>
          </a:p>
          <a:p>
            <a:pPr marL="241300" indent="-228600">
              <a:spcBef>
                <a:spcPts val="5"/>
              </a:spcBef>
              <a:buFont typeface="Arial MT"/>
              <a:buChar char="–"/>
              <a:tabLst>
                <a:tab pos="240665" algn="l"/>
                <a:tab pos="241300" algn="l"/>
              </a:tabLst>
            </a:pPr>
            <a:r>
              <a:rPr sz="1300" spc="-5" dirty="0">
                <a:latin typeface="Calibri"/>
                <a:cs typeface="Calibri"/>
              </a:rPr>
              <a:t>Decoder receives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summary</a:t>
            </a:r>
            <a:r>
              <a:rPr sz="1300" dirty="0">
                <a:latin typeface="Calibri"/>
                <a:cs typeface="Calibri"/>
              </a:rPr>
              <a:t> and </a:t>
            </a:r>
            <a:r>
              <a:rPr sz="1300" spc="-10" dirty="0">
                <a:latin typeface="Calibri"/>
                <a:cs typeface="Calibri"/>
              </a:rPr>
              <a:t>generates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new</a:t>
            </a:r>
            <a:r>
              <a:rPr sz="1300" dirty="0">
                <a:latin typeface="Calibri"/>
                <a:cs typeface="Calibri"/>
              </a:rPr>
              <a:t> sequence</a:t>
            </a:r>
            <a:endParaRPr sz="1300">
              <a:latin typeface="Calibri"/>
              <a:cs typeface="Calibri"/>
            </a:endParaRPr>
          </a:p>
          <a:p>
            <a:pPr marL="469900">
              <a:spcBef>
                <a:spcPts val="10"/>
              </a:spcBef>
              <a:tabLst>
                <a:tab pos="697865" algn="l"/>
              </a:tabLst>
            </a:pPr>
            <a:r>
              <a:rPr sz="1300" dirty="0">
                <a:latin typeface="Arial MT"/>
                <a:cs typeface="Arial MT"/>
              </a:rPr>
              <a:t>»	</a:t>
            </a:r>
            <a:r>
              <a:rPr sz="1300" dirty="0">
                <a:latin typeface="Calibri"/>
                <a:cs typeface="Calibri"/>
              </a:rPr>
              <a:t>The </a:t>
            </a:r>
            <a:r>
              <a:rPr sz="1300" spc="-10" dirty="0">
                <a:latin typeface="Calibri"/>
                <a:cs typeface="Calibri"/>
              </a:rPr>
              <a:t>generated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symbol</a:t>
            </a:r>
            <a:r>
              <a:rPr sz="1300" dirty="0">
                <a:latin typeface="Calibri"/>
                <a:cs typeface="Calibri"/>
              </a:rPr>
              <a:t> is usually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fed</a:t>
            </a:r>
            <a:r>
              <a:rPr sz="1300" dirty="0">
                <a:latin typeface="Calibri"/>
                <a:cs typeface="Calibri"/>
              </a:rPr>
              <a:t> back</a:t>
            </a:r>
            <a:r>
              <a:rPr sz="1300" spc="-5" dirty="0">
                <a:latin typeface="Calibri"/>
                <a:cs typeface="Calibri"/>
              </a:rPr>
              <a:t> to</a:t>
            </a:r>
            <a:r>
              <a:rPr sz="1300" dirty="0">
                <a:latin typeface="Calibri"/>
                <a:cs typeface="Calibri"/>
              </a:rPr>
              <a:t> the </a:t>
            </a:r>
            <a:r>
              <a:rPr sz="1300" spc="-5" dirty="0">
                <a:latin typeface="Calibri"/>
                <a:cs typeface="Calibri"/>
              </a:rPr>
              <a:t>decoder</a:t>
            </a:r>
            <a:endParaRPr sz="1300">
              <a:latin typeface="Calibri"/>
              <a:cs typeface="Calibri"/>
            </a:endParaRPr>
          </a:p>
          <a:p>
            <a:pPr marL="469900">
              <a:spcBef>
                <a:spcPts val="5"/>
              </a:spcBef>
              <a:tabLst>
                <a:tab pos="697865" algn="l"/>
              </a:tabLst>
            </a:pPr>
            <a:r>
              <a:rPr sz="1300" dirty="0">
                <a:latin typeface="Arial MT"/>
                <a:cs typeface="Arial MT"/>
              </a:rPr>
              <a:t>»	</a:t>
            </a:r>
            <a:r>
              <a:rPr sz="1300" dirty="0">
                <a:latin typeface="Calibri"/>
                <a:cs typeface="Calibri"/>
              </a:rPr>
              <a:t>The </a:t>
            </a:r>
            <a:r>
              <a:rPr sz="1300" spc="-5" dirty="0">
                <a:latin typeface="Calibri"/>
                <a:cs typeface="Calibri"/>
              </a:rPr>
              <a:t>summary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vector can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 used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to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initialize</a:t>
            </a:r>
            <a:r>
              <a:rPr sz="1300" dirty="0">
                <a:latin typeface="Calibri"/>
                <a:cs typeface="Calibri"/>
              </a:rPr>
              <a:t> the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decoder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5114" y="6006274"/>
            <a:ext cx="3500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>
              <a:spcBef>
                <a:spcPts val="100"/>
              </a:spcBef>
              <a:tabLst>
                <a:tab pos="1155065" algn="l"/>
              </a:tabLst>
            </a:pPr>
            <a:r>
              <a:rPr sz="1300" dirty="0">
                <a:latin typeface="Arial MT"/>
                <a:cs typeface="Arial MT"/>
              </a:rPr>
              <a:t>»	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can</a:t>
            </a:r>
            <a:r>
              <a:rPr sz="1300" dirty="0">
                <a:latin typeface="Calibri"/>
                <a:cs typeface="Calibri"/>
              </a:rPr>
              <a:t> be</a:t>
            </a:r>
            <a:r>
              <a:rPr sz="1300" spc="-5" dirty="0">
                <a:latin typeface="Calibri"/>
                <a:cs typeface="Calibri"/>
              </a:rPr>
              <a:t> given </a:t>
            </a:r>
            <a:r>
              <a:rPr sz="1300" dirty="0">
                <a:latin typeface="Calibri"/>
                <a:cs typeface="Calibri"/>
              </a:rPr>
              <a:t>as a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global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context</a:t>
            </a:r>
            <a:endParaRPr sz="1300">
              <a:latin typeface="Calibri"/>
              <a:cs typeface="Calibri"/>
            </a:endParaRPr>
          </a:p>
          <a:p>
            <a:pPr marL="241300" indent="-228600"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15" dirty="0">
                <a:latin typeface="Calibri"/>
                <a:cs typeface="Calibri"/>
              </a:rPr>
              <a:t>Attention </a:t>
            </a:r>
            <a:r>
              <a:rPr sz="1500" spc="-5" dirty="0">
                <a:latin typeface="Calibri"/>
                <a:cs typeface="Calibri"/>
              </a:rPr>
              <a:t>mechanism (optionally)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5234" y="1705950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880"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-7" baseline="-16908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1297" y="1705950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>
              <a:spcBef>
                <a:spcPts val="70"/>
              </a:spcBef>
            </a:pPr>
            <a:r>
              <a:rPr sz="1600" spc="-6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lang="cs-CZ" sz="1725" spc="-89" baseline="-16908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7361" y="1705950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>
              <a:spcBef>
                <a:spcPts val="70"/>
              </a:spcBef>
            </a:pPr>
            <a:r>
              <a:rPr sz="1600" spc="-4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lang="cs-CZ" sz="1725" spc="-60" baseline="-16908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5273" y="1798962"/>
            <a:ext cx="216053" cy="1027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337" y="1798962"/>
            <a:ext cx="216052" cy="10270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055234" y="2235323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055">
              <a:spcBef>
                <a:spcPts val="70"/>
              </a:spcBef>
            </a:pPr>
            <a:r>
              <a:rPr sz="1600" spc="-10" dirty="0">
                <a:latin typeface="Cambria Math"/>
                <a:cs typeface="Cambria Math"/>
              </a:rPr>
              <a:t>𝑥</a:t>
            </a:r>
            <a:r>
              <a:rPr sz="1725" spc="-15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1297" y="2235323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>
              <a:spcBef>
                <a:spcPts val="70"/>
              </a:spcBef>
            </a:pPr>
            <a:r>
              <a:rPr sz="1600" spc="-70" dirty="0">
                <a:latin typeface="Cambria Math"/>
                <a:cs typeface="Cambria Math"/>
              </a:rPr>
              <a:t>𝑥</a:t>
            </a:r>
            <a:r>
              <a:rPr lang="cs-CZ" sz="1725" spc="-104" baseline="-16908" dirty="0"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07361" y="2235323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>
              <a:spcBef>
                <a:spcPts val="70"/>
              </a:spcBef>
            </a:pPr>
            <a:r>
              <a:rPr sz="1600" spc="-50" dirty="0">
                <a:latin typeface="Cambria Math"/>
                <a:cs typeface="Cambria Math"/>
              </a:rPr>
              <a:t>𝑥</a:t>
            </a:r>
            <a:r>
              <a:rPr lang="cs-CZ" sz="1725" spc="-75" baseline="-16908" dirty="0"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3551" y="1993953"/>
            <a:ext cx="103404" cy="24137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616" y="1993953"/>
            <a:ext cx="103403" cy="24137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678" y="1993953"/>
            <a:ext cx="103404" cy="24137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207361" y="1146819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7790">
              <a:spcBef>
                <a:spcPts val="70"/>
              </a:spcBef>
            </a:pPr>
            <a:r>
              <a:rPr sz="1600" dirty="0">
                <a:latin typeface="Cambria Math"/>
                <a:cs typeface="Cambria Math"/>
              </a:rPr>
              <a:t>𝑦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35681" y="1434823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1" y="0"/>
                </a:moveTo>
                <a:lnTo>
                  <a:pt x="0" y="88632"/>
                </a:lnTo>
                <a:lnTo>
                  <a:pt x="1022" y="92519"/>
                </a:lnTo>
                <a:lnTo>
                  <a:pt x="7081" y="96053"/>
                </a:lnTo>
                <a:lnTo>
                  <a:pt x="10968" y="95030"/>
                </a:lnTo>
                <a:lnTo>
                  <a:pt x="45351" y="36089"/>
                </a:lnTo>
                <a:lnTo>
                  <a:pt x="45350" y="271128"/>
                </a:lnTo>
                <a:lnTo>
                  <a:pt x="58050" y="271128"/>
                </a:lnTo>
                <a:lnTo>
                  <a:pt x="58051" y="36089"/>
                </a:lnTo>
                <a:lnTo>
                  <a:pt x="92433" y="95031"/>
                </a:lnTo>
                <a:lnTo>
                  <a:pt x="96321" y="96053"/>
                </a:lnTo>
                <a:lnTo>
                  <a:pt x="102379" y="92519"/>
                </a:lnTo>
                <a:lnTo>
                  <a:pt x="103403" y="88632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57678" y="2523355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880"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-7" baseline="-16908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33741" y="2523355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>
              <a:spcBef>
                <a:spcPts val="70"/>
              </a:spcBef>
            </a:pPr>
            <a:r>
              <a:rPr sz="1600" spc="-6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-89" baseline="-16908" dirty="0">
                <a:solidFill>
                  <a:srgbClr val="FFFFFF"/>
                </a:solidFill>
                <a:latin typeface="Cambria Math"/>
                <a:cs typeface="Cambria Math"/>
              </a:rPr>
              <a:t>&amp;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09805" y="2523355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>
              <a:spcBef>
                <a:spcPts val="70"/>
              </a:spcBef>
            </a:pPr>
            <a:r>
              <a:rPr sz="1600" spc="-4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-60" baseline="-16908" dirty="0">
                <a:solidFill>
                  <a:srgbClr val="FFFFFF"/>
                </a:solidFill>
                <a:latin typeface="Cambria Math"/>
                <a:cs typeface="Cambria Math"/>
              </a:rPr>
              <a:t>Q</a:t>
            </a:r>
            <a:endParaRPr sz="1725" baseline="-16908">
              <a:latin typeface="Cambria Math"/>
              <a:cs typeface="Cambria Math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17718" y="2616367"/>
            <a:ext cx="216053" cy="10270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3781" y="2616367"/>
            <a:ext cx="216053" cy="102707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8769844" y="2616367"/>
            <a:ext cx="288290" cy="102870"/>
          </a:xfrm>
          <a:custGeom>
            <a:avLst/>
            <a:gdLst/>
            <a:ahLst/>
            <a:cxnLst/>
            <a:rect l="l" t="t" r="r" b="b"/>
            <a:pathLst>
              <a:path w="288290" h="102869">
                <a:moveTo>
                  <a:pt x="199214" y="0"/>
                </a:moveTo>
                <a:lnTo>
                  <a:pt x="197643" y="412"/>
                </a:lnTo>
                <a:lnTo>
                  <a:pt x="196071" y="826"/>
                </a:lnTo>
                <a:lnTo>
                  <a:pt x="194657" y="1840"/>
                </a:lnTo>
                <a:lnTo>
                  <a:pt x="192007" y="6383"/>
                </a:lnTo>
                <a:lnTo>
                  <a:pt x="193029" y="10271"/>
                </a:lnTo>
                <a:lnTo>
                  <a:pt x="251970" y="44654"/>
                </a:lnTo>
                <a:lnTo>
                  <a:pt x="0" y="44653"/>
                </a:lnTo>
                <a:lnTo>
                  <a:pt x="0" y="57353"/>
                </a:lnTo>
                <a:lnTo>
                  <a:pt x="251970" y="57354"/>
                </a:lnTo>
                <a:lnTo>
                  <a:pt x="193029" y="91735"/>
                </a:lnTo>
                <a:lnTo>
                  <a:pt x="192007" y="95624"/>
                </a:lnTo>
                <a:lnTo>
                  <a:pt x="195540" y="101682"/>
                </a:lnTo>
                <a:lnTo>
                  <a:pt x="199429" y="102706"/>
                </a:lnTo>
                <a:lnTo>
                  <a:pt x="288061" y="51004"/>
                </a:lnTo>
                <a:lnTo>
                  <a:pt x="200944" y="185"/>
                </a:lnTo>
                <a:lnTo>
                  <a:pt x="1992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57678" y="3052728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9695">
              <a:spcBef>
                <a:spcPts val="70"/>
              </a:spcBef>
            </a:pPr>
            <a:r>
              <a:rPr sz="1600" dirty="0">
                <a:latin typeface="Cambria Math"/>
                <a:cs typeface="Cambria Math"/>
              </a:rPr>
              <a:t>𝑥</a:t>
            </a:r>
            <a:endParaRPr sz="1600">
              <a:latin typeface="Cambria Math"/>
              <a:cs typeface="Cambria Math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5995" y="2811358"/>
            <a:ext cx="103404" cy="241371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257678" y="1964224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7785">
              <a:spcBef>
                <a:spcPts val="70"/>
              </a:spcBef>
            </a:pPr>
            <a:r>
              <a:rPr sz="1600" spc="-25" dirty="0">
                <a:latin typeface="Cambria Math"/>
                <a:cs typeface="Cambria Math"/>
              </a:rPr>
              <a:t>𝑦</a:t>
            </a:r>
            <a:r>
              <a:rPr sz="1725" spc="-37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33741" y="1964224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>
              <a:spcBef>
                <a:spcPts val="70"/>
              </a:spcBef>
            </a:pPr>
            <a:r>
              <a:rPr sz="1600" spc="-85" dirty="0">
                <a:latin typeface="Cambria Math"/>
                <a:cs typeface="Cambria Math"/>
              </a:rPr>
              <a:t>𝑦</a:t>
            </a:r>
            <a:r>
              <a:rPr sz="1725" spc="-127" baseline="-16908" dirty="0">
                <a:latin typeface="Cambria Math"/>
                <a:cs typeface="Cambria Math"/>
              </a:rPr>
              <a:t>&amp;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09805" y="1964224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>
              <a:spcBef>
                <a:spcPts val="70"/>
              </a:spcBef>
            </a:pPr>
            <a:r>
              <a:rPr sz="1600" spc="-65" dirty="0">
                <a:latin typeface="Cambria Math"/>
                <a:cs typeface="Cambria Math"/>
              </a:rPr>
              <a:t>𝑦</a:t>
            </a:r>
            <a:r>
              <a:rPr sz="1725" spc="-97" baseline="-16908" dirty="0">
                <a:latin typeface="Cambria Math"/>
                <a:cs typeface="Cambria Math"/>
              </a:rPr>
              <a:t>Q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385996" y="2252228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2" y="0"/>
                </a:moveTo>
                <a:lnTo>
                  <a:pt x="0" y="88632"/>
                </a:lnTo>
                <a:lnTo>
                  <a:pt x="1023" y="92519"/>
                </a:lnTo>
                <a:lnTo>
                  <a:pt x="7081" y="96053"/>
                </a:lnTo>
                <a:lnTo>
                  <a:pt x="10970" y="95030"/>
                </a:lnTo>
                <a:lnTo>
                  <a:pt x="45352" y="36089"/>
                </a:lnTo>
                <a:lnTo>
                  <a:pt x="45351" y="271128"/>
                </a:lnTo>
                <a:lnTo>
                  <a:pt x="58051" y="271128"/>
                </a:lnTo>
                <a:lnTo>
                  <a:pt x="58052" y="36089"/>
                </a:lnTo>
                <a:lnTo>
                  <a:pt x="92434" y="95031"/>
                </a:lnTo>
                <a:lnTo>
                  <a:pt x="96323" y="96053"/>
                </a:lnTo>
                <a:lnTo>
                  <a:pt x="102381" y="92519"/>
                </a:lnTo>
                <a:lnTo>
                  <a:pt x="103404" y="88632"/>
                </a:lnTo>
                <a:lnTo>
                  <a:pt x="51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62060" y="2252228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1" y="0"/>
                </a:moveTo>
                <a:lnTo>
                  <a:pt x="0" y="88632"/>
                </a:lnTo>
                <a:lnTo>
                  <a:pt x="1022" y="92519"/>
                </a:lnTo>
                <a:lnTo>
                  <a:pt x="7081" y="96053"/>
                </a:lnTo>
                <a:lnTo>
                  <a:pt x="10968" y="95030"/>
                </a:lnTo>
                <a:lnTo>
                  <a:pt x="45351" y="36089"/>
                </a:lnTo>
                <a:lnTo>
                  <a:pt x="45350" y="271128"/>
                </a:lnTo>
                <a:lnTo>
                  <a:pt x="58050" y="271128"/>
                </a:lnTo>
                <a:lnTo>
                  <a:pt x="58051" y="36089"/>
                </a:lnTo>
                <a:lnTo>
                  <a:pt x="92433" y="95031"/>
                </a:lnTo>
                <a:lnTo>
                  <a:pt x="96321" y="96053"/>
                </a:lnTo>
                <a:lnTo>
                  <a:pt x="102379" y="92519"/>
                </a:lnTo>
                <a:lnTo>
                  <a:pt x="103403" y="88632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38124" y="2252228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2" y="0"/>
                </a:moveTo>
                <a:lnTo>
                  <a:pt x="0" y="88632"/>
                </a:lnTo>
                <a:lnTo>
                  <a:pt x="1023" y="92519"/>
                </a:lnTo>
                <a:lnTo>
                  <a:pt x="7081" y="96053"/>
                </a:lnTo>
                <a:lnTo>
                  <a:pt x="10970" y="95030"/>
                </a:lnTo>
                <a:lnTo>
                  <a:pt x="45352" y="36089"/>
                </a:lnTo>
                <a:lnTo>
                  <a:pt x="45351" y="271128"/>
                </a:lnTo>
                <a:lnTo>
                  <a:pt x="58051" y="271128"/>
                </a:lnTo>
                <a:lnTo>
                  <a:pt x="58052" y="36089"/>
                </a:lnTo>
                <a:lnTo>
                  <a:pt x="92434" y="95031"/>
                </a:lnTo>
                <a:lnTo>
                  <a:pt x="96323" y="96053"/>
                </a:lnTo>
                <a:lnTo>
                  <a:pt x="102381" y="92519"/>
                </a:lnTo>
                <a:lnTo>
                  <a:pt x="103404" y="88632"/>
                </a:lnTo>
                <a:lnTo>
                  <a:pt x="51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55234" y="3347171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880"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-7" baseline="-16908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1297" y="3347171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>
              <a:spcBef>
                <a:spcPts val="70"/>
              </a:spcBef>
            </a:pPr>
            <a:r>
              <a:rPr sz="1600" spc="-6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lang="cs-CZ" sz="1725" spc="-89" baseline="-16908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07361" y="3347171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>
              <a:spcBef>
                <a:spcPts val="70"/>
              </a:spcBef>
            </a:pPr>
            <a:r>
              <a:rPr sz="1600" spc="-4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lang="cs-CZ" sz="1725" spc="-60" baseline="-16908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15273" y="3440183"/>
            <a:ext cx="216053" cy="10270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91337" y="3440183"/>
            <a:ext cx="216052" cy="102706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6567400" y="3440183"/>
            <a:ext cx="288290" cy="102870"/>
          </a:xfrm>
          <a:custGeom>
            <a:avLst/>
            <a:gdLst/>
            <a:ahLst/>
            <a:cxnLst/>
            <a:rect l="l" t="t" r="r" b="b"/>
            <a:pathLst>
              <a:path w="288289" h="102870">
                <a:moveTo>
                  <a:pt x="199214" y="0"/>
                </a:moveTo>
                <a:lnTo>
                  <a:pt x="197643" y="414"/>
                </a:lnTo>
                <a:lnTo>
                  <a:pt x="196071" y="828"/>
                </a:lnTo>
                <a:lnTo>
                  <a:pt x="194657" y="1840"/>
                </a:lnTo>
                <a:lnTo>
                  <a:pt x="192007" y="6384"/>
                </a:lnTo>
                <a:lnTo>
                  <a:pt x="193031" y="10273"/>
                </a:lnTo>
                <a:lnTo>
                  <a:pt x="251971" y="44654"/>
                </a:lnTo>
                <a:lnTo>
                  <a:pt x="0" y="44654"/>
                </a:lnTo>
                <a:lnTo>
                  <a:pt x="0" y="57354"/>
                </a:lnTo>
                <a:lnTo>
                  <a:pt x="251971" y="57354"/>
                </a:lnTo>
                <a:lnTo>
                  <a:pt x="193029" y="91737"/>
                </a:lnTo>
                <a:lnTo>
                  <a:pt x="192007" y="95624"/>
                </a:lnTo>
                <a:lnTo>
                  <a:pt x="195541" y="101683"/>
                </a:lnTo>
                <a:lnTo>
                  <a:pt x="199429" y="102707"/>
                </a:lnTo>
                <a:lnTo>
                  <a:pt x="288061" y="51005"/>
                </a:lnTo>
                <a:lnTo>
                  <a:pt x="200944" y="186"/>
                </a:lnTo>
                <a:lnTo>
                  <a:pt x="1992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055234" y="3876545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055">
              <a:spcBef>
                <a:spcPts val="70"/>
              </a:spcBef>
            </a:pPr>
            <a:r>
              <a:rPr sz="1600" spc="-10" dirty="0">
                <a:latin typeface="Cambria Math"/>
                <a:cs typeface="Cambria Math"/>
              </a:rPr>
              <a:t>𝑥</a:t>
            </a:r>
            <a:r>
              <a:rPr sz="1725" spc="-15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31297" y="3876545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>
              <a:spcBef>
                <a:spcPts val="70"/>
              </a:spcBef>
            </a:pPr>
            <a:r>
              <a:rPr sz="1600" spc="-70" dirty="0">
                <a:latin typeface="Cambria Math"/>
                <a:cs typeface="Cambria Math"/>
              </a:rPr>
              <a:t>𝑥</a:t>
            </a:r>
            <a:r>
              <a:rPr lang="cs-CZ" sz="1725" spc="-104" baseline="-16908" dirty="0"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07361" y="3876545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>
              <a:spcBef>
                <a:spcPts val="70"/>
              </a:spcBef>
            </a:pPr>
            <a:r>
              <a:rPr sz="1600" spc="-50" dirty="0">
                <a:latin typeface="Cambria Math"/>
                <a:cs typeface="Cambria Math"/>
              </a:rPr>
              <a:t>𝑥</a:t>
            </a:r>
            <a:r>
              <a:rPr lang="cs-CZ" sz="1725" spc="-75" baseline="-16908" dirty="0"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pic>
        <p:nvPicPr>
          <p:cNvPr id="43" name="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83551" y="3635175"/>
            <a:ext cx="103404" cy="24137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59616" y="3635175"/>
            <a:ext cx="103403" cy="24137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5678" y="3635175"/>
            <a:ext cx="103404" cy="241371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5055234" y="2788041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7785">
              <a:spcBef>
                <a:spcPts val="70"/>
              </a:spcBef>
            </a:pPr>
            <a:r>
              <a:rPr sz="1600" spc="-25" dirty="0">
                <a:latin typeface="Cambria Math"/>
                <a:cs typeface="Cambria Math"/>
              </a:rPr>
              <a:t>𝑦</a:t>
            </a:r>
            <a:r>
              <a:rPr sz="1725" spc="-37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31297" y="2788041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>
              <a:spcBef>
                <a:spcPts val="70"/>
              </a:spcBef>
            </a:pPr>
            <a:r>
              <a:rPr sz="1600" spc="-85" dirty="0">
                <a:latin typeface="Cambria Math"/>
                <a:cs typeface="Cambria Math"/>
              </a:rPr>
              <a:t>𝑦</a:t>
            </a:r>
            <a:r>
              <a:rPr lang="cs-CZ" sz="1725" spc="-127" baseline="-16908" dirty="0"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07361" y="2788041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>
              <a:spcBef>
                <a:spcPts val="70"/>
              </a:spcBef>
            </a:pPr>
            <a:r>
              <a:rPr sz="1600" spc="-65" dirty="0">
                <a:latin typeface="Cambria Math"/>
                <a:cs typeface="Cambria Math"/>
              </a:rPr>
              <a:t>𝑦</a:t>
            </a:r>
            <a:r>
              <a:rPr lang="cs-CZ" sz="1725" spc="-97" baseline="-16908" dirty="0"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183552" y="3076044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51702" y="0"/>
                </a:moveTo>
                <a:lnTo>
                  <a:pt x="0" y="88632"/>
                </a:lnTo>
                <a:lnTo>
                  <a:pt x="1023" y="92520"/>
                </a:lnTo>
                <a:lnTo>
                  <a:pt x="7081" y="96055"/>
                </a:lnTo>
                <a:lnTo>
                  <a:pt x="10970" y="95031"/>
                </a:lnTo>
                <a:lnTo>
                  <a:pt x="45351" y="36090"/>
                </a:lnTo>
                <a:lnTo>
                  <a:pt x="45351" y="271128"/>
                </a:lnTo>
                <a:lnTo>
                  <a:pt x="58051" y="271128"/>
                </a:lnTo>
                <a:lnTo>
                  <a:pt x="58051" y="36090"/>
                </a:lnTo>
                <a:lnTo>
                  <a:pt x="92434" y="95031"/>
                </a:lnTo>
                <a:lnTo>
                  <a:pt x="96321" y="96055"/>
                </a:lnTo>
                <a:lnTo>
                  <a:pt x="102381" y="92520"/>
                </a:lnTo>
                <a:lnTo>
                  <a:pt x="103404" y="88633"/>
                </a:lnTo>
                <a:lnTo>
                  <a:pt x="51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59616" y="3076044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51701" y="0"/>
                </a:moveTo>
                <a:lnTo>
                  <a:pt x="0" y="88632"/>
                </a:lnTo>
                <a:lnTo>
                  <a:pt x="1022" y="92520"/>
                </a:lnTo>
                <a:lnTo>
                  <a:pt x="7081" y="96055"/>
                </a:lnTo>
                <a:lnTo>
                  <a:pt x="10970" y="95031"/>
                </a:lnTo>
                <a:lnTo>
                  <a:pt x="45351" y="36090"/>
                </a:lnTo>
                <a:lnTo>
                  <a:pt x="45351" y="271128"/>
                </a:lnTo>
                <a:lnTo>
                  <a:pt x="58051" y="271128"/>
                </a:lnTo>
                <a:lnTo>
                  <a:pt x="58051" y="36090"/>
                </a:lnTo>
                <a:lnTo>
                  <a:pt x="92434" y="95031"/>
                </a:lnTo>
                <a:lnTo>
                  <a:pt x="96321" y="96055"/>
                </a:lnTo>
                <a:lnTo>
                  <a:pt x="102381" y="92520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35681" y="3076044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51701" y="0"/>
                </a:moveTo>
                <a:lnTo>
                  <a:pt x="0" y="88632"/>
                </a:lnTo>
                <a:lnTo>
                  <a:pt x="1022" y="92520"/>
                </a:lnTo>
                <a:lnTo>
                  <a:pt x="7081" y="96055"/>
                </a:lnTo>
                <a:lnTo>
                  <a:pt x="10968" y="95031"/>
                </a:lnTo>
                <a:lnTo>
                  <a:pt x="45351" y="36090"/>
                </a:lnTo>
                <a:lnTo>
                  <a:pt x="45350" y="271128"/>
                </a:lnTo>
                <a:lnTo>
                  <a:pt x="58050" y="271128"/>
                </a:lnTo>
                <a:lnTo>
                  <a:pt x="58051" y="36090"/>
                </a:lnTo>
                <a:lnTo>
                  <a:pt x="92433" y="95031"/>
                </a:lnTo>
                <a:lnTo>
                  <a:pt x="96321" y="96055"/>
                </a:lnTo>
                <a:lnTo>
                  <a:pt x="102379" y="92520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7331188" y="5662394"/>
            <a:ext cx="385445" cy="313690"/>
            <a:chOff x="6541546" y="6014434"/>
            <a:chExt cx="385445" cy="313690"/>
          </a:xfrm>
        </p:grpSpPr>
        <p:sp>
          <p:nvSpPr>
            <p:cNvPr id="53" name="object 53"/>
            <p:cNvSpPr/>
            <p:nvPr/>
          </p:nvSpPr>
          <p:spPr>
            <a:xfrm>
              <a:off x="6554246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360040" y="288031"/>
                  </a:lnTo>
                  <a:lnTo>
                    <a:pt x="3600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54246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503842" y="5772543"/>
            <a:ext cx="984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1150" spc="35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907251" y="5662394"/>
            <a:ext cx="385445" cy="313690"/>
            <a:chOff x="7117609" y="6014434"/>
            <a:chExt cx="385445" cy="313690"/>
          </a:xfrm>
        </p:grpSpPr>
        <p:sp>
          <p:nvSpPr>
            <p:cNvPr id="57" name="object 57"/>
            <p:cNvSpPr/>
            <p:nvPr/>
          </p:nvSpPr>
          <p:spPr>
            <a:xfrm>
              <a:off x="7130309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360040" y="288031"/>
                  </a:lnTo>
                  <a:lnTo>
                    <a:pt x="3600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30309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084606" y="5772797"/>
            <a:ext cx="984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lang="cs-CZ" sz="1150" spc="-120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endParaRPr sz="1150" dirty="0">
              <a:latin typeface="Cambria Math"/>
              <a:cs typeface="Cambria Math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8483315" y="5662394"/>
            <a:ext cx="385445" cy="313690"/>
            <a:chOff x="7693673" y="6014434"/>
            <a:chExt cx="385445" cy="313690"/>
          </a:xfrm>
        </p:grpSpPr>
        <p:sp>
          <p:nvSpPr>
            <p:cNvPr id="61" name="object 61"/>
            <p:cNvSpPr/>
            <p:nvPr/>
          </p:nvSpPr>
          <p:spPr>
            <a:xfrm>
              <a:off x="7706373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360040" y="288031"/>
                  </a:lnTo>
                  <a:lnTo>
                    <a:pt x="3600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06373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8660669" y="5772797"/>
            <a:ext cx="984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lang="cs-CZ" sz="1150" spc="-80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150" dirty="0">
              <a:latin typeface="Cambria Math"/>
              <a:cs typeface="Cambria Math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347654" y="5661052"/>
            <a:ext cx="14503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614045" algn="l"/>
                <a:tab pos="1189990" algn="l"/>
              </a:tabLst>
            </a:pPr>
            <a:r>
              <a:rPr sz="1600" spc="4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60" baseline="28985" dirty="0">
                <a:solidFill>
                  <a:srgbClr val="FFFFFF"/>
                </a:solidFill>
                <a:latin typeface="Cambria Math"/>
                <a:cs typeface="Cambria Math"/>
              </a:rPr>
              <a:t>𝑒	</a:t>
            </a:r>
            <a:r>
              <a:rPr sz="1600" spc="4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60" baseline="28985" dirty="0">
                <a:solidFill>
                  <a:srgbClr val="FFFFFF"/>
                </a:solidFill>
                <a:latin typeface="Cambria Math"/>
                <a:cs typeface="Cambria Math"/>
              </a:rPr>
              <a:t>𝑒	</a:t>
            </a:r>
            <a:r>
              <a:rPr sz="1600" spc="4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60" baseline="28985" dirty="0">
                <a:solidFill>
                  <a:srgbClr val="FFFFFF"/>
                </a:solidFill>
                <a:latin typeface="Cambria Math"/>
                <a:cs typeface="Cambria Math"/>
              </a:rPr>
              <a:t>𝑒</a:t>
            </a:r>
            <a:endParaRPr sz="1725" baseline="28985" dirty="0">
              <a:latin typeface="Cambria Math"/>
              <a:cs typeface="Cambria Math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703927" y="5768105"/>
            <a:ext cx="1447800" cy="102870"/>
            <a:chOff x="6914286" y="6120145"/>
            <a:chExt cx="1447800" cy="102870"/>
          </a:xfrm>
        </p:grpSpPr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4286" y="6120145"/>
              <a:ext cx="216052" cy="10270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0349" y="6120145"/>
              <a:ext cx="216053" cy="10270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066413" y="6120145"/>
              <a:ext cx="295910" cy="102870"/>
            </a:xfrm>
            <a:custGeom>
              <a:avLst/>
              <a:gdLst/>
              <a:ahLst/>
              <a:cxnLst/>
              <a:rect l="l" t="t" r="r" b="b"/>
              <a:pathLst>
                <a:path w="295909" h="102870">
                  <a:moveTo>
                    <a:pt x="206480" y="0"/>
                  </a:moveTo>
                  <a:lnTo>
                    <a:pt x="204909" y="413"/>
                  </a:lnTo>
                  <a:lnTo>
                    <a:pt x="203337" y="827"/>
                  </a:lnTo>
                  <a:lnTo>
                    <a:pt x="201923" y="1840"/>
                  </a:lnTo>
                  <a:lnTo>
                    <a:pt x="199273" y="6384"/>
                  </a:lnTo>
                  <a:lnTo>
                    <a:pt x="200296" y="10272"/>
                  </a:lnTo>
                  <a:lnTo>
                    <a:pt x="259237" y="44654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259237" y="57354"/>
                  </a:lnTo>
                  <a:lnTo>
                    <a:pt x="200296" y="91736"/>
                  </a:lnTo>
                  <a:lnTo>
                    <a:pt x="199273" y="95624"/>
                  </a:lnTo>
                  <a:lnTo>
                    <a:pt x="202807" y="101683"/>
                  </a:lnTo>
                  <a:lnTo>
                    <a:pt x="206695" y="102706"/>
                  </a:lnTo>
                  <a:lnTo>
                    <a:pt x="295327" y="51004"/>
                  </a:lnTo>
                  <a:lnTo>
                    <a:pt x="208210" y="185"/>
                  </a:lnTo>
                  <a:lnTo>
                    <a:pt x="2064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7343888" y="6204466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055">
              <a:spcBef>
                <a:spcPts val="70"/>
              </a:spcBef>
            </a:pPr>
            <a:r>
              <a:rPr sz="1600" spc="-10" dirty="0">
                <a:latin typeface="Cambria Math"/>
                <a:cs typeface="Cambria Math"/>
              </a:rPr>
              <a:t>𝑥</a:t>
            </a:r>
            <a:r>
              <a:rPr sz="1725" spc="-15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919951" y="6204466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>
              <a:spcBef>
                <a:spcPts val="70"/>
              </a:spcBef>
            </a:pPr>
            <a:r>
              <a:rPr sz="1600" spc="-70" dirty="0">
                <a:latin typeface="Cambria Math"/>
                <a:cs typeface="Cambria Math"/>
              </a:rPr>
              <a:t>𝑥</a:t>
            </a:r>
            <a:r>
              <a:rPr lang="cs-CZ" sz="1725" spc="-104" baseline="-16908" dirty="0"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496015" y="6204466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>
              <a:spcBef>
                <a:spcPts val="70"/>
              </a:spcBef>
            </a:pPr>
            <a:r>
              <a:rPr sz="1600" spc="-50" dirty="0">
                <a:latin typeface="Cambria Math"/>
                <a:cs typeface="Cambria Math"/>
              </a:rPr>
              <a:t>𝑥</a:t>
            </a:r>
            <a:r>
              <a:rPr lang="cs-CZ" sz="1725" spc="-75" baseline="-16908" dirty="0"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472205" y="5963097"/>
            <a:ext cx="1256030" cy="241935"/>
            <a:chOff x="6682564" y="6315136"/>
            <a:chExt cx="1256030" cy="241935"/>
          </a:xfrm>
        </p:grpSpPr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82564" y="6315136"/>
              <a:ext cx="103403" cy="24137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58629" y="6315136"/>
              <a:ext cx="103403" cy="24137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4692" y="6315136"/>
              <a:ext cx="103404" cy="241370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8310278" y="3967348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7785">
              <a:spcBef>
                <a:spcPts val="70"/>
              </a:spcBef>
            </a:pPr>
            <a:r>
              <a:rPr sz="1600" spc="-25" dirty="0">
                <a:latin typeface="Cambria Math"/>
                <a:cs typeface="Cambria Math"/>
              </a:rPr>
              <a:t>𝑦</a:t>
            </a:r>
            <a:r>
              <a:rPr sz="1725" spc="-37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886343" y="3967348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>
              <a:spcBef>
                <a:spcPts val="70"/>
              </a:spcBef>
            </a:pPr>
            <a:r>
              <a:rPr sz="1600" spc="-85" dirty="0">
                <a:latin typeface="Cambria Math"/>
                <a:cs typeface="Cambria Math"/>
              </a:rPr>
              <a:t>𝑦</a:t>
            </a:r>
            <a:r>
              <a:rPr lang="cs-CZ" sz="1725" spc="-127" baseline="-16908" dirty="0"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462407" y="3967348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>
              <a:spcBef>
                <a:spcPts val="70"/>
              </a:spcBef>
            </a:pPr>
            <a:r>
              <a:rPr sz="1600" spc="-65" dirty="0">
                <a:latin typeface="Cambria Math"/>
                <a:cs typeface="Cambria Math"/>
              </a:rPr>
              <a:t>𝑦</a:t>
            </a:r>
            <a:r>
              <a:rPr lang="cs-CZ" sz="1725" spc="-97" baseline="-16908" dirty="0"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8297577" y="4255349"/>
            <a:ext cx="1397000" cy="580390"/>
            <a:chOff x="7507936" y="4607389"/>
            <a:chExt cx="1397000" cy="580390"/>
          </a:xfrm>
        </p:grpSpPr>
        <p:sp>
          <p:nvSpPr>
            <p:cNvPr id="80" name="object 80"/>
            <p:cNvSpPr/>
            <p:nvPr/>
          </p:nvSpPr>
          <p:spPr>
            <a:xfrm>
              <a:off x="7648955" y="4607389"/>
              <a:ext cx="103505" cy="271145"/>
            </a:xfrm>
            <a:custGeom>
              <a:avLst/>
              <a:gdLst/>
              <a:ahLst/>
              <a:cxnLst/>
              <a:rect l="l" t="t" r="r" b="b"/>
              <a:pathLst>
                <a:path w="103504" h="271145">
                  <a:moveTo>
                    <a:pt x="51701" y="0"/>
                  </a:moveTo>
                  <a:lnTo>
                    <a:pt x="0" y="88632"/>
                  </a:lnTo>
                  <a:lnTo>
                    <a:pt x="1022" y="92520"/>
                  </a:lnTo>
                  <a:lnTo>
                    <a:pt x="7081" y="96055"/>
                  </a:lnTo>
                  <a:lnTo>
                    <a:pt x="10970" y="95031"/>
                  </a:lnTo>
                  <a:lnTo>
                    <a:pt x="45351" y="36090"/>
                  </a:lnTo>
                  <a:lnTo>
                    <a:pt x="45351" y="271128"/>
                  </a:lnTo>
                  <a:lnTo>
                    <a:pt x="58051" y="271128"/>
                  </a:lnTo>
                  <a:lnTo>
                    <a:pt x="58051" y="36090"/>
                  </a:lnTo>
                  <a:lnTo>
                    <a:pt x="92434" y="95031"/>
                  </a:lnTo>
                  <a:lnTo>
                    <a:pt x="96321" y="96055"/>
                  </a:lnTo>
                  <a:lnTo>
                    <a:pt x="102381" y="92520"/>
                  </a:lnTo>
                  <a:lnTo>
                    <a:pt x="103403" y="88633"/>
                  </a:lnTo>
                  <a:lnTo>
                    <a:pt x="517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520636" y="4886902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360040" y="288031"/>
                  </a:lnTo>
                  <a:lnTo>
                    <a:pt x="3600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520636" y="4886902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225015" y="4607394"/>
              <a:ext cx="680085" cy="271145"/>
            </a:xfrm>
            <a:custGeom>
              <a:avLst/>
              <a:gdLst/>
              <a:ahLst/>
              <a:cxnLst/>
              <a:rect l="l" t="t" r="r" b="b"/>
              <a:pathLst>
                <a:path w="680084" h="271145">
                  <a:moveTo>
                    <a:pt x="103403" y="88633"/>
                  </a:moveTo>
                  <a:lnTo>
                    <a:pt x="51701" y="0"/>
                  </a:lnTo>
                  <a:lnTo>
                    <a:pt x="0" y="88633"/>
                  </a:lnTo>
                  <a:lnTo>
                    <a:pt x="1016" y="92519"/>
                  </a:lnTo>
                  <a:lnTo>
                    <a:pt x="7086" y="96050"/>
                  </a:lnTo>
                  <a:lnTo>
                    <a:pt x="10972" y="95034"/>
                  </a:lnTo>
                  <a:lnTo>
                    <a:pt x="45351" y="36093"/>
                  </a:lnTo>
                  <a:lnTo>
                    <a:pt x="45351" y="271132"/>
                  </a:lnTo>
                  <a:lnTo>
                    <a:pt x="58051" y="271132"/>
                  </a:lnTo>
                  <a:lnTo>
                    <a:pt x="58051" y="36093"/>
                  </a:lnTo>
                  <a:lnTo>
                    <a:pt x="92430" y="95034"/>
                  </a:lnTo>
                  <a:lnTo>
                    <a:pt x="96316" y="96050"/>
                  </a:lnTo>
                  <a:lnTo>
                    <a:pt x="102374" y="92519"/>
                  </a:lnTo>
                  <a:lnTo>
                    <a:pt x="103403" y="88633"/>
                  </a:lnTo>
                  <a:close/>
                </a:path>
                <a:path w="680084" h="271145">
                  <a:moveTo>
                    <a:pt x="679462" y="88633"/>
                  </a:moveTo>
                  <a:lnTo>
                    <a:pt x="627761" y="0"/>
                  </a:lnTo>
                  <a:lnTo>
                    <a:pt x="576059" y="88633"/>
                  </a:lnTo>
                  <a:lnTo>
                    <a:pt x="577088" y="92519"/>
                  </a:lnTo>
                  <a:lnTo>
                    <a:pt x="583145" y="96050"/>
                  </a:lnTo>
                  <a:lnTo>
                    <a:pt x="587032" y="95034"/>
                  </a:lnTo>
                  <a:lnTo>
                    <a:pt x="621411" y="36093"/>
                  </a:lnTo>
                  <a:lnTo>
                    <a:pt x="621411" y="271132"/>
                  </a:lnTo>
                  <a:lnTo>
                    <a:pt x="634111" y="271132"/>
                  </a:lnTo>
                  <a:lnTo>
                    <a:pt x="634111" y="36093"/>
                  </a:lnTo>
                  <a:lnTo>
                    <a:pt x="668502" y="95034"/>
                  </a:lnTo>
                  <a:lnTo>
                    <a:pt x="672388" y="96050"/>
                  </a:lnTo>
                  <a:lnTo>
                    <a:pt x="678446" y="92519"/>
                  </a:lnTo>
                  <a:lnTo>
                    <a:pt x="679462" y="886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8462994" y="4636186"/>
            <a:ext cx="984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1150" spc="35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329580" y="4456818"/>
            <a:ext cx="274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z="2400" spc="75" baseline="-20833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150" spc="50" dirty="0">
                <a:solidFill>
                  <a:srgbClr val="FFFFFF"/>
                </a:solidFill>
                <a:latin typeface="Cambria Math"/>
                <a:cs typeface="Cambria Math"/>
              </a:rPr>
              <a:t>𝑑</a:t>
            </a:r>
            <a:endParaRPr sz="1150">
              <a:latin typeface="Cambria Math"/>
              <a:cs typeface="Cambria Math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8873643" y="4522162"/>
            <a:ext cx="385445" cy="313690"/>
            <a:chOff x="8084001" y="4874202"/>
            <a:chExt cx="385445" cy="313690"/>
          </a:xfrm>
        </p:grpSpPr>
        <p:sp>
          <p:nvSpPr>
            <p:cNvPr id="87" name="object 87"/>
            <p:cNvSpPr/>
            <p:nvPr/>
          </p:nvSpPr>
          <p:spPr>
            <a:xfrm>
              <a:off x="8096701" y="4886903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360040" y="288031"/>
                  </a:lnTo>
                  <a:lnTo>
                    <a:pt x="3600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096701" y="4886902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9043756" y="4640439"/>
            <a:ext cx="984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lang="cs-CZ" sz="1150" spc="-120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endParaRPr sz="1150" dirty="0">
              <a:latin typeface="Cambria Math"/>
              <a:cs typeface="Cambria Math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9449707" y="4522162"/>
            <a:ext cx="385445" cy="313690"/>
            <a:chOff x="8660065" y="4874202"/>
            <a:chExt cx="385445" cy="313690"/>
          </a:xfrm>
        </p:grpSpPr>
        <p:sp>
          <p:nvSpPr>
            <p:cNvPr id="91" name="object 91"/>
            <p:cNvSpPr/>
            <p:nvPr/>
          </p:nvSpPr>
          <p:spPr>
            <a:xfrm>
              <a:off x="8672765" y="4886903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360040" y="288031"/>
                  </a:lnTo>
                  <a:lnTo>
                    <a:pt x="3600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672765" y="4886902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9619820" y="4639806"/>
            <a:ext cx="984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lang="cs-CZ" sz="1150" spc="-80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150" dirty="0">
              <a:latin typeface="Cambria Math"/>
              <a:cs typeface="Cambria Math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892943" y="4460566"/>
            <a:ext cx="876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614045" algn="l"/>
              </a:tabLst>
            </a:pPr>
            <a:r>
              <a:rPr sz="2400" spc="75" baseline="-20833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150" spc="50" dirty="0">
                <a:solidFill>
                  <a:srgbClr val="FFFFFF"/>
                </a:solidFill>
                <a:latin typeface="Cambria Math"/>
                <a:cs typeface="Cambria Math"/>
              </a:rPr>
              <a:t>𝑑	</a:t>
            </a:r>
            <a:r>
              <a:rPr sz="2400" spc="75" baseline="-20833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150" spc="50" dirty="0">
                <a:solidFill>
                  <a:srgbClr val="FFFFFF"/>
                </a:solidFill>
                <a:latin typeface="Cambria Math"/>
                <a:cs typeface="Cambria Math"/>
              </a:rPr>
              <a:t>𝑑</a:t>
            </a:r>
            <a:endParaRPr sz="1150" dirty="0">
              <a:latin typeface="Cambria Math"/>
              <a:cs typeface="Cambria Math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8670318" y="4627875"/>
            <a:ext cx="792480" cy="102870"/>
            <a:chOff x="7880677" y="4979915"/>
            <a:chExt cx="792480" cy="102870"/>
          </a:xfrm>
        </p:grpSpPr>
        <p:pic>
          <p:nvPicPr>
            <p:cNvPr id="96" name="object 9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80677" y="4979915"/>
              <a:ext cx="216052" cy="10270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6740" y="4979915"/>
              <a:ext cx="216053" cy="102706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9151354" y="5675094"/>
            <a:ext cx="360045" cy="255198"/>
          </a:xfrm>
          <a:prstGeom prst="rect">
            <a:avLst/>
          </a:prstGeom>
          <a:solidFill>
            <a:srgbClr val="C00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07950">
              <a:spcBef>
                <a:spcPts val="70"/>
              </a:spcBef>
            </a:pPr>
            <a:r>
              <a:rPr sz="1600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259487" y="5094970"/>
            <a:ext cx="234315" cy="255198"/>
          </a:xfrm>
          <a:prstGeom prst="rect">
            <a:avLst/>
          </a:prstGeom>
          <a:solidFill>
            <a:srgbClr val="C00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4450">
              <a:spcBef>
                <a:spcPts val="70"/>
              </a:spcBef>
            </a:pPr>
            <a:r>
              <a:rPr sz="1600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832362" y="5095058"/>
            <a:ext cx="234315" cy="288290"/>
          </a:xfrm>
          <a:custGeom>
            <a:avLst/>
            <a:gdLst/>
            <a:ahLst/>
            <a:cxnLst/>
            <a:rect l="l" t="t" r="r" b="b"/>
            <a:pathLst>
              <a:path w="234315" h="288289">
                <a:moveTo>
                  <a:pt x="0" y="0"/>
                </a:moveTo>
                <a:lnTo>
                  <a:pt x="234000" y="0"/>
                </a:lnTo>
                <a:lnTo>
                  <a:pt x="23400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8845062" y="5107758"/>
            <a:ext cx="208915" cy="243656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895"/>
              </a:lnSpc>
            </a:pPr>
            <a:r>
              <a:rPr sz="1600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408426" y="5093184"/>
            <a:ext cx="234315" cy="255198"/>
          </a:xfrm>
          <a:prstGeom prst="rect">
            <a:avLst/>
          </a:prstGeom>
          <a:solidFill>
            <a:srgbClr val="C00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4450">
              <a:spcBef>
                <a:spcPts val="70"/>
              </a:spcBef>
            </a:pPr>
            <a:r>
              <a:rPr sz="1600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9066363" y="5095058"/>
            <a:ext cx="234315" cy="288290"/>
          </a:xfrm>
          <a:custGeom>
            <a:avLst/>
            <a:gdLst/>
            <a:ahLst/>
            <a:cxnLst/>
            <a:rect l="l" t="t" r="r" b="b"/>
            <a:pathLst>
              <a:path w="234315" h="288289">
                <a:moveTo>
                  <a:pt x="0" y="0"/>
                </a:moveTo>
                <a:lnTo>
                  <a:pt x="234000" y="0"/>
                </a:lnTo>
                <a:lnTo>
                  <a:pt x="23400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9079063" y="5107758"/>
            <a:ext cx="208915" cy="243656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600" spc="-25" dirty="0">
                <a:latin typeface="Cambria Math"/>
                <a:cs typeface="Cambria Math"/>
              </a:rPr>
              <a:t>𝑦</a:t>
            </a:r>
            <a:r>
              <a:rPr sz="1725" spc="-37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642427" y="5093184"/>
            <a:ext cx="23431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>
              <a:spcBef>
                <a:spcPts val="70"/>
              </a:spcBef>
            </a:pPr>
            <a:r>
              <a:rPr sz="1600" spc="-85" dirty="0">
                <a:latin typeface="Cambria Math"/>
                <a:cs typeface="Cambria Math"/>
              </a:rPr>
              <a:t>𝑦</a:t>
            </a:r>
            <a:r>
              <a:rPr lang="cs-CZ" sz="1725" spc="-127" baseline="-16908" dirty="0"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8480787" y="5082358"/>
            <a:ext cx="259715" cy="313690"/>
            <a:chOff x="7691145" y="5434398"/>
            <a:chExt cx="259715" cy="313690"/>
          </a:xfrm>
        </p:grpSpPr>
        <p:sp>
          <p:nvSpPr>
            <p:cNvPr id="107" name="object 107"/>
            <p:cNvSpPr/>
            <p:nvPr/>
          </p:nvSpPr>
          <p:spPr>
            <a:xfrm>
              <a:off x="7703845" y="5447099"/>
              <a:ext cx="234315" cy="288290"/>
            </a:xfrm>
            <a:custGeom>
              <a:avLst/>
              <a:gdLst/>
              <a:ahLst/>
              <a:cxnLst/>
              <a:rect l="l" t="t" r="r" b="b"/>
              <a:pathLst>
                <a:path w="234315" h="288289">
                  <a:moveTo>
                    <a:pt x="23400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234000" y="288031"/>
                  </a:lnTo>
                  <a:lnTo>
                    <a:pt x="23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703845" y="5447098"/>
              <a:ext cx="234315" cy="288290"/>
            </a:xfrm>
            <a:custGeom>
              <a:avLst/>
              <a:gdLst/>
              <a:ahLst/>
              <a:cxnLst/>
              <a:rect l="l" t="t" r="r" b="b"/>
              <a:pathLst>
                <a:path w="234315" h="288289">
                  <a:moveTo>
                    <a:pt x="0" y="0"/>
                  </a:moveTo>
                  <a:lnTo>
                    <a:pt x="234000" y="0"/>
                  </a:lnTo>
                  <a:lnTo>
                    <a:pt x="23400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8518411" y="509175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latin typeface="Cambria Math"/>
                <a:cs typeface="Cambria Math"/>
              </a:rPr>
              <a:t>0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376456" y="4822867"/>
            <a:ext cx="1318260" cy="858519"/>
          </a:xfrm>
          <a:custGeom>
            <a:avLst/>
            <a:gdLst/>
            <a:ahLst/>
            <a:cxnLst/>
            <a:rect l="l" t="t" r="r" b="b"/>
            <a:pathLst>
              <a:path w="1318259" h="858520">
                <a:moveTo>
                  <a:pt x="58102" y="571182"/>
                </a:moveTo>
                <a:lnTo>
                  <a:pt x="45948" y="567461"/>
                </a:lnTo>
                <a:lnTo>
                  <a:pt x="42240" y="579615"/>
                </a:lnTo>
                <a:lnTo>
                  <a:pt x="54381" y="583323"/>
                </a:lnTo>
                <a:lnTo>
                  <a:pt x="58102" y="571182"/>
                </a:lnTo>
                <a:close/>
              </a:path>
              <a:path w="1318259" h="858520">
                <a:moveTo>
                  <a:pt x="82384" y="578612"/>
                </a:moveTo>
                <a:lnTo>
                  <a:pt x="70243" y="574903"/>
                </a:lnTo>
                <a:lnTo>
                  <a:pt x="66522" y="587044"/>
                </a:lnTo>
                <a:lnTo>
                  <a:pt x="78663" y="590753"/>
                </a:lnTo>
                <a:lnTo>
                  <a:pt x="82384" y="578612"/>
                </a:lnTo>
                <a:close/>
              </a:path>
              <a:path w="1318259" h="858520">
                <a:moveTo>
                  <a:pt x="104902" y="545477"/>
                </a:moveTo>
                <a:lnTo>
                  <a:pt x="103301" y="538657"/>
                </a:lnTo>
                <a:lnTo>
                  <a:pt x="99872" y="536536"/>
                </a:lnTo>
                <a:lnTo>
                  <a:pt x="0" y="560044"/>
                </a:lnTo>
                <a:lnTo>
                  <a:pt x="68427" y="634123"/>
                </a:lnTo>
                <a:lnTo>
                  <a:pt x="70027" y="634809"/>
                </a:lnTo>
                <a:lnTo>
                  <a:pt x="73279" y="634936"/>
                </a:lnTo>
                <a:lnTo>
                  <a:pt x="74930" y="634390"/>
                </a:lnTo>
                <a:lnTo>
                  <a:pt x="78790" y="630821"/>
                </a:lnTo>
                <a:lnTo>
                  <a:pt x="78955" y="626795"/>
                </a:lnTo>
                <a:lnTo>
                  <a:pt x="30543" y="574408"/>
                </a:lnTo>
                <a:lnTo>
                  <a:pt x="33350" y="565238"/>
                </a:lnTo>
                <a:lnTo>
                  <a:pt x="102781" y="548906"/>
                </a:lnTo>
                <a:lnTo>
                  <a:pt x="104902" y="545477"/>
                </a:lnTo>
                <a:close/>
              </a:path>
              <a:path w="1318259" h="858520">
                <a:moveTo>
                  <a:pt x="106680" y="586041"/>
                </a:moveTo>
                <a:lnTo>
                  <a:pt x="94526" y="582333"/>
                </a:lnTo>
                <a:lnTo>
                  <a:pt x="90817" y="594474"/>
                </a:lnTo>
                <a:lnTo>
                  <a:pt x="102958" y="598195"/>
                </a:lnTo>
                <a:lnTo>
                  <a:pt x="106680" y="586041"/>
                </a:lnTo>
                <a:close/>
              </a:path>
              <a:path w="1318259" h="858520">
                <a:moveTo>
                  <a:pt x="130962" y="593483"/>
                </a:moveTo>
                <a:lnTo>
                  <a:pt x="118821" y="589762"/>
                </a:lnTo>
                <a:lnTo>
                  <a:pt x="115100" y="601903"/>
                </a:lnTo>
                <a:lnTo>
                  <a:pt x="127241" y="605624"/>
                </a:lnTo>
                <a:lnTo>
                  <a:pt x="130962" y="593483"/>
                </a:lnTo>
                <a:close/>
              </a:path>
              <a:path w="1318259" h="858520">
                <a:moveTo>
                  <a:pt x="155244" y="600913"/>
                </a:moveTo>
                <a:lnTo>
                  <a:pt x="143103" y="597192"/>
                </a:lnTo>
                <a:lnTo>
                  <a:pt x="139395" y="609333"/>
                </a:lnTo>
                <a:lnTo>
                  <a:pt x="151536" y="613054"/>
                </a:lnTo>
                <a:lnTo>
                  <a:pt x="155244" y="600913"/>
                </a:lnTo>
                <a:close/>
              </a:path>
              <a:path w="1318259" h="858520">
                <a:moveTo>
                  <a:pt x="165544" y="88633"/>
                </a:moveTo>
                <a:lnTo>
                  <a:pt x="113842" y="0"/>
                </a:lnTo>
                <a:lnTo>
                  <a:pt x="62141" y="88633"/>
                </a:lnTo>
                <a:lnTo>
                  <a:pt x="63157" y="92519"/>
                </a:lnTo>
                <a:lnTo>
                  <a:pt x="69215" y="96062"/>
                </a:lnTo>
                <a:lnTo>
                  <a:pt x="73101" y="95034"/>
                </a:lnTo>
                <a:lnTo>
                  <a:pt x="107492" y="36093"/>
                </a:lnTo>
                <a:lnTo>
                  <a:pt x="107492" y="271132"/>
                </a:lnTo>
                <a:lnTo>
                  <a:pt x="120192" y="271132"/>
                </a:lnTo>
                <a:lnTo>
                  <a:pt x="120192" y="36093"/>
                </a:lnTo>
                <a:lnTo>
                  <a:pt x="154571" y="95034"/>
                </a:lnTo>
                <a:lnTo>
                  <a:pt x="158457" y="96062"/>
                </a:lnTo>
                <a:lnTo>
                  <a:pt x="164515" y="92519"/>
                </a:lnTo>
                <a:lnTo>
                  <a:pt x="165544" y="88633"/>
                </a:lnTo>
                <a:close/>
              </a:path>
              <a:path w="1318259" h="858520">
                <a:moveTo>
                  <a:pt x="179539" y="608342"/>
                </a:moveTo>
                <a:lnTo>
                  <a:pt x="167398" y="604621"/>
                </a:lnTo>
                <a:lnTo>
                  <a:pt x="163677" y="616775"/>
                </a:lnTo>
                <a:lnTo>
                  <a:pt x="175818" y="620483"/>
                </a:lnTo>
                <a:lnTo>
                  <a:pt x="179539" y="608342"/>
                </a:lnTo>
                <a:close/>
              </a:path>
              <a:path w="1318259" h="858520">
                <a:moveTo>
                  <a:pt x="203822" y="615772"/>
                </a:moveTo>
                <a:lnTo>
                  <a:pt x="191681" y="612063"/>
                </a:lnTo>
                <a:lnTo>
                  <a:pt x="187972" y="624205"/>
                </a:lnTo>
                <a:lnTo>
                  <a:pt x="200113" y="627913"/>
                </a:lnTo>
                <a:lnTo>
                  <a:pt x="203822" y="615772"/>
                </a:lnTo>
                <a:close/>
              </a:path>
              <a:path w="1318259" h="858520">
                <a:moveTo>
                  <a:pt x="228117" y="623201"/>
                </a:moveTo>
                <a:lnTo>
                  <a:pt x="215976" y="619493"/>
                </a:lnTo>
                <a:lnTo>
                  <a:pt x="212255" y="631634"/>
                </a:lnTo>
                <a:lnTo>
                  <a:pt x="224396" y="635355"/>
                </a:lnTo>
                <a:lnTo>
                  <a:pt x="228117" y="623201"/>
                </a:lnTo>
                <a:close/>
              </a:path>
              <a:path w="1318259" h="858520">
                <a:moveTo>
                  <a:pt x="252399" y="630631"/>
                </a:moveTo>
                <a:lnTo>
                  <a:pt x="240258" y="626922"/>
                </a:lnTo>
                <a:lnTo>
                  <a:pt x="236550" y="639064"/>
                </a:lnTo>
                <a:lnTo>
                  <a:pt x="248691" y="642785"/>
                </a:lnTo>
                <a:lnTo>
                  <a:pt x="252399" y="630631"/>
                </a:lnTo>
                <a:close/>
              </a:path>
              <a:path w="1318259" h="858520">
                <a:moveTo>
                  <a:pt x="276694" y="638073"/>
                </a:moveTo>
                <a:lnTo>
                  <a:pt x="264553" y="634352"/>
                </a:lnTo>
                <a:lnTo>
                  <a:pt x="260832" y="646493"/>
                </a:lnTo>
                <a:lnTo>
                  <a:pt x="272973" y="650214"/>
                </a:lnTo>
                <a:lnTo>
                  <a:pt x="276694" y="638073"/>
                </a:lnTo>
                <a:close/>
              </a:path>
              <a:path w="1318259" h="858520">
                <a:moveTo>
                  <a:pt x="300977" y="645502"/>
                </a:moveTo>
                <a:lnTo>
                  <a:pt x="288836" y="641781"/>
                </a:lnTo>
                <a:lnTo>
                  <a:pt x="285127" y="653935"/>
                </a:lnTo>
                <a:lnTo>
                  <a:pt x="297268" y="657644"/>
                </a:lnTo>
                <a:lnTo>
                  <a:pt x="300977" y="645502"/>
                </a:lnTo>
                <a:close/>
              </a:path>
              <a:path w="1318259" h="858520">
                <a:moveTo>
                  <a:pt x="325272" y="652932"/>
                </a:moveTo>
                <a:lnTo>
                  <a:pt x="313131" y="649211"/>
                </a:lnTo>
                <a:lnTo>
                  <a:pt x="309410" y="661365"/>
                </a:lnTo>
                <a:lnTo>
                  <a:pt x="321551" y="665073"/>
                </a:lnTo>
                <a:lnTo>
                  <a:pt x="325272" y="652932"/>
                </a:lnTo>
                <a:close/>
              </a:path>
              <a:path w="1318259" h="858520">
                <a:moveTo>
                  <a:pt x="349554" y="660361"/>
                </a:moveTo>
                <a:lnTo>
                  <a:pt x="337413" y="656653"/>
                </a:lnTo>
                <a:lnTo>
                  <a:pt x="333692" y="668794"/>
                </a:lnTo>
                <a:lnTo>
                  <a:pt x="345846" y="672503"/>
                </a:lnTo>
                <a:lnTo>
                  <a:pt x="349554" y="660361"/>
                </a:lnTo>
                <a:close/>
              </a:path>
              <a:path w="1318259" h="858520">
                <a:moveTo>
                  <a:pt x="373849" y="667791"/>
                </a:moveTo>
                <a:lnTo>
                  <a:pt x="361708" y="664083"/>
                </a:lnTo>
                <a:lnTo>
                  <a:pt x="357987" y="676224"/>
                </a:lnTo>
                <a:lnTo>
                  <a:pt x="370128" y="679945"/>
                </a:lnTo>
                <a:lnTo>
                  <a:pt x="373849" y="667791"/>
                </a:lnTo>
                <a:close/>
              </a:path>
              <a:path w="1318259" h="858520">
                <a:moveTo>
                  <a:pt x="398132" y="675233"/>
                </a:moveTo>
                <a:lnTo>
                  <a:pt x="385991" y="671512"/>
                </a:lnTo>
                <a:lnTo>
                  <a:pt x="382270" y="683653"/>
                </a:lnTo>
                <a:lnTo>
                  <a:pt x="394423" y="687374"/>
                </a:lnTo>
                <a:lnTo>
                  <a:pt x="398132" y="675233"/>
                </a:lnTo>
                <a:close/>
              </a:path>
              <a:path w="1318259" h="858520">
                <a:moveTo>
                  <a:pt x="422427" y="682663"/>
                </a:moveTo>
                <a:lnTo>
                  <a:pt x="410273" y="678942"/>
                </a:lnTo>
                <a:lnTo>
                  <a:pt x="406565" y="691083"/>
                </a:lnTo>
                <a:lnTo>
                  <a:pt x="418706" y="694804"/>
                </a:lnTo>
                <a:lnTo>
                  <a:pt x="422427" y="682663"/>
                </a:lnTo>
                <a:close/>
              </a:path>
              <a:path w="1318259" h="858520">
                <a:moveTo>
                  <a:pt x="446709" y="690092"/>
                </a:moveTo>
                <a:lnTo>
                  <a:pt x="434568" y="686371"/>
                </a:lnTo>
                <a:lnTo>
                  <a:pt x="430847" y="698525"/>
                </a:lnTo>
                <a:lnTo>
                  <a:pt x="443001" y="702233"/>
                </a:lnTo>
                <a:lnTo>
                  <a:pt x="446709" y="690092"/>
                </a:lnTo>
                <a:close/>
              </a:path>
              <a:path w="1318259" h="858520">
                <a:moveTo>
                  <a:pt x="471004" y="697522"/>
                </a:moveTo>
                <a:lnTo>
                  <a:pt x="458851" y="693813"/>
                </a:lnTo>
                <a:lnTo>
                  <a:pt x="455142" y="705954"/>
                </a:lnTo>
                <a:lnTo>
                  <a:pt x="467283" y="709663"/>
                </a:lnTo>
                <a:lnTo>
                  <a:pt x="471004" y="697522"/>
                </a:lnTo>
                <a:close/>
              </a:path>
              <a:path w="1318259" h="858520">
                <a:moveTo>
                  <a:pt x="495287" y="704951"/>
                </a:moveTo>
                <a:lnTo>
                  <a:pt x="483146" y="701243"/>
                </a:lnTo>
                <a:lnTo>
                  <a:pt x="479425" y="713384"/>
                </a:lnTo>
                <a:lnTo>
                  <a:pt x="491578" y="717105"/>
                </a:lnTo>
                <a:lnTo>
                  <a:pt x="495287" y="704951"/>
                </a:lnTo>
                <a:close/>
              </a:path>
              <a:path w="1318259" h="858520">
                <a:moveTo>
                  <a:pt x="519582" y="712393"/>
                </a:moveTo>
                <a:lnTo>
                  <a:pt x="507428" y="708672"/>
                </a:lnTo>
                <a:lnTo>
                  <a:pt x="503720" y="720813"/>
                </a:lnTo>
                <a:lnTo>
                  <a:pt x="515861" y="724535"/>
                </a:lnTo>
                <a:lnTo>
                  <a:pt x="519582" y="712393"/>
                </a:lnTo>
                <a:close/>
              </a:path>
              <a:path w="1318259" h="858520">
                <a:moveTo>
                  <a:pt x="543864" y="719823"/>
                </a:moveTo>
                <a:lnTo>
                  <a:pt x="531723" y="716102"/>
                </a:lnTo>
                <a:lnTo>
                  <a:pt x="528002" y="728243"/>
                </a:lnTo>
                <a:lnTo>
                  <a:pt x="540143" y="731964"/>
                </a:lnTo>
                <a:lnTo>
                  <a:pt x="543864" y="719823"/>
                </a:lnTo>
                <a:close/>
              </a:path>
              <a:path w="1318259" h="858520">
                <a:moveTo>
                  <a:pt x="568159" y="727252"/>
                </a:moveTo>
                <a:lnTo>
                  <a:pt x="556006" y="723531"/>
                </a:lnTo>
                <a:lnTo>
                  <a:pt x="552297" y="735685"/>
                </a:lnTo>
                <a:lnTo>
                  <a:pt x="564438" y="739394"/>
                </a:lnTo>
                <a:lnTo>
                  <a:pt x="568159" y="727252"/>
                </a:lnTo>
                <a:close/>
              </a:path>
              <a:path w="1318259" h="858520">
                <a:moveTo>
                  <a:pt x="592442" y="734682"/>
                </a:moveTo>
                <a:lnTo>
                  <a:pt x="580301" y="730961"/>
                </a:lnTo>
                <a:lnTo>
                  <a:pt x="576580" y="743115"/>
                </a:lnTo>
                <a:lnTo>
                  <a:pt x="588721" y="746823"/>
                </a:lnTo>
                <a:lnTo>
                  <a:pt x="592442" y="734682"/>
                </a:lnTo>
                <a:close/>
              </a:path>
              <a:path w="1318259" h="858520">
                <a:moveTo>
                  <a:pt x="615708" y="584962"/>
                </a:moveTo>
                <a:lnTo>
                  <a:pt x="605624" y="577253"/>
                </a:lnTo>
                <a:lnTo>
                  <a:pt x="597903" y="587336"/>
                </a:lnTo>
                <a:lnTo>
                  <a:pt x="607999" y="595045"/>
                </a:lnTo>
                <a:lnTo>
                  <a:pt x="615708" y="584962"/>
                </a:lnTo>
                <a:close/>
              </a:path>
              <a:path w="1318259" h="858520">
                <a:moveTo>
                  <a:pt x="616737" y="742111"/>
                </a:moveTo>
                <a:lnTo>
                  <a:pt x="604583" y="738403"/>
                </a:lnTo>
                <a:lnTo>
                  <a:pt x="600875" y="750544"/>
                </a:lnTo>
                <a:lnTo>
                  <a:pt x="613016" y="754265"/>
                </a:lnTo>
                <a:lnTo>
                  <a:pt x="616737" y="742111"/>
                </a:lnTo>
                <a:close/>
              </a:path>
              <a:path w="1318259" h="858520">
                <a:moveTo>
                  <a:pt x="635889" y="600379"/>
                </a:moveTo>
                <a:lnTo>
                  <a:pt x="625805" y="592670"/>
                </a:lnTo>
                <a:lnTo>
                  <a:pt x="618083" y="602767"/>
                </a:lnTo>
                <a:lnTo>
                  <a:pt x="628180" y="610476"/>
                </a:lnTo>
                <a:lnTo>
                  <a:pt x="635889" y="600379"/>
                </a:lnTo>
                <a:close/>
              </a:path>
              <a:path w="1318259" h="858520">
                <a:moveTo>
                  <a:pt x="641019" y="749541"/>
                </a:moveTo>
                <a:lnTo>
                  <a:pt x="628878" y="745832"/>
                </a:lnTo>
                <a:lnTo>
                  <a:pt x="625157" y="757974"/>
                </a:lnTo>
                <a:lnTo>
                  <a:pt x="637298" y="761695"/>
                </a:lnTo>
                <a:lnTo>
                  <a:pt x="641019" y="749541"/>
                </a:lnTo>
                <a:close/>
              </a:path>
              <a:path w="1318259" h="858520">
                <a:moveTo>
                  <a:pt x="656069" y="615810"/>
                </a:moveTo>
                <a:lnTo>
                  <a:pt x="645985" y="608101"/>
                </a:lnTo>
                <a:lnTo>
                  <a:pt x="638263" y="618185"/>
                </a:lnTo>
                <a:lnTo>
                  <a:pt x="648360" y="625906"/>
                </a:lnTo>
                <a:lnTo>
                  <a:pt x="656069" y="615810"/>
                </a:lnTo>
                <a:close/>
              </a:path>
              <a:path w="1318259" h="858520">
                <a:moveTo>
                  <a:pt x="665302" y="756983"/>
                </a:moveTo>
                <a:lnTo>
                  <a:pt x="653161" y="753262"/>
                </a:lnTo>
                <a:lnTo>
                  <a:pt x="649452" y="765403"/>
                </a:lnTo>
                <a:lnTo>
                  <a:pt x="661593" y="769124"/>
                </a:lnTo>
                <a:lnTo>
                  <a:pt x="665302" y="756983"/>
                </a:lnTo>
                <a:close/>
              </a:path>
              <a:path w="1318259" h="858520">
                <a:moveTo>
                  <a:pt x="676249" y="631240"/>
                </a:moveTo>
                <a:lnTo>
                  <a:pt x="666165" y="623519"/>
                </a:lnTo>
                <a:lnTo>
                  <a:pt x="658444" y="633615"/>
                </a:lnTo>
                <a:lnTo>
                  <a:pt x="668540" y="641324"/>
                </a:lnTo>
                <a:lnTo>
                  <a:pt x="676249" y="631240"/>
                </a:lnTo>
                <a:close/>
              </a:path>
              <a:path w="1318259" h="858520">
                <a:moveTo>
                  <a:pt x="677164" y="576135"/>
                </a:moveTo>
                <a:lnTo>
                  <a:pt x="676681" y="575513"/>
                </a:lnTo>
                <a:lnTo>
                  <a:pt x="674687" y="572960"/>
                </a:lnTo>
                <a:lnTo>
                  <a:pt x="572871" y="560209"/>
                </a:lnTo>
                <a:lnTo>
                  <a:pt x="611898" y="655116"/>
                </a:lnTo>
                <a:lnTo>
                  <a:pt x="615607" y="656666"/>
                </a:lnTo>
                <a:lnTo>
                  <a:pt x="622096" y="653999"/>
                </a:lnTo>
                <a:lnTo>
                  <a:pt x="623646" y="650278"/>
                </a:lnTo>
                <a:lnTo>
                  <a:pt x="592899" y="575513"/>
                </a:lnTo>
                <a:lnTo>
                  <a:pt x="673112" y="585558"/>
                </a:lnTo>
                <a:lnTo>
                  <a:pt x="676287" y="583095"/>
                </a:lnTo>
                <a:lnTo>
                  <a:pt x="677164" y="576135"/>
                </a:lnTo>
                <a:close/>
              </a:path>
              <a:path w="1318259" h="858520">
                <a:moveTo>
                  <a:pt x="689597" y="764413"/>
                </a:moveTo>
                <a:lnTo>
                  <a:pt x="677456" y="760691"/>
                </a:lnTo>
                <a:lnTo>
                  <a:pt x="673735" y="772833"/>
                </a:lnTo>
                <a:lnTo>
                  <a:pt x="685876" y="776554"/>
                </a:lnTo>
                <a:lnTo>
                  <a:pt x="689597" y="764413"/>
                </a:lnTo>
                <a:close/>
              </a:path>
              <a:path w="1318259" h="858520">
                <a:moveTo>
                  <a:pt x="696429" y="646658"/>
                </a:moveTo>
                <a:lnTo>
                  <a:pt x="686346" y="638949"/>
                </a:lnTo>
                <a:lnTo>
                  <a:pt x="678624" y="649033"/>
                </a:lnTo>
                <a:lnTo>
                  <a:pt x="688721" y="656755"/>
                </a:lnTo>
                <a:lnTo>
                  <a:pt x="696429" y="646658"/>
                </a:lnTo>
                <a:close/>
              </a:path>
              <a:path w="1318259" h="858520">
                <a:moveTo>
                  <a:pt x="713879" y="771842"/>
                </a:moveTo>
                <a:lnTo>
                  <a:pt x="701738" y="768121"/>
                </a:lnTo>
                <a:lnTo>
                  <a:pt x="698030" y="780275"/>
                </a:lnTo>
                <a:lnTo>
                  <a:pt x="710171" y="783983"/>
                </a:lnTo>
                <a:lnTo>
                  <a:pt x="713879" y="771842"/>
                </a:lnTo>
                <a:close/>
              </a:path>
              <a:path w="1318259" h="858520">
                <a:moveTo>
                  <a:pt x="716610" y="662089"/>
                </a:moveTo>
                <a:lnTo>
                  <a:pt x="706513" y="654380"/>
                </a:lnTo>
                <a:lnTo>
                  <a:pt x="698804" y="664464"/>
                </a:lnTo>
                <a:lnTo>
                  <a:pt x="708901" y="672172"/>
                </a:lnTo>
                <a:lnTo>
                  <a:pt x="716610" y="662089"/>
                </a:lnTo>
                <a:close/>
              </a:path>
              <a:path w="1318259" h="858520">
                <a:moveTo>
                  <a:pt x="736790" y="677506"/>
                </a:moveTo>
                <a:lnTo>
                  <a:pt x="726694" y="669798"/>
                </a:lnTo>
                <a:lnTo>
                  <a:pt x="718985" y="679894"/>
                </a:lnTo>
                <a:lnTo>
                  <a:pt x="729081" y="687603"/>
                </a:lnTo>
                <a:lnTo>
                  <a:pt x="736790" y="677506"/>
                </a:lnTo>
                <a:close/>
              </a:path>
              <a:path w="1318259" h="858520">
                <a:moveTo>
                  <a:pt x="738174" y="779272"/>
                </a:moveTo>
                <a:lnTo>
                  <a:pt x="726033" y="775563"/>
                </a:lnTo>
                <a:lnTo>
                  <a:pt x="722312" y="787704"/>
                </a:lnTo>
                <a:lnTo>
                  <a:pt x="734453" y="791413"/>
                </a:lnTo>
                <a:lnTo>
                  <a:pt x="738174" y="779272"/>
                </a:lnTo>
                <a:close/>
              </a:path>
              <a:path w="1318259" h="858520">
                <a:moveTo>
                  <a:pt x="741603" y="88633"/>
                </a:moveTo>
                <a:lnTo>
                  <a:pt x="689902" y="0"/>
                </a:lnTo>
                <a:lnTo>
                  <a:pt x="638200" y="88633"/>
                </a:lnTo>
                <a:lnTo>
                  <a:pt x="639216" y="92519"/>
                </a:lnTo>
                <a:lnTo>
                  <a:pt x="645287" y="96062"/>
                </a:lnTo>
                <a:lnTo>
                  <a:pt x="649173" y="95034"/>
                </a:lnTo>
                <a:lnTo>
                  <a:pt x="683552" y="36093"/>
                </a:lnTo>
                <a:lnTo>
                  <a:pt x="683552" y="271132"/>
                </a:lnTo>
                <a:lnTo>
                  <a:pt x="696252" y="271132"/>
                </a:lnTo>
                <a:lnTo>
                  <a:pt x="696252" y="36093"/>
                </a:lnTo>
                <a:lnTo>
                  <a:pt x="730631" y="95034"/>
                </a:lnTo>
                <a:lnTo>
                  <a:pt x="734517" y="96062"/>
                </a:lnTo>
                <a:lnTo>
                  <a:pt x="740575" y="92519"/>
                </a:lnTo>
                <a:lnTo>
                  <a:pt x="741603" y="88633"/>
                </a:lnTo>
                <a:close/>
              </a:path>
              <a:path w="1318259" h="858520">
                <a:moveTo>
                  <a:pt x="756970" y="692937"/>
                </a:moveTo>
                <a:lnTo>
                  <a:pt x="746874" y="685228"/>
                </a:lnTo>
                <a:lnTo>
                  <a:pt x="739165" y="695312"/>
                </a:lnTo>
                <a:lnTo>
                  <a:pt x="749261" y="703021"/>
                </a:lnTo>
                <a:lnTo>
                  <a:pt x="756970" y="692937"/>
                </a:lnTo>
                <a:close/>
              </a:path>
              <a:path w="1318259" h="858520">
                <a:moveTo>
                  <a:pt x="762457" y="786701"/>
                </a:moveTo>
                <a:lnTo>
                  <a:pt x="750316" y="782993"/>
                </a:lnTo>
                <a:lnTo>
                  <a:pt x="746607" y="795134"/>
                </a:lnTo>
                <a:lnTo>
                  <a:pt x="758748" y="798855"/>
                </a:lnTo>
                <a:lnTo>
                  <a:pt x="762457" y="786701"/>
                </a:lnTo>
                <a:close/>
              </a:path>
              <a:path w="1318259" h="858520">
                <a:moveTo>
                  <a:pt x="777151" y="708367"/>
                </a:moveTo>
                <a:lnTo>
                  <a:pt x="767054" y="700646"/>
                </a:lnTo>
                <a:lnTo>
                  <a:pt x="759345" y="710742"/>
                </a:lnTo>
                <a:lnTo>
                  <a:pt x="769442" y="718451"/>
                </a:lnTo>
                <a:lnTo>
                  <a:pt x="777151" y="708367"/>
                </a:lnTo>
                <a:close/>
              </a:path>
              <a:path w="1318259" h="858520">
                <a:moveTo>
                  <a:pt x="786752" y="794143"/>
                </a:moveTo>
                <a:lnTo>
                  <a:pt x="774611" y="790422"/>
                </a:lnTo>
                <a:lnTo>
                  <a:pt x="770890" y="802563"/>
                </a:lnTo>
                <a:lnTo>
                  <a:pt x="783031" y="806284"/>
                </a:lnTo>
                <a:lnTo>
                  <a:pt x="786752" y="794143"/>
                </a:lnTo>
                <a:close/>
              </a:path>
              <a:path w="1318259" h="858520">
                <a:moveTo>
                  <a:pt x="797331" y="723785"/>
                </a:moveTo>
                <a:lnTo>
                  <a:pt x="787234" y="716076"/>
                </a:lnTo>
                <a:lnTo>
                  <a:pt x="779526" y="726160"/>
                </a:lnTo>
                <a:lnTo>
                  <a:pt x="789622" y="733882"/>
                </a:lnTo>
                <a:lnTo>
                  <a:pt x="797331" y="723785"/>
                </a:lnTo>
                <a:close/>
              </a:path>
              <a:path w="1318259" h="858520">
                <a:moveTo>
                  <a:pt x="811034" y="801573"/>
                </a:moveTo>
                <a:lnTo>
                  <a:pt x="798893" y="797852"/>
                </a:lnTo>
                <a:lnTo>
                  <a:pt x="795172" y="809993"/>
                </a:lnTo>
                <a:lnTo>
                  <a:pt x="807326" y="813714"/>
                </a:lnTo>
                <a:lnTo>
                  <a:pt x="811034" y="801573"/>
                </a:lnTo>
                <a:close/>
              </a:path>
              <a:path w="1318259" h="858520">
                <a:moveTo>
                  <a:pt x="817511" y="739216"/>
                </a:moveTo>
                <a:lnTo>
                  <a:pt x="807415" y="731494"/>
                </a:lnTo>
                <a:lnTo>
                  <a:pt x="799706" y="741591"/>
                </a:lnTo>
                <a:lnTo>
                  <a:pt x="809790" y="749300"/>
                </a:lnTo>
                <a:lnTo>
                  <a:pt x="817511" y="739216"/>
                </a:lnTo>
                <a:close/>
              </a:path>
              <a:path w="1318259" h="858520">
                <a:moveTo>
                  <a:pt x="835329" y="809002"/>
                </a:moveTo>
                <a:lnTo>
                  <a:pt x="823188" y="805281"/>
                </a:lnTo>
                <a:lnTo>
                  <a:pt x="819467" y="817435"/>
                </a:lnTo>
                <a:lnTo>
                  <a:pt x="831608" y="821143"/>
                </a:lnTo>
                <a:lnTo>
                  <a:pt x="835329" y="809002"/>
                </a:lnTo>
                <a:close/>
              </a:path>
              <a:path w="1318259" h="858520">
                <a:moveTo>
                  <a:pt x="837692" y="754634"/>
                </a:moveTo>
                <a:lnTo>
                  <a:pt x="827595" y="746925"/>
                </a:lnTo>
                <a:lnTo>
                  <a:pt x="819886" y="757008"/>
                </a:lnTo>
                <a:lnTo>
                  <a:pt x="829970" y="764730"/>
                </a:lnTo>
                <a:lnTo>
                  <a:pt x="837692" y="754634"/>
                </a:lnTo>
                <a:close/>
              </a:path>
              <a:path w="1318259" h="858520">
                <a:moveTo>
                  <a:pt x="857872" y="770064"/>
                </a:moveTo>
                <a:lnTo>
                  <a:pt x="847775" y="762355"/>
                </a:lnTo>
                <a:lnTo>
                  <a:pt x="840066" y="772439"/>
                </a:lnTo>
                <a:lnTo>
                  <a:pt x="850150" y="780148"/>
                </a:lnTo>
                <a:lnTo>
                  <a:pt x="857872" y="770064"/>
                </a:lnTo>
                <a:close/>
              </a:path>
              <a:path w="1318259" h="858520">
                <a:moveTo>
                  <a:pt x="859612" y="816432"/>
                </a:moveTo>
                <a:lnTo>
                  <a:pt x="847471" y="812723"/>
                </a:lnTo>
                <a:lnTo>
                  <a:pt x="843749" y="824865"/>
                </a:lnTo>
                <a:lnTo>
                  <a:pt x="855903" y="828573"/>
                </a:lnTo>
                <a:lnTo>
                  <a:pt x="859612" y="816432"/>
                </a:lnTo>
                <a:close/>
              </a:path>
              <a:path w="1318259" h="858520">
                <a:moveTo>
                  <a:pt x="878052" y="785482"/>
                </a:moveTo>
                <a:lnTo>
                  <a:pt x="867956" y="777773"/>
                </a:lnTo>
                <a:lnTo>
                  <a:pt x="860247" y="787869"/>
                </a:lnTo>
                <a:lnTo>
                  <a:pt x="870331" y="795578"/>
                </a:lnTo>
                <a:lnTo>
                  <a:pt x="878052" y="785482"/>
                </a:lnTo>
                <a:close/>
              </a:path>
              <a:path w="1318259" h="858520">
                <a:moveTo>
                  <a:pt x="883907" y="823861"/>
                </a:moveTo>
                <a:lnTo>
                  <a:pt x="871753" y="820153"/>
                </a:lnTo>
                <a:lnTo>
                  <a:pt x="868045" y="832294"/>
                </a:lnTo>
                <a:lnTo>
                  <a:pt x="880186" y="836015"/>
                </a:lnTo>
                <a:lnTo>
                  <a:pt x="883907" y="823861"/>
                </a:lnTo>
                <a:close/>
              </a:path>
              <a:path w="1318259" h="858520">
                <a:moveTo>
                  <a:pt x="898232" y="800912"/>
                </a:moveTo>
                <a:lnTo>
                  <a:pt x="888136" y="793203"/>
                </a:lnTo>
                <a:lnTo>
                  <a:pt x="880427" y="803287"/>
                </a:lnTo>
                <a:lnTo>
                  <a:pt x="890511" y="810996"/>
                </a:lnTo>
                <a:lnTo>
                  <a:pt x="898232" y="800912"/>
                </a:lnTo>
                <a:close/>
              </a:path>
              <a:path w="1318259" h="858520">
                <a:moveTo>
                  <a:pt x="908189" y="831291"/>
                </a:moveTo>
                <a:lnTo>
                  <a:pt x="896048" y="827582"/>
                </a:lnTo>
                <a:lnTo>
                  <a:pt x="892327" y="839724"/>
                </a:lnTo>
                <a:lnTo>
                  <a:pt x="904481" y="843445"/>
                </a:lnTo>
                <a:lnTo>
                  <a:pt x="908189" y="831291"/>
                </a:lnTo>
                <a:close/>
              </a:path>
              <a:path w="1318259" h="858520">
                <a:moveTo>
                  <a:pt x="918413" y="816343"/>
                </a:moveTo>
                <a:lnTo>
                  <a:pt x="908316" y="808621"/>
                </a:lnTo>
                <a:lnTo>
                  <a:pt x="900607" y="818718"/>
                </a:lnTo>
                <a:lnTo>
                  <a:pt x="910691" y="826427"/>
                </a:lnTo>
                <a:lnTo>
                  <a:pt x="918413" y="816343"/>
                </a:lnTo>
                <a:close/>
              </a:path>
              <a:path w="1318259" h="858520">
                <a:moveTo>
                  <a:pt x="938593" y="831761"/>
                </a:moveTo>
                <a:lnTo>
                  <a:pt x="928497" y="824052"/>
                </a:lnTo>
                <a:lnTo>
                  <a:pt x="920788" y="834136"/>
                </a:lnTo>
                <a:lnTo>
                  <a:pt x="922997" y="835837"/>
                </a:lnTo>
                <a:lnTo>
                  <a:pt x="920330" y="835012"/>
                </a:lnTo>
                <a:lnTo>
                  <a:pt x="916622" y="847153"/>
                </a:lnTo>
                <a:lnTo>
                  <a:pt x="928763" y="850874"/>
                </a:lnTo>
                <a:lnTo>
                  <a:pt x="931964" y="840435"/>
                </a:lnTo>
                <a:lnTo>
                  <a:pt x="938593" y="831761"/>
                </a:lnTo>
                <a:close/>
              </a:path>
              <a:path w="1318259" h="858520">
                <a:moveTo>
                  <a:pt x="967206" y="845134"/>
                </a:moveTo>
                <a:lnTo>
                  <a:pt x="956614" y="838136"/>
                </a:lnTo>
                <a:lnTo>
                  <a:pt x="953363" y="843064"/>
                </a:lnTo>
                <a:lnTo>
                  <a:pt x="948677" y="839470"/>
                </a:lnTo>
                <a:lnTo>
                  <a:pt x="946061" y="842886"/>
                </a:lnTo>
                <a:lnTo>
                  <a:pt x="944626" y="842441"/>
                </a:lnTo>
                <a:lnTo>
                  <a:pt x="943432" y="846340"/>
                </a:lnTo>
                <a:lnTo>
                  <a:pt x="940968" y="849566"/>
                </a:lnTo>
                <a:lnTo>
                  <a:pt x="942162" y="850493"/>
                </a:lnTo>
                <a:lnTo>
                  <a:pt x="940904" y="854595"/>
                </a:lnTo>
                <a:lnTo>
                  <a:pt x="953058" y="858304"/>
                </a:lnTo>
                <a:lnTo>
                  <a:pt x="954913" y="852233"/>
                </a:lnTo>
                <a:lnTo>
                  <a:pt x="960208" y="855726"/>
                </a:lnTo>
                <a:lnTo>
                  <a:pt x="967206" y="845134"/>
                </a:lnTo>
                <a:close/>
              </a:path>
              <a:path w="1318259" h="858520">
                <a:moveTo>
                  <a:pt x="981202" y="823937"/>
                </a:moveTo>
                <a:lnTo>
                  <a:pt x="970610" y="816940"/>
                </a:lnTo>
                <a:lnTo>
                  <a:pt x="963612" y="827532"/>
                </a:lnTo>
                <a:lnTo>
                  <a:pt x="974204" y="834542"/>
                </a:lnTo>
                <a:lnTo>
                  <a:pt x="981202" y="823937"/>
                </a:lnTo>
                <a:close/>
              </a:path>
              <a:path w="1318259" h="858520">
                <a:moveTo>
                  <a:pt x="995197" y="802741"/>
                </a:moveTo>
                <a:lnTo>
                  <a:pt x="984605" y="795743"/>
                </a:lnTo>
                <a:lnTo>
                  <a:pt x="977607" y="806348"/>
                </a:lnTo>
                <a:lnTo>
                  <a:pt x="988199" y="813346"/>
                </a:lnTo>
                <a:lnTo>
                  <a:pt x="995197" y="802741"/>
                </a:lnTo>
                <a:close/>
              </a:path>
              <a:path w="1318259" h="858520">
                <a:moveTo>
                  <a:pt x="1009192" y="781545"/>
                </a:moveTo>
                <a:lnTo>
                  <a:pt x="998601" y="774547"/>
                </a:lnTo>
                <a:lnTo>
                  <a:pt x="991603" y="785152"/>
                </a:lnTo>
                <a:lnTo>
                  <a:pt x="1002195" y="792149"/>
                </a:lnTo>
                <a:lnTo>
                  <a:pt x="1009192" y="781545"/>
                </a:lnTo>
                <a:close/>
              </a:path>
              <a:path w="1318259" h="858520">
                <a:moveTo>
                  <a:pt x="1023188" y="760349"/>
                </a:moveTo>
                <a:lnTo>
                  <a:pt x="1012596" y="753351"/>
                </a:lnTo>
                <a:lnTo>
                  <a:pt x="1005598" y="763955"/>
                </a:lnTo>
                <a:lnTo>
                  <a:pt x="1016190" y="770953"/>
                </a:lnTo>
                <a:lnTo>
                  <a:pt x="1023188" y="760349"/>
                </a:lnTo>
                <a:close/>
              </a:path>
              <a:path w="1318259" h="858520">
                <a:moveTo>
                  <a:pt x="1037183" y="739152"/>
                </a:moveTo>
                <a:lnTo>
                  <a:pt x="1026591" y="732155"/>
                </a:lnTo>
                <a:lnTo>
                  <a:pt x="1019594" y="742759"/>
                </a:lnTo>
                <a:lnTo>
                  <a:pt x="1030185" y="749757"/>
                </a:lnTo>
                <a:lnTo>
                  <a:pt x="1037183" y="739152"/>
                </a:lnTo>
                <a:close/>
              </a:path>
              <a:path w="1318259" h="858520">
                <a:moveTo>
                  <a:pt x="1051179" y="717956"/>
                </a:moveTo>
                <a:lnTo>
                  <a:pt x="1040587" y="710958"/>
                </a:lnTo>
                <a:lnTo>
                  <a:pt x="1033589" y="721563"/>
                </a:lnTo>
                <a:lnTo>
                  <a:pt x="1044181" y="728560"/>
                </a:lnTo>
                <a:lnTo>
                  <a:pt x="1051179" y="717956"/>
                </a:lnTo>
                <a:close/>
              </a:path>
              <a:path w="1318259" h="858520">
                <a:moveTo>
                  <a:pt x="1065187" y="696760"/>
                </a:moveTo>
                <a:lnTo>
                  <a:pt x="1054582" y="689762"/>
                </a:lnTo>
                <a:lnTo>
                  <a:pt x="1047584" y="700366"/>
                </a:lnTo>
                <a:lnTo>
                  <a:pt x="1058176" y="707364"/>
                </a:lnTo>
                <a:lnTo>
                  <a:pt x="1065187" y="696760"/>
                </a:lnTo>
                <a:close/>
              </a:path>
              <a:path w="1318259" h="858520">
                <a:moveTo>
                  <a:pt x="1079182" y="675563"/>
                </a:moveTo>
                <a:lnTo>
                  <a:pt x="1068578" y="668566"/>
                </a:lnTo>
                <a:lnTo>
                  <a:pt x="1061580" y="679170"/>
                </a:lnTo>
                <a:lnTo>
                  <a:pt x="1072184" y="686168"/>
                </a:lnTo>
                <a:lnTo>
                  <a:pt x="1079182" y="675563"/>
                </a:lnTo>
                <a:close/>
              </a:path>
              <a:path w="1318259" h="858520">
                <a:moveTo>
                  <a:pt x="1093177" y="654367"/>
                </a:moveTo>
                <a:lnTo>
                  <a:pt x="1082573" y="647369"/>
                </a:lnTo>
                <a:lnTo>
                  <a:pt x="1075575" y="657974"/>
                </a:lnTo>
                <a:lnTo>
                  <a:pt x="1086180" y="664972"/>
                </a:lnTo>
                <a:lnTo>
                  <a:pt x="1093177" y="654367"/>
                </a:lnTo>
                <a:close/>
              </a:path>
              <a:path w="1318259" h="858520">
                <a:moveTo>
                  <a:pt x="1107173" y="633171"/>
                </a:moveTo>
                <a:lnTo>
                  <a:pt x="1096568" y="626173"/>
                </a:lnTo>
                <a:lnTo>
                  <a:pt x="1089571" y="636778"/>
                </a:lnTo>
                <a:lnTo>
                  <a:pt x="1100175" y="643775"/>
                </a:lnTo>
                <a:lnTo>
                  <a:pt x="1107173" y="633171"/>
                </a:lnTo>
                <a:close/>
              </a:path>
              <a:path w="1318259" h="858520">
                <a:moveTo>
                  <a:pt x="1121168" y="611974"/>
                </a:moveTo>
                <a:lnTo>
                  <a:pt x="1110564" y="604977"/>
                </a:lnTo>
                <a:lnTo>
                  <a:pt x="1103566" y="615581"/>
                </a:lnTo>
                <a:lnTo>
                  <a:pt x="1114171" y="622579"/>
                </a:lnTo>
                <a:lnTo>
                  <a:pt x="1121168" y="611974"/>
                </a:lnTo>
                <a:close/>
              </a:path>
              <a:path w="1318259" h="858520">
                <a:moveTo>
                  <a:pt x="1148981" y="558330"/>
                </a:moveTo>
                <a:lnTo>
                  <a:pt x="1135087" y="565200"/>
                </a:lnTo>
                <a:lnTo>
                  <a:pt x="1135087" y="579361"/>
                </a:lnTo>
                <a:lnTo>
                  <a:pt x="1134478" y="590334"/>
                </a:lnTo>
                <a:lnTo>
                  <a:pt x="1126324" y="584949"/>
                </a:lnTo>
                <a:lnTo>
                  <a:pt x="1125245" y="584238"/>
                </a:lnTo>
                <a:lnTo>
                  <a:pt x="1135087" y="579361"/>
                </a:lnTo>
                <a:lnTo>
                  <a:pt x="1135087" y="565200"/>
                </a:lnTo>
                <a:lnTo>
                  <a:pt x="1056995" y="603808"/>
                </a:lnTo>
                <a:lnTo>
                  <a:pt x="1055712" y="607606"/>
                </a:lnTo>
                <a:lnTo>
                  <a:pt x="1058811" y="613905"/>
                </a:lnTo>
                <a:lnTo>
                  <a:pt x="1062621" y="615188"/>
                </a:lnTo>
                <a:lnTo>
                  <a:pt x="1123797" y="584949"/>
                </a:lnTo>
                <a:lnTo>
                  <a:pt x="1117561" y="594385"/>
                </a:lnTo>
                <a:lnTo>
                  <a:pt x="1128166" y="601383"/>
                </a:lnTo>
                <a:lnTo>
                  <a:pt x="1134389" y="591947"/>
                </a:lnTo>
                <a:lnTo>
                  <a:pt x="1130604" y="660082"/>
                </a:lnTo>
                <a:lnTo>
                  <a:pt x="1133284" y="663079"/>
                </a:lnTo>
                <a:lnTo>
                  <a:pt x="1140294" y="663460"/>
                </a:lnTo>
                <a:lnTo>
                  <a:pt x="1143292" y="660781"/>
                </a:lnTo>
                <a:lnTo>
                  <a:pt x="1147114" y="591947"/>
                </a:lnTo>
                <a:lnTo>
                  <a:pt x="1147203" y="590334"/>
                </a:lnTo>
                <a:lnTo>
                  <a:pt x="1147813" y="579361"/>
                </a:lnTo>
                <a:lnTo>
                  <a:pt x="1148981" y="558330"/>
                </a:lnTo>
                <a:close/>
              </a:path>
              <a:path w="1318259" h="858520">
                <a:moveTo>
                  <a:pt x="1317663" y="88633"/>
                </a:moveTo>
                <a:lnTo>
                  <a:pt x="1265961" y="0"/>
                </a:lnTo>
                <a:lnTo>
                  <a:pt x="1214259" y="88633"/>
                </a:lnTo>
                <a:lnTo>
                  <a:pt x="1215288" y="92519"/>
                </a:lnTo>
                <a:lnTo>
                  <a:pt x="1221346" y="96062"/>
                </a:lnTo>
                <a:lnTo>
                  <a:pt x="1225232" y="95034"/>
                </a:lnTo>
                <a:lnTo>
                  <a:pt x="1259611" y="36093"/>
                </a:lnTo>
                <a:lnTo>
                  <a:pt x="1259611" y="271132"/>
                </a:lnTo>
                <a:lnTo>
                  <a:pt x="1272311" y="271132"/>
                </a:lnTo>
                <a:lnTo>
                  <a:pt x="1272311" y="36093"/>
                </a:lnTo>
                <a:lnTo>
                  <a:pt x="1306703" y="95034"/>
                </a:lnTo>
                <a:lnTo>
                  <a:pt x="1310589" y="96062"/>
                </a:lnTo>
                <a:lnTo>
                  <a:pt x="1316647" y="92519"/>
                </a:lnTo>
                <a:lnTo>
                  <a:pt x="1317663" y="88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274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Context-aware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850306" y="1324204"/>
            <a:ext cx="1050349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Context-awareness</a:t>
            </a:r>
          </a:p>
          <a:p>
            <a:pPr marL="0" indent="0" eaLnBrk="1" hangingPunct="1">
              <a:buNone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Eating alone 		vs.	 With friends 		vs.	 On a conference</a:t>
            </a:r>
            <a:r>
              <a:rPr lang="cs-CZ" alt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Never Waste Stale Bread - Vintage Recipes and Cook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6" y="2018060"/>
            <a:ext cx="2218028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Chain Has the Best Fast-Food Burger? | Taste of Hom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12245" r="-490" b="12501"/>
          <a:stretch/>
        </p:blipFill>
        <p:spPr bwMode="auto">
          <a:xfrm>
            <a:off x="4518026" y="2042808"/>
            <a:ext cx="1944688" cy="14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b-Eye Steak and Crispy Smashed Potatoes for Two Recipe | Epicurious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 b="14196"/>
          <a:stretch/>
        </p:blipFill>
        <p:spPr bwMode="auto">
          <a:xfrm>
            <a:off x="8246886" y="2042808"/>
            <a:ext cx="2054225" cy="16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888" y="4244780"/>
            <a:ext cx="470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Usual tase            vs.         The end of December   </a:t>
            </a:r>
            <a:endParaRPr lang="en-US" dirty="0"/>
          </a:p>
        </p:txBody>
      </p:sp>
      <p:pic>
        <p:nvPicPr>
          <p:cNvPr id="1036" name="Picture 12" descr="Mrazík (1964) | Galerie - Plakáty | ČSFD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38" y="4648139"/>
            <a:ext cx="1607121" cy="215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in City DV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4614112"/>
            <a:ext cx="1538126" cy="21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58735" y="4429446"/>
            <a:ext cx="463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While in homepage    vs.      in headset category</a:t>
            </a:r>
            <a:endParaRPr lang="en-US" dirty="0"/>
          </a:p>
        </p:txBody>
      </p:sp>
      <p:pic>
        <p:nvPicPr>
          <p:cNvPr id="1042" name="Picture 18" descr="HAL3000 Alfa Gamer Ultimate (RTX 4070 Ti), černá_45830802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52" y="4945215"/>
            <a:ext cx="1371396" cy="18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yperX Cloud II, gun metal_647771569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60" y="5025981"/>
            <a:ext cx="1370749" cy="16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53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Context-aware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850306" y="1324204"/>
            <a:ext cx="1050349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Context-awareness</a:t>
            </a:r>
          </a:p>
          <a:p>
            <a:pPr marL="0" indent="0" eaLnBrk="1" hangingPunct="1">
              <a:buNone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Simple method for context incorporation into matrix factorization</a:t>
            </a:r>
            <a:endParaRPr lang="cs-CZ" altLang="cs-CZ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2001312"/>
            <a:ext cx="6926626" cy="47826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35503" y="0"/>
            <a:ext cx="4456497" cy="2146434"/>
          </a:xfrm>
          <a:prstGeom prst="roundRect">
            <a:avLst>
              <a:gd name="adj" fmla="val 5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Key design choice: </a:t>
            </a:r>
            <a:r>
              <a:rPr lang="cs-CZ" sz="3200" dirty="0"/>
              <a:t>which contextual axes and </a:t>
            </a:r>
            <a:r>
              <a:rPr lang="cs-CZ" sz="3200" dirty="0" err="1"/>
              <a:t>values</a:t>
            </a:r>
            <a:r>
              <a:rPr lang="cs-CZ" sz="3200" dirty="0"/>
              <a:t> / granularity to consider?</a:t>
            </a:r>
            <a:endParaRPr lang="en-U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8672362" y="5399772"/>
            <a:ext cx="3519637" cy="1458227"/>
          </a:xfrm>
          <a:prstGeom prst="roundRect">
            <a:avLst>
              <a:gd name="adj" fmla="val 5655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Nowadays, more convenient to model through DL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7091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09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57" y="3162876"/>
            <a:ext cx="8596667" cy="1826578"/>
          </a:xfrm>
        </p:spPr>
        <p:txBody>
          <a:bodyPr>
            <a:normAutofit fontScale="90000"/>
          </a:bodyPr>
          <a:lstStyle/>
          <a:p>
            <a:r>
              <a:rPr lang="cs-CZ" dirty="0"/>
              <a:t>RecSys Evaluation</a:t>
            </a:r>
            <a:br>
              <a:rPr lang="cs-CZ" dirty="0"/>
            </a:br>
            <a:r>
              <a:rPr lang="cs-CZ" altLang="cs-CZ" sz="3600" i="1" dirty="0">
                <a:solidFill>
                  <a:srgbClr val="00B0F0"/>
                </a:solidFill>
                <a:latin typeface="Berlin Sans FB" panose="020E0602020502020306" pitchFamily="34" charset="0"/>
              </a:rPr>
              <a:t>If You want to double #successes, double #failures</a:t>
            </a:r>
            <a:r>
              <a:rPr lang="cs-CZ" i="1" dirty="0">
                <a:solidFill>
                  <a:srgbClr val="00B0F0"/>
                </a:solidFill>
                <a:latin typeface="Berlin Sans FB" panose="020E0602020502020306" pitchFamily="34" charset="0"/>
              </a:rPr>
              <a:t/>
            </a:r>
            <a:br>
              <a:rPr lang="cs-CZ" i="1" dirty="0">
                <a:solidFill>
                  <a:srgbClr val="00B0F0"/>
                </a:solidFill>
                <a:latin typeface="Berlin Sans FB" panose="020E0602020502020306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951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settings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1800" dirty="0"/>
              <a:t>Off-line </a:t>
            </a:r>
            <a:r>
              <a:rPr lang="cs-CZ" sz="1800" dirty="0" err="1"/>
              <a:t>evaluation</a:t>
            </a:r>
            <a:endParaRPr lang="cs-CZ" sz="1800" dirty="0"/>
          </a:p>
          <a:p>
            <a:pPr lvl="1"/>
            <a:r>
              <a:rPr lang="cs-CZ" sz="1600" dirty="0" err="1"/>
              <a:t>Based</a:t>
            </a:r>
            <a:r>
              <a:rPr lang="cs-CZ" sz="1600" dirty="0"/>
              <a:t> on </a:t>
            </a:r>
            <a:r>
              <a:rPr lang="cs-CZ" sz="1600" dirty="0" err="1"/>
              <a:t>historical</a:t>
            </a:r>
            <a:r>
              <a:rPr lang="cs-CZ" sz="1600" dirty="0"/>
              <a:t> data</a:t>
            </a:r>
          </a:p>
          <a:p>
            <a:pPr lvl="1"/>
            <a:r>
              <a:rPr lang="cs-CZ" sz="1600" dirty="0"/>
              <a:t>Aiming to predict hidden part of the data</a:t>
            </a:r>
          </a:p>
          <a:p>
            <a:pPr lvl="1"/>
            <a:r>
              <a:rPr lang="cs-CZ" sz="1600" i="1" dirty="0">
                <a:solidFill>
                  <a:srgbClr val="FF0000"/>
                </a:solidFill>
              </a:rPr>
              <a:t>A lot of </a:t>
            </a:r>
            <a:r>
              <a:rPr lang="cs-CZ" sz="1600" i="1" dirty="0" err="1">
                <a:solidFill>
                  <a:srgbClr val="FF0000"/>
                </a:solidFill>
              </a:rPr>
              <a:t>improvements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recently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towards</a:t>
            </a:r>
            <a:r>
              <a:rPr lang="cs-CZ" sz="1600" i="1" dirty="0">
                <a:solidFill>
                  <a:srgbClr val="FF0000"/>
                </a:solidFill>
              </a:rPr>
              <a:t> de-</a:t>
            </a:r>
            <a:r>
              <a:rPr lang="cs-CZ" sz="1600" i="1" dirty="0" err="1">
                <a:solidFill>
                  <a:srgbClr val="FF0000"/>
                </a:solidFill>
              </a:rPr>
              <a:t>biasing</a:t>
            </a:r>
            <a:r>
              <a:rPr lang="cs-CZ" sz="1600" i="1" dirty="0">
                <a:solidFill>
                  <a:srgbClr val="FF0000"/>
                </a:solidFill>
              </a:rPr>
              <a:t> &amp; </a:t>
            </a:r>
            <a:r>
              <a:rPr lang="cs-CZ" sz="1600" i="1" dirty="0" err="1">
                <a:solidFill>
                  <a:srgbClr val="FF0000"/>
                </a:solidFill>
              </a:rPr>
              <a:t>multi-criterial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evaluation</a:t>
            </a:r>
            <a:endParaRPr lang="cs-CZ" sz="1600" i="1" dirty="0">
              <a:solidFill>
                <a:srgbClr val="FF0000"/>
              </a:solidFill>
            </a:endParaRPr>
          </a:p>
          <a:p>
            <a:r>
              <a:rPr lang="en-US" sz="1800" dirty="0"/>
              <a:t>Lab studies</a:t>
            </a:r>
            <a:r>
              <a:rPr lang="cs-CZ" sz="1800" dirty="0"/>
              <a:t> (User </a:t>
            </a:r>
            <a:r>
              <a:rPr lang="cs-CZ" sz="1800" dirty="0" err="1"/>
              <a:t>Studies</a:t>
            </a:r>
            <a:r>
              <a:rPr lang="cs-CZ" sz="1800" dirty="0"/>
              <a:t>)</a:t>
            </a:r>
            <a:endParaRPr lang="en-US" sz="1800" dirty="0"/>
          </a:p>
          <a:p>
            <a:pPr lvl="1"/>
            <a:r>
              <a:rPr lang="en-US" sz="1600" dirty="0"/>
              <a:t>Expressly created for the purpose of the study</a:t>
            </a:r>
          </a:p>
          <a:p>
            <a:pPr lvl="1"/>
            <a:r>
              <a:rPr lang="en-US" sz="1600" dirty="0"/>
              <a:t>Extraneous variables can be controlled more </a:t>
            </a:r>
            <a:r>
              <a:rPr lang="en-US" sz="1600" dirty="0" err="1"/>
              <a:t>eas</a:t>
            </a:r>
            <a:r>
              <a:rPr lang="cs-CZ" sz="1600" dirty="0" err="1"/>
              <a:t>ily</a:t>
            </a:r>
            <a:r>
              <a:rPr lang="en-US" sz="1600" dirty="0"/>
              <a:t> by selecting study participants</a:t>
            </a:r>
            <a:endParaRPr lang="cs-CZ" sz="1600" dirty="0"/>
          </a:p>
          <a:p>
            <a:pPr lvl="2"/>
            <a:r>
              <a:rPr lang="cs-CZ" sz="1500" dirty="0"/>
              <a:t>Possibility to get more </a:t>
            </a:r>
            <a:r>
              <a:rPr lang="cs-CZ" sz="1500" dirty="0" smtClean="0"/>
              <a:t>detailed answer from users</a:t>
            </a:r>
            <a:endParaRPr lang="en-US" sz="1500" dirty="0"/>
          </a:p>
          <a:p>
            <a:pPr lvl="1"/>
            <a:r>
              <a:rPr lang="en-US" sz="1600" dirty="0"/>
              <a:t>But doubts may exist about participants motivated by money or prizes</a:t>
            </a:r>
          </a:p>
          <a:p>
            <a:pPr lvl="1"/>
            <a:r>
              <a:rPr lang="en-US" sz="1600" b="1" dirty="0"/>
              <a:t>Participants should behave as they would in a real-world </a:t>
            </a:r>
            <a:r>
              <a:rPr lang="en-US" sz="1600" b="1" dirty="0" err="1"/>
              <a:t>enviroment</a:t>
            </a:r>
            <a:endParaRPr lang="en-US" sz="1600" b="1" dirty="0"/>
          </a:p>
          <a:p>
            <a:r>
              <a:rPr lang="en-US" sz="1800" dirty="0"/>
              <a:t>Field studies</a:t>
            </a:r>
            <a:r>
              <a:rPr lang="cs-CZ" sz="1800" dirty="0"/>
              <a:t> (On-line, A/B </a:t>
            </a:r>
            <a:r>
              <a:rPr lang="cs-CZ" sz="1800" dirty="0" err="1"/>
              <a:t>testing</a:t>
            </a:r>
            <a:r>
              <a:rPr lang="cs-CZ" sz="1800" dirty="0"/>
              <a:t>)</a:t>
            </a:r>
            <a:endParaRPr lang="en-US" sz="1800" dirty="0"/>
          </a:p>
          <a:p>
            <a:pPr lvl="1"/>
            <a:r>
              <a:rPr lang="en-US" sz="1600" dirty="0"/>
              <a:t>Conducted in an preexisting real-world </a:t>
            </a:r>
            <a:r>
              <a:rPr lang="en-US" sz="1600" dirty="0" err="1"/>
              <a:t>enviroment</a:t>
            </a:r>
            <a:endParaRPr lang="en-US" sz="1600" dirty="0"/>
          </a:p>
          <a:p>
            <a:pPr lvl="1"/>
            <a:r>
              <a:rPr lang="en-US" sz="1600" dirty="0"/>
              <a:t>Users are intrinsically motivated to use a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630" y="873755"/>
            <a:ext cx="2381582" cy="1171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945" y="2045494"/>
            <a:ext cx="2448267" cy="40010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8835621">
            <a:off x="5340607" y="2313031"/>
            <a:ext cx="1368158" cy="40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121" y="3171767"/>
            <a:ext cx="2981741" cy="447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700" y="2833219"/>
            <a:ext cx="3134162" cy="40963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7998594" y="2990957"/>
            <a:ext cx="972618" cy="40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932" y="162821"/>
            <a:ext cx="2692291" cy="735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223" y="2131331"/>
            <a:ext cx="2757639" cy="701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3542" y="4233062"/>
            <a:ext cx="3512898" cy="44143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390598" y="4258107"/>
            <a:ext cx="972618" cy="40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48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Evaluation: 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8366" y="1678279"/>
            <a:ext cx="9425893" cy="4525963"/>
          </a:xfrm>
        </p:spPr>
        <p:txBody>
          <a:bodyPr>
            <a:normAutofit lnSpcReduction="10000"/>
          </a:bodyPr>
          <a:lstStyle/>
          <a:p>
            <a:r>
              <a:rPr lang="cs-CZ" sz="3200" i="1" dirty="0">
                <a:solidFill>
                  <a:srgbClr val="FF0000"/>
                </a:solidFill>
              </a:rPr>
              <a:t>Always design evaluation metrics with respect to your target </a:t>
            </a:r>
            <a:r>
              <a:rPr lang="cs-CZ" sz="3200" i="1" dirty="0" smtClean="0">
                <a:solidFill>
                  <a:srgbClr val="FF0000"/>
                </a:solidFill>
              </a:rPr>
              <a:t>variables (KPIs)</a:t>
            </a:r>
            <a:r>
              <a:rPr lang="cs-CZ" sz="3200" i="1" dirty="0">
                <a:solidFill>
                  <a:srgbClr val="FF0000"/>
                </a:solidFill>
              </a:rPr>
              <a:t/>
            </a:r>
            <a:br>
              <a:rPr lang="cs-CZ" sz="3200" i="1" dirty="0">
                <a:solidFill>
                  <a:srgbClr val="FF0000"/>
                </a:solidFill>
              </a:rPr>
            </a:br>
            <a:endParaRPr lang="cs-CZ" sz="3200" i="1" dirty="0">
              <a:solidFill>
                <a:srgbClr val="FF0000"/>
              </a:solidFill>
            </a:endParaRPr>
          </a:p>
          <a:p>
            <a:pPr lvl="1"/>
            <a:r>
              <a:rPr lang="cs-CZ" sz="2400" dirty="0" err="1">
                <a:solidFill>
                  <a:srgbClr val="00B050"/>
                </a:solidFill>
              </a:rPr>
              <a:t>However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select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something</a:t>
            </a:r>
            <a:r>
              <a:rPr lang="cs-CZ" sz="2400" dirty="0">
                <a:solidFill>
                  <a:srgbClr val="00B050"/>
                </a:solidFill>
              </a:rPr>
              <a:t>, </a:t>
            </a:r>
            <a:r>
              <a:rPr lang="cs-CZ" sz="2400" dirty="0" err="1">
                <a:solidFill>
                  <a:srgbClr val="00B050"/>
                </a:solidFill>
              </a:rPr>
              <a:t>where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the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effect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is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measurable</a:t>
            </a:r>
            <a:endParaRPr lang="cs-CZ" sz="2400" dirty="0">
              <a:solidFill>
                <a:srgbClr val="00B050"/>
              </a:solidFill>
            </a:endParaRPr>
          </a:p>
          <a:p>
            <a:pPr lvl="2"/>
            <a:r>
              <a:rPr lang="cs-CZ" sz="2300" dirty="0">
                <a:solidFill>
                  <a:srgbClr val="00B050"/>
                </a:solidFill>
              </a:rPr>
              <a:t>But be careful about long term </a:t>
            </a:r>
            <a:r>
              <a:rPr lang="cs-CZ" sz="2300" dirty="0" smtClean="0">
                <a:solidFill>
                  <a:srgbClr val="00B050"/>
                </a:solidFill>
              </a:rPr>
              <a:t>effects</a:t>
            </a:r>
          </a:p>
          <a:p>
            <a:pPr lvl="3"/>
            <a:r>
              <a:rPr lang="cs-CZ" sz="2100" dirty="0" smtClean="0">
                <a:solidFill>
                  <a:srgbClr val="00B050"/>
                </a:solidFill>
              </a:rPr>
              <a:t>More relevance =&gt; better KPIs =&gt; </a:t>
            </a:r>
            <a:r>
              <a:rPr lang="cs-CZ" sz="2100" dirty="0" smtClean="0">
                <a:solidFill>
                  <a:srgbClr val="FFC000"/>
                </a:solidFill>
              </a:rPr>
              <a:t>less exploration </a:t>
            </a:r>
            <a:r>
              <a:rPr lang="cs-CZ" sz="2100" dirty="0" smtClean="0">
                <a:solidFill>
                  <a:srgbClr val="00B050"/>
                </a:solidFill>
              </a:rPr>
              <a:t>=&gt; </a:t>
            </a:r>
            <a:r>
              <a:rPr lang="cs-CZ" sz="2100" dirty="0" smtClean="0">
                <a:solidFill>
                  <a:srgbClr val="FF0000"/>
                </a:solidFill>
              </a:rPr>
              <a:t>bad recommendations in the future =&gt; bad KPIs</a:t>
            </a:r>
            <a:endParaRPr lang="cs-CZ" sz="2100" dirty="0">
              <a:solidFill>
                <a:srgbClr val="FF0000"/>
              </a:solidFill>
            </a:endParaRPr>
          </a:p>
          <a:p>
            <a:pPr lvl="1"/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Cascade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evaluation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metrics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detectability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changes</a:t>
            </a:r>
            <a:endParaRPr lang="cs-CZ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impact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your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true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target</a:t>
            </a:r>
            <a:endParaRPr lang="cs-CZ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74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E-commerce: Online evaluation 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99" y="1556793"/>
            <a:ext cx="8229600" cy="4525963"/>
          </a:xfrm>
        </p:spPr>
        <p:txBody>
          <a:bodyPr/>
          <a:lstStyle/>
          <a:p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correctness</a:t>
            </a:r>
            <a:endParaRPr lang="cs-CZ" dirty="0"/>
          </a:p>
          <a:p>
            <a:pPr lvl="1"/>
            <a:r>
              <a:rPr lang="cs-CZ" sz="1600" dirty="0"/>
              <a:t>Visit (</a:t>
            </a:r>
            <a:r>
              <a:rPr lang="cs-CZ" sz="1600" dirty="0" err="1"/>
              <a:t>once</a:t>
            </a:r>
            <a:r>
              <a:rPr lang="cs-CZ" sz="1600" dirty="0"/>
              <a:t>) </a:t>
            </a:r>
            <a:r>
              <a:rPr lang="cs-CZ" sz="1600" dirty="0" err="1"/>
              <a:t>recommended</a:t>
            </a:r>
            <a:r>
              <a:rPr lang="cs-CZ" sz="1600" dirty="0"/>
              <a:t> </a:t>
            </a:r>
            <a:r>
              <a:rPr lang="cs-CZ" sz="1600" dirty="0" err="1"/>
              <a:t>object</a:t>
            </a:r>
            <a:r>
              <a:rPr lang="cs-CZ" sz="1600" dirty="0"/>
              <a:t> (</a:t>
            </a:r>
            <a:r>
              <a:rPr lang="cs-CZ" sz="1600" dirty="0" err="1"/>
              <a:t>i.e</a:t>
            </a:r>
            <a:r>
              <a:rPr lang="cs-CZ" sz="1600" dirty="0"/>
              <a:t>. </a:t>
            </a:r>
            <a:r>
              <a:rPr lang="cs-CZ" sz="1600" dirty="0" err="1"/>
              <a:t>ignore</a:t>
            </a:r>
            <a:r>
              <a:rPr lang="cs-CZ" sz="1600" dirty="0"/>
              <a:t> </a:t>
            </a:r>
            <a:r>
              <a:rPr lang="cs-CZ" sz="1600" dirty="0" err="1"/>
              <a:t>page</a:t>
            </a:r>
            <a:r>
              <a:rPr lang="cs-CZ" sz="1600" dirty="0"/>
              <a:t> layout)</a:t>
            </a:r>
          </a:p>
          <a:p>
            <a:r>
              <a:rPr lang="cs-CZ" dirty="0"/>
              <a:t>Click-through rate </a:t>
            </a:r>
            <a:r>
              <a:rPr lang="cs-CZ" dirty="0" smtClean="0"/>
              <a:t>(CTR)</a:t>
            </a:r>
            <a:endParaRPr lang="cs-CZ" dirty="0"/>
          </a:p>
          <a:p>
            <a:pPr lvl="1"/>
            <a:r>
              <a:rPr lang="cs-CZ" sz="1600" dirty="0" err="1"/>
              <a:t>Click</a:t>
            </a:r>
            <a:r>
              <a:rPr lang="cs-CZ" sz="1600" dirty="0"/>
              <a:t> on </a:t>
            </a:r>
            <a:r>
              <a:rPr lang="cs-CZ" sz="1600" dirty="0" err="1"/>
              <a:t>recommended</a:t>
            </a:r>
            <a:r>
              <a:rPr lang="cs-CZ" sz="1600" dirty="0"/>
              <a:t> item / </a:t>
            </a:r>
            <a:r>
              <a:rPr lang="cs-CZ" sz="1600" dirty="0" err="1"/>
              <a:t>Click</a:t>
            </a:r>
            <a:r>
              <a:rPr lang="cs-CZ" sz="1600" dirty="0"/>
              <a:t> and do </a:t>
            </a:r>
            <a:r>
              <a:rPr lang="cs-CZ" sz="1600" dirty="0" err="1"/>
              <a:t>something</a:t>
            </a:r>
            <a:r>
              <a:rPr lang="cs-CZ" sz="1600" dirty="0"/>
              <a:t> (do not </a:t>
            </a:r>
            <a:r>
              <a:rPr lang="cs-CZ" sz="1600" dirty="0" err="1"/>
              <a:t>leave</a:t>
            </a:r>
            <a:r>
              <a:rPr lang="cs-CZ" sz="1600" dirty="0"/>
              <a:t> </a:t>
            </a:r>
            <a:r>
              <a:rPr lang="cs-CZ" sz="1600" dirty="0" err="1"/>
              <a:t>imediatelly</a:t>
            </a:r>
            <a:r>
              <a:rPr lang="cs-CZ" sz="1600" dirty="0"/>
              <a:t>)</a:t>
            </a:r>
          </a:p>
          <a:p>
            <a:r>
              <a:rPr lang="cs-CZ" dirty="0" err="1"/>
              <a:t>Conversions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cs-CZ" dirty="0"/>
          </a:p>
          <a:p>
            <a:pPr lvl="1"/>
            <a:r>
              <a:rPr lang="cs-CZ" dirty="0"/>
              <a:t>Buy </a:t>
            </a:r>
            <a:r>
              <a:rPr lang="cs-CZ" dirty="0" err="1"/>
              <a:t>recommended</a:t>
            </a:r>
            <a:r>
              <a:rPr lang="cs-CZ" dirty="0"/>
              <a:t> item / </a:t>
            </a:r>
            <a:r>
              <a:rPr lang="cs-CZ" dirty="0" err="1"/>
              <a:t>Recommend</a:t>
            </a:r>
            <a:r>
              <a:rPr lang="cs-CZ" dirty="0"/>
              <a:t> -&gt; </a:t>
            </a:r>
            <a:r>
              <a:rPr lang="cs-CZ" dirty="0" err="1"/>
              <a:t>Click</a:t>
            </a:r>
            <a:r>
              <a:rPr lang="cs-CZ" dirty="0"/>
              <a:t> -&gt; </a:t>
            </a:r>
            <a:r>
              <a:rPr lang="cs-CZ" dirty="0" err="1"/>
              <a:t>Purchase</a:t>
            </a:r>
            <a:endParaRPr lang="cs-CZ" dirty="0"/>
          </a:p>
          <a:p>
            <a:pPr lvl="1"/>
            <a:r>
              <a:rPr lang="cs-CZ" dirty="0" smtClean="0"/>
              <a:t>CVR (conversion of clicked items)</a:t>
            </a:r>
            <a:endParaRPr lang="cs-CZ" dirty="0"/>
          </a:p>
          <a:p>
            <a:r>
              <a:rPr lang="cs-CZ" dirty="0" err="1"/>
              <a:t>Cross-sale</a:t>
            </a:r>
            <a:r>
              <a:rPr lang="cs-CZ" dirty="0"/>
              <a:t> </a:t>
            </a:r>
            <a:r>
              <a:rPr lang="cs-CZ" dirty="0" err="1"/>
              <a:t>increase</a:t>
            </a:r>
            <a:endParaRPr lang="cs-CZ" dirty="0"/>
          </a:p>
          <a:p>
            <a:pPr lvl="1"/>
            <a:r>
              <a:rPr lang="cs-CZ" dirty="0" err="1"/>
              <a:t>Add</a:t>
            </a:r>
            <a:r>
              <a:rPr lang="cs-CZ" dirty="0"/>
              <a:t> to </a:t>
            </a:r>
            <a:r>
              <a:rPr lang="cs-CZ" dirty="0" err="1"/>
              <a:t>cart</a:t>
            </a:r>
            <a:r>
              <a:rPr lang="cs-CZ" dirty="0"/>
              <a:t> -&gt; </a:t>
            </a:r>
            <a:r>
              <a:rPr lang="cs-CZ" dirty="0" err="1"/>
              <a:t>Recommend</a:t>
            </a:r>
            <a:r>
              <a:rPr lang="cs-CZ" dirty="0"/>
              <a:t> -&gt;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(</a:t>
            </a:r>
            <a:r>
              <a:rPr lang="cs-CZ" dirty="0" err="1"/>
              <a:t>recommended</a:t>
            </a:r>
            <a:r>
              <a:rPr lang="cs-CZ" dirty="0"/>
              <a:t>) to </a:t>
            </a:r>
            <a:r>
              <a:rPr lang="cs-CZ" dirty="0" err="1"/>
              <a:t>cart</a:t>
            </a:r>
            <a:endParaRPr lang="cs-CZ" dirty="0"/>
          </a:p>
          <a:p>
            <a:pPr lvl="1"/>
            <a:r>
              <a:rPr lang="cs-CZ" dirty="0" err="1"/>
              <a:t>Returning</a:t>
            </a:r>
            <a:r>
              <a:rPr lang="cs-CZ" dirty="0"/>
              <a:t> </a:t>
            </a:r>
            <a:r>
              <a:rPr lang="cs-CZ" dirty="0" err="1"/>
              <a:t>buyers</a:t>
            </a:r>
            <a:r>
              <a:rPr lang="cs-CZ" dirty="0"/>
              <a:t>, </a:t>
            </a:r>
            <a:r>
              <a:rPr lang="cs-CZ" dirty="0" err="1"/>
              <a:t>viral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…</a:t>
            </a:r>
          </a:p>
        </p:txBody>
      </p:sp>
      <p:sp>
        <p:nvSpPr>
          <p:cNvPr id="4" name="Šipka dolů 3"/>
          <p:cNvSpPr/>
          <p:nvPr/>
        </p:nvSpPr>
        <p:spPr bwMode="auto">
          <a:xfrm>
            <a:off x="9381502" y="1930398"/>
            <a:ext cx="800465" cy="38164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dirty="0" err="1"/>
              <a:t>Better</a:t>
            </a:r>
            <a:r>
              <a:rPr lang="cs-CZ" sz="2000" dirty="0"/>
              <a:t> </a:t>
            </a:r>
            <a:r>
              <a:rPr lang="cs-CZ" sz="2000" dirty="0" err="1"/>
              <a:t>proxy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target</a:t>
            </a:r>
            <a:r>
              <a:rPr lang="cs-CZ" sz="2000" dirty="0"/>
              <a:t> </a:t>
            </a:r>
            <a:r>
              <a:rPr lang="cs-CZ" sz="2000" dirty="0" err="1"/>
              <a:t>variable</a:t>
            </a:r>
            <a:endParaRPr lang="en-US" sz="2000" dirty="0"/>
          </a:p>
        </p:txBody>
      </p:sp>
      <p:sp>
        <p:nvSpPr>
          <p:cNvPr id="6" name="Šipka dolů 5"/>
          <p:cNvSpPr/>
          <p:nvPr/>
        </p:nvSpPr>
        <p:spPr bwMode="auto">
          <a:xfrm rot="10800000">
            <a:off x="1403615" y="1701735"/>
            <a:ext cx="827584" cy="39921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dirty="0"/>
              <a:t> More able to find differences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470" y="3232822"/>
            <a:ext cx="2172003" cy="3905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124783" y="2560320"/>
            <a:ext cx="1406661" cy="635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114078" y="3428112"/>
            <a:ext cx="1600246" cy="859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96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„Technical“ 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!!Response </a:t>
            </a:r>
            <a:r>
              <a:rPr lang="cs-CZ" b="1" dirty="0" err="1"/>
              <a:t>time</a:t>
            </a:r>
            <a:r>
              <a:rPr lang="cs-CZ" b="1" dirty="0"/>
              <a:t>!!</a:t>
            </a:r>
          </a:p>
          <a:p>
            <a:r>
              <a:rPr lang="cs-CZ" b="1" dirty="0"/>
              <a:t>Train / re-train / model update </a:t>
            </a:r>
            <a:r>
              <a:rPr lang="cs-CZ" b="1" dirty="0" smtClean="0"/>
              <a:t>time</a:t>
            </a:r>
          </a:p>
          <a:p>
            <a:pPr lvl="1"/>
            <a:r>
              <a:rPr lang="cs-CZ" dirty="0" smtClean="0"/>
              <a:t>Can we stay up-to-date? Can we recommend to new users?</a:t>
            </a:r>
            <a:endParaRPr lang="cs-CZ" dirty="0"/>
          </a:p>
          <a:p>
            <a:r>
              <a:rPr lang="cs-CZ" dirty="0" err="1"/>
              <a:t>Memory</a:t>
            </a:r>
            <a:r>
              <a:rPr lang="cs-CZ" dirty="0"/>
              <a:t>/CPU/GPU </a:t>
            </a:r>
            <a:r>
              <a:rPr lang="cs-CZ" dirty="0" err="1"/>
              <a:t>consumption</a:t>
            </a:r>
            <a:endParaRPr lang="cs-CZ" dirty="0"/>
          </a:p>
          <a:p>
            <a:pPr lvl="1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grow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r>
              <a:rPr lang="cs-CZ" dirty="0" err="1"/>
              <a:t>Recall</a:t>
            </a:r>
            <a:r>
              <a:rPr lang="cs-CZ" dirty="0"/>
              <a:t> on </a:t>
            </a:r>
            <a:r>
              <a:rPr lang="cs-CZ" dirty="0" err="1"/>
              <a:t>objects</a:t>
            </a:r>
            <a:endParaRPr lang="cs-CZ" dirty="0"/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portion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</a:t>
            </a:r>
            <a:r>
              <a:rPr lang="cs-CZ" dirty="0" err="1"/>
              <a:t>ignored</a:t>
            </a:r>
            <a:r>
              <a:rPr lang="cs-CZ" dirty="0"/>
              <a:t>? Are there too many low-profit bestsellers?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Ability</a:t>
            </a:r>
            <a:r>
              <a:rPr lang="cs-CZ" dirty="0"/>
              <a:t> to </a:t>
            </a:r>
            <a:r>
              <a:rPr lang="cs-CZ" dirty="0" err="1"/>
              <a:t>predict</a:t>
            </a:r>
            <a:endParaRPr lang="cs-CZ" dirty="0"/>
          </a:p>
          <a:p>
            <a:pPr lvl="1"/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calculate</a:t>
            </a:r>
            <a:r>
              <a:rPr lang="cs-CZ" dirty="0"/>
              <a:t> </a:t>
            </a:r>
            <a:r>
              <a:rPr lang="cs-CZ" dirty="0" err="1"/>
              <a:t>recommendations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are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077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419" y="1046205"/>
            <a:ext cx="4343847" cy="678322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Where to utilize user preferences</a:t>
            </a:r>
            <a:r>
              <a:rPr lang="cs-CZ" sz="2000" dirty="0" smtClean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sz="2000" dirty="0"/>
          </a:p>
        </p:txBody>
      </p:sp>
      <p:pic>
        <p:nvPicPr>
          <p:cNvPr id="3074" name="Picture 2" descr="Example for conventional and personalized search results | Download  Scientific Diagram">
            <a:extLst>
              <a:ext uri="{FF2B5EF4-FFF2-40B4-BE49-F238E27FC236}">
                <a16:creationId xmlns:a16="http://schemas.microsoft.com/office/drawing/2014/main" id="{FEB4B6D8-9D41-4FCF-ABE9-0AF59A9F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" y="4031654"/>
            <a:ext cx="4609171" cy="25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3">
            <a:extLst>
              <a:ext uri="{FF2B5EF4-FFF2-40B4-BE49-F238E27FC236}">
                <a16:creationId xmlns:a16="http://schemas.microsoft.com/office/drawing/2014/main" id="{CC38A8F7-AE31-460E-95E4-8515ADB10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7" t="16099" r="62433" b="57480"/>
          <a:stretch/>
        </p:blipFill>
        <p:spPr>
          <a:xfrm>
            <a:off x="187419" y="1483895"/>
            <a:ext cx="4619802" cy="2421784"/>
          </a:xfrm>
          <a:prstGeom prst="rect">
            <a:avLst/>
          </a:prstGeom>
        </p:spPr>
      </p:pic>
      <p:pic>
        <p:nvPicPr>
          <p:cNvPr id="22" name="Obrázek 6">
            <a:extLst>
              <a:ext uri="{FF2B5EF4-FFF2-40B4-BE49-F238E27FC236}">
                <a16:creationId xmlns:a16="http://schemas.microsoft.com/office/drawing/2014/main" id="{DF5C3F09-FF42-4C2A-E99C-D217BFA178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18" t="15981" r="41968" b="31101"/>
          <a:stretch/>
        </p:blipFill>
        <p:spPr>
          <a:xfrm>
            <a:off x="5529586" y="1953225"/>
            <a:ext cx="4369776" cy="3904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7632" y="1539861"/>
            <a:ext cx="409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What are matrix factorization algorithms?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cs-CZ" dirty="0"/>
              <a:t>in 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2" y="1790299"/>
            <a:ext cx="8596667" cy="4928135"/>
          </a:xfrm>
        </p:spPr>
        <p:txBody>
          <a:bodyPr>
            <a:normAutofit/>
          </a:bodyPr>
          <a:lstStyle/>
          <a:p>
            <a:r>
              <a:rPr lang="en-US" sz="1800" dirty="0"/>
              <a:t>Same </a:t>
            </a:r>
            <a:r>
              <a:rPr lang="cs-CZ" sz="1800" dirty="0"/>
              <a:t>metrics </a:t>
            </a:r>
            <a:r>
              <a:rPr lang="en-US" sz="1800" dirty="0"/>
              <a:t>as on-line experiments</a:t>
            </a:r>
            <a:r>
              <a:rPr lang="cs-CZ" sz="1800" dirty="0"/>
              <a:t> plausible</a:t>
            </a:r>
            <a:endParaRPr lang="en-US" sz="1800" dirty="0"/>
          </a:p>
          <a:p>
            <a:r>
              <a:rPr lang="en-US" sz="1800" dirty="0"/>
              <a:t>Questionnaire</a:t>
            </a:r>
          </a:p>
          <a:p>
            <a:pPr lvl="1"/>
            <a:r>
              <a:rPr lang="cs-CZ" sz="1600" dirty="0" err="1"/>
              <a:t>Features</a:t>
            </a:r>
            <a:r>
              <a:rPr lang="cs-CZ" sz="1600" dirty="0"/>
              <a:t> </a:t>
            </a:r>
            <a:r>
              <a:rPr lang="cs-CZ" sz="1600" dirty="0" err="1"/>
              <a:t>otherwise</a:t>
            </a:r>
            <a:r>
              <a:rPr lang="cs-CZ" sz="1600" dirty="0"/>
              <a:t> </a:t>
            </a:r>
            <a:r>
              <a:rPr lang="cs-CZ" sz="1600" dirty="0" err="1"/>
              <a:t>harder</a:t>
            </a:r>
            <a:r>
              <a:rPr lang="cs-CZ" sz="1600" dirty="0"/>
              <a:t> to </a:t>
            </a:r>
            <a:r>
              <a:rPr lang="cs-CZ" sz="1600" dirty="0" err="1"/>
              <a:t>detect</a:t>
            </a:r>
            <a:r>
              <a:rPr lang="cs-CZ" sz="1600" dirty="0"/>
              <a:t> </a:t>
            </a:r>
            <a:r>
              <a:rPr lang="cs-CZ" sz="1600" dirty="0" err="1"/>
              <a:t>directly</a:t>
            </a:r>
            <a:endParaRPr lang="cs-CZ" sz="1600" dirty="0"/>
          </a:p>
          <a:p>
            <a:pPr lvl="1"/>
            <a:r>
              <a:rPr lang="cs-CZ" sz="1600" dirty="0" err="1"/>
              <a:t>Helpfulness</a:t>
            </a:r>
            <a:r>
              <a:rPr lang="cs-CZ" sz="1600" dirty="0"/>
              <a:t> / </a:t>
            </a:r>
            <a:r>
              <a:rPr lang="cs-CZ" sz="1600" dirty="0" err="1"/>
              <a:t>Ease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use / Relevance</a:t>
            </a:r>
          </a:p>
          <a:p>
            <a:pPr lvl="1"/>
            <a:r>
              <a:rPr lang="cs-CZ" sz="1600" dirty="0"/>
              <a:t>Trust</a:t>
            </a:r>
          </a:p>
          <a:p>
            <a:pPr lvl="1"/>
            <a:r>
              <a:rPr lang="cs-CZ" sz="1600" dirty="0" err="1"/>
              <a:t>Novelty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user </a:t>
            </a:r>
            <a:r>
              <a:rPr lang="cs-CZ" sz="1600" dirty="0" err="1"/>
              <a:t>etc</a:t>
            </a:r>
            <a:r>
              <a:rPr lang="cs-CZ" sz="1600" dirty="0"/>
              <a:t>.</a:t>
            </a:r>
          </a:p>
          <a:p>
            <a:r>
              <a:rPr lang="cs-CZ" sz="1800" dirty="0" err="1"/>
              <a:t>Physiological</a:t>
            </a:r>
            <a:r>
              <a:rPr lang="cs-CZ" sz="1800" dirty="0"/>
              <a:t> response</a:t>
            </a:r>
          </a:p>
          <a:p>
            <a:pPr lvl="1"/>
            <a:r>
              <a:rPr lang="cs-CZ" sz="1600" dirty="0" err="1"/>
              <a:t>Eye</a:t>
            </a:r>
            <a:r>
              <a:rPr lang="cs-CZ" sz="1600" dirty="0"/>
              <a:t> </a:t>
            </a:r>
            <a:r>
              <a:rPr lang="cs-CZ" sz="1600" dirty="0" err="1"/>
              <a:t>tracking</a:t>
            </a:r>
            <a:r>
              <a:rPr lang="cs-CZ" sz="1600" dirty="0"/>
              <a:t> </a:t>
            </a:r>
            <a:r>
              <a:rPr lang="cs-CZ" sz="1600" dirty="0" err="1"/>
              <a:t>etc</a:t>
            </a:r>
            <a:r>
              <a:rPr lang="cs-CZ" sz="1600" dirty="0"/>
              <a:t>.</a:t>
            </a:r>
          </a:p>
          <a:p>
            <a:pPr marL="457200" lvl="1" indent="0">
              <a:buNone/>
            </a:pPr>
            <a:endParaRPr lang="cs-CZ" sz="1600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1600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1600" i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095" y="0"/>
            <a:ext cx="5793905" cy="3476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5549" y="5042118"/>
            <a:ext cx="6166451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This may be harder than it seems</a:t>
            </a: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Carefully consider what tasks you give to participants</a:t>
            </a:r>
            <a:endParaRPr lang="cs-CZ" sz="16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Often, user cold start may be a problem -&gt; preference ellicitation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23285" y="3476342"/>
            <a:ext cx="6368716" cy="2067810"/>
          </a:xfrm>
          <a:prstGeom prst="roundRect">
            <a:avLst>
              <a:gd name="adj" fmla="val 689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i="1" dirty="0">
                <a:solidFill>
                  <a:schemeClr val="bg1"/>
                </a:solidFill>
              </a:rPr>
              <a:t>Key requirement: </a:t>
            </a:r>
            <a:r>
              <a:rPr lang="cs-CZ" sz="3600" i="1" dirty="0">
                <a:solidFill>
                  <a:schemeClr val="bg1"/>
                </a:solidFill>
              </a:rPr>
              <a:t>study</a:t>
            </a:r>
            <a:r>
              <a:rPr lang="cs-CZ" sz="3600" b="1" i="1" dirty="0">
                <a:solidFill>
                  <a:schemeClr val="bg1"/>
                </a:solidFill>
              </a:rPr>
              <a:t> </a:t>
            </a:r>
            <a:r>
              <a:rPr lang="cs-CZ" sz="3600" i="1" dirty="0">
                <a:solidFill>
                  <a:schemeClr val="bg1"/>
                </a:solidFill>
              </a:rPr>
              <a:t>subjects should well approximate behavior of your real users</a:t>
            </a:r>
          </a:p>
        </p:txBody>
      </p:sp>
    </p:spTree>
    <p:extLst>
      <p:ext uri="{BB962C8B-B14F-4D97-AF65-F5344CB8AC3E}">
        <p14:creationId xmlns:p14="http://schemas.microsoft.com/office/powerpoint/2010/main" val="3365178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6416487" cy="1320795"/>
          </a:xfrm>
        </p:spPr>
        <p:txBody>
          <a:bodyPr/>
          <a:lstStyle/>
          <a:p>
            <a:r>
              <a:rPr lang="en-US" dirty="0"/>
              <a:t>Evaluation </a:t>
            </a:r>
            <a:r>
              <a:rPr lang="cs-CZ" dirty="0"/>
              <a:t>in Off-line Settings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2" y="1809549"/>
            <a:ext cx="10776731" cy="4562375"/>
          </a:xfrm>
        </p:spPr>
        <p:txBody>
          <a:bodyPr>
            <a:noAutofit/>
          </a:bodyPr>
          <a:lstStyle/>
          <a:p>
            <a:r>
              <a:rPr lang="cs-CZ" sz="2000" b="1" dirty="0">
                <a:latin typeface="+mn-lt"/>
              </a:rPr>
              <a:t>Prediction of „correct“ objects</a:t>
            </a:r>
          </a:p>
          <a:p>
            <a:pPr lvl="1"/>
            <a:r>
              <a:rPr lang="cs-CZ" dirty="0">
                <a:latin typeface="+mn-lt"/>
              </a:rPr>
              <a:t>According to some metic / metrics (see later)</a:t>
            </a:r>
            <a:br>
              <a:rPr lang="cs-CZ" dirty="0">
                <a:latin typeface="+mn-lt"/>
              </a:rPr>
            </a:br>
            <a:endParaRPr lang="cs-CZ" sz="2000" dirty="0">
              <a:latin typeface="+mn-lt"/>
            </a:endParaRPr>
          </a:p>
          <a:p>
            <a:r>
              <a:rPr lang="cs-CZ" dirty="0">
                <a:latin typeface="+mn-lt"/>
              </a:rPr>
              <a:t>Train / Validation / Test split</a:t>
            </a:r>
          </a:p>
          <a:p>
            <a:pPr lvl="1"/>
            <a:r>
              <a:rPr lang="cs-CZ" dirty="0">
                <a:latin typeface="+mn-lt"/>
              </a:rPr>
              <a:t>Random (bootstrap) </a:t>
            </a:r>
            <a:r>
              <a:rPr lang="cs-CZ" dirty="0" smtClean="0">
                <a:latin typeface="+mn-lt"/>
              </a:rPr>
              <a:t>– in </a:t>
            </a:r>
            <a:r>
              <a:rPr lang="cs-CZ" dirty="0">
                <a:latin typeface="+mn-lt"/>
              </a:rPr>
              <a:t>case of </a:t>
            </a:r>
            <a:r>
              <a:rPr lang="cs-CZ" dirty="0" smtClean="0">
                <a:latin typeface="+mn-lt"/>
              </a:rPr>
              <a:t>sufficiently </a:t>
            </a:r>
            <a:r>
              <a:rPr lang="cs-CZ" dirty="0">
                <a:latin typeface="+mn-lt"/>
              </a:rPr>
              <a:t>large datasets </a:t>
            </a:r>
          </a:p>
          <a:p>
            <a:pPr lvl="1"/>
            <a:r>
              <a:rPr lang="cs-CZ" dirty="0" err="1">
                <a:latin typeface="+mn-lt"/>
              </a:rPr>
              <a:t>Cross-validation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variants</a:t>
            </a:r>
            <a:endParaRPr lang="cs-CZ" dirty="0">
              <a:latin typeface="+mn-lt"/>
            </a:endParaRPr>
          </a:p>
          <a:p>
            <a:pPr lvl="1"/>
            <a:r>
              <a:rPr lang="cs-CZ" b="1" dirty="0">
                <a:latin typeface="+mn-lt"/>
              </a:rPr>
              <a:t>Temporal splits </a:t>
            </a:r>
            <a:r>
              <a:rPr lang="cs-CZ" dirty="0">
                <a:latin typeface="+mn-lt"/>
              </a:rPr>
              <a:t>– better than CV for RecSys (causality problems), however lower support in non-recsys audience</a:t>
            </a:r>
          </a:p>
          <a:p>
            <a:pPr lvl="2"/>
            <a:r>
              <a:rPr lang="cs-CZ" dirty="0">
                <a:latin typeface="+mn-lt"/>
              </a:rPr>
              <a:t>Sliding windows for evaluation</a:t>
            </a:r>
          </a:p>
          <a:p>
            <a:pPr lvl="1"/>
            <a:r>
              <a:rPr lang="cs-CZ" b="1" dirty="0">
                <a:latin typeface="+mn-lt"/>
              </a:rPr>
              <a:t>Event-based simulation</a:t>
            </a:r>
            <a:r>
              <a:rPr lang="cs-CZ" dirty="0">
                <a:latin typeface="+mn-lt"/>
              </a:rPr>
              <a:t> – the best option from causality </a:t>
            </a:r>
            <a:r>
              <a:rPr lang="cs-CZ" dirty="0" smtClean="0">
                <a:latin typeface="+mn-lt"/>
              </a:rPr>
              <a:t>perspective; </a:t>
            </a:r>
            <a:r>
              <a:rPr lang="cs-CZ" dirty="0">
                <a:latin typeface="+mn-lt"/>
              </a:rPr>
              <a:t>most expensive</a:t>
            </a:r>
            <a:br>
              <a:rPr lang="cs-CZ" dirty="0">
                <a:latin typeface="+mn-lt"/>
              </a:rPr>
            </a:br>
            <a:endParaRPr lang="cs-CZ" sz="1400" dirty="0">
              <a:solidFill>
                <a:srgbClr val="FF0000"/>
              </a:solidFill>
              <a:latin typeface="+mn-lt"/>
            </a:endParaRPr>
          </a:p>
          <a:p>
            <a:r>
              <a:rPr lang="cs-CZ" dirty="0">
                <a:solidFill>
                  <a:srgbClr val="FF0000"/>
                </a:solidFill>
                <a:latin typeface="+mn-lt"/>
              </a:rPr>
              <a:t>Beware of biases in your data</a:t>
            </a:r>
          </a:p>
          <a:p>
            <a:pPr lvl="1"/>
            <a:r>
              <a:rPr lang="cs-CZ" dirty="0">
                <a:solidFill>
                  <a:srgbClr val="FF0000"/>
                </a:solidFill>
                <a:latin typeface="+mn-lt"/>
              </a:rPr>
              <a:t>Counterfactual learning / de-biasing</a:t>
            </a:r>
          </a:p>
          <a:p>
            <a:pPr lvl="1"/>
            <a:r>
              <a:rPr lang="cs-CZ" dirty="0">
                <a:solidFill>
                  <a:srgbClr val="FF0000"/>
                </a:solidFill>
                <a:latin typeface="+mn-lt"/>
              </a:rPr>
              <a:t>Use impressions if you have them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187" y="2150"/>
            <a:ext cx="5117494" cy="20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15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Off-line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2854" y="1756926"/>
            <a:ext cx="10441160" cy="4929411"/>
          </a:xfrm>
        </p:spPr>
        <p:txBody>
          <a:bodyPr>
            <a:normAutofit fontScale="85000" lnSpcReduction="20000"/>
          </a:bodyPr>
          <a:lstStyle/>
          <a:p>
            <a:r>
              <a:rPr lang="en-US" sz="2100" b="1" dirty="0">
                <a:latin typeface="+mn-lt"/>
              </a:rPr>
              <a:t>Relevance</a:t>
            </a:r>
            <a:r>
              <a:rPr lang="en-US" sz="2100" dirty="0">
                <a:latin typeface="+mn-lt"/>
              </a:rPr>
              <a:t> of the recommended objects / </a:t>
            </a:r>
            <a:r>
              <a:rPr lang="en-US" sz="2100" b="1" dirty="0">
                <a:latin typeface="+mn-lt"/>
              </a:rPr>
              <a:t>Ranking</a:t>
            </a:r>
            <a:r>
              <a:rPr lang="en-US" sz="2100" dirty="0">
                <a:latin typeface="+mn-lt"/>
              </a:rPr>
              <a:t> metrics</a:t>
            </a:r>
          </a:p>
          <a:p>
            <a:pPr lvl="1"/>
            <a:r>
              <a:rPr lang="en-US" sz="2100" dirty="0">
                <a:latin typeface="+mn-lt"/>
              </a:rPr>
              <a:t>User visited / rated / purchased… the objects, which the method recommends</a:t>
            </a:r>
          </a:p>
          <a:p>
            <a:pPr lvl="1"/>
            <a:r>
              <a:rPr lang="en-US" sz="2100" b="1" dirty="0">
                <a:latin typeface="+mn-lt"/>
              </a:rPr>
              <a:t>nDCG</a:t>
            </a:r>
            <a:r>
              <a:rPr lang="en-US" sz="2100" dirty="0">
                <a:latin typeface="+mn-lt"/>
              </a:rPr>
              <a:t>, </a:t>
            </a:r>
            <a:r>
              <a:rPr lang="en-US" sz="2100" b="1" dirty="0">
                <a:latin typeface="+mn-lt"/>
              </a:rPr>
              <a:t>MAP</a:t>
            </a:r>
            <a:r>
              <a:rPr lang="en-US" sz="2100" dirty="0">
                <a:latin typeface="+mn-lt"/>
              </a:rPr>
              <a:t>, Precision, </a:t>
            </a:r>
            <a:r>
              <a:rPr lang="en-US" sz="2100" b="1" dirty="0" err="1">
                <a:latin typeface="+mn-lt"/>
              </a:rPr>
              <a:t>Precision@top-k</a:t>
            </a:r>
            <a:r>
              <a:rPr lang="en-US" sz="2100" dirty="0">
                <a:latin typeface="+mn-lt"/>
              </a:rPr>
              <a:t>, Recall, </a:t>
            </a:r>
            <a:r>
              <a:rPr lang="en-US" sz="2100" dirty="0" err="1">
                <a:latin typeface="+mn-lt"/>
              </a:rPr>
              <a:t>Liftindex</a:t>
            </a:r>
            <a:r>
              <a:rPr lang="en-US" sz="2100" dirty="0">
                <a:latin typeface="+mn-lt"/>
              </a:rPr>
              <a:t>, </a:t>
            </a:r>
            <a:r>
              <a:rPr lang="en-US" sz="2100" dirty="0" err="1">
                <a:latin typeface="+mn-lt"/>
              </a:rPr>
              <a:t>RankingScore</a:t>
            </a:r>
            <a:r>
              <a:rPr lang="en-US" sz="2100" dirty="0">
                <a:latin typeface="+mn-lt"/>
              </a:rPr>
              <a:t>,…</a:t>
            </a:r>
          </a:p>
          <a:p>
            <a:r>
              <a:rPr lang="en-US" sz="21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Rating error </a:t>
            </a:r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metrics</a:t>
            </a:r>
          </a:p>
          <a:p>
            <a:pPr lvl="1"/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User rated some objects, how large is the prediction error on those?</a:t>
            </a:r>
            <a:r>
              <a:rPr lang="cs-CZ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MAE, RMSE,…</a:t>
            </a:r>
            <a:r>
              <a:rPr lang="cs-CZ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en-US" sz="21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2100" b="1" dirty="0">
                <a:latin typeface="+mn-lt"/>
              </a:rPr>
              <a:t>Novelty</a:t>
            </a:r>
          </a:p>
          <a:p>
            <a:pPr lvl="1"/>
            <a:r>
              <a:rPr lang="en-US" sz="2100" dirty="0">
                <a:latin typeface="+mn-lt"/>
              </a:rPr>
              <a:t>Does the user already know / visited recommended objects?</a:t>
            </a:r>
          </a:p>
          <a:p>
            <a:pPr lvl="1"/>
            <a:r>
              <a:rPr lang="en-US" sz="2100" dirty="0">
                <a:latin typeface="+mn-lt"/>
              </a:rPr>
              <a:t>This may be both positive and negative depending on task</a:t>
            </a:r>
          </a:p>
          <a:p>
            <a:pPr lvl="2"/>
            <a:r>
              <a:rPr lang="en-US" sz="2100" dirty="0">
                <a:latin typeface="+mn-lt"/>
              </a:rPr>
              <a:t>However</a:t>
            </a:r>
            <a:r>
              <a:rPr lang="cs-CZ" sz="2100" dirty="0">
                <a:latin typeface="+mn-lt"/>
              </a:rPr>
              <a:t>, </a:t>
            </a:r>
            <a:r>
              <a:rPr lang="cs-CZ" sz="2100" dirty="0" err="1">
                <a:latin typeface="+mn-lt"/>
              </a:rPr>
              <a:t>recommending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previously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known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items</a:t>
            </a:r>
            <a:r>
              <a:rPr lang="en-US" sz="2100" dirty="0">
                <a:latin typeface="+mn-lt"/>
              </a:rPr>
              <a:t> is </a:t>
            </a:r>
            <a:r>
              <a:rPr lang="cs-CZ" sz="2100" dirty="0" err="1">
                <a:latin typeface="+mn-lt"/>
              </a:rPr>
              <a:t>rather</a:t>
            </a:r>
            <a:r>
              <a:rPr lang="en-US" sz="2100" dirty="0">
                <a:latin typeface="+mn-lt"/>
              </a:rPr>
              <a:t> trivial </a:t>
            </a:r>
          </a:p>
          <a:p>
            <a:pPr lvl="1"/>
            <a:r>
              <a:rPr lang="cs-CZ" sz="2100" dirty="0">
                <a:latin typeface="+mn-lt"/>
              </a:rPr>
              <a:t>Other definitions: novel w.r.t. </a:t>
            </a:r>
            <a:r>
              <a:rPr lang="cs-CZ" sz="2100" dirty="0" err="1">
                <a:latin typeface="+mn-lt"/>
              </a:rPr>
              <a:t>creation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time</a:t>
            </a:r>
            <a:r>
              <a:rPr lang="cs-CZ" sz="2100" dirty="0">
                <a:latin typeface="+mn-lt"/>
              </a:rPr>
              <a:t>, novel w.r.t. </a:t>
            </a:r>
            <a:r>
              <a:rPr lang="cs-CZ" sz="2100" dirty="0" err="1">
                <a:latin typeface="+mn-lt"/>
              </a:rPr>
              <a:t>volume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of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interactions</a:t>
            </a:r>
            <a:r>
              <a:rPr lang="cs-CZ" sz="2100" dirty="0">
                <a:latin typeface="+mn-lt"/>
              </a:rPr>
              <a:t> (= long </a:t>
            </a:r>
            <a:r>
              <a:rPr lang="cs-CZ" sz="2100" dirty="0" err="1">
                <a:latin typeface="+mn-lt"/>
              </a:rPr>
              <a:t>tail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item</a:t>
            </a:r>
            <a:r>
              <a:rPr lang="cs-CZ" sz="2100" dirty="0">
                <a:latin typeface="+mn-lt"/>
              </a:rPr>
              <a:t>)</a:t>
            </a:r>
            <a:endParaRPr lang="cs-CZ" sz="1300" dirty="0">
              <a:latin typeface="+mn-lt"/>
            </a:endParaRPr>
          </a:p>
          <a:p>
            <a:pPr marL="400050"/>
            <a:r>
              <a:rPr lang="cs-CZ" sz="2100" b="1" dirty="0">
                <a:latin typeface="+mn-lt"/>
              </a:rPr>
              <a:t>Diversity</a:t>
            </a:r>
          </a:p>
          <a:p>
            <a:pPr marL="800100" lvl="1"/>
            <a:r>
              <a:rPr lang="cs-CZ" sz="2100" dirty="0">
                <a:latin typeface="+mn-lt"/>
              </a:rPr>
              <a:t>Are </a:t>
            </a:r>
            <a:r>
              <a:rPr lang="cs-CZ" sz="2100" dirty="0" err="1">
                <a:latin typeface="+mn-lt"/>
              </a:rPr>
              <a:t>all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the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recommendations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similar</a:t>
            </a:r>
            <a:r>
              <a:rPr lang="cs-CZ" sz="2100" dirty="0">
                <a:latin typeface="+mn-lt"/>
              </a:rPr>
              <a:t> to </a:t>
            </a:r>
            <a:r>
              <a:rPr lang="cs-CZ" sz="2100" dirty="0" err="1">
                <a:latin typeface="+mn-lt"/>
              </a:rPr>
              <a:t>each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other</a:t>
            </a:r>
            <a:r>
              <a:rPr lang="cs-CZ" sz="2100" dirty="0">
                <a:latin typeface="+mn-lt"/>
              </a:rPr>
              <a:t>?</a:t>
            </a:r>
          </a:p>
          <a:p>
            <a:pPr marL="800100" lvl="1"/>
            <a:r>
              <a:rPr lang="cs-CZ" sz="2100" dirty="0">
                <a:latin typeface="+mn-lt"/>
              </a:rPr>
              <a:t>Many variants based on content-based or collaborative data (</a:t>
            </a:r>
            <a:r>
              <a:rPr lang="cs-CZ" sz="2100" b="1" dirty="0">
                <a:latin typeface="+mn-lt"/>
              </a:rPr>
              <a:t>Intra-List Diversity,...)</a:t>
            </a:r>
            <a:endParaRPr lang="cs-CZ" sz="2100" dirty="0">
              <a:latin typeface="+mn-lt"/>
            </a:endParaRPr>
          </a:p>
          <a:p>
            <a:pPr marL="400050"/>
            <a:r>
              <a:rPr lang="cs-CZ" sz="2100" dirty="0">
                <a:latin typeface="+mn-lt"/>
              </a:rPr>
              <a:t>Coverage, </a:t>
            </a:r>
            <a:r>
              <a:rPr lang="cs-CZ" sz="2100" b="1" dirty="0">
                <a:latin typeface="+mn-lt"/>
              </a:rPr>
              <a:t>Serendipity</a:t>
            </a:r>
            <a:r>
              <a:rPr lang="cs-CZ" sz="2100" dirty="0">
                <a:latin typeface="+mn-lt"/>
              </a:rPr>
              <a:t>, Popularity amplification, ...</a:t>
            </a:r>
            <a:endParaRPr lang="cs-CZ" sz="2100" b="1" dirty="0">
              <a:latin typeface="+mn-lt"/>
            </a:endParaRPr>
          </a:p>
          <a:p>
            <a:pPr marL="800100"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680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Off-line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Metrics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218" y="4460253"/>
            <a:ext cx="4158781" cy="23977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33217" y="1413322"/>
            <a:ext cx="4158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Diversity variants on books and moveis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219" y="2063028"/>
            <a:ext cx="4158781" cy="2397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6274" y="1220273"/>
            <a:ext cx="5727032" cy="4678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Multiple metric types on an e-commerce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58" y="1579442"/>
            <a:ext cx="7171675" cy="52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31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43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Open Problems</a:t>
            </a:r>
          </a:p>
        </p:txBody>
      </p:sp>
    </p:spTree>
    <p:extLst>
      <p:ext uri="{BB962C8B-B14F-4D97-AF65-F5344CB8AC3E}">
        <p14:creationId xmlns:p14="http://schemas.microsoft.com/office/powerpoint/2010/main" val="1277269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9265565" cy="1320795"/>
          </a:xfrm>
        </p:spPr>
        <p:txBody>
          <a:bodyPr/>
          <a:lstStyle/>
          <a:p>
            <a:r>
              <a:rPr lang="cs-CZ" dirty="0"/>
              <a:t>Rather Solved Problems </a:t>
            </a:r>
            <a:r>
              <a:rPr lang="cs-CZ" sz="2800" dirty="0"/>
              <a:t>(incremental updates)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Incorporate raw content </a:t>
            </a:r>
            <a:r>
              <a:rPr lang="cs-CZ" sz="2400" i="1" dirty="0">
                <a:latin typeface="+mn-lt"/>
              </a:rPr>
              <a:t>-&gt; DL</a:t>
            </a:r>
          </a:p>
          <a:p>
            <a:r>
              <a:rPr lang="cs-CZ" sz="3200" dirty="0">
                <a:latin typeface="+mn-lt"/>
              </a:rPr>
              <a:t>Combine different input modalities </a:t>
            </a:r>
            <a:r>
              <a:rPr lang="cs-CZ" sz="2400" i="1" dirty="0">
                <a:latin typeface="+mn-lt"/>
              </a:rPr>
              <a:t>-&gt; </a:t>
            </a:r>
            <a:r>
              <a:rPr lang="cs-CZ" sz="2400" i="1" dirty="0" smtClean="0">
                <a:latin typeface="+mn-lt"/>
              </a:rPr>
              <a:t>DL</a:t>
            </a:r>
          </a:p>
          <a:p>
            <a:pPr lvl="1"/>
            <a:r>
              <a:rPr lang="cs-CZ" sz="2400" dirty="0" smtClean="0">
                <a:latin typeface="+mn-lt"/>
              </a:rPr>
              <a:t>Cold start problem </a:t>
            </a:r>
            <a:r>
              <a:rPr lang="cs-CZ" sz="2200" dirty="0" smtClean="0">
                <a:latin typeface="+mn-lt"/>
              </a:rPr>
              <a:t>-&gt; </a:t>
            </a:r>
            <a:r>
              <a:rPr lang="cs-CZ" sz="2200" i="1" dirty="0" smtClean="0">
                <a:latin typeface="+mn-lt"/>
              </a:rPr>
              <a:t>Hybrid systems with multiple modalities</a:t>
            </a:r>
          </a:p>
          <a:p>
            <a:r>
              <a:rPr lang="cs-CZ" sz="3200" dirty="0" smtClean="0">
                <a:latin typeface="+mn-lt"/>
              </a:rPr>
              <a:t>Over-specialization </a:t>
            </a:r>
            <a:r>
              <a:rPr lang="cs-CZ" sz="2400" i="1" dirty="0" smtClean="0">
                <a:latin typeface="+mn-lt"/>
              </a:rPr>
              <a:t>-&gt;</a:t>
            </a:r>
            <a:r>
              <a:rPr lang="en-US" sz="2400" i="1" dirty="0" smtClean="0">
                <a:latin typeface="+mn-lt"/>
              </a:rPr>
              <a:t> Pipelined s</a:t>
            </a:r>
            <a:r>
              <a:rPr lang="cs-CZ" sz="2400" i="1" dirty="0" smtClean="0">
                <a:latin typeface="+mn-lt"/>
              </a:rPr>
              <a:t>ystems / post-processing</a:t>
            </a:r>
            <a:endParaRPr lang="cs-CZ" sz="3600" i="1" dirty="0">
              <a:latin typeface="+mn-lt"/>
            </a:endParaRPr>
          </a:p>
          <a:p>
            <a:r>
              <a:rPr lang="cs-CZ" sz="3200" dirty="0">
                <a:latin typeface="+mn-lt"/>
              </a:rPr>
              <a:t>Keep the model up-to-date </a:t>
            </a:r>
            <a:r>
              <a:rPr lang="cs-CZ" sz="2400" i="1" dirty="0">
                <a:latin typeface="+mn-lt"/>
              </a:rPr>
              <a:t>-&gt; EASE / session-based</a:t>
            </a:r>
          </a:p>
        </p:txBody>
      </p:sp>
    </p:spTree>
    <p:extLst>
      <p:ext uri="{BB962C8B-B14F-4D97-AF65-F5344CB8AC3E}">
        <p14:creationId xmlns:p14="http://schemas.microsoft.com/office/powerpoint/2010/main" val="1485452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User understanding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How to give RecSys correct inputs?</a:t>
            </a:r>
          </a:p>
          <a:p>
            <a:pPr marL="857250" lvl="2" indent="0">
              <a:buNone/>
            </a:pPr>
            <a:r>
              <a:rPr lang="cs-CZ" sz="1800" dirty="0" smtClean="0">
                <a:latin typeface="+mn-lt"/>
              </a:rPr>
              <a:t>How to interact with users</a:t>
            </a:r>
            <a:r>
              <a:rPr lang="cs-CZ" sz="1800" dirty="0">
                <a:latin typeface="+mn-lt"/>
              </a:rPr>
              <a:t>? </a:t>
            </a:r>
            <a:r>
              <a:rPr lang="cs-CZ" sz="1800" i="1" dirty="0">
                <a:latin typeface="+mn-lt"/>
              </a:rPr>
              <a:t>(ChatGPT stirred things up)</a:t>
            </a:r>
          </a:p>
          <a:p>
            <a:pPr marL="857250" lvl="2" indent="0">
              <a:buNone/>
            </a:pPr>
            <a:r>
              <a:rPr lang="cs-CZ" sz="1800" dirty="0" smtClean="0">
                <a:latin typeface="+mn-lt"/>
              </a:rPr>
              <a:t>How </a:t>
            </a:r>
            <a:r>
              <a:rPr lang="cs-CZ" sz="1800" dirty="0">
                <a:latin typeface="+mn-lt"/>
              </a:rPr>
              <a:t>to interpret their responses?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How to measure what made the user happy?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Saying vs. Doing (beware of user studies</a:t>
            </a:r>
            <a:r>
              <a:rPr lang="cs-CZ" sz="1800" dirty="0" smtClean="0">
                <a:latin typeface="+mn-lt"/>
              </a:rPr>
              <a:t>)</a:t>
            </a:r>
          </a:p>
          <a:p>
            <a:pPr marL="457200" lvl="1" indent="0">
              <a:buNone/>
            </a:pPr>
            <a:r>
              <a:rPr lang="cs-CZ" sz="2000" dirty="0" smtClean="0">
                <a:latin typeface="+mn-lt"/>
              </a:rPr>
              <a:t>How to nudge users towards desired behavior?</a:t>
            </a:r>
          </a:p>
          <a:p>
            <a:pPr marL="457200" lvl="1" indent="0">
              <a:buNone/>
            </a:pPr>
            <a:r>
              <a:rPr lang="cs-CZ" sz="1800" dirty="0">
                <a:latin typeface="+mn-lt"/>
              </a:rPr>
              <a:t>	</a:t>
            </a:r>
            <a:r>
              <a:rPr lang="cs-CZ" sz="1800" dirty="0" smtClean="0">
                <a:latin typeface="+mn-lt"/>
              </a:rPr>
              <a:t>Intersection of RecSys, Psychology &amp; other areas</a:t>
            </a:r>
            <a:endParaRPr lang="cs-CZ" sz="1800" dirty="0">
              <a:latin typeface="+mn-lt"/>
            </a:endParaRPr>
          </a:p>
          <a:p>
            <a:pPr marL="857250" lvl="2" indent="0">
              <a:buNone/>
            </a:pPr>
            <a:endParaRPr lang="cs-CZ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837" y="2061942"/>
            <a:ext cx="4405162" cy="553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857" y="4544781"/>
            <a:ext cx="3812143" cy="2313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856" y="4138639"/>
            <a:ext cx="3812143" cy="412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837" y="2607035"/>
            <a:ext cx="4405163" cy="813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837" y="3409899"/>
            <a:ext cx="4405163" cy="5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38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Evaluation gap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Good in off-line vs. Good in production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What combination of </a:t>
            </a:r>
            <a:r>
              <a:rPr lang="cs-CZ" sz="1800" dirty="0" smtClean="0">
                <a:latin typeface="+mn-lt"/>
              </a:rPr>
              <a:t>metrics?</a:t>
            </a:r>
            <a:endParaRPr lang="cs-CZ" sz="1800" dirty="0">
              <a:latin typeface="+mn-lt"/>
            </a:endParaRP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What evaluation </a:t>
            </a:r>
            <a:r>
              <a:rPr lang="cs-CZ" sz="1800" dirty="0" smtClean="0">
                <a:latin typeface="+mn-lt"/>
              </a:rPr>
              <a:t>protocol?</a:t>
            </a:r>
            <a:endParaRPr lang="cs-CZ" sz="1800" dirty="0">
              <a:latin typeface="+mn-lt"/>
            </a:endParaRP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What data </a:t>
            </a:r>
            <a:r>
              <a:rPr lang="cs-CZ" sz="1800" dirty="0" smtClean="0">
                <a:latin typeface="+mn-lt"/>
              </a:rPr>
              <a:t>treatment? </a:t>
            </a:r>
            <a:r>
              <a:rPr lang="cs-CZ" sz="1800" dirty="0" smtClean="0">
                <a:latin typeface="+mn-lt"/>
              </a:rPr>
              <a:t>...</a:t>
            </a:r>
          </a:p>
          <a:p>
            <a:pPr marL="857250" lvl="2" indent="0">
              <a:buNone/>
            </a:pPr>
            <a:endParaRPr lang="cs-CZ" sz="1800" dirty="0">
              <a:latin typeface="+mn-lt"/>
            </a:endParaRPr>
          </a:p>
          <a:p>
            <a:pPr marL="857250" lvl="2" indent="0">
              <a:buNone/>
            </a:pPr>
            <a:r>
              <a:rPr lang="cs-CZ" sz="1800" dirty="0" smtClean="0">
                <a:latin typeface="+mn-lt"/>
              </a:rPr>
              <a:t>Off-policy learning improved things, but still far from a solved problem</a:t>
            </a:r>
            <a:endParaRPr lang="cs-CZ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572" y="2270754"/>
            <a:ext cx="5215151" cy="14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4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Long-term impact of RecSys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It changes us...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Nudging towards uniformity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Creating bubbles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Spreading </a:t>
            </a:r>
            <a:r>
              <a:rPr lang="cs-CZ" sz="1800" dirty="0" smtClean="0">
                <a:latin typeface="+mn-lt"/>
              </a:rPr>
              <a:t>missinformation</a:t>
            </a:r>
          </a:p>
          <a:p>
            <a:pPr marL="857250" lvl="2" indent="0">
              <a:buNone/>
            </a:pPr>
            <a:r>
              <a:rPr lang="cs-CZ" sz="1800" dirty="0" smtClean="0">
                <a:latin typeface="+mn-lt"/>
              </a:rPr>
              <a:t>Amplifying biases</a:t>
            </a:r>
          </a:p>
          <a:p>
            <a:pPr marL="857250" lvl="2" indent="0">
              <a:buNone/>
            </a:pPr>
            <a:r>
              <a:rPr lang="cs-CZ" sz="1800" dirty="0" smtClean="0">
                <a:latin typeface="+mn-lt"/>
              </a:rPr>
              <a:t>... and can severely hurt you in some use cases </a:t>
            </a:r>
            <a:r>
              <a:rPr lang="cs-CZ" sz="1800" dirty="0" smtClean="0">
                <a:latin typeface="+mn-lt"/>
              </a:rPr>
              <a:t/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(</a:t>
            </a:r>
            <a:r>
              <a:rPr lang="cs-CZ" sz="1800" dirty="0" smtClean="0">
                <a:latin typeface="+mn-lt"/>
              </a:rPr>
              <a:t>job recommenders,...)</a:t>
            </a:r>
            <a:endParaRPr lang="cs-CZ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28" y="1919662"/>
            <a:ext cx="5400072" cy="717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928" y="2612854"/>
            <a:ext cx="5400072" cy="844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8122" y="3330312"/>
            <a:ext cx="3197746" cy="1134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2638" y="4464535"/>
            <a:ext cx="3259362" cy="768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0627" y="5233117"/>
            <a:ext cx="3271373" cy="16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3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RecSys Recap - continued</a:t>
            </a:r>
          </a:p>
        </p:txBody>
      </p:sp>
    </p:spTree>
    <p:extLst>
      <p:ext uri="{BB962C8B-B14F-4D97-AF65-F5344CB8AC3E}">
        <p14:creationId xmlns:p14="http://schemas.microsoft.com/office/powerpoint/2010/main" val="2200866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Fairness and multi-stakeholder environment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Its not just me and the system...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Other stakeholders (e.g., content providers) have needs of their own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Often, those needs contradict each other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But how to say what is fair... And who gets to say that?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178" y="749940"/>
            <a:ext cx="5400072" cy="717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178" y="1443132"/>
            <a:ext cx="5400072" cy="844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372" y="2160590"/>
            <a:ext cx="3197746" cy="1134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1888" y="3294813"/>
            <a:ext cx="3259362" cy="768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9877" y="4063395"/>
            <a:ext cx="3271373" cy="16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186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Scalability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Sometimes better approaches dealing with previous challenges exist... </a:t>
            </a:r>
            <a:r>
              <a:rPr lang="cs-CZ" sz="2000" dirty="0" smtClean="0">
                <a:latin typeface="+mn-lt"/>
              </a:rPr>
              <a:t/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>
                <a:latin typeface="+mn-lt"/>
              </a:rPr>
              <a:t>But </a:t>
            </a:r>
            <a:r>
              <a:rPr lang="cs-CZ" sz="2000" dirty="0">
                <a:latin typeface="+mn-lt"/>
              </a:rPr>
              <a:t>are too slow.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Not just time, but model size / train memory is also an issue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39" y="5534990"/>
            <a:ext cx="5281061" cy="13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021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Joint modeling</a:t>
            </a:r>
            <a:r>
              <a:rPr lang="cs-CZ" sz="3200" dirty="0" smtClean="0">
                <a:latin typeface="+mn-lt"/>
              </a:rPr>
              <a:t> [New at RecSys 2024]</a:t>
            </a:r>
            <a:endParaRPr lang="cs-CZ" sz="3200" dirty="0">
              <a:latin typeface="+mn-lt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+mn-lt"/>
              </a:rPr>
              <a:t>Is search so much different from recommendations</a:t>
            </a:r>
            <a:r>
              <a:rPr lang="cs-CZ" sz="2000" dirty="0" smtClean="0">
                <a:latin typeface="+mn-lt"/>
              </a:rPr>
              <a:t>?</a:t>
            </a:r>
          </a:p>
          <a:p>
            <a:pPr marL="457200" lvl="1" indent="0">
              <a:buNone/>
            </a:pPr>
            <a:r>
              <a:rPr lang="cs-CZ" sz="2000" dirty="0" smtClean="0">
                <a:latin typeface="+mn-lt"/>
              </a:rPr>
              <a:t>Could we, perhaps use the same machinery for both?</a:t>
            </a:r>
          </a:p>
          <a:p>
            <a:pPr marL="457200" lvl="1" indent="0">
              <a:buNone/>
            </a:pPr>
            <a:r>
              <a:rPr lang="cs-CZ" sz="2000" dirty="0" smtClean="0">
                <a:latin typeface="+mn-lt"/>
              </a:rPr>
              <a:t>What are the challenges/obstacles?</a:t>
            </a:r>
            <a:endParaRPr lang="cs-CZ" sz="2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16" y="3836200"/>
            <a:ext cx="6868484" cy="809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402" y="4645938"/>
            <a:ext cx="6628598" cy="1487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889" y="6133705"/>
            <a:ext cx="4201111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3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3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1BAC-1A36-2B53-0627-9932FA5F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660818E-38E9-0122-70FA-55C3F2865FB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C660ACC-F80B-1471-D6DA-D7D955C5886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54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CDA408-9FB3-56E5-BEF2-F96C0C6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Three </a:t>
            </a:r>
            <a:r>
              <a:rPr lang="cs-CZ" dirty="0"/>
              <a:t>things you found interesting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B98EAF-D9B7-5068-E71C-C1A40A1EF2AE}"/>
              </a:ext>
            </a:extLst>
          </p:cNvPr>
          <p:cNvSpPr txBox="1"/>
          <p:nvPr/>
        </p:nvSpPr>
        <p:spPr>
          <a:xfrm>
            <a:off x="702013" y="2540000"/>
            <a:ext cx="89604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112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3795-6C4E-2791-BD3A-F1D1B1E9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B08A5C7-0CBE-D4D4-5148-D7F932C88C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55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F0A9B6-CAA3-6105-3B78-D9C96D3C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Five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I </a:t>
            </a:r>
            <a:r>
              <a:rPr lang="cs-CZ" dirty="0" err="1"/>
              <a:t>find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D607C8-BE6B-FA1B-3A49-7E0A014F0E9B}"/>
              </a:ext>
            </a:extLst>
          </p:cNvPr>
          <p:cNvSpPr txBox="1"/>
          <p:nvPr/>
        </p:nvSpPr>
        <p:spPr>
          <a:xfrm>
            <a:off x="677332" y="2380939"/>
            <a:ext cx="89604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smtClean="0"/>
              <a:t>Over-specialization problem</a:t>
            </a:r>
            <a:endParaRPr lang="cs-CZ" altLang="cs-CZ" sz="2000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/>
              <a:t>Usage of DL to combine different input modalities</a:t>
            </a:r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smtClean="0"/>
              <a:t>Online </a:t>
            </a:r>
            <a:r>
              <a:rPr lang="cs-CZ" altLang="cs-CZ" sz="2000" dirty="0"/>
              <a:t>vs. </a:t>
            </a:r>
            <a:r>
              <a:rPr lang="cs-CZ" altLang="cs-CZ" sz="2000" dirty="0" smtClean="0"/>
              <a:t>Offline</a:t>
            </a:r>
            <a:endParaRPr lang="cs-CZ" altLang="cs-CZ" sz="2000" dirty="0"/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/>
              <a:t>Beware of how you measure diversity</a:t>
            </a:r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smtClean="0"/>
              <a:t>Long-term impact of RS</a:t>
            </a:r>
            <a:endParaRPr lang="cs-CZ" altLang="cs-CZ" dirty="0"/>
          </a:p>
        </p:txBody>
      </p:sp>
      <p:pic>
        <p:nvPicPr>
          <p:cNvPr id="8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4079458" y="2380939"/>
            <a:ext cx="1923193" cy="71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5768387" y="2397415"/>
            <a:ext cx="1456197" cy="7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879BE635-A13C-8D40-1AAE-CCC4273E2A2E}"/>
              </a:ext>
            </a:extLst>
          </p:cNvPr>
          <p:cNvSpPr/>
          <p:nvPr/>
        </p:nvSpPr>
        <p:spPr>
          <a:xfrm>
            <a:off x="7459955" y="3109850"/>
            <a:ext cx="2256277" cy="69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454" y="4103556"/>
            <a:ext cx="2034745" cy="11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903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3AA47-D445-C046-CC3C-C6B40D59C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2D529FB-1259-467E-7EEB-F5F6A9ED314D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FEB1273-B8EB-CF80-3B56-B3AFF56B864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56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3A1A74-CB7B-5978-12C2-5B1F7979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Lecture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24EC6A-8AE2-0690-5EB9-27037ACCA3D7}"/>
              </a:ext>
            </a:extLst>
          </p:cNvPr>
          <p:cNvSpPr txBox="1"/>
          <p:nvPr/>
        </p:nvSpPr>
        <p:spPr>
          <a:xfrm>
            <a:off x="647130" y="2508080"/>
            <a:ext cx="89604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User Preferences: intro + </a:t>
            </a:r>
            <a:r>
              <a:rPr lang="cs-CZ" altLang="cs-CZ" sz="2000" dirty="0" smtClean="0"/>
              <a:t>variants; </a:t>
            </a:r>
            <a:r>
              <a:rPr lang="cs-CZ" altLang="cs-CZ" sz="2000" smtClean="0"/>
              <a:t>preference elicitation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282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5B724-C06F-8BE4-2FD8-CABE50428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83F3F46-8694-4DC2-0BAB-1F589DA6D295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343118E-2933-8886-7F82-6ADDD69743F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C6091B4-AC44-23C8-E1EA-B329221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44B9B0-505B-9E24-B15E-788955DC2A83}"/>
              </a:ext>
            </a:extLst>
          </p:cNvPr>
          <p:cNvSpPr txBox="1"/>
          <p:nvPr/>
        </p:nvSpPr>
        <p:spPr>
          <a:xfrm>
            <a:off x="850307" y="1584834"/>
            <a:ext cx="86638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Collaborative-filtering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limitations</a:t>
            </a:r>
            <a:endParaRPr lang="cs-CZ" altLang="cs-CZ" sz="2000" b="1" i="1" dirty="0"/>
          </a:p>
          <a:p>
            <a:pPr marL="0" indent="0" eaLnBrk="1" hangingPunct="1">
              <a:buNone/>
            </a:pP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Bias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amplification</a:t>
            </a:r>
            <a:r>
              <a:rPr lang="cs-CZ" altLang="cs-CZ" sz="2000" i="1" dirty="0"/>
              <a:t> (</a:t>
            </a:r>
            <a:r>
              <a:rPr lang="cs-CZ" altLang="cs-CZ" sz="2000" i="1" dirty="0" err="1"/>
              <a:t>oversampling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popular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items</a:t>
            </a:r>
            <a:r>
              <a:rPr lang="cs-CZ" altLang="cs-CZ" sz="2000" i="1" dirty="0"/>
              <a:t>; more on </a:t>
            </a:r>
            <a:r>
              <a:rPr lang="cs-CZ" altLang="cs-CZ" sz="2000" i="1" dirty="0" err="1"/>
              <a:t>that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later</a:t>
            </a:r>
            <a:r>
              <a:rPr lang="cs-CZ" altLang="cs-CZ" sz="2000" i="1" dirty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Inferior</a:t>
            </a:r>
            <a:r>
              <a:rPr lang="cs-CZ" altLang="cs-CZ" sz="2000" i="1" dirty="0"/>
              <a:t> performance </a:t>
            </a:r>
            <a:r>
              <a:rPr lang="cs-CZ" altLang="cs-CZ" sz="2000" i="1" dirty="0" err="1"/>
              <a:t>if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the</a:t>
            </a:r>
            <a:r>
              <a:rPr lang="cs-CZ" altLang="cs-CZ" sz="2000" i="1" dirty="0"/>
              <a:t> data </a:t>
            </a:r>
            <a:r>
              <a:rPr lang="cs-CZ" altLang="cs-CZ" sz="2000" i="1" dirty="0" err="1"/>
              <a:t>is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lacking</a:t>
            </a:r>
            <a:endParaRPr lang="cs-CZ" altLang="cs-CZ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Cold</a:t>
            </a:r>
            <a:r>
              <a:rPr lang="cs-CZ" altLang="cs-CZ" sz="2000" i="1" dirty="0"/>
              <a:t>-start </a:t>
            </a:r>
            <a:r>
              <a:rPr lang="cs-CZ" altLang="cs-CZ" sz="2000" i="1" dirty="0" err="1"/>
              <a:t>problem</a:t>
            </a:r>
            <a:endParaRPr lang="cs-CZ" altLang="cs-CZ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 smtClean="0"/>
              <a:t>New User</a:t>
            </a:r>
            <a:endParaRPr lang="cs-CZ" altLang="cs-CZ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 smtClean="0"/>
              <a:t>New Item</a:t>
            </a:r>
            <a:endParaRPr lang="cs-CZ" altLang="cs-CZ" sz="2000" i="1" dirty="0"/>
          </a:p>
          <a:p>
            <a:pPr marL="0" indent="0" eaLnBrk="1" hangingPunct="1">
              <a:buNone/>
            </a:pPr>
            <a:r>
              <a:rPr lang="cs-CZ" altLang="cs-CZ" sz="2000" i="1" dirty="0"/>
              <a:t>	</a:t>
            </a:r>
          </a:p>
          <a:p>
            <a:pPr marL="0" indent="0" eaLnBrk="1" hangingPunct="1">
              <a:buNone/>
            </a:pPr>
            <a:endParaRPr lang="cs-CZ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27317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Cold</a:t>
            </a:r>
            <a:r>
              <a:rPr lang="cs-CZ" dirty="0"/>
              <a:t>-start </a:t>
            </a:r>
            <a:r>
              <a:rPr lang="cs-CZ" dirty="0" err="1"/>
              <a:t>problem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2" y="1412777"/>
            <a:ext cx="9533468" cy="5130898"/>
          </a:xfrm>
        </p:spPr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user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users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rated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6978" name="AutoShape 2" descr="Výsledek obrázku pro lisa simps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6980" name="Picture 4" descr="Výsledek obrázku pro lisa simp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427" y="2132857"/>
            <a:ext cx="998277" cy="1623865"/>
          </a:xfrm>
          <a:prstGeom prst="rect">
            <a:avLst/>
          </a:prstGeom>
          <a:noFill/>
        </p:spPr>
      </p:pic>
      <p:cxnSp>
        <p:nvCxnSpPr>
          <p:cNvPr id="7" name="Přímá spojovací šipka 6"/>
          <p:cNvCxnSpPr/>
          <p:nvPr/>
        </p:nvCxnSpPr>
        <p:spPr bwMode="auto">
          <a:xfrm flipV="1">
            <a:off x="4079776" y="1700808"/>
            <a:ext cx="3240360" cy="10081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/>
          <p:nvPr/>
        </p:nvCxnSpPr>
        <p:spPr bwMode="auto">
          <a:xfrm>
            <a:off x="4079776" y="2924944"/>
            <a:ext cx="4176464" cy="1440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2" name="Picture 6" descr="Výsledek obrázku pro vočko szysl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7" y="1268761"/>
            <a:ext cx="1403291" cy="1296143"/>
          </a:xfrm>
          <a:prstGeom prst="rect">
            <a:avLst/>
          </a:prstGeom>
          <a:noFill/>
        </p:spPr>
      </p:pic>
      <p:pic>
        <p:nvPicPr>
          <p:cNvPr id="126984" name="Picture 8" descr="Výsledek obrázku pro školník willy"/>
          <p:cNvPicPr>
            <a:picLocks noChangeAspect="1" noChangeArrowheads="1"/>
          </p:cNvPicPr>
          <p:nvPr/>
        </p:nvPicPr>
        <p:blipFill>
          <a:blip r:embed="rId5" cstate="print"/>
          <a:srcRect r="21433"/>
          <a:stretch>
            <a:fillRect/>
          </a:stretch>
        </p:blipFill>
        <p:spPr bwMode="auto">
          <a:xfrm>
            <a:off x="8616280" y="2132857"/>
            <a:ext cx="1224136" cy="1799167"/>
          </a:xfrm>
          <a:prstGeom prst="rect">
            <a:avLst/>
          </a:prstGeom>
          <a:noFill/>
        </p:spPr>
      </p:pic>
      <p:cxnSp>
        <p:nvCxnSpPr>
          <p:cNvPr id="14" name="Přímá spojovací šipka 13"/>
          <p:cNvCxnSpPr>
            <a:endCxn id="126988" idx="1"/>
          </p:cNvCxnSpPr>
          <p:nvPr/>
        </p:nvCxnSpPr>
        <p:spPr bwMode="auto">
          <a:xfrm flipV="1">
            <a:off x="4223792" y="4812779"/>
            <a:ext cx="3168352" cy="5760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/>
          <p:cNvCxnSpPr>
            <a:endCxn id="126990" idx="1"/>
          </p:cNvCxnSpPr>
          <p:nvPr/>
        </p:nvCxnSpPr>
        <p:spPr bwMode="auto">
          <a:xfrm>
            <a:off x="4223793" y="5676876"/>
            <a:ext cx="3165321" cy="228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6" name="Picture 10" descr="Výsledek obrázku pro skoda 1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553" y="4884787"/>
            <a:ext cx="2048227" cy="1152128"/>
          </a:xfrm>
          <a:prstGeom prst="rect">
            <a:avLst/>
          </a:prstGeom>
          <a:noFill/>
        </p:spPr>
      </p:pic>
      <p:pic>
        <p:nvPicPr>
          <p:cNvPr id="126988" name="Picture 12" descr="Výsledek obrázku pro ferrari"/>
          <p:cNvPicPr>
            <a:picLocks noChangeAspect="1" noChangeArrowheads="1"/>
          </p:cNvPicPr>
          <p:nvPr/>
        </p:nvPicPr>
        <p:blipFill>
          <a:blip r:embed="rId7" cstate="print"/>
          <a:srcRect t="19128" b="23486"/>
          <a:stretch>
            <a:fillRect/>
          </a:stretch>
        </p:blipFill>
        <p:spPr bwMode="auto">
          <a:xfrm>
            <a:off x="7392144" y="4380731"/>
            <a:ext cx="2463440" cy="864096"/>
          </a:xfrm>
          <a:prstGeom prst="rect">
            <a:avLst/>
          </a:prstGeom>
          <a:noFill/>
        </p:spPr>
      </p:pic>
      <p:pic>
        <p:nvPicPr>
          <p:cNvPr id="126990" name="Picture 14" descr="Výsledek obrázku pro rolls royce silver cloud"/>
          <p:cNvPicPr>
            <a:picLocks noChangeAspect="1" noChangeArrowheads="1"/>
          </p:cNvPicPr>
          <p:nvPr/>
        </p:nvPicPr>
        <p:blipFill>
          <a:blip r:embed="rId8" cstate="print"/>
          <a:srcRect l="8937" r="11664"/>
          <a:stretch>
            <a:fillRect/>
          </a:stretch>
        </p:blipFill>
        <p:spPr bwMode="auto">
          <a:xfrm>
            <a:off x="7389113" y="5316836"/>
            <a:ext cx="2293212" cy="1177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14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CD0D-59EF-D53C-BB95-7CFBEE6F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731DD-A0B1-444B-DB31-06F0B1D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Cold</a:t>
            </a:r>
            <a:r>
              <a:rPr lang="cs-CZ" dirty="0"/>
              <a:t>-start </a:t>
            </a:r>
            <a:r>
              <a:rPr lang="cs-CZ" dirty="0" err="1"/>
              <a:t>problem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A2CF4E-FD83-AC16-FE4A-C15E0F2D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12777"/>
            <a:ext cx="9533468" cy="5130898"/>
          </a:xfrm>
        </p:spPr>
        <p:txBody>
          <a:bodyPr/>
          <a:lstStyle/>
          <a:p>
            <a:r>
              <a:rPr lang="cs-CZ" dirty="0" smtClean="0"/>
              <a:t>[New user] Which </a:t>
            </a:r>
            <a:r>
              <a:rPr lang="cs-CZ" dirty="0"/>
              <a:t>user is closer to the current one?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users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 smtClean="0"/>
              <a:t>[New item] Which </a:t>
            </a:r>
            <a:r>
              <a:rPr lang="cs-CZ" dirty="0"/>
              <a:t>object is closer to the current one?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rated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6978" name="AutoShape 2" descr="Výsledek obrázku pro lisa simpson">
            <a:extLst>
              <a:ext uri="{FF2B5EF4-FFF2-40B4-BE49-F238E27FC236}">
                <a16:creationId xmlns:a16="http://schemas.microsoft.com/office/drawing/2014/main" id="{8FBC272B-C767-CAF7-C0E6-EC2947E55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4D05A0D4-5EDD-E944-3000-D8DEC19026B5}"/>
              </a:ext>
            </a:extLst>
          </p:cNvPr>
          <p:cNvCxnSpPr/>
          <p:nvPr/>
        </p:nvCxnSpPr>
        <p:spPr bwMode="auto">
          <a:xfrm flipV="1">
            <a:off x="4079776" y="1700808"/>
            <a:ext cx="3240360" cy="10081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DCDA62FC-A52F-63DA-36AE-0D7244F9732E}"/>
              </a:ext>
            </a:extLst>
          </p:cNvPr>
          <p:cNvCxnSpPr/>
          <p:nvPr/>
        </p:nvCxnSpPr>
        <p:spPr bwMode="auto">
          <a:xfrm>
            <a:off x="4079776" y="2924944"/>
            <a:ext cx="4176464" cy="1440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2" name="Picture 6" descr="Výsledek obrázku pro vočko szyslak">
            <a:extLst>
              <a:ext uri="{FF2B5EF4-FFF2-40B4-BE49-F238E27FC236}">
                <a16:creationId xmlns:a16="http://schemas.microsoft.com/office/drawing/2014/main" id="{0A865D78-94A2-CE1D-7AED-A012BCFFB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7" y="1268761"/>
            <a:ext cx="1403291" cy="1296143"/>
          </a:xfrm>
          <a:prstGeom prst="rect">
            <a:avLst/>
          </a:prstGeom>
          <a:noFill/>
        </p:spPr>
      </p:pic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5AB890BE-43A5-5726-F9AD-B1E9DF54F020}"/>
              </a:ext>
            </a:extLst>
          </p:cNvPr>
          <p:cNvCxnSpPr>
            <a:endCxn id="126988" idx="1"/>
          </p:cNvCxnSpPr>
          <p:nvPr/>
        </p:nvCxnSpPr>
        <p:spPr bwMode="auto">
          <a:xfrm flipV="1">
            <a:off x="4223792" y="4812779"/>
            <a:ext cx="3168352" cy="5760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C0E272A7-C06A-8D85-CABE-F1015CE9ABD0}"/>
              </a:ext>
            </a:extLst>
          </p:cNvPr>
          <p:cNvCxnSpPr>
            <a:cxnSpLocks/>
          </p:cNvCxnSpPr>
          <p:nvPr/>
        </p:nvCxnSpPr>
        <p:spPr bwMode="auto">
          <a:xfrm>
            <a:off x="4223793" y="5676876"/>
            <a:ext cx="3165321" cy="228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8" name="Picture 12" descr="Výsledek obrázku pro ferrari">
            <a:extLst>
              <a:ext uri="{FF2B5EF4-FFF2-40B4-BE49-F238E27FC236}">
                <a16:creationId xmlns:a16="http://schemas.microsoft.com/office/drawing/2014/main" id="{533010B7-BEF0-0066-7A5C-1C788CCD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9128" b="23486"/>
          <a:stretch>
            <a:fillRect/>
          </a:stretch>
        </p:blipFill>
        <p:spPr bwMode="auto">
          <a:xfrm>
            <a:off x="7392144" y="4380731"/>
            <a:ext cx="2463440" cy="864096"/>
          </a:xfrm>
          <a:prstGeom prst="rect">
            <a:avLst/>
          </a:prstGeom>
          <a:noFill/>
        </p:spPr>
      </p:pic>
      <p:pic>
        <p:nvPicPr>
          <p:cNvPr id="4" name="Picture 4" descr="Výsledek obrázku pro lisa simpson">
            <a:extLst>
              <a:ext uri="{FF2B5EF4-FFF2-40B4-BE49-F238E27FC236}">
                <a16:creationId xmlns:a16="http://schemas.microsoft.com/office/drawing/2014/main" id="{4E466EE9-7510-3B36-3C52-EB83E47A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9575" y="2152845"/>
            <a:ext cx="998277" cy="1623865"/>
          </a:xfrm>
          <a:prstGeom prst="rect">
            <a:avLst/>
          </a:prstGeom>
          <a:noFill/>
        </p:spPr>
      </p:pic>
      <p:pic>
        <p:nvPicPr>
          <p:cNvPr id="5" name="Picture 10" descr="Výsledek obrázku pro skoda 105">
            <a:extLst>
              <a:ext uri="{FF2B5EF4-FFF2-40B4-BE49-F238E27FC236}">
                <a16:creationId xmlns:a16="http://schemas.microsoft.com/office/drawing/2014/main" id="{60993D27-A090-C8EB-11AC-9CF53BE6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9114" y="5215107"/>
            <a:ext cx="2048227" cy="1152128"/>
          </a:xfrm>
          <a:prstGeom prst="rect">
            <a:avLst/>
          </a:prstGeom>
          <a:noFill/>
        </p:spPr>
      </p:pic>
      <p:pic>
        <p:nvPicPr>
          <p:cNvPr id="4098" name="Picture 2" descr="Download Blank Profile Picture, Mystery Man, Avatar. Royalty ...">
            <a:extLst>
              <a:ext uri="{FF2B5EF4-FFF2-40B4-BE49-F238E27FC236}">
                <a16:creationId xmlns:a16="http://schemas.microsoft.com/office/drawing/2014/main" id="{C0965613-AB04-1356-85BE-2E074A60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63" y="2214386"/>
            <a:ext cx="115212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 Compact 2 Icon 256x256 | Icon, Compact, Collection">
            <a:extLst>
              <a:ext uri="{FF2B5EF4-FFF2-40B4-BE49-F238E27FC236}">
                <a16:creationId xmlns:a16="http://schemas.microsoft.com/office/drawing/2014/main" id="{B47E2871-7202-F3B1-DBCF-93BA72A3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6" y="4642797"/>
            <a:ext cx="1306116" cy="13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4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1584834"/>
            <a:ext cx="8383270" cy="363689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Non-</a:t>
            </a:r>
            <a:r>
              <a:rPr lang="cs-CZ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personalized</a:t>
            </a:r>
            <a:r>
              <a:rPr lang="cs-CZ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&amp; </a:t>
            </a:r>
            <a:r>
              <a:rPr lang="cs-CZ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item-based</a:t>
            </a:r>
            <a:r>
              <a:rPr lang="cs-CZ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2060"/>
                </a:solidFill>
                <a:latin typeface="Calibri"/>
                <a:cs typeface="Calibri"/>
              </a:rPr>
              <a:t>Session-</a:t>
            </a:r>
            <a:r>
              <a:rPr lang="cs-CZ" b="1" dirty="0" err="1">
                <a:solidFill>
                  <a:srgbClr val="002060"/>
                </a:solidFill>
                <a:latin typeface="Calibri"/>
                <a:cs typeface="Calibri"/>
              </a:rPr>
              <a:t>based</a:t>
            </a:r>
            <a:r>
              <a:rPr lang="cs-CZ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Calibri"/>
                <a:cs typeface="Calibri"/>
              </a:rPr>
              <a:t>models</a:t>
            </a:r>
            <a:endParaRPr lang="cs-CZ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KNN variants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(content-based or collaborative)</a:t>
            </a:r>
            <a:endParaRPr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  <a:p>
            <a:pPr marL="58420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Matrix </a:t>
            </a:r>
            <a:r>
              <a:rPr lang="cs-CZ" b="1" spc="-5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factorization</a:t>
            </a:r>
            <a:r>
              <a:rPr lang="cs-CZ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b="1" spc="-5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variants</a:t>
            </a:r>
            <a:endParaRPr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2060"/>
                </a:solidFill>
                <a:latin typeface="Calibri"/>
                <a:cs typeface="Calibri"/>
              </a:rPr>
              <a:t>Hybrid models </a:t>
            </a:r>
            <a:r>
              <a:rPr lang="cs-CZ" dirty="0">
                <a:solidFill>
                  <a:srgbClr val="002060"/>
                </a:solidFill>
                <a:latin typeface="Calibri"/>
                <a:cs typeface="Calibri"/>
              </a:rPr>
              <a:t>(mostly deep learning nowadays)</a:t>
            </a:r>
          </a:p>
          <a:p>
            <a:pPr marL="1041400" marR="275590" lvl="1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dirty="0">
                <a:solidFill>
                  <a:srgbClr val="002060"/>
                </a:solidFill>
                <a:latin typeface="Calibri"/>
                <a:cs typeface="Calibri"/>
              </a:rPr>
              <a:t>Additional input modalities, e.g., context</a:t>
            </a: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2060"/>
                </a:solidFill>
                <a:latin typeface="Calibri"/>
                <a:cs typeface="Calibri"/>
              </a:rPr>
              <a:t>Reinforcement learning / multi-armed bandits</a:t>
            </a: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9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55564ED-BA2E-AA13-2E6E-427B1183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4"/>
            <a:ext cx="8596667" cy="714372"/>
          </a:xfrm>
        </p:spPr>
        <p:txBody>
          <a:bodyPr/>
          <a:lstStyle/>
          <a:p>
            <a:r>
              <a:rPr lang="cs-CZ" dirty="0"/>
              <a:t>RecSys: basic algorithm families</a:t>
            </a:r>
          </a:p>
        </p:txBody>
      </p:sp>
    </p:spTree>
    <p:extLst>
      <p:ext uri="{BB962C8B-B14F-4D97-AF65-F5344CB8AC3E}">
        <p14:creationId xmlns:p14="http://schemas.microsoft.com/office/powerpoint/2010/main" val="53264019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42803</TotalTime>
  <Words>2919</Words>
  <Application>Microsoft Office PowerPoint</Application>
  <PresentationFormat>Widescreen</PresentationFormat>
  <Paragraphs>504</Paragraphs>
  <Slides>56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Aptos</vt:lpstr>
      <vt:lpstr>Arial</vt:lpstr>
      <vt:lpstr>Arial MT</vt:lpstr>
      <vt:lpstr>Berlin Sans FB</vt:lpstr>
      <vt:lpstr>Calibri</vt:lpstr>
      <vt:lpstr>Cambria Math</vt:lpstr>
      <vt:lpstr>sohne</vt:lpstr>
      <vt:lpstr>Symbol</vt:lpstr>
      <vt:lpstr>Trebuchet MS</vt:lpstr>
      <vt:lpstr>Wingdings</vt:lpstr>
      <vt:lpstr>Wingdings 3</vt:lpstr>
      <vt:lpstr>Fazeta</vt:lpstr>
      <vt:lpstr>NDBI021, Lecture 2</vt:lpstr>
      <vt:lpstr>Today’s content</vt:lpstr>
      <vt:lpstr>Recap</vt:lpstr>
      <vt:lpstr>Where to utilize user preferences?</vt:lpstr>
      <vt:lpstr>RecSys Recap - continued</vt:lpstr>
      <vt:lpstr>RecSys: collaborative</vt:lpstr>
      <vt:lpstr>RecSys: Cold-start problem</vt:lpstr>
      <vt:lpstr>RecSys: Cold-start problem</vt:lpstr>
      <vt:lpstr>RecSys: basic algorithm families</vt:lpstr>
      <vt:lpstr>RecSys: content-based</vt:lpstr>
      <vt:lpstr>RecSys: content-based</vt:lpstr>
      <vt:lpstr>RecSys: content-based</vt:lpstr>
      <vt:lpstr>RecSys: content-based</vt:lpstr>
      <vt:lpstr>RecSys: content-based</vt:lpstr>
      <vt:lpstr>RecSys: Overspecialization</vt:lpstr>
      <vt:lpstr>RecSys: Overspecialization</vt:lpstr>
      <vt:lpstr>RecSys: Overspecialization</vt:lpstr>
      <vt:lpstr>  Questions?</vt:lpstr>
      <vt:lpstr>RecSys: Hybrid RS</vt:lpstr>
      <vt:lpstr>RecSys: Hybrid RS</vt:lpstr>
      <vt:lpstr>RecSys: Hybrid RS</vt:lpstr>
      <vt:lpstr>RecSys: Hybrid RS</vt:lpstr>
      <vt:lpstr>RecSys: Hybrid RS</vt:lpstr>
      <vt:lpstr>RecSys: Hybrid RS</vt:lpstr>
      <vt:lpstr>RecSys: Hybrid RS</vt:lpstr>
      <vt:lpstr>RecSys: Hybrid RS</vt:lpstr>
      <vt:lpstr>RecSys: Hybrid RS</vt:lpstr>
      <vt:lpstr>  Questions?</vt:lpstr>
      <vt:lpstr>RecSys: Session-based</vt:lpstr>
      <vt:lpstr>RecSys: Recurrent Neural Networks</vt:lpstr>
      <vt:lpstr>RecSys: RNN-based machine learning</vt:lpstr>
      <vt:lpstr>RecSys: Context-aware</vt:lpstr>
      <vt:lpstr>RecSys: Context-aware</vt:lpstr>
      <vt:lpstr>  Questions?</vt:lpstr>
      <vt:lpstr>RecSys Evaluation If You want to double #successes, double #failures </vt:lpstr>
      <vt:lpstr>Evaluation settings</vt:lpstr>
      <vt:lpstr>Online Evaluation: Metrics</vt:lpstr>
      <vt:lpstr>E-commerce: Online evaluation metrics</vt:lpstr>
      <vt:lpstr>„Technical“ metrics</vt:lpstr>
      <vt:lpstr>Evaluation in Lab studies</vt:lpstr>
      <vt:lpstr>Evaluation in Off-line Settings</vt:lpstr>
      <vt:lpstr>Off-line Evaluation Metrics</vt:lpstr>
      <vt:lpstr>Off-line Evaluation Metrics</vt:lpstr>
      <vt:lpstr>  Questions?</vt:lpstr>
      <vt:lpstr>RecSys: Open Problems</vt:lpstr>
      <vt:lpstr>Rather Solved Problems (incremental updates)</vt:lpstr>
      <vt:lpstr>Open Problems</vt:lpstr>
      <vt:lpstr>Open Problems</vt:lpstr>
      <vt:lpstr>Open Problems</vt:lpstr>
      <vt:lpstr>Open Problems</vt:lpstr>
      <vt:lpstr>Open Problems</vt:lpstr>
      <vt:lpstr>Open Problems</vt:lpstr>
      <vt:lpstr>  Questions?</vt:lpstr>
      <vt:lpstr>Three things you found interesting</vt:lpstr>
      <vt:lpstr>Five things I find most important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106</cp:revision>
  <dcterms:created xsi:type="dcterms:W3CDTF">2022-01-20T12:02:53Z</dcterms:created>
  <dcterms:modified xsi:type="dcterms:W3CDTF">2024-10-22T13:46:04Z</dcterms:modified>
</cp:coreProperties>
</file>