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6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7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02" r:id="rId1"/>
    <p:sldMasterId id="2147483803" r:id="rId2"/>
    <p:sldMasterId id="2147483804" r:id="rId3"/>
    <p:sldMasterId id="2147483805" r:id="rId4"/>
    <p:sldMasterId id="2147483806" r:id="rId5"/>
    <p:sldMasterId id="2147483807" r:id="rId6"/>
    <p:sldMasterId id="2147483808" r:id="rId7"/>
    <p:sldMasterId id="2147483825" r:id="rId8"/>
  </p:sldMasterIdLst>
  <p:notesMasterIdLst>
    <p:notesMasterId r:id="rId161"/>
  </p:notesMasterIdLst>
  <p:sldIdLst>
    <p:sldId id="377" r:id="rId9"/>
    <p:sldId id="378" r:id="rId10"/>
    <p:sldId id="423" r:id="rId11"/>
    <p:sldId id="379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80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256" r:id="rId99"/>
    <p:sldId id="273" r:id="rId100"/>
    <p:sldId id="272" r:id="rId101"/>
    <p:sldId id="257" r:id="rId102"/>
    <p:sldId id="259" r:id="rId103"/>
    <p:sldId id="260" r:id="rId104"/>
    <p:sldId id="261" r:id="rId105"/>
    <p:sldId id="262" r:id="rId106"/>
    <p:sldId id="263" r:id="rId107"/>
    <p:sldId id="264" r:id="rId108"/>
    <p:sldId id="266" r:id="rId109"/>
    <p:sldId id="267" r:id="rId110"/>
    <p:sldId id="265" r:id="rId111"/>
    <p:sldId id="268" r:id="rId112"/>
    <p:sldId id="269" r:id="rId113"/>
    <p:sldId id="270" r:id="rId114"/>
    <p:sldId id="271" r:id="rId115"/>
    <p:sldId id="397" r:id="rId116"/>
    <p:sldId id="274" r:id="rId117"/>
    <p:sldId id="275" r:id="rId118"/>
    <p:sldId id="276" r:id="rId119"/>
    <p:sldId id="278" r:id="rId120"/>
    <p:sldId id="279" r:id="rId121"/>
    <p:sldId id="277" r:id="rId122"/>
    <p:sldId id="280" r:id="rId123"/>
    <p:sldId id="281" r:id="rId124"/>
    <p:sldId id="284" r:id="rId125"/>
    <p:sldId id="282" r:id="rId126"/>
    <p:sldId id="283" r:id="rId127"/>
    <p:sldId id="285" r:id="rId128"/>
    <p:sldId id="286" r:id="rId129"/>
    <p:sldId id="287" r:id="rId130"/>
    <p:sldId id="288" r:id="rId131"/>
    <p:sldId id="289" r:id="rId132"/>
    <p:sldId id="290" r:id="rId133"/>
    <p:sldId id="291" r:id="rId134"/>
    <p:sldId id="37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398" r:id="rId152"/>
    <p:sldId id="399" r:id="rId153"/>
    <p:sldId id="400" r:id="rId154"/>
    <p:sldId id="401" r:id="rId155"/>
    <p:sldId id="402" r:id="rId156"/>
    <p:sldId id="403" r:id="rId157"/>
    <p:sldId id="404" r:id="rId158"/>
    <p:sldId id="405" r:id="rId159"/>
    <p:sldId id="406" r:id="rId160"/>
  </p:sldIdLst>
  <p:sldSz cx="9144000" cy="5143500" type="screen16x9"/>
  <p:notesSz cx="6858000" cy="9144000"/>
  <p:embeddedFontLst>
    <p:embeddedFont>
      <p:font typeface="Bebas Neue" panose="020B0606020202050201" pitchFamily="34" charset="-18"/>
      <p:regular r:id="rId162"/>
    </p:embeddedFont>
    <p:embeddedFont>
      <p:font typeface="EB Garamond" panose="00000500000000000000" pitchFamily="2" charset="0"/>
      <p:regular r:id="rId163"/>
      <p:bold r:id="rId164"/>
      <p:italic r:id="rId165"/>
      <p:boldItalic r:id="rId166"/>
    </p:embeddedFont>
    <p:embeddedFont>
      <p:font typeface="Lato" panose="020F0502020204030203" pitchFamily="34" charset="0"/>
      <p:regular r:id="rId167"/>
      <p:bold r:id="rId168"/>
      <p:italic r:id="rId169"/>
      <p:boldItalic r:id="rId170"/>
    </p:embeddedFont>
    <p:embeddedFont>
      <p:font typeface="Lato Black" panose="020F0502020204030203" pitchFamily="34" charset="0"/>
      <p:bold r:id="rId171"/>
      <p:boldItalic r:id="rId172"/>
    </p:embeddedFont>
    <p:embeddedFont>
      <p:font typeface="Oswald Medium" panose="00000600000000000000" pitchFamily="2" charset="-18"/>
      <p:regular r:id="rId173"/>
      <p:bold r:id="rId174"/>
    </p:embeddedFont>
    <p:embeddedFont>
      <p:font typeface="Oswald SemiBold" panose="00000700000000000000" pitchFamily="2" charset="-18"/>
      <p:regular r:id="rId175"/>
      <p:bold r:id="rId176"/>
    </p:embeddedFont>
    <p:embeddedFont>
      <p:font typeface="Poppins Black" panose="00000A00000000000000" pitchFamily="2" charset="-18"/>
      <p:bold r:id="rId177"/>
      <p:boldItalic r:id="rId178"/>
    </p:embeddedFont>
    <p:embeddedFont>
      <p:font typeface="Poppins Medium" panose="00000600000000000000" pitchFamily="2" charset="-18"/>
      <p:regular r:id="rId179"/>
      <p:bold r:id="rId180"/>
      <p:italic r:id="rId181"/>
      <p:boldItalic r:id="rId182"/>
    </p:embeddedFont>
    <p:embeddedFont>
      <p:font typeface="Poppins SemiBold" panose="00000700000000000000" pitchFamily="2" charset="-18"/>
      <p:regular r:id="rId183"/>
      <p:bold r:id="rId184"/>
      <p:italic r:id="rId185"/>
      <p:boldItalic r:id="rId186"/>
    </p:embeddedFont>
    <p:embeddedFont>
      <p:font typeface="Roboto Light" panose="02000000000000000000" pitchFamily="2" charset="0"/>
      <p:regular r:id="rId187"/>
      <p:bold r:id="rId188"/>
      <p:italic r:id="rId189"/>
      <p:boldItalic r:id="rId190"/>
    </p:embeddedFont>
    <p:embeddedFont>
      <p:font typeface="Source Sans Pro" panose="020B0503030403020204" pitchFamily="34" charset="0"/>
      <p:regular r:id="rId191"/>
      <p:bold r:id="rId192"/>
    </p:embeddedFont>
    <p:embeddedFont>
      <p:font typeface="Trebuchet MS" panose="020B0603020202020204" pitchFamily="34" charset="0"/>
      <p:regular r:id="rId193"/>
      <p:bold r:id="rId194"/>
      <p:italic r:id="rId195"/>
      <p:boldItalic r:id="rId196"/>
    </p:embeddedFont>
    <p:embeddedFont>
      <p:font typeface="Wingdings 3" panose="05040102010807070707" pitchFamily="18" charset="2"/>
      <p:regular r:id="rId1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12" autoAdjust="0"/>
  </p:normalViewPr>
  <p:slideViewPr>
    <p:cSldViewPr snapToGrid="0">
      <p:cViewPr varScale="1">
        <p:scale>
          <a:sx n="134" d="100"/>
          <a:sy n="134" d="100"/>
        </p:scale>
        <p:origin x="95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59" Type="http://schemas.openxmlformats.org/officeDocument/2006/relationships/slide" Target="slides/slide151.xml"/><Relationship Id="rId170" Type="http://schemas.openxmlformats.org/officeDocument/2006/relationships/font" Target="fonts/font9.fntdata"/><Relationship Id="rId191" Type="http://schemas.openxmlformats.org/officeDocument/2006/relationships/font" Target="fonts/font30.fntdata"/><Relationship Id="rId196" Type="http://schemas.openxmlformats.org/officeDocument/2006/relationships/font" Target="fonts/font35.fntdata"/><Relationship Id="rId200" Type="http://schemas.openxmlformats.org/officeDocument/2006/relationships/theme" Target="theme/theme1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144" Type="http://schemas.openxmlformats.org/officeDocument/2006/relationships/slide" Target="slides/slide136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65" Type="http://schemas.openxmlformats.org/officeDocument/2006/relationships/font" Target="fonts/font4.fntdata"/><Relationship Id="rId181" Type="http://schemas.openxmlformats.org/officeDocument/2006/relationships/font" Target="fonts/font20.fntdata"/><Relationship Id="rId186" Type="http://schemas.openxmlformats.org/officeDocument/2006/relationships/font" Target="fonts/font25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55" Type="http://schemas.openxmlformats.org/officeDocument/2006/relationships/slide" Target="slides/slide147.xml"/><Relationship Id="rId171" Type="http://schemas.openxmlformats.org/officeDocument/2006/relationships/font" Target="fonts/font10.fntdata"/><Relationship Id="rId176" Type="http://schemas.openxmlformats.org/officeDocument/2006/relationships/font" Target="fonts/font15.fntdata"/><Relationship Id="rId192" Type="http://schemas.openxmlformats.org/officeDocument/2006/relationships/font" Target="fonts/font31.fntdata"/><Relationship Id="rId197" Type="http://schemas.openxmlformats.org/officeDocument/2006/relationships/font" Target="fonts/font36.fntdata"/><Relationship Id="rId201" Type="http://schemas.openxmlformats.org/officeDocument/2006/relationships/tableStyles" Target="tableStyles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61" Type="http://schemas.openxmlformats.org/officeDocument/2006/relationships/notesMaster" Target="notesMasters/notesMaster1.xml"/><Relationship Id="rId166" Type="http://schemas.openxmlformats.org/officeDocument/2006/relationships/font" Target="fonts/font5.fntdata"/><Relationship Id="rId182" Type="http://schemas.openxmlformats.org/officeDocument/2006/relationships/font" Target="fonts/font21.fntdata"/><Relationship Id="rId187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77" Type="http://schemas.openxmlformats.org/officeDocument/2006/relationships/font" Target="fonts/font16.fntdata"/><Relationship Id="rId198" Type="http://schemas.openxmlformats.org/officeDocument/2006/relationships/presProps" Target="presProps.xml"/><Relationship Id="rId172" Type="http://schemas.openxmlformats.org/officeDocument/2006/relationships/font" Target="fonts/font11.fntdata"/><Relationship Id="rId193" Type="http://schemas.openxmlformats.org/officeDocument/2006/relationships/font" Target="fonts/font32.fntdata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openxmlformats.org/officeDocument/2006/relationships/font" Target="fonts/font6.fntdata"/><Relationship Id="rId188" Type="http://schemas.openxmlformats.org/officeDocument/2006/relationships/font" Target="fonts/font27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font" Target="fonts/font1.fntdata"/><Relationship Id="rId183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font" Target="fonts/font17.fntdata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73" Type="http://schemas.openxmlformats.org/officeDocument/2006/relationships/font" Target="fonts/font12.fntdata"/><Relationship Id="rId194" Type="http://schemas.openxmlformats.org/officeDocument/2006/relationships/font" Target="fonts/font33.fntdata"/><Relationship Id="rId199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font" Target="fonts/font2.fntdata"/><Relationship Id="rId184" Type="http://schemas.openxmlformats.org/officeDocument/2006/relationships/font" Target="fonts/font23.fntdata"/><Relationship Id="rId189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font" Target="fonts/font13.fntdata"/><Relationship Id="rId179" Type="http://schemas.openxmlformats.org/officeDocument/2006/relationships/font" Target="fonts/font18.fntdata"/><Relationship Id="rId195" Type="http://schemas.openxmlformats.org/officeDocument/2006/relationships/font" Target="fonts/font34.fntdata"/><Relationship Id="rId190" Type="http://schemas.openxmlformats.org/officeDocument/2006/relationships/font" Target="fonts/font29.fntdata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font" Target="fonts/font3.fntdata"/><Relationship Id="rId169" Type="http://schemas.openxmlformats.org/officeDocument/2006/relationships/font" Target="fonts/font8.fntdata"/><Relationship Id="rId185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80" Type="http://schemas.openxmlformats.org/officeDocument/2006/relationships/font" Target="fonts/font19.fntdata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238b247b764_2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8" name="Google Shape;1458;g238b247b764_2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238b247b76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238b247b76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38b247b76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238b247b76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238b247b76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238b247b76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38b247b76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238b247b76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238b247b7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238b247b7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238b247b76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238b247b764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3a3c65f6f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g23a3c65f6f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23a3c65f6f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23a3c65f6f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238b247b764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0" name="Google Shape;1580;g238b247b764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2d09f0e7ad7_0_2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2d09f0e7ad7_0_2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2d09f0e7ad7_0_2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4" name="Google Shape;1464;g2d09f0e7ad7_0_2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2d09f0e7ad7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2d09f0e7ad7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09f0e7ad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2d09f0e7ad7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2d09f0e7ad7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2d09f0e7ad7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2d09f0e7ad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2d09f0e7ad7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2d09f0e7ad7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2d09f0e7ad7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2d09f0e7ad7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1" name="Google Shape;1811;g2d09f0e7ad7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2d09f0e7ad7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2d09f0e7ad7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Although I do tend to get a bit more melancholy in winter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2d09f0e7ad7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2d09f0e7ad7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Although I do tend to get a bit more melancholy in winter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2d09f0e7ad7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2d09f0e7ad7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2d09f0e7ad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2d09f0e7ad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2d09f0e7ad7_0_2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1" name="Google Shape;1471;g2d09f0e7ad7_0_2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2d09f0e7ad7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2d09f0e7ad7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very important to train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2d09f0e7ad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2d09f0e7ad7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2d09f0e7ad7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2d09f0e7ad7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2d09f0e7ad7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2d09f0e7ad7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2d09f0e7ad7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2d09f0e7ad7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2d09f0e7ad7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2d09f0e7ad7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2d09f0e7ad7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2d09f0e7ad7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2d09f0e7ad7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2d09f0e7ad7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2d09f0e7ad7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2d09f0e7ad7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2d09f0e7ad7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2d09f0e7ad7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2d09f0e7ad7_0_2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2d09f0e7ad7_0_2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2d09f0e7ad7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2d09f0e7ad7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2d09f0e7ad7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2d09f0e7ad7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2d09f0e7ad7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2d09f0e7ad7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2d09f0e7ad7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2d09f0e7ad7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2d09f0e7ad7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2d09f0e7ad7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2d09f0e7ad7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2d09f0e7ad7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2d09f0e7ad7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2d09f0e7ad7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g2d09f0e7ad7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Google Shape;2092;g2d09f0e7ad7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2d09f0e7ad7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2d09f0e7ad7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2d09f0e7ad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2d09f0e7ad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2d09f0e7ad7_0_2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2d09f0e7ad7_0_2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g2d09f0e7ad7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1" name="Google Shape;2121;g2d09f0e7ad7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2d09f0e7ad7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2d09f0e7ad7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2d09f0e7ad7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2d09f0e7ad7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2d09f0e7ad7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2d09f0e7ad7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238b247b76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7" name="Google Shape;2157;g238b247b76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2d09f0e7ad7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3" name="Google Shape;2163;g2d09f0e7ad7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d09f0e7ad7_0_1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0" name="Google Shape;2170;g2d09f0e7ad7_0_1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2d09f0e7ad7_0_1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6" name="Google Shape;2176;g2d09f0e7ad7_0_1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2d09f0e7ad7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2d09f0e7ad7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g2d09f0e7ad7_0_2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Google Shape;2191;g2d09f0e7ad7_0_2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38b247b76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238b247b76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We’re going to look at a number of recommendation use cases together, and then try to figure out which of the techniques I talked about you would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first to think in terms of user needs: What does a user expect?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Then try to translate that to concepts you’ve learned here today.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2d09f0e7ad7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1" name="Google Shape;2211;g2d09f0e7ad7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2d09f0e7ad7_0_2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6" name="Google Shape;2216;g2d09f0e7ad7_0_2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2d09f0e7ad7_0_2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2" name="Google Shape;2222;g2d09f0e7ad7_0_2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2d09f0e7ad7_0_2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8" name="Google Shape;2228;g2d09f0e7ad7_0_2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2d09f0e7ad7_0_2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4" name="Google Shape;2234;g2d09f0e7ad7_0_2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2d09f0e7ad7_0_2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1" name="Google Shape;2241;g2d09f0e7ad7_0_2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2d09f0e7ad7_0_2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9" name="Google Shape;2249;g2d09f0e7ad7_0_2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2d09f0e7ad7_0_2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7" name="Google Shape;2257;g2d09f0e7ad7_0_2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238b247b76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6" name="Google Shape;2266;g238b247b76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23a3c65f6f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2" name="Google Shape;2272;g23a3c65f6f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238b247b76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0" name="Google Shape;1510;g238b247b76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re-</a:t>
            </a:r>
            <a:r>
              <a:rPr lang="cs-CZ" dirty="0" err="1"/>
              <a:t>ranking</a:t>
            </a:r>
            <a:r>
              <a:rPr lang="cs-CZ" dirty="0"/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81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De-</a:t>
            </a:r>
            <a:r>
              <a:rPr lang="cs-CZ" dirty="0" err="1"/>
              <a:t>popularization</a:t>
            </a:r>
            <a:endParaRPr lang="cs-CZ" dirty="0"/>
          </a:p>
          <a:p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  <a:p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registered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4639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New </a:t>
            </a:r>
            <a:r>
              <a:rPr lang="cs-CZ" dirty="0" err="1"/>
              <a:t>users</a:t>
            </a:r>
            <a:r>
              <a:rPr lang="cs-CZ" dirty="0"/>
              <a:t>: </a:t>
            </a:r>
            <a:r>
              <a:rPr lang="cs-CZ" dirty="0" err="1"/>
              <a:t>pseudo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similar</a:t>
            </a:r>
            <a:r>
              <a:rPr lang="cs-CZ" dirty="0"/>
              <a:t> metadata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  <a:p>
            <a:r>
              <a:rPr lang="cs-CZ" dirty="0"/>
              <a:t>Metadata: </a:t>
            </a:r>
            <a:r>
              <a:rPr lang="cs-CZ" dirty="0" err="1"/>
              <a:t>e.g</a:t>
            </a:r>
            <a:r>
              <a:rPr lang="cs-CZ" dirty="0"/>
              <a:t>., </a:t>
            </a:r>
            <a:r>
              <a:rPr lang="cs-CZ" dirty="0" err="1"/>
              <a:t>location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757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Pre-compute</a:t>
            </a:r>
            <a:r>
              <a:rPr lang="cs-CZ" dirty="0"/>
              <a:t> </a:t>
            </a:r>
            <a:r>
              <a:rPr lang="cs-CZ" dirty="0" err="1"/>
              <a:t>recommendations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faster</a:t>
            </a:r>
            <a:r>
              <a:rPr lang="cs-CZ" dirty="0"/>
              <a:t> </a:t>
            </a:r>
            <a:r>
              <a:rPr lang="cs-CZ" dirty="0" err="1"/>
              <a:t>query-time</a:t>
            </a:r>
            <a:r>
              <a:rPr lang="cs-CZ" dirty="0"/>
              <a:t> </a:t>
            </a:r>
            <a:r>
              <a:rPr lang="cs-CZ" dirty="0" err="1"/>
              <a:t>responses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936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existing</a:t>
            </a:r>
            <a:r>
              <a:rPr lang="cs-CZ" dirty="0"/>
              <a:t> (</a:t>
            </a:r>
            <a:r>
              <a:rPr lang="cs-CZ" dirty="0" err="1"/>
              <a:t>key-value</a:t>
            </a:r>
            <a:r>
              <a:rPr lang="cs-CZ" dirty="0"/>
              <a:t> pair </a:t>
            </a:r>
            <a:r>
              <a:rPr lang="cs-CZ" dirty="0" err="1"/>
              <a:t>storage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precomputed</a:t>
            </a:r>
            <a:r>
              <a:rPr lang="cs-CZ" dirty="0"/>
              <a:t> </a:t>
            </a:r>
            <a:r>
              <a:rPr lang="cs-CZ" dirty="0" err="1"/>
              <a:t>recs</a:t>
            </a:r>
            <a:r>
              <a:rPr lang="cs-CZ" dirty="0"/>
              <a:t>) vs. </a:t>
            </a:r>
            <a:r>
              <a:rPr lang="cs-CZ" dirty="0" err="1"/>
              <a:t>Cold</a:t>
            </a:r>
            <a:r>
              <a:rPr lang="cs-CZ" dirty="0"/>
              <a:t>-start </a:t>
            </a:r>
            <a:r>
              <a:rPr lang="cs-CZ" dirty="0" err="1"/>
              <a:t>users</a:t>
            </a:r>
            <a:r>
              <a:rPr lang="cs-CZ" dirty="0"/>
              <a:t> (</a:t>
            </a:r>
            <a:r>
              <a:rPr lang="cs-CZ" dirty="0" err="1"/>
              <a:t>running</a:t>
            </a:r>
            <a:r>
              <a:rPr lang="cs-CZ" dirty="0"/>
              <a:t> inference server)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025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TU: sort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cost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pay</a:t>
            </a:r>
            <a:r>
              <a:rPr lang="cs-CZ" dirty="0"/>
              <a:t> to </a:t>
            </a:r>
            <a:r>
              <a:rPr lang="cs-CZ" dirty="0" err="1"/>
              <a:t>receive</a:t>
            </a:r>
            <a:r>
              <a:rPr lang="cs-CZ" dirty="0"/>
              <a:t> a </a:t>
            </a:r>
            <a:r>
              <a:rPr lang="cs-CZ" dirty="0" err="1"/>
              <a:t>match</a:t>
            </a:r>
            <a:r>
              <a:rPr lang="cs-CZ" dirty="0"/>
              <a:t>…</a:t>
            </a:r>
          </a:p>
          <a:p>
            <a:r>
              <a:rPr lang="cs-CZ" dirty="0" err="1"/>
              <a:t>Aiming</a:t>
            </a:r>
            <a:r>
              <a:rPr lang="cs-CZ" dirty="0"/>
              <a:t> to </a:t>
            </a:r>
            <a:r>
              <a:rPr lang="cs-CZ" dirty="0" err="1"/>
              <a:t>maximize</a:t>
            </a:r>
            <a:r>
              <a:rPr lang="cs-CZ" dirty="0"/>
              <a:t> overal utility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r>
              <a:rPr lang="cs-CZ" dirty="0" err="1"/>
              <a:t>Work</a:t>
            </a:r>
            <a:r>
              <a:rPr lang="cs-CZ" dirty="0"/>
              <a:t> on top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probabilistic</a:t>
            </a:r>
            <a:r>
              <a:rPr lang="cs-CZ" dirty="0"/>
              <a:t> </a:t>
            </a:r>
            <a:r>
              <a:rPr lang="cs-CZ" dirty="0" err="1"/>
              <a:t>distributions</a:t>
            </a:r>
            <a:r>
              <a:rPr lang="cs-CZ" dirty="0"/>
              <a:t> – I </a:t>
            </a:r>
            <a:r>
              <a:rPr lang="cs-CZ" dirty="0" err="1"/>
              <a:t>assume</a:t>
            </a:r>
            <a:r>
              <a:rPr lang="cs-CZ" dirty="0"/>
              <a:t> </a:t>
            </a:r>
            <a:r>
              <a:rPr lang="cs-CZ" dirty="0" err="1"/>
              <a:t>hten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sampling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Jointly</a:t>
            </a:r>
            <a:r>
              <a:rPr lang="cs-CZ" dirty="0"/>
              <a:t> </a:t>
            </a:r>
            <a:r>
              <a:rPr lang="cs-CZ" dirty="0" err="1"/>
              <a:t>consider</a:t>
            </a:r>
            <a:r>
              <a:rPr lang="cs-CZ" dirty="0"/>
              <a:t> </a:t>
            </a:r>
            <a:r>
              <a:rPr lang="cs-CZ" dirty="0" err="1"/>
              <a:t>reciprocal</a:t>
            </a:r>
            <a:r>
              <a:rPr lang="cs-CZ" dirty="0"/>
              <a:t> preference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capacity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3423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CV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noisy</a:t>
            </a:r>
            <a:r>
              <a:rPr lang="cs-CZ" dirty="0"/>
              <a:t>, but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more </a:t>
            </a:r>
            <a:r>
              <a:rPr lang="cs-CZ" dirty="0" err="1"/>
              <a:t>consistent</a:t>
            </a:r>
            <a:endParaRPr lang="cs-CZ" dirty="0"/>
          </a:p>
          <a:p>
            <a:r>
              <a:rPr lang="cs-CZ" dirty="0" err="1"/>
              <a:t>English</a:t>
            </a:r>
            <a:r>
              <a:rPr lang="cs-CZ" dirty="0"/>
              <a:t> CV but </a:t>
            </a:r>
            <a:r>
              <a:rPr lang="cs-CZ" dirty="0" err="1"/>
              <a:t>Dutch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descriptions</a:t>
            </a:r>
            <a:endParaRPr lang="cs-CZ" dirty="0"/>
          </a:p>
          <a:p>
            <a:r>
              <a:rPr lang="cs-CZ" dirty="0"/>
              <a:t>Positive </a:t>
            </a:r>
            <a:r>
              <a:rPr lang="cs-CZ" dirty="0" err="1"/>
              <a:t>signal</a:t>
            </a:r>
            <a:r>
              <a:rPr lang="cs-CZ" dirty="0"/>
              <a:t>: any </a:t>
            </a:r>
            <a:r>
              <a:rPr lang="cs-CZ" dirty="0" err="1"/>
              <a:t>kind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recruiter</a:t>
            </a:r>
            <a:r>
              <a:rPr lang="cs-CZ" dirty="0"/>
              <a:t> to person</a:t>
            </a:r>
          </a:p>
          <a:p>
            <a:r>
              <a:rPr lang="cs-CZ" dirty="0"/>
              <a:t>Negative: 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thereof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141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TF-IDF: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larger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help</a:t>
            </a:r>
            <a:endParaRPr lang="cs-CZ" dirty="0"/>
          </a:p>
          <a:p>
            <a:r>
              <a:rPr lang="cs-CZ" dirty="0" err="1"/>
              <a:t>Supervised</a:t>
            </a:r>
            <a:r>
              <a:rPr lang="cs-CZ" dirty="0"/>
              <a:t>: </a:t>
            </a:r>
            <a:r>
              <a:rPr lang="cs-CZ" dirty="0" err="1"/>
              <a:t>feed</a:t>
            </a:r>
            <a:r>
              <a:rPr lang="cs-CZ" dirty="0"/>
              <a:t> to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forest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1976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Siamese</a:t>
            </a:r>
            <a:r>
              <a:rPr lang="cs-CZ" dirty="0"/>
              <a:t> network =&gt; </a:t>
            </a:r>
            <a:r>
              <a:rPr lang="cs-CZ" dirty="0" err="1"/>
              <a:t>pooling</a:t>
            </a:r>
            <a:r>
              <a:rPr lang="cs-CZ" dirty="0"/>
              <a:t> </a:t>
            </a:r>
            <a:r>
              <a:rPr lang="cs-CZ" dirty="0" err="1"/>
              <a:t>layer</a:t>
            </a:r>
            <a:r>
              <a:rPr lang="cs-CZ" dirty="0"/>
              <a:t> =&gt; cosine </a:t>
            </a:r>
            <a:r>
              <a:rPr lang="cs-CZ" dirty="0" err="1"/>
              <a:t>similarity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623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Unsupervised</a:t>
            </a:r>
            <a:r>
              <a:rPr lang="cs-CZ" dirty="0"/>
              <a:t> </a:t>
            </a:r>
            <a:r>
              <a:rPr lang="cs-CZ" dirty="0" err="1"/>
              <a:t>distributions</a:t>
            </a:r>
            <a:r>
              <a:rPr lang="cs-CZ" dirty="0"/>
              <a:t> </a:t>
            </a:r>
            <a:r>
              <a:rPr lang="cs-CZ" dirty="0" err="1"/>
              <a:t>basically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learn</a:t>
            </a:r>
            <a:r>
              <a:rPr lang="cs-CZ" dirty="0"/>
              <a:t> </a:t>
            </a:r>
            <a:r>
              <a:rPr lang="cs-CZ" dirty="0" err="1"/>
              <a:t>anything</a:t>
            </a:r>
            <a:endParaRPr lang="cs-CZ" dirty="0"/>
          </a:p>
          <a:p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/>
              <a:t>softmax</a:t>
            </a:r>
            <a:r>
              <a:rPr lang="cs-CZ" dirty="0"/>
              <a:t> hurt </a:t>
            </a:r>
            <a:r>
              <a:rPr lang="cs-CZ" dirty="0" err="1"/>
              <a:t>the</a:t>
            </a:r>
            <a:r>
              <a:rPr lang="cs-CZ" dirty="0"/>
              <a:t> performance, but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remedied</a:t>
            </a:r>
            <a:r>
              <a:rPr lang="cs-CZ" dirty="0"/>
              <a:t> by </a:t>
            </a:r>
            <a:r>
              <a:rPr lang="cs-CZ" dirty="0" err="1"/>
              <a:t>adding</a:t>
            </a:r>
            <a:r>
              <a:rPr lang="cs-CZ" dirty="0"/>
              <a:t>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forest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3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238b247b76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g238b247b76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Finetuning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help</a:t>
            </a:r>
            <a:r>
              <a:rPr lang="cs-CZ" dirty="0"/>
              <a:t> to </a:t>
            </a:r>
            <a:r>
              <a:rPr lang="cs-CZ" dirty="0" err="1"/>
              <a:t>distinguish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descriptions</a:t>
            </a:r>
            <a:r>
              <a:rPr lang="cs-CZ" dirty="0"/>
              <a:t>… </a:t>
            </a:r>
            <a:r>
              <a:rPr lang="cs-CZ" dirty="0" err="1"/>
              <a:t>maybe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agnostic</a:t>
            </a:r>
            <a:r>
              <a:rPr lang="cs-CZ" dirty="0"/>
              <a:t> </a:t>
            </a:r>
            <a:r>
              <a:rPr lang="cs-CZ" dirty="0" err="1"/>
              <a:t>networks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078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Contrastive</a:t>
            </a:r>
            <a:r>
              <a:rPr lang="cs-CZ" dirty="0"/>
              <a:t> learning</a:t>
            </a:r>
          </a:p>
          <a:p>
            <a:r>
              <a:rPr lang="cs-CZ" dirty="0" err="1"/>
              <a:t>Then</a:t>
            </a:r>
            <a:r>
              <a:rPr lang="cs-CZ" dirty="0"/>
              <a:t>, </a:t>
            </a:r>
            <a:r>
              <a:rPr lang="cs-CZ" dirty="0" err="1"/>
              <a:t>linear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 and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posting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E6FF-5F12-4E6B-AE2B-8BF5FF05D4B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631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38b247b76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238b247b76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7"/>
          <p:cNvSpPr txBox="1">
            <a:spLocks noGrp="1"/>
          </p:cNvSpPr>
          <p:nvPr>
            <p:ph type="title"/>
          </p:nvPr>
        </p:nvSpPr>
        <p:spPr>
          <a:xfrm>
            <a:off x="1942474" y="18751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58" name="Google Shape;658;p107"/>
          <p:cNvSpPr txBox="1">
            <a:spLocks noGrp="1"/>
          </p:cNvSpPr>
          <p:nvPr>
            <p:ph type="subTitle" idx="1"/>
          </p:nvPr>
        </p:nvSpPr>
        <p:spPr>
          <a:xfrm>
            <a:off x="1942374" y="23093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07"/>
          <p:cNvSpPr txBox="1">
            <a:spLocks noGrp="1"/>
          </p:cNvSpPr>
          <p:nvPr>
            <p:ph type="title" idx="2"/>
          </p:nvPr>
        </p:nvSpPr>
        <p:spPr>
          <a:xfrm>
            <a:off x="5896874" y="18751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60" name="Google Shape;660;p107"/>
          <p:cNvSpPr txBox="1">
            <a:spLocks noGrp="1"/>
          </p:cNvSpPr>
          <p:nvPr>
            <p:ph type="subTitle" idx="3"/>
          </p:nvPr>
        </p:nvSpPr>
        <p:spPr>
          <a:xfrm>
            <a:off x="5896874" y="23093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107"/>
          <p:cNvSpPr txBox="1">
            <a:spLocks noGrp="1"/>
          </p:cNvSpPr>
          <p:nvPr>
            <p:ph type="title" idx="4"/>
          </p:nvPr>
        </p:nvSpPr>
        <p:spPr>
          <a:xfrm>
            <a:off x="3899524" y="34609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62" name="Google Shape;662;p107"/>
          <p:cNvSpPr txBox="1">
            <a:spLocks noGrp="1"/>
          </p:cNvSpPr>
          <p:nvPr>
            <p:ph type="subTitle" idx="5"/>
          </p:nvPr>
        </p:nvSpPr>
        <p:spPr>
          <a:xfrm>
            <a:off x="3899397" y="38951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10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07"/>
          <p:cNvSpPr/>
          <p:nvPr/>
        </p:nvSpPr>
        <p:spPr>
          <a:xfrm>
            <a:off x="8333075" y="996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07"/>
          <p:cNvSpPr/>
          <p:nvPr/>
        </p:nvSpPr>
        <p:spPr>
          <a:xfrm>
            <a:off x="8214150" y="9166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07"/>
          <p:cNvSpPr/>
          <p:nvPr/>
        </p:nvSpPr>
        <p:spPr>
          <a:xfrm>
            <a:off x="580875" y="-12"/>
            <a:ext cx="262500" cy="2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07"/>
          <p:cNvSpPr/>
          <p:nvPr/>
        </p:nvSpPr>
        <p:spPr>
          <a:xfrm>
            <a:off x="6950800" y="32225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07"/>
          <p:cNvSpPr txBox="1">
            <a:spLocks noGrp="1"/>
          </p:cNvSpPr>
          <p:nvPr>
            <p:ph type="title" idx="6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dk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8"/>
          <p:cNvSpPr txBox="1">
            <a:spLocks noGrp="1"/>
          </p:cNvSpPr>
          <p:nvPr>
            <p:ph type="subTitle" idx="1"/>
          </p:nvPr>
        </p:nvSpPr>
        <p:spPr>
          <a:xfrm>
            <a:off x="615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8"/>
          <p:cNvSpPr txBox="1">
            <a:spLocks noGrp="1"/>
          </p:cNvSpPr>
          <p:nvPr>
            <p:ph type="subTitle" idx="2"/>
          </p:nvPr>
        </p:nvSpPr>
        <p:spPr>
          <a:xfrm>
            <a:off x="32524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108"/>
          <p:cNvSpPr txBox="1">
            <a:spLocks noGrp="1"/>
          </p:cNvSpPr>
          <p:nvPr>
            <p:ph type="subTitle" idx="3"/>
          </p:nvPr>
        </p:nvSpPr>
        <p:spPr>
          <a:xfrm>
            <a:off x="615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08"/>
          <p:cNvSpPr txBox="1">
            <a:spLocks noGrp="1"/>
          </p:cNvSpPr>
          <p:nvPr>
            <p:ph type="subTitle" idx="4"/>
          </p:nvPr>
        </p:nvSpPr>
        <p:spPr>
          <a:xfrm>
            <a:off x="32524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8"/>
          <p:cNvSpPr txBox="1">
            <a:spLocks noGrp="1"/>
          </p:cNvSpPr>
          <p:nvPr>
            <p:ph type="subTitle" idx="5"/>
          </p:nvPr>
        </p:nvSpPr>
        <p:spPr>
          <a:xfrm>
            <a:off x="5903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08"/>
          <p:cNvSpPr txBox="1">
            <a:spLocks noGrp="1"/>
          </p:cNvSpPr>
          <p:nvPr>
            <p:ph type="subTitle" idx="6"/>
          </p:nvPr>
        </p:nvSpPr>
        <p:spPr>
          <a:xfrm>
            <a:off x="5903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08"/>
          <p:cNvSpPr/>
          <p:nvPr/>
        </p:nvSpPr>
        <p:spPr>
          <a:xfrm>
            <a:off x="7267575" y="-8350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08"/>
          <p:cNvSpPr/>
          <p:nvPr/>
        </p:nvSpPr>
        <p:spPr>
          <a:xfrm rot="5400000">
            <a:off x="77239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08"/>
          <p:cNvSpPr/>
          <p:nvPr/>
        </p:nvSpPr>
        <p:spPr>
          <a:xfrm rot="5400000">
            <a:off x="79864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08"/>
          <p:cNvSpPr txBox="1">
            <a:spLocks noGrp="1"/>
          </p:cNvSpPr>
          <p:nvPr>
            <p:ph type="title"/>
          </p:nvPr>
        </p:nvSpPr>
        <p:spPr>
          <a:xfrm>
            <a:off x="615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80" name="Google Shape;680;p108"/>
          <p:cNvSpPr txBox="1">
            <a:spLocks noGrp="1"/>
          </p:cNvSpPr>
          <p:nvPr>
            <p:ph type="title" idx="7"/>
          </p:nvPr>
        </p:nvSpPr>
        <p:spPr>
          <a:xfrm>
            <a:off x="32524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81" name="Google Shape;681;p108"/>
          <p:cNvSpPr txBox="1">
            <a:spLocks noGrp="1"/>
          </p:cNvSpPr>
          <p:nvPr>
            <p:ph type="title" idx="8"/>
          </p:nvPr>
        </p:nvSpPr>
        <p:spPr>
          <a:xfrm>
            <a:off x="615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82" name="Google Shape;682;p108"/>
          <p:cNvSpPr txBox="1">
            <a:spLocks noGrp="1"/>
          </p:cNvSpPr>
          <p:nvPr>
            <p:ph type="title" idx="9"/>
          </p:nvPr>
        </p:nvSpPr>
        <p:spPr>
          <a:xfrm>
            <a:off x="32524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83" name="Google Shape;683;p108"/>
          <p:cNvSpPr txBox="1">
            <a:spLocks noGrp="1"/>
          </p:cNvSpPr>
          <p:nvPr>
            <p:ph type="title" idx="13"/>
          </p:nvPr>
        </p:nvSpPr>
        <p:spPr>
          <a:xfrm>
            <a:off x="5903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84" name="Google Shape;684;p108"/>
          <p:cNvSpPr txBox="1">
            <a:spLocks noGrp="1"/>
          </p:cNvSpPr>
          <p:nvPr>
            <p:ph type="title" idx="14"/>
          </p:nvPr>
        </p:nvSpPr>
        <p:spPr>
          <a:xfrm>
            <a:off x="5903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85" name="Google Shape;685;p108"/>
          <p:cNvSpPr txBox="1">
            <a:spLocks noGrp="1"/>
          </p:cNvSpPr>
          <p:nvPr>
            <p:ph type="title" idx="15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BLANK_1_1_1_1_1_1">
    <p:bg>
      <p:bgPr>
        <a:solidFill>
          <a:schemeClr val="lt1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9"/>
          <p:cNvSpPr/>
          <p:nvPr/>
        </p:nvSpPr>
        <p:spPr>
          <a:xfrm>
            <a:off x="-874101" y="-288325"/>
            <a:ext cx="4087800" cy="40878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09"/>
          <p:cNvSpPr txBox="1">
            <a:spLocks noGrp="1"/>
          </p:cNvSpPr>
          <p:nvPr>
            <p:ph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0" name="Google Shape;690;p109"/>
          <p:cNvSpPr txBox="1">
            <a:spLocks noGrp="1"/>
          </p:cNvSpPr>
          <p:nvPr>
            <p:ph type="subTitle" idx="1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09"/>
          <p:cNvSpPr txBox="1">
            <a:spLocks noGrp="1"/>
          </p:cNvSpPr>
          <p:nvPr>
            <p:ph type="title" idx="2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2" name="Google Shape;692;p109"/>
          <p:cNvSpPr txBox="1">
            <a:spLocks noGrp="1"/>
          </p:cNvSpPr>
          <p:nvPr>
            <p:ph type="subTitle" idx="3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09"/>
          <p:cNvSpPr txBox="1">
            <a:spLocks noGrp="1"/>
          </p:cNvSpPr>
          <p:nvPr>
            <p:ph type="title" idx="4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09"/>
          <p:cNvSpPr txBox="1">
            <a:spLocks noGrp="1"/>
          </p:cNvSpPr>
          <p:nvPr>
            <p:ph type="subTitle" idx="5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09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09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solidFill>
          <a:schemeClr val="dk1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0"/>
          <p:cNvSpPr/>
          <p:nvPr/>
        </p:nvSpPr>
        <p:spPr>
          <a:xfrm rot="7878714">
            <a:off x="-1605131" y="2542027"/>
            <a:ext cx="5250110" cy="52501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0"/>
          <p:cNvSpPr/>
          <p:nvPr/>
        </p:nvSpPr>
        <p:spPr>
          <a:xfrm rot="7878572">
            <a:off x="6356833" y="-530958"/>
            <a:ext cx="2956250" cy="295625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10"/>
          <p:cNvSpPr txBox="1">
            <a:spLocks noGrp="1"/>
          </p:cNvSpPr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1" name="Google Shape;701;p110"/>
          <p:cNvSpPr txBox="1">
            <a:spLocks noGrp="1"/>
          </p:cNvSpPr>
          <p:nvPr>
            <p:ph type="subTitle" idx="1"/>
          </p:nvPr>
        </p:nvSpPr>
        <p:spPr>
          <a:xfrm>
            <a:off x="715225" y="1293650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10"/>
          <p:cNvSpPr txBox="1">
            <a:spLocks noGrp="1"/>
          </p:cNvSpPr>
          <p:nvPr>
            <p:ph type="title" idx="2"/>
          </p:nvPr>
        </p:nvSpPr>
        <p:spPr>
          <a:xfrm>
            <a:off x="2594725" y="1943750"/>
            <a:ext cx="3961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110"/>
          <p:cNvSpPr txBox="1">
            <a:spLocks noGrp="1"/>
          </p:cNvSpPr>
          <p:nvPr>
            <p:ph type="subTitle" idx="3"/>
          </p:nvPr>
        </p:nvSpPr>
        <p:spPr>
          <a:xfrm>
            <a:off x="2594725" y="2802175"/>
            <a:ext cx="3961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10"/>
          <p:cNvSpPr txBox="1">
            <a:spLocks noGrp="1"/>
          </p:cNvSpPr>
          <p:nvPr>
            <p:ph type="title" idx="4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5" name="Google Shape;705;p110"/>
          <p:cNvSpPr txBox="1">
            <a:spLocks noGrp="1"/>
          </p:cNvSpPr>
          <p:nvPr>
            <p:ph type="subTitle" idx="5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10"/>
          <p:cNvSpPr/>
          <p:nvPr/>
        </p:nvSpPr>
        <p:spPr>
          <a:xfrm rot="10800000">
            <a:off x="5637358" y="718124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10"/>
          <p:cNvSpPr/>
          <p:nvPr/>
        </p:nvSpPr>
        <p:spPr>
          <a:xfrm rot="10800000">
            <a:off x="5899858" y="1057999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11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11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11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11"/>
          <p:cNvSpPr txBox="1">
            <a:spLocks noGrp="1"/>
          </p:cNvSpPr>
          <p:nvPr>
            <p:ph type="subTitle" idx="1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11"/>
          <p:cNvSpPr txBox="1">
            <a:spLocks noGrp="1"/>
          </p:cNvSpPr>
          <p:nvPr>
            <p:ph type="subTitle" idx="2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11"/>
          <p:cNvSpPr txBox="1">
            <a:spLocks noGrp="1"/>
          </p:cNvSpPr>
          <p:nvPr>
            <p:ph type="subTitle" idx="3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1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11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11"/>
          <p:cNvSpPr txBox="1">
            <a:spLocks noGrp="1"/>
          </p:cNvSpPr>
          <p:nvPr>
            <p:ph type="title" idx="4"/>
          </p:nvPr>
        </p:nvSpPr>
        <p:spPr>
          <a:xfrm>
            <a:off x="72057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p111"/>
          <p:cNvSpPr txBox="1">
            <a:spLocks noGrp="1"/>
          </p:cNvSpPr>
          <p:nvPr>
            <p:ph type="title" idx="5"/>
          </p:nvPr>
        </p:nvSpPr>
        <p:spPr>
          <a:xfrm>
            <a:off x="33575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11"/>
          <p:cNvSpPr txBox="1">
            <a:spLocks noGrp="1"/>
          </p:cNvSpPr>
          <p:nvPr>
            <p:ph type="title" idx="6"/>
          </p:nvPr>
        </p:nvSpPr>
        <p:spPr>
          <a:xfrm>
            <a:off x="59945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2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12"/>
          <p:cNvSpPr/>
          <p:nvPr/>
        </p:nvSpPr>
        <p:spPr>
          <a:xfrm>
            <a:off x="188375" y="42206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12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8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3"/>
          <p:cNvSpPr/>
          <p:nvPr/>
        </p:nvSpPr>
        <p:spPr>
          <a:xfrm>
            <a:off x="726757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1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bg>
      <p:bgPr>
        <a:solidFill>
          <a:schemeClr val="dk1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4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14"/>
          <p:cNvSpPr txBox="1">
            <a:spLocks noGrp="1"/>
          </p:cNvSpPr>
          <p:nvPr>
            <p:ph type="subTitle" idx="1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14"/>
          <p:cNvSpPr/>
          <p:nvPr/>
        </p:nvSpPr>
        <p:spPr>
          <a:xfrm rot="10800000">
            <a:off x="37668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1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14"/>
          <p:cNvSpPr txBox="1">
            <a:spLocks noGrp="1"/>
          </p:cNvSpPr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14"/>
          <p:cNvSpPr/>
          <p:nvPr/>
        </p:nvSpPr>
        <p:spPr>
          <a:xfrm>
            <a:off x="1297750" y="-79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bg>
      <p:bgPr>
        <a:solidFill>
          <a:schemeClr val="dk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5"/>
          <p:cNvSpPr/>
          <p:nvPr/>
        </p:nvSpPr>
        <p:spPr>
          <a:xfrm rot="10800000">
            <a:off x="643875" y="3121800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15"/>
          <p:cNvSpPr/>
          <p:nvPr/>
        </p:nvSpPr>
        <p:spPr>
          <a:xfrm rot="10800000">
            <a:off x="8361025" y="3368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15"/>
          <p:cNvSpPr txBox="1">
            <a:spLocks noGrp="1"/>
          </p:cNvSpPr>
          <p:nvPr>
            <p:ph type="subTitle" idx="1"/>
          </p:nvPr>
        </p:nvSpPr>
        <p:spPr>
          <a:xfrm>
            <a:off x="458197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15"/>
          <p:cNvSpPr/>
          <p:nvPr/>
        </p:nvSpPr>
        <p:spPr>
          <a:xfrm>
            <a:off x="7311725" y="-11304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15"/>
          <p:cNvSpPr txBox="1">
            <a:spLocks noGrp="1"/>
          </p:cNvSpPr>
          <p:nvPr>
            <p:ph type="title"/>
          </p:nvPr>
        </p:nvSpPr>
        <p:spPr>
          <a:xfrm>
            <a:off x="4581975" y="1656224"/>
            <a:ext cx="371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bg>
      <p:bgPr>
        <a:solidFill>
          <a:schemeClr val="dk1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6"/>
          <p:cNvSpPr txBox="1">
            <a:spLocks noGrp="1"/>
          </p:cNvSpPr>
          <p:nvPr>
            <p:ph type="subTitle" idx="1"/>
          </p:nvPr>
        </p:nvSpPr>
        <p:spPr>
          <a:xfrm>
            <a:off x="5890000" y="13580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42" name="Google Shape;742;p116"/>
          <p:cNvSpPr txBox="1">
            <a:spLocks noGrp="1"/>
          </p:cNvSpPr>
          <p:nvPr>
            <p:ph type="subTitle" idx="2"/>
          </p:nvPr>
        </p:nvSpPr>
        <p:spPr>
          <a:xfrm>
            <a:off x="5890125" y="17782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16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498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16"/>
          <p:cNvSpPr/>
          <p:nvPr/>
        </p:nvSpPr>
        <p:spPr>
          <a:xfrm rot="-5400000">
            <a:off x="8647375" y="14952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16"/>
          <p:cNvSpPr/>
          <p:nvPr/>
        </p:nvSpPr>
        <p:spPr>
          <a:xfrm rot="-5400000">
            <a:off x="-76200" y="650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16"/>
          <p:cNvSpPr txBox="1">
            <a:spLocks noGrp="1"/>
          </p:cNvSpPr>
          <p:nvPr>
            <p:ph type="subTitle" idx="3"/>
          </p:nvPr>
        </p:nvSpPr>
        <p:spPr>
          <a:xfrm>
            <a:off x="5890000" y="23018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47" name="Google Shape;747;p116"/>
          <p:cNvSpPr txBox="1">
            <a:spLocks noGrp="1"/>
          </p:cNvSpPr>
          <p:nvPr>
            <p:ph type="subTitle" idx="4"/>
          </p:nvPr>
        </p:nvSpPr>
        <p:spPr>
          <a:xfrm>
            <a:off x="5890125" y="27220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16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bg>
      <p:bgPr>
        <a:solidFill>
          <a:schemeClr val="dk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17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17"/>
          <p:cNvSpPr txBox="1">
            <a:spLocks noGrp="1"/>
          </p:cNvSpPr>
          <p:nvPr>
            <p:ph type="subTitle" idx="1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752" name="Google Shape;752;p117"/>
          <p:cNvSpPr txBox="1">
            <a:spLocks noGrp="1"/>
          </p:cNvSpPr>
          <p:nvPr>
            <p:ph type="subTitle" idx="2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1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17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17"/>
          <p:cNvSpPr txBox="1">
            <a:spLocks noGrp="1"/>
          </p:cNvSpPr>
          <p:nvPr>
            <p:ph type="subTitle" idx="3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756" name="Google Shape;756;p117"/>
          <p:cNvSpPr txBox="1">
            <a:spLocks noGrp="1"/>
          </p:cNvSpPr>
          <p:nvPr>
            <p:ph type="subTitle" idx="4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17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8">
    <p:bg>
      <p:bgPr>
        <a:solidFill>
          <a:schemeClr val="lt1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18"/>
          <p:cNvSpPr/>
          <p:nvPr/>
        </p:nvSpPr>
        <p:spPr>
          <a:xfrm rot="-2921286">
            <a:off x="5039054" y="-1672563"/>
            <a:ext cx="5250110" cy="525011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8"/>
          <p:cNvSpPr/>
          <p:nvPr/>
        </p:nvSpPr>
        <p:spPr>
          <a:xfrm rot="-2921428">
            <a:off x="-763026" y="2876732"/>
            <a:ext cx="2956250" cy="295625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18"/>
          <p:cNvSpPr txBox="1">
            <a:spLocks noGrp="1"/>
          </p:cNvSpPr>
          <p:nvPr>
            <p:ph type="title"/>
          </p:nvPr>
        </p:nvSpPr>
        <p:spPr>
          <a:xfrm>
            <a:off x="1806000" y="1342088"/>
            <a:ext cx="5836800" cy="16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1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2" name="Google Shape;762;p118"/>
          <p:cNvSpPr txBox="1">
            <a:spLocks noGrp="1"/>
          </p:cNvSpPr>
          <p:nvPr>
            <p:ph type="subTitle" idx="1"/>
          </p:nvPr>
        </p:nvSpPr>
        <p:spPr>
          <a:xfrm>
            <a:off x="2039275" y="3284350"/>
            <a:ext cx="5071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18"/>
          <p:cNvSpPr/>
          <p:nvPr/>
        </p:nvSpPr>
        <p:spPr>
          <a:xfrm>
            <a:off x="40815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18"/>
          <p:cNvSpPr/>
          <p:nvPr/>
        </p:nvSpPr>
        <p:spPr>
          <a:xfrm>
            <a:off x="5953625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18"/>
          <p:cNvSpPr/>
          <p:nvPr/>
        </p:nvSpPr>
        <p:spPr>
          <a:xfrm>
            <a:off x="328050" y="66377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6">
    <p:bg>
      <p:bgPr>
        <a:solidFill>
          <a:schemeClr val="lt1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bg>
      <p:bgPr>
        <a:solidFill>
          <a:schemeClr val="dk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2"/>
          <p:cNvSpPr/>
          <p:nvPr/>
        </p:nvSpPr>
        <p:spPr>
          <a:xfrm>
            <a:off x="-1605329" y="-2696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22"/>
          <p:cNvSpPr/>
          <p:nvPr/>
        </p:nvSpPr>
        <p:spPr>
          <a:xfrm>
            <a:off x="6821875" y="35944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22"/>
          <p:cNvSpPr txBox="1">
            <a:spLocks noGrp="1"/>
          </p:cNvSpPr>
          <p:nvPr>
            <p:ph type="ctrTitle"/>
          </p:nvPr>
        </p:nvSpPr>
        <p:spPr>
          <a:xfrm>
            <a:off x="1937450" y="988300"/>
            <a:ext cx="54237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8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122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22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22"/>
          <p:cNvSpPr txBox="1">
            <a:spLocks noGrp="1"/>
          </p:cNvSpPr>
          <p:nvPr>
            <p:ph type="subTitle" idx="1"/>
          </p:nvPr>
        </p:nvSpPr>
        <p:spPr>
          <a:xfrm>
            <a:off x="1937450" y="3416300"/>
            <a:ext cx="542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3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123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23"/>
          <p:cNvSpPr txBox="1">
            <a:spLocks noGrp="1"/>
          </p:cNvSpPr>
          <p:nvPr>
            <p:ph type="subTitle" idx="1"/>
          </p:nvPr>
        </p:nvSpPr>
        <p:spPr>
          <a:xfrm>
            <a:off x="3238700" y="1758100"/>
            <a:ext cx="38721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2" name="Google Shape;782;p123"/>
          <p:cNvSpPr txBox="1">
            <a:spLocks noGrp="1"/>
          </p:cNvSpPr>
          <p:nvPr>
            <p:ph type="subTitle" idx="2"/>
          </p:nvPr>
        </p:nvSpPr>
        <p:spPr>
          <a:xfrm>
            <a:off x="3238700" y="3077325"/>
            <a:ext cx="37536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83" name="Google Shape;783;p123"/>
          <p:cNvSpPr txBox="1">
            <a:spLocks noGrp="1"/>
          </p:cNvSpPr>
          <p:nvPr>
            <p:ph type="subTitle" idx="3"/>
          </p:nvPr>
        </p:nvSpPr>
        <p:spPr>
          <a:xfrm>
            <a:off x="3238558" y="2211525"/>
            <a:ext cx="3857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23"/>
          <p:cNvSpPr txBox="1">
            <a:spLocks noGrp="1"/>
          </p:cNvSpPr>
          <p:nvPr>
            <p:ph type="subTitle" idx="4"/>
          </p:nvPr>
        </p:nvSpPr>
        <p:spPr>
          <a:xfrm>
            <a:off x="3238825" y="3530750"/>
            <a:ext cx="3753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2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2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2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24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24"/>
          <p:cNvSpPr txBox="1">
            <a:spLocks noGrp="1"/>
          </p:cNvSpPr>
          <p:nvPr>
            <p:ph type="body" idx="1"/>
          </p:nvPr>
        </p:nvSpPr>
        <p:spPr>
          <a:xfrm>
            <a:off x="638900" y="1211950"/>
            <a:ext cx="57813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124"/>
          <p:cNvSpPr/>
          <p:nvPr/>
        </p:nvSpPr>
        <p:spPr>
          <a:xfrm>
            <a:off x="6539325" y="2879850"/>
            <a:ext cx="3620100" cy="3620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24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24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_1">
    <p:bg>
      <p:bgPr>
        <a:solidFill>
          <a:schemeClr val="dk1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25"/>
          <p:cNvSpPr/>
          <p:nvPr/>
        </p:nvSpPr>
        <p:spPr>
          <a:xfrm>
            <a:off x="839400" y="-1160850"/>
            <a:ext cx="7465200" cy="74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25"/>
          <p:cNvSpPr/>
          <p:nvPr/>
        </p:nvSpPr>
        <p:spPr>
          <a:xfrm>
            <a:off x="864820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25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">
    <p:bg>
      <p:bgPr>
        <a:solidFill>
          <a:schemeClr val="dk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26"/>
          <p:cNvSpPr/>
          <p:nvPr/>
        </p:nvSpPr>
        <p:spPr>
          <a:xfrm>
            <a:off x="149700" y="4549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26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2">
    <p:bg>
      <p:bgPr>
        <a:solidFill>
          <a:schemeClr val="dk1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27"/>
          <p:cNvSpPr/>
          <p:nvPr/>
        </p:nvSpPr>
        <p:spPr>
          <a:xfrm>
            <a:off x="4683571" y="-2883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27"/>
          <p:cNvSpPr/>
          <p:nvPr/>
        </p:nvSpPr>
        <p:spPr>
          <a:xfrm>
            <a:off x="1982956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27"/>
          <p:cNvSpPr txBox="1">
            <a:spLocks noGrp="1"/>
          </p:cNvSpPr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5" name="Google Shape;805;p127"/>
          <p:cNvSpPr txBox="1">
            <a:spLocks noGrp="1"/>
          </p:cNvSpPr>
          <p:nvPr>
            <p:ph type="title" idx="2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6" name="Google Shape;806;p127"/>
          <p:cNvSpPr txBox="1">
            <a:spLocks noGrp="1"/>
          </p:cNvSpPr>
          <p:nvPr>
            <p:ph type="subTitle" idx="1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3">
    <p:bg>
      <p:bgPr>
        <a:solidFill>
          <a:schemeClr val="dk1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28"/>
          <p:cNvSpPr/>
          <p:nvPr/>
        </p:nvSpPr>
        <p:spPr>
          <a:xfrm>
            <a:off x="-1955475" y="-561700"/>
            <a:ext cx="6343200" cy="6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28"/>
          <p:cNvSpPr txBox="1">
            <a:spLocks noGrp="1"/>
          </p:cNvSpPr>
          <p:nvPr>
            <p:ph type="subTitle" idx="1"/>
          </p:nvPr>
        </p:nvSpPr>
        <p:spPr>
          <a:xfrm>
            <a:off x="52248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28"/>
          <p:cNvSpPr txBox="1">
            <a:spLocks noGrp="1"/>
          </p:cNvSpPr>
          <p:nvPr>
            <p:ph type="subTitle" idx="2"/>
          </p:nvPr>
        </p:nvSpPr>
        <p:spPr>
          <a:xfrm>
            <a:off x="12631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28"/>
          <p:cNvSpPr/>
          <p:nvPr/>
        </p:nvSpPr>
        <p:spPr>
          <a:xfrm rot="5400000">
            <a:off x="6831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28"/>
          <p:cNvSpPr/>
          <p:nvPr/>
        </p:nvSpPr>
        <p:spPr>
          <a:xfrm rot="5400000">
            <a:off x="9456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28"/>
          <p:cNvSpPr/>
          <p:nvPr/>
        </p:nvSpPr>
        <p:spPr>
          <a:xfrm>
            <a:off x="7151500" y="37016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128"/>
          <p:cNvSpPr/>
          <p:nvPr/>
        </p:nvSpPr>
        <p:spPr>
          <a:xfrm>
            <a:off x="4838400" y="7562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28"/>
          <p:cNvSpPr txBox="1">
            <a:spLocks noGrp="1"/>
          </p:cNvSpPr>
          <p:nvPr>
            <p:ph type="title"/>
          </p:nvPr>
        </p:nvSpPr>
        <p:spPr>
          <a:xfrm>
            <a:off x="598101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128"/>
          <p:cNvSpPr txBox="1">
            <a:spLocks noGrp="1"/>
          </p:cNvSpPr>
          <p:nvPr>
            <p:ph type="title" idx="3"/>
          </p:nvPr>
        </p:nvSpPr>
        <p:spPr>
          <a:xfrm>
            <a:off x="203926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29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2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29"/>
          <p:cNvSpPr txBox="1">
            <a:spLocks noGrp="1"/>
          </p:cNvSpPr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29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29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30"/>
          <p:cNvSpPr/>
          <p:nvPr/>
        </p:nvSpPr>
        <p:spPr>
          <a:xfrm>
            <a:off x="7311725" y="-1354050"/>
            <a:ext cx="2956200" cy="2956200"/>
          </a:xfrm>
          <a:prstGeom prst="donut">
            <a:avLst>
              <a:gd name="adj" fmla="val 498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30"/>
          <p:cNvSpPr txBox="1">
            <a:spLocks noGrp="1"/>
          </p:cNvSpPr>
          <p:nvPr>
            <p:ph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130"/>
          <p:cNvSpPr txBox="1">
            <a:spLocks noGrp="1"/>
          </p:cNvSpPr>
          <p:nvPr>
            <p:ph type="title" idx="2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7" name="Google Shape;827;p130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30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30"/>
          <p:cNvSpPr txBox="1">
            <a:spLocks noGrp="1"/>
          </p:cNvSpPr>
          <p:nvPr>
            <p:ph type="subTitle" idx="1"/>
          </p:nvPr>
        </p:nvSpPr>
        <p:spPr>
          <a:xfrm>
            <a:off x="4573600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5">
    <p:bg>
      <p:bgPr>
        <a:solidFill>
          <a:schemeClr val="dk1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31"/>
          <p:cNvSpPr/>
          <p:nvPr/>
        </p:nvSpPr>
        <p:spPr>
          <a:xfrm>
            <a:off x="7267575" y="37928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31"/>
          <p:cNvSpPr txBox="1">
            <a:spLocks noGrp="1"/>
          </p:cNvSpPr>
          <p:nvPr>
            <p:ph type="subTitle" idx="1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1"/>
          <p:cNvSpPr txBox="1">
            <a:spLocks noGrp="1"/>
          </p:cNvSpPr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31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CUSTOM_13">
    <p:bg>
      <p:bgPr>
        <a:solidFill>
          <a:schemeClr val="dk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2"/>
          <p:cNvSpPr/>
          <p:nvPr/>
        </p:nvSpPr>
        <p:spPr>
          <a:xfrm>
            <a:off x="7138275" y="35437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32"/>
          <p:cNvSpPr/>
          <p:nvPr/>
        </p:nvSpPr>
        <p:spPr>
          <a:xfrm>
            <a:off x="-1300150" y="-71800"/>
            <a:ext cx="3813900" cy="38139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32"/>
          <p:cNvSpPr txBox="1">
            <a:spLocks noGrp="1"/>
          </p:cNvSpPr>
          <p:nvPr>
            <p:ph type="subTitle" idx="1"/>
          </p:nvPr>
        </p:nvSpPr>
        <p:spPr>
          <a:xfrm>
            <a:off x="2039275" y="1531775"/>
            <a:ext cx="50715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2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endParaRPr sz="1200" b="1" i="0" u="none" strike="noStrike" cap="none">
              <a:solidFill>
                <a:srgbClr val="FFFBF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1" name="Google Shape;841;p132"/>
          <p:cNvSpPr/>
          <p:nvPr/>
        </p:nvSpPr>
        <p:spPr>
          <a:xfrm rot="10800000">
            <a:off x="8698157" y="177501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32"/>
          <p:cNvSpPr/>
          <p:nvPr/>
        </p:nvSpPr>
        <p:spPr>
          <a:xfrm rot="10800000">
            <a:off x="8999482" y="440001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32"/>
          <p:cNvSpPr txBox="1">
            <a:spLocks noGrp="1"/>
          </p:cNvSpPr>
          <p:nvPr>
            <p:ph type="ctrTitle"/>
          </p:nvPr>
        </p:nvSpPr>
        <p:spPr>
          <a:xfrm>
            <a:off x="715100" y="306400"/>
            <a:ext cx="77139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132"/>
          <p:cNvSpPr txBox="1">
            <a:spLocks noGrp="1"/>
          </p:cNvSpPr>
          <p:nvPr>
            <p:ph type="subTitle" idx="2"/>
          </p:nvPr>
        </p:nvSpPr>
        <p:spPr>
          <a:xfrm>
            <a:off x="1938700" y="4399300"/>
            <a:ext cx="507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33"/>
          <p:cNvSpPr txBox="1">
            <a:spLocks noGrp="1"/>
          </p:cNvSpPr>
          <p:nvPr>
            <p:ph type="body" idx="1"/>
          </p:nvPr>
        </p:nvSpPr>
        <p:spPr>
          <a:xfrm>
            <a:off x="638900" y="1229225"/>
            <a:ext cx="78132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847" name="Google Shape;847;p13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48" name="Google Shape;848;p133"/>
          <p:cNvSpPr/>
          <p:nvPr/>
        </p:nvSpPr>
        <p:spPr>
          <a:xfrm>
            <a:off x="7809850" y="-12232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33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33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33"/>
          <p:cNvSpPr/>
          <p:nvPr/>
        </p:nvSpPr>
        <p:spPr>
          <a:xfrm rot="3425049">
            <a:off x="148500" y="2499973"/>
            <a:ext cx="80051" cy="8005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4"/>
          <p:cNvSpPr/>
          <p:nvPr/>
        </p:nvSpPr>
        <p:spPr>
          <a:xfrm>
            <a:off x="-1117975" y="351137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34"/>
          <p:cNvSpPr txBox="1">
            <a:spLocks noGrp="1"/>
          </p:cNvSpPr>
          <p:nvPr>
            <p:ph type="subTitle" idx="1"/>
          </p:nvPr>
        </p:nvSpPr>
        <p:spPr>
          <a:xfrm>
            <a:off x="193575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5" name="Google Shape;855;p134"/>
          <p:cNvSpPr txBox="1">
            <a:spLocks noGrp="1"/>
          </p:cNvSpPr>
          <p:nvPr>
            <p:ph type="subTitle" idx="2"/>
          </p:nvPr>
        </p:nvSpPr>
        <p:spPr>
          <a:xfrm>
            <a:off x="589000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856" name="Google Shape;856;p134"/>
          <p:cNvSpPr txBox="1">
            <a:spLocks noGrp="1"/>
          </p:cNvSpPr>
          <p:nvPr>
            <p:ph type="subTitle" idx="3"/>
          </p:nvPr>
        </p:nvSpPr>
        <p:spPr>
          <a:xfrm>
            <a:off x="1935600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4"/>
          <p:cNvSpPr txBox="1">
            <a:spLocks noGrp="1"/>
          </p:cNvSpPr>
          <p:nvPr>
            <p:ph type="subTitle" idx="4"/>
          </p:nvPr>
        </p:nvSpPr>
        <p:spPr>
          <a:xfrm>
            <a:off x="5890125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34"/>
          <p:cNvSpPr/>
          <p:nvPr/>
        </p:nvSpPr>
        <p:spPr>
          <a:xfrm>
            <a:off x="6567225" y="-1256300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34"/>
          <p:cNvSpPr txBox="1">
            <a:spLocks noGrp="1"/>
          </p:cNvSpPr>
          <p:nvPr>
            <p:ph type="title"/>
          </p:nvPr>
        </p:nvSpPr>
        <p:spPr>
          <a:xfrm>
            <a:off x="582325" y="334325"/>
            <a:ext cx="5211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5"/>
          <p:cNvSpPr/>
          <p:nvPr/>
        </p:nvSpPr>
        <p:spPr>
          <a:xfrm rot="10800000">
            <a:off x="4674175" y="838351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35"/>
          <p:cNvSpPr/>
          <p:nvPr/>
        </p:nvSpPr>
        <p:spPr>
          <a:xfrm rot="10800000">
            <a:off x="-874104" y="-432624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35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77139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1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64" name="Google Shape;864;p135"/>
          <p:cNvSpPr/>
          <p:nvPr/>
        </p:nvSpPr>
        <p:spPr>
          <a:xfrm rot="10800000">
            <a:off x="8399921" y="30235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35"/>
          <p:cNvSpPr/>
          <p:nvPr/>
        </p:nvSpPr>
        <p:spPr>
          <a:xfrm rot="10800000">
            <a:off x="1460996" y="5344026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135"/>
          <p:cNvSpPr/>
          <p:nvPr/>
        </p:nvSpPr>
        <p:spPr>
          <a:xfrm rot="10800000">
            <a:off x="246171" y="34083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36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36"/>
          <p:cNvSpPr/>
          <p:nvPr/>
        </p:nvSpPr>
        <p:spPr>
          <a:xfrm>
            <a:off x="6712100" y="3031325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36"/>
          <p:cNvSpPr txBox="1">
            <a:spLocks noGrp="1"/>
          </p:cNvSpPr>
          <p:nvPr>
            <p:ph type="title"/>
          </p:nvPr>
        </p:nvSpPr>
        <p:spPr>
          <a:xfrm>
            <a:off x="1124900" y="1492375"/>
            <a:ext cx="7304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36"/>
          <p:cNvSpPr txBox="1">
            <a:spLocks noGrp="1"/>
          </p:cNvSpPr>
          <p:nvPr>
            <p:ph type="subTitle" idx="1"/>
          </p:nvPr>
        </p:nvSpPr>
        <p:spPr>
          <a:xfrm>
            <a:off x="2039275" y="2529150"/>
            <a:ext cx="50715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36"/>
          <p:cNvSpPr/>
          <p:nvPr/>
        </p:nvSpPr>
        <p:spPr>
          <a:xfrm rot="5400000">
            <a:off x="1863800" y="4528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36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3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7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37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37"/>
          <p:cNvSpPr txBox="1">
            <a:spLocks noGrp="1"/>
          </p:cNvSpPr>
          <p:nvPr>
            <p:ph type="title"/>
          </p:nvPr>
        </p:nvSpPr>
        <p:spPr>
          <a:xfrm>
            <a:off x="599864" y="3985534"/>
            <a:ext cx="5071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37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37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38"/>
          <p:cNvSpPr/>
          <p:nvPr/>
        </p:nvSpPr>
        <p:spPr>
          <a:xfrm>
            <a:off x="-874104" y="-2883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38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38"/>
          <p:cNvSpPr txBox="1">
            <a:spLocks noGrp="1"/>
          </p:cNvSpPr>
          <p:nvPr>
            <p:ph type="subTitle" idx="1"/>
          </p:nvPr>
        </p:nvSpPr>
        <p:spPr>
          <a:xfrm>
            <a:off x="2585250" y="3284338"/>
            <a:ext cx="3973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38"/>
          <p:cNvSpPr txBox="1">
            <a:spLocks noGrp="1"/>
          </p:cNvSpPr>
          <p:nvPr>
            <p:ph type="title" hasCustomPrompt="1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6" name="Google Shape;886;p138"/>
          <p:cNvSpPr/>
          <p:nvPr/>
        </p:nvSpPr>
        <p:spPr>
          <a:xfrm>
            <a:off x="5530475" y="4887863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38"/>
          <p:cNvSpPr/>
          <p:nvPr/>
        </p:nvSpPr>
        <p:spPr>
          <a:xfrm>
            <a:off x="272825" y="2595350"/>
            <a:ext cx="262500" cy="26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bg>
      <p:bgPr>
        <a:solidFill>
          <a:schemeClr val="dk1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40"/>
          <p:cNvSpPr txBox="1">
            <a:spLocks noGrp="1"/>
          </p:cNvSpPr>
          <p:nvPr>
            <p:ph type="title"/>
          </p:nvPr>
        </p:nvSpPr>
        <p:spPr>
          <a:xfrm>
            <a:off x="19424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91" name="Google Shape;891;p140"/>
          <p:cNvSpPr txBox="1">
            <a:spLocks noGrp="1"/>
          </p:cNvSpPr>
          <p:nvPr>
            <p:ph type="subTitle" idx="1"/>
          </p:nvPr>
        </p:nvSpPr>
        <p:spPr>
          <a:xfrm>
            <a:off x="1942375" y="21432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92" name="Google Shape;892;p140"/>
          <p:cNvSpPr txBox="1">
            <a:spLocks noGrp="1"/>
          </p:cNvSpPr>
          <p:nvPr>
            <p:ph type="title" idx="2"/>
          </p:nvPr>
        </p:nvSpPr>
        <p:spPr>
          <a:xfrm>
            <a:off x="58968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93" name="Google Shape;893;p140"/>
          <p:cNvSpPr txBox="1">
            <a:spLocks noGrp="1"/>
          </p:cNvSpPr>
          <p:nvPr>
            <p:ph type="title" idx="3"/>
          </p:nvPr>
        </p:nvSpPr>
        <p:spPr>
          <a:xfrm>
            <a:off x="1942374" y="33170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94" name="Google Shape;894;p140"/>
          <p:cNvSpPr txBox="1">
            <a:spLocks noGrp="1"/>
          </p:cNvSpPr>
          <p:nvPr>
            <p:ph type="title" idx="4"/>
          </p:nvPr>
        </p:nvSpPr>
        <p:spPr>
          <a:xfrm>
            <a:off x="5896874" y="33170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95" name="Google Shape;895;p140"/>
          <p:cNvSpPr/>
          <p:nvPr/>
        </p:nvSpPr>
        <p:spPr>
          <a:xfrm>
            <a:off x="188375" y="1381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140"/>
          <p:cNvSpPr/>
          <p:nvPr/>
        </p:nvSpPr>
        <p:spPr>
          <a:xfrm>
            <a:off x="8717400" y="14687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40"/>
          <p:cNvSpPr/>
          <p:nvPr/>
        </p:nvSpPr>
        <p:spPr>
          <a:xfrm>
            <a:off x="8299075" y="125282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40"/>
          <p:cNvSpPr/>
          <p:nvPr/>
        </p:nvSpPr>
        <p:spPr>
          <a:xfrm>
            <a:off x="888250" y="1720546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E9B7B0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99" name="Google Shape;899;p140"/>
          <p:cNvSpPr/>
          <p:nvPr/>
        </p:nvSpPr>
        <p:spPr>
          <a:xfrm>
            <a:off x="888250" y="3405499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03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00" name="Google Shape;900;p140"/>
          <p:cNvSpPr/>
          <p:nvPr/>
        </p:nvSpPr>
        <p:spPr>
          <a:xfrm>
            <a:off x="4810575" y="1720546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02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01" name="Google Shape;901;p140"/>
          <p:cNvSpPr/>
          <p:nvPr/>
        </p:nvSpPr>
        <p:spPr>
          <a:xfrm>
            <a:off x="4810575" y="3405499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04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02" name="Google Shape;902;p140"/>
          <p:cNvSpPr txBox="1">
            <a:spLocks noGrp="1"/>
          </p:cNvSpPr>
          <p:nvPr>
            <p:ph type="subTitle" idx="5"/>
          </p:nvPr>
        </p:nvSpPr>
        <p:spPr>
          <a:xfrm>
            <a:off x="1942375" y="382385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140"/>
          <p:cNvSpPr txBox="1">
            <a:spLocks noGrp="1"/>
          </p:cNvSpPr>
          <p:nvPr>
            <p:ph type="subTitle" idx="6"/>
          </p:nvPr>
        </p:nvSpPr>
        <p:spPr>
          <a:xfrm>
            <a:off x="5895249" y="2143198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04" name="Google Shape;904;p140"/>
          <p:cNvSpPr txBox="1">
            <a:spLocks noGrp="1"/>
          </p:cNvSpPr>
          <p:nvPr>
            <p:ph type="subTitle" idx="7"/>
          </p:nvPr>
        </p:nvSpPr>
        <p:spPr>
          <a:xfrm>
            <a:off x="5901622" y="382385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05" name="Google Shape;905;p140"/>
          <p:cNvSpPr txBox="1">
            <a:spLocks noGrp="1"/>
          </p:cNvSpPr>
          <p:nvPr>
            <p:ph type="title" idx="8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_1_1_1">
    <p:bg>
      <p:bgPr>
        <a:solidFill>
          <a:schemeClr val="dk1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41"/>
          <p:cNvSpPr/>
          <p:nvPr/>
        </p:nvSpPr>
        <p:spPr>
          <a:xfrm>
            <a:off x="3709375" y="45024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41"/>
          <p:cNvSpPr txBox="1">
            <a:spLocks noGrp="1"/>
          </p:cNvSpPr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0" name="Google Shape;910;p141"/>
          <p:cNvSpPr txBox="1">
            <a:spLocks noGrp="1"/>
          </p:cNvSpPr>
          <p:nvPr>
            <p:ph type="title" idx="2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1" name="Google Shape;911;p141"/>
          <p:cNvSpPr txBox="1">
            <a:spLocks noGrp="1"/>
          </p:cNvSpPr>
          <p:nvPr>
            <p:ph type="subTitle" idx="1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1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2"/>
          <p:cNvSpPr/>
          <p:nvPr/>
        </p:nvSpPr>
        <p:spPr>
          <a:xfrm>
            <a:off x="1950025" y="-1667825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42"/>
          <p:cNvSpPr txBox="1">
            <a:spLocks noGrp="1"/>
          </p:cNvSpPr>
          <p:nvPr>
            <p:ph type="subTitle" idx="1"/>
          </p:nvPr>
        </p:nvSpPr>
        <p:spPr>
          <a:xfrm>
            <a:off x="1148275" y="1391475"/>
            <a:ext cx="68535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5" name="Google Shape;915;p142"/>
          <p:cNvSpPr/>
          <p:nvPr/>
        </p:nvSpPr>
        <p:spPr>
          <a:xfrm>
            <a:off x="157400" y="14393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42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42"/>
          <p:cNvSpPr txBox="1">
            <a:spLocks noGrp="1"/>
          </p:cNvSpPr>
          <p:nvPr>
            <p:ph type="subTitle" idx="2"/>
          </p:nvPr>
        </p:nvSpPr>
        <p:spPr>
          <a:xfrm>
            <a:off x="2594700" y="358217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7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43"/>
          <p:cNvSpPr/>
          <p:nvPr/>
        </p:nvSpPr>
        <p:spPr>
          <a:xfrm>
            <a:off x="-1313725" y="-120617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143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4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4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43"/>
          <p:cNvSpPr txBox="1">
            <a:spLocks noGrp="1"/>
          </p:cNvSpPr>
          <p:nvPr>
            <p:ph type="title"/>
          </p:nvPr>
        </p:nvSpPr>
        <p:spPr>
          <a:xfrm>
            <a:off x="13790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4" name="Google Shape;924;p143"/>
          <p:cNvSpPr txBox="1">
            <a:spLocks noGrp="1"/>
          </p:cNvSpPr>
          <p:nvPr>
            <p:ph type="subTitle" idx="1"/>
          </p:nvPr>
        </p:nvSpPr>
        <p:spPr>
          <a:xfrm>
            <a:off x="1379100" y="380420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43"/>
          <p:cNvSpPr txBox="1">
            <a:spLocks noGrp="1"/>
          </p:cNvSpPr>
          <p:nvPr>
            <p:ph type="title" idx="2"/>
          </p:nvPr>
        </p:nvSpPr>
        <p:spPr>
          <a:xfrm>
            <a:off x="53787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6" name="Google Shape;926;p143"/>
          <p:cNvSpPr txBox="1">
            <a:spLocks noGrp="1"/>
          </p:cNvSpPr>
          <p:nvPr>
            <p:ph type="subTitle" idx="3"/>
          </p:nvPr>
        </p:nvSpPr>
        <p:spPr>
          <a:xfrm>
            <a:off x="5378700" y="380415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43"/>
          <p:cNvSpPr txBox="1">
            <a:spLocks noGrp="1"/>
          </p:cNvSpPr>
          <p:nvPr>
            <p:ph type="title" idx="4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0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44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44"/>
          <p:cNvSpPr txBox="1">
            <a:spLocks noGrp="1"/>
          </p:cNvSpPr>
          <p:nvPr>
            <p:ph type="subTitle" idx="1"/>
          </p:nvPr>
        </p:nvSpPr>
        <p:spPr>
          <a:xfrm>
            <a:off x="5888900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31" name="Google Shape;931;p144"/>
          <p:cNvSpPr txBox="1">
            <a:spLocks noGrp="1"/>
          </p:cNvSpPr>
          <p:nvPr>
            <p:ph type="subTitle" idx="2"/>
          </p:nvPr>
        </p:nvSpPr>
        <p:spPr>
          <a:xfrm>
            <a:off x="4474450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4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44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44"/>
          <p:cNvSpPr txBox="1">
            <a:spLocks noGrp="1"/>
          </p:cNvSpPr>
          <p:nvPr>
            <p:ph type="subTitle" idx="3"/>
          </p:nvPr>
        </p:nvSpPr>
        <p:spPr>
          <a:xfrm>
            <a:off x="5888950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35" name="Google Shape;935;p144"/>
          <p:cNvSpPr txBox="1">
            <a:spLocks noGrp="1"/>
          </p:cNvSpPr>
          <p:nvPr>
            <p:ph type="subTitle" idx="4"/>
          </p:nvPr>
        </p:nvSpPr>
        <p:spPr>
          <a:xfrm>
            <a:off x="4474450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44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dk1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45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45"/>
          <p:cNvSpPr txBox="1">
            <a:spLocks noGrp="1"/>
          </p:cNvSpPr>
          <p:nvPr>
            <p:ph type="title"/>
          </p:nvPr>
        </p:nvSpPr>
        <p:spPr>
          <a:xfrm>
            <a:off x="71500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40" name="Google Shape;940;p145"/>
          <p:cNvSpPr txBox="1">
            <a:spLocks noGrp="1"/>
          </p:cNvSpPr>
          <p:nvPr>
            <p:ph type="subTitle" idx="1"/>
          </p:nvPr>
        </p:nvSpPr>
        <p:spPr>
          <a:xfrm>
            <a:off x="71510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45"/>
          <p:cNvSpPr txBox="1">
            <a:spLocks noGrp="1"/>
          </p:cNvSpPr>
          <p:nvPr>
            <p:ph type="title" idx="2"/>
          </p:nvPr>
        </p:nvSpPr>
        <p:spPr>
          <a:xfrm>
            <a:off x="3349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42" name="Google Shape;942;p145"/>
          <p:cNvSpPr txBox="1">
            <a:spLocks noGrp="1"/>
          </p:cNvSpPr>
          <p:nvPr>
            <p:ph type="subTitle" idx="3"/>
          </p:nvPr>
        </p:nvSpPr>
        <p:spPr>
          <a:xfrm>
            <a:off x="3349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45"/>
          <p:cNvSpPr txBox="1">
            <a:spLocks noGrp="1"/>
          </p:cNvSpPr>
          <p:nvPr>
            <p:ph type="title" idx="4"/>
          </p:nvPr>
        </p:nvSpPr>
        <p:spPr>
          <a:xfrm>
            <a:off x="5986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44" name="Google Shape;944;p145"/>
          <p:cNvSpPr txBox="1">
            <a:spLocks noGrp="1"/>
          </p:cNvSpPr>
          <p:nvPr>
            <p:ph type="subTitle" idx="5"/>
          </p:nvPr>
        </p:nvSpPr>
        <p:spPr>
          <a:xfrm>
            <a:off x="5986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45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45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145"/>
          <p:cNvSpPr/>
          <p:nvPr/>
        </p:nvSpPr>
        <p:spPr>
          <a:xfrm>
            <a:off x="73564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45"/>
          <p:cNvSpPr txBox="1">
            <a:spLocks noGrp="1"/>
          </p:cNvSpPr>
          <p:nvPr>
            <p:ph type="title" idx="6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2">
    <p:bg>
      <p:bgPr>
        <a:solidFill>
          <a:schemeClr val="dk1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46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4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46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46"/>
          <p:cNvSpPr txBox="1">
            <a:spLocks noGrp="1"/>
          </p:cNvSpPr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54" name="Google Shape;954;p146"/>
          <p:cNvSpPr txBox="1">
            <a:spLocks noGrp="1"/>
          </p:cNvSpPr>
          <p:nvPr>
            <p:ph type="subTitle" idx="1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146"/>
          <p:cNvSpPr txBox="1">
            <a:spLocks noGrp="1"/>
          </p:cNvSpPr>
          <p:nvPr>
            <p:ph type="subTitle" idx="2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46"/>
          <p:cNvSpPr txBox="1">
            <a:spLocks noGrp="1"/>
          </p:cNvSpPr>
          <p:nvPr>
            <p:ph type="title" idx="3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57" name="Google Shape;957;p146"/>
          <p:cNvSpPr txBox="1">
            <a:spLocks noGrp="1"/>
          </p:cNvSpPr>
          <p:nvPr>
            <p:ph type="subTitle" idx="4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46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46"/>
          <p:cNvSpPr txBox="1">
            <a:spLocks noGrp="1"/>
          </p:cNvSpPr>
          <p:nvPr>
            <p:ph type="title" idx="5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46"/>
          <p:cNvSpPr txBox="1">
            <a:spLocks noGrp="1"/>
          </p:cNvSpPr>
          <p:nvPr>
            <p:ph type="title" idx="6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47"/>
          <p:cNvSpPr txBox="1">
            <a:spLocks noGrp="1"/>
          </p:cNvSpPr>
          <p:nvPr>
            <p:ph type="title"/>
          </p:nvPr>
        </p:nvSpPr>
        <p:spPr>
          <a:xfrm>
            <a:off x="1942474" y="18751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63" name="Google Shape;963;p147"/>
          <p:cNvSpPr txBox="1">
            <a:spLocks noGrp="1"/>
          </p:cNvSpPr>
          <p:nvPr>
            <p:ph type="subTitle" idx="1"/>
          </p:nvPr>
        </p:nvSpPr>
        <p:spPr>
          <a:xfrm>
            <a:off x="1942374" y="23093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47"/>
          <p:cNvSpPr txBox="1">
            <a:spLocks noGrp="1"/>
          </p:cNvSpPr>
          <p:nvPr>
            <p:ph type="title" idx="2"/>
          </p:nvPr>
        </p:nvSpPr>
        <p:spPr>
          <a:xfrm>
            <a:off x="5896874" y="18751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65" name="Google Shape;965;p147"/>
          <p:cNvSpPr txBox="1">
            <a:spLocks noGrp="1"/>
          </p:cNvSpPr>
          <p:nvPr>
            <p:ph type="subTitle" idx="3"/>
          </p:nvPr>
        </p:nvSpPr>
        <p:spPr>
          <a:xfrm>
            <a:off x="5896874" y="23093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6" name="Google Shape;966;p147"/>
          <p:cNvSpPr txBox="1">
            <a:spLocks noGrp="1"/>
          </p:cNvSpPr>
          <p:nvPr>
            <p:ph type="title" idx="4"/>
          </p:nvPr>
        </p:nvSpPr>
        <p:spPr>
          <a:xfrm>
            <a:off x="3899524" y="34609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67" name="Google Shape;967;p147"/>
          <p:cNvSpPr txBox="1">
            <a:spLocks noGrp="1"/>
          </p:cNvSpPr>
          <p:nvPr>
            <p:ph type="subTitle" idx="5"/>
          </p:nvPr>
        </p:nvSpPr>
        <p:spPr>
          <a:xfrm>
            <a:off x="3899397" y="38951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4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47"/>
          <p:cNvSpPr/>
          <p:nvPr/>
        </p:nvSpPr>
        <p:spPr>
          <a:xfrm>
            <a:off x="8333075" y="996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47"/>
          <p:cNvSpPr/>
          <p:nvPr/>
        </p:nvSpPr>
        <p:spPr>
          <a:xfrm>
            <a:off x="8214150" y="9166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47"/>
          <p:cNvSpPr/>
          <p:nvPr/>
        </p:nvSpPr>
        <p:spPr>
          <a:xfrm>
            <a:off x="580875" y="-12"/>
            <a:ext cx="262500" cy="2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47"/>
          <p:cNvSpPr/>
          <p:nvPr/>
        </p:nvSpPr>
        <p:spPr>
          <a:xfrm>
            <a:off x="6950800" y="32225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47"/>
          <p:cNvSpPr txBox="1">
            <a:spLocks noGrp="1"/>
          </p:cNvSpPr>
          <p:nvPr>
            <p:ph type="title" idx="6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swald Medium"/>
              <a:buNone/>
              <a:defRPr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dk1"/>
        </a:solidFill>
        <a:effectLst/>
      </p:bgPr>
    </p:bg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8"/>
          <p:cNvSpPr txBox="1">
            <a:spLocks noGrp="1"/>
          </p:cNvSpPr>
          <p:nvPr>
            <p:ph type="subTitle" idx="1"/>
          </p:nvPr>
        </p:nvSpPr>
        <p:spPr>
          <a:xfrm>
            <a:off x="615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48"/>
          <p:cNvSpPr txBox="1">
            <a:spLocks noGrp="1"/>
          </p:cNvSpPr>
          <p:nvPr>
            <p:ph type="subTitle" idx="2"/>
          </p:nvPr>
        </p:nvSpPr>
        <p:spPr>
          <a:xfrm>
            <a:off x="32524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48"/>
          <p:cNvSpPr txBox="1">
            <a:spLocks noGrp="1"/>
          </p:cNvSpPr>
          <p:nvPr>
            <p:ph type="subTitle" idx="3"/>
          </p:nvPr>
        </p:nvSpPr>
        <p:spPr>
          <a:xfrm>
            <a:off x="615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148"/>
          <p:cNvSpPr txBox="1">
            <a:spLocks noGrp="1"/>
          </p:cNvSpPr>
          <p:nvPr>
            <p:ph type="subTitle" idx="4"/>
          </p:nvPr>
        </p:nvSpPr>
        <p:spPr>
          <a:xfrm>
            <a:off x="32524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48"/>
          <p:cNvSpPr txBox="1">
            <a:spLocks noGrp="1"/>
          </p:cNvSpPr>
          <p:nvPr>
            <p:ph type="subTitle" idx="5"/>
          </p:nvPr>
        </p:nvSpPr>
        <p:spPr>
          <a:xfrm>
            <a:off x="5903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48"/>
          <p:cNvSpPr txBox="1">
            <a:spLocks noGrp="1"/>
          </p:cNvSpPr>
          <p:nvPr>
            <p:ph type="subTitle" idx="6"/>
          </p:nvPr>
        </p:nvSpPr>
        <p:spPr>
          <a:xfrm>
            <a:off x="5903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48"/>
          <p:cNvSpPr/>
          <p:nvPr/>
        </p:nvSpPr>
        <p:spPr>
          <a:xfrm>
            <a:off x="7267575" y="-8350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48"/>
          <p:cNvSpPr/>
          <p:nvPr/>
        </p:nvSpPr>
        <p:spPr>
          <a:xfrm rot="5400000">
            <a:off x="77239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48"/>
          <p:cNvSpPr/>
          <p:nvPr/>
        </p:nvSpPr>
        <p:spPr>
          <a:xfrm rot="5400000">
            <a:off x="79864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48"/>
          <p:cNvSpPr txBox="1">
            <a:spLocks noGrp="1"/>
          </p:cNvSpPr>
          <p:nvPr>
            <p:ph type="title"/>
          </p:nvPr>
        </p:nvSpPr>
        <p:spPr>
          <a:xfrm>
            <a:off x="615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85" name="Google Shape;985;p148"/>
          <p:cNvSpPr txBox="1">
            <a:spLocks noGrp="1"/>
          </p:cNvSpPr>
          <p:nvPr>
            <p:ph type="title" idx="7"/>
          </p:nvPr>
        </p:nvSpPr>
        <p:spPr>
          <a:xfrm>
            <a:off x="32524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86" name="Google Shape;986;p148"/>
          <p:cNvSpPr txBox="1">
            <a:spLocks noGrp="1"/>
          </p:cNvSpPr>
          <p:nvPr>
            <p:ph type="title" idx="8"/>
          </p:nvPr>
        </p:nvSpPr>
        <p:spPr>
          <a:xfrm>
            <a:off x="615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87" name="Google Shape;987;p148"/>
          <p:cNvSpPr txBox="1">
            <a:spLocks noGrp="1"/>
          </p:cNvSpPr>
          <p:nvPr>
            <p:ph type="title" idx="9"/>
          </p:nvPr>
        </p:nvSpPr>
        <p:spPr>
          <a:xfrm>
            <a:off x="32524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88" name="Google Shape;988;p148"/>
          <p:cNvSpPr txBox="1">
            <a:spLocks noGrp="1"/>
          </p:cNvSpPr>
          <p:nvPr>
            <p:ph type="title" idx="13"/>
          </p:nvPr>
        </p:nvSpPr>
        <p:spPr>
          <a:xfrm>
            <a:off x="5903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89" name="Google Shape;989;p148"/>
          <p:cNvSpPr txBox="1">
            <a:spLocks noGrp="1"/>
          </p:cNvSpPr>
          <p:nvPr>
            <p:ph type="title" idx="14"/>
          </p:nvPr>
        </p:nvSpPr>
        <p:spPr>
          <a:xfrm>
            <a:off x="5903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990" name="Google Shape;990;p148"/>
          <p:cNvSpPr txBox="1">
            <a:spLocks noGrp="1"/>
          </p:cNvSpPr>
          <p:nvPr>
            <p:ph type="title" idx="15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BLANK_1_1_1_1_1_1">
    <p:bg>
      <p:bgPr>
        <a:solidFill>
          <a:schemeClr val="lt1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49"/>
          <p:cNvSpPr/>
          <p:nvPr/>
        </p:nvSpPr>
        <p:spPr>
          <a:xfrm>
            <a:off x="-874101" y="-288325"/>
            <a:ext cx="4087800" cy="40878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49"/>
          <p:cNvSpPr txBox="1">
            <a:spLocks noGrp="1"/>
          </p:cNvSpPr>
          <p:nvPr>
            <p:ph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5" name="Google Shape;995;p149"/>
          <p:cNvSpPr txBox="1">
            <a:spLocks noGrp="1"/>
          </p:cNvSpPr>
          <p:nvPr>
            <p:ph type="subTitle" idx="1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149"/>
          <p:cNvSpPr txBox="1">
            <a:spLocks noGrp="1"/>
          </p:cNvSpPr>
          <p:nvPr>
            <p:ph type="title" idx="2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7" name="Google Shape;997;p149"/>
          <p:cNvSpPr txBox="1">
            <a:spLocks noGrp="1"/>
          </p:cNvSpPr>
          <p:nvPr>
            <p:ph type="subTitle" idx="3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49"/>
          <p:cNvSpPr txBox="1">
            <a:spLocks noGrp="1"/>
          </p:cNvSpPr>
          <p:nvPr>
            <p:ph type="title" idx="4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9" name="Google Shape;999;p149"/>
          <p:cNvSpPr txBox="1">
            <a:spLocks noGrp="1"/>
          </p:cNvSpPr>
          <p:nvPr>
            <p:ph type="subTitle" idx="5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49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49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solidFill>
          <a:schemeClr val="dk1"/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50"/>
          <p:cNvSpPr/>
          <p:nvPr/>
        </p:nvSpPr>
        <p:spPr>
          <a:xfrm rot="7878714">
            <a:off x="-1605131" y="2542027"/>
            <a:ext cx="5250110" cy="52501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50"/>
          <p:cNvSpPr/>
          <p:nvPr/>
        </p:nvSpPr>
        <p:spPr>
          <a:xfrm rot="7878572">
            <a:off x="6356833" y="-530958"/>
            <a:ext cx="2956250" cy="295625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50"/>
          <p:cNvSpPr txBox="1">
            <a:spLocks noGrp="1"/>
          </p:cNvSpPr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6" name="Google Shape;1006;p150"/>
          <p:cNvSpPr txBox="1">
            <a:spLocks noGrp="1"/>
          </p:cNvSpPr>
          <p:nvPr>
            <p:ph type="subTitle" idx="1"/>
          </p:nvPr>
        </p:nvSpPr>
        <p:spPr>
          <a:xfrm>
            <a:off x="715225" y="1293650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50"/>
          <p:cNvSpPr txBox="1">
            <a:spLocks noGrp="1"/>
          </p:cNvSpPr>
          <p:nvPr>
            <p:ph type="title" idx="2"/>
          </p:nvPr>
        </p:nvSpPr>
        <p:spPr>
          <a:xfrm>
            <a:off x="2594725" y="1943750"/>
            <a:ext cx="3961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8" name="Google Shape;1008;p150"/>
          <p:cNvSpPr txBox="1">
            <a:spLocks noGrp="1"/>
          </p:cNvSpPr>
          <p:nvPr>
            <p:ph type="subTitle" idx="3"/>
          </p:nvPr>
        </p:nvSpPr>
        <p:spPr>
          <a:xfrm>
            <a:off x="2594725" y="2802175"/>
            <a:ext cx="3961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50"/>
          <p:cNvSpPr txBox="1">
            <a:spLocks noGrp="1"/>
          </p:cNvSpPr>
          <p:nvPr>
            <p:ph type="title" idx="4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0" name="Google Shape;1010;p150"/>
          <p:cNvSpPr txBox="1">
            <a:spLocks noGrp="1"/>
          </p:cNvSpPr>
          <p:nvPr>
            <p:ph type="subTitle" idx="5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50"/>
          <p:cNvSpPr/>
          <p:nvPr/>
        </p:nvSpPr>
        <p:spPr>
          <a:xfrm rot="10800000">
            <a:off x="5637358" y="718124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50"/>
          <p:cNvSpPr/>
          <p:nvPr/>
        </p:nvSpPr>
        <p:spPr>
          <a:xfrm rot="10800000">
            <a:off x="5899858" y="1057999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4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51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51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51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51"/>
          <p:cNvSpPr txBox="1">
            <a:spLocks noGrp="1"/>
          </p:cNvSpPr>
          <p:nvPr>
            <p:ph type="subTitle" idx="1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51"/>
          <p:cNvSpPr txBox="1">
            <a:spLocks noGrp="1"/>
          </p:cNvSpPr>
          <p:nvPr>
            <p:ph type="subTitle" idx="2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51"/>
          <p:cNvSpPr txBox="1">
            <a:spLocks noGrp="1"/>
          </p:cNvSpPr>
          <p:nvPr>
            <p:ph type="subTitle" idx="3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5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51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1"/>
          <p:cNvSpPr txBox="1">
            <a:spLocks noGrp="1"/>
          </p:cNvSpPr>
          <p:nvPr>
            <p:ph type="title" idx="4"/>
          </p:nvPr>
        </p:nvSpPr>
        <p:spPr>
          <a:xfrm>
            <a:off x="72057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3" name="Google Shape;1023;p151"/>
          <p:cNvSpPr txBox="1">
            <a:spLocks noGrp="1"/>
          </p:cNvSpPr>
          <p:nvPr>
            <p:ph type="title" idx="5"/>
          </p:nvPr>
        </p:nvSpPr>
        <p:spPr>
          <a:xfrm>
            <a:off x="33575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4" name="Google Shape;1024;p151"/>
          <p:cNvSpPr txBox="1">
            <a:spLocks noGrp="1"/>
          </p:cNvSpPr>
          <p:nvPr>
            <p:ph type="title" idx="6"/>
          </p:nvPr>
        </p:nvSpPr>
        <p:spPr>
          <a:xfrm>
            <a:off x="59945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52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52"/>
          <p:cNvSpPr/>
          <p:nvPr/>
        </p:nvSpPr>
        <p:spPr>
          <a:xfrm>
            <a:off x="188375" y="42206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52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8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53"/>
          <p:cNvSpPr/>
          <p:nvPr/>
        </p:nvSpPr>
        <p:spPr>
          <a:xfrm>
            <a:off x="726757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5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bg>
      <p:bgPr>
        <a:solidFill>
          <a:schemeClr val="dk1"/>
        </a:solid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54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54"/>
          <p:cNvSpPr txBox="1">
            <a:spLocks noGrp="1"/>
          </p:cNvSpPr>
          <p:nvPr>
            <p:ph type="subTitle" idx="1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54"/>
          <p:cNvSpPr/>
          <p:nvPr/>
        </p:nvSpPr>
        <p:spPr>
          <a:xfrm rot="10800000">
            <a:off x="37668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5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154"/>
          <p:cNvSpPr txBox="1">
            <a:spLocks noGrp="1"/>
          </p:cNvSpPr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4"/>
          <p:cNvSpPr/>
          <p:nvPr/>
        </p:nvSpPr>
        <p:spPr>
          <a:xfrm>
            <a:off x="1297750" y="-79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bg>
      <p:bgPr>
        <a:solidFill>
          <a:schemeClr val="dk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55"/>
          <p:cNvSpPr/>
          <p:nvPr/>
        </p:nvSpPr>
        <p:spPr>
          <a:xfrm rot="10800000">
            <a:off x="643875" y="3121800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55"/>
          <p:cNvSpPr/>
          <p:nvPr/>
        </p:nvSpPr>
        <p:spPr>
          <a:xfrm rot="10800000">
            <a:off x="8361025" y="3368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55"/>
          <p:cNvSpPr txBox="1">
            <a:spLocks noGrp="1"/>
          </p:cNvSpPr>
          <p:nvPr>
            <p:ph type="subTitle" idx="1"/>
          </p:nvPr>
        </p:nvSpPr>
        <p:spPr>
          <a:xfrm>
            <a:off x="458197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155"/>
          <p:cNvSpPr/>
          <p:nvPr/>
        </p:nvSpPr>
        <p:spPr>
          <a:xfrm>
            <a:off x="7311725" y="-11304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55"/>
          <p:cNvSpPr txBox="1">
            <a:spLocks noGrp="1"/>
          </p:cNvSpPr>
          <p:nvPr>
            <p:ph type="title"/>
          </p:nvPr>
        </p:nvSpPr>
        <p:spPr>
          <a:xfrm>
            <a:off x="4581975" y="1656224"/>
            <a:ext cx="371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bg>
      <p:bgPr>
        <a:solidFill>
          <a:schemeClr val="dk1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56"/>
          <p:cNvSpPr txBox="1">
            <a:spLocks noGrp="1"/>
          </p:cNvSpPr>
          <p:nvPr>
            <p:ph type="subTitle" idx="1"/>
          </p:nvPr>
        </p:nvSpPr>
        <p:spPr>
          <a:xfrm>
            <a:off x="5890000" y="13580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047" name="Google Shape;1047;p156"/>
          <p:cNvSpPr txBox="1">
            <a:spLocks noGrp="1"/>
          </p:cNvSpPr>
          <p:nvPr>
            <p:ph type="subTitle" idx="2"/>
          </p:nvPr>
        </p:nvSpPr>
        <p:spPr>
          <a:xfrm>
            <a:off x="5890125" y="17782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56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498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56"/>
          <p:cNvSpPr/>
          <p:nvPr/>
        </p:nvSpPr>
        <p:spPr>
          <a:xfrm rot="-5400000">
            <a:off x="8647375" y="14952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56"/>
          <p:cNvSpPr/>
          <p:nvPr/>
        </p:nvSpPr>
        <p:spPr>
          <a:xfrm rot="-5400000">
            <a:off x="-76200" y="650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56"/>
          <p:cNvSpPr txBox="1">
            <a:spLocks noGrp="1"/>
          </p:cNvSpPr>
          <p:nvPr>
            <p:ph type="subTitle" idx="3"/>
          </p:nvPr>
        </p:nvSpPr>
        <p:spPr>
          <a:xfrm>
            <a:off x="5890000" y="23018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052" name="Google Shape;1052;p156"/>
          <p:cNvSpPr txBox="1">
            <a:spLocks noGrp="1"/>
          </p:cNvSpPr>
          <p:nvPr>
            <p:ph type="subTitle" idx="4"/>
          </p:nvPr>
        </p:nvSpPr>
        <p:spPr>
          <a:xfrm>
            <a:off x="5890125" y="27220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56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bg>
      <p:bgPr>
        <a:solidFill>
          <a:schemeClr val="dk1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57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157"/>
          <p:cNvSpPr txBox="1">
            <a:spLocks noGrp="1"/>
          </p:cNvSpPr>
          <p:nvPr>
            <p:ph type="subTitle" idx="1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057" name="Google Shape;1057;p157"/>
          <p:cNvSpPr txBox="1">
            <a:spLocks noGrp="1"/>
          </p:cNvSpPr>
          <p:nvPr>
            <p:ph type="subTitle" idx="2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5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57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57"/>
          <p:cNvSpPr txBox="1">
            <a:spLocks noGrp="1"/>
          </p:cNvSpPr>
          <p:nvPr>
            <p:ph type="subTitle" idx="3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061" name="Google Shape;1061;p157"/>
          <p:cNvSpPr txBox="1">
            <a:spLocks noGrp="1"/>
          </p:cNvSpPr>
          <p:nvPr>
            <p:ph type="subTitle" idx="4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57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8">
    <p:bg>
      <p:bgPr>
        <a:solidFill>
          <a:schemeClr val="lt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58"/>
          <p:cNvSpPr/>
          <p:nvPr/>
        </p:nvSpPr>
        <p:spPr>
          <a:xfrm rot="-2921286">
            <a:off x="5039054" y="-1672563"/>
            <a:ext cx="5250110" cy="525011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58"/>
          <p:cNvSpPr/>
          <p:nvPr/>
        </p:nvSpPr>
        <p:spPr>
          <a:xfrm rot="-2921428">
            <a:off x="-763026" y="2876732"/>
            <a:ext cx="2956250" cy="295625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58"/>
          <p:cNvSpPr txBox="1">
            <a:spLocks noGrp="1"/>
          </p:cNvSpPr>
          <p:nvPr>
            <p:ph type="title"/>
          </p:nvPr>
        </p:nvSpPr>
        <p:spPr>
          <a:xfrm>
            <a:off x="1806000" y="1342088"/>
            <a:ext cx="5836800" cy="16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1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7" name="Google Shape;1067;p158"/>
          <p:cNvSpPr txBox="1">
            <a:spLocks noGrp="1"/>
          </p:cNvSpPr>
          <p:nvPr>
            <p:ph type="subTitle" idx="1"/>
          </p:nvPr>
        </p:nvSpPr>
        <p:spPr>
          <a:xfrm>
            <a:off x="2039275" y="3284350"/>
            <a:ext cx="5071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58"/>
          <p:cNvSpPr/>
          <p:nvPr/>
        </p:nvSpPr>
        <p:spPr>
          <a:xfrm>
            <a:off x="40815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158"/>
          <p:cNvSpPr/>
          <p:nvPr/>
        </p:nvSpPr>
        <p:spPr>
          <a:xfrm>
            <a:off x="5953625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58"/>
          <p:cNvSpPr/>
          <p:nvPr/>
        </p:nvSpPr>
        <p:spPr>
          <a:xfrm>
            <a:off x="328050" y="66377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6">
    <p:bg>
      <p:bgPr>
        <a:solidFill>
          <a:schemeClr val="lt1"/>
        </a:soli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bg>
      <p:bgPr>
        <a:solidFill>
          <a:schemeClr val="dk1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8C5B23B-B752-4CD9-8733-C55C6B7552E9}"/>
              </a:ext>
            </a:extLst>
          </p:cNvPr>
          <p:cNvGrpSpPr/>
          <p:nvPr/>
        </p:nvGrpSpPr>
        <p:grpSpPr>
          <a:xfrm>
            <a:off x="6" y="-6350"/>
            <a:ext cx="9143998" cy="5149850"/>
            <a:chOff x="8" y="-8467"/>
            <a:chExt cx="12191997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840118D2-0A4A-4FB9-8B52-B3E85000A597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8A65A97B-ACEC-4C36-A504-00726DBFD3AD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8ABFEC6-1E5C-4E7C-A844-EA770DC3D5F6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9690267-7136-4AA5-88E1-66788CE23CB8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EE68870F-440E-44DE-89D2-D7ED7C81483F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7528000C-88D6-4D3E-8250-208A2F5B20F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B461B81C-067D-40F6-9444-E677108E857F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4EA06522-67ED-4105-A991-590CEBD119B1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ED37470B-CEF6-4B94-99E5-8EF4387C2AB3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2C5407BD-0ACA-4FEE-AE3A-21F006CD3160}"/>
                </a:ext>
              </a:extLst>
            </p:cNvPr>
            <p:cNvSpPr/>
            <p:nvPr/>
          </p:nvSpPr>
          <p:spPr>
            <a:xfrm rot="10799991">
              <a:off x="8" y="0"/>
              <a:ext cx="842592" cy="5666152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E2D0EDB-480E-416D-934A-4F3D17C176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30302" y="1803400"/>
            <a:ext cx="5825198" cy="1234728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54B69F5-FF98-49AB-A0E3-BA5FB0583E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30302" y="3038121"/>
            <a:ext cx="5825198" cy="822671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22D875D-49E4-403C-AB8C-A860D28C80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C0740B-862A-4DA6-9CC9-139A0AEF09C2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2056E8-FF37-439D-A1D9-5EB79415D8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E15FB-398F-4DF0-A1FC-A092D03F28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001B15-48C7-4A81-9890-A7C146457DA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992920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1506-7E34-4913-AD7B-FE3D8C180B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8F1-DF1E-40C3-981B-447469CBC26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7B533-D2CB-46E4-A4C1-2DD3B0344B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8E652-518F-4CCC-96B3-A83608B77BE2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E048E-61B3-4FD8-BD2A-4D0ADCBA2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17AC-0E06-41F7-A377-A9A8F586B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E6665D-E13B-469D-B814-814AD61E1D8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460419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961-C188-433B-B100-EC1E5FC594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2025647"/>
            <a:ext cx="6447500" cy="1369934"/>
          </a:xfrm>
        </p:spPr>
        <p:txBody>
          <a:bodyPr anchor="b"/>
          <a:lstStyle>
            <a:lvl1pPr>
              <a:defRPr sz="3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C326-7565-45CD-98E9-E6DB17000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8000" y="3395588"/>
            <a:ext cx="6447500" cy="645296"/>
          </a:xfrm>
        </p:spPr>
        <p:txBody>
          <a:bodyPr/>
          <a:lstStyle>
            <a:lvl1pPr marL="0" indent="0">
              <a:buNone/>
              <a:defRPr sz="15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602A-C4C0-4FB6-991F-B7BB141E44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EB890-FD7B-4FB4-95FC-ECE3E0311663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13021-90CD-46AA-96FB-09B027899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17CB-2CD2-4E61-ACDF-2F4FF637DD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542D9-D0B9-476B-85D8-8FEEC35CF5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015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D70B-15B9-42DF-B0AF-0715A7B358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48097-7A01-4D3A-891B-1C444C731F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999" y="1620443"/>
            <a:ext cx="3138029" cy="29105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5CA59-1753-4773-93DA-BF811D678E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817478" y="1620443"/>
            <a:ext cx="3138029" cy="29105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4395C-05BC-45DC-95DC-6C105D85DE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6A4D3-2F92-4528-BF57-B68DB2276014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84509-9450-4E42-9694-514BF46AEF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2F6D4-7BEB-469B-9CA6-EDDA39F2F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07FC8E-6B48-4353-BDB6-EEC4FA20B71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663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DE99-7241-4A29-971E-B2347B2C69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AA79-437C-4E96-8E7F-6F3115BF6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6806" y="1620737"/>
            <a:ext cx="3139215" cy="432198"/>
          </a:xfrm>
        </p:spPr>
        <p:txBody>
          <a:bodyPr anchor="b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F7FC3-2EBE-479A-8D39-7722FF7FE4B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6806" y="2052935"/>
            <a:ext cx="3139215" cy="24780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FC205-E9AE-4C11-A471-8F885913F91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816284" y="1620737"/>
            <a:ext cx="3139215" cy="432198"/>
          </a:xfrm>
        </p:spPr>
        <p:txBody>
          <a:bodyPr anchor="b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226FD-4390-4118-80B9-8EE2AC97A23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3816284" y="2052935"/>
            <a:ext cx="3139215" cy="24780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DADA1-B673-4C5B-9E38-F5332DA5F1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5B7DC6-4004-45A9-BBF2-027D42C67F78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E4633-9678-4609-AE81-897A06C5F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85B01-41CE-4A77-ABF8-19E8E64BA8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B8822A-CE1E-489F-A9CC-765AE325CD2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1543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A64C-BDFC-4EC8-9599-6EEAC99D59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BFBEB-A50F-4FBA-8ED8-C4613EC06E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FBEECB-0AB2-4FC8-AD48-CD6CF2342314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49992-6061-42A7-8EB6-28982DEC65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9C708-70F5-4F6C-96A3-7FB8037FA1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C99F7F-B15A-4FD5-A1B1-656B4D6C1BE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6149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B9B64-DD33-4D40-9A9B-6D70099864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4636A-E7F1-4DDD-9E81-FF49ED4B1ECF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73FAE-7AE6-4F48-8461-BF303329FE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04772-89EF-4DE4-BCDA-A0C3244851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EB578E-5258-46E2-9BFF-379A8B73E85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00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Oswald Medium"/>
              <a:buNone/>
              <a:defRPr sz="4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B Garamond"/>
              <a:buNone/>
              <a:defRPr sz="21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85A7-A5F1-439C-812B-1FC270DF8A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7999" y="1123951"/>
            <a:ext cx="2890894" cy="958851"/>
          </a:xfrm>
        </p:spPr>
        <p:txBody>
          <a:bodyPr anchor="b"/>
          <a:lstStyle>
            <a:lvl1pPr>
              <a:defRPr sz="15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84CBF-EE4C-4C2E-B2E1-51FEFE10C7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0343" y="386195"/>
            <a:ext cx="3385157" cy="41448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F6012-590D-414C-ACD1-0CAFEAAD4B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07999" y="2082802"/>
            <a:ext cx="2890894" cy="1938338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73047-C35D-4BAB-85FE-E417BC1299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F94F62-B2C2-4B86-8BF9-81728F182B62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2AA3A-50EF-46AA-BEBE-3577918BC0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2D8FE-5EB4-44A8-B1D4-B7BCB3F88E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904E7-837E-476B-8296-164D3564673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083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CF48-C6E7-4E17-8B9F-033761C78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3600451"/>
            <a:ext cx="6447500" cy="425051"/>
          </a:xfrm>
        </p:spPr>
        <p:txBody>
          <a:bodyPr anchor="b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0E297-C6EA-471B-90FC-35E2F9959C6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08000" y="457203"/>
            <a:ext cx="6447500" cy="2884289"/>
          </a:xfrm>
        </p:spPr>
        <p:txBody>
          <a:bodyPr anchorCtr="1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EEE15-E4B3-4CB5-8434-4A635824A68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08000" y="4025501"/>
            <a:ext cx="6447500" cy="505517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757AD-8EEA-4C30-87EF-33F2A79840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79E67F-0591-4D19-8D34-0B8882ADBAB8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9E15C-734C-4717-BDFA-6465361549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D059B-A460-4ADE-8A3F-CA4871ED8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E0456-B7F8-4350-A3FA-0CAE20DB934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3760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B86B-AE46-4791-8269-49C6BF31FB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457203"/>
            <a:ext cx="6447500" cy="2552698"/>
          </a:xfrm>
        </p:spPr>
        <p:txBody>
          <a:bodyPr anchor="ctr"/>
          <a:lstStyle>
            <a:lvl1pPr>
              <a:defRPr sz="33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38D45-136A-40A0-9871-501454142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352801"/>
            <a:ext cx="6447500" cy="117821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E6651-E2DD-4B1B-A929-4C1CB4B6BB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C481A-8770-4633-A25B-5A99B40D0810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22524-951B-4212-BF6A-E2680F9B18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395E-2C67-422A-8F2C-49D63E081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23F649-DCA6-4B6F-BC34-1E1F8467211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9972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BCE7-8E49-4618-ABBD-3FD530C007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1" y="457202"/>
            <a:ext cx="6070598" cy="2266953"/>
          </a:xfrm>
        </p:spPr>
        <p:txBody>
          <a:bodyPr anchor="ctr"/>
          <a:lstStyle>
            <a:lvl1pPr>
              <a:defRPr sz="33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2450BD8-3B1D-4E30-934A-BC445C6B5D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4606" y="2724148"/>
            <a:ext cx="5418396" cy="28575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DD2714-A9FC-409B-9885-A64BC2988D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352801"/>
            <a:ext cx="6447500" cy="117821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8055C5-7B1A-4D49-A283-205BA7E2FD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BC3B62-9D7B-43E4-BFAD-F446866ACF2A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B34F79-5AF5-4C74-95B5-4C0A33BE1C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7E8099-B2B9-42AE-B839-3F6F9D35A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995EDB-9EB2-4DC8-BF95-3CA46E37C5F1}" type="slidenum">
              <a:t>‹#›</a:t>
            </a:fld>
            <a:endParaRPr lang="cs-CZ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2470232-005F-4A1C-81A3-6B5FC468D259}"/>
              </a:ext>
            </a:extLst>
          </p:cNvPr>
          <p:cNvSpPr txBox="1"/>
          <p:nvPr/>
        </p:nvSpPr>
        <p:spPr>
          <a:xfrm>
            <a:off x="406405" y="592785"/>
            <a:ext cx="457202" cy="43858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l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CB8BCAAE-6245-4B65-BB94-AE67C7297CAD}"/>
              </a:ext>
            </a:extLst>
          </p:cNvPr>
          <p:cNvSpPr txBox="1"/>
          <p:nvPr/>
        </p:nvSpPr>
        <p:spPr>
          <a:xfrm>
            <a:off x="6669762" y="2164920"/>
            <a:ext cx="457202" cy="43858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l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35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0118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F6E6-D84F-4F89-8500-51809F8CD4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1448993"/>
            <a:ext cx="6447500" cy="1946595"/>
          </a:xfrm>
        </p:spPr>
        <p:txBody>
          <a:bodyPr anchor="b"/>
          <a:lstStyle>
            <a:lvl1pPr>
              <a:defRPr sz="33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D1DA3-6E1D-4F05-96FA-C5A2170A71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395588"/>
            <a:ext cx="6447500" cy="1135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04909-8FFF-44D7-B2E0-5E368FCAA2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B2A451-E744-4D74-8CCC-A79D2CBE7272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12711-1744-4102-833B-0CAC4ACF99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D7AA-2DF9-4B7E-A544-95B83F50C5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62B6D-BA46-4562-B6E0-1BF7BBDF50C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2042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A99C-1A9A-4A0C-90C0-CEA31C0D3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1" y="457202"/>
            <a:ext cx="6070598" cy="2266953"/>
          </a:xfrm>
        </p:spPr>
        <p:txBody>
          <a:bodyPr anchor="ctr"/>
          <a:lstStyle>
            <a:lvl1pPr>
              <a:defRPr sz="33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24F7FBF-DFA0-4997-8CA7-C99E529F82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009901"/>
            <a:ext cx="6447500" cy="385687"/>
          </a:xfrm>
        </p:spPr>
        <p:txBody>
          <a:bodyPr anchor="b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F1ED10-0A7A-43C7-8EBB-08110B3CC8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395588"/>
            <a:ext cx="6447500" cy="1135438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885B69-8EB1-4734-9921-AC8DDDA664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914BDF-087B-48F8-BB09-D5A6EF4D7C49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5A46C-B405-455B-A82E-9689E62091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F6CA3-A886-48B0-8695-5DEAE5A72E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3C27C-A54C-40F0-8BEA-2F38FDDFBCAD}" type="slidenum">
              <a:t>‹#›</a:t>
            </a:fld>
            <a:endParaRPr lang="cs-CZ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EA5E93AE-28D1-49EE-961D-F4B736E91C5C}"/>
              </a:ext>
            </a:extLst>
          </p:cNvPr>
          <p:cNvSpPr txBox="1"/>
          <p:nvPr/>
        </p:nvSpPr>
        <p:spPr>
          <a:xfrm>
            <a:off x="406405" y="592785"/>
            <a:ext cx="457202" cy="43858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l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D203E186-1C11-4D40-82F5-86B6F747E073}"/>
              </a:ext>
            </a:extLst>
          </p:cNvPr>
          <p:cNvSpPr txBox="1"/>
          <p:nvPr/>
        </p:nvSpPr>
        <p:spPr>
          <a:xfrm>
            <a:off x="6669762" y="2164920"/>
            <a:ext cx="457202" cy="43858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l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2156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D21A-6764-477B-B4C8-F7FB60B53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457202"/>
            <a:ext cx="6441150" cy="2266953"/>
          </a:xfrm>
        </p:spPr>
        <p:txBody>
          <a:bodyPr anchor="ctr"/>
          <a:lstStyle>
            <a:lvl1pPr>
              <a:defRPr sz="33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AD2512A-AF0F-45AE-978F-1BF4D8627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009901"/>
            <a:ext cx="6447500" cy="385687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rgbClr val="90C226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BB06E0-EB44-4EC7-99A1-3EEB2DCF0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000" y="3395588"/>
            <a:ext cx="6447500" cy="1135438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C61A2-0E4E-452D-91F6-8459216CED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82781E-AB48-4B59-8865-02EEE94BEBAF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D6D9F0-FD7E-4C0A-A09F-39A8D7FA2E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C08D7-4859-4A90-9991-5371EB67F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4E3501-D299-4965-9124-BF5DDA47B1E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3224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F1F4-7A9E-406F-A89C-465D053AF6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B9C53-4E15-4DD7-A97D-73B0867DBA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5FCBD-6B38-4347-9955-262794A4C8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C9FE9C-7B91-4D42-8BDB-428997DD0807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E091A-C242-4E58-84E7-806D2839EA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B02E-F6EF-4782-B001-CDCECD3E29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3339CF-A417-4606-9379-140C1DF21A6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6663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F9007-13E7-4EC3-8279-BA023048CB0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5975753" y="457202"/>
            <a:ext cx="978554" cy="3938591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B92D9-7729-45DE-9CE3-C332B553CF0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7999" y="457202"/>
            <a:ext cx="5295110" cy="39385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D16F4-AE96-4AFA-96C2-A4E38CC27F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20F77-4967-4A5C-A242-15F034B01FC4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79E0-9009-4BA3-84A7-767E355AC0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0F3B-29D1-4CC9-815F-7E0E5D4DA7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5E858C-A61B-4A86-BE5F-D44A147B4EA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86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BA83C-A3AA-30F3-ECAA-484E4877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29F9E9-C053-99D6-3738-0630CD560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38DB8D-33A2-C3CB-BDBF-37F048D07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D002D4-8282-BB2D-2365-CD9E1B5A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1BB200-8752-B8A6-BFA4-DCE8E10A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39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 Medium"/>
              <a:buNone/>
              <a:defRPr sz="48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93C44-2021-C7B7-5809-8B896498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693796-1AA4-8EA1-4DB9-218537573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FF72A3-017F-9014-6FE1-0887CF7B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E43385-8E6A-2CC9-FABA-EF4AF352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29436D-A1B2-3A28-F775-EFF273FA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5209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AD717-4C3C-7559-F9FB-224DA76F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03842D-AB58-5A2A-4627-91EC9294F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9052C4-D69C-FF05-B189-A047A7AD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775061-845B-E1A2-404D-02649AFA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B4234-5585-74CF-EC8D-49B92808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017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53AD-555C-F5F1-D362-24882740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599CD-6FE3-A17A-EAFB-65E229B21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589991-A2AB-9024-76A5-F7259E42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609CCF-E837-7F40-CE51-FF0ABF92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7DEB79-9F98-91FD-ED12-BB421057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90EDD5-DBCD-0FAD-9186-A8C09680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0026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B0799-6F38-6361-F421-D2D6393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75EF6C-4490-0DCE-1FCD-37CDBBE42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58674B-1FDC-EF1E-C569-9C678A9A7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2786BD-14FB-2450-80EE-75C2AD889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0B4D35-78A0-F31A-1F88-295084A4E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5DD1757-892B-86A1-6D86-17C6892F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381E22-D1C1-98B0-5709-A6B170C0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30C0A1-C731-ABAD-C0CE-22D0877A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4061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577C7-37CB-05C5-1AD9-CC9C7F162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4A3C67-EF4D-D7E9-81F0-1539E6BC4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C2722D-0933-F414-BEEB-2E0C9AD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695799-D7D2-2BA1-8E46-ED2C604C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4452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A987C8-CFE3-D55F-C2F2-0AD1CF72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E52661-2956-F417-AA7C-2A23D949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F16CE1-FCC6-ED0C-BB6E-22E8278E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3779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0213E-559A-7A34-3A67-8812DF27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748B1-3C15-F1D9-CEE2-3F41D265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B5460E-062F-E21C-065C-B4C2167CF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5B6329-8340-DCF4-3B86-88893451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97612F-E850-A1F7-A975-98107BD1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D62DE6-21BA-7170-44E0-991CE5F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4872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9B81C-2FB1-FD59-B9AD-5F2EFC36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DD1E45-AF8C-026A-8D7F-D95EC6109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C7BB6E-0EF8-3570-8630-76D2ABE92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A80FA7-AF40-F1AE-B09B-C3D29EA9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8B6216-99BF-7808-FF9E-1F7A4928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A3B57F-85C9-4BF8-D23F-9D4D389A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69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D96DE-CCDC-3B23-3DFF-646A6CF8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DD1178-E755-6F25-71AB-2E3070529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62192A-F0AB-EB00-D69B-193260310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DC20D-5E0C-AEB1-4BEA-DF875FB3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4EFDB5-23BB-049F-413F-5D9F3DE2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6016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642574-FC3B-E5FB-18D8-3211B132D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5B0CEC-CD21-954B-73AA-F6A7D719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DE898D-235A-677F-1D43-DF393169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8088D4-1F63-DFB6-0C4B-3E4CC6F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9499C6-5E28-D50E-6657-468A064D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757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Medium"/>
              <a:buNone/>
              <a:defRPr sz="24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">
  <p:cSld name="UAntwerpen_titlered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467916" y="470608"/>
            <a:ext cx="8215913" cy="4213767"/>
          </a:xfrm>
          <a:custGeom>
            <a:avLst/>
            <a:gdLst/>
            <a:ahLst/>
            <a:cxnLst/>
            <a:rect l="l" t="t" r="r" b="b"/>
            <a:pathLst>
              <a:path w="10954551" h="5618356" extrusionOk="0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460840" y="1739159"/>
            <a:ext cx="8223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60840" y="3053953"/>
            <a:ext cx="822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" name="Google Shape;9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800" y="4849771"/>
            <a:ext cx="650382" cy="1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onlytext">
  <p:cSld name="UAntwerpen_only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title"/>
          </p:nvPr>
        </p:nvSpPr>
        <p:spPr>
          <a:xfrm>
            <a:off x="467915" y="465535"/>
            <a:ext cx="82083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6692620" y="4754380"/>
            <a:ext cx="198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467916" y="1137285"/>
            <a:ext cx="8208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 Medium"/>
              <a:buNone/>
              <a:defRPr sz="5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B Garamond"/>
              <a:buNone/>
              <a:defRPr sz="28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swald Medium"/>
              <a:buNone/>
              <a:defRPr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Oswald Medium"/>
              <a:buNone/>
              <a:defRPr sz="4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B Garamond"/>
              <a:buNone/>
              <a:defRPr sz="21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 Medium"/>
              <a:buNone/>
              <a:defRPr sz="48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Medium"/>
              <a:buNone/>
              <a:defRPr sz="24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Oswald SemiBold"/>
              <a:buNone/>
              <a:defRPr sz="120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">
  <p:cSld name="UAntwerpen_titlered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/>
          <p:nvPr/>
        </p:nvSpPr>
        <p:spPr>
          <a:xfrm>
            <a:off x="467916" y="470608"/>
            <a:ext cx="8215913" cy="4213767"/>
          </a:xfrm>
          <a:custGeom>
            <a:avLst/>
            <a:gdLst/>
            <a:ahLst/>
            <a:cxnLst/>
            <a:rect l="l" t="t" r="r" b="b"/>
            <a:pathLst>
              <a:path w="10954551" h="5618356" extrusionOk="0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" name="Google Shape;151;p39"/>
          <p:cNvSpPr txBox="1">
            <a:spLocks noGrp="1"/>
          </p:cNvSpPr>
          <p:nvPr>
            <p:ph type="title"/>
          </p:nvPr>
        </p:nvSpPr>
        <p:spPr>
          <a:xfrm>
            <a:off x="460840" y="1739159"/>
            <a:ext cx="8223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body" idx="1"/>
          </p:nvPr>
        </p:nvSpPr>
        <p:spPr>
          <a:xfrm>
            <a:off x="460840" y="3053953"/>
            <a:ext cx="822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3" name="Google Shape;15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800" y="4849771"/>
            <a:ext cx="650382" cy="1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onlytext">
  <p:cSld name="UAntwerpen_only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>
            <a:spLocks noGrp="1"/>
          </p:cNvSpPr>
          <p:nvPr>
            <p:ph type="title"/>
          </p:nvPr>
        </p:nvSpPr>
        <p:spPr>
          <a:xfrm>
            <a:off x="467915" y="465535"/>
            <a:ext cx="82083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sldNum" idx="12"/>
          </p:nvPr>
        </p:nvSpPr>
        <p:spPr>
          <a:xfrm>
            <a:off x="6692620" y="4754380"/>
            <a:ext cx="198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body" idx="1"/>
          </p:nvPr>
        </p:nvSpPr>
        <p:spPr>
          <a:xfrm>
            <a:off x="467916" y="1137285"/>
            <a:ext cx="8208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2"/>
          <p:cNvSpPr/>
          <p:nvPr/>
        </p:nvSpPr>
        <p:spPr>
          <a:xfrm>
            <a:off x="-1605329" y="-2696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2"/>
          <p:cNvSpPr/>
          <p:nvPr/>
        </p:nvSpPr>
        <p:spPr>
          <a:xfrm>
            <a:off x="6821875" y="35944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2"/>
          <p:cNvSpPr txBox="1">
            <a:spLocks noGrp="1"/>
          </p:cNvSpPr>
          <p:nvPr>
            <p:ph type="ctrTitle"/>
          </p:nvPr>
        </p:nvSpPr>
        <p:spPr>
          <a:xfrm>
            <a:off x="1937450" y="988300"/>
            <a:ext cx="54237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8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42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2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2"/>
          <p:cNvSpPr txBox="1">
            <a:spLocks noGrp="1"/>
          </p:cNvSpPr>
          <p:nvPr>
            <p:ph type="subTitle" idx="1"/>
          </p:nvPr>
        </p:nvSpPr>
        <p:spPr>
          <a:xfrm>
            <a:off x="1937450" y="3416300"/>
            <a:ext cx="542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3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3"/>
          <p:cNvSpPr txBox="1">
            <a:spLocks noGrp="1"/>
          </p:cNvSpPr>
          <p:nvPr>
            <p:ph type="subTitle" idx="1"/>
          </p:nvPr>
        </p:nvSpPr>
        <p:spPr>
          <a:xfrm>
            <a:off x="3238700" y="1758100"/>
            <a:ext cx="38721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subTitle" idx="2"/>
          </p:nvPr>
        </p:nvSpPr>
        <p:spPr>
          <a:xfrm>
            <a:off x="3238700" y="3077325"/>
            <a:ext cx="37536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73" name="Google Shape;173;p43"/>
          <p:cNvSpPr txBox="1">
            <a:spLocks noGrp="1"/>
          </p:cNvSpPr>
          <p:nvPr>
            <p:ph type="subTitle" idx="3"/>
          </p:nvPr>
        </p:nvSpPr>
        <p:spPr>
          <a:xfrm>
            <a:off x="3238558" y="2211525"/>
            <a:ext cx="3857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subTitle" idx="4"/>
          </p:nvPr>
        </p:nvSpPr>
        <p:spPr>
          <a:xfrm>
            <a:off x="3238825" y="3530750"/>
            <a:ext cx="3753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body" idx="1"/>
          </p:nvPr>
        </p:nvSpPr>
        <p:spPr>
          <a:xfrm>
            <a:off x="638900" y="1211950"/>
            <a:ext cx="57813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44"/>
          <p:cNvSpPr/>
          <p:nvPr/>
        </p:nvSpPr>
        <p:spPr>
          <a:xfrm>
            <a:off x="6539325" y="2879850"/>
            <a:ext cx="3620100" cy="3620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4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4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_1"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5"/>
          <p:cNvSpPr/>
          <p:nvPr/>
        </p:nvSpPr>
        <p:spPr>
          <a:xfrm>
            <a:off x="839400" y="-1160850"/>
            <a:ext cx="7465200" cy="74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5"/>
          <p:cNvSpPr/>
          <p:nvPr/>
        </p:nvSpPr>
        <p:spPr>
          <a:xfrm>
            <a:off x="864820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5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">
    <p:bg>
      <p:bgPr>
        <a:solidFill>
          <a:schemeClr val="dk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6"/>
          <p:cNvSpPr/>
          <p:nvPr/>
        </p:nvSpPr>
        <p:spPr>
          <a:xfrm>
            <a:off x="149700" y="4549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6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2"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/>
          <p:nvPr/>
        </p:nvSpPr>
        <p:spPr>
          <a:xfrm>
            <a:off x="4683571" y="-2883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7"/>
          <p:cNvSpPr/>
          <p:nvPr/>
        </p:nvSpPr>
        <p:spPr>
          <a:xfrm>
            <a:off x="1982956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7"/>
          <p:cNvSpPr txBox="1">
            <a:spLocks noGrp="1"/>
          </p:cNvSpPr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47"/>
          <p:cNvSpPr txBox="1">
            <a:spLocks noGrp="1"/>
          </p:cNvSpPr>
          <p:nvPr>
            <p:ph type="title" idx="2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47"/>
          <p:cNvSpPr txBox="1">
            <a:spLocks noGrp="1"/>
          </p:cNvSpPr>
          <p:nvPr>
            <p:ph type="subTitle" idx="1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3">
    <p:bg>
      <p:bgPr>
        <a:solidFill>
          <a:schemeClr val="dk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8"/>
          <p:cNvSpPr/>
          <p:nvPr/>
        </p:nvSpPr>
        <p:spPr>
          <a:xfrm>
            <a:off x="-1955475" y="-561700"/>
            <a:ext cx="6343200" cy="6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8"/>
          <p:cNvSpPr txBox="1">
            <a:spLocks noGrp="1"/>
          </p:cNvSpPr>
          <p:nvPr>
            <p:ph type="subTitle" idx="1"/>
          </p:nvPr>
        </p:nvSpPr>
        <p:spPr>
          <a:xfrm>
            <a:off x="52248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8"/>
          <p:cNvSpPr txBox="1">
            <a:spLocks noGrp="1"/>
          </p:cNvSpPr>
          <p:nvPr>
            <p:ph type="subTitle" idx="2"/>
          </p:nvPr>
        </p:nvSpPr>
        <p:spPr>
          <a:xfrm>
            <a:off x="12631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8"/>
          <p:cNvSpPr/>
          <p:nvPr/>
        </p:nvSpPr>
        <p:spPr>
          <a:xfrm rot="5400000">
            <a:off x="6831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8"/>
          <p:cNvSpPr/>
          <p:nvPr/>
        </p:nvSpPr>
        <p:spPr>
          <a:xfrm rot="5400000">
            <a:off x="9456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8"/>
          <p:cNvSpPr/>
          <p:nvPr/>
        </p:nvSpPr>
        <p:spPr>
          <a:xfrm>
            <a:off x="7151500" y="37016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8"/>
          <p:cNvSpPr/>
          <p:nvPr/>
        </p:nvSpPr>
        <p:spPr>
          <a:xfrm>
            <a:off x="4838400" y="7562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8"/>
          <p:cNvSpPr txBox="1">
            <a:spLocks noGrp="1"/>
          </p:cNvSpPr>
          <p:nvPr>
            <p:ph type="title"/>
          </p:nvPr>
        </p:nvSpPr>
        <p:spPr>
          <a:xfrm>
            <a:off x="598101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title" idx="3"/>
          </p:nvPr>
        </p:nvSpPr>
        <p:spPr>
          <a:xfrm>
            <a:off x="203926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9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9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9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0"/>
          <p:cNvSpPr/>
          <p:nvPr/>
        </p:nvSpPr>
        <p:spPr>
          <a:xfrm>
            <a:off x="7311725" y="-1354050"/>
            <a:ext cx="2956200" cy="2956200"/>
          </a:xfrm>
          <a:prstGeom prst="donut">
            <a:avLst>
              <a:gd name="adj" fmla="val 498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0"/>
          <p:cNvSpPr txBox="1">
            <a:spLocks noGrp="1"/>
          </p:cNvSpPr>
          <p:nvPr>
            <p:ph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50"/>
          <p:cNvSpPr txBox="1">
            <a:spLocks noGrp="1"/>
          </p:cNvSpPr>
          <p:nvPr>
            <p:ph type="title" idx="2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50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 txBox="1">
            <a:spLocks noGrp="1"/>
          </p:cNvSpPr>
          <p:nvPr>
            <p:ph type="subTitle" idx="1"/>
          </p:nvPr>
        </p:nvSpPr>
        <p:spPr>
          <a:xfrm>
            <a:off x="4573600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5"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1"/>
          <p:cNvSpPr/>
          <p:nvPr/>
        </p:nvSpPr>
        <p:spPr>
          <a:xfrm>
            <a:off x="7267575" y="37928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1"/>
          <p:cNvSpPr txBox="1">
            <a:spLocks noGrp="1"/>
          </p:cNvSpPr>
          <p:nvPr>
            <p:ph type="subTitle" idx="1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1"/>
          <p:cNvSpPr txBox="1">
            <a:spLocks noGrp="1"/>
          </p:cNvSpPr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5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1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CUSTOM_13">
    <p:bg>
      <p:bgPr>
        <a:solidFill>
          <a:schemeClr val="dk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2"/>
          <p:cNvSpPr/>
          <p:nvPr/>
        </p:nvSpPr>
        <p:spPr>
          <a:xfrm>
            <a:off x="7138275" y="35437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2"/>
          <p:cNvSpPr/>
          <p:nvPr/>
        </p:nvSpPr>
        <p:spPr>
          <a:xfrm>
            <a:off x="-1300150" y="-71800"/>
            <a:ext cx="3813900" cy="38139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2"/>
          <p:cNvSpPr txBox="1">
            <a:spLocks noGrp="1"/>
          </p:cNvSpPr>
          <p:nvPr>
            <p:ph type="subTitle" idx="1"/>
          </p:nvPr>
        </p:nvSpPr>
        <p:spPr>
          <a:xfrm>
            <a:off x="2039275" y="1531775"/>
            <a:ext cx="50715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2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endParaRPr sz="1200" b="1" i="0" u="none" strike="noStrike" cap="none">
              <a:solidFill>
                <a:srgbClr val="FFFBF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52"/>
          <p:cNvSpPr/>
          <p:nvPr/>
        </p:nvSpPr>
        <p:spPr>
          <a:xfrm rot="10800000">
            <a:off x="8698157" y="177501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2"/>
          <p:cNvSpPr/>
          <p:nvPr/>
        </p:nvSpPr>
        <p:spPr>
          <a:xfrm rot="10800000">
            <a:off x="8999482" y="440001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2"/>
          <p:cNvSpPr txBox="1">
            <a:spLocks noGrp="1"/>
          </p:cNvSpPr>
          <p:nvPr>
            <p:ph type="ctrTitle"/>
          </p:nvPr>
        </p:nvSpPr>
        <p:spPr>
          <a:xfrm>
            <a:off x="715100" y="306400"/>
            <a:ext cx="77139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52"/>
          <p:cNvSpPr txBox="1">
            <a:spLocks noGrp="1"/>
          </p:cNvSpPr>
          <p:nvPr>
            <p:ph type="subTitle" idx="2"/>
          </p:nvPr>
        </p:nvSpPr>
        <p:spPr>
          <a:xfrm>
            <a:off x="1938700" y="4399300"/>
            <a:ext cx="507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>
            <a:spLocks noGrp="1"/>
          </p:cNvSpPr>
          <p:nvPr>
            <p:ph type="body" idx="1"/>
          </p:nvPr>
        </p:nvSpPr>
        <p:spPr>
          <a:xfrm>
            <a:off x="638900" y="1229225"/>
            <a:ext cx="78132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37" name="Google Shape;237;p5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53"/>
          <p:cNvSpPr/>
          <p:nvPr/>
        </p:nvSpPr>
        <p:spPr>
          <a:xfrm>
            <a:off x="7809850" y="-12232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3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3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3"/>
          <p:cNvSpPr/>
          <p:nvPr/>
        </p:nvSpPr>
        <p:spPr>
          <a:xfrm rot="3425049">
            <a:off x="148500" y="2499973"/>
            <a:ext cx="80051" cy="8005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4"/>
          <p:cNvSpPr/>
          <p:nvPr/>
        </p:nvSpPr>
        <p:spPr>
          <a:xfrm>
            <a:off x="-1117975" y="351137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4"/>
          <p:cNvSpPr txBox="1">
            <a:spLocks noGrp="1"/>
          </p:cNvSpPr>
          <p:nvPr>
            <p:ph type="subTitle" idx="1"/>
          </p:nvPr>
        </p:nvSpPr>
        <p:spPr>
          <a:xfrm>
            <a:off x="193575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54"/>
          <p:cNvSpPr txBox="1">
            <a:spLocks noGrp="1"/>
          </p:cNvSpPr>
          <p:nvPr>
            <p:ph type="subTitle" idx="2"/>
          </p:nvPr>
        </p:nvSpPr>
        <p:spPr>
          <a:xfrm>
            <a:off x="589000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46" name="Google Shape;246;p54"/>
          <p:cNvSpPr txBox="1">
            <a:spLocks noGrp="1"/>
          </p:cNvSpPr>
          <p:nvPr>
            <p:ph type="subTitle" idx="3"/>
          </p:nvPr>
        </p:nvSpPr>
        <p:spPr>
          <a:xfrm>
            <a:off x="1935600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4"/>
          <p:cNvSpPr txBox="1">
            <a:spLocks noGrp="1"/>
          </p:cNvSpPr>
          <p:nvPr>
            <p:ph type="subTitle" idx="4"/>
          </p:nvPr>
        </p:nvSpPr>
        <p:spPr>
          <a:xfrm>
            <a:off x="5890125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4"/>
          <p:cNvSpPr/>
          <p:nvPr/>
        </p:nvSpPr>
        <p:spPr>
          <a:xfrm>
            <a:off x="6567225" y="-1256300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4"/>
          <p:cNvSpPr txBox="1">
            <a:spLocks noGrp="1"/>
          </p:cNvSpPr>
          <p:nvPr>
            <p:ph type="title"/>
          </p:nvPr>
        </p:nvSpPr>
        <p:spPr>
          <a:xfrm>
            <a:off x="582325" y="334325"/>
            <a:ext cx="5211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/>
          <p:nvPr/>
        </p:nvSpPr>
        <p:spPr>
          <a:xfrm rot="10800000">
            <a:off x="4674175" y="838351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5"/>
          <p:cNvSpPr/>
          <p:nvPr/>
        </p:nvSpPr>
        <p:spPr>
          <a:xfrm rot="10800000">
            <a:off x="-874104" y="-432624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5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77139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1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54" name="Google Shape;254;p55"/>
          <p:cNvSpPr/>
          <p:nvPr/>
        </p:nvSpPr>
        <p:spPr>
          <a:xfrm rot="10800000">
            <a:off x="8399921" y="30235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5"/>
          <p:cNvSpPr/>
          <p:nvPr/>
        </p:nvSpPr>
        <p:spPr>
          <a:xfrm rot="10800000">
            <a:off x="1460996" y="5344026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5"/>
          <p:cNvSpPr/>
          <p:nvPr/>
        </p:nvSpPr>
        <p:spPr>
          <a:xfrm rot="10800000">
            <a:off x="246171" y="34083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6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6"/>
          <p:cNvSpPr/>
          <p:nvPr/>
        </p:nvSpPr>
        <p:spPr>
          <a:xfrm>
            <a:off x="6712100" y="3031325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6"/>
          <p:cNvSpPr txBox="1">
            <a:spLocks noGrp="1"/>
          </p:cNvSpPr>
          <p:nvPr>
            <p:ph type="title"/>
          </p:nvPr>
        </p:nvSpPr>
        <p:spPr>
          <a:xfrm>
            <a:off x="1124900" y="1492375"/>
            <a:ext cx="7304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6"/>
          <p:cNvSpPr txBox="1">
            <a:spLocks noGrp="1"/>
          </p:cNvSpPr>
          <p:nvPr>
            <p:ph type="subTitle" idx="1"/>
          </p:nvPr>
        </p:nvSpPr>
        <p:spPr>
          <a:xfrm>
            <a:off x="2039275" y="2529150"/>
            <a:ext cx="50715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6"/>
          <p:cNvSpPr/>
          <p:nvPr/>
        </p:nvSpPr>
        <p:spPr>
          <a:xfrm rot="5400000">
            <a:off x="1863800" y="4528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6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7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7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7"/>
          <p:cNvSpPr txBox="1">
            <a:spLocks noGrp="1"/>
          </p:cNvSpPr>
          <p:nvPr>
            <p:ph type="title"/>
          </p:nvPr>
        </p:nvSpPr>
        <p:spPr>
          <a:xfrm>
            <a:off x="599864" y="3985534"/>
            <a:ext cx="5071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57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7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8"/>
          <p:cNvSpPr/>
          <p:nvPr/>
        </p:nvSpPr>
        <p:spPr>
          <a:xfrm>
            <a:off x="-874104" y="-2883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8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8"/>
          <p:cNvSpPr txBox="1">
            <a:spLocks noGrp="1"/>
          </p:cNvSpPr>
          <p:nvPr>
            <p:ph type="subTitle" idx="1"/>
          </p:nvPr>
        </p:nvSpPr>
        <p:spPr>
          <a:xfrm>
            <a:off x="2585250" y="3284338"/>
            <a:ext cx="3973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8"/>
          <p:cNvSpPr txBox="1">
            <a:spLocks noGrp="1"/>
          </p:cNvSpPr>
          <p:nvPr>
            <p:ph type="title" hasCustomPrompt="1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58"/>
          <p:cNvSpPr/>
          <p:nvPr/>
        </p:nvSpPr>
        <p:spPr>
          <a:xfrm>
            <a:off x="5530475" y="4887863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8"/>
          <p:cNvSpPr/>
          <p:nvPr/>
        </p:nvSpPr>
        <p:spPr>
          <a:xfrm>
            <a:off x="272825" y="2595350"/>
            <a:ext cx="262500" cy="26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0"/>
          <p:cNvSpPr txBox="1">
            <a:spLocks noGrp="1"/>
          </p:cNvSpPr>
          <p:nvPr>
            <p:ph type="title"/>
          </p:nvPr>
        </p:nvSpPr>
        <p:spPr>
          <a:xfrm>
            <a:off x="19424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1" name="Google Shape;281;p60"/>
          <p:cNvSpPr txBox="1">
            <a:spLocks noGrp="1"/>
          </p:cNvSpPr>
          <p:nvPr>
            <p:ph type="subTitle" idx="1"/>
          </p:nvPr>
        </p:nvSpPr>
        <p:spPr>
          <a:xfrm>
            <a:off x="1942375" y="21432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60"/>
          <p:cNvSpPr txBox="1">
            <a:spLocks noGrp="1"/>
          </p:cNvSpPr>
          <p:nvPr>
            <p:ph type="title" idx="2"/>
          </p:nvPr>
        </p:nvSpPr>
        <p:spPr>
          <a:xfrm>
            <a:off x="58968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3" name="Google Shape;283;p60"/>
          <p:cNvSpPr txBox="1">
            <a:spLocks noGrp="1"/>
          </p:cNvSpPr>
          <p:nvPr>
            <p:ph type="title" idx="3"/>
          </p:nvPr>
        </p:nvSpPr>
        <p:spPr>
          <a:xfrm>
            <a:off x="1942374" y="33170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4" name="Google Shape;284;p60"/>
          <p:cNvSpPr txBox="1">
            <a:spLocks noGrp="1"/>
          </p:cNvSpPr>
          <p:nvPr>
            <p:ph type="title" idx="4"/>
          </p:nvPr>
        </p:nvSpPr>
        <p:spPr>
          <a:xfrm>
            <a:off x="5896874" y="33170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5" name="Google Shape;285;p60"/>
          <p:cNvSpPr/>
          <p:nvPr/>
        </p:nvSpPr>
        <p:spPr>
          <a:xfrm>
            <a:off x="188375" y="1381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60"/>
          <p:cNvSpPr/>
          <p:nvPr/>
        </p:nvSpPr>
        <p:spPr>
          <a:xfrm>
            <a:off x="8717400" y="14687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60"/>
          <p:cNvSpPr/>
          <p:nvPr/>
        </p:nvSpPr>
        <p:spPr>
          <a:xfrm>
            <a:off x="8299075" y="125282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60"/>
          <p:cNvSpPr/>
          <p:nvPr/>
        </p:nvSpPr>
        <p:spPr>
          <a:xfrm>
            <a:off x="888250" y="1720546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E9B7B0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89" name="Google Shape;289;p60"/>
          <p:cNvSpPr/>
          <p:nvPr/>
        </p:nvSpPr>
        <p:spPr>
          <a:xfrm>
            <a:off x="888250" y="3405499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03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90" name="Google Shape;290;p60"/>
          <p:cNvSpPr/>
          <p:nvPr/>
        </p:nvSpPr>
        <p:spPr>
          <a:xfrm>
            <a:off x="4810575" y="1720546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02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91" name="Google Shape;291;p60"/>
          <p:cNvSpPr/>
          <p:nvPr/>
        </p:nvSpPr>
        <p:spPr>
          <a:xfrm>
            <a:off x="4810575" y="3405499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04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92" name="Google Shape;292;p60"/>
          <p:cNvSpPr txBox="1">
            <a:spLocks noGrp="1"/>
          </p:cNvSpPr>
          <p:nvPr>
            <p:ph type="subTitle" idx="5"/>
          </p:nvPr>
        </p:nvSpPr>
        <p:spPr>
          <a:xfrm>
            <a:off x="1942375" y="382385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60"/>
          <p:cNvSpPr txBox="1">
            <a:spLocks noGrp="1"/>
          </p:cNvSpPr>
          <p:nvPr>
            <p:ph type="subTitle" idx="6"/>
          </p:nvPr>
        </p:nvSpPr>
        <p:spPr>
          <a:xfrm>
            <a:off x="5895249" y="2143198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60"/>
          <p:cNvSpPr txBox="1">
            <a:spLocks noGrp="1"/>
          </p:cNvSpPr>
          <p:nvPr>
            <p:ph type="subTitle" idx="7"/>
          </p:nvPr>
        </p:nvSpPr>
        <p:spPr>
          <a:xfrm>
            <a:off x="5901622" y="382385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60"/>
          <p:cNvSpPr txBox="1">
            <a:spLocks noGrp="1"/>
          </p:cNvSpPr>
          <p:nvPr>
            <p:ph type="title" idx="8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_1_1_1">
    <p:bg>
      <p:bgPr>
        <a:solidFill>
          <a:schemeClr val="dk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61"/>
          <p:cNvSpPr/>
          <p:nvPr/>
        </p:nvSpPr>
        <p:spPr>
          <a:xfrm>
            <a:off x="3709375" y="45024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61"/>
          <p:cNvSpPr txBox="1">
            <a:spLocks noGrp="1"/>
          </p:cNvSpPr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61"/>
          <p:cNvSpPr txBox="1">
            <a:spLocks noGrp="1"/>
          </p:cNvSpPr>
          <p:nvPr>
            <p:ph type="title" idx="2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61"/>
          <p:cNvSpPr txBox="1">
            <a:spLocks noGrp="1"/>
          </p:cNvSpPr>
          <p:nvPr>
            <p:ph type="subTitle" idx="1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2"/>
          <p:cNvSpPr/>
          <p:nvPr/>
        </p:nvSpPr>
        <p:spPr>
          <a:xfrm>
            <a:off x="1950025" y="-1667825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2"/>
          <p:cNvSpPr txBox="1">
            <a:spLocks noGrp="1"/>
          </p:cNvSpPr>
          <p:nvPr>
            <p:ph type="subTitle" idx="1"/>
          </p:nvPr>
        </p:nvSpPr>
        <p:spPr>
          <a:xfrm>
            <a:off x="1148275" y="1391475"/>
            <a:ext cx="68535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5" name="Google Shape;305;p62"/>
          <p:cNvSpPr/>
          <p:nvPr/>
        </p:nvSpPr>
        <p:spPr>
          <a:xfrm>
            <a:off x="157400" y="14393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2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62"/>
          <p:cNvSpPr txBox="1">
            <a:spLocks noGrp="1"/>
          </p:cNvSpPr>
          <p:nvPr>
            <p:ph type="subTitle" idx="2"/>
          </p:nvPr>
        </p:nvSpPr>
        <p:spPr>
          <a:xfrm>
            <a:off x="2594700" y="358217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7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3"/>
          <p:cNvSpPr/>
          <p:nvPr/>
        </p:nvSpPr>
        <p:spPr>
          <a:xfrm>
            <a:off x="-1313725" y="-120617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63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3"/>
          <p:cNvSpPr txBox="1">
            <a:spLocks noGrp="1"/>
          </p:cNvSpPr>
          <p:nvPr>
            <p:ph type="title"/>
          </p:nvPr>
        </p:nvSpPr>
        <p:spPr>
          <a:xfrm>
            <a:off x="13790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14" name="Google Shape;314;p63"/>
          <p:cNvSpPr txBox="1">
            <a:spLocks noGrp="1"/>
          </p:cNvSpPr>
          <p:nvPr>
            <p:ph type="subTitle" idx="1"/>
          </p:nvPr>
        </p:nvSpPr>
        <p:spPr>
          <a:xfrm>
            <a:off x="1379100" y="380420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title" idx="2"/>
          </p:nvPr>
        </p:nvSpPr>
        <p:spPr>
          <a:xfrm>
            <a:off x="53787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ubTitle" idx="3"/>
          </p:nvPr>
        </p:nvSpPr>
        <p:spPr>
          <a:xfrm>
            <a:off x="5378700" y="380415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3"/>
          <p:cNvSpPr txBox="1">
            <a:spLocks noGrp="1"/>
          </p:cNvSpPr>
          <p:nvPr>
            <p:ph type="title" idx="4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0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4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64"/>
          <p:cNvSpPr txBox="1">
            <a:spLocks noGrp="1"/>
          </p:cNvSpPr>
          <p:nvPr>
            <p:ph type="subTitle" idx="1"/>
          </p:nvPr>
        </p:nvSpPr>
        <p:spPr>
          <a:xfrm>
            <a:off x="5888900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21" name="Google Shape;321;p64"/>
          <p:cNvSpPr txBox="1">
            <a:spLocks noGrp="1"/>
          </p:cNvSpPr>
          <p:nvPr>
            <p:ph type="subTitle" idx="2"/>
          </p:nvPr>
        </p:nvSpPr>
        <p:spPr>
          <a:xfrm>
            <a:off x="4474450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6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64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4"/>
          <p:cNvSpPr txBox="1">
            <a:spLocks noGrp="1"/>
          </p:cNvSpPr>
          <p:nvPr>
            <p:ph type="subTitle" idx="3"/>
          </p:nvPr>
        </p:nvSpPr>
        <p:spPr>
          <a:xfrm>
            <a:off x="5888950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25" name="Google Shape;325;p64"/>
          <p:cNvSpPr txBox="1">
            <a:spLocks noGrp="1"/>
          </p:cNvSpPr>
          <p:nvPr>
            <p:ph type="subTitle" idx="4"/>
          </p:nvPr>
        </p:nvSpPr>
        <p:spPr>
          <a:xfrm>
            <a:off x="4474450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4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dk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5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5"/>
          <p:cNvSpPr txBox="1">
            <a:spLocks noGrp="1"/>
          </p:cNvSpPr>
          <p:nvPr>
            <p:ph type="title"/>
          </p:nvPr>
        </p:nvSpPr>
        <p:spPr>
          <a:xfrm>
            <a:off x="71500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30" name="Google Shape;330;p65"/>
          <p:cNvSpPr txBox="1">
            <a:spLocks noGrp="1"/>
          </p:cNvSpPr>
          <p:nvPr>
            <p:ph type="subTitle" idx="1"/>
          </p:nvPr>
        </p:nvSpPr>
        <p:spPr>
          <a:xfrm>
            <a:off x="71510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5"/>
          <p:cNvSpPr txBox="1">
            <a:spLocks noGrp="1"/>
          </p:cNvSpPr>
          <p:nvPr>
            <p:ph type="title" idx="2"/>
          </p:nvPr>
        </p:nvSpPr>
        <p:spPr>
          <a:xfrm>
            <a:off x="3349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32" name="Google Shape;332;p65"/>
          <p:cNvSpPr txBox="1">
            <a:spLocks noGrp="1"/>
          </p:cNvSpPr>
          <p:nvPr>
            <p:ph type="subTitle" idx="3"/>
          </p:nvPr>
        </p:nvSpPr>
        <p:spPr>
          <a:xfrm>
            <a:off x="3349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5"/>
          <p:cNvSpPr txBox="1">
            <a:spLocks noGrp="1"/>
          </p:cNvSpPr>
          <p:nvPr>
            <p:ph type="title" idx="4"/>
          </p:nvPr>
        </p:nvSpPr>
        <p:spPr>
          <a:xfrm>
            <a:off x="5986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34" name="Google Shape;334;p65"/>
          <p:cNvSpPr txBox="1">
            <a:spLocks noGrp="1"/>
          </p:cNvSpPr>
          <p:nvPr>
            <p:ph type="subTitle" idx="5"/>
          </p:nvPr>
        </p:nvSpPr>
        <p:spPr>
          <a:xfrm>
            <a:off x="5986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5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65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65"/>
          <p:cNvSpPr/>
          <p:nvPr/>
        </p:nvSpPr>
        <p:spPr>
          <a:xfrm>
            <a:off x="73564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65"/>
          <p:cNvSpPr txBox="1">
            <a:spLocks noGrp="1"/>
          </p:cNvSpPr>
          <p:nvPr>
            <p:ph type="title" idx="6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2">
    <p:bg>
      <p:bgPr>
        <a:solidFill>
          <a:schemeClr val="dk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6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6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66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66"/>
          <p:cNvSpPr txBox="1">
            <a:spLocks noGrp="1"/>
          </p:cNvSpPr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44" name="Google Shape;344;p66"/>
          <p:cNvSpPr txBox="1">
            <a:spLocks noGrp="1"/>
          </p:cNvSpPr>
          <p:nvPr>
            <p:ph type="subTitle" idx="1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6"/>
          <p:cNvSpPr txBox="1">
            <a:spLocks noGrp="1"/>
          </p:cNvSpPr>
          <p:nvPr>
            <p:ph type="subTitle" idx="2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6"/>
          <p:cNvSpPr txBox="1">
            <a:spLocks noGrp="1"/>
          </p:cNvSpPr>
          <p:nvPr>
            <p:ph type="title" idx="3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47" name="Google Shape;347;p66"/>
          <p:cNvSpPr txBox="1">
            <a:spLocks noGrp="1"/>
          </p:cNvSpPr>
          <p:nvPr>
            <p:ph type="subTitle" idx="4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6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6"/>
          <p:cNvSpPr txBox="1">
            <a:spLocks noGrp="1"/>
          </p:cNvSpPr>
          <p:nvPr>
            <p:ph type="title" idx="5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66"/>
          <p:cNvSpPr txBox="1">
            <a:spLocks noGrp="1"/>
          </p:cNvSpPr>
          <p:nvPr>
            <p:ph type="title" idx="6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7"/>
          <p:cNvSpPr txBox="1">
            <a:spLocks noGrp="1"/>
          </p:cNvSpPr>
          <p:nvPr>
            <p:ph type="title"/>
          </p:nvPr>
        </p:nvSpPr>
        <p:spPr>
          <a:xfrm>
            <a:off x="1942474" y="18751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53" name="Google Shape;353;p67"/>
          <p:cNvSpPr txBox="1">
            <a:spLocks noGrp="1"/>
          </p:cNvSpPr>
          <p:nvPr>
            <p:ph type="subTitle" idx="1"/>
          </p:nvPr>
        </p:nvSpPr>
        <p:spPr>
          <a:xfrm>
            <a:off x="1942374" y="23093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67"/>
          <p:cNvSpPr txBox="1">
            <a:spLocks noGrp="1"/>
          </p:cNvSpPr>
          <p:nvPr>
            <p:ph type="title" idx="2"/>
          </p:nvPr>
        </p:nvSpPr>
        <p:spPr>
          <a:xfrm>
            <a:off x="5896874" y="18751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55" name="Google Shape;355;p67"/>
          <p:cNvSpPr txBox="1">
            <a:spLocks noGrp="1"/>
          </p:cNvSpPr>
          <p:nvPr>
            <p:ph type="subTitle" idx="3"/>
          </p:nvPr>
        </p:nvSpPr>
        <p:spPr>
          <a:xfrm>
            <a:off x="5896874" y="23093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67"/>
          <p:cNvSpPr txBox="1">
            <a:spLocks noGrp="1"/>
          </p:cNvSpPr>
          <p:nvPr>
            <p:ph type="title" idx="4"/>
          </p:nvPr>
        </p:nvSpPr>
        <p:spPr>
          <a:xfrm>
            <a:off x="3899524" y="34609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57" name="Google Shape;357;p67"/>
          <p:cNvSpPr txBox="1">
            <a:spLocks noGrp="1"/>
          </p:cNvSpPr>
          <p:nvPr>
            <p:ph type="subTitle" idx="5"/>
          </p:nvPr>
        </p:nvSpPr>
        <p:spPr>
          <a:xfrm>
            <a:off x="3899397" y="38951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6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7"/>
          <p:cNvSpPr/>
          <p:nvPr/>
        </p:nvSpPr>
        <p:spPr>
          <a:xfrm>
            <a:off x="8333075" y="996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7"/>
          <p:cNvSpPr/>
          <p:nvPr/>
        </p:nvSpPr>
        <p:spPr>
          <a:xfrm>
            <a:off x="8214150" y="9166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7"/>
          <p:cNvSpPr/>
          <p:nvPr/>
        </p:nvSpPr>
        <p:spPr>
          <a:xfrm>
            <a:off x="580875" y="-12"/>
            <a:ext cx="262500" cy="2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7"/>
          <p:cNvSpPr/>
          <p:nvPr/>
        </p:nvSpPr>
        <p:spPr>
          <a:xfrm>
            <a:off x="6950800" y="32225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7"/>
          <p:cNvSpPr txBox="1">
            <a:spLocks noGrp="1"/>
          </p:cNvSpPr>
          <p:nvPr>
            <p:ph type="title" idx="6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dk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8"/>
          <p:cNvSpPr txBox="1">
            <a:spLocks noGrp="1"/>
          </p:cNvSpPr>
          <p:nvPr>
            <p:ph type="subTitle" idx="1"/>
          </p:nvPr>
        </p:nvSpPr>
        <p:spPr>
          <a:xfrm>
            <a:off x="615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8"/>
          <p:cNvSpPr txBox="1">
            <a:spLocks noGrp="1"/>
          </p:cNvSpPr>
          <p:nvPr>
            <p:ph type="subTitle" idx="2"/>
          </p:nvPr>
        </p:nvSpPr>
        <p:spPr>
          <a:xfrm>
            <a:off x="32524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8"/>
          <p:cNvSpPr txBox="1">
            <a:spLocks noGrp="1"/>
          </p:cNvSpPr>
          <p:nvPr>
            <p:ph type="subTitle" idx="3"/>
          </p:nvPr>
        </p:nvSpPr>
        <p:spPr>
          <a:xfrm>
            <a:off x="615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subTitle" idx="4"/>
          </p:nvPr>
        </p:nvSpPr>
        <p:spPr>
          <a:xfrm>
            <a:off x="32524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8"/>
          <p:cNvSpPr txBox="1">
            <a:spLocks noGrp="1"/>
          </p:cNvSpPr>
          <p:nvPr>
            <p:ph type="subTitle" idx="5"/>
          </p:nvPr>
        </p:nvSpPr>
        <p:spPr>
          <a:xfrm>
            <a:off x="5903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8"/>
          <p:cNvSpPr txBox="1">
            <a:spLocks noGrp="1"/>
          </p:cNvSpPr>
          <p:nvPr>
            <p:ph type="subTitle" idx="6"/>
          </p:nvPr>
        </p:nvSpPr>
        <p:spPr>
          <a:xfrm>
            <a:off x="5903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8"/>
          <p:cNvSpPr/>
          <p:nvPr/>
        </p:nvSpPr>
        <p:spPr>
          <a:xfrm>
            <a:off x="7267575" y="-8350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8"/>
          <p:cNvSpPr/>
          <p:nvPr/>
        </p:nvSpPr>
        <p:spPr>
          <a:xfrm rot="5400000">
            <a:off x="77239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68"/>
          <p:cNvSpPr/>
          <p:nvPr/>
        </p:nvSpPr>
        <p:spPr>
          <a:xfrm rot="5400000">
            <a:off x="79864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8"/>
          <p:cNvSpPr txBox="1">
            <a:spLocks noGrp="1"/>
          </p:cNvSpPr>
          <p:nvPr>
            <p:ph type="title"/>
          </p:nvPr>
        </p:nvSpPr>
        <p:spPr>
          <a:xfrm>
            <a:off x="615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75" name="Google Shape;375;p68"/>
          <p:cNvSpPr txBox="1">
            <a:spLocks noGrp="1"/>
          </p:cNvSpPr>
          <p:nvPr>
            <p:ph type="title" idx="7"/>
          </p:nvPr>
        </p:nvSpPr>
        <p:spPr>
          <a:xfrm>
            <a:off x="32524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76" name="Google Shape;376;p68"/>
          <p:cNvSpPr txBox="1">
            <a:spLocks noGrp="1"/>
          </p:cNvSpPr>
          <p:nvPr>
            <p:ph type="title" idx="8"/>
          </p:nvPr>
        </p:nvSpPr>
        <p:spPr>
          <a:xfrm>
            <a:off x="615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77" name="Google Shape;377;p68"/>
          <p:cNvSpPr txBox="1">
            <a:spLocks noGrp="1"/>
          </p:cNvSpPr>
          <p:nvPr>
            <p:ph type="title" idx="9"/>
          </p:nvPr>
        </p:nvSpPr>
        <p:spPr>
          <a:xfrm>
            <a:off x="32524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78" name="Google Shape;378;p68"/>
          <p:cNvSpPr txBox="1">
            <a:spLocks noGrp="1"/>
          </p:cNvSpPr>
          <p:nvPr>
            <p:ph type="title" idx="13"/>
          </p:nvPr>
        </p:nvSpPr>
        <p:spPr>
          <a:xfrm>
            <a:off x="5903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79" name="Google Shape;379;p68"/>
          <p:cNvSpPr txBox="1">
            <a:spLocks noGrp="1"/>
          </p:cNvSpPr>
          <p:nvPr>
            <p:ph type="title" idx="14"/>
          </p:nvPr>
        </p:nvSpPr>
        <p:spPr>
          <a:xfrm>
            <a:off x="5903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80" name="Google Shape;380;p68"/>
          <p:cNvSpPr txBox="1">
            <a:spLocks noGrp="1"/>
          </p:cNvSpPr>
          <p:nvPr>
            <p:ph type="title" idx="15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BLANK_1_1_1_1_1_1"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9"/>
          <p:cNvSpPr/>
          <p:nvPr/>
        </p:nvSpPr>
        <p:spPr>
          <a:xfrm>
            <a:off x="-874101" y="-288325"/>
            <a:ext cx="4087800" cy="40878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9"/>
          <p:cNvSpPr txBox="1">
            <a:spLocks noGrp="1"/>
          </p:cNvSpPr>
          <p:nvPr>
            <p:ph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69"/>
          <p:cNvSpPr txBox="1">
            <a:spLocks noGrp="1"/>
          </p:cNvSpPr>
          <p:nvPr>
            <p:ph type="subTitle" idx="1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9"/>
          <p:cNvSpPr txBox="1">
            <a:spLocks noGrp="1"/>
          </p:cNvSpPr>
          <p:nvPr>
            <p:ph type="title" idx="2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69"/>
          <p:cNvSpPr txBox="1">
            <a:spLocks noGrp="1"/>
          </p:cNvSpPr>
          <p:nvPr>
            <p:ph type="subTitle" idx="3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69"/>
          <p:cNvSpPr txBox="1">
            <a:spLocks noGrp="1"/>
          </p:cNvSpPr>
          <p:nvPr>
            <p:ph type="title" idx="4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69"/>
          <p:cNvSpPr txBox="1">
            <a:spLocks noGrp="1"/>
          </p:cNvSpPr>
          <p:nvPr>
            <p:ph type="subTitle" idx="5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9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9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0"/>
          <p:cNvSpPr/>
          <p:nvPr/>
        </p:nvSpPr>
        <p:spPr>
          <a:xfrm rot="7878714">
            <a:off x="-1605131" y="2542027"/>
            <a:ext cx="5250110" cy="52501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70"/>
          <p:cNvSpPr/>
          <p:nvPr/>
        </p:nvSpPr>
        <p:spPr>
          <a:xfrm rot="7878572">
            <a:off x="6356833" y="-530958"/>
            <a:ext cx="2956250" cy="295625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70"/>
          <p:cNvSpPr txBox="1">
            <a:spLocks noGrp="1"/>
          </p:cNvSpPr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70"/>
          <p:cNvSpPr txBox="1">
            <a:spLocks noGrp="1"/>
          </p:cNvSpPr>
          <p:nvPr>
            <p:ph type="subTitle" idx="1"/>
          </p:nvPr>
        </p:nvSpPr>
        <p:spPr>
          <a:xfrm>
            <a:off x="715225" y="1293650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70"/>
          <p:cNvSpPr txBox="1">
            <a:spLocks noGrp="1"/>
          </p:cNvSpPr>
          <p:nvPr>
            <p:ph type="title" idx="2"/>
          </p:nvPr>
        </p:nvSpPr>
        <p:spPr>
          <a:xfrm>
            <a:off x="2594725" y="1943750"/>
            <a:ext cx="3961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70"/>
          <p:cNvSpPr txBox="1">
            <a:spLocks noGrp="1"/>
          </p:cNvSpPr>
          <p:nvPr>
            <p:ph type="subTitle" idx="3"/>
          </p:nvPr>
        </p:nvSpPr>
        <p:spPr>
          <a:xfrm>
            <a:off x="2594725" y="2802175"/>
            <a:ext cx="3961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0"/>
          <p:cNvSpPr txBox="1">
            <a:spLocks noGrp="1"/>
          </p:cNvSpPr>
          <p:nvPr>
            <p:ph type="title" idx="4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70"/>
          <p:cNvSpPr txBox="1">
            <a:spLocks noGrp="1"/>
          </p:cNvSpPr>
          <p:nvPr>
            <p:ph type="subTitle" idx="5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0"/>
          <p:cNvSpPr/>
          <p:nvPr/>
        </p:nvSpPr>
        <p:spPr>
          <a:xfrm rot="10800000">
            <a:off x="5637358" y="718124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0"/>
          <p:cNvSpPr/>
          <p:nvPr/>
        </p:nvSpPr>
        <p:spPr>
          <a:xfrm rot="10800000">
            <a:off x="5899858" y="1057999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4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1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71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71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71"/>
          <p:cNvSpPr txBox="1">
            <a:spLocks noGrp="1"/>
          </p:cNvSpPr>
          <p:nvPr>
            <p:ph type="subTitle" idx="1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1"/>
          <p:cNvSpPr txBox="1">
            <a:spLocks noGrp="1"/>
          </p:cNvSpPr>
          <p:nvPr>
            <p:ph type="subTitle" idx="2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1"/>
          <p:cNvSpPr txBox="1">
            <a:spLocks noGrp="1"/>
          </p:cNvSpPr>
          <p:nvPr>
            <p:ph type="subTitle" idx="3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7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71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71"/>
          <p:cNvSpPr txBox="1">
            <a:spLocks noGrp="1"/>
          </p:cNvSpPr>
          <p:nvPr>
            <p:ph type="title" idx="4"/>
          </p:nvPr>
        </p:nvSpPr>
        <p:spPr>
          <a:xfrm>
            <a:off x="72057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71"/>
          <p:cNvSpPr txBox="1">
            <a:spLocks noGrp="1"/>
          </p:cNvSpPr>
          <p:nvPr>
            <p:ph type="title" idx="5"/>
          </p:nvPr>
        </p:nvSpPr>
        <p:spPr>
          <a:xfrm>
            <a:off x="33575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71"/>
          <p:cNvSpPr txBox="1">
            <a:spLocks noGrp="1"/>
          </p:cNvSpPr>
          <p:nvPr>
            <p:ph type="title" idx="6"/>
          </p:nvPr>
        </p:nvSpPr>
        <p:spPr>
          <a:xfrm>
            <a:off x="59945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2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2"/>
          <p:cNvSpPr/>
          <p:nvPr/>
        </p:nvSpPr>
        <p:spPr>
          <a:xfrm>
            <a:off x="188375" y="42206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2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8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3"/>
          <p:cNvSpPr/>
          <p:nvPr/>
        </p:nvSpPr>
        <p:spPr>
          <a:xfrm>
            <a:off x="726757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7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bg>
      <p:bgPr>
        <a:solidFill>
          <a:schemeClr val="dk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4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74"/>
          <p:cNvSpPr txBox="1">
            <a:spLocks noGrp="1"/>
          </p:cNvSpPr>
          <p:nvPr>
            <p:ph type="subTitle" idx="1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74"/>
          <p:cNvSpPr/>
          <p:nvPr/>
        </p:nvSpPr>
        <p:spPr>
          <a:xfrm rot="10800000">
            <a:off x="37668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74"/>
          <p:cNvSpPr txBox="1">
            <a:spLocks noGrp="1"/>
          </p:cNvSpPr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74"/>
          <p:cNvSpPr/>
          <p:nvPr/>
        </p:nvSpPr>
        <p:spPr>
          <a:xfrm>
            <a:off x="1297750" y="-79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bg>
      <p:bgPr>
        <a:solidFill>
          <a:schemeClr val="dk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/>
          <p:nvPr/>
        </p:nvSpPr>
        <p:spPr>
          <a:xfrm rot="10800000">
            <a:off x="643875" y="3121800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75"/>
          <p:cNvSpPr/>
          <p:nvPr/>
        </p:nvSpPr>
        <p:spPr>
          <a:xfrm rot="10800000">
            <a:off x="8361025" y="3368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75"/>
          <p:cNvSpPr txBox="1">
            <a:spLocks noGrp="1"/>
          </p:cNvSpPr>
          <p:nvPr>
            <p:ph type="subTitle" idx="1"/>
          </p:nvPr>
        </p:nvSpPr>
        <p:spPr>
          <a:xfrm>
            <a:off x="458197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75"/>
          <p:cNvSpPr/>
          <p:nvPr/>
        </p:nvSpPr>
        <p:spPr>
          <a:xfrm>
            <a:off x="7311725" y="-11304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5"/>
          <p:cNvSpPr txBox="1">
            <a:spLocks noGrp="1"/>
          </p:cNvSpPr>
          <p:nvPr>
            <p:ph type="title"/>
          </p:nvPr>
        </p:nvSpPr>
        <p:spPr>
          <a:xfrm>
            <a:off x="4581975" y="1656224"/>
            <a:ext cx="371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bg>
      <p:bgPr>
        <a:solidFill>
          <a:schemeClr val="dk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6"/>
          <p:cNvSpPr txBox="1">
            <a:spLocks noGrp="1"/>
          </p:cNvSpPr>
          <p:nvPr>
            <p:ph type="subTitle" idx="1"/>
          </p:nvPr>
        </p:nvSpPr>
        <p:spPr>
          <a:xfrm>
            <a:off x="5890000" y="13580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37" name="Google Shape;437;p76"/>
          <p:cNvSpPr txBox="1">
            <a:spLocks noGrp="1"/>
          </p:cNvSpPr>
          <p:nvPr>
            <p:ph type="subTitle" idx="2"/>
          </p:nvPr>
        </p:nvSpPr>
        <p:spPr>
          <a:xfrm>
            <a:off x="5890125" y="17782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76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498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6"/>
          <p:cNvSpPr/>
          <p:nvPr/>
        </p:nvSpPr>
        <p:spPr>
          <a:xfrm rot="-5400000">
            <a:off x="8647375" y="14952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6"/>
          <p:cNvSpPr/>
          <p:nvPr/>
        </p:nvSpPr>
        <p:spPr>
          <a:xfrm rot="-5400000">
            <a:off x="-76200" y="650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76"/>
          <p:cNvSpPr txBox="1">
            <a:spLocks noGrp="1"/>
          </p:cNvSpPr>
          <p:nvPr>
            <p:ph type="subTitle" idx="3"/>
          </p:nvPr>
        </p:nvSpPr>
        <p:spPr>
          <a:xfrm>
            <a:off x="5890000" y="23018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42" name="Google Shape;442;p76"/>
          <p:cNvSpPr txBox="1">
            <a:spLocks noGrp="1"/>
          </p:cNvSpPr>
          <p:nvPr>
            <p:ph type="subTitle" idx="4"/>
          </p:nvPr>
        </p:nvSpPr>
        <p:spPr>
          <a:xfrm>
            <a:off x="5890125" y="27220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6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bg>
      <p:bgPr>
        <a:solidFill>
          <a:schemeClr val="dk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7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7"/>
          <p:cNvSpPr txBox="1">
            <a:spLocks noGrp="1"/>
          </p:cNvSpPr>
          <p:nvPr>
            <p:ph type="subTitle" idx="1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447" name="Google Shape;447;p77"/>
          <p:cNvSpPr txBox="1">
            <a:spLocks noGrp="1"/>
          </p:cNvSpPr>
          <p:nvPr>
            <p:ph type="subTitle" idx="2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7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7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7"/>
          <p:cNvSpPr txBox="1">
            <a:spLocks noGrp="1"/>
          </p:cNvSpPr>
          <p:nvPr>
            <p:ph type="subTitle" idx="3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451" name="Google Shape;451;p77"/>
          <p:cNvSpPr txBox="1">
            <a:spLocks noGrp="1"/>
          </p:cNvSpPr>
          <p:nvPr>
            <p:ph type="subTitle" idx="4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77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8"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8"/>
          <p:cNvSpPr/>
          <p:nvPr/>
        </p:nvSpPr>
        <p:spPr>
          <a:xfrm rot="-2921286">
            <a:off x="5039054" y="-1672563"/>
            <a:ext cx="5250110" cy="525011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8"/>
          <p:cNvSpPr/>
          <p:nvPr/>
        </p:nvSpPr>
        <p:spPr>
          <a:xfrm rot="-2921428">
            <a:off x="-763026" y="2876732"/>
            <a:ext cx="2956250" cy="295625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8"/>
          <p:cNvSpPr txBox="1">
            <a:spLocks noGrp="1"/>
          </p:cNvSpPr>
          <p:nvPr>
            <p:ph type="title"/>
          </p:nvPr>
        </p:nvSpPr>
        <p:spPr>
          <a:xfrm>
            <a:off x="1806000" y="1342088"/>
            <a:ext cx="5836800" cy="16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1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78"/>
          <p:cNvSpPr txBox="1">
            <a:spLocks noGrp="1"/>
          </p:cNvSpPr>
          <p:nvPr>
            <p:ph type="subTitle" idx="1"/>
          </p:nvPr>
        </p:nvSpPr>
        <p:spPr>
          <a:xfrm>
            <a:off x="2039275" y="3284350"/>
            <a:ext cx="5071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78"/>
          <p:cNvSpPr/>
          <p:nvPr/>
        </p:nvSpPr>
        <p:spPr>
          <a:xfrm>
            <a:off x="40815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8"/>
          <p:cNvSpPr/>
          <p:nvPr/>
        </p:nvSpPr>
        <p:spPr>
          <a:xfrm>
            <a:off x="5953625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8"/>
          <p:cNvSpPr/>
          <p:nvPr/>
        </p:nvSpPr>
        <p:spPr>
          <a:xfrm>
            <a:off x="328050" y="66377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6"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bg>
      <p:bgPr>
        <a:solidFill>
          <a:schemeClr val="dk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2"/>
          <p:cNvSpPr/>
          <p:nvPr/>
        </p:nvSpPr>
        <p:spPr>
          <a:xfrm>
            <a:off x="-1605329" y="-2696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82"/>
          <p:cNvSpPr/>
          <p:nvPr/>
        </p:nvSpPr>
        <p:spPr>
          <a:xfrm>
            <a:off x="6821875" y="35944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82"/>
          <p:cNvSpPr txBox="1">
            <a:spLocks noGrp="1"/>
          </p:cNvSpPr>
          <p:nvPr>
            <p:ph type="ctrTitle"/>
          </p:nvPr>
        </p:nvSpPr>
        <p:spPr>
          <a:xfrm>
            <a:off x="1937450" y="988300"/>
            <a:ext cx="54237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8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82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82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82"/>
          <p:cNvSpPr txBox="1">
            <a:spLocks noGrp="1"/>
          </p:cNvSpPr>
          <p:nvPr>
            <p:ph type="subTitle" idx="1"/>
          </p:nvPr>
        </p:nvSpPr>
        <p:spPr>
          <a:xfrm>
            <a:off x="1937450" y="3416300"/>
            <a:ext cx="542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bg>
      <p:bgPr>
        <a:solidFill>
          <a:schemeClr val="dk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3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83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83"/>
          <p:cNvSpPr txBox="1">
            <a:spLocks noGrp="1"/>
          </p:cNvSpPr>
          <p:nvPr>
            <p:ph type="subTitle" idx="1"/>
          </p:nvPr>
        </p:nvSpPr>
        <p:spPr>
          <a:xfrm>
            <a:off x="3238700" y="1758100"/>
            <a:ext cx="38721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7" name="Google Shape;477;p83"/>
          <p:cNvSpPr txBox="1">
            <a:spLocks noGrp="1"/>
          </p:cNvSpPr>
          <p:nvPr>
            <p:ph type="subTitle" idx="2"/>
          </p:nvPr>
        </p:nvSpPr>
        <p:spPr>
          <a:xfrm>
            <a:off x="3238700" y="3077325"/>
            <a:ext cx="37536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78" name="Google Shape;478;p83"/>
          <p:cNvSpPr txBox="1">
            <a:spLocks noGrp="1"/>
          </p:cNvSpPr>
          <p:nvPr>
            <p:ph type="subTitle" idx="3"/>
          </p:nvPr>
        </p:nvSpPr>
        <p:spPr>
          <a:xfrm>
            <a:off x="3238558" y="2211525"/>
            <a:ext cx="3857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83"/>
          <p:cNvSpPr txBox="1">
            <a:spLocks noGrp="1"/>
          </p:cNvSpPr>
          <p:nvPr>
            <p:ph type="subTitle" idx="4"/>
          </p:nvPr>
        </p:nvSpPr>
        <p:spPr>
          <a:xfrm>
            <a:off x="3238825" y="3530750"/>
            <a:ext cx="3753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8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8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8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4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84"/>
          <p:cNvSpPr txBox="1">
            <a:spLocks noGrp="1"/>
          </p:cNvSpPr>
          <p:nvPr>
            <p:ph type="body" idx="1"/>
          </p:nvPr>
        </p:nvSpPr>
        <p:spPr>
          <a:xfrm>
            <a:off x="638900" y="1211950"/>
            <a:ext cx="57813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84"/>
          <p:cNvSpPr/>
          <p:nvPr/>
        </p:nvSpPr>
        <p:spPr>
          <a:xfrm>
            <a:off x="6539325" y="2879850"/>
            <a:ext cx="3620100" cy="3620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84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84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_1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5"/>
          <p:cNvSpPr/>
          <p:nvPr/>
        </p:nvSpPr>
        <p:spPr>
          <a:xfrm>
            <a:off x="839400" y="-1160850"/>
            <a:ext cx="7465200" cy="74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85"/>
          <p:cNvSpPr/>
          <p:nvPr/>
        </p:nvSpPr>
        <p:spPr>
          <a:xfrm>
            <a:off x="864820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85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">
    <p:bg>
      <p:bgPr>
        <a:solidFill>
          <a:schemeClr val="dk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6"/>
          <p:cNvSpPr/>
          <p:nvPr/>
        </p:nvSpPr>
        <p:spPr>
          <a:xfrm>
            <a:off x="149700" y="4549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86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2">
    <p:bg>
      <p:bgPr>
        <a:solidFill>
          <a:schemeClr val="dk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7"/>
          <p:cNvSpPr/>
          <p:nvPr/>
        </p:nvSpPr>
        <p:spPr>
          <a:xfrm>
            <a:off x="4683571" y="-2883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87"/>
          <p:cNvSpPr/>
          <p:nvPr/>
        </p:nvSpPr>
        <p:spPr>
          <a:xfrm>
            <a:off x="1982956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87"/>
          <p:cNvSpPr txBox="1">
            <a:spLocks noGrp="1"/>
          </p:cNvSpPr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87"/>
          <p:cNvSpPr txBox="1">
            <a:spLocks noGrp="1"/>
          </p:cNvSpPr>
          <p:nvPr>
            <p:ph type="title" idx="2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87"/>
          <p:cNvSpPr txBox="1">
            <a:spLocks noGrp="1"/>
          </p:cNvSpPr>
          <p:nvPr>
            <p:ph type="subTitle" idx="1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3">
    <p:bg>
      <p:bgPr>
        <a:solidFill>
          <a:schemeClr val="dk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8"/>
          <p:cNvSpPr/>
          <p:nvPr/>
        </p:nvSpPr>
        <p:spPr>
          <a:xfrm>
            <a:off x="-1955475" y="-561700"/>
            <a:ext cx="6343200" cy="6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88"/>
          <p:cNvSpPr txBox="1">
            <a:spLocks noGrp="1"/>
          </p:cNvSpPr>
          <p:nvPr>
            <p:ph type="subTitle" idx="1"/>
          </p:nvPr>
        </p:nvSpPr>
        <p:spPr>
          <a:xfrm>
            <a:off x="52248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88"/>
          <p:cNvSpPr txBox="1">
            <a:spLocks noGrp="1"/>
          </p:cNvSpPr>
          <p:nvPr>
            <p:ph type="subTitle" idx="2"/>
          </p:nvPr>
        </p:nvSpPr>
        <p:spPr>
          <a:xfrm>
            <a:off x="12631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88"/>
          <p:cNvSpPr/>
          <p:nvPr/>
        </p:nvSpPr>
        <p:spPr>
          <a:xfrm rot="5400000">
            <a:off x="6831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88"/>
          <p:cNvSpPr/>
          <p:nvPr/>
        </p:nvSpPr>
        <p:spPr>
          <a:xfrm rot="5400000">
            <a:off x="9456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88"/>
          <p:cNvSpPr/>
          <p:nvPr/>
        </p:nvSpPr>
        <p:spPr>
          <a:xfrm>
            <a:off x="7151500" y="37016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88"/>
          <p:cNvSpPr/>
          <p:nvPr/>
        </p:nvSpPr>
        <p:spPr>
          <a:xfrm>
            <a:off x="4838400" y="7562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88"/>
          <p:cNvSpPr txBox="1">
            <a:spLocks noGrp="1"/>
          </p:cNvSpPr>
          <p:nvPr>
            <p:ph type="title"/>
          </p:nvPr>
        </p:nvSpPr>
        <p:spPr>
          <a:xfrm>
            <a:off x="598101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88"/>
          <p:cNvSpPr txBox="1">
            <a:spLocks noGrp="1"/>
          </p:cNvSpPr>
          <p:nvPr>
            <p:ph type="title" idx="3"/>
          </p:nvPr>
        </p:nvSpPr>
        <p:spPr>
          <a:xfrm>
            <a:off x="203926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9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8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89"/>
          <p:cNvSpPr txBox="1">
            <a:spLocks noGrp="1"/>
          </p:cNvSpPr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89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89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0"/>
          <p:cNvSpPr/>
          <p:nvPr/>
        </p:nvSpPr>
        <p:spPr>
          <a:xfrm>
            <a:off x="7311725" y="-1354050"/>
            <a:ext cx="2956200" cy="2956200"/>
          </a:xfrm>
          <a:prstGeom prst="donut">
            <a:avLst>
              <a:gd name="adj" fmla="val 498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90"/>
          <p:cNvSpPr txBox="1">
            <a:spLocks noGrp="1"/>
          </p:cNvSpPr>
          <p:nvPr>
            <p:ph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90"/>
          <p:cNvSpPr txBox="1">
            <a:spLocks noGrp="1"/>
          </p:cNvSpPr>
          <p:nvPr>
            <p:ph type="title" idx="2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90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90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90"/>
          <p:cNvSpPr txBox="1">
            <a:spLocks noGrp="1"/>
          </p:cNvSpPr>
          <p:nvPr>
            <p:ph type="subTitle" idx="1"/>
          </p:nvPr>
        </p:nvSpPr>
        <p:spPr>
          <a:xfrm>
            <a:off x="4573600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5">
    <p:bg>
      <p:bgPr>
        <a:solidFill>
          <a:schemeClr val="dk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1"/>
          <p:cNvSpPr/>
          <p:nvPr/>
        </p:nvSpPr>
        <p:spPr>
          <a:xfrm>
            <a:off x="7267575" y="37928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91"/>
          <p:cNvSpPr txBox="1">
            <a:spLocks noGrp="1"/>
          </p:cNvSpPr>
          <p:nvPr>
            <p:ph type="subTitle" idx="1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91"/>
          <p:cNvSpPr txBox="1">
            <a:spLocks noGrp="1"/>
          </p:cNvSpPr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9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91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CUSTOM_13">
    <p:bg>
      <p:bgPr>
        <a:solidFill>
          <a:schemeClr val="dk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2"/>
          <p:cNvSpPr/>
          <p:nvPr/>
        </p:nvSpPr>
        <p:spPr>
          <a:xfrm>
            <a:off x="7138275" y="354370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92"/>
          <p:cNvSpPr/>
          <p:nvPr/>
        </p:nvSpPr>
        <p:spPr>
          <a:xfrm>
            <a:off x="-1300150" y="-71800"/>
            <a:ext cx="3813900" cy="38139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92"/>
          <p:cNvSpPr txBox="1">
            <a:spLocks noGrp="1"/>
          </p:cNvSpPr>
          <p:nvPr>
            <p:ph type="subTitle" idx="1"/>
          </p:nvPr>
        </p:nvSpPr>
        <p:spPr>
          <a:xfrm>
            <a:off x="2039275" y="1531775"/>
            <a:ext cx="50715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92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lang="en-GB" sz="1200" b="0" i="0" u="none" strike="noStrike" cap="non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endParaRPr sz="1200" b="1" i="0" u="none" strike="noStrike" cap="none">
              <a:solidFill>
                <a:srgbClr val="FFFBF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92"/>
          <p:cNvSpPr/>
          <p:nvPr/>
        </p:nvSpPr>
        <p:spPr>
          <a:xfrm rot="10800000">
            <a:off x="8698157" y="177501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92"/>
          <p:cNvSpPr/>
          <p:nvPr/>
        </p:nvSpPr>
        <p:spPr>
          <a:xfrm rot="10800000">
            <a:off x="8999482" y="440001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92"/>
          <p:cNvSpPr txBox="1">
            <a:spLocks noGrp="1"/>
          </p:cNvSpPr>
          <p:nvPr>
            <p:ph type="ctrTitle"/>
          </p:nvPr>
        </p:nvSpPr>
        <p:spPr>
          <a:xfrm>
            <a:off x="715100" y="306400"/>
            <a:ext cx="77139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subTitle" idx="2"/>
          </p:nvPr>
        </p:nvSpPr>
        <p:spPr>
          <a:xfrm>
            <a:off x="1938700" y="4399300"/>
            <a:ext cx="507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>
            <a:spLocks noGrp="1"/>
          </p:cNvSpPr>
          <p:nvPr>
            <p:ph type="body" idx="1"/>
          </p:nvPr>
        </p:nvSpPr>
        <p:spPr>
          <a:xfrm>
            <a:off x="638900" y="1229225"/>
            <a:ext cx="78132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542" name="Google Shape;542;p93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93"/>
          <p:cNvSpPr/>
          <p:nvPr/>
        </p:nvSpPr>
        <p:spPr>
          <a:xfrm>
            <a:off x="7809850" y="-12232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93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93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93"/>
          <p:cNvSpPr/>
          <p:nvPr/>
        </p:nvSpPr>
        <p:spPr>
          <a:xfrm rot="3425049">
            <a:off x="148500" y="2499973"/>
            <a:ext cx="80051" cy="8005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/>
          <p:nvPr/>
        </p:nvSpPr>
        <p:spPr>
          <a:xfrm>
            <a:off x="-1117975" y="351137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94"/>
          <p:cNvSpPr txBox="1">
            <a:spLocks noGrp="1"/>
          </p:cNvSpPr>
          <p:nvPr>
            <p:ph type="subTitle" idx="1"/>
          </p:nvPr>
        </p:nvSpPr>
        <p:spPr>
          <a:xfrm>
            <a:off x="193575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0" name="Google Shape;550;p94"/>
          <p:cNvSpPr txBox="1">
            <a:spLocks noGrp="1"/>
          </p:cNvSpPr>
          <p:nvPr>
            <p:ph type="subTitle" idx="2"/>
          </p:nvPr>
        </p:nvSpPr>
        <p:spPr>
          <a:xfrm>
            <a:off x="589000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51" name="Google Shape;551;p94"/>
          <p:cNvSpPr txBox="1">
            <a:spLocks noGrp="1"/>
          </p:cNvSpPr>
          <p:nvPr>
            <p:ph type="subTitle" idx="3"/>
          </p:nvPr>
        </p:nvSpPr>
        <p:spPr>
          <a:xfrm>
            <a:off x="1935600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94"/>
          <p:cNvSpPr txBox="1">
            <a:spLocks noGrp="1"/>
          </p:cNvSpPr>
          <p:nvPr>
            <p:ph type="subTitle" idx="4"/>
          </p:nvPr>
        </p:nvSpPr>
        <p:spPr>
          <a:xfrm>
            <a:off x="5890125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94"/>
          <p:cNvSpPr/>
          <p:nvPr/>
        </p:nvSpPr>
        <p:spPr>
          <a:xfrm>
            <a:off x="6567225" y="-1256300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94"/>
          <p:cNvSpPr txBox="1">
            <a:spLocks noGrp="1"/>
          </p:cNvSpPr>
          <p:nvPr>
            <p:ph type="title"/>
          </p:nvPr>
        </p:nvSpPr>
        <p:spPr>
          <a:xfrm>
            <a:off x="582325" y="334325"/>
            <a:ext cx="5211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5"/>
          <p:cNvSpPr/>
          <p:nvPr/>
        </p:nvSpPr>
        <p:spPr>
          <a:xfrm rot="10800000">
            <a:off x="4674175" y="838351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95"/>
          <p:cNvSpPr/>
          <p:nvPr/>
        </p:nvSpPr>
        <p:spPr>
          <a:xfrm rot="10800000">
            <a:off x="-874104" y="-432624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95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77139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1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59" name="Google Shape;559;p95"/>
          <p:cNvSpPr/>
          <p:nvPr/>
        </p:nvSpPr>
        <p:spPr>
          <a:xfrm rot="10800000">
            <a:off x="8399921" y="30235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5"/>
          <p:cNvSpPr/>
          <p:nvPr/>
        </p:nvSpPr>
        <p:spPr>
          <a:xfrm rot="10800000">
            <a:off x="1460996" y="5344026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95"/>
          <p:cNvSpPr/>
          <p:nvPr/>
        </p:nvSpPr>
        <p:spPr>
          <a:xfrm rot="10800000">
            <a:off x="246171" y="34083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6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96"/>
          <p:cNvSpPr/>
          <p:nvPr/>
        </p:nvSpPr>
        <p:spPr>
          <a:xfrm>
            <a:off x="6712100" y="3031325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96"/>
          <p:cNvSpPr txBox="1">
            <a:spLocks noGrp="1"/>
          </p:cNvSpPr>
          <p:nvPr>
            <p:ph type="title"/>
          </p:nvPr>
        </p:nvSpPr>
        <p:spPr>
          <a:xfrm>
            <a:off x="1124900" y="1492375"/>
            <a:ext cx="7304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96"/>
          <p:cNvSpPr txBox="1">
            <a:spLocks noGrp="1"/>
          </p:cNvSpPr>
          <p:nvPr>
            <p:ph type="subTitle" idx="1"/>
          </p:nvPr>
        </p:nvSpPr>
        <p:spPr>
          <a:xfrm>
            <a:off x="2039275" y="2529150"/>
            <a:ext cx="50715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6"/>
          <p:cNvSpPr/>
          <p:nvPr/>
        </p:nvSpPr>
        <p:spPr>
          <a:xfrm rot="5400000">
            <a:off x="1863800" y="4528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96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9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7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97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97"/>
          <p:cNvSpPr txBox="1">
            <a:spLocks noGrp="1"/>
          </p:cNvSpPr>
          <p:nvPr>
            <p:ph type="title"/>
          </p:nvPr>
        </p:nvSpPr>
        <p:spPr>
          <a:xfrm>
            <a:off x="599864" y="3985534"/>
            <a:ext cx="5071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97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97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8"/>
          <p:cNvSpPr/>
          <p:nvPr/>
        </p:nvSpPr>
        <p:spPr>
          <a:xfrm>
            <a:off x="-874104" y="-288325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98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98"/>
          <p:cNvSpPr txBox="1">
            <a:spLocks noGrp="1"/>
          </p:cNvSpPr>
          <p:nvPr>
            <p:ph type="subTitle" idx="1"/>
          </p:nvPr>
        </p:nvSpPr>
        <p:spPr>
          <a:xfrm>
            <a:off x="2585250" y="3284338"/>
            <a:ext cx="3973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8"/>
          <p:cNvSpPr txBox="1">
            <a:spLocks noGrp="1"/>
          </p:cNvSpPr>
          <p:nvPr>
            <p:ph type="title" hasCustomPrompt="1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1" name="Google Shape;581;p98"/>
          <p:cNvSpPr/>
          <p:nvPr/>
        </p:nvSpPr>
        <p:spPr>
          <a:xfrm>
            <a:off x="5530475" y="4887863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98"/>
          <p:cNvSpPr/>
          <p:nvPr/>
        </p:nvSpPr>
        <p:spPr>
          <a:xfrm>
            <a:off x="272825" y="2595350"/>
            <a:ext cx="262500" cy="26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bg>
      <p:bgPr>
        <a:solidFill>
          <a:schemeClr val="dk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0"/>
          <p:cNvSpPr txBox="1">
            <a:spLocks noGrp="1"/>
          </p:cNvSpPr>
          <p:nvPr>
            <p:ph type="title"/>
          </p:nvPr>
        </p:nvSpPr>
        <p:spPr>
          <a:xfrm>
            <a:off x="19424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6" name="Google Shape;586;p100"/>
          <p:cNvSpPr txBox="1">
            <a:spLocks noGrp="1"/>
          </p:cNvSpPr>
          <p:nvPr>
            <p:ph type="subTitle" idx="1"/>
          </p:nvPr>
        </p:nvSpPr>
        <p:spPr>
          <a:xfrm>
            <a:off x="1942375" y="21432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100"/>
          <p:cNvSpPr txBox="1">
            <a:spLocks noGrp="1"/>
          </p:cNvSpPr>
          <p:nvPr>
            <p:ph type="title" idx="2"/>
          </p:nvPr>
        </p:nvSpPr>
        <p:spPr>
          <a:xfrm>
            <a:off x="58968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8" name="Google Shape;588;p100"/>
          <p:cNvSpPr txBox="1">
            <a:spLocks noGrp="1"/>
          </p:cNvSpPr>
          <p:nvPr>
            <p:ph type="title" idx="3"/>
          </p:nvPr>
        </p:nvSpPr>
        <p:spPr>
          <a:xfrm>
            <a:off x="1942374" y="33170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9" name="Google Shape;589;p100"/>
          <p:cNvSpPr txBox="1">
            <a:spLocks noGrp="1"/>
          </p:cNvSpPr>
          <p:nvPr>
            <p:ph type="title" idx="4"/>
          </p:nvPr>
        </p:nvSpPr>
        <p:spPr>
          <a:xfrm>
            <a:off x="5896874" y="33170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90" name="Google Shape;590;p100"/>
          <p:cNvSpPr/>
          <p:nvPr/>
        </p:nvSpPr>
        <p:spPr>
          <a:xfrm>
            <a:off x="188375" y="1381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00"/>
          <p:cNvSpPr/>
          <p:nvPr/>
        </p:nvSpPr>
        <p:spPr>
          <a:xfrm>
            <a:off x="8717400" y="14687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00"/>
          <p:cNvSpPr/>
          <p:nvPr/>
        </p:nvSpPr>
        <p:spPr>
          <a:xfrm>
            <a:off x="8299075" y="125282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00"/>
          <p:cNvSpPr/>
          <p:nvPr/>
        </p:nvSpPr>
        <p:spPr>
          <a:xfrm>
            <a:off x="888250" y="1720546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E9B7B0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4" name="Google Shape;594;p100"/>
          <p:cNvSpPr/>
          <p:nvPr/>
        </p:nvSpPr>
        <p:spPr>
          <a:xfrm>
            <a:off x="888250" y="3405499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03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5" name="Google Shape;595;p100"/>
          <p:cNvSpPr/>
          <p:nvPr/>
        </p:nvSpPr>
        <p:spPr>
          <a:xfrm>
            <a:off x="4810575" y="1720546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02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6" name="Google Shape;596;p100"/>
          <p:cNvSpPr/>
          <p:nvPr/>
        </p:nvSpPr>
        <p:spPr>
          <a:xfrm>
            <a:off x="4810575" y="3405499"/>
            <a:ext cx="847200" cy="847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04</a:t>
            </a:r>
            <a:endParaRPr sz="2300" b="0" i="0" u="none" strike="noStrike" cap="non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7" name="Google Shape;597;p100"/>
          <p:cNvSpPr txBox="1">
            <a:spLocks noGrp="1"/>
          </p:cNvSpPr>
          <p:nvPr>
            <p:ph type="subTitle" idx="5"/>
          </p:nvPr>
        </p:nvSpPr>
        <p:spPr>
          <a:xfrm>
            <a:off x="1942375" y="382385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00"/>
          <p:cNvSpPr txBox="1">
            <a:spLocks noGrp="1"/>
          </p:cNvSpPr>
          <p:nvPr>
            <p:ph type="subTitle" idx="6"/>
          </p:nvPr>
        </p:nvSpPr>
        <p:spPr>
          <a:xfrm>
            <a:off x="5895249" y="2143198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100"/>
          <p:cNvSpPr txBox="1">
            <a:spLocks noGrp="1"/>
          </p:cNvSpPr>
          <p:nvPr>
            <p:ph type="subTitle" idx="7"/>
          </p:nvPr>
        </p:nvSpPr>
        <p:spPr>
          <a:xfrm>
            <a:off x="5901622" y="382385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0" name="Google Shape;600;p100"/>
          <p:cNvSpPr txBox="1">
            <a:spLocks noGrp="1"/>
          </p:cNvSpPr>
          <p:nvPr>
            <p:ph type="title" idx="8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_1_1_1">
    <p:bg>
      <p:bgPr>
        <a:solidFill>
          <a:schemeClr val="dk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0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01"/>
          <p:cNvSpPr/>
          <p:nvPr/>
        </p:nvSpPr>
        <p:spPr>
          <a:xfrm>
            <a:off x="3709375" y="45024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01"/>
          <p:cNvSpPr txBox="1">
            <a:spLocks noGrp="1"/>
          </p:cNvSpPr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101"/>
          <p:cNvSpPr txBox="1">
            <a:spLocks noGrp="1"/>
          </p:cNvSpPr>
          <p:nvPr>
            <p:ph type="title" idx="2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101"/>
          <p:cNvSpPr txBox="1">
            <a:spLocks noGrp="1"/>
          </p:cNvSpPr>
          <p:nvPr>
            <p:ph type="subTitle" idx="1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2"/>
          <p:cNvSpPr/>
          <p:nvPr/>
        </p:nvSpPr>
        <p:spPr>
          <a:xfrm>
            <a:off x="1950025" y="-1667825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02"/>
          <p:cNvSpPr txBox="1">
            <a:spLocks noGrp="1"/>
          </p:cNvSpPr>
          <p:nvPr>
            <p:ph type="subTitle" idx="1"/>
          </p:nvPr>
        </p:nvSpPr>
        <p:spPr>
          <a:xfrm>
            <a:off x="1148275" y="1391475"/>
            <a:ext cx="68535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0" name="Google Shape;610;p102"/>
          <p:cNvSpPr/>
          <p:nvPr/>
        </p:nvSpPr>
        <p:spPr>
          <a:xfrm>
            <a:off x="157400" y="14393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02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02"/>
          <p:cNvSpPr txBox="1">
            <a:spLocks noGrp="1"/>
          </p:cNvSpPr>
          <p:nvPr>
            <p:ph type="subTitle" idx="2"/>
          </p:nvPr>
        </p:nvSpPr>
        <p:spPr>
          <a:xfrm>
            <a:off x="2594700" y="358217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7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3"/>
          <p:cNvSpPr/>
          <p:nvPr/>
        </p:nvSpPr>
        <p:spPr>
          <a:xfrm>
            <a:off x="-1313725" y="-120617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03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0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0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03"/>
          <p:cNvSpPr txBox="1">
            <a:spLocks noGrp="1"/>
          </p:cNvSpPr>
          <p:nvPr>
            <p:ph type="title"/>
          </p:nvPr>
        </p:nvSpPr>
        <p:spPr>
          <a:xfrm>
            <a:off x="13790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19" name="Google Shape;619;p103"/>
          <p:cNvSpPr txBox="1">
            <a:spLocks noGrp="1"/>
          </p:cNvSpPr>
          <p:nvPr>
            <p:ph type="subTitle" idx="1"/>
          </p:nvPr>
        </p:nvSpPr>
        <p:spPr>
          <a:xfrm>
            <a:off x="1379100" y="380420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03"/>
          <p:cNvSpPr txBox="1">
            <a:spLocks noGrp="1"/>
          </p:cNvSpPr>
          <p:nvPr>
            <p:ph type="title" idx="2"/>
          </p:nvPr>
        </p:nvSpPr>
        <p:spPr>
          <a:xfrm>
            <a:off x="53787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1" name="Google Shape;621;p103"/>
          <p:cNvSpPr txBox="1">
            <a:spLocks noGrp="1"/>
          </p:cNvSpPr>
          <p:nvPr>
            <p:ph type="subTitle" idx="3"/>
          </p:nvPr>
        </p:nvSpPr>
        <p:spPr>
          <a:xfrm>
            <a:off x="5378700" y="380415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03"/>
          <p:cNvSpPr txBox="1">
            <a:spLocks noGrp="1"/>
          </p:cNvSpPr>
          <p:nvPr>
            <p:ph type="title" idx="4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0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4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name="adj" fmla="val 1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04"/>
          <p:cNvSpPr txBox="1">
            <a:spLocks noGrp="1"/>
          </p:cNvSpPr>
          <p:nvPr>
            <p:ph type="subTitle" idx="1"/>
          </p:nvPr>
        </p:nvSpPr>
        <p:spPr>
          <a:xfrm>
            <a:off x="5888900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26" name="Google Shape;626;p104"/>
          <p:cNvSpPr txBox="1">
            <a:spLocks noGrp="1"/>
          </p:cNvSpPr>
          <p:nvPr>
            <p:ph type="subTitle" idx="2"/>
          </p:nvPr>
        </p:nvSpPr>
        <p:spPr>
          <a:xfrm>
            <a:off x="4474450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0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04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04"/>
          <p:cNvSpPr txBox="1">
            <a:spLocks noGrp="1"/>
          </p:cNvSpPr>
          <p:nvPr>
            <p:ph type="subTitle" idx="3"/>
          </p:nvPr>
        </p:nvSpPr>
        <p:spPr>
          <a:xfrm>
            <a:off x="5888950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30" name="Google Shape;630;p104"/>
          <p:cNvSpPr txBox="1">
            <a:spLocks noGrp="1"/>
          </p:cNvSpPr>
          <p:nvPr>
            <p:ph type="subTitle" idx="4"/>
          </p:nvPr>
        </p:nvSpPr>
        <p:spPr>
          <a:xfrm>
            <a:off x="4474450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04"/>
          <p:cNvSpPr txBox="1">
            <a:spLocks noGrp="1"/>
          </p:cNvSpPr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dk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05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05"/>
          <p:cNvSpPr txBox="1">
            <a:spLocks noGrp="1"/>
          </p:cNvSpPr>
          <p:nvPr>
            <p:ph type="title"/>
          </p:nvPr>
        </p:nvSpPr>
        <p:spPr>
          <a:xfrm>
            <a:off x="71500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35" name="Google Shape;635;p105"/>
          <p:cNvSpPr txBox="1">
            <a:spLocks noGrp="1"/>
          </p:cNvSpPr>
          <p:nvPr>
            <p:ph type="subTitle" idx="1"/>
          </p:nvPr>
        </p:nvSpPr>
        <p:spPr>
          <a:xfrm>
            <a:off x="71510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05"/>
          <p:cNvSpPr txBox="1">
            <a:spLocks noGrp="1"/>
          </p:cNvSpPr>
          <p:nvPr>
            <p:ph type="title" idx="2"/>
          </p:nvPr>
        </p:nvSpPr>
        <p:spPr>
          <a:xfrm>
            <a:off x="3349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37" name="Google Shape;637;p105"/>
          <p:cNvSpPr txBox="1">
            <a:spLocks noGrp="1"/>
          </p:cNvSpPr>
          <p:nvPr>
            <p:ph type="subTitle" idx="3"/>
          </p:nvPr>
        </p:nvSpPr>
        <p:spPr>
          <a:xfrm>
            <a:off x="3349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05"/>
          <p:cNvSpPr txBox="1">
            <a:spLocks noGrp="1"/>
          </p:cNvSpPr>
          <p:nvPr>
            <p:ph type="title" idx="4"/>
          </p:nvPr>
        </p:nvSpPr>
        <p:spPr>
          <a:xfrm>
            <a:off x="5986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39" name="Google Shape;639;p105"/>
          <p:cNvSpPr txBox="1">
            <a:spLocks noGrp="1"/>
          </p:cNvSpPr>
          <p:nvPr>
            <p:ph type="subTitle" idx="5"/>
          </p:nvPr>
        </p:nvSpPr>
        <p:spPr>
          <a:xfrm>
            <a:off x="5986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05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05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05"/>
          <p:cNvSpPr/>
          <p:nvPr/>
        </p:nvSpPr>
        <p:spPr>
          <a:xfrm>
            <a:off x="73564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05"/>
          <p:cNvSpPr txBox="1">
            <a:spLocks noGrp="1"/>
          </p:cNvSpPr>
          <p:nvPr>
            <p:ph type="title" idx="6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2">
    <p:bg>
      <p:bgPr>
        <a:solidFill>
          <a:schemeClr val="dk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6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0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06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06"/>
          <p:cNvSpPr txBox="1">
            <a:spLocks noGrp="1"/>
          </p:cNvSpPr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49" name="Google Shape;649;p106"/>
          <p:cNvSpPr txBox="1">
            <a:spLocks noGrp="1"/>
          </p:cNvSpPr>
          <p:nvPr>
            <p:ph type="subTitle" idx="1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06"/>
          <p:cNvSpPr txBox="1">
            <a:spLocks noGrp="1"/>
          </p:cNvSpPr>
          <p:nvPr>
            <p:ph type="subTitle" idx="2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06"/>
          <p:cNvSpPr txBox="1">
            <a:spLocks noGrp="1"/>
          </p:cNvSpPr>
          <p:nvPr>
            <p:ph type="title" idx="3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52" name="Google Shape;652;p106"/>
          <p:cNvSpPr txBox="1">
            <a:spLocks noGrp="1"/>
          </p:cNvSpPr>
          <p:nvPr>
            <p:ph type="subTitle" idx="4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06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06"/>
          <p:cNvSpPr txBox="1">
            <a:spLocks noGrp="1"/>
          </p:cNvSpPr>
          <p:nvPr>
            <p:ph type="title" idx="5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06"/>
          <p:cNvSpPr txBox="1">
            <a:spLocks noGrp="1"/>
          </p:cNvSpPr>
          <p:nvPr>
            <p:ph type="title" idx="6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oppins Black"/>
              <a:buNone/>
              <a:defRPr sz="2700" b="0" i="0" u="none" strike="noStrike" cap="none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oppins Black"/>
              <a:buNone/>
              <a:defRPr sz="2700" b="0" i="0" u="none" strike="noStrike" cap="none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5" name="Google Shape;465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  <p:sldLayoutId id="2147483762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oppins Black"/>
              <a:buNone/>
              <a:defRPr sz="2700" b="0" i="0" u="none" strike="noStrike" cap="none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0" name="Google Shape;770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20DDF5ED-4A7F-4E95-AC06-86BDF486B403}"/>
              </a:ext>
            </a:extLst>
          </p:cNvPr>
          <p:cNvGrpSpPr/>
          <p:nvPr/>
        </p:nvGrpSpPr>
        <p:grpSpPr>
          <a:xfrm>
            <a:off x="0" y="-6350"/>
            <a:ext cx="9144004" cy="5149850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8AB6884D-1782-4862-94AB-02F78B7B0A82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57C55B00-75CA-4010-8B57-B369E9210616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1766F64-4AD3-4C5E-9584-342DDD81677C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1FE82512-175C-47A9-A9CE-19408CFC06D7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1C2A787D-E1A9-4FC2-A557-8104B9EFE9B8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6348128A-C9A0-488C-906E-DAF8A9C3930A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9AC75192-CCC2-47B4-A227-C4BCEF69549C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00370DB-CC64-4E6C-B3BE-E61E9559AD65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06C403B5-7E64-4FFF-9106-98F8277CA9C1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43D0632C-0834-4CA6-895A-6299A3D66BBF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 sz="1050"/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B3B8B07-EA39-4633-B78D-878C6ADB3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457203"/>
            <a:ext cx="6447500" cy="990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766040-6DDD-4B0D-9FB1-C2613CF1A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8000" y="1620443"/>
            <a:ext cx="6447500" cy="29105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F0BBC99-620C-45DA-91AE-10A77B0CF3A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403850" y="4531019"/>
            <a:ext cx="683955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675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E885FCEE-2A25-421A-9430-91B64EACABEC}" type="datetime1">
              <a:rPr lang="cs-CZ"/>
              <a:pPr lvl="0"/>
              <a:t>07.01.2025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5A1EF32-85BA-4AE3-8DD8-9DE7D55DC4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07999" y="4531019"/>
            <a:ext cx="4723207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675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DAC4185-2F1A-4765-9DFB-03338F62B1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42994" y="4531019"/>
            <a:ext cx="512505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675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11E98197-3FBF-49AE-8403-0576CEB12F5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32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marL="0" marR="0" lvl="0" indent="0" algn="l" defTabSz="3429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27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257175" marR="0" lvl="0" indent="-257175" algn="l" defTabSz="342900" rtl="0" fontAlgn="auto" hangingPunct="1">
        <a:lnSpc>
          <a:spcPct val="100000"/>
        </a:lnSpc>
        <a:spcBef>
          <a:spcPts val="75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35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557213" marR="0" lvl="1" indent="-214313" algn="l" defTabSz="342900" rtl="0" fontAlgn="auto" hangingPunct="1">
        <a:lnSpc>
          <a:spcPct val="100000"/>
        </a:lnSpc>
        <a:spcBef>
          <a:spcPts val="75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857250" marR="0" lvl="2" indent="-171450" algn="l" defTabSz="342900" rtl="0" fontAlgn="auto" hangingPunct="1">
        <a:lnSpc>
          <a:spcPct val="100000"/>
        </a:lnSpc>
        <a:spcBef>
          <a:spcPts val="75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05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200150" marR="0" lvl="3" indent="-171450" algn="l" defTabSz="342900" rtl="0" fontAlgn="auto" hangingPunct="1">
        <a:lnSpc>
          <a:spcPct val="100000"/>
        </a:lnSpc>
        <a:spcBef>
          <a:spcPts val="75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9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1543050" marR="0" lvl="4" indent="-171450" algn="l" defTabSz="342900" rtl="0" fontAlgn="auto" hangingPunct="1">
        <a:lnSpc>
          <a:spcPct val="100000"/>
        </a:lnSpc>
        <a:spcBef>
          <a:spcPts val="75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9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73A4300-7E6C-9FD8-7657-11CA9C10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080244-D236-48D9-F78B-08817CA17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90B5C2-674B-44AA-7271-BFE09F145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60D6E0-4586-4E46-8385-FAFD0995A995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8802C9-7786-80A9-1DE8-E842DDE4C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84EA07-7CD9-D31D-120F-24564948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96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7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8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9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98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1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5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dirty="0"/>
              <a:t>NDBI021, </a:t>
            </a:r>
            <a:r>
              <a:rPr lang="cs-CZ" dirty="0" err="1"/>
              <a:t>Lecture</a:t>
            </a:r>
            <a:r>
              <a:rPr lang="cs-CZ" dirty="0"/>
              <a:t> 11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5FE9-1794-4F26-B8FC-4C9B940B98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30302" y="3038121"/>
            <a:ext cx="5825198" cy="1035648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User </a:t>
            </a:r>
            <a:r>
              <a:rPr lang="cs-CZ" dirty="0" err="1"/>
              <a:t>preferences</a:t>
            </a:r>
            <a:r>
              <a:rPr lang="cs-CZ" dirty="0"/>
              <a:t>, 2/1 ZK+Z, </a:t>
            </a:r>
          </a:p>
          <a:p>
            <a:pPr lvl="0"/>
            <a:r>
              <a:rPr lang="cs-CZ" i="1" dirty="0"/>
              <a:t>https://www.ksi.mff.cuni.cz/~peska/vyuka/ndbi021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Google Shape;1504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400" y="0"/>
            <a:ext cx="5906601" cy="37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217"/>
          <p:cNvPicPr preferRelativeResize="0"/>
          <p:nvPr/>
        </p:nvPicPr>
        <p:blipFill rotWithShape="1">
          <a:blip r:embed="rId4">
            <a:alphaModFix/>
          </a:blip>
          <a:srcRect t="5722" r="63403"/>
          <a:stretch/>
        </p:blipFill>
        <p:spPr>
          <a:xfrm>
            <a:off x="318500" y="180075"/>
            <a:ext cx="3056574" cy="41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217"/>
          <p:cNvSpPr/>
          <p:nvPr/>
        </p:nvSpPr>
        <p:spPr>
          <a:xfrm>
            <a:off x="7181850" y="552450"/>
            <a:ext cx="1362000" cy="2857500"/>
          </a:xfrm>
          <a:prstGeom prst="rect">
            <a:avLst/>
          </a:prstGeom>
          <a:solidFill>
            <a:srgbClr val="44B8F3">
              <a:alpha val="639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217"/>
          <p:cNvSpPr txBox="1"/>
          <p:nvPr/>
        </p:nvSpPr>
        <p:spPr>
          <a:xfrm>
            <a:off x="2525400" y="3692300"/>
            <a:ext cx="6618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Different tasks at different places =&gt; different recommenders</a:t>
            </a:r>
            <a:endParaRPr sz="3600">
              <a:solidFill>
                <a:schemeClr val="dk1"/>
              </a:solidFill>
              <a:highlight>
                <a:schemeClr val="accent6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79580-C432-1D90-6AE2-D009074C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2DDA9-1D6A-6DAB-623F-34D2CE59C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B662E8-4075-D470-6F67-36B95D74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"/>
            <a:ext cx="9144000" cy="51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96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27237-22A8-950B-4454-F050AB42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F7E33-79D0-08E1-F917-52D7796AF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F84079-1A58-E0BE-F306-A3557BD62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68"/>
            <a:ext cx="9144000" cy="51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273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2B594-2F75-EC6A-9D0C-50AEF303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F9712-CE40-B8FA-CDD9-C436A613E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2D14F9-2F79-D2FF-349F-2BF24977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5"/>
            <a:ext cx="9144000" cy="51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291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4B557-74E4-D4B6-F438-E9B84945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7DC76-A228-88E0-28F8-221FB5994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192ED6-AA9C-DA8E-7B97-5DC3613D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29"/>
            <a:ext cx="9144000" cy="51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67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76E51-A717-5B99-D662-5A14A4D7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9117D-A18A-7E42-4F5A-15B18799C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885E430-0035-5A88-A616-314D693A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976C5FC-0550-6536-B4EE-A88636E9CA9E}"/>
              </a:ext>
            </a:extLst>
          </p:cNvPr>
          <p:cNvSpPr/>
          <p:nvPr/>
        </p:nvSpPr>
        <p:spPr>
          <a:xfrm>
            <a:off x="438150" y="3590925"/>
            <a:ext cx="2362200" cy="32385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s-CZ" sz="1350" kern="12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459873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E8554-5E68-6CC2-883B-D98FD098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1D0DB-3F2D-B58B-D792-5913230B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7BC00D-A922-1E1B-ADB0-405B2B71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3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00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F37ED-A36D-2BF0-A780-E5DAE6FE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817FC-1254-FE8E-D2F2-9EAE2F3C0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97AC75-BF56-B102-3FD8-249755D12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46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E10888-9DF9-E3A6-5FDE-B1C3B21D0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9" y="1"/>
            <a:ext cx="4035656" cy="30721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092194-F183-824B-9AF8-D066AC116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2104"/>
            <a:ext cx="4096875" cy="14689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3547BF-2AB8-15D8-32E2-B925F20DA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475861"/>
            <a:ext cx="4245446" cy="437012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425AD975-DFAE-98DE-4391-11DCB81139E9}"/>
              </a:ext>
            </a:extLst>
          </p:cNvPr>
          <p:cNvSpPr/>
          <p:nvPr/>
        </p:nvSpPr>
        <p:spPr>
          <a:xfrm>
            <a:off x="7312868" y="2498272"/>
            <a:ext cx="881743" cy="3568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s-CZ" sz="1350" kern="12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411D454-443F-9006-2C5D-41D1F149BC0D}"/>
              </a:ext>
            </a:extLst>
          </p:cNvPr>
          <p:cNvSpPr/>
          <p:nvPr/>
        </p:nvSpPr>
        <p:spPr>
          <a:xfrm>
            <a:off x="6105059" y="2425046"/>
            <a:ext cx="1207809" cy="430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s-CZ" sz="1350" kern="12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18293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1501" y="107156"/>
            <a:ext cx="6383999" cy="2797969"/>
          </a:xfrm>
        </p:spPr>
        <p:txBody>
          <a:bodyPr/>
          <a:lstStyle/>
          <a:p>
            <a:pPr lvl="0"/>
            <a:r>
              <a:rPr lang="cs-CZ" sz="3300" dirty="0" err="1"/>
              <a:t>People</a:t>
            </a:r>
            <a:r>
              <a:rPr lang="cs-CZ" sz="3300" dirty="0"/>
              <a:t> Recommender Systems:</a:t>
            </a:r>
            <a:br>
              <a:rPr lang="cs-CZ" sz="3300" dirty="0"/>
            </a:br>
            <a:r>
              <a:rPr lang="cs-CZ" sz="3300" dirty="0"/>
              <a:t>Job Recommender Systems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6EA441-C1A7-383A-E326-7C5CBC5578A2}"/>
              </a:ext>
            </a:extLst>
          </p:cNvPr>
          <p:cNvSpPr txBox="1"/>
          <p:nvPr/>
        </p:nvSpPr>
        <p:spPr>
          <a:xfrm>
            <a:off x="95251" y="3989178"/>
            <a:ext cx="3738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Slides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partially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based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on Maastricht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RecSys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course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by Nava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Tintarev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and Francesco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Barile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553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2F323-BC22-5D52-94D6-C606586E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Job Recommender Systems (</a:t>
            </a:r>
            <a:r>
              <a:rPr lang="cs-CZ" dirty="0" err="1"/>
              <a:t>RecSys</a:t>
            </a:r>
            <a:r>
              <a:rPr lang="cs-CZ" dirty="0"/>
              <a:t> in HR)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3C6C1D-73A6-C711-252F-2F304AA7C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RecSys</a:t>
            </a:r>
            <a:r>
              <a:rPr lang="cs-CZ" dirty="0"/>
              <a:t> Workshop </a:t>
            </a:r>
            <a:r>
              <a:rPr lang="cs-CZ" dirty="0" err="1"/>
              <a:t>at</a:t>
            </a:r>
            <a:r>
              <a:rPr lang="cs-CZ" dirty="0"/>
              <a:t> 2021 – 24</a:t>
            </a:r>
          </a:p>
          <a:p>
            <a:r>
              <a:rPr lang="cs-CZ" dirty="0" err="1"/>
              <a:t>Overall</a:t>
            </a:r>
            <a:r>
              <a:rPr lang="cs-CZ" dirty="0"/>
              <a:t>, </a:t>
            </a:r>
            <a:r>
              <a:rPr lang="cs-CZ" dirty="0" err="1"/>
              <a:t>challenging</a:t>
            </a:r>
            <a:r>
              <a:rPr lang="cs-CZ" dirty="0"/>
              <a:t> </a:t>
            </a:r>
            <a:r>
              <a:rPr lang="cs-CZ" dirty="0" err="1"/>
              <a:t>topic</a:t>
            </a:r>
            <a:endParaRPr lang="cs-CZ" dirty="0"/>
          </a:p>
          <a:p>
            <a:pPr lvl="1"/>
            <a:r>
              <a:rPr lang="cs-CZ" dirty="0" err="1"/>
              <a:t>Reciprocal</a:t>
            </a:r>
            <a:r>
              <a:rPr lang="cs-CZ" dirty="0"/>
              <a:t> RS, but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stakeholders</a:t>
            </a:r>
            <a:endParaRPr lang="cs-CZ" dirty="0"/>
          </a:p>
          <a:p>
            <a:pPr lvl="2"/>
            <a:r>
              <a:rPr lang="cs-CZ" dirty="0" err="1"/>
              <a:t>Recruiters</a:t>
            </a:r>
            <a:endParaRPr lang="cs-CZ" dirty="0"/>
          </a:p>
          <a:p>
            <a:pPr lvl="2"/>
            <a:r>
              <a:rPr lang="cs-CZ" dirty="0"/>
              <a:t>Job </a:t>
            </a:r>
            <a:r>
              <a:rPr lang="cs-CZ" dirty="0" err="1"/>
              <a:t>seekers</a:t>
            </a:r>
            <a:endParaRPr lang="cs-CZ" dirty="0"/>
          </a:p>
          <a:p>
            <a:pPr lvl="1"/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knowledge</a:t>
            </a:r>
            <a:endParaRPr lang="cs-CZ" dirty="0"/>
          </a:p>
          <a:p>
            <a:pPr lvl="2"/>
            <a:r>
              <a:rPr lang="cs-CZ" dirty="0" err="1"/>
              <a:t>Interactional</a:t>
            </a:r>
            <a:r>
              <a:rPr lang="cs-CZ" dirty="0"/>
              <a:t> data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usual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CV (</a:t>
            </a:r>
            <a:r>
              <a:rPr lang="cs-CZ" dirty="0" err="1"/>
              <a:t>content-representation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users</a:t>
            </a:r>
            <a:r>
              <a:rPr lang="cs-CZ" dirty="0"/>
              <a:t>“)</a:t>
            </a:r>
          </a:p>
          <a:p>
            <a:pPr lvl="2"/>
            <a:r>
              <a:rPr lang="cs-CZ" dirty="0"/>
              <a:t>Job </a:t>
            </a:r>
            <a:r>
              <a:rPr lang="cs-CZ" dirty="0" err="1"/>
              <a:t>description</a:t>
            </a:r>
            <a:r>
              <a:rPr lang="cs-CZ" dirty="0"/>
              <a:t> (</a:t>
            </a:r>
            <a:r>
              <a:rPr lang="cs-CZ" dirty="0" err="1"/>
              <a:t>content-representation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items</a:t>
            </a:r>
            <a:r>
              <a:rPr lang="cs-CZ" dirty="0"/>
              <a:t>“)</a:t>
            </a:r>
          </a:p>
          <a:p>
            <a:pPr lvl="1"/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task</a:t>
            </a:r>
            <a:r>
              <a:rPr lang="cs-CZ" dirty="0"/>
              <a:t> (</a:t>
            </a:r>
            <a:r>
              <a:rPr lang="cs-CZ" dirty="0" err="1"/>
              <a:t>whom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to?)</a:t>
            </a:r>
          </a:p>
          <a:p>
            <a:pPr lvl="1"/>
            <a:r>
              <a:rPr lang="cs-CZ" dirty="0" err="1"/>
              <a:t>Location</a:t>
            </a:r>
            <a:r>
              <a:rPr lang="cs-CZ" dirty="0"/>
              <a:t> </a:t>
            </a:r>
            <a:r>
              <a:rPr lang="cs-CZ" dirty="0" err="1"/>
              <a:t>importance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69F6D7-4FE5-3014-7CAE-6427D3DD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1125141"/>
            <a:ext cx="1853803" cy="18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9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Continue Reading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513" name="Google Shape;1513;p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6575" y="475500"/>
            <a:ext cx="5906601" cy="37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218"/>
          <p:cNvSpPr/>
          <p:nvPr/>
        </p:nvSpPr>
        <p:spPr>
          <a:xfrm>
            <a:off x="7010400" y="1057275"/>
            <a:ext cx="1362000" cy="2857500"/>
          </a:xfrm>
          <a:prstGeom prst="rect">
            <a:avLst/>
          </a:prstGeom>
          <a:solidFill>
            <a:srgbClr val="44B8F3">
              <a:alpha val="639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EE477-6A26-F2DF-92D7-C213300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3167C4-13A8-B2DD-4C5C-F758EC68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957" y="2997725"/>
            <a:ext cx="5725553" cy="1521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827763-0595-8594-5AA8-949BEDD5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57" y="1489913"/>
            <a:ext cx="5289784" cy="1285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4CE5C5-2E72-74FE-FC85-E2516DB1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82" y="273844"/>
            <a:ext cx="5125916" cy="1155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5384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C862B-D5E3-66B2-243C-30A9207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Effectiveness of job title based embeddings</a:t>
            </a:r>
            <a:r>
              <a:rPr lang="cs-CZ" sz="3000" dirty="0"/>
              <a:t> (2021)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4A6AE-95BE-94A0-3279-AC28AD993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candidates</a:t>
            </a:r>
            <a:r>
              <a:rPr lang="cs-CZ" dirty="0"/>
              <a:t> to </a:t>
            </a:r>
            <a:r>
              <a:rPr lang="cs-CZ" dirty="0" err="1"/>
              <a:t>jobs</a:t>
            </a:r>
            <a:endParaRPr lang="cs-CZ" dirty="0"/>
          </a:p>
          <a:p>
            <a:pPr lvl="1"/>
            <a:r>
              <a:rPr lang="cs-CZ" dirty="0" err="1"/>
              <a:t>Latent</a:t>
            </a:r>
            <a:r>
              <a:rPr lang="cs-CZ" dirty="0"/>
              <a:t> model (</a:t>
            </a:r>
            <a:r>
              <a:rPr lang="cs-CZ" dirty="0" err="1"/>
              <a:t>users</a:t>
            </a:r>
            <a:r>
              <a:rPr lang="cs-CZ" dirty="0"/>
              <a:t> =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postings</a:t>
            </a:r>
            <a:r>
              <a:rPr lang="cs-CZ" dirty="0"/>
              <a:t>, </a:t>
            </a:r>
            <a:r>
              <a:rPr lang="cs-CZ" dirty="0" err="1"/>
              <a:t>items</a:t>
            </a:r>
            <a:r>
              <a:rPr lang="cs-CZ" dirty="0"/>
              <a:t> =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seekers</a:t>
            </a:r>
            <a:r>
              <a:rPr lang="cs-CZ" dirty="0"/>
              <a:t>),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variants</a:t>
            </a:r>
            <a:endParaRPr lang="cs-CZ" dirty="0"/>
          </a:p>
          <a:p>
            <a:pPr lvl="2"/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embedding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</a:t>
            </a:r>
            <a:r>
              <a:rPr lang="cs-CZ" dirty="0"/>
              <a:t> CV, User as </a:t>
            </a:r>
            <a:r>
              <a:rPr lang="cs-CZ" dirty="0" err="1"/>
              <a:t>embed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description</a:t>
            </a:r>
            <a:endParaRPr lang="cs-CZ" dirty="0"/>
          </a:p>
          <a:p>
            <a:pPr lvl="2"/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(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(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  <a:p>
            <a:pPr lvl="1"/>
            <a:r>
              <a:rPr lang="cs-CZ" dirty="0" err="1"/>
              <a:t>Embeddings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Pre-trained</a:t>
            </a:r>
            <a:r>
              <a:rPr lang="cs-CZ" dirty="0"/>
              <a:t> Word2Vec</a:t>
            </a:r>
          </a:p>
          <a:p>
            <a:pPr lvl="2"/>
            <a:r>
              <a:rPr lang="cs-CZ" dirty="0" err="1"/>
              <a:t>Self-trained</a:t>
            </a:r>
            <a:r>
              <a:rPr lang="cs-CZ" dirty="0"/>
              <a:t> Word2Vec</a:t>
            </a:r>
          </a:p>
          <a:p>
            <a:pPr lvl="2"/>
            <a:r>
              <a:rPr lang="cs-CZ" dirty="0" err="1"/>
              <a:t>Self-trained</a:t>
            </a:r>
            <a:r>
              <a:rPr lang="cs-CZ" dirty="0"/>
              <a:t> Doc2Vec</a:t>
            </a:r>
            <a:br>
              <a:rPr lang="cs-CZ" dirty="0"/>
            </a:br>
            <a:endParaRPr lang="cs-CZ" dirty="0"/>
          </a:p>
          <a:p>
            <a:pPr lvl="1"/>
            <a:r>
              <a:rPr lang="cs-CZ" dirty="0"/>
              <a:t>Data:</a:t>
            </a:r>
          </a:p>
          <a:p>
            <a:pPr lvl="2"/>
            <a:r>
              <a:rPr lang="cs-CZ" dirty="0"/>
              <a:t>Job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Job </a:t>
            </a:r>
            <a:r>
              <a:rPr lang="cs-CZ" dirty="0" err="1"/>
              <a:t>appetizer</a:t>
            </a:r>
            <a:r>
              <a:rPr lang="cs-CZ" dirty="0"/>
              <a:t> / </a:t>
            </a:r>
            <a:r>
              <a:rPr lang="cs-CZ" dirty="0" err="1"/>
              <a:t>resume</a:t>
            </a:r>
            <a:r>
              <a:rPr lang="cs-CZ" dirty="0"/>
              <a:t> </a:t>
            </a:r>
            <a:r>
              <a:rPr lang="cs-CZ" dirty="0" err="1"/>
              <a:t>texts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935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C862B-D5E3-66B2-243C-30A9207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Effectiveness of job title based embeddings</a:t>
            </a:r>
            <a:r>
              <a:rPr lang="cs-CZ" sz="3000" dirty="0"/>
              <a:t> (2021)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4A6AE-95BE-94A0-3279-AC28AD99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369219"/>
            <a:ext cx="3324225" cy="3263504"/>
          </a:xfrm>
        </p:spPr>
        <p:txBody>
          <a:bodyPr>
            <a:normAutofit/>
          </a:bodyPr>
          <a:lstStyle/>
          <a:p>
            <a:r>
              <a:rPr lang="cs-CZ" dirty="0" err="1"/>
              <a:t>Results</a:t>
            </a:r>
            <a:r>
              <a:rPr lang="cs-CZ" dirty="0"/>
              <a:t>:</a:t>
            </a:r>
          </a:p>
          <a:p>
            <a:pPr lvl="1"/>
            <a:r>
              <a:rPr lang="cs-CZ" sz="1500" dirty="0" err="1"/>
              <a:t>If</a:t>
            </a:r>
            <a:r>
              <a:rPr lang="cs-CZ" sz="1500" dirty="0"/>
              <a:t> </a:t>
            </a:r>
            <a:r>
              <a:rPr lang="cs-CZ" sz="1500" dirty="0" err="1"/>
              <a:t>enough</a:t>
            </a:r>
            <a:r>
              <a:rPr lang="cs-CZ" sz="1500" dirty="0"/>
              <a:t> </a:t>
            </a:r>
            <a:r>
              <a:rPr lang="cs-CZ" sz="1500" dirty="0" err="1"/>
              <a:t>interactional</a:t>
            </a:r>
            <a:r>
              <a:rPr lang="cs-CZ" sz="1500" dirty="0"/>
              <a:t> data, </a:t>
            </a:r>
            <a:r>
              <a:rPr lang="cs-CZ" sz="1500" dirty="0" err="1"/>
              <a:t>ItemKNN</a:t>
            </a:r>
            <a:r>
              <a:rPr lang="cs-CZ" sz="1500" dirty="0"/>
              <a:t> </a:t>
            </a:r>
            <a:r>
              <a:rPr lang="cs-CZ" sz="1500" dirty="0" err="1"/>
              <a:t>outperforms</a:t>
            </a:r>
            <a:r>
              <a:rPr lang="cs-CZ" sz="1500" dirty="0"/>
              <a:t> </a:t>
            </a:r>
            <a:r>
              <a:rPr lang="cs-CZ" sz="1500" dirty="0" err="1"/>
              <a:t>all</a:t>
            </a:r>
            <a:r>
              <a:rPr lang="cs-CZ" sz="1500" dirty="0"/>
              <a:t> </a:t>
            </a:r>
            <a:r>
              <a:rPr lang="cs-CZ" sz="1500" dirty="0" err="1"/>
              <a:t>embeddings</a:t>
            </a:r>
            <a:r>
              <a:rPr lang="cs-CZ" sz="1500" dirty="0"/>
              <a:t> :-/</a:t>
            </a:r>
          </a:p>
          <a:p>
            <a:pPr lvl="2"/>
            <a:r>
              <a:rPr lang="cs-CZ" sz="1350" b="1" i="1" dirty="0"/>
              <a:t>But not in </a:t>
            </a:r>
            <a:r>
              <a:rPr lang="cs-CZ" sz="1350" b="1" i="1" dirty="0" err="1"/>
              <a:t>cold</a:t>
            </a:r>
            <a:r>
              <a:rPr lang="cs-CZ" sz="1350" b="1" i="1" dirty="0"/>
              <a:t>-start</a:t>
            </a:r>
          </a:p>
          <a:p>
            <a:pPr lvl="1"/>
            <a:r>
              <a:rPr lang="cs-CZ" sz="1500" dirty="0"/>
              <a:t>Job </a:t>
            </a:r>
            <a:r>
              <a:rPr lang="cs-CZ" sz="1500" dirty="0" err="1"/>
              <a:t>title-based</a:t>
            </a:r>
            <a:r>
              <a:rPr lang="cs-CZ" sz="1500" dirty="0"/>
              <a:t> </a:t>
            </a:r>
            <a:r>
              <a:rPr lang="cs-CZ" sz="1500" dirty="0" err="1"/>
              <a:t>embeds</a:t>
            </a:r>
            <a:r>
              <a:rPr lang="cs-CZ" sz="1500" dirty="0"/>
              <a:t> </a:t>
            </a:r>
            <a:r>
              <a:rPr lang="cs-CZ" sz="1500" dirty="0" err="1"/>
              <a:t>outperformed</a:t>
            </a:r>
            <a:r>
              <a:rPr lang="cs-CZ" sz="1500" dirty="0"/>
              <a:t> </a:t>
            </a:r>
            <a:r>
              <a:rPr lang="cs-CZ" sz="1500" dirty="0" err="1"/>
              <a:t>whole</a:t>
            </a:r>
            <a:r>
              <a:rPr lang="cs-CZ" sz="1500" dirty="0"/>
              <a:t> </a:t>
            </a:r>
            <a:r>
              <a:rPr lang="cs-CZ" sz="1500" dirty="0" err="1"/>
              <a:t>resume-based</a:t>
            </a:r>
            <a:r>
              <a:rPr lang="cs-CZ" sz="1500" dirty="0"/>
              <a:t> </a:t>
            </a:r>
            <a:r>
              <a:rPr lang="cs-CZ" sz="1500" dirty="0" err="1"/>
              <a:t>ones</a:t>
            </a:r>
            <a:r>
              <a:rPr lang="cs-CZ" sz="1500" dirty="0"/>
              <a:t>.</a:t>
            </a:r>
          </a:p>
          <a:p>
            <a:pPr lvl="2"/>
            <a:r>
              <a:rPr lang="cs-CZ" sz="1200" dirty="0" err="1"/>
              <a:t>Mismatch</a:t>
            </a:r>
            <a:r>
              <a:rPr lang="cs-CZ" sz="1200" dirty="0"/>
              <a:t> in </a:t>
            </a:r>
            <a:r>
              <a:rPr lang="cs-CZ" sz="1200" dirty="0" err="1"/>
              <a:t>writing</a:t>
            </a:r>
            <a:r>
              <a:rPr lang="cs-CZ" sz="1200" dirty="0"/>
              <a:t> style?</a:t>
            </a:r>
          </a:p>
          <a:p>
            <a:pPr lvl="1"/>
            <a:r>
              <a:rPr lang="cs-CZ" sz="1500" dirty="0" err="1"/>
              <a:t>Self-trained</a:t>
            </a:r>
            <a:r>
              <a:rPr lang="cs-CZ" sz="1500" dirty="0"/>
              <a:t> </a:t>
            </a:r>
            <a:r>
              <a:rPr lang="cs-CZ" sz="1500" dirty="0" err="1"/>
              <a:t>improved</a:t>
            </a:r>
            <a:r>
              <a:rPr lang="cs-CZ" sz="1500" dirty="0"/>
              <a:t> </a:t>
            </a:r>
            <a:r>
              <a:rPr lang="cs-CZ" sz="1500" dirty="0" err="1"/>
              <a:t>over</a:t>
            </a:r>
            <a:r>
              <a:rPr lang="cs-CZ" sz="1500" dirty="0"/>
              <a:t> </a:t>
            </a:r>
            <a:br>
              <a:rPr lang="cs-CZ" sz="1500" dirty="0"/>
            </a:br>
            <a:r>
              <a:rPr lang="cs-CZ" sz="1500" dirty="0" err="1"/>
              <a:t>pre-trained</a:t>
            </a:r>
            <a:endParaRPr lang="cs-CZ" sz="15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11AF27-EC29-B49D-0759-B4794E22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1571256"/>
            <a:ext cx="5619750" cy="31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502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C862B-D5E3-66B2-243C-30A9207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 err="1"/>
              <a:t>Follow</a:t>
            </a:r>
            <a:r>
              <a:rPr lang="cs-CZ" sz="3000" dirty="0"/>
              <a:t>-up: </a:t>
            </a:r>
            <a:r>
              <a:rPr lang="en-US" sz="3000" dirty="0"/>
              <a:t>An Exploration of Sentence-Pair Classification for Algorithmic Recruiting</a:t>
            </a:r>
            <a:r>
              <a:rPr lang="cs-CZ" sz="30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4A6AE-95BE-94A0-3279-AC28AD99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29600" cy="3263504"/>
          </a:xfrm>
        </p:spPr>
        <p:txBody>
          <a:bodyPr>
            <a:normAutofit/>
          </a:bodyPr>
          <a:lstStyle/>
          <a:p>
            <a:r>
              <a:rPr lang="cs-CZ" dirty="0" err="1"/>
              <a:t>Maybe</a:t>
            </a:r>
            <a:r>
              <a:rPr lang="cs-CZ" dirty="0"/>
              <a:t>, 2vec </a:t>
            </a:r>
            <a:r>
              <a:rPr lang="cs-CZ" dirty="0" err="1"/>
              <a:t>models</a:t>
            </a:r>
            <a:r>
              <a:rPr lang="cs-CZ" dirty="0"/>
              <a:t> are not </a:t>
            </a:r>
            <a:r>
              <a:rPr lang="cs-CZ" dirty="0" err="1"/>
              <a:t>versatile</a:t>
            </a:r>
            <a:r>
              <a:rPr lang="cs-CZ" dirty="0"/>
              <a:t> </a:t>
            </a:r>
            <a:r>
              <a:rPr lang="cs-CZ" dirty="0" err="1"/>
              <a:t>enough</a:t>
            </a:r>
            <a:endParaRPr lang="cs-CZ" dirty="0"/>
          </a:p>
          <a:p>
            <a:pPr lvl="1"/>
            <a:r>
              <a:rPr lang="cs-CZ" sz="1500" dirty="0" err="1"/>
              <a:t>Different</a:t>
            </a:r>
            <a:r>
              <a:rPr lang="cs-CZ" sz="1500" dirty="0"/>
              <a:t> „</a:t>
            </a:r>
            <a:r>
              <a:rPr lang="cs-CZ" sz="1500" dirty="0" err="1"/>
              <a:t>language</a:t>
            </a:r>
            <a:r>
              <a:rPr lang="cs-CZ" sz="1500" dirty="0"/>
              <a:t> style“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resume</a:t>
            </a:r>
            <a:r>
              <a:rPr lang="cs-CZ" sz="1500" dirty="0"/>
              <a:t> and </a:t>
            </a:r>
            <a:r>
              <a:rPr lang="cs-CZ" sz="1500" dirty="0" err="1"/>
              <a:t>job</a:t>
            </a:r>
            <a:r>
              <a:rPr lang="cs-CZ" sz="1500" dirty="0"/>
              <a:t> </a:t>
            </a:r>
            <a:r>
              <a:rPr lang="cs-CZ" sz="1500" dirty="0" err="1"/>
              <a:t>postings</a:t>
            </a:r>
            <a:r>
              <a:rPr lang="cs-CZ" sz="1500" dirty="0"/>
              <a:t> (</a:t>
            </a:r>
            <a:r>
              <a:rPr lang="cs-CZ" sz="1500" dirty="0" err="1"/>
              <a:t>semantic</a:t>
            </a:r>
            <a:r>
              <a:rPr lang="cs-CZ" sz="1500" dirty="0"/>
              <a:t> gap)</a:t>
            </a:r>
          </a:p>
          <a:p>
            <a:pPr lvl="1"/>
            <a:r>
              <a:rPr lang="cs-CZ" sz="1500" dirty="0" err="1"/>
              <a:t>What</a:t>
            </a:r>
            <a:r>
              <a:rPr lang="cs-CZ" sz="1500" dirty="0"/>
              <a:t> </a:t>
            </a:r>
            <a:r>
              <a:rPr lang="cs-CZ" sz="1500" dirty="0" err="1"/>
              <a:t>if</a:t>
            </a:r>
            <a:r>
              <a:rPr lang="cs-CZ" sz="1500" dirty="0"/>
              <a:t> </a:t>
            </a:r>
            <a:r>
              <a:rPr lang="cs-CZ" sz="1500" dirty="0" err="1"/>
              <a:t>we</a:t>
            </a:r>
            <a:r>
              <a:rPr lang="cs-CZ" sz="1500" dirty="0"/>
              <a:t> use a </a:t>
            </a:r>
            <a:r>
              <a:rPr lang="cs-CZ" sz="1500" dirty="0" err="1"/>
              <a:t>good</a:t>
            </a:r>
            <a:r>
              <a:rPr lang="cs-CZ" sz="1500" dirty="0"/>
              <a:t> </a:t>
            </a:r>
            <a:r>
              <a:rPr lang="cs-CZ" sz="1500" dirty="0" err="1"/>
              <a:t>language</a:t>
            </a:r>
            <a:r>
              <a:rPr lang="cs-CZ" sz="1500" dirty="0"/>
              <a:t> model to </a:t>
            </a:r>
            <a:r>
              <a:rPr lang="cs-CZ" sz="1500" dirty="0" err="1"/>
              <a:t>learn</a:t>
            </a:r>
            <a:r>
              <a:rPr lang="cs-CZ" sz="1500" dirty="0"/>
              <a:t> </a:t>
            </a:r>
            <a:r>
              <a:rPr lang="cs-CZ" sz="1500" dirty="0" err="1"/>
              <a:t>the</a:t>
            </a:r>
            <a:r>
              <a:rPr lang="cs-CZ" sz="1500" dirty="0"/>
              <a:t> </a:t>
            </a:r>
            <a:r>
              <a:rPr lang="cs-CZ" sz="1500" dirty="0" err="1"/>
              <a:t>properties</a:t>
            </a:r>
            <a:r>
              <a:rPr lang="cs-CZ" sz="1500" dirty="0"/>
              <a:t>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this</a:t>
            </a:r>
            <a:r>
              <a:rPr lang="cs-CZ" sz="1500" dirty="0"/>
              <a:t> </a:t>
            </a:r>
            <a:r>
              <a:rPr lang="cs-CZ" sz="1500" dirty="0" err="1"/>
              <a:t>semantic</a:t>
            </a:r>
            <a:r>
              <a:rPr lang="cs-CZ" sz="1500" dirty="0"/>
              <a:t> gap?</a:t>
            </a:r>
          </a:p>
          <a:p>
            <a:pPr lvl="2"/>
            <a:r>
              <a:rPr lang="cs-CZ" sz="1200" dirty="0"/>
              <a:t>Use </a:t>
            </a:r>
            <a:r>
              <a:rPr lang="cs-CZ" sz="1200" dirty="0" err="1"/>
              <a:t>next</a:t>
            </a:r>
            <a:r>
              <a:rPr lang="cs-CZ" sz="1200" dirty="0"/>
              <a:t>-sentence-</a:t>
            </a:r>
            <a:r>
              <a:rPr lang="cs-CZ" sz="1200" dirty="0" err="1"/>
              <a:t>prediction</a:t>
            </a:r>
            <a:r>
              <a:rPr lang="cs-CZ" sz="1200" dirty="0"/>
              <a:t> </a:t>
            </a:r>
            <a:r>
              <a:rPr lang="cs-CZ" sz="1200" dirty="0" err="1"/>
              <a:t>feature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BERT and </a:t>
            </a:r>
            <a:r>
              <a:rPr lang="cs-CZ" sz="1200" dirty="0" err="1"/>
              <a:t>tune</a:t>
            </a:r>
            <a:r>
              <a:rPr lang="cs-CZ" sz="1200" dirty="0"/>
              <a:t> </a:t>
            </a:r>
            <a:r>
              <a:rPr lang="cs-CZ" sz="1200" dirty="0" err="1"/>
              <a:t>it</a:t>
            </a:r>
            <a:r>
              <a:rPr lang="cs-CZ" sz="1200" dirty="0"/>
              <a:t> to map </a:t>
            </a:r>
            <a:r>
              <a:rPr lang="cs-CZ" sz="1200" dirty="0" err="1"/>
              <a:t>resumes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 </a:t>
            </a:r>
            <a:r>
              <a:rPr lang="cs-CZ" sz="1200" dirty="0" err="1"/>
              <a:t>job</a:t>
            </a:r>
            <a:r>
              <a:rPr lang="cs-CZ" sz="1200" dirty="0"/>
              <a:t> </a:t>
            </a:r>
            <a:r>
              <a:rPr lang="cs-CZ" sz="1200" dirty="0" err="1"/>
              <a:t>postings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306717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45E-6F49-55A7-5B07-518F4C9D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An Exploration of Sentence-Pair Classification for Algorithmic Recruiting</a:t>
            </a:r>
            <a:r>
              <a:rPr lang="cs-CZ" sz="30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35B1B-044F-D5A6-C222-7C6BB518B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Approaches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r>
              <a:rPr lang="cs-CZ" dirty="0"/>
              <a:t>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852F73-8869-2C71-1079-3C209F27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1853912"/>
            <a:ext cx="8865394" cy="2261901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EF1CC327-04E7-C6F6-A4F9-F4A8AAF58BE9}"/>
              </a:ext>
            </a:extLst>
          </p:cNvPr>
          <p:cNvSpPr/>
          <p:nvPr/>
        </p:nvSpPr>
        <p:spPr>
          <a:xfrm>
            <a:off x="2421731" y="3800476"/>
            <a:ext cx="800100" cy="31533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s-CZ" sz="1350" kern="12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122744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45E-6F49-55A7-5B07-518F4C9D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An Exploration of Sentence-Pair Classification for Algorithmic Recruiting</a:t>
            </a:r>
            <a:r>
              <a:rPr lang="cs-CZ" sz="30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35B1B-044F-D5A6-C222-7C6BB518B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SPBERT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20EA8B-F653-2E34-0953-6082D5CEE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01"/>
          <a:stretch/>
        </p:blipFill>
        <p:spPr>
          <a:xfrm>
            <a:off x="4248150" y="1185799"/>
            <a:ext cx="4895850" cy="39577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AD3BA0-EDF2-7AAF-FEA8-4FB398B7A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28964"/>
            <a:ext cx="3777180" cy="18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91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CD115-0106-2B71-4CC0-B47DA4C9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A4E0B-F249-5CEE-A85D-0D7F2F88A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A608FB-8532-F02B-5D29-7F258ABD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0"/>
            <a:ext cx="9139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62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F06B3-4529-483E-F681-5441CD15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4870D-B251-F7CA-117D-F09BCB26C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B64EFE-A403-5E79-383B-97A209FC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" y="0"/>
            <a:ext cx="91349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548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0E25A-71B8-5017-EDB8-EA54CEB9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5D6385-AD25-8284-9D3A-2C924FE7C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39FA19-7845-A4C0-785C-362E7892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2"/>
            <a:ext cx="9144000" cy="51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19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22FF7-C833-B4A5-DAE9-9FC2D33C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CB70FA-9823-6CCD-997A-FAF4B5EE0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58E972-C1B3-165E-F954-D01082310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0"/>
            <a:ext cx="91323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1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2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Continue Reading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520" name="Google Shape;1520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6575" y="475500"/>
            <a:ext cx="5906601" cy="37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219"/>
          <p:cNvSpPr/>
          <p:nvPr/>
        </p:nvSpPr>
        <p:spPr>
          <a:xfrm>
            <a:off x="7010400" y="1057275"/>
            <a:ext cx="1362000" cy="2857500"/>
          </a:xfrm>
          <a:prstGeom prst="rect">
            <a:avLst/>
          </a:prstGeom>
          <a:solidFill>
            <a:srgbClr val="44B8F3">
              <a:alpha val="639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19"/>
          <p:cNvSpPr txBox="1"/>
          <p:nvPr/>
        </p:nvSpPr>
        <p:spPr>
          <a:xfrm>
            <a:off x="311700" y="723850"/>
            <a:ext cx="2403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Articles most related to what you are reading now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Content-based, based on tags or article text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or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Collaborative filtering + Business Rules that restrict to the same category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922C6-5044-547B-B706-06EDFBEA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A8FBF-7333-826F-3EA8-04C6325E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96DEBC-56B3-BCD4-07CE-49E61D1D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" y="0"/>
            <a:ext cx="9124330" cy="51435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8A22022-A28B-09B8-0FBD-00F63EEE2F0C}"/>
              </a:ext>
            </a:extLst>
          </p:cNvPr>
          <p:cNvSpPr/>
          <p:nvPr/>
        </p:nvSpPr>
        <p:spPr>
          <a:xfrm>
            <a:off x="3157538" y="50006"/>
            <a:ext cx="2736056" cy="3857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s-CZ" sz="1350" kern="12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714EE9E-F751-E8C7-B865-C088790A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511" y="709612"/>
            <a:ext cx="2070714" cy="12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9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3511E-371D-7F39-61DF-1B17E605C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CE5F99-0409-3660-BEF0-AC8D0993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5BF7E0-B92E-0E56-21FC-35437B13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0"/>
            <a:ext cx="9144000" cy="51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551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AB2A4-57E0-15D3-D4FB-F0592271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FBAC3E-ECF3-AC8A-6107-065E53362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FE0FEE-FAA3-2548-D61F-63C849FC3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" y="0"/>
            <a:ext cx="913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73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B600D-30F9-F834-CB09-84155B0B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A2BFD-0C7E-3579-8A78-43880F829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0F95BB-2846-B112-7A42-65B9E10E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" y="0"/>
            <a:ext cx="9112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860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A39CE-156D-DFBA-35D0-BDFC5E78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Career Path Prediction using Resume</a:t>
            </a:r>
            <a:r>
              <a:rPr lang="cs-CZ" sz="2700" dirty="0"/>
              <a:t> </a:t>
            </a:r>
            <a:r>
              <a:rPr lang="en-US" sz="2700" dirty="0"/>
              <a:t>Representation Learning and Skill-based Matching</a:t>
            </a:r>
            <a:r>
              <a:rPr lang="cs-CZ" sz="27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215AF4-389B-23F2-4828-B608A2C06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Provide</a:t>
            </a:r>
            <a:r>
              <a:rPr lang="cs-CZ" i="1" dirty="0"/>
              <a:t> </a:t>
            </a:r>
            <a:r>
              <a:rPr lang="cs-CZ" i="1" dirty="0" err="1"/>
              <a:t>people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next</a:t>
            </a:r>
            <a:r>
              <a:rPr lang="cs-CZ" i="1" dirty="0"/>
              <a:t> </a:t>
            </a:r>
            <a:r>
              <a:rPr lang="cs-CZ" i="1" dirty="0" err="1"/>
              <a:t>career</a:t>
            </a:r>
            <a:r>
              <a:rPr lang="cs-CZ" i="1" dirty="0"/>
              <a:t> </a:t>
            </a:r>
            <a:r>
              <a:rPr lang="cs-CZ" i="1" dirty="0" err="1"/>
              <a:t>steps</a:t>
            </a:r>
            <a:r>
              <a:rPr lang="cs-CZ" i="1" dirty="0"/>
              <a:t> </a:t>
            </a:r>
            <a:r>
              <a:rPr lang="cs-CZ" i="1" dirty="0" err="1"/>
              <a:t>at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right</a:t>
            </a:r>
            <a:r>
              <a:rPr lang="cs-CZ" i="1" dirty="0"/>
              <a:t> </a:t>
            </a:r>
            <a:r>
              <a:rPr lang="cs-CZ" i="1" dirty="0" err="1"/>
              <a:t>time</a:t>
            </a:r>
            <a:endParaRPr lang="cs-CZ" i="1" dirty="0"/>
          </a:p>
          <a:p>
            <a:r>
              <a:rPr lang="cs-CZ" dirty="0"/>
              <a:t>C</a:t>
            </a:r>
            <a:r>
              <a:rPr lang="en-US" dirty="0" err="1"/>
              <a:t>areer</a:t>
            </a:r>
            <a:r>
              <a:rPr lang="en-US" dirty="0"/>
              <a:t> path prediction task: </a:t>
            </a:r>
            <a:endParaRPr lang="cs-CZ" dirty="0"/>
          </a:p>
          <a:p>
            <a:pPr lvl="1"/>
            <a:r>
              <a:rPr lang="en-US" dirty="0"/>
              <a:t>given a career history</a:t>
            </a:r>
            <a:r>
              <a:rPr lang="cs-CZ" dirty="0"/>
              <a:t>: </a:t>
            </a:r>
            <a:r>
              <a:rPr lang="en-US" dirty="0"/>
              <a:t>sequence of experiences (𝑒𝑥1 , 𝑒𝑥2 , … , 𝑒𝑥𝑁 −1) each having a title, description and their ESCO occupation labels (𝑜𝑐𝑐1 , 𝑜𝑐𝑐2 , … , 𝑜𝑐𝑐𝑁 −1), </a:t>
            </a:r>
            <a:endParaRPr lang="cs-CZ" dirty="0"/>
          </a:p>
          <a:p>
            <a:pPr lvl="1"/>
            <a:r>
              <a:rPr lang="en-US" dirty="0"/>
              <a:t>predict the ESCO occupation label 𝑜𝑐𝑐𝑁 of the held-out next experience.</a:t>
            </a:r>
            <a:endParaRPr lang="cs-CZ" dirty="0"/>
          </a:p>
          <a:p>
            <a:pPr lvl="2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, </a:t>
            </a:r>
            <a:r>
              <a:rPr lang="cs-CZ" dirty="0" err="1"/>
              <a:t>Competences</a:t>
            </a:r>
            <a:r>
              <a:rPr lang="cs-CZ" dirty="0"/>
              <a:t>, </a:t>
            </a:r>
            <a:r>
              <a:rPr lang="cs-CZ" dirty="0" err="1"/>
              <a:t>Qualifications</a:t>
            </a:r>
            <a:r>
              <a:rPr lang="cs-CZ" dirty="0"/>
              <a:t> and </a:t>
            </a:r>
            <a:r>
              <a:rPr lang="cs-CZ" dirty="0" err="1"/>
              <a:t>Occupations</a:t>
            </a:r>
            <a:r>
              <a:rPr lang="cs-CZ" dirty="0"/>
              <a:t> (ESCO) ontology</a:t>
            </a:r>
          </a:p>
          <a:p>
            <a:r>
              <a:rPr lang="cs-CZ" dirty="0"/>
              <a:t>Not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, but </a:t>
            </a:r>
            <a:r>
              <a:rPr lang="cs-CZ" dirty="0" err="1"/>
              <a:t>rather</a:t>
            </a:r>
            <a:r>
              <a:rPr lang="cs-CZ" dirty="0"/>
              <a:t> a </a:t>
            </a:r>
            <a:r>
              <a:rPr lang="cs-CZ" dirty="0" err="1"/>
              <a:t>generic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class</a:t>
            </a:r>
            <a:endParaRPr lang="cs-CZ" dirty="0"/>
          </a:p>
          <a:p>
            <a:pPr lvl="1"/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mobility</a:t>
            </a:r>
          </a:p>
          <a:p>
            <a:pPr lvl="1"/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obstacles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data </a:t>
            </a:r>
            <a:r>
              <a:rPr lang="cs-CZ" dirty="0" err="1"/>
              <a:t>privacy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8837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0FD4E-A126-8C3F-DBD8-DF615B0A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Career Path Prediction using Resume</a:t>
            </a:r>
            <a:r>
              <a:rPr lang="cs-CZ" sz="2700" dirty="0"/>
              <a:t> </a:t>
            </a:r>
            <a:r>
              <a:rPr lang="en-US" sz="2700" dirty="0"/>
              <a:t>Representation Learning and Skill-based Matching</a:t>
            </a:r>
            <a:r>
              <a:rPr lang="cs-CZ" sz="27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9A9029-0A7C-2D1C-FCA7-8DD8E86C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E87E9B-9608-FAAA-7F4A-7398171F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33" y="1388864"/>
            <a:ext cx="8685692" cy="28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61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0FD4E-A126-8C3F-DBD8-DF615B0A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Career Path Prediction using Resume</a:t>
            </a:r>
            <a:r>
              <a:rPr lang="cs-CZ" sz="2700" dirty="0"/>
              <a:t> </a:t>
            </a:r>
            <a:r>
              <a:rPr lang="en-US" sz="2700" dirty="0"/>
              <a:t>Representation Learning and Skill-based Matching</a:t>
            </a:r>
            <a:r>
              <a:rPr lang="cs-CZ" sz="27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9A9029-0A7C-2D1C-FCA7-8DD8E86C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Approach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Skill-based</a:t>
            </a:r>
            <a:r>
              <a:rPr lang="cs-CZ" dirty="0"/>
              <a:t> </a:t>
            </a:r>
            <a:r>
              <a:rPr lang="cs-CZ" dirty="0" err="1"/>
              <a:t>prediction</a:t>
            </a:r>
            <a:r>
              <a:rPr lang="cs-CZ" dirty="0"/>
              <a:t> (part </a:t>
            </a:r>
            <a:r>
              <a:rPr lang="cs-CZ" dirty="0" err="1"/>
              <a:t>of</a:t>
            </a:r>
            <a:r>
              <a:rPr lang="cs-CZ" dirty="0"/>
              <a:t> ESCO ontology)</a:t>
            </a:r>
          </a:p>
          <a:p>
            <a:pPr lvl="1"/>
            <a:r>
              <a:rPr lang="cs-CZ" dirty="0" err="1"/>
              <a:t>Description-based</a:t>
            </a:r>
            <a:r>
              <a:rPr lang="cs-CZ" dirty="0"/>
              <a:t> </a:t>
            </a:r>
            <a:r>
              <a:rPr lang="cs-CZ" dirty="0" err="1"/>
              <a:t>prediction</a:t>
            </a:r>
            <a:r>
              <a:rPr lang="cs-CZ" dirty="0"/>
              <a:t> (</a:t>
            </a:r>
            <a:r>
              <a:rPr lang="cs-CZ" dirty="0" err="1"/>
              <a:t>embedding</a:t>
            </a:r>
            <a:r>
              <a:rPr lang="cs-CZ" dirty="0"/>
              <a:t> + </a:t>
            </a:r>
            <a:r>
              <a:rPr lang="cs-CZ" dirty="0" err="1"/>
              <a:t>mapping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7D3D63-70DA-7BFA-7159-08656D90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5241"/>
            <a:ext cx="6466088" cy="26182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6461A4-1A8C-C76F-E346-C6FEA8ED0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77" y="2378869"/>
            <a:ext cx="2545523" cy="27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253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4307" y="107156"/>
            <a:ext cx="6407943" cy="2797969"/>
          </a:xfrm>
        </p:spPr>
        <p:txBody>
          <a:bodyPr/>
          <a:lstStyle/>
          <a:p>
            <a:pPr lvl="0"/>
            <a:r>
              <a:rPr lang="cs-CZ" sz="3300" dirty="0"/>
              <a:t>Music </a:t>
            </a:r>
            <a:r>
              <a:rPr lang="cs-CZ" sz="3300" dirty="0" err="1"/>
              <a:t>RecSys</a:t>
            </a:r>
            <a:endParaRPr lang="cs-CZ" sz="3300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955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E7A04-FD51-7A73-3A8E-46FD1C13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RecSys</a:t>
            </a:r>
            <a:r>
              <a:rPr lang="cs-CZ" dirty="0"/>
              <a:t> in Music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B6F14F-D290-B840-D561-34BADB8A7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5"/>
          <a:stretch/>
        </p:blipFill>
        <p:spPr>
          <a:xfrm>
            <a:off x="0" y="1"/>
            <a:ext cx="9144000" cy="299323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2FEF07B-34FF-950E-2B79-F0993639D1E9}"/>
              </a:ext>
            </a:extLst>
          </p:cNvPr>
          <p:cNvSpPr txBox="1"/>
          <p:nvPr/>
        </p:nvSpPr>
        <p:spPr>
          <a:xfrm>
            <a:off x="507999" y="3038825"/>
            <a:ext cx="578761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Additional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topics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en-US" sz="1350" kern="1200" dirty="0">
                <a:latin typeface="Arial" panose="020B0604020202020204" pitchFamily="34" charset="0"/>
                <a:ea typeface="+mn-ea"/>
                <a:cs typeface="+mn-cs"/>
              </a:rPr>
              <a:t>How Age Influences Musical Preferences</a:t>
            </a:r>
            <a:endParaRPr lang="cs-CZ" sz="135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Local</a:t>
            </a: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effects</a:t>
            </a: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microgenres</a:t>
            </a:r>
            <a:endParaRPr lang="cs-CZ" sz="135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Negative feedback </a:t>
            </a: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difficulty</a:t>
            </a:r>
            <a:endParaRPr lang="cs-CZ" sz="135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Fairness</a:t>
            </a: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 performance w.r.t. popularity (Popularity </a:t>
            </a: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Degradation</a:t>
            </a: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cs-CZ" sz="1350" kern="1200" dirty="0" err="1">
                <a:latin typeface="Arial" panose="020B0604020202020204" pitchFamily="34" charset="0"/>
                <a:ea typeface="+mn-ea"/>
                <a:cs typeface="+mn-cs"/>
              </a:rPr>
              <a:t>Bias</a:t>
            </a:r>
            <a:r>
              <a:rPr lang="cs-CZ" sz="1350" kern="1200" dirty="0"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Fairness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biases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&amp;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multi-stakeholders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in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general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280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4307" y="107156"/>
            <a:ext cx="6407943" cy="2797969"/>
          </a:xfrm>
        </p:spPr>
        <p:txBody>
          <a:bodyPr/>
          <a:lstStyle/>
          <a:p>
            <a:pPr lvl="0"/>
            <a:r>
              <a:rPr lang="cs-CZ" sz="3300" dirty="0" err="1"/>
              <a:t>Playlist</a:t>
            </a:r>
            <a:r>
              <a:rPr lang="cs-CZ" sz="3300" dirty="0"/>
              <a:t> </a:t>
            </a:r>
            <a:r>
              <a:rPr lang="cs-CZ" sz="3300" dirty="0" err="1"/>
              <a:t>Continuation</a:t>
            </a:r>
            <a:r>
              <a:rPr lang="cs-CZ" sz="3300" dirty="0"/>
              <a:t> </a:t>
            </a:r>
            <a:r>
              <a:rPr lang="cs-CZ" sz="3300" dirty="0" err="1"/>
              <a:t>Problem</a:t>
            </a:r>
            <a:endParaRPr lang="cs-CZ" sz="3300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0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Recommended for You</a:t>
            </a:r>
            <a:endParaRPr/>
          </a:p>
        </p:txBody>
      </p:sp>
      <p:pic>
        <p:nvPicPr>
          <p:cNvPr id="1528" name="Google Shape;1528;p220"/>
          <p:cNvPicPr preferRelativeResize="0"/>
          <p:nvPr/>
        </p:nvPicPr>
        <p:blipFill rotWithShape="1">
          <a:blip r:embed="rId3">
            <a:alphaModFix/>
          </a:blip>
          <a:srcRect t="5722" r="63403"/>
          <a:stretch/>
        </p:blipFill>
        <p:spPr>
          <a:xfrm>
            <a:off x="5376275" y="351525"/>
            <a:ext cx="3056574" cy="41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0B1197-EC43-4002-46A9-39DB63E66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361" y="0"/>
            <a:ext cx="5115639" cy="42582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39417B-A25E-00ED-1E00-B22CADA94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1" t="2407" r="-1931" b="15679"/>
          <a:stretch/>
        </p:blipFill>
        <p:spPr>
          <a:xfrm>
            <a:off x="0" y="3138489"/>
            <a:ext cx="2590305" cy="200739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7A9CC86-6E6D-BEDD-216A-A0EABD58947C}"/>
              </a:ext>
            </a:extLst>
          </p:cNvPr>
          <p:cNvSpPr txBox="1"/>
          <p:nvPr/>
        </p:nvSpPr>
        <p:spPr>
          <a:xfrm>
            <a:off x="4665928" y="4834678"/>
            <a:ext cx="45791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https://www.aicrowd.com/challenges/spotify-million-playlist-dataset-challenge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F50F5-6389-ACF2-76BE-0668D444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/>
          <a:lstStyle/>
          <a:p>
            <a:r>
              <a:rPr lang="cs-CZ" b="1" dirty="0"/>
              <a:t>2018 </a:t>
            </a:r>
            <a:r>
              <a:rPr lang="cs-CZ" b="1" dirty="0" err="1"/>
              <a:t>RecSys</a:t>
            </a:r>
            <a:r>
              <a:rPr lang="cs-CZ" b="1" dirty="0"/>
              <a:t> </a:t>
            </a:r>
            <a:r>
              <a:rPr lang="cs-CZ" b="1" dirty="0" err="1"/>
              <a:t>Challenge</a:t>
            </a:r>
            <a:r>
              <a:rPr lang="cs-CZ" b="1" dirty="0"/>
              <a:t> by Spotify</a:t>
            </a:r>
          </a:p>
          <a:p>
            <a:r>
              <a:rPr lang="cs-CZ" dirty="0"/>
              <a:t>Re-</a:t>
            </a:r>
            <a:r>
              <a:rPr lang="cs-CZ" dirty="0" err="1"/>
              <a:t>issued</a:t>
            </a:r>
            <a:r>
              <a:rPr lang="cs-CZ" dirty="0"/>
              <a:t> 2020 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ongoing</a:t>
            </a:r>
            <a:r>
              <a:rPr lang="cs-CZ" dirty="0"/>
              <a:t> </a:t>
            </a:r>
            <a:r>
              <a:rPr lang="cs-CZ" dirty="0" err="1"/>
              <a:t>challenge</a:t>
            </a:r>
            <a:endParaRPr lang="cs-CZ" dirty="0"/>
          </a:p>
          <a:p>
            <a:r>
              <a:rPr lang="cs-CZ" dirty="0"/>
              <a:t>Data: Spotify</a:t>
            </a:r>
            <a:r>
              <a:rPr lang="en-US" dirty="0"/>
              <a:t>’s Million Pla</a:t>
            </a:r>
            <a:r>
              <a:rPr lang="cs-CZ" dirty="0"/>
              <a:t>y</a:t>
            </a:r>
            <a:r>
              <a:rPr lang="en-US" dirty="0"/>
              <a:t>list Dataset</a:t>
            </a:r>
            <a:endParaRPr lang="cs-CZ" dirty="0"/>
          </a:p>
          <a:p>
            <a:pPr lvl="1"/>
            <a:r>
              <a:rPr lang="cs-CZ" dirty="0" err="1"/>
              <a:t>Title</a:t>
            </a:r>
            <a:endParaRPr lang="cs-CZ" dirty="0"/>
          </a:p>
          <a:p>
            <a:pPr lvl="1"/>
            <a:r>
              <a:rPr lang="cs-CZ" dirty="0" err="1"/>
              <a:t>Subset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songs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playlist</a:t>
            </a:r>
            <a:endParaRPr lang="cs-CZ" dirty="0"/>
          </a:p>
          <a:p>
            <a:pPr lvl="2"/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sparsity</a:t>
            </a:r>
            <a:r>
              <a:rPr lang="cs-CZ" dirty="0"/>
              <a:t> magnitude</a:t>
            </a:r>
          </a:p>
          <a:p>
            <a:pPr lvl="1"/>
            <a:r>
              <a:rPr lang="cs-CZ" dirty="0" err="1"/>
              <a:t>Recall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track and </a:t>
            </a:r>
            <a:r>
              <a:rPr lang="cs-CZ" dirty="0" err="1"/>
              <a:t>artists</a:t>
            </a:r>
            <a:r>
              <a:rPr lang="cs-CZ" dirty="0"/>
              <a:t> level</a:t>
            </a:r>
          </a:p>
          <a:p>
            <a:pPr lvl="2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77435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0B1197-EC43-4002-46A9-39DB63E66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0"/>
          <a:stretch/>
        </p:blipFill>
        <p:spPr>
          <a:xfrm>
            <a:off x="4028361" y="0"/>
            <a:ext cx="5115639" cy="20797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39417B-A25E-00ED-1E00-B22CADA94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1" t="2407" r="-1931" b="15679"/>
          <a:stretch/>
        </p:blipFill>
        <p:spPr>
          <a:xfrm>
            <a:off x="0" y="3138489"/>
            <a:ext cx="2590305" cy="200739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7A9CC86-6E6D-BEDD-216A-A0EABD58947C}"/>
              </a:ext>
            </a:extLst>
          </p:cNvPr>
          <p:cNvSpPr txBox="1"/>
          <p:nvPr/>
        </p:nvSpPr>
        <p:spPr>
          <a:xfrm>
            <a:off x="4665928" y="4834678"/>
            <a:ext cx="45791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https://www.aicrowd.com/challenges/spotify-million-playlist-dataset-challenge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F50F5-6389-ACF2-76BE-0668D444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/>
          <a:lstStyle/>
          <a:p>
            <a:r>
              <a:rPr lang="cs-CZ" b="1" dirty="0"/>
              <a:t>2018 </a:t>
            </a:r>
            <a:r>
              <a:rPr lang="cs-CZ" b="1" dirty="0" err="1"/>
              <a:t>RecSys</a:t>
            </a:r>
            <a:r>
              <a:rPr lang="cs-CZ" b="1" dirty="0"/>
              <a:t> </a:t>
            </a:r>
            <a:r>
              <a:rPr lang="cs-CZ" b="1" dirty="0" err="1"/>
              <a:t>Challenge</a:t>
            </a:r>
            <a:r>
              <a:rPr lang="cs-CZ" b="1" dirty="0"/>
              <a:t> by Spotify</a:t>
            </a:r>
          </a:p>
          <a:p>
            <a:r>
              <a:rPr lang="cs-CZ" dirty="0"/>
              <a:t>Re-</a:t>
            </a:r>
            <a:r>
              <a:rPr lang="cs-CZ" dirty="0" err="1"/>
              <a:t>issued</a:t>
            </a:r>
            <a:r>
              <a:rPr lang="cs-CZ" dirty="0"/>
              <a:t> 2020 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ongoing</a:t>
            </a:r>
            <a:r>
              <a:rPr lang="cs-CZ" dirty="0"/>
              <a:t> </a:t>
            </a:r>
            <a:r>
              <a:rPr lang="cs-CZ" dirty="0" err="1"/>
              <a:t>challenge</a:t>
            </a:r>
            <a:endParaRPr lang="cs-CZ" dirty="0"/>
          </a:p>
          <a:p>
            <a:r>
              <a:rPr lang="cs-CZ" dirty="0"/>
              <a:t>Data: Spotify</a:t>
            </a:r>
            <a:r>
              <a:rPr lang="en-US" dirty="0"/>
              <a:t>’s Million Pla</a:t>
            </a:r>
            <a:r>
              <a:rPr lang="cs-CZ" dirty="0"/>
              <a:t>y</a:t>
            </a:r>
            <a:r>
              <a:rPr lang="en-US" dirty="0"/>
              <a:t>list Dataset</a:t>
            </a:r>
            <a:endParaRPr lang="cs-CZ" dirty="0"/>
          </a:p>
          <a:p>
            <a:pPr lvl="1"/>
            <a:r>
              <a:rPr lang="cs-CZ" dirty="0" err="1"/>
              <a:t>Title</a:t>
            </a:r>
            <a:endParaRPr lang="cs-CZ" dirty="0"/>
          </a:p>
          <a:p>
            <a:pPr lvl="1"/>
            <a:r>
              <a:rPr lang="cs-CZ" dirty="0" err="1"/>
              <a:t>Subset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songs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playlist</a:t>
            </a:r>
            <a:endParaRPr lang="cs-CZ" dirty="0"/>
          </a:p>
          <a:p>
            <a:pPr lvl="2"/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sparsity</a:t>
            </a:r>
            <a:r>
              <a:rPr lang="cs-CZ" dirty="0"/>
              <a:t> magnitude</a:t>
            </a:r>
          </a:p>
          <a:p>
            <a:pPr lvl="1"/>
            <a:r>
              <a:rPr lang="cs-CZ" dirty="0" err="1"/>
              <a:t>Recall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track and </a:t>
            </a:r>
            <a:r>
              <a:rPr lang="cs-CZ" dirty="0" err="1"/>
              <a:t>artists</a:t>
            </a:r>
            <a:r>
              <a:rPr lang="cs-CZ" dirty="0"/>
              <a:t> level</a:t>
            </a:r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8E0808-BA48-BFC9-3564-691E781F0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889" y="2299763"/>
            <a:ext cx="4201112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4994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A9CC86-6E6D-BEDD-216A-A0EABD58947C}"/>
              </a:ext>
            </a:extLst>
          </p:cNvPr>
          <p:cNvSpPr txBox="1"/>
          <p:nvPr/>
        </p:nvSpPr>
        <p:spPr>
          <a:xfrm>
            <a:off x="4665928" y="4834678"/>
            <a:ext cx="45791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https://www.aicrowd.com/challenges/spotify-million-playlist-dataset-challenge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F50F5-6389-ACF2-76BE-0668D444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571750"/>
            <a:ext cx="6447500" cy="1959269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b="1" dirty="0" err="1"/>
              <a:t>What</a:t>
            </a:r>
            <a:r>
              <a:rPr lang="cs-CZ" sz="3600" b="1" dirty="0"/>
              <a:t> </a:t>
            </a:r>
            <a:r>
              <a:rPr lang="cs-CZ" sz="3600" b="1" dirty="0" err="1"/>
              <a:t>would</a:t>
            </a:r>
            <a:r>
              <a:rPr lang="cs-CZ" sz="3600" b="1" dirty="0"/>
              <a:t> </a:t>
            </a:r>
            <a:r>
              <a:rPr lang="cs-CZ" sz="3600" b="1" dirty="0" err="1"/>
              <a:t>you</a:t>
            </a:r>
            <a:r>
              <a:rPr lang="cs-CZ" sz="3600" b="1" dirty="0"/>
              <a:t> use?</a:t>
            </a:r>
            <a:endParaRPr lang="cs-CZ" sz="3600" dirty="0"/>
          </a:p>
          <a:p>
            <a:pPr lvl="2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32906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F50F5-6389-ACF2-76BE-0668D444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/>
          <a:lstStyle/>
          <a:p>
            <a:r>
              <a:rPr lang="cs-CZ" b="1" dirty="0" err="1"/>
              <a:t>Typical</a:t>
            </a:r>
            <a:r>
              <a:rPr lang="cs-CZ" b="1" dirty="0"/>
              <a:t> </a:t>
            </a:r>
            <a:r>
              <a:rPr lang="cs-CZ" b="1" dirty="0" err="1"/>
              <a:t>solutions</a:t>
            </a:r>
            <a:r>
              <a:rPr lang="cs-CZ" b="1" dirty="0"/>
              <a:t>: </a:t>
            </a:r>
            <a:r>
              <a:rPr lang="cs-CZ" b="1" dirty="0" err="1"/>
              <a:t>neural</a:t>
            </a:r>
            <a:r>
              <a:rPr lang="cs-CZ" b="1" dirty="0"/>
              <a:t> </a:t>
            </a:r>
            <a:r>
              <a:rPr lang="cs-CZ" b="1" dirty="0" err="1"/>
              <a:t>networks</a:t>
            </a:r>
            <a:r>
              <a:rPr lang="cs-CZ" b="1" dirty="0"/>
              <a:t>, </a:t>
            </a:r>
            <a:r>
              <a:rPr lang="cs-CZ" b="1" dirty="0" err="1"/>
              <a:t>mostly</a:t>
            </a:r>
            <a:r>
              <a:rPr lang="cs-CZ" b="1" dirty="0"/>
              <a:t> RNN</a:t>
            </a:r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472EE2-C923-A659-BC40-73F48F20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1711703"/>
            <a:ext cx="3743848" cy="23720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A283B0-A447-8345-98CD-13A3E603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550" y="837532"/>
            <a:ext cx="4070450" cy="206019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5A0A969-0729-D938-CAC8-BEDF715C8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50" y="2897731"/>
            <a:ext cx="4070450" cy="5510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107F6D4-E1E3-C688-C569-72595DD6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100" y="0"/>
            <a:ext cx="4345216" cy="83753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DB882FE-9A02-A04A-AD31-43489A0AB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729" y="3704972"/>
            <a:ext cx="4110090" cy="144993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B04EFA9-2D47-0D16-D51E-D95187855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644" y="3399241"/>
            <a:ext cx="2850356" cy="3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358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F50F5-6389-ACF2-76BE-0668D444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/>
          <a:lstStyle/>
          <a:p>
            <a:r>
              <a:rPr lang="cs-CZ" b="1" dirty="0" err="1"/>
              <a:t>Typical</a:t>
            </a:r>
            <a:r>
              <a:rPr lang="cs-CZ" b="1" dirty="0"/>
              <a:t> </a:t>
            </a:r>
            <a:r>
              <a:rPr lang="cs-CZ" b="1" dirty="0" err="1"/>
              <a:t>solutions</a:t>
            </a:r>
            <a:r>
              <a:rPr lang="cs-CZ" b="1" dirty="0"/>
              <a:t>: </a:t>
            </a:r>
            <a:r>
              <a:rPr lang="cs-CZ" b="1" dirty="0" err="1"/>
              <a:t>neural</a:t>
            </a:r>
            <a:r>
              <a:rPr lang="cs-CZ" b="1" dirty="0"/>
              <a:t> </a:t>
            </a:r>
            <a:r>
              <a:rPr lang="cs-CZ" b="1" dirty="0" err="1"/>
              <a:t>networks</a:t>
            </a:r>
            <a:r>
              <a:rPr lang="cs-CZ" b="1" dirty="0"/>
              <a:t>, </a:t>
            </a:r>
            <a:r>
              <a:rPr lang="cs-CZ" b="1" dirty="0" err="1"/>
              <a:t>mostly</a:t>
            </a:r>
            <a:r>
              <a:rPr lang="cs-CZ" b="1" dirty="0"/>
              <a:t> RNN</a:t>
            </a:r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02B508-1E4A-E422-F74F-D4242BA2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1689261"/>
            <a:ext cx="3036518" cy="33794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11178A-38BB-8B8A-3C00-21E2A452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100" y="0"/>
            <a:ext cx="4345216" cy="8375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EEAF11F-61F1-3ED6-BF2D-602BFB37349D}"/>
              </a:ext>
            </a:extLst>
          </p:cNvPr>
          <p:cNvSpPr txBox="1"/>
          <p:nvPr/>
        </p:nvSpPr>
        <p:spPr>
          <a:xfrm>
            <a:off x="3873130" y="2172209"/>
            <a:ext cx="395492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 evaluated in a controlled setting all the strategies for generating the recommended tracks described in Section 3.3. We observed that, independently from other hyper-parameters, the technique called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do_summed_rank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systematically achieved better results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 the other ones in all the metrics considered. 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4967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F50F5-6389-ACF2-76BE-0668D444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/>
          <a:lstStyle/>
          <a:p>
            <a:r>
              <a:rPr lang="cs-CZ" b="1" dirty="0" err="1"/>
              <a:t>Typical</a:t>
            </a:r>
            <a:r>
              <a:rPr lang="cs-CZ" b="1" dirty="0"/>
              <a:t> </a:t>
            </a:r>
            <a:r>
              <a:rPr lang="cs-CZ" b="1" dirty="0" err="1"/>
              <a:t>solutions</a:t>
            </a:r>
            <a:r>
              <a:rPr lang="cs-CZ" b="1" dirty="0"/>
              <a:t>: matrix </a:t>
            </a:r>
            <a:r>
              <a:rPr lang="cs-CZ" b="1" dirty="0" err="1"/>
              <a:t>factorization</a:t>
            </a:r>
            <a:endParaRPr lang="cs-CZ" b="1" dirty="0"/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23CD0C-365B-DAD9-8FE9-691DD284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2" y="1521165"/>
            <a:ext cx="6415983" cy="325086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7F2CAF0-9983-9476-1976-11DEA7EB8546}"/>
              </a:ext>
            </a:extLst>
          </p:cNvPr>
          <p:cNvSpPr txBox="1"/>
          <p:nvPr/>
        </p:nvSpPr>
        <p:spPr>
          <a:xfrm>
            <a:off x="4264819" y="1"/>
            <a:ext cx="487918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C8102E"/>
                </a:solidFill>
                <a:latin typeface="Arial" panose="020B0604020202020204" pitchFamily="34" charset="0"/>
                <a:ea typeface="+mn-ea"/>
                <a:cs typeface="+mn-cs"/>
              </a:rPr>
              <a:t>Automatic playlist continuation using a hybrid recommender system combining features from text and audio</a:t>
            </a:r>
            <a:endParaRPr lang="cs-CZ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673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7F2CAF0-9983-9476-1976-11DEA7EB8546}"/>
              </a:ext>
            </a:extLst>
          </p:cNvPr>
          <p:cNvSpPr txBox="1"/>
          <p:nvPr/>
        </p:nvSpPr>
        <p:spPr>
          <a:xfrm>
            <a:off x="4264819" y="1"/>
            <a:ext cx="487918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C8102E"/>
                </a:solidFill>
                <a:latin typeface="Arial" panose="020B0604020202020204" pitchFamily="34" charset="0"/>
                <a:ea typeface="+mn-ea"/>
                <a:cs typeface="+mn-cs"/>
              </a:rPr>
              <a:t>Automatic playlist continuation using a hybrid recommender system combining features from text and audio</a:t>
            </a:r>
            <a:endParaRPr lang="cs-CZ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E74FD6-69F9-A573-59D7-5737FBF3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5" y="1265814"/>
            <a:ext cx="6920042" cy="38361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DE78EC8-291A-4072-15A7-CD507EFD6A1F}"/>
              </a:ext>
            </a:extLst>
          </p:cNvPr>
          <p:cNvSpPr txBox="1"/>
          <p:nvPr/>
        </p:nvSpPr>
        <p:spPr>
          <a:xfrm>
            <a:off x="609004" y="4432383"/>
            <a:ext cx="4632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12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lang="cs-CZ" sz="1200" kern="12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normalized</a:t>
            </a:r>
            <a:r>
              <a:rPr lang="cs-CZ" sz="12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titles</a:t>
            </a:r>
            <a:r>
              <a:rPr lang="cs-CZ" sz="12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lang="cs-CZ" sz="1200" kern="12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one</a:t>
            </a:r>
            <a:r>
              <a:rPr lang="cs-CZ" sz="12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-hot </a:t>
            </a:r>
            <a:r>
              <a:rPr lang="cs-CZ" sz="1200" kern="12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encoded</a:t>
            </a:r>
            <a:r>
              <a:rPr lang="cs-CZ" sz="12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lang="cs-CZ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B345562-2E11-9477-2D7F-7D612916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207" y="2890933"/>
            <a:ext cx="1321778" cy="5858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8D8395-DB2B-5433-26F6-31780B44B0C7}"/>
              </a:ext>
            </a:extLst>
          </p:cNvPr>
          <p:cNvSpPr txBox="1"/>
          <p:nvPr/>
        </p:nvSpPr>
        <p:spPr>
          <a:xfrm>
            <a:off x="7365207" y="3476802"/>
            <a:ext cx="17787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57175" indent="-257175" defTabSz="685800">
              <a:buClrTx/>
              <a:buFontTx/>
              <a:buChar char="-"/>
            </a:pPr>
            <a:r>
              <a:rPr lang="cs-CZ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High</a:t>
            </a:r>
            <a:r>
              <a:rPr lang="cs-CZ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-level </a:t>
            </a:r>
            <a:r>
              <a:rPr lang="cs-CZ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semantic</a:t>
            </a:r>
            <a:r>
              <a:rPr lang="cs-CZ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features</a:t>
            </a:r>
            <a:endParaRPr lang="cs-CZ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57175" indent="-257175" defTabSz="685800">
              <a:buClrTx/>
              <a:buFontTx/>
              <a:buChar char="-"/>
            </a:pPr>
            <a:r>
              <a:rPr lang="cs-CZ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Genre</a:t>
            </a:r>
            <a:r>
              <a:rPr lang="cs-CZ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classifcation</a:t>
            </a:r>
            <a:endParaRPr lang="cs-CZ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7932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7F2CAF0-9983-9476-1976-11DEA7EB8546}"/>
              </a:ext>
            </a:extLst>
          </p:cNvPr>
          <p:cNvSpPr txBox="1"/>
          <p:nvPr/>
        </p:nvSpPr>
        <p:spPr>
          <a:xfrm>
            <a:off x="4264819" y="1"/>
            <a:ext cx="487918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C8102E"/>
                </a:solidFill>
                <a:latin typeface="Arial" panose="020B0604020202020204" pitchFamily="34" charset="0"/>
                <a:ea typeface="+mn-ea"/>
                <a:cs typeface="+mn-cs"/>
              </a:rPr>
              <a:t>Automatic playlist continuation using a hybrid recommender system combining features from text and audio</a:t>
            </a:r>
            <a:endParaRPr lang="cs-CZ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BF9364-C38E-A5D6-BFA9-76649956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992892"/>
            <a:ext cx="6301667" cy="307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533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06D584-CD1C-FBBD-F161-9AF054C7C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88" y="668624"/>
            <a:ext cx="4201112" cy="301508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7BACF9D6-5333-CFA7-F531-3310B39A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/>
          <a:lstStyle/>
          <a:p>
            <a:r>
              <a:rPr lang="cs-CZ" b="1" dirty="0" err="1"/>
              <a:t>Typical</a:t>
            </a:r>
            <a:r>
              <a:rPr lang="cs-CZ" b="1" dirty="0"/>
              <a:t> </a:t>
            </a:r>
            <a:r>
              <a:rPr lang="cs-CZ" b="1" dirty="0" err="1"/>
              <a:t>solutions</a:t>
            </a:r>
            <a:r>
              <a:rPr lang="cs-CZ" b="1" dirty="0"/>
              <a:t>: </a:t>
            </a:r>
            <a:r>
              <a:rPr lang="cs-CZ" b="1" dirty="0" err="1"/>
              <a:t>autoencoders</a:t>
            </a:r>
            <a:endParaRPr lang="cs-CZ" b="1" dirty="0"/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334A02F-065C-22BD-BDF3-215530D9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1286"/>
            <a:ext cx="4479757" cy="29722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CDD0947-92F3-A2E7-04E5-C2B7B9D52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546" y="-22035"/>
            <a:ext cx="4958455" cy="71447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2A06E3A-9D7E-47BC-CC0A-849081C5D4BB}"/>
              </a:ext>
            </a:extLst>
          </p:cNvPr>
          <p:cNvSpPr txBox="1"/>
          <p:nvPr/>
        </p:nvSpPr>
        <p:spPr>
          <a:xfrm>
            <a:off x="1743075" y="3929063"/>
            <a:ext cx="313688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Utilize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metadata as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additional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-hot-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encoded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values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Dropout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&amp;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hide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whole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input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categories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8021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Playlist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7BACF9D6-5333-CFA7-F531-3310B39A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64444"/>
            <a:ext cx="6447500" cy="326657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/>
              <a:t>Results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lvl="2"/>
            <a:endParaRPr lang="cs-CZ" dirty="0"/>
          </a:p>
          <a:p>
            <a:endParaRPr lang="cs-CZ" dirty="0"/>
          </a:p>
          <a:p>
            <a:r>
              <a:rPr lang="cs-CZ" dirty="0" err="1"/>
              <a:t>Pipelined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r>
              <a:rPr lang="cs-CZ" b="1" dirty="0"/>
              <a:t>Ensemble </a:t>
            </a:r>
            <a:r>
              <a:rPr lang="cs-CZ" b="1" dirty="0" err="1"/>
              <a:t>models</a:t>
            </a:r>
            <a:endParaRPr lang="cs-CZ" b="1" dirty="0"/>
          </a:p>
          <a:p>
            <a:r>
              <a:rPr lang="cs-CZ" dirty="0"/>
              <a:t>Matrix </a:t>
            </a:r>
            <a:r>
              <a:rPr lang="cs-CZ" dirty="0" err="1"/>
              <a:t>factorization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RNN</a:t>
            </a:r>
          </a:p>
          <a:p>
            <a:pPr lvl="1"/>
            <a:r>
              <a:rPr lang="cs-CZ" dirty="0" err="1"/>
              <a:t>Autoencoders</a:t>
            </a:r>
            <a:r>
              <a:rPr lang="cs-CZ" dirty="0"/>
              <a:t> </a:t>
            </a:r>
            <a:r>
              <a:rPr lang="cs-CZ" dirty="0" err="1"/>
              <a:t>plausible</a:t>
            </a:r>
            <a:endParaRPr lang="cs-CZ" dirty="0"/>
          </a:p>
          <a:p>
            <a:pPr lvl="1"/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solutions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KNN as </a:t>
            </a:r>
            <a:r>
              <a:rPr lang="cs-CZ" dirty="0" err="1"/>
              <a:t>well</a:t>
            </a: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Personalized</a:t>
            </a:r>
            <a:r>
              <a:rPr lang="cs-CZ" dirty="0"/>
              <a:t>) popularity </a:t>
            </a:r>
            <a:r>
              <a:rPr lang="cs-CZ" dirty="0" err="1"/>
              <a:t>works</a:t>
            </a:r>
            <a:endParaRPr lang="cs-CZ" dirty="0"/>
          </a:p>
          <a:p>
            <a:r>
              <a:rPr lang="cs-CZ" dirty="0" err="1"/>
              <a:t>Only</a:t>
            </a:r>
            <a:r>
              <a:rPr lang="cs-CZ" dirty="0"/>
              <a:t> minor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CB </a:t>
            </a:r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overall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165E37-584F-8FE5-D56B-837AFEAFC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06" y="869812"/>
            <a:ext cx="6531595" cy="18825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7EA8A9-669F-9454-C448-86A456470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732" y="2752315"/>
            <a:ext cx="3715268" cy="20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Recommended for You - Homepage</a:t>
            </a:r>
            <a:endParaRPr/>
          </a:p>
        </p:txBody>
      </p:sp>
      <p:pic>
        <p:nvPicPr>
          <p:cNvPr id="1534" name="Google Shape;1534;p221"/>
          <p:cNvPicPr preferRelativeResize="0"/>
          <p:nvPr/>
        </p:nvPicPr>
        <p:blipFill rotWithShape="1">
          <a:blip r:embed="rId3">
            <a:alphaModFix/>
          </a:blip>
          <a:srcRect t="5722" r="63403"/>
          <a:stretch/>
        </p:blipFill>
        <p:spPr>
          <a:xfrm>
            <a:off x="5376275" y="351525"/>
            <a:ext cx="3056574" cy="41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221"/>
          <p:cNvSpPr txBox="1"/>
          <p:nvPr/>
        </p:nvSpPr>
        <p:spPr>
          <a:xfrm>
            <a:off x="311700" y="723850"/>
            <a:ext cx="4936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General Interest News</a:t>
            </a:r>
            <a:endParaRPr sz="1800" b="1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Popularity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Top-3/5/10 Interests of the User</a:t>
            </a:r>
            <a:endParaRPr sz="1800" b="1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Collaborative filtering + Business logic that enforces that article recommendations have different topics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4307" y="107156"/>
            <a:ext cx="6407943" cy="2797969"/>
          </a:xfrm>
        </p:spPr>
        <p:txBody>
          <a:bodyPr/>
          <a:lstStyle/>
          <a:p>
            <a:pPr lvl="0"/>
            <a:r>
              <a:rPr lang="cs-CZ" sz="3300" dirty="0" err="1"/>
              <a:t>Exploration</a:t>
            </a:r>
            <a:r>
              <a:rPr lang="cs-CZ" sz="3300" dirty="0"/>
              <a:t> + </a:t>
            </a:r>
            <a:r>
              <a:rPr lang="cs-CZ" sz="3300" dirty="0" err="1"/>
              <a:t>Explanations</a:t>
            </a:r>
            <a:endParaRPr lang="cs-CZ" sz="3300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252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Music </a:t>
            </a:r>
            <a:r>
              <a:rPr lang="cs-CZ" dirty="0" err="1"/>
              <a:t>exploration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214CBC-0491-A599-DBC0-38A6A9FA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6" y="0"/>
            <a:ext cx="5457825" cy="51601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33CB796-DBB2-A51D-E6E2-7BA992DD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2" y="1085851"/>
            <a:ext cx="3632367" cy="9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807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Music </a:t>
            </a:r>
            <a:r>
              <a:rPr lang="cs-CZ" dirty="0" err="1"/>
              <a:t>exploration</a:t>
            </a:r>
            <a:r>
              <a:rPr lang="cs-CZ" dirty="0"/>
              <a:t>: </a:t>
            </a:r>
            <a:r>
              <a:rPr lang="cs-CZ" dirty="0" err="1"/>
              <a:t>SpotifyGraph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EC2587-3A32-13B2-24B1-7E6C110F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20"/>
          <a:stretch/>
        </p:blipFill>
        <p:spPr>
          <a:xfrm>
            <a:off x="186530" y="856484"/>
            <a:ext cx="2501688" cy="21435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FB44FA-40DA-2030-87B9-8379A14D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34" t="264" r="-1314" b="-264"/>
          <a:stretch/>
        </p:blipFill>
        <p:spPr>
          <a:xfrm>
            <a:off x="186530" y="2999992"/>
            <a:ext cx="2501688" cy="21435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DF24A7-922C-5421-EE17-7C8BBBD4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465" y="1285398"/>
            <a:ext cx="6344536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900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FCEA-3E05-7540-1286-6CB1667D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Music </a:t>
            </a:r>
            <a:r>
              <a:rPr lang="cs-CZ" dirty="0" err="1"/>
              <a:t>exploration</a:t>
            </a:r>
            <a:r>
              <a:rPr lang="cs-CZ" dirty="0"/>
              <a:t>: </a:t>
            </a:r>
            <a:r>
              <a:rPr lang="cs-CZ" dirty="0" err="1"/>
              <a:t>SpotifyExplained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BC93AD-02FC-C3D1-1410-D0860CC4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" y="1163932"/>
            <a:ext cx="8079581" cy="39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0607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4307" y="107156"/>
            <a:ext cx="6407943" cy="2797969"/>
          </a:xfrm>
        </p:spPr>
        <p:txBody>
          <a:bodyPr/>
          <a:lstStyle/>
          <a:p>
            <a:pPr lvl="0"/>
            <a:r>
              <a:rPr lang="cs-CZ" sz="3300" dirty="0"/>
              <a:t>E-</a:t>
            </a:r>
            <a:r>
              <a:rPr lang="cs-CZ" sz="3300" dirty="0" err="1"/>
              <a:t>Commerce</a:t>
            </a:r>
            <a:r>
              <a:rPr lang="cs-CZ" sz="3300" dirty="0"/>
              <a:t>: </a:t>
            </a:r>
            <a:r>
              <a:rPr lang="cs-CZ" sz="3300" dirty="0" err="1"/>
              <a:t>Fashion</a:t>
            </a:r>
            <a:endParaRPr lang="cs-CZ" sz="3300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8757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3D9CB-07A5-780C-6896-78249B23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RecSys</a:t>
            </a:r>
            <a:r>
              <a:rPr lang="cs-CZ" dirty="0"/>
              <a:t> </a:t>
            </a:r>
            <a:r>
              <a:rPr lang="cs-CZ" dirty="0" err="1"/>
              <a:t>Challenge</a:t>
            </a:r>
            <a:r>
              <a:rPr lang="cs-CZ" dirty="0"/>
              <a:t> 2022: </a:t>
            </a:r>
            <a:r>
              <a:rPr lang="cs-CZ" dirty="0" err="1"/>
              <a:t>Dressipi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1FA594B-6DB7-AE16-3F72-F5244AE19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237" y="2413398"/>
            <a:ext cx="4327763" cy="2730103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EFB1AB-1854-5AD9-49EB-54E9D2995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64292"/>
            <a:ext cx="4347344" cy="247920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9852A8F-DA02-825B-E38D-CD058EF393D2}"/>
              </a:ext>
            </a:extLst>
          </p:cNvPr>
          <p:cNvSpPr txBox="1"/>
          <p:nvPr/>
        </p:nvSpPr>
        <p:spPr>
          <a:xfrm>
            <a:off x="473207" y="1085850"/>
            <a:ext cx="5785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Not so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interesting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data to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work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with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e.g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., no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images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Multi-stage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approaches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 Ensemble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multiple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methods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557213" lvl="1" indent="-214313" defTabSz="685800">
              <a:buClrTx/>
              <a:buFontTx/>
              <a:buChar char="-"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Simple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retrieval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ItemKNN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SKNN, 2vec, popularity, </a:t>
            </a:r>
            <a:r>
              <a:rPr lang="cs-CZ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transformers4rec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,…)</a:t>
            </a:r>
          </a:p>
          <a:p>
            <a:pPr marL="214313" indent="-214313" defTabSz="685800">
              <a:buClrTx/>
              <a:buFontTx/>
              <a:buChar char="-"/>
            </a:pP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9461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3D9CB-07A5-780C-6896-78249B23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FashionXRecSys</a:t>
            </a:r>
            <a:r>
              <a:rPr lang="cs-CZ" dirty="0"/>
              <a:t> workshop 2018-23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B41708-5941-DE90-17BA-81E93D2C4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28725"/>
            <a:ext cx="6447500" cy="3302294"/>
          </a:xfrm>
        </p:spPr>
        <p:txBody>
          <a:bodyPr/>
          <a:lstStyle/>
          <a:p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recommendation</a:t>
            </a:r>
            <a:endParaRPr lang="cs-CZ" dirty="0"/>
          </a:p>
          <a:p>
            <a:r>
              <a:rPr lang="cs-CZ" dirty="0" err="1"/>
              <a:t>Automated</a:t>
            </a:r>
            <a:r>
              <a:rPr lang="cs-CZ" dirty="0"/>
              <a:t> meta-data </a:t>
            </a:r>
            <a:r>
              <a:rPr lang="cs-CZ" dirty="0" err="1"/>
              <a:t>extraction</a:t>
            </a:r>
            <a:r>
              <a:rPr lang="cs-CZ" dirty="0"/>
              <a:t> (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try-ons</a:t>
            </a:r>
            <a:r>
              <a:rPr lang="cs-CZ" dirty="0"/>
              <a:t>)</a:t>
            </a:r>
          </a:p>
          <a:p>
            <a:r>
              <a:rPr lang="cs-CZ" dirty="0" err="1"/>
              <a:t>Detect</a:t>
            </a:r>
            <a:r>
              <a:rPr lang="cs-CZ" dirty="0"/>
              <a:t> </a:t>
            </a: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incompatibility</a:t>
            </a:r>
            <a:r>
              <a:rPr lang="cs-CZ" dirty="0"/>
              <a:t> (inverse </a:t>
            </a:r>
            <a:r>
              <a:rPr lang="cs-CZ" dirty="0" err="1"/>
              <a:t>outfits</a:t>
            </a:r>
            <a:r>
              <a:rPr lang="cs-CZ" dirty="0"/>
              <a:t>?)</a:t>
            </a:r>
          </a:p>
          <a:p>
            <a:r>
              <a:rPr lang="cs-CZ" dirty="0" err="1"/>
              <a:t>Automation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visualizations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671837A-FFA5-DF84-E33A-90B6D56EC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042"/>
            <a:ext cx="9144000" cy="218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9996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3D9CB-07A5-780C-6896-78249B23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FashionXRecSys</a:t>
            </a:r>
            <a:r>
              <a:rPr lang="cs-CZ" dirty="0"/>
              <a:t> workshop 2018-23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AA2863-7697-3DF4-D218-DCAE100E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7" y="1243012"/>
            <a:ext cx="7945884" cy="39004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6B4D01E-B11C-437D-0F47-5F10BCCDA810}"/>
              </a:ext>
            </a:extLst>
          </p:cNvPr>
          <p:cNvSpPr txBox="1"/>
          <p:nvPr/>
        </p:nvSpPr>
        <p:spPr>
          <a:xfrm>
            <a:off x="279399" y="966013"/>
            <a:ext cx="794588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Enabling Hyper </a:t>
            </a: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Personalisation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Automated Ad Creative Generation and Ranking for Fashion E-Commerce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1375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3D9CB-07A5-780C-6896-78249B23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Outfit </a:t>
            </a:r>
            <a:r>
              <a:rPr lang="cs-CZ" dirty="0" err="1"/>
              <a:t>Recommendation</a:t>
            </a:r>
            <a:r>
              <a:rPr lang="cs-CZ" dirty="0"/>
              <a:t> </a:t>
            </a:r>
            <a:r>
              <a:rPr lang="cs-CZ" dirty="0" err="1"/>
              <a:t>Problem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B41708-5941-DE90-17BA-81E93D2C4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07368"/>
            <a:ext cx="6447500" cy="2723650"/>
          </a:xfrm>
        </p:spPr>
        <p:txBody>
          <a:bodyPr/>
          <a:lstStyle/>
          <a:p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definitions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</a:t>
            </a:r>
            <a:endParaRPr lang="cs-CZ" dirty="0"/>
          </a:p>
          <a:p>
            <a:pPr lvl="1"/>
            <a:r>
              <a:rPr lang="cs-CZ" dirty="0" err="1"/>
              <a:t>Given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, are </a:t>
            </a:r>
            <a:r>
              <a:rPr lang="cs-CZ" dirty="0" err="1"/>
              <a:t>they</a:t>
            </a:r>
            <a:r>
              <a:rPr lang="cs-CZ" dirty="0"/>
              <a:t> a </a:t>
            </a:r>
            <a:r>
              <a:rPr lang="cs-CZ" dirty="0" err="1"/>
              <a:t>good</a:t>
            </a:r>
            <a:r>
              <a:rPr lang="cs-CZ" dirty="0"/>
              <a:t> outfit?</a:t>
            </a:r>
          </a:p>
          <a:p>
            <a:pPr lvl="1"/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pair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</a:t>
            </a:r>
            <a:r>
              <a:rPr lang="cs-CZ" dirty="0" err="1"/>
              <a:t>compatible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in </a:t>
            </a:r>
            <a:r>
              <a:rPr lang="cs-CZ" dirty="0" err="1"/>
              <a:t>an</a:t>
            </a:r>
            <a:r>
              <a:rPr lang="cs-CZ" dirty="0"/>
              <a:t> outfit,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another</a:t>
            </a:r>
            <a:r>
              <a:rPr lang="cs-CZ" dirty="0"/>
              <a:t> </a:t>
            </a:r>
            <a:r>
              <a:rPr lang="cs-CZ" dirty="0" err="1"/>
              <a:t>clothing</a:t>
            </a:r>
            <a:r>
              <a:rPr lang="cs-CZ" dirty="0"/>
              <a:t> type?</a:t>
            </a:r>
          </a:p>
          <a:p>
            <a:pPr lvl="1"/>
            <a:r>
              <a:rPr lang="cs-CZ" dirty="0" err="1"/>
              <a:t>Having</a:t>
            </a:r>
            <a:r>
              <a:rPr lang="cs-CZ" dirty="0"/>
              <a:t> a </a:t>
            </a:r>
            <a:r>
              <a:rPr lang="cs-CZ" dirty="0" err="1"/>
              <a:t>pre-owned</a:t>
            </a:r>
            <a:r>
              <a:rPr lang="cs-CZ" dirty="0"/>
              <a:t> </a:t>
            </a:r>
            <a:r>
              <a:rPr lang="cs-CZ" dirty="0" err="1"/>
              <a:t>wardrobe</a:t>
            </a:r>
            <a:r>
              <a:rPr lang="cs-CZ" dirty="0"/>
              <a:t>,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combine</a:t>
            </a:r>
            <a:r>
              <a:rPr lang="cs-CZ" dirty="0"/>
              <a:t> </a:t>
            </a:r>
            <a:r>
              <a:rPr lang="cs-CZ" dirty="0" err="1"/>
              <a:t>stuff</a:t>
            </a:r>
            <a:r>
              <a:rPr lang="cs-CZ" dirty="0"/>
              <a:t> I </a:t>
            </a:r>
            <a:r>
              <a:rPr lang="cs-CZ" dirty="0" err="1"/>
              <a:t>already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r>
              <a:rPr lang="cs-CZ" dirty="0" err="1"/>
              <a:t>However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lead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/</a:t>
            </a: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cs-CZ" dirty="0" err="1"/>
              <a:t>solutions</a:t>
            </a:r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70511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64DB3-A06F-6084-D16C-84BD44DC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Outfit </a:t>
            </a:r>
            <a:r>
              <a:rPr lang="cs-CZ" dirty="0" err="1"/>
              <a:t>Recommendation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7552D6-A515-DF68-BFF4-5BF8AFFF3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Polyvore</a:t>
            </a:r>
            <a:r>
              <a:rPr lang="cs-CZ" dirty="0"/>
              <a:t> </a:t>
            </a:r>
            <a:r>
              <a:rPr lang="cs-CZ" dirty="0" err="1"/>
              <a:t>dataset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outfits</a:t>
            </a:r>
            <a:endParaRPr lang="cs-CZ" dirty="0"/>
          </a:p>
          <a:p>
            <a:pPr lvl="1"/>
            <a:r>
              <a:rPr lang="cs-CZ" dirty="0"/>
              <a:t>20K </a:t>
            </a:r>
            <a:r>
              <a:rPr lang="cs-CZ" dirty="0" err="1"/>
              <a:t>outfits</a:t>
            </a:r>
            <a:r>
              <a:rPr lang="cs-CZ" dirty="0"/>
              <a:t> (</a:t>
            </a:r>
            <a:r>
              <a:rPr lang="cs-CZ" dirty="0" err="1"/>
              <a:t>train</a:t>
            </a:r>
            <a:r>
              <a:rPr lang="cs-CZ" dirty="0"/>
              <a:t>-test-</a:t>
            </a:r>
            <a:r>
              <a:rPr lang="cs-CZ" dirty="0" err="1"/>
              <a:t>validation</a:t>
            </a:r>
            <a:r>
              <a:rPr lang="cs-CZ" dirty="0"/>
              <a:t> </a:t>
            </a:r>
            <a:r>
              <a:rPr lang="cs-CZ" dirty="0" err="1"/>
              <a:t>splits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pre-defined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(</a:t>
            </a:r>
            <a:r>
              <a:rPr lang="cs-CZ" dirty="0" err="1"/>
              <a:t>fill</a:t>
            </a:r>
            <a:r>
              <a:rPr lang="cs-CZ" dirty="0"/>
              <a:t>-in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blank</a:t>
            </a:r>
            <a:r>
              <a:rPr lang="cs-CZ" dirty="0"/>
              <a:t>)</a:t>
            </a:r>
          </a:p>
        </p:txBody>
      </p:sp>
      <p:pic>
        <p:nvPicPr>
          <p:cNvPr id="1026" name="Picture 2" descr="fashion recommendations">
            <a:extLst>
              <a:ext uri="{FF2B5EF4-FFF2-40B4-BE49-F238E27FC236}">
                <a16:creationId xmlns:a16="http://schemas.microsoft.com/office/drawing/2014/main" id="{8CD79D59-4FDE-E4C9-F959-C58142F1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497152"/>
            <a:ext cx="5257800" cy="26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20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2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Push Notification</a:t>
            </a:r>
            <a:endParaRPr/>
          </a:p>
        </p:txBody>
      </p:sp>
      <p:pic>
        <p:nvPicPr>
          <p:cNvPr id="1541" name="Google Shape;1541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325" y="608863"/>
            <a:ext cx="2948732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64DB3-A06F-6084-D16C-84BD44DC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Outfit </a:t>
            </a:r>
            <a:r>
              <a:rPr lang="cs-CZ" dirty="0" err="1"/>
              <a:t>Recommendation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 err="1"/>
              <a:t>Wardrobe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7552D6-A515-DF68-BFF4-5BF8AFFF3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20442"/>
            <a:ext cx="6447500" cy="331588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i="0" dirty="0">
                <a:solidFill>
                  <a:srgbClr val="1B2031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1. Model Training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Use the outfit descriptions to extract only the images that </a:t>
            </a:r>
            <a:b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</a:b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match articles of clothing in our definition of an "outfit."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Optional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: </a:t>
            </a: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Train an autoencoder model for each type of clothing </a:t>
            </a:r>
            <a:endParaRPr lang="cs-CZ" b="0" i="0" dirty="0">
              <a:effectLst/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Predict embeddings for each input image.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Train a multi-input CNN to predict the likes for each outfit.</a:t>
            </a:r>
          </a:p>
          <a:p>
            <a:pPr algn="l"/>
            <a:r>
              <a:rPr lang="en-US" b="1" i="0" dirty="0">
                <a:solidFill>
                  <a:srgbClr val="1B2031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2. Outfit Recommendation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Input end user wardrobe and predict the embedding </a:t>
            </a:r>
            <a:b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</a:b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for each image.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Generate 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„</a:t>
            </a: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all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“</a:t>
            </a: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possible combinations of outfits</a:t>
            </a:r>
            <a:endParaRPr lang="cs-CZ" b="0" i="0" dirty="0">
              <a:effectLst/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Score each possible outfit using the CNN.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Create 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„</a:t>
            </a: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three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“</a:t>
            </a: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clusters of outfits based on the embeddings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Return the outfit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s</a:t>
            </a:r>
            <a:r>
              <a:rPr lang="en-US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with the top score</a:t>
            </a:r>
            <a:r>
              <a:rPr lang="cs-CZ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per cluster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66A1BF8-BEAA-B98F-E053-5646B59E90E3}"/>
              </a:ext>
            </a:extLst>
          </p:cNvPr>
          <p:cNvSpPr txBox="1"/>
          <p:nvPr/>
        </p:nvSpPr>
        <p:spPr>
          <a:xfrm>
            <a:off x="4975622" y="4866501"/>
            <a:ext cx="45791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https://blog.dataiku.com/outfit-recommendation-system</a:t>
            </a:r>
          </a:p>
        </p:txBody>
      </p:sp>
      <p:pic>
        <p:nvPicPr>
          <p:cNvPr id="2050" name="Picture 2" descr="fashion recommendations based on user input">
            <a:extLst>
              <a:ext uri="{FF2B5EF4-FFF2-40B4-BE49-F238E27FC236}">
                <a16:creationId xmlns:a16="http://schemas.microsoft.com/office/drawing/2014/main" id="{27F08100-354D-CD38-E944-82469759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2" y="0"/>
            <a:ext cx="3729038" cy="29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ch image encoding">
            <a:extLst>
              <a:ext uri="{FF2B5EF4-FFF2-40B4-BE49-F238E27FC236}">
                <a16:creationId xmlns:a16="http://schemas.microsoft.com/office/drawing/2014/main" id="{631BCE71-DCDE-8525-1338-AD11CA33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90" y="2915872"/>
            <a:ext cx="4346210" cy="19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764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64DB3-A06F-6084-D16C-84BD44DC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Outfit </a:t>
            </a:r>
            <a:r>
              <a:rPr lang="cs-CZ" dirty="0" err="1"/>
              <a:t>Recommendation</a:t>
            </a:r>
            <a:r>
              <a:rPr lang="cs-CZ" dirty="0"/>
              <a:t>: </a:t>
            </a:r>
            <a:r>
              <a:rPr lang="cs-CZ" dirty="0" err="1"/>
              <a:t>Wardrobe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7552D6-A515-DF68-BFF4-5BF8AFFF3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000126"/>
            <a:ext cx="7157245" cy="3936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Tops, Bottoms, and Shoes: Building Capsule Wardrobes via Cross-Attention Tensor Network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Local</a:t>
            </a:r>
            <a:r>
              <a:rPr lang="cs-CZ" dirty="0"/>
              <a:t> and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compatibility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66A1BF8-BEAA-B98F-E053-5646B59E90E3}"/>
              </a:ext>
            </a:extLst>
          </p:cNvPr>
          <p:cNvSpPr txBox="1"/>
          <p:nvPr/>
        </p:nvSpPr>
        <p:spPr>
          <a:xfrm>
            <a:off x="6318181" y="4936041"/>
            <a:ext cx="31318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http://yusanlin.com/files/papers/recsys21_tensornet.pdf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032686-F0C4-8C76-5F35-58DA5E1F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18" y="1557339"/>
            <a:ext cx="3131849" cy="35861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D90FD73-2468-2E75-1FBD-2EF989A2A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749" y="1398839"/>
            <a:ext cx="3074529" cy="35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685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2129E-6558-B5CC-E05A-D3B4DBF0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1438"/>
            <a:ext cx="6447500" cy="1376361"/>
          </a:xfrm>
        </p:spPr>
        <p:txBody>
          <a:bodyPr/>
          <a:lstStyle/>
          <a:p>
            <a:r>
              <a:rPr lang="cs-CZ" dirty="0"/>
              <a:t>Outfit </a:t>
            </a:r>
            <a:r>
              <a:rPr lang="cs-CZ" dirty="0" err="1"/>
              <a:t>Recommendation</a:t>
            </a:r>
            <a:r>
              <a:rPr lang="cs-CZ" dirty="0"/>
              <a:t>: Transitivity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D18B39-6F99-0903-36E2-747029D1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394"/>
            <a:ext cx="5431058" cy="29721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515113-2FD8-B455-975D-489B1BBC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057" y="952501"/>
            <a:ext cx="3712943" cy="210490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0D7AB3-81A3-121D-ED3A-C3C23352DF19}"/>
              </a:ext>
            </a:extLst>
          </p:cNvPr>
          <p:cNvSpPr txBox="1"/>
          <p:nvPr/>
        </p:nvSpPr>
        <p:spPr>
          <a:xfrm>
            <a:off x="425957" y="482620"/>
            <a:ext cx="45791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Complementary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Similarity Learning using Quadruplet Network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CECE9C9-B241-0CA6-4CCE-0724C8D3B38D}"/>
              </a:ext>
            </a:extLst>
          </p:cNvPr>
          <p:cNvSpPr txBox="1"/>
          <p:nvPr/>
        </p:nvSpPr>
        <p:spPr>
          <a:xfrm>
            <a:off x="4905088" y="4943305"/>
            <a:ext cx="4579143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cs-CZ" sz="825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https://research.zalando.com/fashionxrecsys/workshop-files/presentations/session3-paper2.pdf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C687C2E-31A2-7256-4860-D1C7BD68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883" y="3045500"/>
            <a:ext cx="3543118" cy="11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1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Push Notification</a:t>
            </a:r>
            <a:endParaRPr/>
          </a:p>
        </p:txBody>
      </p:sp>
      <p:pic>
        <p:nvPicPr>
          <p:cNvPr id="1547" name="Google Shape;1547;p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325" y="608863"/>
            <a:ext cx="2948732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223"/>
          <p:cNvSpPr txBox="1"/>
          <p:nvPr/>
        </p:nvSpPr>
        <p:spPr>
          <a:xfrm>
            <a:off x="311700" y="723850"/>
            <a:ext cx="4936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Breaking News</a:t>
            </a:r>
            <a:endParaRPr sz="1800" b="1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Content-based (because cold start)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Or, editorial picks (handcrafted)</a:t>
            </a:r>
            <a:endParaRPr i="1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Newsletter</a:t>
            </a:r>
            <a:endParaRPr/>
          </a:p>
        </p:txBody>
      </p:sp>
      <p:pic>
        <p:nvPicPr>
          <p:cNvPr id="1554" name="Google Shape;1554;p224"/>
          <p:cNvPicPr preferRelativeResize="0"/>
          <p:nvPr/>
        </p:nvPicPr>
        <p:blipFill rotWithShape="1">
          <a:blip r:embed="rId3">
            <a:alphaModFix/>
          </a:blip>
          <a:srcRect t="24052" r="53613"/>
          <a:stretch/>
        </p:blipFill>
        <p:spPr>
          <a:xfrm>
            <a:off x="4040350" y="593188"/>
            <a:ext cx="4625649" cy="395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2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Newsletter</a:t>
            </a:r>
            <a:endParaRPr/>
          </a:p>
        </p:txBody>
      </p:sp>
      <p:pic>
        <p:nvPicPr>
          <p:cNvPr id="1560" name="Google Shape;1560;p225"/>
          <p:cNvPicPr preferRelativeResize="0"/>
          <p:nvPr/>
        </p:nvPicPr>
        <p:blipFill rotWithShape="1">
          <a:blip r:embed="rId3">
            <a:alphaModFix/>
          </a:blip>
          <a:srcRect t="24052" r="53613"/>
          <a:stretch/>
        </p:blipFill>
        <p:spPr>
          <a:xfrm>
            <a:off x="4040350" y="593188"/>
            <a:ext cx="4625649" cy="395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225"/>
          <p:cNvSpPr txBox="1"/>
          <p:nvPr/>
        </p:nvSpPr>
        <p:spPr>
          <a:xfrm>
            <a:off x="311700" y="723850"/>
            <a:ext cx="4936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Hidden Gems/Niche Interests</a:t>
            </a:r>
            <a:endParaRPr sz="1800" b="1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Hybrid (content + collaborative)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Discount popularity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Editor’s Pick</a:t>
            </a:r>
            <a:endParaRPr sz="1800" b="1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Recommendation from a 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very narrow selection of articles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Why use a News RecSys?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D47FE-76D4-4823-5A60-DA15FDDF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49EE7-8335-4761-BCC6-E8623CDFD7C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/>
              <a:t>Lecture</a:t>
            </a:r>
            <a:r>
              <a:rPr lang="cs-CZ" dirty="0"/>
              <a:t> 11: </a:t>
            </a:r>
            <a:r>
              <a:rPr lang="cs-CZ" dirty="0" err="1"/>
              <a:t>Domain-specific</a:t>
            </a:r>
            <a:r>
              <a:rPr lang="cs-CZ" dirty="0"/>
              <a:t> RS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61FC40-BF2E-7A04-1788-29C9854E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Exams</a:t>
            </a:r>
            <a:r>
              <a:rPr lang="cs-CZ" i="1" dirty="0"/>
              <a:t>: </a:t>
            </a:r>
            <a:r>
              <a:rPr lang="cs-CZ" i="1" dirty="0" err="1"/>
              <a:t>dates</a:t>
            </a:r>
            <a:r>
              <a:rPr lang="cs-CZ" i="1" dirty="0"/>
              <a:t> &amp; </a:t>
            </a:r>
            <a:r>
              <a:rPr lang="cs-CZ" i="1" dirty="0" err="1"/>
              <a:t>times</a:t>
            </a:r>
            <a:endParaRPr lang="cs-CZ" i="1" dirty="0"/>
          </a:p>
          <a:p>
            <a:endParaRPr lang="cs-CZ" dirty="0"/>
          </a:p>
          <a:p>
            <a:r>
              <a:rPr lang="cs-CZ" dirty="0" err="1"/>
              <a:t>News</a:t>
            </a:r>
            <a:r>
              <a:rPr lang="cs-CZ" dirty="0"/>
              <a:t> RS</a:t>
            </a:r>
          </a:p>
          <a:p>
            <a:r>
              <a:rPr lang="cs-CZ" dirty="0" err="1"/>
              <a:t>Reciprocal</a:t>
            </a:r>
            <a:r>
              <a:rPr lang="cs-CZ" dirty="0"/>
              <a:t> RS</a:t>
            </a:r>
          </a:p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Music RS –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enough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time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RS in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Fashion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(E-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commerce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) –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enough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time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endParaRPr lang="cs-CZ" dirty="0"/>
          </a:p>
          <a:p>
            <a:r>
              <a:rPr lang="cs-CZ" i="1" dirty="0" err="1"/>
              <a:t>Semestral</a:t>
            </a:r>
            <a:r>
              <a:rPr lang="cs-CZ" i="1" dirty="0"/>
              <a:t> </a:t>
            </a:r>
            <a:r>
              <a:rPr lang="cs-CZ" i="1" dirty="0" err="1"/>
              <a:t>work</a:t>
            </a:r>
            <a:endParaRPr lang="cs-CZ" i="1" dirty="0"/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4D1D74EB-7FAE-F24C-5E9A-728202F5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>
            <a:extLst>
              <a:ext uri="{FF2B5EF4-FFF2-40B4-BE49-F238E27FC236}">
                <a16:creationId xmlns:a16="http://schemas.microsoft.com/office/drawing/2014/main" id="{B8F72C70-B344-8EFA-70AC-B27F08FBC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852DB-8585-F8AB-E635-4A0CA063A357}"/>
              </a:ext>
            </a:extLst>
          </p:cNvPr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6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Opportunities</a:t>
            </a:r>
            <a:endParaRPr/>
          </a:p>
        </p:txBody>
      </p:sp>
      <p:sp>
        <p:nvSpPr>
          <p:cNvPr id="1572" name="Google Shape;1572;p2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Competition with social media &amp; aggregators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Who also personalize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Longer engagement on the site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Sells more advertisements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May convert users to paid subscribers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Increased engagement with hidden gems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There is only so much space on a page, and so many articles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2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Challenges in News Recommendation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2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Technical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1583" name="Google Shape;1583;p2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Frequent Catalog Updates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New articles are published all the time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Interest Decay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Interest in an article decays quickly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8" name="Google Shape;1588;p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2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are recommendations made?</a:t>
            </a:r>
            <a:endParaRPr/>
          </a:p>
        </p:txBody>
      </p:sp>
      <p:sp>
        <p:nvSpPr>
          <p:cNvPr id="1590" name="Google Shape;1590;p230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591" name="Google Shape;1591;p230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92" name="Google Shape;1592;p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3" name="Google Shape;1593;p230"/>
          <p:cNvCxnSpPr>
            <a:endCxn id="1592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594" name="Google Shape;1594;p230"/>
          <p:cNvCxnSpPr>
            <a:endCxn id="1592" idx="1"/>
          </p:cNvCxnSpPr>
          <p:nvPr/>
        </p:nvCxnSpPr>
        <p:spPr>
          <a:xfrm rot="10800000" flipH="1">
            <a:off x="2062249" y="1737250"/>
            <a:ext cx="728400" cy="1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595" name="Google Shape;1595;p230"/>
          <p:cNvCxnSpPr>
            <a:endCxn id="1592" idx="1"/>
          </p:cNvCxnSpPr>
          <p:nvPr/>
        </p:nvCxnSpPr>
        <p:spPr>
          <a:xfrm rot="10800000" flipH="1">
            <a:off x="2062249" y="1737250"/>
            <a:ext cx="728400" cy="3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596" name="Google Shape;1596;p2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8" name="Google Shape;1598;p230"/>
          <p:cNvCxnSpPr>
            <a:stCxn id="1592" idx="3"/>
            <a:endCxn id="1597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599" name="Google Shape;1599;p230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0" name="Google Shape;1600;p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230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2" name="Google Shape;1602;p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3" name="Google Shape;1603;p230"/>
          <p:cNvCxnSpPr>
            <a:stCxn id="1597" idx="2"/>
            <a:endCxn id="1602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name="adj1" fmla="val -67438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04" name="Google Shape;1604;p230"/>
          <p:cNvCxnSpPr>
            <a:stCxn id="1600" idx="2"/>
            <a:endCxn id="1602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name="adj1" fmla="val -67438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sp>
        <p:nvSpPr>
          <p:cNvPr id="1605" name="Google Shape;1605;p230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6" name="Google Shape;1606;p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7" name="Google Shape;1607;p230"/>
          <p:cNvCxnSpPr>
            <a:stCxn id="1602" idx="2"/>
            <a:endCxn id="1606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08" name="Google Shape;1608;p230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9" name="Google Shape;1609;p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1" name="Google Shape;1611;p230"/>
          <p:cNvCxnSpPr>
            <a:stCxn id="1600" idx="2"/>
            <a:endCxn id="1609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name="adj1" fmla="val -67438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12" name="Google Shape;1612;p230"/>
          <p:cNvCxnSpPr>
            <a:stCxn id="1597" idx="2"/>
            <a:endCxn id="1609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name="adj1" fmla="val -67438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613" name="Google Shape;1613;p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4" name="Google Shape;1614;p230"/>
          <p:cNvCxnSpPr>
            <a:stCxn id="1609" idx="2"/>
            <a:endCxn id="1613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5" name="Google Shape;1615;p230"/>
          <p:cNvCxnSpPr>
            <a:stCxn id="1597" idx="2"/>
            <a:endCxn id="1610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name="adj1" fmla="val -67438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16" name="Google Shape;1616;p230"/>
          <p:cNvCxnSpPr>
            <a:stCxn id="1600" idx="2"/>
            <a:endCxn id="1610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name="adj1" fmla="val -67438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617" name="Google Shape;1617;p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8" name="Google Shape;1618;p230"/>
          <p:cNvCxnSpPr>
            <a:stCxn id="1610" idx="2"/>
            <a:endCxn id="1617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19" name="Google Shape;1619;p2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230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21" name="Google Shape;1621;p2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29427" flipH="1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2" name="Google Shape;1622;p230"/>
          <p:cNvCxnSpPr>
            <a:stCxn id="1606" idx="2"/>
            <a:endCxn id="1619" idx="1"/>
          </p:cNvCxnSpPr>
          <p:nvPr/>
        </p:nvCxnSpPr>
        <p:spPr>
          <a:xfrm rot="5400000" flipH="1">
            <a:off x="6344311" y="2009198"/>
            <a:ext cx="163500" cy="1869600"/>
          </a:xfrm>
          <a:prstGeom prst="curvedConnector4">
            <a:avLst>
              <a:gd name="adj1" fmla="val -145642"/>
              <a:gd name="adj2" fmla="val 55490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23" name="Google Shape;1623;p230"/>
          <p:cNvCxnSpPr>
            <a:stCxn id="1613" idx="2"/>
            <a:endCxn id="1619" idx="1"/>
          </p:cNvCxnSpPr>
          <p:nvPr/>
        </p:nvCxnSpPr>
        <p:spPr>
          <a:xfrm rot="5400000" flipH="1">
            <a:off x="6638624" y="1715048"/>
            <a:ext cx="163500" cy="2457900"/>
          </a:xfrm>
          <a:prstGeom prst="curvedConnector4">
            <a:avLst>
              <a:gd name="adj1" fmla="val -145642"/>
              <a:gd name="adj2" fmla="val 5417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24" name="Google Shape;1624;p230"/>
          <p:cNvCxnSpPr>
            <a:stCxn id="1617" idx="2"/>
            <a:endCxn id="1619" idx="1"/>
          </p:cNvCxnSpPr>
          <p:nvPr/>
        </p:nvCxnSpPr>
        <p:spPr>
          <a:xfrm rot="5400000" flipH="1">
            <a:off x="6932774" y="1420748"/>
            <a:ext cx="163500" cy="3046500"/>
          </a:xfrm>
          <a:prstGeom prst="curvedConnector4">
            <a:avLst>
              <a:gd name="adj1" fmla="val -145642"/>
              <a:gd name="adj2" fmla="val 5336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625" name="Google Shape;1625;p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6" name="Google Shape;1626;p230"/>
          <p:cNvCxnSpPr>
            <a:stCxn id="1588" idx="3"/>
            <a:endCxn id="1625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627" name="Google Shape;1627;p230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628" name="Google Shape;1628;p230"/>
          <p:cNvCxnSpPr>
            <a:stCxn id="1625" idx="3"/>
            <a:endCxn id="1619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29" name="Google Shape;1629;p230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30" name="Google Shape;1630;p230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31" name="Google Shape;1631;p230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32" name="Google Shape;1632;p230"/>
          <p:cNvCxnSpPr/>
          <p:nvPr/>
        </p:nvCxnSpPr>
        <p:spPr>
          <a:xfrm rot="10800000" flipH="1">
            <a:off x="5252784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33" name="Google Shape;1633;p230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34" name="Google Shape;1634;p230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Google Shape;1639;p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24" y="142275"/>
            <a:ext cx="4406474" cy="2937529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231"/>
          <p:cNvSpPr/>
          <p:nvPr/>
        </p:nvSpPr>
        <p:spPr>
          <a:xfrm>
            <a:off x="1115055" y="2140570"/>
            <a:ext cx="3203700" cy="1197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1" name="Google Shape;1641;p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546" y="2951575"/>
            <a:ext cx="5835899" cy="21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231"/>
          <p:cNvSpPr/>
          <p:nvPr/>
        </p:nvSpPr>
        <p:spPr>
          <a:xfrm>
            <a:off x="3872484" y="3925278"/>
            <a:ext cx="4874100" cy="2136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31"/>
          <p:cNvSpPr/>
          <p:nvPr/>
        </p:nvSpPr>
        <p:spPr>
          <a:xfrm>
            <a:off x="3813434" y="4408243"/>
            <a:ext cx="4874100" cy="2136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31"/>
          <p:cNvSpPr txBox="1"/>
          <p:nvPr/>
        </p:nvSpPr>
        <p:spPr>
          <a:xfrm>
            <a:off x="5211675" y="338500"/>
            <a:ext cx="353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Data streem speed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Google Shape;1649;p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749" y="1679500"/>
            <a:ext cx="1784500" cy="17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232"/>
          <p:cNvSpPr txBox="1"/>
          <p:nvPr/>
        </p:nvSpPr>
        <p:spPr>
          <a:xfrm>
            <a:off x="311700" y="413022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Model Training Service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Google Shape;1655;p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2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657" name="Google Shape;1657;p233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658" name="Google Shape;1658;p233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59" name="Google Shape;1659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0" name="Google Shape;1660;p233"/>
          <p:cNvCxnSpPr>
            <a:endCxn id="1659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61" name="Google Shape;1661;p233"/>
          <p:cNvCxnSpPr>
            <a:endCxn id="1659" idx="1"/>
          </p:cNvCxnSpPr>
          <p:nvPr/>
        </p:nvCxnSpPr>
        <p:spPr>
          <a:xfrm rot="10800000" flipH="1">
            <a:off x="2062249" y="1737250"/>
            <a:ext cx="728400" cy="1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62" name="Google Shape;1662;p233"/>
          <p:cNvCxnSpPr>
            <a:endCxn id="1659" idx="1"/>
          </p:cNvCxnSpPr>
          <p:nvPr/>
        </p:nvCxnSpPr>
        <p:spPr>
          <a:xfrm rot="10800000" flipH="1">
            <a:off x="2062249" y="1737250"/>
            <a:ext cx="728400" cy="3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663" name="Google Shape;1663;p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5" name="Google Shape;1665;p233"/>
          <p:cNvCxnSpPr>
            <a:stCxn id="1659" idx="3"/>
            <a:endCxn id="1664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666" name="Google Shape;1666;p233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67" name="Google Shape;1667;p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233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69" name="Google Shape;1669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0" name="Google Shape;1670;p233"/>
          <p:cNvCxnSpPr>
            <a:stCxn id="1664" idx="2"/>
            <a:endCxn id="1669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71" name="Google Shape;1671;p233"/>
          <p:cNvCxnSpPr>
            <a:stCxn id="1667" idx="2"/>
            <a:endCxn id="1669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sp>
        <p:nvSpPr>
          <p:cNvPr id="1672" name="Google Shape;1672;p233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73" name="Google Shape;1673;p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4" name="Google Shape;1674;p233"/>
          <p:cNvCxnSpPr>
            <a:stCxn id="1669" idx="2"/>
            <a:endCxn id="1673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5" name="Google Shape;1675;p233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76" name="Google Shape;1676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8" name="Google Shape;1678;p233"/>
          <p:cNvCxnSpPr>
            <a:stCxn id="1667" idx="2"/>
            <a:endCxn id="1676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79" name="Google Shape;1679;p233"/>
          <p:cNvCxnSpPr>
            <a:stCxn id="1664" idx="2"/>
            <a:endCxn id="1676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680" name="Google Shape;1680;p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1" name="Google Shape;1681;p233"/>
          <p:cNvCxnSpPr>
            <a:stCxn id="1676" idx="2"/>
            <a:endCxn id="1680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2" name="Google Shape;1682;p233"/>
          <p:cNvCxnSpPr>
            <a:stCxn id="1664" idx="2"/>
            <a:endCxn id="1677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83" name="Google Shape;1683;p233"/>
          <p:cNvCxnSpPr>
            <a:stCxn id="1667" idx="2"/>
            <a:endCxn id="1677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684" name="Google Shape;1684;p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5" name="Google Shape;1685;p233"/>
          <p:cNvCxnSpPr>
            <a:stCxn id="1677" idx="2"/>
            <a:endCxn id="1684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86" name="Google Shape;1686;p2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233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88" name="Google Shape;1688;p2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29427" flipH="1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9" name="Google Shape;1689;p233"/>
          <p:cNvCxnSpPr>
            <a:stCxn id="1673" idx="2"/>
            <a:endCxn id="1686" idx="1"/>
          </p:cNvCxnSpPr>
          <p:nvPr/>
        </p:nvCxnSpPr>
        <p:spPr>
          <a:xfrm rot="5400000" flipH="1">
            <a:off x="6344311" y="2009198"/>
            <a:ext cx="163500" cy="1869600"/>
          </a:xfrm>
          <a:prstGeom prst="curvedConnector4">
            <a:avLst>
              <a:gd name="adj1" fmla="val -145642"/>
              <a:gd name="adj2" fmla="val 55490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90" name="Google Shape;1690;p233"/>
          <p:cNvCxnSpPr>
            <a:stCxn id="1680" idx="2"/>
            <a:endCxn id="1686" idx="1"/>
          </p:cNvCxnSpPr>
          <p:nvPr/>
        </p:nvCxnSpPr>
        <p:spPr>
          <a:xfrm rot="5400000" flipH="1">
            <a:off x="6638624" y="1715048"/>
            <a:ext cx="163500" cy="2457900"/>
          </a:xfrm>
          <a:prstGeom prst="curvedConnector4">
            <a:avLst>
              <a:gd name="adj1" fmla="val -145642"/>
              <a:gd name="adj2" fmla="val 5417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691" name="Google Shape;1691;p233"/>
          <p:cNvCxnSpPr>
            <a:stCxn id="1684" idx="2"/>
            <a:endCxn id="1686" idx="1"/>
          </p:cNvCxnSpPr>
          <p:nvPr/>
        </p:nvCxnSpPr>
        <p:spPr>
          <a:xfrm rot="5400000" flipH="1">
            <a:off x="6932774" y="1420748"/>
            <a:ext cx="163500" cy="3046500"/>
          </a:xfrm>
          <a:prstGeom prst="curvedConnector4">
            <a:avLst>
              <a:gd name="adj1" fmla="val -145642"/>
              <a:gd name="adj2" fmla="val 5336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692" name="Google Shape;1692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3" name="Google Shape;1693;p233"/>
          <p:cNvCxnSpPr>
            <a:stCxn id="1655" idx="3"/>
            <a:endCxn id="1692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694" name="Google Shape;1694;p233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695" name="Google Shape;1695;p233"/>
          <p:cNvCxnSpPr>
            <a:stCxn id="1692" idx="3"/>
            <a:endCxn id="1686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96" name="Google Shape;1696;p233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97" name="Google Shape;1697;p233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98" name="Google Shape;1698;p233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99" name="Google Shape;1699;p233"/>
          <p:cNvCxnSpPr/>
          <p:nvPr/>
        </p:nvCxnSpPr>
        <p:spPr>
          <a:xfrm rot="10800000" flipH="1">
            <a:off x="5252784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00" name="Google Shape;1700;p233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01" name="Google Shape;1701;p233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702" name="Google Shape;1702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Google Shape;1707;p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709" name="Google Shape;1709;p234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710" name="Google Shape;1710;p234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11" name="Google Shape;1711;p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2" name="Google Shape;1712;p234"/>
          <p:cNvCxnSpPr>
            <a:endCxn id="1711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13" name="Google Shape;1713;p234"/>
          <p:cNvCxnSpPr>
            <a:endCxn id="1711" idx="1"/>
          </p:cNvCxnSpPr>
          <p:nvPr/>
        </p:nvCxnSpPr>
        <p:spPr>
          <a:xfrm rot="10800000" flipH="1">
            <a:off x="2062249" y="1737250"/>
            <a:ext cx="728400" cy="1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14" name="Google Shape;1714;p234"/>
          <p:cNvCxnSpPr>
            <a:endCxn id="1711" idx="1"/>
          </p:cNvCxnSpPr>
          <p:nvPr/>
        </p:nvCxnSpPr>
        <p:spPr>
          <a:xfrm rot="10800000" flipH="1">
            <a:off x="2062249" y="1737250"/>
            <a:ext cx="728400" cy="3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715" name="Google Shape;1715;p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7" name="Google Shape;1717;p234"/>
          <p:cNvCxnSpPr>
            <a:stCxn id="1711" idx="3"/>
            <a:endCxn id="1716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718" name="Google Shape;1718;p234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19" name="Google Shape;1719;p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0" name="Google Shape;1720;p234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21" name="Google Shape;1721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2" name="Google Shape;1722;p234"/>
          <p:cNvCxnSpPr>
            <a:stCxn id="1716" idx="2"/>
            <a:endCxn id="1721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23" name="Google Shape;1723;p234"/>
          <p:cNvCxnSpPr>
            <a:stCxn id="1719" idx="2"/>
            <a:endCxn id="1721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sp>
        <p:nvSpPr>
          <p:cNvPr id="1724" name="Google Shape;1724;p234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25" name="Google Shape;1725;p2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6" name="Google Shape;1726;p234"/>
          <p:cNvCxnSpPr>
            <a:stCxn id="1721" idx="2"/>
            <a:endCxn id="1725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7" name="Google Shape;1727;p234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28" name="Google Shape;1728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Google Shape;1729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0" name="Google Shape;1730;p234"/>
          <p:cNvCxnSpPr>
            <a:stCxn id="1719" idx="2"/>
            <a:endCxn id="1728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31" name="Google Shape;1731;p234"/>
          <p:cNvCxnSpPr>
            <a:stCxn id="1716" idx="2"/>
            <a:endCxn id="1728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732" name="Google Shape;1732;p2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3" name="Google Shape;1733;p234"/>
          <p:cNvCxnSpPr>
            <a:stCxn id="1728" idx="2"/>
            <a:endCxn id="1732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4" name="Google Shape;1734;p234"/>
          <p:cNvCxnSpPr>
            <a:stCxn id="1716" idx="2"/>
            <a:endCxn id="1729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35" name="Google Shape;1735;p234"/>
          <p:cNvCxnSpPr>
            <a:stCxn id="1719" idx="2"/>
            <a:endCxn id="1729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736" name="Google Shape;1736;p2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7" name="Google Shape;1737;p234"/>
          <p:cNvCxnSpPr>
            <a:stCxn id="1729" idx="2"/>
            <a:endCxn id="1736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38" name="Google Shape;1738;p2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234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40" name="Google Shape;1740;p2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29427" flipH="1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1" name="Google Shape;1741;p234"/>
          <p:cNvCxnSpPr>
            <a:stCxn id="1725" idx="2"/>
            <a:endCxn id="1738" idx="1"/>
          </p:cNvCxnSpPr>
          <p:nvPr/>
        </p:nvCxnSpPr>
        <p:spPr>
          <a:xfrm rot="5400000" flipH="1">
            <a:off x="6344311" y="2009198"/>
            <a:ext cx="163500" cy="1869600"/>
          </a:xfrm>
          <a:prstGeom prst="curvedConnector4">
            <a:avLst>
              <a:gd name="adj1" fmla="val -145642"/>
              <a:gd name="adj2" fmla="val 55490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42" name="Google Shape;1742;p234"/>
          <p:cNvCxnSpPr>
            <a:stCxn id="1732" idx="2"/>
            <a:endCxn id="1738" idx="1"/>
          </p:cNvCxnSpPr>
          <p:nvPr/>
        </p:nvCxnSpPr>
        <p:spPr>
          <a:xfrm rot="5400000" flipH="1">
            <a:off x="6638624" y="1715048"/>
            <a:ext cx="163500" cy="2457900"/>
          </a:xfrm>
          <a:prstGeom prst="curvedConnector4">
            <a:avLst>
              <a:gd name="adj1" fmla="val -145642"/>
              <a:gd name="adj2" fmla="val 5417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43" name="Google Shape;1743;p234"/>
          <p:cNvCxnSpPr>
            <a:stCxn id="1736" idx="2"/>
            <a:endCxn id="1738" idx="1"/>
          </p:cNvCxnSpPr>
          <p:nvPr/>
        </p:nvCxnSpPr>
        <p:spPr>
          <a:xfrm rot="5400000" flipH="1">
            <a:off x="6932774" y="1420748"/>
            <a:ext cx="163500" cy="3046500"/>
          </a:xfrm>
          <a:prstGeom prst="curvedConnector4">
            <a:avLst>
              <a:gd name="adj1" fmla="val -145642"/>
              <a:gd name="adj2" fmla="val 5336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744" name="Google Shape;1744;p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5" name="Google Shape;1745;p234"/>
          <p:cNvCxnSpPr>
            <a:stCxn id="1707" idx="3"/>
            <a:endCxn id="1744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746" name="Google Shape;1746;p234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747" name="Google Shape;1747;p234"/>
          <p:cNvCxnSpPr>
            <a:stCxn id="1744" idx="3"/>
            <a:endCxn id="1738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48" name="Google Shape;1748;p234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49" name="Google Shape;1749;p234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50" name="Google Shape;1750;p234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51" name="Google Shape;1751;p234"/>
          <p:cNvCxnSpPr/>
          <p:nvPr/>
        </p:nvCxnSpPr>
        <p:spPr>
          <a:xfrm rot="10800000" flipH="1">
            <a:off x="5252784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52" name="Google Shape;1752;p234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53" name="Google Shape;1753;p234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754" name="Google Shape;1754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234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So how often is “periodically”?</a:t>
            </a:r>
            <a:endParaRPr sz="3600" dirty="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0" name="Google Shape;1760;p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2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762" name="Google Shape;1762;p235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763" name="Google Shape;1763;p235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64" name="Google Shape;1764;p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5" name="Google Shape;1765;p235"/>
          <p:cNvCxnSpPr>
            <a:endCxn id="1764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66" name="Google Shape;1766;p235"/>
          <p:cNvCxnSpPr>
            <a:endCxn id="1764" idx="1"/>
          </p:cNvCxnSpPr>
          <p:nvPr/>
        </p:nvCxnSpPr>
        <p:spPr>
          <a:xfrm rot="10800000" flipH="1">
            <a:off x="2062249" y="1737250"/>
            <a:ext cx="728400" cy="1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767" name="Google Shape;1767;p235"/>
          <p:cNvCxnSpPr>
            <a:endCxn id="1764" idx="1"/>
          </p:cNvCxnSpPr>
          <p:nvPr/>
        </p:nvCxnSpPr>
        <p:spPr>
          <a:xfrm rot="10800000" flipH="1">
            <a:off x="2062249" y="1737250"/>
            <a:ext cx="728400" cy="3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768" name="Google Shape;1768;p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0" name="Google Shape;1770;p235"/>
          <p:cNvCxnSpPr>
            <a:stCxn id="1764" idx="3"/>
            <a:endCxn id="1769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771" name="Google Shape;1771;p235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72" name="Google Shape;1772;p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235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74" name="Google Shape;1774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35"/>
          <p:cNvCxnSpPr>
            <a:stCxn id="1769" idx="2"/>
            <a:endCxn id="1774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76" name="Google Shape;1776;p235"/>
          <p:cNvCxnSpPr>
            <a:stCxn id="1772" idx="2"/>
            <a:endCxn id="1774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sp>
        <p:nvSpPr>
          <p:cNvPr id="1777" name="Google Shape;1777;p235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78" name="Google Shape;1778;p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9" name="Google Shape;1779;p235"/>
          <p:cNvCxnSpPr>
            <a:stCxn id="1774" idx="2"/>
            <a:endCxn id="1778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80" name="Google Shape;1780;p235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81" name="Google Shape;1781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3" name="Google Shape;1783;p235"/>
          <p:cNvCxnSpPr>
            <a:stCxn id="1772" idx="2"/>
            <a:endCxn id="1781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84" name="Google Shape;1784;p235"/>
          <p:cNvCxnSpPr>
            <a:stCxn id="1769" idx="2"/>
            <a:endCxn id="1781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785" name="Google Shape;1785;p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6" name="Google Shape;1786;p235"/>
          <p:cNvCxnSpPr>
            <a:stCxn id="1781" idx="2"/>
            <a:endCxn id="1785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7" name="Google Shape;1787;p235"/>
          <p:cNvCxnSpPr>
            <a:stCxn id="1769" idx="2"/>
            <a:endCxn id="1782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88" name="Google Shape;1788;p235"/>
          <p:cNvCxnSpPr>
            <a:stCxn id="1772" idx="2"/>
            <a:endCxn id="1782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789" name="Google Shape;1789;p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0" name="Google Shape;1790;p235"/>
          <p:cNvCxnSpPr>
            <a:stCxn id="1782" idx="2"/>
            <a:endCxn id="1789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91" name="Google Shape;1791;p2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235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93" name="Google Shape;1793;p2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29427" flipH="1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4" name="Google Shape;1794;p235"/>
          <p:cNvCxnSpPr>
            <a:stCxn id="1778" idx="2"/>
            <a:endCxn id="1791" idx="1"/>
          </p:cNvCxnSpPr>
          <p:nvPr/>
        </p:nvCxnSpPr>
        <p:spPr>
          <a:xfrm rot="5400000" flipH="1">
            <a:off x="6344311" y="2009198"/>
            <a:ext cx="163500" cy="1869600"/>
          </a:xfrm>
          <a:prstGeom prst="curvedConnector4">
            <a:avLst>
              <a:gd name="adj1" fmla="val -145642"/>
              <a:gd name="adj2" fmla="val 55490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95" name="Google Shape;1795;p235"/>
          <p:cNvCxnSpPr>
            <a:stCxn id="1785" idx="2"/>
            <a:endCxn id="1791" idx="1"/>
          </p:cNvCxnSpPr>
          <p:nvPr/>
        </p:nvCxnSpPr>
        <p:spPr>
          <a:xfrm rot="5400000" flipH="1">
            <a:off x="6638624" y="1715048"/>
            <a:ext cx="163500" cy="2457900"/>
          </a:xfrm>
          <a:prstGeom prst="curvedConnector4">
            <a:avLst>
              <a:gd name="adj1" fmla="val -145642"/>
              <a:gd name="adj2" fmla="val 5417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796" name="Google Shape;1796;p235"/>
          <p:cNvCxnSpPr>
            <a:stCxn id="1789" idx="2"/>
            <a:endCxn id="1791" idx="1"/>
          </p:cNvCxnSpPr>
          <p:nvPr/>
        </p:nvCxnSpPr>
        <p:spPr>
          <a:xfrm rot="5400000" flipH="1">
            <a:off x="6932774" y="1420748"/>
            <a:ext cx="163500" cy="3046500"/>
          </a:xfrm>
          <a:prstGeom prst="curvedConnector4">
            <a:avLst>
              <a:gd name="adj1" fmla="val -145642"/>
              <a:gd name="adj2" fmla="val 5336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797" name="Google Shape;1797;p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8" name="Google Shape;1798;p235"/>
          <p:cNvCxnSpPr>
            <a:stCxn id="1760" idx="3"/>
            <a:endCxn id="1797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799" name="Google Shape;1799;p235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800" name="Google Shape;1800;p235"/>
          <p:cNvCxnSpPr>
            <a:stCxn id="1797" idx="3"/>
            <a:endCxn id="1791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01" name="Google Shape;1801;p235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02" name="Google Shape;1802;p235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03" name="Google Shape;1803;p235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04" name="Google Shape;1804;p235"/>
          <p:cNvCxnSpPr/>
          <p:nvPr/>
        </p:nvCxnSpPr>
        <p:spPr>
          <a:xfrm rot="10800000" flipH="1">
            <a:off x="5252784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05" name="Google Shape;1805;p235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06" name="Google Shape;1806;p235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807" name="Google Shape;1807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p235"/>
          <p:cNvSpPr txBox="1"/>
          <p:nvPr/>
        </p:nvSpPr>
        <p:spPr>
          <a:xfrm>
            <a:off x="311700" y="2320058"/>
            <a:ext cx="8520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So how often is “periodically”?… it depends 🙃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Google Shape;1813;p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453" y="628650"/>
            <a:ext cx="6112831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236"/>
          <p:cNvSpPr txBox="1"/>
          <p:nvPr/>
        </p:nvSpPr>
        <p:spPr>
          <a:xfrm>
            <a:off x="311700" y="2320058"/>
            <a:ext cx="8520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music change?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91C19-E5E9-E2CC-A036-63BB7E60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2742EC-590E-9043-F821-CD135A3651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Exams</a:t>
            </a:r>
            <a:r>
              <a:rPr lang="cs-CZ" i="1" dirty="0"/>
              <a:t>: </a:t>
            </a:r>
            <a:r>
              <a:rPr lang="cs-CZ" i="1" dirty="0" err="1"/>
              <a:t>dates</a:t>
            </a:r>
            <a:r>
              <a:rPr lang="cs-CZ" i="1" dirty="0"/>
              <a:t> &amp; </a:t>
            </a:r>
            <a:r>
              <a:rPr lang="cs-CZ" i="1" dirty="0" err="1"/>
              <a:t>times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F04711-886C-0B8C-046E-BDE1F97A0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err="1"/>
              <a:t>Exams</a:t>
            </a:r>
            <a:r>
              <a:rPr lang="cs-CZ" i="1" dirty="0"/>
              <a:t>: </a:t>
            </a:r>
            <a:r>
              <a:rPr lang="cs-CZ" i="1" dirty="0" err="1"/>
              <a:t>possible</a:t>
            </a:r>
            <a:r>
              <a:rPr lang="cs-CZ" i="1" dirty="0"/>
              <a:t> </a:t>
            </a:r>
            <a:r>
              <a:rPr lang="cs-CZ" i="1" dirty="0" err="1"/>
              <a:t>dates</a:t>
            </a:r>
            <a:r>
              <a:rPr lang="cs-CZ" i="1" dirty="0"/>
              <a:t> </a:t>
            </a:r>
            <a:endParaRPr lang="cs-CZ" dirty="0"/>
          </a:p>
          <a:p>
            <a:pPr lvl="1"/>
            <a:r>
              <a:rPr lang="cs-CZ" dirty="0"/>
              <a:t>13. </a:t>
            </a:r>
            <a:r>
              <a:rPr lang="cs-CZ" dirty="0" err="1"/>
              <a:t>or</a:t>
            </a:r>
            <a:r>
              <a:rPr lang="cs-CZ" dirty="0"/>
              <a:t> 14.1.</a:t>
            </a:r>
          </a:p>
          <a:p>
            <a:pPr lvl="1"/>
            <a:r>
              <a:rPr lang="cs-CZ" dirty="0"/>
              <a:t>22.1.</a:t>
            </a:r>
          </a:p>
          <a:p>
            <a:pPr lvl="1"/>
            <a:r>
              <a:rPr lang="cs-CZ" dirty="0"/>
              <a:t>27.1.</a:t>
            </a:r>
          </a:p>
          <a:p>
            <a:pPr lvl="1"/>
            <a:r>
              <a:rPr lang="cs-CZ" dirty="0" err="1"/>
              <a:t>When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prefer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3.2. – 12.2.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prefer</a:t>
            </a:r>
            <a:r>
              <a:rPr lang="cs-CZ" dirty="0"/>
              <a:t>?</a:t>
            </a:r>
            <a:endParaRPr lang="cs-CZ" i="1" dirty="0"/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380238C8-4D2D-0643-F383-309428EA3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>
            <a:extLst>
              <a:ext uri="{FF2B5EF4-FFF2-40B4-BE49-F238E27FC236}">
                <a16:creationId xmlns:a16="http://schemas.microsoft.com/office/drawing/2014/main" id="{DE318E94-F594-5A2E-35F2-9D337BAAF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EA82B-CA6E-9E6C-3E13-3D8D73381C13}"/>
              </a:ext>
            </a:extLst>
          </p:cNvPr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38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0" name="Google Shape;1820;p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453" y="628650"/>
            <a:ext cx="6112831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237"/>
          <p:cNvSpPr txBox="1"/>
          <p:nvPr/>
        </p:nvSpPr>
        <p:spPr>
          <a:xfrm>
            <a:off x="311700" y="2320109"/>
            <a:ext cx="8520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music change?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it doesn’t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" name="Google Shape;1827;p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453" y="628650"/>
            <a:ext cx="6112831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238"/>
          <p:cNvSpPr txBox="1"/>
          <p:nvPr/>
        </p:nvSpPr>
        <p:spPr>
          <a:xfrm>
            <a:off x="311700" y="2320160"/>
            <a:ext cx="85206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music change?… unless your </a:t>
            </a:r>
            <a:r>
              <a:rPr lang="en-GB" sz="3600" dirty="0" err="1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favorite</a:t>
            </a: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artist releases a new album 😍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4" name="Google Shape;1834;p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9" y="409350"/>
            <a:ext cx="5214251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239"/>
          <p:cNvSpPr txBox="1"/>
          <p:nvPr/>
        </p:nvSpPr>
        <p:spPr>
          <a:xfrm>
            <a:off x="311700" y="2320058"/>
            <a:ext cx="8520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clothes change?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Google Shape;1841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9" y="409350"/>
            <a:ext cx="5214251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240"/>
          <p:cNvSpPr txBox="1"/>
          <p:nvPr/>
        </p:nvSpPr>
        <p:spPr>
          <a:xfrm>
            <a:off x="311700" y="2320109"/>
            <a:ext cx="8520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clothes change?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depends how trendy you are 🙃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" name="Google Shape;1848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9" y="409350"/>
            <a:ext cx="5214251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0" name="Google Shape;1850;p241"/>
          <p:cNvSpPr txBox="1"/>
          <p:nvPr/>
        </p:nvSpPr>
        <p:spPr>
          <a:xfrm>
            <a:off x="311700" y="2320109"/>
            <a:ext cx="8520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clothes change?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but at least every season🌷☀🍂</a:t>
            </a:r>
            <a:r>
              <a:rPr lang="en-GB" sz="3600" dirty="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❄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5" name="Google Shape;18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6" name="Google Shape;1856;p2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857" name="Google Shape;1857;p242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858" name="Google Shape;1858;p242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59" name="Google Shape;1859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0" name="Google Shape;1860;p242"/>
          <p:cNvCxnSpPr>
            <a:endCxn id="1859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61" name="Google Shape;1861;p242"/>
          <p:cNvCxnSpPr>
            <a:endCxn id="1859" idx="1"/>
          </p:cNvCxnSpPr>
          <p:nvPr/>
        </p:nvCxnSpPr>
        <p:spPr>
          <a:xfrm rot="10800000" flipH="1">
            <a:off x="2062249" y="1737250"/>
            <a:ext cx="728400" cy="1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62" name="Google Shape;1862;p242"/>
          <p:cNvCxnSpPr>
            <a:endCxn id="1859" idx="1"/>
          </p:cNvCxnSpPr>
          <p:nvPr/>
        </p:nvCxnSpPr>
        <p:spPr>
          <a:xfrm rot="10800000" flipH="1">
            <a:off x="2062249" y="1737250"/>
            <a:ext cx="728400" cy="3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863" name="Google Shape;1863;p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5" name="Google Shape;1865;p242"/>
          <p:cNvCxnSpPr>
            <a:stCxn id="1859" idx="3"/>
            <a:endCxn id="1864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866" name="Google Shape;1866;p242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67" name="Google Shape;1867;p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242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69" name="Google Shape;1869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0" name="Google Shape;1870;p242"/>
          <p:cNvCxnSpPr>
            <a:stCxn id="1864" idx="2"/>
            <a:endCxn id="1869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871" name="Google Shape;1871;p242"/>
          <p:cNvCxnSpPr>
            <a:stCxn id="1867" idx="2"/>
            <a:endCxn id="1869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sp>
        <p:nvSpPr>
          <p:cNvPr id="1872" name="Google Shape;1872;p242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73" name="Google Shape;1873;p2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4" name="Google Shape;1874;p242"/>
          <p:cNvCxnSpPr>
            <a:stCxn id="1869" idx="2"/>
            <a:endCxn id="1873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75" name="Google Shape;1875;p242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76" name="Google Shape;1876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Google Shape;1878;p242"/>
          <p:cNvCxnSpPr>
            <a:stCxn id="1867" idx="2"/>
            <a:endCxn id="1876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879" name="Google Shape;1879;p242"/>
          <p:cNvCxnSpPr>
            <a:stCxn id="1864" idx="2"/>
            <a:endCxn id="1876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880" name="Google Shape;1880;p2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1" name="Google Shape;1881;p242"/>
          <p:cNvCxnSpPr>
            <a:stCxn id="1876" idx="2"/>
            <a:endCxn id="1880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2" name="Google Shape;1882;p242"/>
          <p:cNvCxnSpPr>
            <a:stCxn id="1864" idx="2"/>
            <a:endCxn id="1877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883" name="Google Shape;1883;p242"/>
          <p:cNvCxnSpPr>
            <a:stCxn id="1867" idx="2"/>
            <a:endCxn id="1877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884" name="Google Shape;1884;p2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5" name="Google Shape;1885;p242"/>
          <p:cNvCxnSpPr>
            <a:stCxn id="1877" idx="2"/>
            <a:endCxn id="1884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86" name="Google Shape;1886;p2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42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88" name="Google Shape;1888;p2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29427" flipH="1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9" name="Google Shape;1889;p242"/>
          <p:cNvCxnSpPr>
            <a:stCxn id="1873" idx="2"/>
            <a:endCxn id="1886" idx="1"/>
          </p:cNvCxnSpPr>
          <p:nvPr/>
        </p:nvCxnSpPr>
        <p:spPr>
          <a:xfrm rot="5400000" flipH="1">
            <a:off x="6344311" y="2009198"/>
            <a:ext cx="163500" cy="1869600"/>
          </a:xfrm>
          <a:prstGeom prst="curvedConnector4">
            <a:avLst>
              <a:gd name="adj1" fmla="val -145642"/>
              <a:gd name="adj2" fmla="val 55490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890" name="Google Shape;1890;p242"/>
          <p:cNvCxnSpPr>
            <a:stCxn id="1880" idx="2"/>
            <a:endCxn id="1886" idx="1"/>
          </p:cNvCxnSpPr>
          <p:nvPr/>
        </p:nvCxnSpPr>
        <p:spPr>
          <a:xfrm rot="5400000" flipH="1">
            <a:off x="6638624" y="1715048"/>
            <a:ext cx="163500" cy="2457900"/>
          </a:xfrm>
          <a:prstGeom prst="curvedConnector4">
            <a:avLst>
              <a:gd name="adj1" fmla="val -145642"/>
              <a:gd name="adj2" fmla="val 5417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1891" name="Google Shape;1891;p242"/>
          <p:cNvCxnSpPr>
            <a:stCxn id="1884" idx="2"/>
            <a:endCxn id="1886" idx="1"/>
          </p:cNvCxnSpPr>
          <p:nvPr/>
        </p:nvCxnSpPr>
        <p:spPr>
          <a:xfrm rot="5400000" flipH="1">
            <a:off x="6932774" y="1420748"/>
            <a:ext cx="163500" cy="3046500"/>
          </a:xfrm>
          <a:prstGeom prst="curvedConnector4">
            <a:avLst>
              <a:gd name="adj1" fmla="val -145642"/>
              <a:gd name="adj2" fmla="val 5336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1892" name="Google Shape;1892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3" name="Google Shape;1893;p242"/>
          <p:cNvCxnSpPr>
            <a:stCxn id="1855" idx="3"/>
            <a:endCxn id="1892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894" name="Google Shape;1894;p242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895" name="Google Shape;1895;p242"/>
          <p:cNvCxnSpPr>
            <a:stCxn id="1892" idx="3"/>
            <a:endCxn id="1886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96" name="Google Shape;1896;p242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97" name="Google Shape;1897;p242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98" name="Google Shape;1898;p242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99" name="Google Shape;1899;p242"/>
          <p:cNvCxnSpPr/>
          <p:nvPr/>
        </p:nvCxnSpPr>
        <p:spPr>
          <a:xfrm rot="10800000" flipH="1">
            <a:off x="5252784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900" name="Google Shape;1900;p242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901" name="Google Shape;1901;p242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902" name="Google Shape;1902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3" name="Google Shape;1903;p242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The frequency of model updates depends on how frequently </a:t>
            </a:r>
            <a:r>
              <a:rPr lang="en-GB" sz="3600" u="sng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behavior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or the </a:t>
            </a:r>
            <a:r>
              <a:rPr lang="en-GB" sz="3600" u="sng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catalog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-GB" sz="3600" u="sng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shifts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.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950" y="0"/>
            <a:ext cx="80905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243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In news, articles typically live for only 48h 😨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Reading behavior shifts hourly 😱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10" name="Google Shape;1910;p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" name="Google Shape;1915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249616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44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17" name="Google Shape;1917;p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2" name="Google Shape;1922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249616"/>
          </a:xfrm>
          <a:prstGeom prst="rect">
            <a:avLst/>
          </a:prstGeom>
          <a:noFill/>
          <a:ln>
            <a:noFill/>
          </a:ln>
        </p:spPr>
      </p:pic>
      <p:sp>
        <p:nvSpPr>
          <p:cNvPr id="1923" name="Google Shape;1923;p245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24" name="Google Shape;1924;p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5" name="Google Shape;1925;p245"/>
          <p:cNvSpPr/>
          <p:nvPr/>
        </p:nvSpPr>
        <p:spPr>
          <a:xfrm rot="-4067167">
            <a:off x="3376100" y="1836152"/>
            <a:ext cx="967294" cy="46662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245"/>
          <p:cNvSpPr txBox="1"/>
          <p:nvPr/>
        </p:nvSpPr>
        <p:spPr>
          <a:xfrm>
            <a:off x="1740443" y="2512600"/>
            <a:ext cx="3479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Model is stale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27" name="Google Shape;1927;p245"/>
          <p:cNvSpPr/>
          <p:nvPr/>
        </p:nvSpPr>
        <p:spPr>
          <a:xfrm rot="3599965" flipH="1">
            <a:off x="1221752" y="1836150"/>
            <a:ext cx="967183" cy="46666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8" name="Google Shape;1928;p245"/>
          <p:cNvCxnSpPr/>
          <p:nvPr/>
        </p:nvCxnSpPr>
        <p:spPr>
          <a:xfrm>
            <a:off x="1123950" y="1533525"/>
            <a:ext cx="7401000" cy="0"/>
          </a:xfrm>
          <a:prstGeom prst="straightConnector1">
            <a:avLst/>
          </a:prstGeom>
          <a:noFill/>
          <a:ln w="19050" cap="flat" cmpd="sng">
            <a:solidFill>
              <a:srgbClr val="EEFF4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3" name="Google Shape;1933;p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34" name="Google Shape;1934;p246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35" name="Google Shape;1935;p246"/>
          <p:cNvSpPr/>
          <p:nvPr/>
        </p:nvSpPr>
        <p:spPr>
          <a:xfrm>
            <a:off x="3659575" y="304800"/>
            <a:ext cx="12744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6" name="Google Shape;1936;p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90072-6B4E-1A83-C273-A0AE9F25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5E2AE-57A9-E866-1323-5BFA6A4B81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/>
              <a:t>Recap</a:t>
            </a:r>
            <a:endParaRPr lang="cs-CZ" dirty="0"/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9536DDEA-C056-B4EA-8DF6-2CDC40E2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>
            <a:extLst>
              <a:ext uri="{FF2B5EF4-FFF2-40B4-BE49-F238E27FC236}">
                <a16:creationId xmlns:a16="http://schemas.microsoft.com/office/drawing/2014/main" id="{BB0394E1-8CA7-BD3C-9F30-7D5C154A2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56FC7C-BF8B-FD26-95BD-691F89464A11}"/>
              </a:ext>
            </a:extLst>
          </p:cNvPr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E6B2D2A-B7A0-92AA-80A5-3FDC8C364554}"/>
              </a:ext>
            </a:extLst>
          </p:cNvPr>
          <p:cNvSpPr txBox="1"/>
          <p:nvPr/>
        </p:nvSpPr>
        <p:spPr>
          <a:xfrm>
            <a:off x="506108" y="1209167"/>
            <a:ext cx="2908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What</a:t>
            </a:r>
            <a:r>
              <a:rPr lang="cs-CZ" sz="1050" dirty="0"/>
              <a:t> </a:t>
            </a:r>
            <a:r>
              <a:rPr lang="cs-CZ" sz="1050" dirty="0" err="1"/>
              <a:t>is</a:t>
            </a:r>
            <a:r>
              <a:rPr lang="cs-CZ" sz="1050" dirty="0"/>
              <a:t> </a:t>
            </a:r>
            <a:r>
              <a:rPr lang="cs-CZ" sz="1050" dirty="0" err="1"/>
              <a:t>the</a:t>
            </a:r>
            <a:r>
              <a:rPr lang="cs-CZ" sz="1050" dirty="0"/>
              <a:t> </a:t>
            </a:r>
            <a:r>
              <a:rPr lang="cs-CZ" sz="1050" dirty="0" err="1"/>
              <a:t>difference</a:t>
            </a:r>
            <a:r>
              <a:rPr lang="cs-CZ" sz="1050" dirty="0"/>
              <a:t> </a:t>
            </a:r>
            <a:r>
              <a:rPr lang="cs-CZ" sz="1050" dirty="0" err="1"/>
              <a:t>between</a:t>
            </a:r>
            <a:r>
              <a:rPr lang="cs-CZ" sz="1050" dirty="0"/>
              <a:t> </a:t>
            </a:r>
            <a:r>
              <a:rPr lang="cs-CZ" sz="1050" dirty="0" err="1"/>
              <a:t>multi-armed</a:t>
            </a:r>
            <a:r>
              <a:rPr lang="cs-CZ" sz="1050" dirty="0"/>
              <a:t> and </a:t>
            </a:r>
            <a:r>
              <a:rPr lang="cs-CZ" sz="1050" dirty="0" err="1"/>
              <a:t>contextual</a:t>
            </a:r>
            <a:r>
              <a:rPr lang="cs-CZ" sz="1050" dirty="0"/>
              <a:t> </a:t>
            </a:r>
            <a:r>
              <a:rPr lang="cs-CZ" sz="1050" dirty="0" err="1"/>
              <a:t>bandits</a:t>
            </a:r>
            <a:r>
              <a:rPr lang="cs-CZ" sz="1050" dirty="0"/>
              <a:t>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2E6EA28-769C-0143-FAFA-B8E850665CEE}"/>
              </a:ext>
            </a:extLst>
          </p:cNvPr>
          <p:cNvSpPr txBox="1"/>
          <p:nvPr/>
        </p:nvSpPr>
        <p:spPr>
          <a:xfrm>
            <a:off x="3935979" y="1287065"/>
            <a:ext cx="3589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50" dirty="0" err="1"/>
              <a:t>Which</a:t>
            </a:r>
            <a:r>
              <a:rPr lang="cs-CZ" sz="1050" dirty="0"/>
              <a:t> </a:t>
            </a:r>
            <a:r>
              <a:rPr lang="cs-CZ" sz="1050" dirty="0" err="1"/>
              <a:t>specific</a:t>
            </a:r>
            <a:r>
              <a:rPr lang="cs-CZ" sz="1050" dirty="0"/>
              <a:t> </a:t>
            </a:r>
            <a:r>
              <a:rPr lang="cs-CZ" sz="1050" dirty="0" err="1"/>
              <a:t>challenges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Music RS do </a:t>
            </a:r>
            <a:r>
              <a:rPr lang="cs-CZ" sz="1050" dirty="0" err="1"/>
              <a:t>you</a:t>
            </a:r>
            <a:r>
              <a:rPr lang="cs-CZ" sz="1050" dirty="0"/>
              <a:t> </a:t>
            </a:r>
            <a:r>
              <a:rPr lang="cs-CZ" sz="1050" dirty="0" err="1"/>
              <a:t>remember</a:t>
            </a:r>
            <a:endParaRPr lang="cs-CZ" sz="1050" dirty="0"/>
          </a:p>
        </p:txBody>
      </p:sp>
      <p:pic>
        <p:nvPicPr>
          <p:cNvPr id="3" name="Picture 2" descr="Multi-Armed Bandits | Papers With Code">
            <a:extLst>
              <a:ext uri="{FF2B5EF4-FFF2-40B4-BE49-F238E27FC236}">
                <a16:creationId xmlns:a16="http://schemas.microsoft.com/office/drawing/2014/main" id="{53A410E1-812F-8DBF-FDA1-86D8BFA57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71" y="1724414"/>
            <a:ext cx="1701533" cy="16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314;p188">
            <a:extLst>
              <a:ext uri="{FF2B5EF4-FFF2-40B4-BE49-F238E27FC236}">
                <a16:creationId xmlns:a16="http://schemas.microsoft.com/office/drawing/2014/main" id="{F933A290-770A-AFDF-731F-65514A5AEC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8046" y="1705269"/>
            <a:ext cx="4208951" cy="181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11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1" name="Google Shape;194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Google Shape;1942;p247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*Except truly incremental models, but as far as I know, these are not in use due to other issues we will get into later.</a:t>
            </a:r>
            <a:endParaRPr sz="800">
              <a:solidFill>
                <a:schemeClr val="accent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43" name="Google Shape;1943;p247"/>
          <p:cNvSpPr/>
          <p:nvPr/>
        </p:nvSpPr>
        <p:spPr>
          <a:xfrm>
            <a:off x="3659575" y="304800"/>
            <a:ext cx="12744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7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💡Training a model takes time 😥💡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therefore all* models are out of date 🙃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45" name="Google Shape;1945;p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0" name="Google Shape;195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51" name="Google Shape;1951;p248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52" name="Google Shape;1952;p248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248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248"/>
          <p:cNvSpPr txBox="1"/>
          <p:nvPr/>
        </p:nvSpPr>
        <p:spPr>
          <a:xfrm>
            <a:off x="4933875" y="1338300"/>
            <a:ext cx="135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≈2 hours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55" name="Google Shape;1955;p248"/>
          <p:cNvSpPr txBox="1"/>
          <p:nvPr/>
        </p:nvSpPr>
        <p:spPr>
          <a:xfrm>
            <a:off x="4933875" y="2424150"/>
            <a:ext cx="135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≈2 hours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56" name="Google Shape;1956;p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249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63" name="Google Shape;1963;p249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249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249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What happens if we use these models for a news </a:t>
            </a:r>
            <a:r>
              <a:rPr lang="en-GB" sz="3600" dirty="0" err="1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RecSys</a:t>
            </a: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? 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66" name="Google Shape;1966;p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1" name="Google Shape;1971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72" name="Google Shape;1972;p250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73" name="Google Shape;1973;p250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250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250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What happens if we use these models for a news RecSys? 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76" name="Google Shape;1976;p250"/>
          <p:cNvSpPr/>
          <p:nvPr/>
        </p:nvSpPr>
        <p:spPr>
          <a:xfrm>
            <a:off x="1807350" y="-192900"/>
            <a:ext cx="5529300" cy="5529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7" name="Google Shape;1977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Google Shape;1982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83" name="Google Shape;1983;p251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251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251"/>
          <p:cNvSpPr txBox="1"/>
          <p:nvPr/>
        </p:nvSpPr>
        <p:spPr>
          <a:xfrm>
            <a:off x="4710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Unless… 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We can cut down the time by using less training data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86" name="Google Shape;1986;p251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87" name="Google Shape;1987;p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Google Shape;1992;p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25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994" name="Google Shape;1994;p252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995" name="Google Shape;1995;p252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96" name="Google Shape;1996;p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7" name="Google Shape;1997;p252"/>
          <p:cNvCxnSpPr>
            <a:endCxn id="1996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998" name="Google Shape;1998;p252"/>
          <p:cNvCxnSpPr>
            <a:endCxn id="1996" idx="1"/>
          </p:cNvCxnSpPr>
          <p:nvPr/>
        </p:nvCxnSpPr>
        <p:spPr>
          <a:xfrm rot="10800000" flipH="1">
            <a:off x="2062249" y="1737250"/>
            <a:ext cx="728400" cy="1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999" name="Google Shape;1999;p252"/>
          <p:cNvCxnSpPr>
            <a:endCxn id="1996" idx="1"/>
          </p:cNvCxnSpPr>
          <p:nvPr/>
        </p:nvCxnSpPr>
        <p:spPr>
          <a:xfrm rot="10800000" flipH="1">
            <a:off x="2062249" y="1737250"/>
            <a:ext cx="728400" cy="30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2000" name="Google Shape;2000;p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2" name="Google Shape;2002;p252"/>
          <p:cNvCxnSpPr>
            <a:stCxn id="1996" idx="3"/>
            <a:endCxn id="2001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2003" name="Google Shape;2003;p252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04" name="Google Shape;2004;p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252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06" name="Google Shape;2006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7" name="Google Shape;2007;p252"/>
          <p:cNvCxnSpPr>
            <a:stCxn id="2001" idx="2"/>
            <a:endCxn id="2006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2008" name="Google Shape;2008;p252"/>
          <p:cNvCxnSpPr>
            <a:stCxn id="2004" idx="2"/>
            <a:endCxn id="2006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sp>
        <p:nvSpPr>
          <p:cNvPr id="2009" name="Google Shape;2009;p252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10" name="Google Shape;2010;p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1" name="Google Shape;2011;p252"/>
          <p:cNvCxnSpPr>
            <a:stCxn id="2006" idx="2"/>
            <a:endCxn id="2010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2" name="Google Shape;2012;p252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13" name="Google Shape;2013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5" name="Google Shape;2015;p252"/>
          <p:cNvCxnSpPr>
            <a:stCxn id="2004" idx="2"/>
            <a:endCxn id="2013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2016" name="Google Shape;2016;p252"/>
          <p:cNvCxnSpPr>
            <a:stCxn id="2001" idx="2"/>
            <a:endCxn id="2013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2017" name="Google Shape;2017;p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8" name="Google Shape;2018;p252"/>
          <p:cNvCxnSpPr>
            <a:stCxn id="2013" idx="2"/>
            <a:endCxn id="2017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9" name="Google Shape;2019;p252"/>
          <p:cNvCxnSpPr>
            <a:stCxn id="2001" idx="2"/>
            <a:endCxn id="2014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2020" name="Google Shape;2020;p252"/>
          <p:cNvCxnSpPr>
            <a:stCxn id="2004" idx="2"/>
            <a:endCxn id="2014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name="adj1" fmla="val -67438"/>
            </a:avLst>
          </a:prstGeom>
          <a:noFill/>
          <a:ln w="28575" cap="flat" cmpd="sng">
            <a:solidFill>
              <a:srgbClr val="EEFF41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2021" name="Google Shape;2021;p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2" name="Google Shape;2022;p252"/>
          <p:cNvCxnSpPr>
            <a:stCxn id="2014" idx="2"/>
            <a:endCxn id="2021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3" name="Google Shape;2023;p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Google Shape;2024;p252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25" name="Google Shape;2025;p2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29427" flipH="1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6" name="Google Shape;2026;p252"/>
          <p:cNvCxnSpPr>
            <a:stCxn id="2010" idx="2"/>
            <a:endCxn id="2023" idx="1"/>
          </p:cNvCxnSpPr>
          <p:nvPr/>
        </p:nvCxnSpPr>
        <p:spPr>
          <a:xfrm rot="5400000" flipH="1">
            <a:off x="6344311" y="2009198"/>
            <a:ext cx="163500" cy="1869600"/>
          </a:xfrm>
          <a:prstGeom prst="curvedConnector4">
            <a:avLst>
              <a:gd name="adj1" fmla="val -145642"/>
              <a:gd name="adj2" fmla="val 55490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2027" name="Google Shape;2027;p252"/>
          <p:cNvCxnSpPr>
            <a:stCxn id="2017" idx="2"/>
            <a:endCxn id="2023" idx="1"/>
          </p:cNvCxnSpPr>
          <p:nvPr/>
        </p:nvCxnSpPr>
        <p:spPr>
          <a:xfrm rot="5400000" flipH="1">
            <a:off x="6638624" y="1715048"/>
            <a:ext cx="163500" cy="2457900"/>
          </a:xfrm>
          <a:prstGeom prst="curvedConnector4">
            <a:avLst>
              <a:gd name="adj1" fmla="val -145642"/>
              <a:gd name="adj2" fmla="val 5417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cxnSp>
        <p:nvCxnSpPr>
          <p:cNvPr id="2028" name="Google Shape;2028;p252"/>
          <p:cNvCxnSpPr>
            <a:stCxn id="2021" idx="2"/>
            <a:endCxn id="2023" idx="1"/>
          </p:cNvCxnSpPr>
          <p:nvPr/>
        </p:nvCxnSpPr>
        <p:spPr>
          <a:xfrm rot="5400000" flipH="1">
            <a:off x="6932774" y="1420748"/>
            <a:ext cx="163500" cy="3046500"/>
          </a:xfrm>
          <a:prstGeom prst="curvedConnector4">
            <a:avLst>
              <a:gd name="adj1" fmla="val -145642"/>
              <a:gd name="adj2" fmla="val 53369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stealth" w="med" len="med"/>
          </a:ln>
        </p:spPr>
      </p:cxnSp>
      <p:pic>
        <p:nvPicPr>
          <p:cNvPr id="2029" name="Google Shape;2029;p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0" name="Google Shape;2030;p252"/>
          <p:cNvCxnSpPr>
            <a:stCxn id="1992" idx="3"/>
            <a:endCxn id="2029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2031" name="Google Shape;2031;p252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2032" name="Google Shape;2032;p252"/>
          <p:cNvCxnSpPr>
            <a:stCxn id="2029" idx="3"/>
            <a:endCxn id="2023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033" name="Google Shape;2033;p252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034" name="Google Shape;2034;p252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035" name="Google Shape;2035;p252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036" name="Google Shape;2036;p252"/>
          <p:cNvCxnSpPr/>
          <p:nvPr/>
        </p:nvCxnSpPr>
        <p:spPr>
          <a:xfrm rot="10800000" flipH="1">
            <a:off x="5252784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037" name="Google Shape;2037;p252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038" name="Google Shape;2038;p252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2039" name="Google Shape;2039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0" name="Google Shape;2040;p252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So how much data should we use to train models?</a:t>
            </a:r>
            <a:endParaRPr sz="3600" dirty="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253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46" name="Google Shape;2046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253"/>
          <p:cNvSpPr/>
          <p:nvPr/>
        </p:nvSpPr>
        <p:spPr>
          <a:xfrm>
            <a:off x="5457825" y="1162050"/>
            <a:ext cx="9336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253"/>
          <p:cNvSpPr/>
          <p:nvPr/>
        </p:nvSpPr>
        <p:spPr>
          <a:xfrm>
            <a:off x="4253250" y="1162050"/>
            <a:ext cx="12045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9" name="Google Shape;2049;p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254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55" name="Google Shape;2055;p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2056;p254"/>
          <p:cNvSpPr/>
          <p:nvPr/>
        </p:nvSpPr>
        <p:spPr>
          <a:xfrm>
            <a:off x="5457825" y="1162050"/>
            <a:ext cx="9336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254"/>
          <p:cNvSpPr/>
          <p:nvPr/>
        </p:nvSpPr>
        <p:spPr>
          <a:xfrm>
            <a:off x="4253250" y="1162050"/>
            <a:ext cx="12045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254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💡The optimal amount of training data depends on the domain💡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59" name="Google Shape;2059;p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255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65" name="Google Shape;2065;p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66" name="Google Shape;2066;p255"/>
          <p:cNvSpPr/>
          <p:nvPr/>
        </p:nvSpPr>
        <p:spPr>
          <a:xfrm>
            <a:off x="4253250" y="15596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55"/>
          <p:cNvSpPr/>
          <p:nvPr/>
        </p:nvSpPr>
        <p:spPr>
          <a:xfrm>
            <a:off x="4253250" y="20881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8" name="Google Shape;2068;p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56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74" name="Google Shape;2074;p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256"/>
          <p:cNvSpPr/>
          <p:nvPr/>
        </p:nvSpPr>
        <p:spPr>
          <a:xfrm>
            <a:off x="4253250" y="15596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56"/>
          <p:cNvSpPr/>
          <p:nvPr/>
        </p:nvSpPr>
        <p:spPr>
          <a:xfrm>
            <a:off x="4253250" y="20881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56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💡The optimal amount of training data also depends on the algorithm💡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78" name="Google Shape;2078;p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212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2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News Recommender Systems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Google Shape;2083;p257"/>
          <p:cNvPicPr preferRelativeResize="0"/>
          <p:nvPr/>
        </p:nvPicPr>
        <p:blipFill rotWithShape="1">
          <a:blip r:embed="rId3">
            <a:alphaModFix/>
          </a:blip>
          <a:srcRect r="83209" b="41823"/>
          <a:stretch/>
        </p:blipFill>
        <p:spPr>
          <a:xfrm>
            <a:off x="3241950" y="1438275"/>
            <a:ext cx="13647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Google Shape;2084;p257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85" name="Google Shape;2085;p257"/>
          <p:cNvPicPr preferRelativeResize="0"/>
          <p:nvPr/>
        </p:nvPicPr>
        <p:blipFill rotWithShape="1">
          <a:blip r:embed="rId3">
            <a:alphaModFix/>
          </a:blip>
          <a:srcRect l="65776" r="18285" b="41823"/>
          <a:stretch/>
        </p:blipFill>
        <p:spPr>
          <a:xfrm>
            <a:off x="4606650" y="1438275"/>
            <a:ext cx="1295401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Google Shape;2086;p257"/>
          <p:cNvPicPr preferRelativeResize="0"/>
          <p:nvPr/>
        </p:nvPicPr>
        <p:blipFill rotWithShape="1">
          <a:blip r:embed="rId4">
            <a:alphaModFix/>
          </a:blip>
          <a:srcRect l="60021" r="28664" b="47922"/>
          <a:stretch/>
        </p:blipFill>
        <p:spPr>
          <a:xfrm>
            <a:off x="5902050" y="1651425"/>
            <a:ext cx="927376" cy="15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p257"/>
          <p:cNvSpPr txBox="1"/>
          <p:nvPr/>
        </p:nvSpPr>
        <p:spPr>
          <a:xfrm>
            <a:off x="5000625" y="2419350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sp>
        <p:nvSpPr>
          <p:cNvPr id="2088" name="Google Shape;2088;p257"/>
          <p:cNvSpPr txBox="1"/>
          <p:nvPr/>
        </p:nvSpPr>
        <p:spPr>
          <a:xfrm>
            <a:off x="5785200" y="2166938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pic>
        <p:nvPicPr>
          <p:cNvPr id="2089" name="Google Shape;2089;p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4" name="Google Shape;2094;p258"/>
          <p:cNvPicPr preferRelativeResize="0"/>
          <p:nvPr/>
        </p:nvPicPr>
        <p:blipFill rotWithShape="1">
          <a:blip r:embed="rId3">
            <a:alphaModFix/>
          </a:blip>
          <a:srcRect r="83209" b="41823"/>
          <a:stretch/>
        </p:blipFill>
        <p:spPr>
          <a:xfrm>
            <a:off x="3241950" y="1438275"/>
            <a:ext cx="13647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2095;p258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96" name="Google Shape;2096;p258"/>
          <p:cNvPicPr preferRelativeResize="0"/>
          <p:nvPr/>
        </p:nvPicPr>
        <p:blipFill rotWithShape="1">
          <a:blip r:embed="rId3">
            <a:alphaModFix/>
          </a:blip>
          <a:srcRect l="65776" r="18285" b="41823"/>
          <a:stretch/>
        </p:blipFill>
        <p:spPr>
          <a:xfrm>
            <a:off x="4606650" y="1438275"/>
            <a:ext cx="1295401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" name="Google Shape;2097;p258"/>
          <p:cNvPicPr preferRelativeResize="0"/>
          <p:nvPr/>
        </p:nvPicPr>
        <p:blipFill rotWithShape="1">
          <a:blip r:embed="rId4">
            <a:alphaModFix/>
          </a:blip>
          <a:srcRect l="60021" r="28664" b="47922"/>
          <a:stretch/>
        </p:blipFill>
        <p:spPr>
          <a:xfrm>
            <a:off x="5902050" y="1651425"/>
            <a:ext cx="927376" cy="15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58"/>
          <p:cNvSpPr txBox="1"/>
          <p:nvPr/>
        </p:nvSpPr>
        <p:spPr>
          <a:xfrm>
            <a:off x="5000625" y="2419350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sp>
        <p:nvSpPr>
          <p:cNvPr id="2099" name="Google Shape;2099;p258"/>
          <p:cNvSpPr txBox="1"/>
          <p:nvPr/>
        </p:nvSpPr>
        <p:spPr>
          <a:xfrm>
            <a:off x="5785200" y="2166938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sp>
        <p:nvSpPr>
          <p:cNvPr id="2100" name="Google Shape;2100;p258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💡If you use the optimal amount of training data, simpler algorithms suddenly win 🏆💡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101" name="Google Shape;2101;p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6" name="Google Shape;2106;p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107;p259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08" name="Google Shape;2108;p259"/>
          <p:cNvSpPr/>
          <p:nvPr/>
        </p:nvSpPr>
        <p:spPr>
          <a:xfrm>
            <a:off x="6534150" y="313125"/>
            <a:ext cx="21717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9" name="Google Shape;2109;p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Google Shape;2114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260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16" name="Google Shape;2116;p260"/>
          <p:cNvSpPr/>
          <p:nvPr/>
        </p:nvSpPr>
        <p:spPr>
          <a:xfrm>
            <a:off x="6534150" y="313125"/>
            <a:ext cx="21717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60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Training a model costs 💰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118" name="Google Shape;2118;p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" name="Google Shape;2123;p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261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25" name="Google Shape;2125;p261"/>
          <p:cNvSpPr/>
          <p:nvPr/>
        </p:nvSpPr>
        <p:spPr>
          <a:xfrm>
            <a:off x="2423850" y="952500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61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💡More complex models cost more 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💰💰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💰💡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27" name="Google Shape;2127;p261"/>
          <p:cNvSpPr/>
          <p:nvPr/>
        </p:nvSpPr>
        <p:spPr>
          <a:xfrm>
            <a:off x="2423700" y="1444425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8" name="Google Shape;2128;p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3" name="Google Shape;2133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34" name="Google Shape;2134;p262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35" name="Google Shape;2135;p262"/>
          <p:cNvSpPr/>
          <p:nvPr/>
        </p:nvSpPr>
        <p:spPr>
          <a:xfrm>
            <a:off x="2423850" y="952500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62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so are they worth it?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37" name="Google Shape;2137;p262"/>
          <p:cNvSpPr/>
          <p:nvPr/>
        </p:nvSpPr>
        <p:spPr>
          <a:xfrm>
            <a:off x="2423700" y="1444425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8" name="Google Shape;2138;p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3" name="Google Shape;2143;p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44" name="Google Shape;2144;p263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45" name="Google Shape;2145;p263"/>
          <p:cNvSpPr/>
          <p:nvPr/>
        </p:nvSpPr>
        <p:spPr>
          <a:xfrm>
            <a:off x="2423850" y="952500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63"/>
          <p:cNvSpPr txBox="1"/>
          <p:nvPr/>
        </p:nvSpPr>
        <p:spPr>
          <a:xfrm>
            <a:off x="3117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so are they worth it?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Usually no</a:t>
            </a:r>
            <a:r>
              <a:rPr lang="cs-CZ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t</a:t>
            </a: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unless you are Spotify/Netflix</a:t>
            </a:r>
            <a:endParaRPr sz="3600" dirty="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47" name="Google Shape;2147;p263"/>
          <p:cNvSpPr/>
          <p:nvPr/>
        </p:nvSpPr>
        <p:spPr>
          <a:xfrm>
            <a:off x="2423700" y="1444425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26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18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💡When and how often a model should be trained is an important design decision💡</a:t>
            </a:r>
            <a:endParaRPr>
              <a:highlight>
                <a:schemeClr val="accent6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💡… and cost should not be ignored💡</a:t>
            </a:r>
            <a:endParaRPr>
              <a:highlight>
                <a:schemeClr val="accent6"/>
              </a:highlight>
            </a:endParaRPr>
          </a:p>
        </p:txBody>
      </p:sp>
      <p:pic>
        <p:nvPicPr>
          <p:cNvPr id="2154" name="Google Shape;2154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Policy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2160" name="Google Shape;2160;p2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Filter Bubbles/Diversity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News publishers have a mission/responsibility to inform readers by providing news that is diverse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266"/>
          <p:cNvSpPr txBox="1"/>
          <p:nvPr/>
        </p:nvSpPr>
        <p:spPr>
          <a:xfrm>
            <a:off x="1162050" y="247650"/>
            <a:ext cx="681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6" name="Google Shape;2166;p266"/>
          <p:cNvSpPr txBox="1"/>
          <p:nvPr/>
        </p:nvSpPr>
        <p:spPr>
          <a:xfrm>
            <a:off x="2594700" y="474000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Filter bubbles by Lien:</a:t>
            </a:r>
            <a:endParaRPr sz="2500" i="0" u="none" strike="noStrike" cap="none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67" name="Google Shape;2167;p266"/>
          <p:cNvSpPr txBox="1"/>
          <p:nvPr/>
        </p:nvSpPr>
        <p:spPr>
          <a:xfrm>
            <a:off x="1162050" y="1084200"/>
            <a:ext cx="6819900" cy="29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technological filter bubble is a decrease in the </a:t>
            </a:r>
            <a:r>
              <a:rPr lang="en-GB" sz="2200" b="1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diversity</a:t>
            </a:r>
            <a:r>
              <a:rPr lang="en-GB" sz="2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of a user’s </a:t>
            </a:r>
            <a:r>
              <a:rPr lang="en-GB" sz="2200" b="1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recommendations</a:t>
            </a:r>
            <a:r>
              <a:rPr lang="en-GB" sz="2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over </a:t>
            </a:r>
            <a:r>
              <a:rPr lang="en-GB" sz="2200" b="1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time</a:t>
            </a:r>
            <a:r>
              <a:rPr lang="en-GB" sz="2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in any dimension of diversity, resulting from the choices made by different </a:t>
            </a:r>
            <a:r>
              <a:rPr lang="en-GB" sz="2200" b="1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recommendation stakeholders</a:t>
            </a:r>
            <a:r>
              <a:rPr lang="en-GB" sz="2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b="1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Google Shape;1466;p213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2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News Recommender Systems</a:t>
            </a:r>
            <a:endParaRPr>
              <a:highlight>
                <a:schemeClr val="accent6"/>
              </a:highlight>
            </a:endParaRPr>
          </a:p>
        </p:txBody>
      </p:sp>
      <p:pic>
        <p:nvPicPr>
          <p:cNvPr id="1468" name="Google Shape;1468;p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267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HOW SHOULD WE MEASURE FILTER BUBBLES IN ONLINE NEWS?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73" name="Google Shape;2173;p267"/>
          <p:cNvSpPr txBox="1">
            <a:spLocks noGrp="1"/>
          </p:cNvSpPr>
          <p:nvPr>
            <p:ph type="subTitle" idx="1"/>
          </p:nvPr>
        </p:nvSpPr>
        <p:spPr>
          <a:xfrm>
            <a:off x="852750" y="3416300"/>
            <a:ext cx="72564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Currently under submission.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268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WHY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269"/>
          <p:cNvSpPr txBox="1">
            <a:spLocks noGrp="1"/>
          </p:cNvSpPr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EDITORS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4" name="Google Shape;2184;p269"/>
          <p:cNvSpPr txBox="1">
            <a:spLocks noGrp="1"/>
          </p:cNvSpPr>
          <p:nvPr>
            <p:ph type="subTitle" idx="1"/>
          </p:nvPr>
        </p:nvSpPr>
        <p:spPr>
          <a:xfrm>
            <a:off x="715225" y="1293650"/>
            <a:ext cx="5254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concerned that filter bubbles will take away their brand DNA</a:t>
            </a:r>
            <a:endParaRPr/>
          </a:p>
        </p:txBody>
      </p:sp>
      <p:sp>
        <p:nvSpPr>
          <p:cNvPr id="2185" name="Google Shape;2185;p269"/>
          <p:cNvSpPr txBox="1">
            <a:spLocks noGrp="1"/>
          </p:cNvSpPr>
          <p:nvPr>
            <p:ph type="title" idx="2"/>
          </p:nvPr>
        </p:nvSpPr>
        <p:spPr>
          <a:xfrm>
            <a:off x="2594725" y="1943750"/>
            <a:ext cx="54501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POLICY-MAKERS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6" name="Google Shape;2186;p269"/>
          <p:cNvSpPr txBox="1">
            <a:spLocks noGrp="1"/>
          </p:cNvSpPr>
          <p:nvPr>
            <p:ph type="subTitle" idx="3"/>
          </p:nvPr>
        </p:nvSpPr>
        <p:spPr>
          <a:xfrm>
            <a:off x="2594725" y="2802175"/>
            <a:ext cx="5568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worry that filter bubbles would harm the democratic process</a:t>
            </a:r>
            <a:endParaRPr/>
          </a:p>
        </p:txBody>
      </p:sp>
      <p:sp>
        <p:nvSpPr>
          <p:cNvPr id="2187" name="Google Shape;2187;p269"/>
          <p:cNvSpPr txBox="1">
            <a:spLocks noGrp="1"/>
          </p:cNvSpPr>
          <p:nvPr>
            <p:ph type="title" idx="4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USERS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8" name="Google Shape;2188;p269"/>
          <p:cNvSpPr txBox="1">
            <a:spLocks noGrp="1"/>
          </p:cNvSpPr>
          <p:nvPr>
            <p:ph type="subTitle" idx="5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want to be exposed to diverse news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270"/>
          <p:cNvSpPr txBox="1">
            <a:spLocks noGrp="1"/>
          </p:cNvSpPr>
          <p:nvPr>
            <p:ph type="title"/>
          </p:nvPr>
        </p:nvSpPr>
        <p:spPr>
          <a:xfrm>
            <a:off x="582325" y="334325"/>
            <a:ext cx="7944300" cy="6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Poppins SemiBold"/>
                <a:ea typeface="Poppins SemiBold"/>
                <a:cs typeface="Poppins SemiBold"/>
                <a:sym typeface="Poppins SemiBold"/>
              </a:rPr>
              <a:t>How CAN We Measure Filter Bubbles?</a:t>
            </a:r>
            <a:endParaRPr sz="32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94" name="Google Shape;2194;p270"/>
          <p:cNvSpPr txBox="1"/>
          <p:nvPr/>
        </p:nvSpPr>
        <p:spPr>
          <a:xfrm>
            <a:off x="1608468" y="3169797"/>
            <a:ext cx="1887300" cy="160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Audit Study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5" name="Google Shape;2195;p270"/>
          <p:cNvSpPr txBox="1"/>
          <p:nvPr/>
        </p:nvSpPr>
        <p:spPr>
          <a:xfrm>
            <a:off x="1612846" y="1484234"/>
            <a:ext cx="1887300" cy="1592700"/>
          </a:xfrm>
          <a:prstGeom prst="rect">
            <a:avLst/>
          </a:prstGeom>
          <a:solidFill>
            <a:srgbClr val="59A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Study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6" name="Google Shape;2196;p270"/>
          <p:cNvSpPr txBox="1"/>
          <p:nvPr/>
        </p:nvSpPr>
        <p:spPr>
          <a:xfrm>
            <a:off x="3585025" y="3169801"/>
            <a:ext cx="1887300" cy="7389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Field Experiment</a:t>
            </a:r>
            <a:endParaRPr sz="16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7" name="Google Shape;2197;p270"/>
          <p:cNvSpPr txBox="1"/>
          <p:nvPr/>
        </p:nvSpPr>
        <p:spPr>
          <a:xfrm>
            <a:off x="3585032" y="1484241"/>
            <a:ext cx="1887300" cy="159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Controlled User Study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8" name="Google Shape;2198;p270"/>
          <p:cNvSpPr/>
          <p:nvPr/>
        </p:nvSpPr>
        <p:spPr>
          <a:xfrm>
            <a:off x="1608475" y="1011425"/>
            <a:ext cx="1887300" cy="37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Simulated Users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9" name="Google Shape;2199;p270"/>
          <p:cNvSpPr/>
          <p:nvPr/>
        </p:nvSpPr>
        <p:spPr>
          <a:xfrm>
            <a:off x="3585075" y="1011500"/>
            <a:ext cx="1887300" cy="37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Real Users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0" name="Google Shape;2200;p270"/>
          <p:cNvSpPr/>
          <p:nvPr/>
        </p:nvSpPr>
        <p:spPr>
          <a:xfrm rot="-5400000">
            <a:off x="498900" y="2056125"/>
            <a:ext cx="1609500" cy="4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Simulated Env.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1" name="Google Shape;2201;p270"/>
          <p:cNvSpPr/>
          <p:nvPr/>
        </p:nvSpPr>
        <p:spPr>
          <a:xfrm rot="-5400000">
            <a:off x="499450" y="3759375"/>
            <a:ext cx="16095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Real Env.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2" name="Google Shape;2202;p270"/>
          <p:cNvSpPr txBox="1"/>
          <p:nvPr/>
        </p:nvSpPr>
        <p:spPr>
          <a:xfrm>
            <a:off x="3585025" y="4040326"/>
            <a:ext cx="1887300" cy="7389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Observational Study</a:t>
            </a:r>
            <a:endParaRPr sz="16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03" name="Google Shape;2203;p270"/>
          <p:cNvGrpSpPr/>
          <p:nvPr/>
        </p:nvGrpSpPr>
        <p:grpSpPr>
          <a:xfrm>
            <a:off x="5624800" y="1475775"/>
            <a:ext cx="583575" cy="3058500"/>
            <a:chOff x="5851675" y="1553100"/>
            <a:chExt cx="583575" cy="3058500"/>
          </a:xfrm>
        </p:grpSpPr>
        <p:cxnSp>
          <p:nvCxnSpPr>
            <p:cNvPr id="2204" name="Google Shape;2204;p270"/>
            <p:cNvCxnSpPr/>
            <p:nvPr/>
          </p:nvCxnSpPr>
          <p:spPr>
            <a:xfrm flipH="1">
              <a:off x="5851675" y="1553100"/>
              <a:ext cx="29400" cy="3058500"/>
            </a:xfrm>
            <a:prstGeom prst="straightConnector1">
              <a:avLst/>
            </a:prstGeom>
            <a:noFill/>
            <a:ln w="1143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05" name="Google Shape;2205;p270"/>
            <p:cNvSpPr txBox="1"/>
            <p:nvPr/>
          </p:nvSpPr>
          <p:spPr>
            <a:xfrm rot="-5400000">
              <a:off x="5330350" y="2675025"/>
              <a:ext cx="180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Poppins SemiBold"/>
                  <a:ea typeface="Poppins SemiBold"/>
                  <a:cs typeface="Poppins SemiBold"/>
                  <a:sym typeface="Poppins SemiBold"/>
                </a:rPr>
                <a:t>MORE REALISTIC</a:t>
              </a:r>
              <a:endParaRPr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2206" name="Google Shape;2206;p270"/>
          <p:cNvGrpSpPr/>
          <p:nvPr/>
        </p:nvGrpSpPr>
        <p:grpSpPr>
          <a:xfrm rot="-5400000" flipH="1">
            <a:off x="2457362" y="3363725"/>
            <a:ext cx="606626" cy="3058500"/>
            <a:chOff x="5851675" y="1553100"/>
            <a:chExt cx="583575" cy="3058500"/>
          </a:xfrm>
        </p:grpSpPr>
        <p:cxnSp>
          <p:nvCxnSpPr>
            <p:cNvPr id="2207" name="Google Shape;2207;p270"/>
            <p:cNvCxnSpPr/>
            <p:nvPr/>
          </p:nvCxnSpPr>
          <p:spPr>
            <a:xfrm flipH="1">
              <a:off x="5851675" y="1553100"/>
              <a:ext cx="29400" cy="3058500"/>
            </a:xfrm>
            <a:prstGeom prst="straightConnector1">
              <a:avLst/>
            </a:prstGeom>
            <a:noFill/>
            <a:ln w="1143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08" name="Google Shape;2208;p270"/>
            <p:cNvSpPr txBox="1"/>
            <p:nvPr/>
          </p:nvSpPr>
          <p:spPr>
            <a:xfrm rot="-5400000">
              <a:off x="5330350" y="2675025"/>
              <a:ext cx="180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Poppins SemiBold"/>
                  <a:ea typeface="Poppins SemiBold"/>
                  <a:cs typeface="Poppins SemiBold"/>
                  <a:sym typeface="Poppins SemiBold"/>
                </a:rPr>
                <a:t>MORE REALISTIC</a:t>
              </a:r>
              <a:endParaRPr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271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272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19" name="Google Shape;2219;p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273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25" name="Google Shape;2225;p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274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31" name="Google Shape;2231;p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275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37" name="Google Shape;2237;p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Google Shape;2238;p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276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44" name="Google Shape;2244;p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Google Shape;1473;p214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2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News Recommender Systems</a:t>
            </a:r>
            <a:endParaRPr>
              <a:highlight>
                <a:schemeClr val="accent6"/>
              </a:highlight>
            </a:endParaRPr>
          </a:p>
        </p:txBody>
      </p:sp>
      <p:pic>
        <p:nvPicPr>
          <p:cNvPr id="1475" name="Google Shape;1475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277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52" name="Google Shape;2252;p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278"/>
          <p:cNvSpPr txBox="1">
            <a:spLocks noGrp="1"/>
          </p:cNvSpPr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60" name="Google Shape;2260;p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2" name="Google Shape;2262;p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3" name="Google Shape;2263;p2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2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Editorial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2269" name="Google Shape;2269;p2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Brand DNA 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Editors provide value by curating relevant news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Long-Term User Engagement (Subscriptions)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What we want is for users to buy subscriptions, but how do recommendations contribute to that?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2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User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2275" name="Google Shape;2275;p2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Niche/Hyperlocal Content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E.g. opera, stock market, regional sports matches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/>
              <a:t>Choice Overwhelm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30302" y="107156"/>
            <a:ext cx="5825198" cy="1234728"/>
          </a:xfrm>
        </p:spPr>
        <p:txBody>
          <a:bodyPr/>
          <a:lstStyle/>
          <a:p>
            <a:pPr lvl="0"/>
            <a:r>
              <a:rPr lang="cs-CZ" sz="3300" dirty="0" err="1"/>
              <a:t>People</a:t>
            </a:r>
            <a:r>
              <a:rPr lang="cs-CZ" sz="3300" dirty="0"/>
              <a:t> Recommender Systems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AF2D04-839B-08C1-B9D5-A1396C8BF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25" y="2024691"/>
            <a:ext cx="3877275" cy="31188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6EA441-C1A7-383A-E326-7C5CBC5578A2}"/>
              </a:ext>
            </a:extLst>
          </p:cNvPr>
          <p:cNvSpPr txBox="1"/>
          <p:nvPr/>
        </p:nvSpPr>
        <p:spPr>
          <a:xfrm>
            <a:off x="95251" y="3989178"/>
            <a:ext cx="3738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Slides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partially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based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on Maastricht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RecSys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course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by Nava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Tintarev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and Francesco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Barile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1093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C8E52-1405-B426-8FAE-8D921A3D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94650-1255-8428-8B94-E537C4B32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65AB3E-B721-E1E2-B751-E22E8D1D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" y="0"/>
            <a:ext cx="91394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210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C8E52-1405-B426-8FAE-8D921A3D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94650-1255-8428-8B94-E537C4B32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E7003F-20CE-362F-77E1-B03537481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"/>
            <a:ext cx="9144000" cy="51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847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61343-45F3-6109-0EFF-8087A536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7C5E07-0B15-B4B5-0474-136386AEC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8F02E-BDDE-2E76-D710-2D70E0F5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6"/>
            <a:ext cx="9144000" cy="51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29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23C18-2879-2237-EDC5-1C118ED1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DC869-0379-2C00-E614-3890787A7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A32FB5-8256-4334-BF44-425F4BCE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9144000" cy="51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8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03CAB-8A00-2547-310C-B8EF91B3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1068D-0A5C-27DC-8FC6-330305F8A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A81FF4-6B45-EFF1-84E6-4F871A81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4"/>
            <a:ext cx="9144000" cy="51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5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2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Stakeholders</a:t>
            </a:r>
            <a:endParaRPr/>
          </a:p>
        </p:txBody>
      </p:sp>
      <p:pic>
        <p:nvPicPr>
          <p:cNvPr id="1482" name="Google Shape;1482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263" y="227387"/>
            <a:ext cx="4093474" cy="46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15"/>
          <p:cNvSpPr txBox="1">
            <a:spLocks noGrp="1"/>
          </p:cNvSpPr>
          <p:nvPr>
            <p:ph type="body" idx="1"/>
          </p:nvPr>
        </p:nvSpPr>
        <p:spPr>
          <a:xfrm>
            <a:off x="6618725" y="11065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Product Managers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&amp; Data Scientists</a:t>
            </a:r>
            <a:endParaRPr sz="1200"/>
          </a:p>
        </p:txBody>
      </p:sp>
      <p:sp>
        <p:nvSpPr>
          <p:cNvPr id="1484" name="Google Shape;1484;p215"/>
          <p:cNvSpPr txBox="1">
            <a:spLocks noGrp="1"/>
          </p:cNvSpPr>
          <p:nvPr>
            <p:ph type="body" idx="1"/>
          </p:nvPr>
        </p:nvSpPr>
        <p:spPr>
          <a:xfrm>
            <a:off x="3904800" y="46608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Users</a:t>
            </a:r>
            <a:endParaRPr sz="1200"/>
          </a:p>
        </p:txBody>
      </p:sp>
      <p:sp>
        <p:nvSpPr>
          <p:cNvPr id="1485" name="Google Shape;1485;p215"/>
          <p:cNvSpPr txBox="1">
            <a:spLocks noGrp="1"/>
          </p:cNvSpPr>
          <p:nvPr>
            <p:ph type="body" idx="1"/>
          </p:nvPr>
        </p:nvSpPr>
        <p:spPr>
          <a:xfrm>
            <a:off x="4976100" y="377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Editors &amp; Journalists</a:t>
            </a:r>
            <a:endParaRPr sz="1200"/>
          </a:p>
        </p:txBody>
      </p:sp>
      <p:sp>
        <p:nvSpPr>
          <p:cNvPr id="1486" name="Google Shape;1486;p215"/>
          <p:cNvSpPr txBox="1">
            <a:spLocks noGrp="1"/>
          </p:cNvSpPr>
          <p:nvPr>
            <p:ph type="body" idx="1"/>
          </p:nvPr>
        </p:nvSpPr>
        <p:spPr>
          <a:xfrm>
            <a:off x="1190875" y="28657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Policy-makers</a:t>
            </a:r>
            <a:endParaRPr sz="1200"/>
          </a:p>
        </p:txBody>
      </p:sp>
      <p:sp>
        <p:nvSpPr>
          <p:cNvPr id="1487" name="Google Shape;1487;p215"/>
          <p:cNvSpPr txBox="1">
            <a:spLocks noGrp="1"/>
          </p:cNvSpPr>
          <p:nvPr>
            <p:ph type="body" idx="1"/>
          </p:nvPr>
        </p:nvSpPr>
        <p:spPr>
          <a:xfrm>
            <a:off x="1360125" y="753650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Business, Investors</a:t>
            </a:r>
            <a:endParaRPr sz="12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EF39E-AC1E-C001-AA17-EAEA899B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B3BBBB-E365-1569-81C0-821A81B86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6E182B-D193-0121-1453-91316C02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9"/>
            <a:ext cx="9144000" cy="5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8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9F192-BED6-8B76-1BD1-45DAE291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C43D66-3DFF-827C-CD40-37E9B256A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0E26EF-9837-317D-C528-596B3D24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5" y="0"/>
            <a:ext cx="89827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641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127C9-BDCC-8802-BAAD-2523F991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D1961B-7176-6B74-3C76-EA198DCE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7127F2-5418-A1D7-0307-E42616C7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" y="0"/>
            <a:ext cx="9096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947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CB135-9AFA-632D-02DB-8A23EC85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44567-80EE-A6B8-0086-C73545C76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11C4E6-0303-2ECF-949E-0A1E8E47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" y="0"/>
            <a:ext cx="90922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01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18B94-6EED-C9B2-FCEA-BE1474CB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7AD7E5-7636-BF44-A4BF-586BB153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C70E29-4FB8-D512-CC27-FF9339F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3"/>
            <a:ext cx="9144000" cy="51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58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31DF8-F947-F199-6B92-ED808818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F11E63-613A-D7C5-66F9-333090005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58CDDA-3EFE-5C55-C557-D5B20839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"/>
            <a:ext cx="9144000" cy="514068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4481B4-0772-B609-E77B-84A3674F0C34}"/>
              </a:ext>
            </a:extLst>
          </p:cNvPr>
          <p:cNvSpPr txBox="1"/>
          <p:nvPr/>
        </p:nvSpPr>
        <p:spPr>
          <a:xfrm>
            <a:off x="609601" y="4791075"/>
            <a:ext cx="77890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Can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lead to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FoFoF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friend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friend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frined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type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recommendations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considering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weak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(B-&gt;A-&gt;C)</a:t>
            </a:r>
          </a:p>
        </p:txBody>
      </p:sp>
    </p:spTree>
    <p:extLst>
      <p:ext uri="{BB962C8B-B14F-4D97-AF65-F5344CB8AC3E}">
        <p14:creationId xmlns:p14="http://schemas.microsoft.com/office/powerpoint/2010/main" val="1003876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088BC-D569-CAD2-6A6C-679AB95A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EBBC40-5C8D-C5CA-BB90-5C7846E23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BC9F36-A770-1E2D-3979-E8740194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"/>
            <a:ext cx="9144000" cy="51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74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5C19A-5B43-F637-F007-CC3767BA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FF128-5046-AEED-E712-079A9FC4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75680-56A4-A099-5A14-2A982365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" y="0"/>
            <a:ext cx="9124658" cy="51435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CF7734-B6D7-88BB-21AD-A1F782E3D7B6}"/>
              </a:ext>
            </a:extLst>
          </p:cNvPr>
          <p:cNvSpPr txBox="1"/>
          <p:nvPr/>
        </p:nvSpPr>
        <p:spPr>
          <a:xfrm>
            <a:off x="4498637" y="1090008"/>
            <a:ext cx="46866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Recommend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courses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/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mentors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to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follow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defTabSz="685800">
              <a:buClrTx/>
            </a:pP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…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or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recommend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people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to team up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with</a:t>
            </a:r>
            <a:endParaRPr lang="cs-CZ" sz="2100" kern="1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684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5C19A-5B43-F637-F007-CC3767BA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FF128-5046-AEED-E712-079A9FC4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75680-56A4-A099-5A14-2A982365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" y="0"/>
            <a:ext cx="9124658" cy="51435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CF7734-B6D7-88BB-21AD-A1F782E3D7B6}"/>
              </a:ext>
            </a:extLst>
          </p:cNvPr>
          <p:cNvSpPr txBox="1"/>
          <p:nvPr/>
        </p:nvSpPr>
        <p:spPr>
          <a:xfrm>
            <a:off x="4498637" y="1090008"/>
            <a:ext cx="46866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Recommend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courses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/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mentors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to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follow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defTabSz="685800">
              <a:buClrTx/>
            </a:pP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…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or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recommend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people</a:t>
            </a:r>
            <a:r>
              <a:rPr lang="cs-CZ" sz="2100" kern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to team up </a:t>
            </a:r>
            <a:r>
              <a:rPr lang="cs-CZ" sz="2100" kern="1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with</a:t>
            </a:r>
            <a:endParaRPr lang="cs-CZ" sz="2100" kern="1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6203764-DCFA-6018-ED66-477AAEF360E3}"/>
              </a:ext>
            </a:extLst>
          </p:cNvPr>
          <p:cNvSpPr txBox="1"/>
          <p:nvPr/>
        </p:nvSpPr>
        <p:spPr>
          <a:xfrm>
            <a:off x="836368" y="4593270"/>
            <a:ext cx="5240582" cy="4154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defTabSz="685800">
              <a:buClrTx/>
            </a:pPr>
            <a:r>
              <a:rPr lang="cs-CZ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Socio-</a:t>
            </a:r>
            <a:r>
              <a:rPr lang="cs-CZ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demographic</a:t>
            </a:r>
            <a:r>
              <a:rPr lang="cs-CZ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links</a:t>
            </a:r>
            <a:r>
              <a:rPr lang="cs-CZ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performed</a:t>
            </a:r>
            <a:r>
              <a:rPr lang="cs-CZ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cs-CZ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best</a:t>
            </a:r>
            <a:endParaRPr lang="cs-CZ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290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B0F9F-ADA9-D273-5EB6-36F1DD64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5FF5CC-5073-5308-17CB-B097A1B96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77E887-5E80-99AE-C667-E6EA6EA57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1" y="0"/>
            <a:ext cx="9102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2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Stakeholders</a:t>
            </a:r>
            <a:endParaRPr/>
          </a:p>
        </p:txBody>
      </p:sp>
      <p:pic>
        <p:nvPicPr>
          <p:cNvPr id="1493" name="Google Shape;1493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263" y="227387"/>
            <a:ext cx="4093474" cy="46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216"/>
          <p:cNvSpPr txBox="1">
            <a:spLocks noGrp="1"/>
          </p:cNvSpPr>
          <p:nvPr>
            <p:ph type="body" idx="1"/>
          </p:nvPr>
        </p:nvSpPr>
        <p:spPr>
          <a:xfrm>
            <a:off x="6618725" y="11065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Product Managers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&amp; Data Scientists</a:t>
            </a:r>
            <a:endParaRPr sz="1200"/>
          </a:p>
        </p:txBody>
      </p:sp>
      <p:sp>
        <p:nvSpPr>
          <p:cNvPr id="1495" name="Google Shape;1495;p216"/>
          <p:cNvSpPr txBox="1">
            <a:spLocks noGrp="1"/>
          </p:cNvSpPr>
          <p:nvPr>
            <p:ph type="body" idx="1"/>
          </p:nvPr>
        </p:nvSpPr>
        <p:spPr>
          <a:xfrm>
            <a:off x="3904800" y="46608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Users</a:t>
            </a:r>
            <a:endParaRPr sz="1200"/>
          </a:p>
        </p:txBody>
      </p:sp>
      <p:sp>
        <p:nvSpPr>
          <p:cNvPr id="1496" name="Google Shape;1496;p216"/>
          <p:cNvSpPr txBox="1">
            <a:spLocks noGrp="1"/>
          </p:cNvSpPr>
          <p:nvPr>
            <p:ph type="body" idx="1"/>
          </p:nvPr>
        </p:nvSpPr>
        <p:spPr>
          <a:xfrm>
            <a:off x="4976100" y="377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Editors &amp; Journalists</a:t>
            </a:r>
            <a:endParaRPr sz="1200"/>
          </a:p>
        </p:txBody>
      </p:sp>
      <p:sp>
        <p:nvSpPr>
          <p:cNvPr id="1497" name="Google Shape;1497;p216"/>
          <p:cNvSpPr txBox="1">
            <a:spLocks noGrp="1"/>
          </p:cNvSpPr>
          <p:nvPr>
            <p:ph type="body" idx="1"/>
          </p:nvPr>
        </p:nvSpPr>
        <p:spPr>
          <a:xfrm>
            <a:off x="1190875" y="2865775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Policy-makers</a:t>
            </a:r>
            <a:endParaRPr sz="1200"/>
          </a:p>
        </p:txBody>
      </p:sp>
      <p:sp>
        <p:nvSpPr>
          <p:cNvPr id="1498" name="Google Shape;1498;p216"/>
          <p:cNvSpPr txBox="1">
            <a:spLocks noGrp="1"/>
          </p:cNvSpPr>
          <p:nvPr>
            <p:ph type="body" idx="1"/>
          </p:nvPr>
        </p:nvSpPr>
        <p:spPr>
          <a:xfrm>
            <a:off x="1360125" y="753650"/>
            <a:ext cx="13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Business, Investors</a:t>
            </a:r>
            <a:endParaRPr sz="1200"/>
          </a:p>
        </p:txBody>
      </p:sp>
      <p:sp>
        <p:nvSpPr>
          <p:cNvPr id="1499" name="Google Shape;1499;p216"/>
          <p:cNvSpPr txBox="1"/>
          <p:nvPr/>
        </p:nvSpPr>
        <p:spPr>
          <a:xfrm>
            <a:off x="1262700" y="2202300"/>
            <a:ext cx="6618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but the business usually wins…</a:t>
            </a:r>
            <a:endParaRPr sz="3600">
              <a:solidFill>
                <a:schemeClr val="dk1"/>
              </a:solidFill>
              <a:highlight>
                <a:schemeClr val="accent6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1501" y="107156"/>
            <a:ext cx="6383999" cy="2797969"/>
          </a:xfrm>
        </p:spPr>
        <p:txBody>
          <a:bodyPr/>
          <a:lstStyle/>
          <a:p>
            <a:pPr lvl="0"/>
            <a:r>
              <a:rPr lang="cs-CZ" sz="3300" dirty="0" err="1"/>
              <a:t>People</a:t>
            </a:r>
            <a:r>
              <a:rPr lang="cs-CZ" sz="3300" dirty="0"/>
              <a:t> Recommender Systems:</a:t>
            </a:r>
            <a:br>
              <a:rPr lang="cs-CZ" sz="3300" dirty="0"/>
            </a:br>
            <a:r>
              <a:rPr lang="cs-CZ" sz="3300" dirty="0"/>
              <a:t>Online </a:t>
            </a:r>
            <a:r>
              <a:rPr lang="cs-CZ" sz="3300" dirty="0" err="1"/>
              <a:t>Dating</a:t>
            </a:r>
            <a:endParaRPr lang="cs-CZ" sz="3300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0" y="4584281"/>
            <a:ext cx="1378238" cy="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4473925"/>
            <a:ext cx="1858108" cy="6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6568" y="4759345"/>
            <a:ext cx="1709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https://ksi.mff.cuni.cz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6EA441-C1A7-383A-E326-7C5CBC5578A2}"/>
              </a:ext>
            </a:extLst>
          </p:cNvPr>
          <p:cNvSpPr txBox="1"/>
          <p:nvPr/>
        </p:nvSpPr>
        <p:spPr>
          <a:xfrm>
            <a:off x="95251" y="3989178"/>
            <a:ext cx="3738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Slides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partially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based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on Maastricht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RecSys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course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by Nava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Tintarev</a:t>
            </a:r>
            <a:r>
              <a:rPr lang="cs-CZ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and Francesco </a:t>
            </a:r>
            <a:r>
              <a:rPr lang="cs-CZ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Barile</a:t>
            </a:r>
            <a:endParaRPr lang="cs-CZ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26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C6CE7F-0A49-6395-5F49-443E5CCF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2" y="895066"/>
            <a:ext cx="3971037" cy="22138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9" y="857250"/>
            <a:ext cx="0" cy="3429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492C9FFD-9A6F-0027-F142-4B2ED1A8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681" y="897873"/>
            <a:ext cx="3971036" cy="22436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871B49-C958-7067-1993-130CF6BBE0D6}"/>
              </a:ext>
            </a:extLst>
          </p:cNvPr>
          <p:cNvSpPr txBox="1"/>
          <p:nvPr/>
        </p:nvSpPr>
        <p:spPr>
          <a:xfrm>
            <a:off x="2859550" y="412440"/>
            <a:ext cx="37081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21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Reciprocal</a:t>
            </a:r>
            <a:r>
              <a:rPr lang="cs-CZ" sz="21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RS in Online </a:t>
            </a:r>
            <a:r>
              <a:rPr lang="cs-CZ" sz="21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Dating</a:t>
            </a:r>
            <a:endParaRPr lang="cs-CZ" sz="21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F9A1617-FA58-DCE1-2610-4689F034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785" y="2965876"/>
            <a:ext cx="3750992" cy="15003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5761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81CA0-B85C-AFAB-D073-D49F9F2C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Someone You Will Like and</a:t>
            </a:r>
            <a:r>
              <a:rPr lang="cs-CZ" dirty="0"/>
              <a:t> </a:t>
            </a:r>
            <a:r>
              <a:rPr lang="en-US" dirty="0"/>
              <a:t>Who Won’t Reject You</a:t>
            </a:r>
            <a:r>
              <a:rPr lang="cs-CZ" dirty="0"/>
              <a:t> (UMAP 2011)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96D012-2485-1D83-10C2-113F6D15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Modeling </a:t>
            </a:r>
            <a:r>
              <a:rPr lang="cs-CZ" i="1" dirty="0" err="1"/>
              <a:t>both</a:t>
            </a:r>
            <a:r>
              <a:rPr lang="cs-CZ" i="1" dirty="0"/>
              <a:t> </a:t>
            </a:r>
            <a:r>
              <a:rPr lang="cs-CZ" i="1" dirty="0" err="1"/>
              <a:t>Likes</a:t>
            </a:r>
            <a:r>
              <a:rPr lang="cs-CZ" i="1" dirty="0"/>
              <a:t> and </a:t>
            </a:r>
            <a:r>
              <a:rPr lang="cs-CZ" i="1" dirty="0" err="1"/>
              <a:t>Dislikes</a:t>
            </a:r>
            <a:endParaRPr lang="cs-CZ" i="1" dirty="0"/>
          </a:p>
          <a:p>
            <a:pPr lvl="1"/>
            <a:r>
              <a:rPr lang="cs-CZ" dirty="0" err="1"/>
              <a:t>Costly</a:t>
            </a:r>
            <a:r>
              <a:rPr lang="cs-CZ" dirty="0"/>
              <a:t> „</a:t>
            </a:r>
            <a:r>
              <a:rPr lang="cs-CZ" dirty="0" err="1"/>
              <a:t>bad</a:t>
            </a:r>
            <a:r>
              <a:rPr lang="cs-CZ" dirty="0"/>
              <a:t>“ </a:t>
            </a:r>
            <a:r>
              <a:rPr lang="cs-CZ" dirty="0" err="1"/>
              <a:t>recommendations</a:t>
            </a:r>
            <a:r>
              <a:rPr lang="cs-CZ" dirty="0"/>
              <a:t> – </a:t>
            </a:r>
            <a:r>
              <a:rPr lang="cs-CZ" dirty="0" err="1"/>
              <a:t>i.e</a:t>
            </a:r>
            <a:r>
              <a:rPr lang="cs-CZ" dirty="0"/>
              <a:t>., </a:t>
            </a:r>
            <a:r>
              <a:rPr lang="cs-CZ" dirty="0" err="1"/>
              <a:t>initiate</a:t>
            </a:r>
            <a:r>
              <a:rPr lang="cs-CZ" dirty="0"/>
              <a:t> </a:t>
            </a:r>
            <a:r>
              <a:rPr lang="cs-CZ" dirty="0" err="1"/>
              <a:t>contact</a:t>
            </a:r>
            <a:r>
              <a:rPr lang="cs-CZ" dirty="0"/>
              <a:t> but </a:t>
            </a:r>
            <a:r>
              <a:rPr lang="cs-CZ" dirty="0" err="1"/>
              <a:t>rejected</a:t>
            </a:r>
            <a:endParaRPr lang="cs-CZ" dirty="0"/>
          </a:p>
          <a:p>
            <a:pPr lvl="1"/>
            <a:r>
              <a:rPr lang="cs-CZ" dirty="0" err="1"/>
              <a:t>Likes</a:t>
            </a:r>
            <a:r>
              <a:rPr lang="cs-CZ" dirty="0"/>
              <a:t>: </a:t>
            </a:r>
            <a:r>
              <a:rPr lang="cs-CZ" dirty="0" err="1"/>
              <a:t>send</a:t>
            </a:r>
            <a:r>
              <a:rPr lang="cs-CZ" dirty="0"/>
              <a:t> </a:t>
            </a:r>
            <a:r>
              <a:rPr lang="cs-CZ" dirty="0" err="1"/>
              <a:t>invitation</a:t>
            </a:r>
            <a:r>
              <a:rPr lang="cs-CZ" dirty="0"/>
              <a:t> / response </a:t>
            </a:r>
            <a:r>
              <a:rPr lang="cs-CZ" dirty="0" err="1"/>
              <a:t>positively</a:t>
            </a:r>
            <a:endParaRPr lang="cs-CZ" dirty="0"/>
          </a:p>
          <a:p>
            <a:pPr lvl="2"/>
            <a:r>
              <a:rPr lang="cs-CZ" dirty="0" err="1"/>
              <a:t>Attribute-oriented</a:t>
            </a:r>
            <a:r>
              <a:rPr lang="cs-CZ" dirty="0"/>
              <a:t> CB </a:t>
            </a:r>
            <a:r>
              <a:rPr lang="cs-CZ" dirty="0" err="1"/>
              <a:t>recommender</a:t>
            </a:r>
            <a:r>
              <a:rPr lang="cs-CZ" dirty="0"/>
              <a:t> (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a </a:t>
            </a:r>
            <a:r>
              <a:rPr lang="cs-CZ" dirty="0" err="1"/>
              <a:t>decade</a:t>
            </a:r>
            <a:r>
              <a:rPr lang="cs-CZ" dirty="0"/>
              <a:t> ago:-/)</a:t>
            </a:r>
          </a:p>
          <a:p>
            <a:pPr lvl="2"/>
            <a:r>
              <a:rPr lang="cs-CZ" dirty="0" err="1"/>
              <a:t>Checking</a:t>
            </a:r>
            <a:r>
              <a:rPr lang="cs-CZ" dirty="0"/>
              <a:t> </a:t>
            </a:r>
            <a:r>
              <a:rPr lang="cs-CZ" dirty="0" err="1"/>
              <a:t>compatibility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liked</a:t>
            </a:r>
            <a:r>
              <a:rPr lang="cs-CZ" dirty="0"/>
              <a:t>“ </a:t>
            </a:r>
            <a:r>
              <a:rPr lang="cs-CZ" dirty="0" err="1"/>
              <a:t>attributes</a:t>
            </a:r>
            <a:r>
              <a:rPr lang="cs-CZ" dirty="0"/>
              <a:t> </a:t>
            </a:r>
            <a:r>
              <a:rPr lang="cs-CZ" dirty="0" err="1"/>
              <a:t>C_pos</a:t>
            </a:r>
            <a:r>
              <a:rPr lang="cs-CZ" dirty="0"/>
              <a:t>(A,B)</a:t>
            </a:r>
          </a:p>
          <a:p>
            <a:pPr lvl="2"/>
            <a:r>
              <a:rPr lang="cs-CZ" dirty="0" err="1"/>
              <a:t>Harmonic</a:t>
            </a:r>
            <a:r>
              <a:rPr lang="cs-CZ" dirty="0"/>
              <a:t> </a:t>
            </a:r>
            <a:r>
              <a:rPr lang="cs-CZ" dirty="0" err="1"/>
              <a:t>mean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C_pos</a:t>
            </a:r>
            <a:r>
              <a:rPr lang="cs-CZ" dirty="0"/>
              <a:t>(A,B) and </a:t>
            </a:r>
            <a:r>
              <a:rPr lang="cs-CZ" dirty="0" err="1"/>
              <a:t>C_pos</a:t>
            </a:r>
            <a:r>
              <a:rPr lang="cs-CZ" dirty="0"/>
              <a:t>(B,A)</a:t>
            </a:r>
          </a:p>
          <a:p>
            <a:pPr lvl="3"/>
            <a:r>
              <a:rPr lang="cs-CZ" dirty="0" err="1"/>
              <a:t>Penalizes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 in </a:t>
            </a:r>
            <a:r>
              <a:rPr lang="cs-CZ" dirty="0" err="1"/>
              <a:t>compatibilities</a:t>
            </a:r>
            <a:endParaRPr lang="cs-CZ" dirty="0"/>
          </a:p>
          <a:p>
            <a:pPr lvl="1"/>
            <a:r>
              <a:rPr lang="cs-CZ" dirty="0" err="1"/>
              <a:t>Dislikes</a:t>
            </a:r>
            <a:r>
              <a:rPr lang="cs-CZ" dirty="0"/>
              <a:t>: </a:t>
            </a:r>
            <a:r>
              <a:rPr lang="cs-CZ" dirty="0" err="1"/>
              <a:t>ignoring</a:t>
            </a:r>
            <a:r>
              <a:rPr lang="cs-CZ" dirty="0"/>
              <a:t> </a:t>
            </a:r>
            <a:r>
              <a:rPr lang="cs-CZ" dirty="0" err="1"/>
              <a:t>invite</a:t>
            </a:r>
            <a:endParaRPr lang="cs-CZ" dirty="0"/>
          </a:p>
          <a:p>
            <a:pPr lvl="2"/>
            <a:r>
              <a:rPr lang="cs-CZ" dirty="0" err="1"/>
              <a:t>Otherwise</a:t>
            </a:r>
            <a:r>
              <a:rPr lang="cs-CZ" dirty="0"/>
              <a:t>,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  <a:p>
            <a:pPr lvl="1"/>
            <a:r>
              <a:rPr lang="cs-CZ" dirty="0" err="1"/>
              <a:t>Unified</a:t>
            </a:r>
            <a:r>
              <a:rPr lang="cs-CZ" dirty="0"/>
              <a:t> model: C(A,B) = (1 + </a:t>
            </a:r>
            <a:r>
              <a:rPr lang="cs-CZ" dirty="0" err="1"/>
              <a:t>C_pos</a:t>
            </a:r>
            <a:r>
              <a:rPr lang="cs-CZ" dirty="0"/>
              <a:t>(A,B) – </a:t>
            </a:r>
            <a:r>
              <a:rPr lang="cs-CZ" dirty="0" err="1"/>
              <a:t>C_neg</a:t>
            </a:r>
            <a:r>
              <a:rPr lang="cs-CZ" dirty="0"/>
              <a:t>(A,B))/2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C2B9ED-395C-41A9-DB65-3536F709EDFB}"/>
              </a:ext>
            </a:extLst>
          </p:cNvPr>
          <p:cNvSpPr txBox="1"/>
          <p:nvPr/>
        </p:nvSpPr>
        <p:spPr>
          <a:xfrm>
            <a:off x="571500" y="4869656"/>
            <a:ext cx="595074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Finding Someone You Will Like and</a:t>
            </a:r>
            <a:r>
              <a:rPr lang="cs-CZ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Who Won’t Reject You</a:t>
            </a:r>
            <a:r>
              <a:rPr lang="cs-CZ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UMAP 2011</a:t>
            </a:r>
            <a:endParaRPr lang="en-US" sz="10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F79977-0971-5AAD-0179-58029E9D0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45" y="1996618"/>
            <a:ext cx="1829055" cy="8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584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DF97B-9098-FA05-4198-9B43B1F0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insights</a:t>
            </a:r>
            <a:r>
              <a:rPr lang="cs-CZ" dirty="0"/>
              <a:t> (2016)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CFCA259-FDA8-3A59-1064-548ED5652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1106996"/>
            <a:ext cx="4525703" cy="283372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F45C31-F02C-CE9E-B1E2-2B674BB2EFA8}"/>
              </a:ext>
            </a:extLst>
          </p:cNvPr>
          <p:cNvSpPr txBox="1"/>
          <p:nvPr/>
        </p:nvSpPr>
        <p:spPr>
          <a:xfrm>
            <a:off x="474938" y="4912667"/>
            <a:ext cx="77152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Design of Reciprocal Recommendation Systems for Online</a:t>
            </a:r>
            <a:r>
              <a:rPr lang="cs-CZ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Dating</a:t>
            </a:r>
            <a:r>
              <a:rPr lang="cs-CZ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: https://web.cs.ucla.edu/~yzsun/papers/snam2016.pdf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C2A93-1BCA-7702-88F4-DA9B80E09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32"/>
          <a:stretch/>
        </p:blipFill>
        <p:spPr>
          <a:xfrm>
            <a:off x="4649064" y="1286803"/>
            <a:ext cx="2412683" cy="256235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1F6A6C-E6C0-1667-9282-EEB660B917C1}"/>
              </a:ext>
            </a:extLst>
          </p:cNvPr>
          <p:cNvSpPr txBox="1"/>
          <p:nvPr/>
        </p:nvSpPr>
        <p:spPr>
          <a:xfrm>
            <a:off x="5919707" y="1063213"/>
            <a:ext cx="2184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s-CZ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Possible</a:t>
            </a:r>
            <a:r>
              <a:rPr lang="cs-CZ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CB </a:t>
            </a:r>
            <a:r>
              <a:rPr lang="cs-CZ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links</a:t>
            </a:r>
            <a:r>
              <a:rPr lang="cs-CZ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to </a:t>
            </a:r>
            <a:r>
              <a:rPr lang="cs-CZ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exploit</a:t>
            </a:r>
            <a:endParaRPr lang="cs-CZ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396204-ECDC-EF62-D12A-6FEADFC382D5}"/>
              </a:ext>
            </a:extLst>
          </p:cNvPr>
          <p:cNvSpPr txBox="1"/>
          <p:nvPr/>
        </p:nvSpPr>
        <p:spPr>
          <a:xfrm>
            <a:off x="1394005" y="1021258"/>
            <a:ext cx="15445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cs-CZ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Large</a:t>
            </a:r>
            <a:r>
              <a:rPr lang="cs-CZ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cs-CZ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disballance</a:t>
            </a:r>
            <a:endParaRPr lang="cs-CZ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DB72989-BD0F-48D9-FFF5-6E8461D95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38" y="4029070"/>
            <a:ext cx="3639861" cy="7642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08775F2-4852-CC62-655B-7610206C9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66" t="5879" r="2014"/>
          <a:stretch/>
        </p:blipFill>
        <p:spPr>
          <a:xfrm>
            <a:off x="6908881" y="2460968"/>
            <a:ext cx="2130344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87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AFD46-632B-BE34-FA5C-F1A8ABE1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798365-EAC0-3324-9D01-39CCBDB3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850C6E-73FC-179D-576A-91D76ED3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" y="0"/>
            <a:ext cx="91153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88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4C02C-BEB6-0E0F-472F-65DA34EA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3164F-3E64-35D6-6E31-BF29FF3FE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4C68F-9098-F246-0BBE-BF571B81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2"/>
            <a:ext cx="9144000" cy="51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81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4DF60-4B38-D973-D795-1503B122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2FC509-5655-5DE6-152E-3834A9E3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3BF16A-4AD8-EBCD-97D4-662EF74B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471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FF592-1379-1FF2-B154-07F9A564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1C431-8C3D-0AA6-9142-EBF07698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83CC51-5763-6E9B-7B2B-E12A2D73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" y="0"/>
            <a:ext cx="91255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999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C5FF4-690D-6E12-8006-AE9C89DC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244CA6-C887-E837-024B-37C721D5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6BE818-A764-328C-D0CD-95CD7B153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0"/>
            <a:ext cx="9144000" cy="51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22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1B7D1-A72B-EF61-180C-218C8C5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65018-0889-D6C5-1593-95ABA0A3A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F8C1A7-44DD-F407-6DD1-FC6CB5D0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" y="0"/>
            <a:ext cx="91183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31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ubble Business by Slidesgo">
  <a:themeElements>
    <a:clrScheme name="Simple Light">
      <a:dk1>
        <a:srgbClr val="F4F4F6"/>
      </a:dk1>
      <a:lt1>
        <a:srgbClr val="A2D2FF"/>
      </a:lt1>
      <a:dk2>
        <a:srgbClr val="37323E"/>
      </a:dk2>
      <a:lt2>
        <a:srgbClr val="E6E6E9"/>
      </a:lt2>
      <a:accent1>
        <a:srgbClr val="EFD9CE"/>
      </a:accent1>
      <a:accent2>
        <a:srgbClr val="FF8C42"/>
      </a:accent2>
      <a:accent3>
        <a:srgbClr val="9E9E9E"/>
      </a:accent3>
      <a:accent4>
        <a:srgbClr val="FFFBF8"/>
      </a:accent4>
      <a:accent5>
        <a:srgbClr val="FFFBF8"/>
      </a:accent5>
      <a:accent6>
        <a:srgbClr val="FFFBF8"/>
      </a:accent6>
      <a:hlink>
        <a:srgbClr val="007E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ubble Business by Slidesgo">
  <a:themeElements>
    <a:clrScheme name="Simple Light">
      <a:dk1>
        <a:srgbClr val="F4F4F6"/>
      </a:dk1>
      <a:lt1>
        <a:srgbClr val="A2D2FF"/>
      </a:lt1>
      <a:dk2>
        <a:srgbClr val="37323E"/>
      </a:dk2>
      <a:lt2>
        <a:srgbClr val="E6E6E9"/>
      </a:lt2>
      <a:accent1>
        <a:srgbClr val="EFD9CE"/>
      </a:accent1>
      <a:accent2>
        <a:srgbClr val="FF8C42"/>
      </a:accent2>
      <a:accent3>
        <a:srgbClr val="9E9E9E"/>
      </a:accent3>
      <a:accent4>
        <a:srgbClr val="FFFBF8"/>
      </a:accent4>
      <a:accent5>
        <a:srgbClr val="FFFBF8"/>
      </a:accent5>
      <a:accent6>
        <a:srgbClr val="FFFBF8"/>
      </a:accent6>
      <a:hlink>
        <a:srgbClr val="007E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ubble Business by Slidesgo">
  <a:themeElements>
    <a:clrScheme name="Simple Light">
      <a:dk1>
        <a:srgbClr val="F4F4F6"/>
      </a:dk1>
      <a:lt1>
        <a:srgbClr val="A2D2FF"/>
      </a:lt1>
      <a:dk2>
        <a:srgbClr val="37323E"/>
      </a:dk2>
      <a:lt2>
        <a:srgbClr val="E6E6E9"/>
      </a:lt2>
      <a:accent1>
        <a:srgbClr val="EFD9CE"/>
      </a:accent1>
      <a:accent2>
        <a:srgbClr val="FF8C42"/>
      </a:accent2>
      <a:accent3>
        <a:srgbClr val="9E9E9E"/>
      </a:accent3>
      <a:accent4>
        <a:srgbClr val="FFFBF8"/>
      </a:accent4>
      <a:accent5>
        <a:srgbClr val="FFFBF8"/>
      </a:accent5>
      <a:accent6>
        <a:srgbClr val="FFFBF8"/>
      </a:accent6>
      <a:hlink>
        <a:srgbClr val="007E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3455</Words>
  <Application>Microsoft Office PowerPoint</Application>
  <PresentationFormat>Předvádění na obrazovce (16:9)</PresentationFormat>
  <Paragraphs>516</Paragraphs>
  <Slides>152</Slides>
  <Notes>81</Notes>
  <HiddenSlides>14</HiddenSlides>
  <MMClips>0</MMClips>
  <ScaleCrop>false</ScaleCrop>
  <HeadingPairs>
    <vt:vector size="6" baseType="variant">
      <vt:variant>
        <vt:lpstr>Použitá písma</vt:lpstr>
      </vt:variant>
      <vt:variant>
        <vt:i4>17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152</vt:i4>
      </vt:variant>
    </vt:vector>
  </HeadingPairs>
  <TitlesOfParts>
    <vt:vector size="177" baseType="lpstr">
      <vt:lpstr>Calibri</vt:lpstr>
      <vt:lpstr>Aptos Display</vt:lpstr>
      <vt:lpstr>Roboto Light</vt:lpstr>
      <vt:lpstr>Poppins Black</vt:lpstr>
      <vt:lpstr>Lato Black</vt:lpstr>
      <vt:lpstr>Source Sans Pro</vt:lpstr>
      <vt:lpstr>Lato</vt:lpstr>
      <vt:lpstr>Oswald Medium</vt:lpstr>
      <vt:lpstr>Arial</vt:lpstr>
      <vt:lpstr>Poppins Medium</vt:lpstr>
      <vt:lpstr>Aptos</vt:lpstr>
      <vt:lpstr>Bebas Neue</vt:lpstr>
      <vt:lpstr>EB Garamond</vt:lpstr>
      <vt:lpstr>Trebuchet MS</vt:lpstr>
      <vt:lpstr>Poppins SemiBold</vt:lpstr>
      <vt:lpstr>Wingdings 3</vt:lpstr>
      <vt:lpstr>Oswald SemiBold</vt:lpstr>
      <vt:lpstr>Simple Light</vt:lpstr>
      <vt:lpstr>Simple Light</vt:lpstr>
      <vt:lpstr>Simple Light</vt:lpstr>
      <vt:lpstr>Bubble Business by Slidesgo</vt:lpstr>
      <vt:lpstr>Bubble Business by Slidesgo</vt:lpstr>
      <vt:lpstr>Bubble Business by Slidesgo</vt:lpstr>
      <vt:lpstr>Fazeta</vt:lpstr>
      <vt:lpstr>Motiv Office</vt:lpstr>
      <vt:lpstr>NDBI021, Lecture 11</vt:lpstr>
      <vt:lpstr>Lecture 11: Domain-specific RS</vt:lpstr>
      <vt:lpstr>Exams: dates &amp; times</vt:lpstr>
      <vt:lpstr>Recap</vt:lpstr>
      <vt:lpstr>News Recommender Systems</vt:lpstr>
      <vt:lpstr>News Recommender Systems</vt:lpstr>
      <vt:lpstr>News Recommender Systems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Why use a News RecSys?</vt:lpstr>
      <vt:lpstr>Opportunities</vt:lpstr>
      <vt:lpstr>Challenges in News Recommendation</vt:lpstr>
      <vt:lpstr>Technical Challenges in News Recommendation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💡When and how often a model should be trained is an important design decision💡 💡… and cost should not be ignored💡</vt:lpstr>
      <vt:lpstr>Policy Challenges in News Recommendation</vt:lpstr>
      <vt:lpstr>Prezentace aplikace PowerPoint</vt:lpstr>
      <vt:lpstr>HOW SHOULD WE MEASURE FILTER BUBBLES IN ONLINE NEWS?</vt:lpstr>
      <vt:lpstr>WHY SHOULD WE MEASURE FILTER BUBBLES IN ONLINE NEWS?</vt:lpstr>
      <vt:lpstr>EDITORS</vt:lpstr>
      <vt:lpstr>How CAN We Measure Filter Bubbles?</vt:lpstr>
      <vt:lpstr>WHAT SHOULD WE MEASURE as FILTER BUBBLES IN ONLINE NEWS?</vt:lpstr>
      <vt:lpstr>WHAT SHOULD WE MEASURE as FILTER BUBBLES IN ONLINE NEWS?</vt:lpstr>
      <vt:lpstr>WHAT SHOULD WE MEASURE as FILTER BUBBLES IN ONLINE NEWS?</vt:lpstr>
      <vt:lpstr>WHAT SHOULD WE MEASURE as FILTER BUBBLES IN ONLINE NEWS?</vt:lpstr>
      <vt:lpstr>WHAT SHOULD WE MEASURE as FILTER BUBBLES IN ONLINE NEWS?</vt:lpstr>
      <vt:lpstr>WHAT SHOULD WE MEASURE as FILTER BUBBLES IN ONLINE NEWS?</vt:lpstr>
      <vt:lpstr>WHAT SHOULD WE MEASURE as FILTER BUBBLES IN ONLINE NEWS?</vt:lpstr>
      <vt:lpstr>WHAT SHOULD WE MEASURE as FILTER BUBBLES IN ONLINE NEWS?</vt:lpstr>
      <vt:lpstr>Editorial Challenges in News Recommendation</vt:lpstr>
      <vt:lpstr>User Challenges in News Recommendation</vt:lpstr>
      <vt:lpstr>People Recommender Systems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People Recommender Systems: Online Dating</vt:lpstr>
      <vt:lpstr>Prezentace aplikace PowerPoint</vt:lpstr>
      <vt:lpstr>Finding Someone You Will Like and Who Won’t Reject You (UMAP 2011)</vt:lpstr>
      <vt:lpstr>Other insights (2016)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People Recommender Systems: Job Recommender Systems</vt:lpstr>
      <vt:lpstr>Job Recommender Systems (RecSys in HR)</vt:lpstr>
      <vt:lpstr>Prezentace aplikace PowerPoint</vt:lpstr>
      <vt:lpstr>Effectiveness of job title based embeddings (2021)</vt:lpstr>
      <vt:lpstr>Effectiveness of job title based embeddings (2021)</vt:lpstr>
      <vt:lpstr>Follow-up: An Exploration of Sentence-Pair Classification for Algorithmic Recruiting (2023)</vt:lpstr>
      <vt:lpstr>An Exploration of Sentence-Pair Classification for Algorithmic Recruiting (2023)</vt:lpstr>
      <vt:lpstr>An Exploration of Sentence-Pair Classification for Algorithmic Recruiting (2023)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Career Path Prediction using Resume Representation Learning and Skill-based Matching (2023)</vt:lpstr>
      <vt:lpstr>Career Path Prediction using Resume Representation Learning and Skill-based Matching (2023)</vt:lpstr>
      <vt:lpstr>Career Path Prediction using Resume Representation Learning and Skill-based Matching (2023)</vt:lpstr>
      <vt:lpstr>Music RecSys</vt:lpstr>
      <vt:lpstr>RecSys in Music</vt:lpstr>
      <vt:lpstr>Playlist Continuation Problem</vt:lpstr>
      <vt:lpstr>Playlist continuation</vt:lpstr>
      <vt:lpstr>Playlist continuation</vt:lpstr>
      <vt:lpstr>Playlist continuation</vt:lpstr>
      <vt:lpstr>Playlist continuation</vt:lpstr>
      <vt:lpstr>Playlist continuation</vt:lpstr>
      <vt:lpstr>Playlist continuation</vt:lpstr>
      <vt:lpstr>Playlist continuation</vt:lpstr>
      <vt:lpstr>Playlist continuation</vt:lpstr>
      <vt:lpstr>Playlist continuation</vt:lpstr>
      <vt:lpstr>Playlist continuation</vt:lpstr>
      <vt:lpstr>Exploration + Explanations</vt:lpstr>
      <vt:lpstr>Music exploration</vt:lpstr>
      <vt:lpstr>Music exploration: SpotifyGraph</vt:lpstr>
      <vt:lpstr>Music exploration: SpotifyExplained</vt:lpstr>
      <vt:lpstr>E-Commerce: Fashion</vt:lpstr>
      <vt:lpstr>RecSys Challenge 2022: Dressipi</vt:lpstr>
      <vt:lpstr>FashionXRecSys workshop 2018-23</vt:lpstr>
      <vt:lpstr>FashionXRecSys workshop 2018-23</vt:lpstr>
      <vt:lpstr>Outfit Recommendation Problem</vt:lpstr>
      <vt:lpstr>Outfit Recommendation</vt:lpstr>
      <vt:lpstr>Outfit Recommendation:  Wardrobe</vt:lpstr>
      <vt:lpstr>Outfit Recommendation: Wardrobe</vt:lpstr>
      <vt:lpstr>Outfit Recommendation: Transitivity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NDBI021, Lecture 10</dc:title>
  <dc:creator>lpeska</dc:creator>
  <cp:lastModifiedBy>Ladislav Peška</cp:lastModifiedBy>
  <cp:revision>6</cp:revision>
  <dcterms:modified xsi:type="dcterms:W3CDTF">2025-01-07T21:46:23Z</dcterms:modified>
</cp:coreProperties>
</file>