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385" r:id="rId2"/>
    <p:sldId id="404" r:id="rId3"/>
    <p:sldId id="405" r:id="rId4"/>
  </p:sldIdLst>
  <p:sldSz cx="9144000" cy="6858000" type="screen4x3"/>
  <p:notesSz cx="7010400" cy="9296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ska" initials="p" lastIdx="8" clrIdx="0">
    <p:extLst>
      <p:ext uri="{19B8F6BF-5375-455C-9EA6-DF929625EA0E}">
        <p15:presenceInfo xmlns:p15="http://schemas.microsoft.com/office/powerpoint/2012/main" userId="pes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97115"/>
    <a:srgbClr val="FFFFCC"/>
    <a:srgbClr val="FFCC00"/>
    <a:srgbClr val="EAEFEF"/>
    <a:srgbClr val="D3DEDE"/>
    <a:srgbClr val="FF9900"/>
    <a:srgbClr val="99CC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7097" autoAdjust="0"/>
  </p:normalViewPr>
  <p:slideViewPr>
    <p:cSldViewPr>
      <p:cViewPr varScale="1">
        <p:scale>
          <a:sx n="114" d="100"/>
          <a:sy n="114" d="100"/>
        </p:scale>
        <p:origin x="150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2958" y="-96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8049" cy="464315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84" y="2"/>
            <a:ext cx="3038049" cy="464315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r">
              <a:defRPr sz="1200"/>
            </a:lvl1pPr>
          </a:lstStyle>
          <a:p>
            <a:fld id="{9B948D3F-366D-4779-9E9B-5FD129571018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43"/>
            <a:ext cx="3038049" cy="464315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84" y="8830643"/>
            <a:ext cx="3038049" cy="464315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r">
              <a:defRPr sz="1200"/>
            </a:lvl1pPr>
          </a:lstStyle>
          <a:p>
            <a:fld id="{43E0932F-A163-41A4-A680-CD645F1380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512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038049" cy="46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defTabSz="955830">
              <a:defRPr sz="13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84" y="2"/>
            <a:ext cx="3038049" cy="46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 defTabSz="955830">
              <a:defRPr sz="13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727" y="4415322"/>
            <a:ext cx="5608947" cy="418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43"/>
            <a:ext cx="3038049" cy="46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defTabSz="955830">
              <a:defRPr sz="13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84" y="8830643"/>
            <a:ext cx="3038049" cy="46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 defTabSz="955830">
              <a:defRPr sz="1300" smtClean="0">
                <a:latin typeface="Arial" pitchFamily="34" charset="0"/>
              </a:defRPr>
            </a:lvl1pPr>
          </a:lstStyle>
          <a:p>
            <a:pPr>
              <a:defRPr/>
            </a:pPr>
            <a:fld id="{F0045C3C-55A3-42CF-AA5A-860C63459C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9876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Arial" pitchFamily="34" charset="0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Arial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GB" altLang="en-US"/>
              <a:t>Click to edit Master title style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GB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 altLang="en-US"/>
              <a:t>HT 2017, Prague</a:t>
            </a:r>
            <a:endParaRPr lang="en-GB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Ladislav Peska: Linking Content Information with BPR via Multiple Content Alignments</a:t>
            </a:r>
            <a:endParaRPr lang="en-GB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3099829-2EE0-4C85-871D-3113D3EF93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HT 2017, Prague</a:t>
            </a: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Ladislav Peska: Linking Content Information with BPR via Multiple Content Alignments</a:t>
            </a: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8B997-3F96-4A55-94F4-0E22D9B25A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HT 2017, Prague</a:t>
            </a: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Ladislav Peska: Linking Content Information with BPR via Multiple Content Alignments</a:t>
            </a: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C373F-9CEE-4263-A144-B2872E4BE5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HT 2017, Prague</a:t>
            </a: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Ladislav Peska: Linking Content Information with BPR via Multiple Content Alignments</a:t>
            </a: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05F51-99CB-4B12-8A2D-F73AFEDD584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HT 2017, Prague</a:t>
            </a: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Ladislav Peska: Linking Content Information with BPR via Multiple Content Alignments</a:t>
            </a: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8D729-4E8C-463E-980F-3F838ACB8E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HT 2017, Prague</a:t>
            </a: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Ladislav Peska: Linking Content Information with BPR via Multiple Content Alignments</a:t>
            </a: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7ED5B-E987-4949-AEA9-420F796582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HT 2017, Prague</a:t>
            </a: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Ladislav Peska: Linking Content Information with BPR via Multiple Content Alignments</a:t>
            </a: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7EE6B-DCD4-499D-934F-1B5D94532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HT 2017, Prague</a:t>
            </a:r>
            <a:endParaRPr lang="en-GB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Ladislav Peska: Linking Content Information with BPR via Multiple Content Alignments</a:t>
            </a:r>
            <a:endParaRPr lang="en-GB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B0957-0EE7-4B4B-9E52-1A0ECA4F61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HT 2017, Prague</a:t>
            </a: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Ladislav Peska: Linking Content Information with BPR via Multiple Content Alignments</a:t>
            </a:r>
            <a:endParaRPr lang="en-GB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8F361-4338-4BB7-91FB-5827E43ECD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HT 2017, Prague</a:t>
            </a:r>
            <a:endParaRPr lang="en-GB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Ladislav Peska: Linking Content Information with BPR via Multiple Content Alignments</a:t>
            </a:r>
            <a:endParaRPr lang="en-GB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DB47C-9FF4-44D1-A90C-C0676A4521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HT 2017, Prague</a:t>
            </a: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Ladislav Peska: Linking Content Information with BPR via Multiple Content Alignments</a:t>
            </a: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0992E-8E37-492B-8ED7-5FCB37120F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HT 2017, Prague</a:t>
            </a: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Ladislav Peska: Linking Content Information with BPR via Multiple Content Alignments</a:t>
            </a: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BFB3B-B654-4837-90C1-BAAD88DEA5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Arial" pitchFamily="34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altLang="en-US"/>
              <a:t>HT 2017, Prague</a:t>
            </a:r>
            <a:endParaRPr lang="en-GB" altLang="en-US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Ladislav Peska: Linking Content Information with BPR via Multiple Content Alignments</a:t>
            </a:r>
            <a:endParaRPr lang="en-GB" alt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latin typeface="Arial" pitchFamily="34" charset="0"/>
              </a:defRPr>
            </a:lvl1pPr>
          </a:lstStyle>
          <a:p>
            <a:pPr>
              <a:defRPr/>
            </a:pPr>
            <a:fld id="{7BC7641D-59E7-45D2-AE1A-5EA9212BF2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946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6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6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6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6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9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9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9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9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9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9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5D1724-17A9-4E6F-9C05-1F66B3D896E2}" type="slidenum">
              <a:rPr lang="en-GB" altLang="en-US">
                <a:latin typeface="Arial" charset="0"/>
              </a:rPr>
              <a:pPr/>
              <a:t>1</a:t>
            </a:fld>
            <a:endParaRPr lang="en-GB" altLang="en-US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22238"/>
            <a:ext cx="7543800" cy="858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900" b="1" dirty="0" err="1">
                <a:solidFill>
                  <a:schemeClr val="tx2"/>
                </a:solidFill>
              </a:rPr>
              <a:t>Fashion</a:t>
            </a:r>
            <a:r>
              <a:rPr lang="cs-CZ" sz="3900" b="1" dirty="0">
                <a:solidFill>
                  <a:schemeClr val="tx2"/>
                </a:solidFill>
              </a:rPr>
              <a:t> </a:t>
            </a:r>
            <a:r>
              <a:rPr lang="cs-CZ" sz="3900" b="1" dirty="0" err="1">
                <a:solidFill>
                  <a:schemeClr val="tx2"/>
                </a:solidFill>
              </a:rPr>
              <a:t>Aggregator</a:t>
            </a:r>
            <a:endParaRPr lang="en-US" sz="3900" b="1" dirty="0">
              <a:solidFill>
                <a:schemeClr val="tx2"/>
              </a:solidFill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752"/>
            <a:ext cx="8497887" cy="5328591"/>
          </a:xfrm>
          <a:noFill/>
        </p:spPr>
        <p:txBody>
          <a:bodyPr/>
          <a:lstStyle/>
          <a:p>
            <a:pPr marL="571500" indent="-571500" eaLnBrk="1" hangingPunct="1"/>
            <a:r>
              <a:rPr lang="cs-CZ" sz="1800" b="1" i="1" dirty="0">
                <a:solidFill>
                  <a:srgbClr val="FF0000"/>
                </a:solidFill>
              </a:rPr>
              <a:t>Glami.cz, </a:t>
            </a:r>
          </a:p>
          <a:p>
            <a:pPr marL="920750" lvl="1" indent="-571500" eaLnBrk="1" hangingPunct="1"/>
            <a:r>
              <a:rPr lang="cs-CZ" sz="1600" dirty="0"/>
              <a:t>Millions of products, Millions of </a:t>
            </a:r>
            <a:r>
              <a:rPr lang="cs-CZ" sz="1600" dirty="0" smtClean="0"/>
              <a:t>customers each month</a:t>
            </a:r>
            <a:endParaRPr lang="cs-CZ" sz="1600" dirty="0"/>
          </a:p>
          <a:p>
            <a:pPr marL="1216025" lvl="2" indent="-571500" eaLnBrk="1" hangingPunct="1"/>
            <a:r>
              <a:rPr lang="cs-CZ" sz="1400" dirty="0" err="1"/>
              <a:t>Normally</a:t>
            </a:r>
            <a:r>
              <a:rPr lang="cs-CZ" sz="1400" dirty="0"/>
              <a:t>, </a:t>
            </a:r>
            <a:r>
              <a:rPr lang="cs-CZ" sz="1400" dirty="0" err="1"/>
              <a:t>you</a:t>
            </a:r>
            <a:r>
              <a:rPr lang="cs-CZ" sz="1400" dirty="0"/>
              <a:t> </a:t>
            </a:r>
            <a:r>
              <a:rPr lang="cs-CZ" sz="1400" dirty="0" err="1"/>
              <a:t>can</a:t>
            </a:r>
            <a:r>
              <a:rPr lang="cs-CZ" sz="1400" dirty="0"/>
              <a:t> </a:t>
            </a:r>
            <a:r>
              <a:rPr lang="cs-CZ" sz="1400" dirty="0" err="1"/>
              <a:t>expect</a:t>
            </a:r>
            <a:r>
              <a:rPr lang="cs-CZ" sz="1400" dirty="0"/>
              <a:t> a </a:t>
            </a:r>
            <a:r>
              <a:rPr lang="cs-CZ" sz="1400" dirty="0" err="1"/>
              <a:t>few</a:t>
            </a:r>
            <a:r>
              <a:rPr lang="cs-CZ" sz="1400" dirty="0"/>
              <a:t> </a:t>
            </a:r>
            <a:r>
              <a:rPr lang="cs-CZ" sz="1400" dirty="0" err="1"/>
              <a:t>visited</a:t>
            </a:r>
            <a:r>
              <a:rPr lang="cs-CZ" sz="1400" dirty="0"/>
              <a:t> </a:t>
            </a:r>
            <a:r>
              <a:rPr lang="cs-CZ" sz="1400" dirty="0" err="1"/>
              <a:t>items</a:t>
            </a:r>
            <a:r>
              <a:rPr lang="cs-CZ" sz="1400" dirty="0"/>
              <a:t> in </a:t>
            </a:r>
            <a:r>
              <a:rPr lang="cs-CZ" sz="1400" dirty="0" err="1"/>
              <a:t>each</a:t>
            </a:r>
            <a:r>
              <a:rPr lang="cs-CZ" sz="1400" dirty="0"/>
              <a:t> session</a:t>
            </a:r>
          </a:p>
          <a:p>
            <a:pPr marL="1216025" lvl="2" indent="-571500" eaLnBrk="1" hangingPunct="1"/>
            <a:r>
              <a:rPr lang="cs-CZ" sz="1400" dirty="0"/>
              <a:t>Most </a:t>
            </a:r>
            <a:r>
              <a:rPr lang="cs-CZ" sz="1400" dirty="0" err="1"/>
              <a:t>customers</a:t>
            </a:r>
            <a:r>
              <a:rPr lang="cs-CZ" sz="1400" dirty="0"/>
              <a:t> use </a:t>
            </a:r>
            <a:r>
              <a:rPr lang="cs-CZ" sz="1400" dirty="0" err="1"/>
              <a:t>category</a:t>
            </a:r>
            <a:r>
              <a:rPr lang="cs-CZ" sz="1400" dirty="0"/>
              <a:t> </a:t>
            </a:r>
            <a:r>
              <a:rPr lang="cs-CZ" sz="1400" dirty="0" err="1"/>
              <a:t>browsing</a:t>
            </a:r>
            <a:r>
              <a:rPr lang="cs-CZ" sz="1400" dirty="0"/>
              <a:t>, </a:t>
            </a:r>
            <a:r>
              <a:rPr lang="cs-CZ" sz="1400" dirty="0" err="1"/>
              <a:t>some</a:t>
            </a:r>
            <a:r>
              <a:rPr lang="cs-CZ" sz="1400" dirty="0"/>
              <a:t> </a:t>
            </a:r>
            <a:r>
              <a:rPr lang="cs-CZ" sz="1400" dirty="0" err="1"/>
              <a:t>further</a:t>
            </a:r>
            <a:r>
              <a:rPr lang="cs-CZ" sz="1400" dirty="0"/>
              <a:t> dril </a:t>
            </a:r>
            <a:r>
              <a:rPr lang="cs-CZ" sz="1400" dirty="0" err="1"/>
              <a:t>down</a:t>
            </a:r>
            <a:r>
              <a:rPr lang="cs-CZ" sz="1400" dirty="0"/>
              <a:t>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offer</a:t>
            </a:r>
            <a:r>
              <a:rPr lang="cs-CZ" sz="1400" dirty="0"/>
              <a:t> </a:t>
            </a:r>
            <a:r>
              <a:rPr lang="cs-CZ" sz="1400" dirty="0" err="1"/>
              <a:t>through</a:t>
            </a:r>
            <a:r>
              <a:rPr lang="cs-CZ" sz="1400" dirty="0"/>
              <a:t> </a:t>
            </a:r>
            <a:r>
              <a:rPr lang="cs-CZ" sz="1400" dirty="0" err="1"/>
              <a:t>filters</a:t>
            </a:r>
            <a:endParaRPr lang="cs-CZ" sz="1400" dirty="0"/>
          </a:p>
          <a:p>
            <a:pPr marL="1216025" lvl="2" indent="-571500" eaLnBrk="1" hangingPunct="1"/>
            <a:r>
              <a:rPr lang="cs-CZ" sz="1400" dirty="0"/>
              <a:t>A </a:t>
            </a:r>
            <a:r>
              <a:rPr lang="cs-CZ" sz="1400" dirty="0" err="1"/>
              <a:t>portion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customers</a:t>
            </a:r>
            <a:r>
              <a:rPr lang="cs-CZ" sz="1400" dirty="0"/>
              <a:t> </a:t>
            </a:r>
            <a:r>
              <a:rPr lang="cs-CZ" sz="1400" dirty="0" err="1"/>
              <a:t>returns</a:t>
            </a:r>
            <a:r>
              <a:rPr lang="cs-CZ" sz="1400" dirty="0"/>
              <a:t>, but not very </a:t>
            </a:r>
            <a:r>
              <a:rPr lang="cs-CZ" sz="1400" dirty="0" err="1"/>
              <a:t>often</a:t>
            </a:r>
            <a:endParaRPr lang="cs-CZ" sz="1400" dirty="0"/>
          </a:p>
          <a:p>
            <a:pPr marL="1216025" lvl="2" indent="-571500" eaLnBrk="1" hangingPunct="1"/>
            <a:r>
              <a:rPr lang="cs-CZ" sz="1400" dirty="0"/>
              <a:t>Half-time decay of </a:t>
            </a:r>
            <a:r>
              <a:rPr lang="cs-CZ" sz="1400" dirty="0" smtClean="0"/>
              <a:t>a product </a:t>
            </a:r>
            <a:r>
              <a:rPr lang="cs-CZ" sz="1400" dirty="0"/>
              <a:t>is </a:t>
            </a:r>
            <a:r>
              <a:rPr lang="en-US" sz="1400" dirty="0" smtClean="0"/>
              <a:t>~</a:t>
            </a:r>
            <a:r>
              <a:rPr lang="cs-CZ" sz="1400" dirty="0" smtClean="0"/>
              <a:t>3-</a:t>
            </a:r>
            <a:r>
              <a:rPr lang="en-US" sz="1400" dirty="0" smtClean="0"/>
              <a:t>6</a:t>
            </a:r>
            <a:r>
              <a:rPr lang="cs-CZ" sz="1400" dirty="0" smtClean="0"/>
              <a:t> </a:t>
            </a:r>
            <a:r>
              <a:rPr lang="en-US" sz="1400" dirty="0"/>
              <a:t>months</a:t>
            </a:r>
            <a:endParaRPr lang="cs-CZ" sz="1400" dirty="0"/>
          </a:p>
          <a:p>
            <a:pPr marL="920750" lvl="1" indent="-571500" eaLnBrk="1" hangingPunct="1"/>
            <a:r>
              <a:rPr lang="cs-CZ" sz="1600" dirty="0" err="1"/>
              <a:t>Sources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income</a:t>
            </a:r>
            <a:r>
              <a:rPr lang="cs-CZ" sz="1600" dirty="0"/>
              <a:t>: </a:t>
            </a:r>
            <a:r>
              <a:rPr lang="cs-CZ" sz="1600" dirty="0" err="1"/>
              <a:t>fees</a:t>
            </a:r>
            <a:r>
              <a:rPr lang="cs-CZ" sz="1600" dirty="0"/>
              <a:t> </a:t>
            </a:r>
            <a:r>
              <a:rPr lang="cs-CZ" sz="1600" dirty="0" err="1"/>
              <a:t>from</a:t>
            </a:r>
            <a:r>
              <a:rPr lang="cs-CZ" sz="1600" dirty="0"/>
              <a:t> </a:t>
            </a:r>
            <a:r>
              <a:rPr lang="cs-CZ" sz="1600" dirty="0" err="1"/>
              <a:t>items</a:t>
            </a:r>
            <a:r>
              <a:rPr lang="cs-CZ" sz="1600" dirty="0"/>
              <a:t> sold </a:t>
            </a:r>
            <a:r>
              <a:rPr lang="cs-CZ" sz="1600" dirty="0" err="1"/>
              <a:t>at</a:t>
            </a:r>
            <a:r>
              <a:rPr lang="cs-CZ" sz="1600" dirty="0"/>
              <a:t> </a:t>
            </a:r>
            <a:r>
              <a:rPr lang="cs-CZ" sz="1600" dirty="0" err="1"/>
              <a:t>collaborating</a:t>
            </a:r>
            <a:r>
              <a:rPr lang="cs-CZ" sz="1600" dirty="0"/>
              <a:t> e-</a:t>
            </a:r>
            <a:r>
              <a:rPr lang="cs-CZ" sz="1600" dirty="0" err="1"/>
              <a:t>shops</a:t>
            </a:r>
            <a:endParaRPr lang="cs-CZ" sz="1600" dirty="0"/>
          </a:p>
          <a:p>
            <a:pPr marL="349250" lvl="1" indent="0" eaLnBrk="1" hangingPunct="1">
              <a:buNone/>
            </a:pPr>
            <a:endParaRPr lang="cs-CZ" sz="1600" dirty="0"/>
          </a:p>
          <a:p>
            <a:pPr marL="571500" indent="-571500" eaLnBrk="1" hangingPunct="1"/>
            <a:r>
              <a:rPr lang="cs-CZ" sz="2000" dirty="0" err="1"/>
              <a:t>Where</a:t>
            </a:r>
            <a:r>
              <a:rPr lang="cs-CZ" sz="2000" dirty="0"/>
              <a:t> </a:t>
            </a:r>
            <a:r>
              <a:rPr lang="cs-CZ" sz="2000" dirty="0" err="1"/>
              <a:t>does</a:t>
            </a:r>
            <a:r>
              <a:rPr lang="cs-CZ" sz="2000" dirty="0"/>
              <a:t> GLAMI use </a:t>
            </a:r>
            <a:r>
              <a:rPr lang="cs-CZ" sz="2000" dirty="0" err="1"/>
              <a:t>personalization</a:t>
            </a:r>
            <a:r>
              <a:rPr lang="cs-CZ" sz="2000" dirty="0"/>
              <a:t> / </a:t>
            </a:r>
            <a:r>
              <a:rPr lang="cs-CZ" sz="2000" dirty="0" err="1"/>
              <a:t>recommendation</a:t>
            </a:r>
            <a:r>
              <a:rPr lang="cs-CZ" sz="2000" dirty="0"/>
              <a:t>?</a:t>
            </a:r>
          </a:p>
          <a:p>
            <a:pPr marL="920750" lvl="1" indent="-571500" eaLnBrk="1" hangingPunct="1"/>
            <a:r>
              <a:rPr lang="cs-CZ" sz="1600" dirty="0" err="1"/>
              <a:t>Want</a:t>
            </a:r>
            <a:r>
              <a:rPr lang="cs-CZ" sz="1600" dirty="0"/>
              <a:t> to </a:t>
            </a:r>
            <a:r>
              <a:rPr lang="cs-CZ" sz="1600" dirty="0" err="1"/>
              <a:t>guess</a:t>
            </a:r>
            <a:r>
              <a:rPr lang="cs-CZ" sz="1600" dirty="0"/>
              <a:t> </a:t>
            </a:r>
            <a:r>
              <a:rPr lang="cs-CZ" sz="1600" dirty="0" err="1"/>
              <a:t>what</a:t>
            </a:r>
            <a:r>
              <a:rPr lang="cs-CZ" sz="1600" dirty="0"/>
              <a:t> </a:t>
            </a:r>
            <a:r>
              <a:rPr lang="cs-CZ" sz="1600" dirty="0" err="1"/>
              <a:t>algorithm</a:t>
            </a:r>
            <a:r>
              <a:rPr lang="cs-CZ" sz="1600" dirty="0"/>
              <a:t> </a:t>
            </a:r>
            <a:r>
              <a:rPr lang="cs-CZ" sz="1600" dirty="0" err="1"/>
              <a:t>types</a:t>
            </a:r>
            <a:r>
              <a:rPr lang="cs-CZ" sz="1600" dirty="0"/>
              <a:t> are </a:t>
            </a:r>
            <a:r>
              <a:rPr lang="cs-CZ" sz="1600" dirty="0" err="1"/>
              <a:t>used</a:t>
            </a:r>
            <a:r>
              <a:rPr lang="cs-CZ" sz="1600" dirty="0"/>
              <a:t> &amp; </a:t>
            </a:r>
            <a:r>
              <a:rPr lang="cs-CZ" sz="1600" dirty="0" err="1"/>
              <a:t>where</a:t>
            </a:r>
            <a:r>
              <a:rPr lang="cs-CZ" sz="1600" dirty="0"/>
              <a:t>?</a:t>
            </a:r>
          </a:p>
          <a:p>
            <a:pPr marL="920750" lvl="1" indent="-571500" eaLnBrk="1" hangingPunct="1"/>
            <a:r>
              <a:rPr lang="cs-CZ" sz="1600" dirty="0" err="1"/>
              <a:t>What</a:t>
            </a:r>
            <a:r>
              <a:rPr lang="cs-CZ" sz="1600" dirty="0"/>
              <a:t> </a:t>
            </a:r>
            <a:r>
              <a:rPr lang="cs-CZ" sz="1600" dirty="0" err="1"/>
              <a:t>does</a:t>
            </a:r>
            <a:r>
              <a:rPr lang="cs-CZ" sz="1600" dirty="0"/>
              <a:t> (not) </a:t>
            </a:r>
            <a:r>
              <a:rPr lang="cs-CZ" sz="1600" dirty="0" err="1"/>
              <a:t>work</a:t>
            </a:r>
            <a:r>
              <a:rPr lang="cs-CZ" sz="1600" dirty="0"/>
              <a:t> </a:t>
            </a:r>
            <a:r>
              <a:rPr lang="cs-CZ" sz="1600" dirty="0" err="1"/>
              <a:t>well</a:t>
            </a:r>
            <a:r>
              <a:rPr lang="cs-CZ" sz="1600" dirty="0"/>
              <a:t> </a:t>
            </a:r>
            <a:r>
              <a:rPr lang="cs-CZ" sz="1600" dirty="0" err="1"/>
              <a:t>there</a:t>
            </a:r>
            <a:r>
              <a:rPr lang="cs-CZ" sz="1600" dirty="0"/>
              <a:t>?</a:t>
            </a:r>
          </a:p>
          <a:p>
            <a:pPr marL="920750" lvl="1" indent="-571500" eaLnBrk="1" hangingPunct="1"/>
            <a:r>
              <a:rPr lang="cs-CZ" sz="1600" dirty="0" err="1"/>
              <a:t>What</a:t>
            </a:r>
            <a:r>
              <a:rPr lang="cs-CZ" sz="1600" dirty="0"/>
              <a:t> </a:t>
            </a:r>
            <a:r>
              <a:rPr lang="cs-CZ" sz="1600" dirty="0" err="1"/>
              <a:t>is</a:t>
            </a:r>
            <a:r>
              <a:rPr lang="cs-CZ" sz="1600" dirty="0"/>
              <a:t> </a:t>
            </a:r>
            <a:r>
              <a:rPr lang="cs-CZ" sz="1600" dirty="0" err="1"/>
              <a:t>unique</a:t>
            </a:r>
            <a:r>
              <a:rPr lang="cs-CZ" sz="1600" dirty="0"/>
              <a:t> (</a:t>
            </a:r>
            <a:r>
              <a:rPr lang="cs-CZ" sz="1600" dirty="0" err="1"/>
              <a:t>i.e</a:t>
            </a:r>
            <a:r>
              <a:rPr lang="cs-CZ" sz="1600" dirty="0"/>
              <a:t>., </a:t>
            </a:r>
            <a:r>
              <a:rPr lang="cs-CZ" sz="1600" dirty="0" err="1"/>
              <a:t>you</a:t>
            </a:r>
            <a:r>
              <a:rPr lang="cs-CZ" sz="1600" dirty="0"/>
              <a:t> do not </a:t>
            </a:r>
            <a:r>
              <a:rPr lang="cs-CZ" sz="1600" dirty="0" err="1"/>
              <a:t>see</a:t>
            </a:r>
            <a:r>
              <a:rPr lang="cs-CZ" sz="1600" dirty="0"/>
              <a:t> such </a:t>
            </a:r>
            <a:r>
              <a:rPr lang="cs-CZ" sz="1600" dirty="0" err="1"/>
              <a:t>feature</a:t>
            </a:r>
            <a:r>
              <a:rPr lang="cs-CZ" sz="1600" dirty="0"/>
              <a:t> </a:t>
            </a:r>
            <a:r>
              <a:rPr lang="cs-CZ" sz="1600" dirty="0" err="1"/>
              <a:t>often</a:t>
            </a:r>
            <a:r>
              <a:rPr lang="cs-CZ" sz="1600" dirty="0"/>
              <a:t>)?</a:t>
            </a:r>
          </a:p>
          <a:p>
            <a:pPr marL="571500" indent="-571500" eaLnBrk="1" hangingPunct="1"/>
            <a:r>
              <a:rPr lang="cs-CZ" sz="2000" dirty="0" err="1"/>
              <a:t>What</a:t>
            </a:r>
            <a:r>
              <a:rPr lang="cs-CZ" sz="2000" dirty="0"/>
              <a:t> do </a:t>
            </a:r>
            <a:r>
              <a:rPr lang="cs-CZ" sz="2000" dirty="0" err="1"/>
              <a:t>you</a:t>
            </a:r>
            <a:r>
              <a:rPr lang="cs-CZ" sz="2000" dirty="0"/>
              <a:t> </a:t>
            </a:r>
            <a:r>
              <a:rPr lang="cs-CZ" sz="2000" dirty="0" err="1"/>
              <a:t>think</a:t>
            </a:r>
            <a:r>
              <a:rPr lang="cs-CZ" sz="2000" dirty="0"/>
              <a:t> </a:t>
            </a:r>
            <a:r>
              <a:rPr lang="cs-CZ" sz="2000" dirty="0" err="1"/>
              <a:t>makes</a:t>
            </a:r>
            <a:r>
              <a:rPr lang="cs-CZ" sz="2000" dirty="0"/>
              <a:t> </a:t>
            </a:r>
            <a:r>
              <a:rPr lang="cs-CZ" sz="2000" dirty="0" err="1"/>
              <a:t>this</a:t>
            </a:r>
            <a:r>
              <a:rPr lang="cs-CZ" sz="2000" dirty="0"/>
              <a:t> </a:t>
            </a:r>
            <a:r>
              <a:rPr lang="cs-CZ" sz="2000" dirty="0" err="1"/>
              <a:t>domain</a:t>
            </a:r>
            <a:r>
              <a:rPr lang="cs-CZ" sz="2000" dirty="0"/>
              <a:t> </a:t>
            </a:r>
            <a:r>
              <a:rPr lang="cs-CZ" sz="2000" dirty="0" err="1"/>
              <a:t>challenging</a:t>
            </a:r>
            <a:r>
              <a:rPr lang="cs-CZ" sz="2000" dirty="0"/>
              <a:t>?</a:t>
            </a:r>
          </a:p>
          <a:p>
            <a:pPr marL="571500" indent="-571500" eaLnBrk="1" hangingPunct="1"/>
            <a:r>
              <a:rPr lang="cs-CZ" sz="2000" dirty="0" err="1"/>
              <a:t>What</a:t>
            </a:r>
            <a:r>
              <a:rPr lang="cs-CZ" sz="2000" dirty="0"/>
              <a:t> are </a:t>
            </a:r>
            <a:r>
              <a:rPr lang="cs-CZ" sz="2000" dirty="0" err="1"/>
              <a:t>the</a:t>
            </a:r>
            <a:r>
              <a:rPr lang="cs-CZ" sz="2000" dirty="0"/>
              <a:t> so far </a:t>
            </a:r>
            <a:r>
              <a:rPr lang="cs-CZ" sz="2000" dirty="0" err="1"/>
              <a:t>unexploited</a:t>
            </a:r>
            <a:r>
              <a:rPr lang="cs-CZ" sz="2000" dirty="0"/>
              <a:t> </a:t>
            </a:r>
            <a:r>
              <a:rPr lang="cs-CZ" sz="2000" dirty="0" err="1"/>
              <a:t>opportunities</a:t>
            </a:r>
            <a:r>
              <a:rPr lang="cs-CZ" sz="2000" dirty="0"/>
              <a:t>?</a:t>
            </a:r>
          </a:p>
          <a:p>
            <a:pPr marL="920750" lvl="1" indent="-571500" eaLnBrk="1" hangingPunct="1"/>
            <a:r>
              <a:rPr lang="cs-CZ" sz="1600" dirty="0"/>
              <a:t>Some feature is missing</a:t>
            </a:r>
            <a:r>
              <a:rPr lang="cs-CZ" sz="1600" dirty="0"/>
              <a:t>? Better algorithm would be possible?</a:t>
            </a:r>
            <a:endParaRPr lang="cs-CZ" sz="1600" dirty="0"/>
          </a:p>
          <a:p>
            <a:pPr marL="1216025" lvl="2" indent="-571500" eaLnBrk="1" hangingPunct="1"/>
            <a:r>
              <a:rPr lang="cs-CZ" sz="1300" dirty="0" err="1"/>
              <a:t>If</a:t>
            </a:r>
            <a:r>
              <a:rPr lang="cs-CZ" sz="1300" dirty="0"/>
              <a:t> so, </a:t>
            </a:r>
            <a:r>
              <a:rPr lang="cs-CZ" sz="1300" dirty="0" err="1"/>
              <a:t>how</a:t>
            </a:r>
            <a:r>
              <a:rPr lang="cs-CZ" sz="1300" dirty="0"/>
              <a:t> </a:t>
            </a:r>
            <a:r>
              <a:rPr lang="cs-CZ" sz="1300" dirty="0" err="1"/>
              <a:t>would</a:t>
            </a:r>
            <a:r>
              <a:rPr lang="cs-CZ" sz="1300" dirty="0"/>
              <a:t> </a:t>
            </a:r>
            <a:r>
              <a:rPr lang="cs-CZ" sz="1300" dirty="0" err="1"/>
              <a:t>you</a:t>
            </a:r>
            <a:r>
              <a:rPr lang="cs-CZ" sz="1300" dirty="0"/>
              <a:t> </a:t>
            </a:r>
            <a:r>
              <a:rPr lang="cs-CZ" sz="1300" dirty="0" err="1"/>
              <a:t>implement</a:t>
            </a:r>
            <a:r>
              <a:rPr lang="cs-CZ" sz="1300" dirty="0"/>
              <a:t> </a:t>
            </a:r>
            <a:r>
              <a:rPr lang="cs-CZ" sz="1300" dirty="0" err="1"/>
              <a:t>it</a:t>
            </a:r>
            <a:r>
              <a:rPr lang="cs-CZ" sz="13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785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D72AF9-04C9-B1AF-F175-5421F532AB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Zástupný symbol pro číslo snímku 5">
            <a:extLst>
              <a:ext uri="{FF2B5EF4-FFF2-40B4-BE49-F238E27FC236}">
                <a16:creationId xmlns:a16="http://schemas.microsoft.com/office/drawing/2014/main" id="{310E4EFF-3BC5-E136-EE7E-5B191613F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5D1724-17A9-4E6F-9C05-1F66B3D896E2}" type="slidenum">
              <a:rPr lang="en-GB" altLang="en-US">
                <a:latin typeface="Arial" charset="0"/>
              </a:rPr>
              <a:pPr/>
              <a:t>2</a:t>
            </a:fld>
            <a:endParaRPr lang="en-GB" altLang="en-US">
              <a:latin typeface="Arial" charset="0"/>
            </a:endParaRPr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2F8109DF-F84E-E540-2FA5-10F0FF71A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2238"/>
            <a:ext cx="7543800" cy="858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900" b="1" dirty="0" err="1">
                <a:solidFill>
                  <a:schemeClr val="tx2"/>
                </a:solidFill>
              </a:rPr>
              <a:t>Recipes</a:t>
            </a:r>
            <a:r>
              <a:rPr lang="cs-CZ" sz="3900" b="1" dirty="0">
                <a:solidFill>
                  <a:schemeClr val="tx2"/>
                </a:solidFill>
              </a:rPr>
              <a:t> </a:t>
            </a:r>
            <a:r>
              <a:rPr lang="cs-CZ" sz="3900" b="1" dirty="0" err="1">
                <a:solidFill>
                  <a:schemeClr val="tx2"/>
                </a:solidFill>
              </a:rPr>
              <a:t>catalogue</a:t>
            </a:r>
            <a:endParaRPr lang="en-US" sz="3900" b="1" dirty="0">
              <a:solidFill>
                <a:schemeClr val="tx2"/>
              </a:solidFill>
            </a:endParaRP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A6EBD9A2-AF61-D15D-597E-66C4C359EA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196752"/>
            <a:ext cx="8497887" cy="5328591"/>
          </a:xfrm>
          <a:noFill/>
        </p:spPr>
        <p:txBody>
          <a:bodyPr/>
          <a:lstStyle/>
          <a:p>
            <a:pPr marL="571500" indent="-571500" eaLnBrk="1" hangingPunct="1"/>
            <a:r>
              <a:rPr lang="cs-CZ" sz="1800" b="1" i="1" dirty="0">
                <a:solidFill>
                  <a:srgbClr val="FF0000"/>
                </a:solidFill>
              </a:rPr>
              <a:t>Recepty.cz, TopRecepty.cz</a:t>
            </a:r>
          </a:p>
          <a:p>
            <a:pPr marL="920750" lvl="1" indent="-571500" eaLnBrk="1" hangingPunct="1"/>
            <a:r>
              <a:rPr lang="cs-CZ" sz="1600" dirty="0" err="1"/>
              <a:t>Tens</a:t>
            </a:r>
            <a:r>
              <a:rPr lang="cs-CZ" sz="1600" dirty="0"/>
              <a:t> </a:t>
            </a:r>
            <a:r>
              <a:rPr lang="cs-CZ" sz="1600" dirty="0" err="1"/>
              <a:t>thousands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products</a:t>
            </a:r>
            <a:r>
              <a:rPr lang="cs-CZ" sz="1600" dirty="0"/>
              <a:t> and </a:t>
            </a:r>
            <a:r>
              <a:rPr lang="cs-CZ" sz="1600" dirty="0" err="1"/>
              <a:t>daily</a:t>
            </a:r>
            <a:r>
              <a:rPr lang="cs-CZ" sz="1600" dirty="0"/>
              <a:t> </a:t>
            </a:r>
            <a:r>
              <a:rPr lang="cs-CZ" sz="1600" dirty="0" err="1"/>
              <a:t>users</a:t>
            </a:r>
            <a:endParaRPr lang="cs-CZ" sz="1600" dirty="0"/>
          </a:p>
          <a:p>
            <a:pPr marL="1216025" lvl="2" indent="-571500" eaLnBrk="1" hangingPunct="1"/>
            <a:r>
              <a:rPr lang="cs-CZ" sz="1400" dirty="0" err="1"/>
              <a:t>Normally</a:t>
            </a:r>
            <a:r>
              <a:rPr lang="cs-CZ" sz="1400" dirty="0"/>
              <a:t>, </a:t>
            </a:r>
            <a:r>
              <a:rPr lang="cs-CZ" sz="1400" dirty="0" err="1"/>
              <a:t>you</a:t>
            </a:r>
            <a:r>
              <a:rPr lang="cs-CZ" sz="1400" dirty="0"/>
              <a:t> </a:t>
            </a:r>
            <a:r>
              <a:rPr lang="cs-CZ" sz="1400" dirty="0" err="1"/>
              <a:t>can</a:t>
            </a:r>
            <a:r>
              <a:rPr lang="cs-CZ" sz="1400" dirty="0"/>
              <a:t> </a:t>
            </a:r>
            <a:r>
              <a:rPr lang="cs-CZ" sz="1400" dirty="0" err="1"/>
              <a:t>expect</a:t>
            </a:r>
            <a:r>
              <a:rPr lang="cs-CZ" sz="1400" dirty="0"/>
              <a:t> a </a:t>
            </a:r>
            <a:r>
              <a:rPr lang="cs-CZ" sz="1400" dirty="0" err="1"/>
              <a:t>few</a:t>
            </a:r>
            <a:r>
              <a:rPr lang="cs-CZ" sz="1400" dirty="0"/>
              <a:t> </a:t>
            </a:r>
            <a:r>
              <a:rPr lang="cs-CZ" sz="1400" dirty="0" err="1"/>
              <a:t>visited</a:t>
            </a:r>
            <a:r>
              <a:rPr lang="cs-CZ" sz="1400" dirty="0"/>
              <a:t> </a:t>
            </a:r>
            <a:r>
              <a:rPr lang="cs-CZ" sz="1400" dirty="0" err="1"/>
              <a:t>items</a:t>
            </a:r>
            <a:r>
              <a:rPr lang="cs-CZ" sz="1400" dirty="0"/>
              <a:t> in </a:t>
            </a:r>
            <a:r>
              <a:rPr lang="cs-CZ" sz="1400" dirty="0" err="1"/>
              <a:t>each</a:t>
            </a:r>
            <a:r>
              <a:rPr lang="cs-CZ" sz="1400" dirty="0"/>
              <a:t> session</a:t>
            </a:r>
          </a:p>
          <a:p>
            <a:pPr marL="1216025" lvl="2" indent="-571500" eaLnBrk="1" hangingPunct="1"/>
            <a:r>
              <a:rPr lang="cs-CZ" sz="1400" dirty="0" err="1"/>
              <a:t>Some</a:t>
            </a:r>
            <a:r>
              <a:rPr lang="cs-CZ" sz="1400" dirty="0"/>
              <a:t> </a:t>
            </a:r>
            <a:r>
              <a:rPr lang="cs-CZ" sz="1400" dirty="0" err="1"/>
              <a:t>customers</a:t>
            </a:r>
            <a:r>
              <a:rPr lang="cs-CZ" sz="1400" dirty="0"/>
              <a:t> use </a:t>
            </a:r>
            <a:r>
              <a:rPr lang="cs-CZ" sz="1400" dirty="0" err="1"/>
              <a:t>searching</a:t>
            </a:r>
            <a:r>
              <a:rPr lang="cs-CZ" sz="1400" dirty="0"/>
              <a:t>/</a:t>
            </a:r>
            <a:r>
              <a:rPr lang="cs-CZ" sz="1400" dirty="0" err="1"/>
              <a:t>browsing</a:t>
            </a:r>
            <a:r>
              <a:rPr lang="cs-CZ" sz="1400" dirty="0"/>
              <a:t>, but a lot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customers</a:t>
            </a:r>
            <a:r>
              <a:rPr lang="cs-CZ" sz="1400" dirty="0"/>
              <a:t> just </a:t>
            </a:r>
            <a:r>
              <a:rPr lang="cs-CZ" sz="1400" dirty="0" err="1"/>
              <a:t>land</a:t>
            </a:r>
            <a:r>
              <a:rPr lang="cs-CZ" sz="1400" dirty="0"/>
              <a:t> on a </a:t>
            </a:r>
            <a:r>
              <a:rPr lang="cs-CZ" sz="1400" dirty="0" err="1"/>
              <a:t>recipe</a:t>
            </a:r>
            <a:r>
              <a:rPr lang="cs-CZ" sz="1400" dirty="0"/>
              <a:t> </a:t>
            </a:r>
            <a:r>
              <a:rPr lang="cs-CZ" sz="1400" dirty="0" err="1"/>
              <a:t>from</a:t>
            </a:r>
            <a:r>
              <a:rPr lang="cs-CZ" sz="1400" dirty="0"/>
              <a:t> </a:t>
            </a:r>
            <a:r>
              <a:rPr lang="cs-CZ" sz="1400" dirty="0" err="1"/>
              <a:t>external</a:t>
            </a:r>
            <a:r>
              <a:rPr lang="cs-CZ" sz="1400" dirty="0"/>
              <a:t> </a:t>
            </a:r>
            <a:r>
              <a:rPr lang="cs-CZ" sz="1400" dirty="0" err="1"/>
              <a:t>search</a:t>
            </a:r>
            <a:r>
              <a:rPr lang="cs-CZ" sz="1400" dirty="0"/>
              <a:t> </a:t>
            </a:r>
            <a:r>
              <a:rPr lang="cs-CZ" sz="1400" dirty="0" err="1"/>
              <a:t>engine</a:t>
            </a:r>
            <a:endParaRPr lang="cs-CZ" sz="1400" dirty="0"/>
          </a:p>
          <a:p>
            <a:pPr marL="1216025" lvl="2" indent="-571500" eaLnBrk="1" hangingPunct="1"/>
            <a:r>
              <a:rPr lang="cs-CZ" sz="1400" dirty="0"/>
              <a:t>A </a:t>
            </a:r>
            <a:r>
              <a:rPr lang="cs-CZ" sz="1400" dirty="0" err="1"/>
              <a:t>portion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users</a:t>
            </a:r>
            <a:r>
              <a:rPr lang="cs-CZ" sz="1400" dirty="0"/>
              <a:t> </a:t>
            </a:r>
            <a:r>
              <a:rPr lang="cs-CZ" sz="1400" dirty="0" err="1"/>
              <a:t>returns</a:t>
            </a:r>
            <a:r>
              <a:rPr lang="cs-CZ" sz="1400" dirty="0"/>
              <a:t>, but not very </a:t>
            </a:r>
            <a:r>
              <a:rPr lang="cs-CZ" sz="1400" dirty="0" err="1"/>
              <a:t>often</a:t>
            </a:r>
            <a:endParaRPr lang="cs-CZ" sz="1400" dirty="0"/>
          </a:p>
          <a:p>
            <a:pPr marL="1216025" lvl="2" indent="-571500" eaLnBrk="1" hangingPunct="1"/>
            <a:r>
              <a:rPr lang="cs-CZ" sz="1400" dirty="0"/>
              <a:t>A </a:t>
            </a:r>
            <a:r>
              <a:rPr lang="cs-CZ" sz="1400" dirty="0" err="1"/>
              <a:t>portion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users</a:t>
            </a:r>
            <a:r>
              <a:rPr lang="cs-CZ" sz="1400" dirty="0"/>
              <a:t> </a:t>
            </a:r>
            <a:r>
              <a:rPr lang="cs-CZ" sz="1400" dirty="0" err="1"/>
              <a:t>register</a:t>
            </a:r>
            <a:r>
              <a:rPr lang="cs-CZ" sz="1400" dirty="0"/>
              <a:t> and </a:t>
            </a:r>
            <a:r>
              <a:rPr lang="cs-CZ" sz="1400" dirty="0" err="1"/>
              <a:t>occasionally</a:t>
            </a:r>
            <a:r>
              <a:rPr lang="cs-CZ" sz="1400" dirty="0"/>
              <a:t> comment, </a:t>
            </a:r>
            <a:r>
              <a:rPr lang="cs-CZ" sz="1400" dirty="0" err="1"/>
              <a:t>rate</a:t>
            </a:r>
            <a:r>
              <a:rPr lang="cs-CZ" sz="1400" dirty="0"/>
              <a:t>, </a:t>
            </a:r>
            <a:r>
              <a:rPr lang="cs-CZ" sz="1400" dirty="0" err="1"/>
              <a:t>or</a:t>
            </a:r>
            <a:r>
              <a:rPr lang="cs-CZ" sz="1400" dirty="0"/>
              <a:t> </a:t>
            </a:r>
            <a:r>
              <a:rPr lang="cs-CZ" sz="1400" dirty="0" err="1"/>
              <a:t>create</a:t>
            </a:r>
            <a:r>
              <a:rPr lang="cs-CZ" sz="1400" dirty="0"/>
              <a:t> </a:t>
            </a:r>
            <a:r>
              <a:rPr lang="cs-CZ" sz="1400" dirty="0" err="1"/>
              <a:t>own</a:t>
            </a:r>
            <a:r>
              <a:rPr lang="cs-CZ" sz="1400" dirty="0"/>
              <a:t> </a:t>
            </a:r>
            <a:r>
              <a:rPr lang="cs-CZ" sz="1400" dirty="0" err="1"/>
              <a:t>recipes</a:t>
            </a:r>
            <a:endParaRPr lang="cs-CZ" sz="1400" dirty="0"/>
          </a:p>
          <a:p>
            <a:pPr marL="1216025" lvl="2" indent="-571500" eaLnBrk="1" hangingPunct="1"/>
            <a:r>
              <a:rPr lang="cs-CZ" sz="1400" dirty="0" err="1"/>
              <a:t>Recipes</a:t>
            </a:r>
            <a:r>
              <a:rPr lang="cs-CZ" sz="1400" dirty="0"/>
              <a:t> </a:t>
            </a:r>
            <a:r>
              <a:rPr lang="cs-CZ" sz="1400" dirty="0" err="1"/>
              <a:t>can</a:t>
            </a:r>
            <a:r>
              <a:rPr lang="cs-CZ" sz="1400" dirty="0"/>
              <a:t> </a:t>
            </a:r>
            <a:r>
              <a:rPr lang="cs-CZ" sz="1400" dirty="0" err="1"/>
              <a:t>survive</a:t>
            </a:r>
            <a:r>
              <a:rPr lang="cs-CZ" sz="1400" dirty="0"/>
              <a:t> </a:t>
            </a:r>
            <a:r>
              <a:rPr lang="cs-CZ" sz="1400" dirty="0" err="1"/>
              <a:t>for</a:t>
            </a:r>
            <a:r>
              <a:rPr lang="cs-CZ" sz="1400" dirty="0"/>
              <a:t> long</a:t>
            </a:r>
          </a:p>
          <a:p>
            <a:pPr marL="920750" lvl="1" indent="-571500" eaLnBrk="1" hangingPunct="1"/>
            <a:r>
              <a:rPr lang="cs-CZ" sz="1600" dirty="0" err="1"/>
              <a:t>Sources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income</a:t>
            </a:r>
            <a:r>
              <a:rPr lang="cs-CZ" sz="1600" dirty="0"/>
              <a:t>: </a:t>
            </a:r>
            <a:r>
              <a:rPr lang="cs-CZ" sz="1600" dirty="0" err="1"/>
              <a:t>adds</a:t>
            </a:r>
            <a:r>
              <a:rPr lang="cs-CZ" sz="1600" dirty="0"/>
              <a:t>, </a:t>
            </a:r>
            <a:r>
              <a:rPr lang="cs-CZ" sz="1400" i="1" dirty="0" err="1">
                <a:solidFill>
                  <a:schemeClr val="bg1">
                    <a:lumMod val="50000"/>
                  </a:schemeClr>
                </a:solidFill>
              </a:rPr>
              <a:t>links</a:t>
            </a:r>
            <a:r>
              <a:rPr lang="cs-CZ" sz="1400" i="1" dirty="0">
                <a:solidFill>
                  <a:schemeClr val="bg1">
                    <a:lumMod val="50000"/>
                  </a:schemeClr>
                </a:solidFill>
              </a:rPr>
              <a:t> to partner </a:t>
            </a:r>
            <a:r>
              <a:rPr lang="cs-CZ" sz="1400" i="1" dirty="0" err="1">
                <a:solidFill>
                  <a:schemeClr val="bg1">
                    <a:lumMod val="50000"/>
                  </a:schemeClr>
                </a:solidFill>
              </a:rPr>
              <a:t>webs</a:t>
            </a:r>
            <a:r>
              <a:rPr lang="cs-CZ" sz="1400" i="1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cs-CZ" sz="1400" i="1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cs-CZ" sz="14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1400" i="1" dirty="0" err="1">
                <a:solidFill>
                  <a:schemeClr val="bg1">
                    <a:lumMod val="50000"/>
                  </a:schemeClr>
                </a:solidFill>
              </a:rPr>
              <a:t>same</a:t>
            </a:r>
            <a:r>
              <a:rPr lang="cs-CZ" sz="14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1400" i="1" dirty="0" err="1">
                <a:solidFill>
                  <a:schemeClr val="bg1">
                    <a:lumMod val="50000"/>
                  </a:schemeClr>
                </a:solidFill>
              </a:rPr>
              <a:t>publishing</a:t>
            </a:r>
            <a:r>
              <a:rPr lang="cs-CZ" sz="1400" i="1" dirty="0">
                <a:solidFill>
                  <a:schemeClr val="bg1">
                    <a:lumMod val="50000"/>
                  </a:schemeClr>
                </a:solidFill>
              </a:rPr>
              <a:t> house)</a:t>
            </a:r>
            <a:endParaRPr lang="cs-CZ" sz="1600" i="1" dirty="0">
              <a:solidFill>
                <a:schemeClr val="bg1">
                  <a:lumMod val="50000"/>
                </a:schemeClr>
              </a:solidFill>
            </a:endParaRPr>
          </a:p>
          <a:p>
            <a:pPr marL="349250" lvl="1" indent="0" eaLnBrk="1" hangingPunct="1">
              <a:buNone/>
            </a:pPr>
            <a:endParaRPr lang="cs-CZ" sz="1600" dirty="0"/>
          </a:p>
          <a:p>
            <a:pPr marL="571500" indent="-571500" eaLnBrk="1" hangingPunct="1"/>
            <a:r>
              <a:rPr lang="cs-CZ" sz="2000" dirty="0" err="1"/>
              <a:t>Where</a:t>
            </a:r>
            <a:r>
              <a:rPr lang="cs-CZ" sz="2000" dirty="0"/>
              <a:t> do </a:t>
            </a:r>
            <a:r>
              <a:rPr lang="cs-CZ" sz="2000" dirty="0" err="1"/>
              <a:t>they</a:t>
            </a:r>
            <a:r>
              <a:rPr lang="cs-CZ" sz="2000" dirty="0"/>
              <a:t> use </a:t>
            </a:r>
            <a:r>
              <a:rPr lang="cs-CZ" sz="2000" dirty="0" err="1"/>
              <a:t>personalization</a:t>
            </a:r>
            <a:r>
              <a:rPr lang="cs-CZ" sz="2000" dirty="0"/>
              <a:t> / </a:t>
            </a:r>
            <a:r>
              <a:rPr lang="cs-CZ" sz="2000" dirty="0" err="1"/>
              <a:t>recommendation</a:t>
            </a:r>
            <a:r>
              <a:rPr lang="cs-CZ" sz="2000" dirty="0"/>
              <a:t>?</a:t>
            </a:r>
          </a:p>
          <a:p>
            <a:pPr marL="920750" lvl="1" indent="-571500" eaLnBrk="1" hangingPunct="1"/>
            <a:r>
              <a:rPr lang="cs-CZ" sz="1600" dirty="0" err="1"/>
              <a:t>Want</a:t>
            </a:r>
            <a:r>
              <a:rPr lang="cs-CZ" sz="1600" dirty="0"/>
              <a:t> to </a:t>
            </a:r>
            <a:r>
              <a:rPr lang="cs-CZ" sz="1600" dirty="0" err="1"/>
              <a:t>guess</a:t>
            </a:r>
            <a:r>
              <a:rPr lang="cs-CZ" sz="1600" dirty="0"/>
              <a:t> </a:t>
            </a:r>
            <a:r>
              <a:rPr lang="cs-CZ" sz="1600" dirty="0" err="1"/>
              <a:t>what</a:t>
            </a:r>
            <a:r>
              <a:rPr lang="cs-CZ" sz="1600" dirty="0"/>
              <a:t> </a:t>
            </a:r>
            <a:r>
              <a:rPr lang="cs-CZ" sz="1600" dirty="0" err="1"/>
              <a:t>algorithm</a:t>
            </a:r>
            <a:r>
              <a:rPr lang="cs-CZ" sz="1600" dirty="0"/>
              <a:t> </a:t>
            </a:r>
            <a:r>
              <a:rPr lang="cs-CZ" sz="1600" dirty="0" err="1"/>
              <a:t>types</a:t>
            </a:r>
            <a:r>
              <a:rPr lang="cs-CZ" sz="1600" dirty="0"/>
              <a:t> are </a:t>
            </a:r>
            <a:r>
              <a:rPr lang="cs-CZ" sz="1600" dirty="0" err="1"/>
              <a:t>used</a:t>
            </a:r>
            <a:r>
              <a:rPr lang="cs-CZ" sz="1600" dirty="0"/>
              <a:t> &amp; </a:t>
            </a:r>
            <a:r>
              <a:rPr lang="cs-CZ" sz="1600" dirty="0" err="1"/>
              <a:t>where</a:t>
            </a:r>
            <a:r>
              <a:rPr lang="cs-CZ" sz="1600" dirty="0"/>
              <a:t>?</a:t>
            </a:r>
          </a:p>
          <a:p>
            <a:pPr marL="920750" lvl="1" indent="-571500" eaLnBrk="1" hangingPunct="1"/>
            <a:r>
              <a:rPr lang="cs-CZ" sz="1600" dirty="0" err="1"/>
              <a:t>What</a:t>
            </a:r>
            <a:r>
              <a:rPr lang="cs-CZ" sz="1600" dirty="0"/>
              <a:t> </a:t>
            </a:r>
            <a:r>
              <a:rPr lang="cs-CZ" sz="1600" dirty="0" err="1"/>
              <a:t>does</a:t>
            </a:r>
            <a:r>
              <a:rPr lang="cs-CZ" sz="1600" dirty="0"/>
              <a:t> (not) </a:t>
            </a:r>
            <a:r>
              <a:rPr lang="cs-CZ" sz="1600" dirty="0" err="1"/>
              <a:t>work</a:t>
            </a:r>
            <a:r>
              <a:rPr lang="cs-CZ" sz="1600" dirty="0"/>
              <a:t> </a:t>
            </a:r>
            <a:r>
              <a:rPr lang="cs-CZ" sz="1600" dirty="0" err="1"/>
              <a:t>well</a:t>
            </a:r>
            <a:r>
              <a:rPr lang="cs-CZ" sz="1600" dirty="0"/>
              <a:t> </a:t>
            </a:r>
            <a:r>
              <a:rPr lang="cs-CZ" sz="1600" dirty="0" err="1"/>
              <a:t>there</a:t>
            </a:r>
            <a:r>
              <a:rPr lang="cs-CZ" sz="1600" dirty="0"/>
              <a:t>?</a:t>
            </a:r>
          </a:p>
          <a:p>
            <a:pPr marL="920750" lvl="1" indent="-571500" eaLnBrk="1" hangingPunct="1"/>
            <a:r>
              <a:rPr lang="cs-CZ" sz="1600" dirty="0" err="1"/>
              <a:t>What</a:t>
            </a:r>
            <a:r>
              <a:rPr lang="cs-CZ" sz="1600" dirty="0"/>
              <a:t> </a:t>
            </a:r>
            <a:r>
              <a:rPr lang="cs-CZ" sz="1600" dirty="0" err="1"/>
              <a:t>is</a:t>
            </a:r>
            <a:r>
              <a:rPr lang="cs-CZ" sz="1600" dirty="0"/>
              <a:t> </a:t>
            </a:r>
            <a:r>
              <a:rPr lang="cs-CZ" sz="1600" dirty="0" err="1"/>
              <a:t>unique</a:t>
            </a:r>
            <a:r>
              <a:rPr lang="cs-CZ" sz="1600" dirty="0"/>
              <a:t> (</a:t>
            </a:r>
            <a:r>
              <a:rPr lang="cs-CZ" sz="1600" dirty="0" err="1"/>
              <a:t>i.e</a:t>
            </a:r>
            <a:r>
              <a:rPr lang="cs-CZ" sz="1600" dirty="0"/>
              <a:t>., </a:t>
            </a:r>
            <a:r>
              <a:rPr lang="cs-CZ" sz="1600" dirty="0" err="1"/>
              <a:t>you</a:t>
            </a:r>
            <a:r>
              <a:rPr lang="cs-CZ" sz="1600" dirty="0"/>
              <a:t> do not </a:t>
            </a:r>
            <a:r>
              <a:rPr lang="cs-CZ" sz="1600" dirty="0" err="1"/>
              <a:t>see</a:t>
            </a:r>
            <a:r>
              <a:rPr lang="cs-CZ" sz="1600" dirty="0"/>
              <a:t> such </a:t>
            </a:r>
            <a:r>
              <a:rPr lang="cs-CZ" sz="1600" dirty="0" err="1"/>
              <a:t>feature</a:t>
            </a:r>
            <a:r>
              <a:rPr lang="cs-CZ" sz="1600" dirty="0"/>
              <a:t> </a:t>
            </a:r>
            <a:r>
              <a:rPr lang="cs-CZ" sz="1600" dirty="0" err="1"/>
              <a:t>often</a:t>
            </a:r>
            <a:r>
              <a:rPr lang="cs-CZ" sz="1600" dirty="0"/>
              <a:t>)?</a:t>
            </a:r>
          </a:p>
          <a:p>
            <a:pPr marL="571500" indent="-571500" eaLnBrk="1" hangingPunct="1"/>
            <a:r>
              <a:rPr lang="cs-CZ" sz="2000" dirty="0" err="1"/>
              <a:t>What</a:t>
            </a:r>
            <a:r>
              <a:rPr lang="cs-CZ" sz="2000" dirty="0"/>
              <a:t> do </a:t>
            </a:r>
            <a:r>
              <a:rPr lang="cs-CZ" sz="2000" dirty="0" err="1"/>
              <a:t>you</a:t>
            </a:r>
            <a:r>
              <a:rPr lang="cs-CZ" sz="2000" dirty="0"/>
              <a:t> </a:t>
            </a:r>
            <a:r>
              <a:rPr lang="cs-CZ" sz="2000" dirty="0" err="1"/>
              <a:t>think</a:t>
            </a:r>
            <a:r>
              <a:rPr lang="cs-CZ" sz="2000" dirty="0"/>
              <a:t> </a:t>
            </a:r>
            <a:r>
              <a:rPr lang="cs-CZ" sz="2000" dirty="0" err="1"/>
              <a:t>makes</a:t>
            </a:r>
            <a:r>
              <a:rPr lang="cs-CZ" sz="2000" dirty="0"/>
              <a:t> </a:t>
            </a:r>
            <a:r>
              <a:rPr lang="cs-CZ" sz="2000" dirty="0" err="1"/>
              <a:t>this</a:t>
            </a:r>
            <a:r>
              <a:rPr lang="cs-CZ" sz="2000" dirty="0"/>
              <a:t> </a:t>
            </a:r>
            <a:r>
              <a:rPr lang="cs-CZ" sz="2000" dirty="0" err="1"/>
              <a:t>domain</a:t>
            </a:r>
            <a:r>
              <a:rPr lang="cs-CZ" sz="2000" dirty="0"/>
              <a:t> </a:t>
            </a:r>
            <a:r>
              <a:rPr lang="cs-CZ" sz="2000" dirty="0" err="1"/>
              <a:t>challenging</a:t>
            </a:r>
            <a:r>
              <a:rPr lang="cs-CZ" sz="2000" dirty="0"/>
              <a:t>?</a:t>
            </a:r>
          </a:p>
          <a:p>
            <a:pPr marL="571500" indent="-571500" eaLnBrk="1" hangingPunct="1"/>
            <a:r>
              <a:rPr lang="cs-CZ" sz="2000" dirty="0" err="1"/>
              <a:t>What</a:t>
            </a:r>
            <a:r>
              <a:rPr lang="cs-CZ" sz="2000" dirty="0"/>
              <a:t> are </a:t>
            </a:r>
            <a:r>
              <a:rPr lang="cs-CZ" sz="2000" dirty="0" err="1"/>
              <a:t>the</a:t>
            </a:r>
            <a:r>
              <a:rPr lang="cs-CZ" sz="2000" dirty="0"/>
              <a:t> so far </a:t>
            </a:r>
            <a:r>
              <a:rPr lang="cs-CZ" sz="2000" dirty="0" err="1"/>
              <a:t>unexploited</a:t>
            </a:r>
            <a:r>
              <a:rPr lang="cs-CZ" sz="2000" dirty="0"/>
              <a:t> </a:t>
            </a:r>
            <a:r>
              <a:rPr lang="cs-CZ" sz="2000" dirty="0" err="1"/>
              <a:t>opportunities</a:t>
            </a:r>
            <a:r>
              <a:rPr lang="cs-CZ" sz="2000" dirty="0"/>
              <a:t>?</a:t>
            </a:r>
          </a:p>
          <a:p>
            <a:pPr marL="920750" lvl="1" indent="-571500" eaLnBrk="1" hangingPunct="1"/>
            <a:r>
              <a:rPr lang="cs-CZ" sz="1600" dirty="0"/>
              <a:t>Some feature is missing</a:t>
            </a:r>
            <a:r>
              <a:rPr lang="cs-CZ" sz="1600" dirty="0"/>
              <a:t>? Better algorithm would be possible?</a:t>
            </a:r>
            <a:endParaRPr lang="cs-CZ" sz="1600" dirty="0"/>
          </a:p>
          <a:p>
            <a:pPr marL="1216025" lvl="2" indent="-571500" eaLnBrk="1" hangingPunct="1"/>
            <a:r>
              <a:rPr lang="cs-CZ" sz="1300" dirty="0" err="1"/>
              <a:t>If</a:t>
            </a:r>
            <a:r>
              <a:rPr lang="cs-CZ" sz="1300" dirty="0"/>
              <a:t> so, </a:t>
            </a:r>
            <a:r>
              <a:rPr lang="cs-CZ" sz="1300" dirty="0" err="1"/>
              <a:t>how</a:t>
            </a:r>
            <a:r>
              <a:rPr lang="cs-CZ" sz="1300" dirty="0"/>
              <a:t> </a:t>
            </a:r>
            <a:r>
              <a:rPr lang="cs-CZ" sz="1300" dirty="0" err="1"/>
              <a:t>would</a:t>
            </a:r>
            <a:r>
              <a:rPr lang="cs-CZ" sz="1300" dirty="0"/>
              <a:t> </a:t>
            </a:r>
            <a:r>
              <a:rPr lang="cs-CZ" sz="1300" dirty="0" err="1"/>
              <a:t>you</a:t>
            </a:r>
            <a:r>
              <a:rPr lang="cs-CZ" sz="1300" dirty="0"/>
              <a:t> </a:t>
            </a:r>
            <a:r>
              <a:rPr lang="cs-CZ" sz="1300" dirty="0" err="1"/>
              <a:t>implement</a:t>
            </a:r>
            <a:r>
              <a:rPr lang="cs-CZ" sz="1300" dirty="0"/>
              <a:t> </a:t>
            </a:r>
            <a:r>
              <a:rPr lang="cs-CZ" sz="1300" dirty="0" err="1"/>
              <a:t>it</a:t>
            </a:r>
            <a:r>
              <a:rPr lang="cs-CZ" sz="13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17481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D72AF9-04C9-B1AF-F175-5421F532AB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Zástupný symbol pro číslo snímku 5">
            <a:extLst>
              <a:ext uri="{FF2B5EF4-FFF2-40B4-BE49-F238E27FC236}">
                <a16:creationId xmlns:a16="http://schemas.microsoft.com/office/drawing/2014/main" id="{310E4EFF-3BC5-E136-EE7E-5B191613F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5D1724-17A9-4E6F-9C05-1F66B3D896E2}" type="slidenum">
              <a:rPr lang="en-GB" altLang="en-US">
                <a:latin typeface="Arial" charset="0"/>
              </a:rPr>
              <a:pPr/>
              <a:t>3</a:t>
            </a:fld>
            <a:endParaRPr lang="en-GB" altLang="en-US">
              <a:latin typeface="Arial" charset="0"/>
            </a:endParaRPr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2F8109DF-F84E-E540-2FA5-10F0FF71A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2238"/>
            <a:ext cx="7543800" cy="858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900" b="1" dirty="0" smtClean="0">
                <a:solidFill>
                  <a:schemeClr val="tx2"/>
                </a:solidFill>
              </a:rPr>
              <a:t>Booksellers</a:t>
            </a:r>
            <a:endParaRPr lang="en-US" sz="3900" b="1" dirty="0">
              <a:solidFill>
                <a:schemeClr val="tx2"/>
              </a:solidFill>
            </a:endParaRP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A6EBD9A2-AF61-D15D-597E-66C4C359EA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196752"/>
            <a:ext cx="8497887" cy="5328591"/>
          </a:xfrm>
          <a:noFill/>
        </p:spPr>
        <p:txBody>
          <a:bodyPr/>
          <a:lstStyle/>
          <a:p>
            <a:pPr marL="571500" indent="-571500" eaLnBrk="1" hangingPunct="1"/>
            <a:r>
              <a:rPr lang="cs-CZ" sz="1800" b="1" i="1" dirty="0" smtClean="0">
                <a:solidFill>
                  <a:srgbClr val="FF0000"/>
                </a:solidFill>
              </a:rPr>
              <a:t>Knihydobrovsky.cz</a:t>
            </a:r>
            <a:endParaRPr lang="cs-CZ" sz="1800" b="1" i="1" dirty="0">
              <a:solidFill>
                <a:srgbClr val="FF0000"/>
              </a:solidFill>
            </a:endParaRPr>
          </a:p>
          <a:p>
            <a:pPr marL="920750" lvl="1" indent="-571500" eaLnBrk="1" hangingPunct="1"/>
            <a:r>
              <a:rPr lang="cs-CZ" sz="1600" dirty="0" err="1"/>
              <a:t>Tens</a:t>
            </a:r>
            <a:r>
              <a:rPr lang="cs-CZ" sz="1600" dirty="0"/>
              <a:t> </a:t>
            </a:r>
            <a:r>
              <a:rPr lang="cs-CZ" sz="1600" dirty="0" err="1"/>
              <a:t>thousands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products</a:t>
            </a:r>
            <a:r>
              <a:rPr lang="cs-CZ" sz="1600" dirty="0"/>
              <a:t> and </a:t>
            </a:r>
            <a:r>
              <a:rPr lang="cs-CZ" sz="1600" dirty="0" err="1"/>
              <a:t>daily</a:t>
            </a:r>
            <a:r>
              <a:rPr lang="cs-CZ" sz="1600" dirty="0"/>
              <a:t> </a:t>
            </a:r>
            <a:r>
              <a:rPr lang="cs-CZ" sz="1600" dirty="0" err="1"/>
              <a:t>users</a:t>
            </a:r>
            <a:endParaRPr lang="cs-CZ" sz="1600" dirty="0"/>
          </a:p>
          <a:p>
            <a:pPr marL="1216025" lvl="2" indent="-571500" eaLnBrk="1" hangingPunct="1"/>
            <a:r>
              <a:rPr lang="cs-CZ" sz="1400" dirty="0"/>
              <a:t>Normally, you can expect a </a:t>
            </a:r>
            <a:r>
              <a:rPr lang="cs-CZ" sz="1400" dirty="0" smtClean="0"/>
              <a:t>multiple </a:t>
            </a:r>
            <a:r>
              <a:rPr lang="cs-CZ" sz="1400" dirty="0"/>
              <a:t>visited items in each session</a:t>
            </a:r>
          </a:p>
          <a:p>
            <a:pPr marL="1216025" lvl="2" indent="-571500" eaLnBrk="1" hangingPunct="1"/>
            <a:r>
              <a:rPr lang="cs-CZ" sz="1400" dirty="0" err="1"/>
              <a:t>Some</a:t>
            </a:r>
            <a:r>
              <a:rPr lang="cs-CZ" sz="1400" dirty="0"/>
              <a:t> </a:t>
            </a:r>
            <a:r>
              <a:rPr lang="cs-CZ" sz="1400" dirty="0" err="1"/>
              <a:t>customers</a:t>
            </a:r>
            <a:r>
              <a:rPr lang="cs-CZ" sz="1400" dirty="0"/>
              <a:t> use </a:t>
            </a:r>
            <a:r>
              <a:rPr lang="cs-CZ" sz="1400" dirty="0" err="1"/>
              <a:t>searching</a:t>
            </a:r>
            <a:r>
              <a:rPr lang="cs-CZ" sz="1400" dirty="0"/>
              <a:t>/</a:t>
            </a:r>
            <a:r>
              <a:rPr lang="cs-CZ" sz="1400" dirty="0" err="1"/>
              <a:t>browsing</a:t>
            </a:r>
            <a:r>
              <a:rPr lang="cs-CZ" sz="1400" dirty="0"/>
              <a:t>, but a lot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customers</a:t>
            </a:r>
            <a:r>
              <a:rPr lang="cs-CZ" sz="1400" dirty="0"/>
              <a:t> just </a:t>
            </a:r>
            <a:r>
              <a:rPr lang="cs-CZ" sz="1400" dirty="0" err="1"/>
              <a:t>land</a:t>
            </a:r>
            <a:r>
              <a:rPr lang="cs-CZ" sz="1400" dirty="0"/>
              <a:t> on a </a:t>
            </a:r>
            <a:r>
              <a:rPr lang="cs-CZ" sz="1400" dirty="0" err="1"/>
              <a:t>recipe</a:t>
            </a:r>
            <a:r>
              <a:rPr lang="cs-CZ" sz="1400" dirty="0"/>
              <a:t> </a:t>
            </a:r>
            <a:r>
              <a:rPr lang="cs-CZ" sz="1400" dirty="0" err="1"/>
              <a:t>from</a:t>
            </a:r>
            <a:r>
              <a:rPr lang="cs-CZ" sz="1400" dirty="0"/>
              <a:t> </a:t>
            </a:r>
            <a:r>
              <a:rPr lang="cs-CZ" sz="1400" dirty="0" err="1"/>
              <a:t>external</a:t>
            </a:r>
            <a:r>
              <a:rPr lang="cs-CZ" sz="1400" dirty="0"/>
              <a:t> </a:t>
            </a:r>
            <a:r>
              <a:rPr lang="cs-CZ" sz="1400" dirty="0" err="1"/>
              <a:t>search</a:t>
            </a:r>
            <a:r>
              <a:rPr lang="cs-CZ" sz="1400" dirty="0"/>
              <a:t> </a:t>
            </a:r>
            <a:r>
              <a:rPr lang="cs-CZ" sz="1400" dirty="0" err="1"/>
              <a:t>engine</a:t>
            </a:r>
            <a:endParaRPr lang="cs-CZ" sz="1400" dirty="0"/>
          </a:p>
          <a:p>
            <a:pPr marL="1216025" lvl="2" indent="-571500" eaLnBrk="1" hangingPunct="1"/>
            <a:r>
              <a:rPr lang="cs-CZ" sz="1400" dirty="0"/>
              <a:t>A portion of users returns, </a:t>
            </a:r>
            <a:r>
              <a:rPr lang="cs-CZ" sz="1400" dirty="0" smtClean="0"/>
              <a:t>when purchasing, some users fill-in the optional registration</a:t>
            </a:r>
          </a:p>
          <a:p>
            <a:pPr marL="1216025" lvl="2" indent="-571500" eaLnBrk="1" hangingPunct="1"/>
            <a:r>
              <a:rPr lang="cs-CZ" sz="1400" dirty="0" smtClean="0"/>
              <a:t>Typically multiple items in a shopping cart.</a:t>
            </a:r>
            <a:endParaRPr lang="cs-CZ" sz="1400" dirty="0"/>
          </a:p>
          <a:p>
            <a:pPr marL="1216025" lvl="2" indent="-571500" eaLnBrk="1" hangingPunct="1"/>
            <a:r>
              <a:rPr lang="cs-CZ" sz="1400" dirty="0" smtClean="0"/>
              <a:t>Books can become sold out, e-books usually survive longer</a:t>
            </a:r>
            <a:endParaRPr lang="cs-CZ" sz="1400" dirty="0"/>
          </a:p>
          <a:p>
            <a:pPr marL="920750" lvl="1" indent="-571500" eaLnBrk="1" hangingPunct="1"/>
            <a:r>
              <a:rPr lang="cs-CZ" sz="1600" dirty="0"/>
              <a:t>Sources of income: </a:t>
            </a:r>
            <a:r>
              <a:rPr lang="cs-CZ" sz="1600" dirty="0" smtClean="0"/>
              <a:t>sales</a:t>
            </a:r>
            <a:endParaRPr lang="cs-CZ" sz="1600" dirty="0"/>
          </a:p>
          <a:p>
            <a:pPr marL="571500" indent="-571500" eaLnBrk="1" hangingPunct="1"/>
            <a:r>
              <a:rPr lang="cs-CZ" sz="2000" dirty="0" err="1"/>
              <a:t>Where</a:t>
            </a:r>
            <a:r>
              <a:rPr lang="cs-CZ" sz="2000" dirty="0"/>
              <a:t> do </a:t>
            </a:r>
            <a:r>
              <a:rPr lang="cs-CZ" sz="2000" dirty="0" err="1"/>
              <a:t>they</a:t>
            </a:r>
            <a:r>
              <a:rPr lang="cs-CZ" sz="2000" dirty="0"/>
              <a:t> use </a:t>
            </a:r>
            <a:r>
              <a:rPr lang="cs-CZ" sz="2000" dirty="0" err="1"/>
              <a:t>personalization</a:t>
            </a:r>
            <a:r>
              <a:rPr lang="cs-CZ" sz="2000" dirty="0"/>
              <a:t> / </a:t>
            </a:r>
            <a:r>
              <a:rPr lang="cs-CZ" sz="2000" dirty="0" err="1"/>
              <a:t>recommendation</a:t>
            </a:r>
            <a:r>
              <a:rPr lang="cs-CZ" sz="2000" dirty="0"/>
              <a:t>?</a:t>
            </a:r>
          </a:p>
          <a:p>
            <a:pPr marL="920750" lvl="1" indent="-571500" eaLnBrk="1" hangingPunct="1"/>
            <a:r>
              <a:rPr lang="cs-CZ" sz="1600" dirty="0" err="1"/>
              <a:t>Want</a:t>
            </a:r>
            <a:r>
              <a:rPr lang="cs-CZ" sz="1600" dirty="0"/>
              <a:t> to </a:t>
            </a:r>
            <a:r>
              <a:rPr lang="cs-CZ" sz="1600" dirty="0" err="1"/>
              <a:t>guess</a:t>
            </a:r>
            <a:r>
              <a:rPr lang="cs-CZ" sz="1600" dirty="0"/>
              <a:t> </a:t>
            </a:r>
            <a:r>
              <a:rPr lang="cs-CZ" sz="1600" dirty="0" err="1"/>
              <a:t>what</a:t>
            </a:r>
            <a:r>
              <a:rPr lang="cs-CZ" sz="1600" dirty="0"/>
              <a:t> </a:t>
            </a:r>
            <a:r>
              <a:rPr lang="cs-CZ" sz="1600" dirty="0" err="1"/>
              <a:t>algorithm</a:t>
            </a:r>
            <a:r>
              <a:rPr lang="cs-CZ" sz="1600" dirty="0"/>
              <a:t> </a:t>
            </a:r>
            <a:r>
              <a:rPr lang="cs-CZ" sz="1600" dirty="0" err="1"/>
              <a:t>types</a:t>
            </a:r>
            <a:r>
              <a:rPr lang="cs-CZ" sz="1600" dirty="0"/>
              <a:t> are </a:t>
            </a:r>
            <a:r>
              <a:rPr lang="cs-CZ" sz="1600" dirty="0" err="1"/>
              <a:t>used</a:t>
            </a:r>
            <a:r>
              <a:rPr lang="cs-CZ" sz="1600" dirty="0"/>
              <a:t> &amp; </a:t>
            </a:r>
            <a:r>
              <a:rPr lang="cs-CZ" sz="1600" dirty="0" err="1"/>
              <a:t>where</a:t>
            </a:r>
            <a:r>
              <a:rPr lang="cs-CZ" sz="1600" dirty="0"/>
              <a:t>?</a:t>
            </a:r>
          </a:p>
          <a:p>
            <a:pPr marL="920750" lvl="1" indent="-571500" eaLnBrk="1" hangingPunct="1"/>
            <a:r>
              <a:rPr lang="cs-CZ" sz="1600" dirty="0" err="1"/>
              <a:t>What</a:t>
            </a:r>
            <a:r>
              <a:rPr lang="cs-CZ" sz="1600" dirty="0"/>
              <a:t> </a:t>
            </a:r>
            <a:r>
              <a:rPr lang="cs-CZ" sz="1600" dirty="0" err="1"/>
              <a:t>does</a:t>
            </a:r>
            <a:r>
              <a:rPr lang="cs-CZ" sz="1600" dirty="0"/>
              <a:t> (not) </a:t>
            </a:r>
            <a:r>
              <a:rPr lang="cs-CZ" sz="1600" dirty="0" err="1"/>
              <a:t>work</a:t>
            </a:r>
            <a:r>
              <a:rPr lang="cs-CZ" sz="1600" dirty="0"/>
              <a:t> </a:t>
            </a:r>
            <a:r>
              <a:rPr lang="cs-CZ" sz="1600" dirty="0" err="1"/>
              <a:t>well</a:t>
            </a:r>
            <a:r>
              <a:rPr lang="cs-CZ" sz="1600" dirty="0"/>
              <a:t> </a:t>
            </a:r>
            <a:r>
              <a:rPr lang="cs-CZ" sz="1600" dirty="0" err="1"/>
              <a:t>there</a:t>
            </a:r>
            <a:r>
              <a:rPr lang="cs-CZ" sz="1600" dirty="0"/>
              <a:t>?</a:t>
            </a:r>
          </a:p>
          <a:p>
            <a:pPr marL="920750" lvl="1" indent="-571500" eaLnBrk="1" hangingPunct="1"/>
            <a:r>
              <a:rPr lang="cs-CZ" sz="1600" dirty="0" err="1"/>
              <a:t>What</a:t>
            </a:r>
            <a:r>
              <a:rPr lang="cs-CZ" sz="1600" dirty="0"/>
              <a:t> </a:t>
            </a:r>
            <a:r>
              <a:rPr lang="cs-CZ" sz="1600" dirty="0" err="1"/>
              <a:t>is</a:t>
            </a:r>
            <a:r>
              <a:rPr lang="cs-CZ" sz="1600" dirty="0"/>
              <a:t> </a:t>
            </a:r>
            <a:r>
              <a:rPr lang="cs-CZ" sz="1600" dirty="0" err="1"/>
              <a:t>unique</a:t>
            </a:r>
            <a:r>
              <a:rPr lang="cs-CZ" sz="1600" dirty="0"/>
              <a:t> (</a:t>
            </a:r>
            <a:r>
              <a:rPr lang="cs-CZ" sz="1600" dirty="0" err="1"/>
              <a:t>i.e</a:t>
            </a:r>
            <a:r>
              <a:rPr lang="cs-CZ" sz="1600" dirty="0"/>
              <a:t>., </a:t>
            </a:r>
            <a:r>
              <a:rPr lang="cs-CZ" sz="1600" dirty="0" err="1"/>
              <a:t>you</a:t>
            </a:r>
            <a:r>
              <a:rPr lang="cs-CZ" sz="1600" dirty="0"/>
              <a:t> do not </a:t>
            </a:r>
            <a:r>
              <a:rPr lang="cs-CZ" sz="1600" dirty="0" err="1"/>
              <a:t>see</a:t>
            </a:r>
            <a:r>
              <a:rPr lang="cs-CZ" sz="1600" dirty="0"/>
              <a:t> such </a:t>
            </a:r>
            <a:r>
              <a:rPr lang="cs-CZ" sz="1600" dirty="0" err="1"/>
              <a:t>feature</a:t>
            </a:r>
            <a:r>
              <a:rPr lang="cs-CZ" sz="1600" dirty="0"/>
              <a:t> </a:t>
            </a:r>
            <a:r>
              <a:rPr lang="cs-CZ" sz="1600" dirty="0" err="1"/>
              <a:t>often</a:t>
            </a:r>
            <a:r>
              <a:rPr lang="cs-CZ" sz="1600" dirty="0"/>
              <a:t>)?</a:t>
            </a:r>
          </a:p>
          <a:p>
            <a:pPr marL="571500" indent="-571500" eaLnBrk="1" hangingPunct="1"/>
            <a:r>
              <a:rPr lang="cs-CZ" sz="2000" dirty="0" err="1"/>
              <a:t>What</a:t>
            </a:r>
            <a:r>
              <a:rPr lang="cs-CZ" sz="2000" dirty="0"/>
              <a:t> do </a:t>
            </a:r>
            <a:r>
              <a:rPr lang="cs-CZ" sz="2000" dirty="0" err="1"/>
              <a:t>you</a:t>
            </a:r>
            <a:r>
              <a:rPr lang="cs-CZ" sz="2000" dirty="0"/>
              <a:t> </a:t>
            </a:r>
            <a:r>
              <a:rPr lang="cs-CZ" sz="2000" dirty="0" err="1"/>
              <a:t>think</a:t>
            </a:r>
            <a:r>
              <a:rPr lang="cs-CZ" sz="2000" dirty="0"/>
              <a:t> </a:t>
            </a:r>
            <a:r>
              <a:rPr lang="cs-CZ" sz="2000" dirty="0" err="1"/>
              <a:t>makes</a:t>
            </a:r>
            <a:r>
              <a:rPr lang="cs-CZ" sz="2000" dirty="0"/>
              <a:t> </a:t>
            </a:r>
            <a:r>
              <a:rPr lang="cs-CZ" sz="2000" dirty="0" err="1"/>
              <a:t>this</a:t>
            </a:r>
            <a:r>
              <a:rPr lang="cs-CZ" sz="2000" dirty="0"/>
              <a:t> </a:t>
            </a:r>
            <a:r>
              <a:rPr lang="cs-CZ" sz="2000" dirty="0" err="1"/>
              <a:t>domain</a:t>
            </a:r>
            <a:r>
              <a:rPr lang="cs-CZ" sz="2000" dirty="0"/>
              <a:t> </a:t>
            </a:r>
            <a:r>
              <a:rPr lang="cs-CZ" sz="2000" dirty="0" err="1"/>
              <a:t>challenging</a:t>
            </a:r>
            <a:r>
              <a:rPr lang="cs-CZ" sz="2000" dirty="0"/>
              <a:t>?</a:t>
            </a:r>
          </a:p>
          <a:p>
            <a:pPr marL="571500" indent="-571500" eaLnBrk="1" hangingPunct="1"/>
            <a:r>
              <a:rPr lang="cs-CZ" sz="2000" dirty="0" err="1"/>
              <a:t>What</a:t>
            </a:r>
            <a:r>
              <a:rPr lang="cs-CZ" sz="2000" dirty="0"/>
              <a:t> are </a:t>
            </a:r>
            <a:r>
              <a:rPr lang="cs-CZ" sz="2000" dirty="0" err="1"/>
              <a:t>the</a:t>
            </a:r>
            <a:r>
              <a:rPr lang="cs-CZ" sz="2000" dirty="0"/>
              <a:t> so far </a:t>
            </a:r>
            <a:r>
              <a:rPr lang="cs-CZ" sz="2000" dirty="0" err="1"/>
              <a:t>unexploited</a:t>
            </a:r>
            <a:r>
              <a:rPr lang="cs-CZ" sz="2000" dirty="0"/>
              <a:t> </a:t>
            </a:r>
            <a:r>
              <a:rPr lang="cs-CZ" sz="2000" dirty="0" err="1"/>
              <a:t>opportunities</a:t>
            </a:r>
            <a:r>
              <a:rPr lang="cs-CZ" sz="2000" dirty="0"/>
              <a:t>?</a:t>
            </a:r>
          </a:p>
          <a:p>
            <a:pPr marL="920750" lvl="1" indent="-571500" eaLnBrk="1" hangingPunct="1"/>
            <a:r>
              <a:rPr lang="cs-CZ" sz="1600" dirty="0"/>
              <a:t>Some feature is missing</a:t>
            </a:r>
            <a:r>
              <a:rPr lang="cs-CZ" sz="1600" dirty="0" smtClean="0"/>
              <a:t>? Better algorithm would be possible?</a:t>
            </a:r>
            <a:endParaRPr lang="cs-CZ" sz="1600" dirty="0"/>
          </a:p>
          <a:p>
            <a:pPr marL="1216025" lvl="2" indent="-571500" eaLnBrk="1" hangingPunct="1"/>
            <a:r>
              <a:rPr lang="cs-CZ" sz="1300" dirty="0" err="1"/>
              <a:t>If</a:t>
            </a:r>
            <a:r>
              <a:rPr lang="cs-CZ" sz="1300" dirty="0"/>
              <a:t> so, </a:t>
            </a:r>
            <a:r>
              <a:rPr lang="cs-CZ" sz="1300" dirty="0" err="1"/>
              <a:t>how</a:t>
            </a:r>
            <a:r>
              <a:rPr lang="cs-CZ" sz="1300" dirty="0"/>
              <a:t> </a:t>
            </a:r>
            <a:r>
              <a:rPr lang="cs-CZ" sz="1300" dirty="0" err="1"/>
              <a:t>would</a:t>
            </a:r>
            <a:r>
              <a:rPr lang="cs-CZ" sz="1300" dirty="0"/>
              <a:t> </a:t>
            </a:r>
            <a:r>
              <a:rPr lang="cs-CZ" sz="1300" dirty="0" err="1"/>
              <a:t>you</a:t>
            </a:r>
            <a:r>
              <a:rPr lang="cs-CZ" sz="1300" dirty="0"/>
              <a:t> </a:t>
            </a:r>
            <a:r>
              <a:rPr lang="cs-CZ" sz="1300" dirty="0" err="1"/>
              <a:t>implement</a:t>
            </a:r>
            <a:r>
              <a:rPr lang="cs-CZ" sz="1300" dirty="0"/>
              <a:t> </a:t>
            </a:r>
            <a:r>
              <a:rPr lang="cs-CZ" sz="1300" dirty="0" err="1"/>
              <a:t>it</a:t>
            </a:r>
            <a:r>
              <a:rPr lang="cs-CZ" sz="13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60720126"/>
      </p:ext>
    </p:extLst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43046</TotalTime>
  <Words>477</Words>
  <Application>Microsoft Office PowerPoint</Application>
  <PresentationFormat>On-screen Show (4:3)</PresentationFormat>
  <Paragraphs>55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Wingdings</vt:lpstr>
      <vt:lpstr>Network</vt:lpstr>
      <vt:lpstr>PowerPoint Presentation</vt:lpstr>
      <vt:lpstr>PowerPoint Presentation</vt:lpstr>
      <vt:lpstr>PowerPoint Presentation</vt:lpstr>
    </vt:vector>
  </TitlesOfParts>
  <Company>MFF-UK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 preference learning in real systems - from events to processes</dc:title>
  <dc:creator>Alan Eckhardt</dc:creator>
  <cp:lastModifiedBy>lpeska</cp:lastModifiedBy>
  <cp:revision>422</cp:revision>
  <cp:lastPrinted>2024-12-11T12:07:05Z</cp:lastPrinted>
  <dcterms:created xsi:type="dcterms:W3CDTF">2011-06-02T09:06:03Z</dcterms:created>
  <dcterms:modified xsi:type="dcterms:W3CDTF">2024-12-11T12:08:18Z</dcterms:modified>
</cp:coreProperties>
</file>