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20" r:id="rId3"/>
    <p:sldId id="282" r:id="rId4"/>
    <p:sldId id="1025" r:id="rId5"/>
    <p:sldId id="1027" r:id="rId6"/>
    <p:sldId id="102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B7EC1-020A-45CB-B7FF-9B7738BD89B2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94960-7347-4384-9144-9518E4311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423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A8C5B23B-B752-4CD9-8733-C55C6B7552E9}"/>
              </a:ext>
            </a:extLst>
          </p:cNvPr>
          <p:cNvGrpSpPr/>
          <p:nvPr/>
        </p:nvGrpSpPr>
        <p:grpSpPr>
          <a:xfrm>
            <a:off x="8" y="-8467"/>
            <a:ext cx="12191997" cy="6866467"/>
            <a:chOff x="8" y="-8467"/>
            <a:chExt cx="12191997" cy="6866467"/>
          </a:xfrm>
        </p:grpSpPr>
        <p:cxnSp>
          <p:nvCxnSpPr>
            <p:cNvPr id="3" name="Straight Connector 31">
              <a:extLst>
                <a:ext uri="{FF2B5EF4-FFF2-40B4-BE49-F238E27FC236}">
                  <a16:creationId xmlns:a16="http://schemas.microsoft.com/office/drawing/2014/main" id="{840118D2-0A4A-4FB9-8B52-B3E85000A597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8A65A97B-ACEC-4C36-A504-00726DBFD3AD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B8ABFEC6-1E5C-4E7C-A844-EA770DC3D5F6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49690267-7136-4AA5-88E1-66788CE23CB8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7" name="Isosceles Triangle 26">
              <a:extLst>
                <a:ext uri="{FF2B5EF4-FFF2-40B4-BE49-F238E27FC236}">
                  <a16:creationId xmlns:a16="http://schemas.microsoft.com/office/drawing/2014/main" id="{EE68870F-440E-44DE-89D2-D7ED7C81483F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7528000C-88D6-4D3E-8250-208A2F5B20F3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B461B81C-067D-40F6-9444-E677108E857F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4EA06522-67ED-4105-A991-590CEBD119B1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1" name="Isosceles Triangle 30">
              <a:extLst>
                <a:ext uri="{FF2B5EF4-FFF2-40B4-BE49-F238E27FC236}">
                  <a16:creationId xmlns:a16="http://schemas.microsoft.com/office/drawing/2014/main" id="{ED37470B-CEF6-4B94-99E5-8EF4387C2AB3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2" name="Isosceles Triangle 18">
              <a:extLst>
                <a:ext uri="{FF2B5EF4-FFF2-40B4-BE49-F238E27FC236}">
                  <a16:creationId xmlns:a16="http://schemas.microsoft.com/office/drawing/2014/main" id="{2C5407BD-0ACA-4FEE-AE3A-21F006CD3160}"/>
                </a:ext>
              </a:extLst>
            </p:cNvPr>
            <p:cNvSpPr/>
            <p:nvPr/>
          </p:nvSpPr>
          <p:spPr>
            <a:xfrm rot="10799991">
              <a:off x="8" y="0"/>
              <a:ext cx="842592" cy="5666152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6E2D0EDB-480E-416D-934A-4F3D17C176E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4B69F5-FF98-49AB-A0E3-BA5FB0583EC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22D875D-49E4-403C-AB8C-A860D28C80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C0740B-862A-4DA6-9CC9-139A0AEF09C2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C2056E8-FF37-439D-A1D9-5EB79415D8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7BE15FB-398F-4DF0-A1FC-A092D03F28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001B15-48C7-4A81-9890-A7C146457DA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6256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B86B-AE46-4791-8269-49C6BF31FB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38D45-136A-40A0-9871-5014541428D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E6651-E2DD-4B1B-A929-4C1CB4B6BB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CC481A-8770-4633-A25B-5A99B40D0810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22524-951B-4212-BF6A-E2680F9B18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6395E-2C67-422A-8F2C-49D63E081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23F649-DCA6-4B6F-BC34-1E1F8467211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88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BCE7-8E49-4618-ABBD-3FD530C007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2450BD8-3B1D-4E30-934A-BC445C6B5D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4DD2714-A9FC-409B-9885-A64BC2988D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8055C5-7B1A-4D49-A283-205BA7E2FD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BC3B62-9D7B-43E4-BFAD-F446866ACF2A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B34F79-5AF5-4C74-95B5-4C0A33BE1C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7E8099-B2B9-42AE-B839-3F6F9D35A7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95EDB-9EB2-4DC8-BF95-3CA46E37C5F1}" type="slidenum">
              <a:t>‹#›</a:t>
            </a:fld>
            <a:endParaRPr lang="cs-CZ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02470232-005F-4A1C-81A3-6B5FC468D259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CB8BCAAE-6245-4B65-BB94-AE67C7297CAD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6613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F6E6-D84F-4F89-8500-51809F8CD4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D1DA3-6E1D-4F05-96FA-C5A2170A719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04909-8FFF-44D7-B2E0-5E368FCAA2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B2A451-E744-4D74-8CCC-A79D2CBE7272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12711-1744-4102-833B-0CAC4ACF99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D7AA-2DF9-4B7E-A544-95B83F50C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E62B6D-BA46-4562-B6E0-1BF7BBDF50C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A99C-1A9A-4A0C-90C0-CEA31C0D3A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024F7FBF-DFA0-4997-8CA7-C99E529F82A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7F1ED10-0A7A-43C7-8EBB-08110B3CC8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85B69-8EB1-4734-9921-AC8DDDA664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914BDF-087B-48F8-BB09-D5A6EF4D7C49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45A46C-B405-455B-A82E-9689E62091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CF6CA3-A886-48B0-8695-5DEAE5A72E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83C27C-A54C-40F0-8BEA-2F38FDDFBCAD}" type="slidenum">
              <a:t>‹#›</a:t>
            </a:fld>
            <a:endParaRPr lang="cs-CZ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EA5E93AE-28D1-49EE-961D-F4B736E91C5C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>
            <a:extLst>
              <a:ext uri="{FF2B5EF4-FFF2-40B4-BE49-F238E27FC236}">
                <a16:creationId xmlns:a16="http://schemas.microsoft.com/office/drawing/2014/main" id="{D203E186-1C11-4D40-82F5-86B6F747E073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4448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1D21A-6764-477B-B4C8-F7FB60B536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4AD2512A-AF0F-45AE-978F-1BF4D8627EF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BB06E0-EB44-4EC7-99A1-3EEB2DCF03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EC61A2-0E4E-452D-91F6-8459216CED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82781E-AB48-4B59-8865-02EEE94BEBAF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D6D9F0-FD7E-4C0A-A09F-39A8D7FA2E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7C08D7-4859-4A90-9991-5371EB67F4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4E3501-D299-4965-9124-BF5DDA47B1E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54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F1F4-7A9E-406F-A89C-465D053AF6F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B9C53-4E15-4DD7-A97D-73B0867DBAA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5FCBD-6B38-4347-9955-262794A4C8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C9FE9C-7B91-4D42-8BDB-428997DD0807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E091A-C242-4E58-84E7-806D2839EA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B02E-F6EF-4782-B001-CDCECD3E2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339CF-A417-4606-9379-140C1DF21A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031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DF9007-13E7-4EC3-8279-BA023048CB05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B92D9-7729-45DE-9CE3-C332B553CF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16F4-AE96-4AFA-96C2-A4E38CC27F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20F77-4967-4A5C-A242-15F034B01FC4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79E0-9009-4BA3-84A7-767E355AC0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20F3B-29D1-4CC9-815F-7E0E5D4DA7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5E858C-A61B-4A86-BE5F-D44A147B4E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3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1506-7E34-4913-AD7B-FE3D8C180B9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538F1-DF1E-40C3-981B-447469CBC26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B533-D2CB-46E4-A4C1-2DD3B0344B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28E652-518F-4CCC-96B3-A83608B77BE2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E048E-61B3-4FD8-BD2A-4D0ADCBA2B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717AC-0E06-41F7-A377-A9A8F586B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E6665D-E13B-469D-B814-814AD61E1D8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3794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36961-C188-433B-B100-EC1E5FC594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0C326-7565-45CD-98E9-E6DB170003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0602A-C4C0-4FB6-991F-B7BB141E44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2EB890-FD7B-4FB4-95FC-ECE3E0311663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13021-90CD-46AA-96FB-09B0278997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917CB-2CD2-4E61-ACDF-2F4FF637D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7542D9-D0B9-476B-85D8-8FEEC35CF56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2D70B-15B9-42DF-B0AF-0715A7B358E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48097-7A01-4D3A-891B-1C444C731F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5CA59-1753-4773-93DA-BF811D678E7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4395C-05BC-45DC-95DC-6C105D85DE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86A4D3-2F92-4528-BF57-B68DB2276014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84509-9450-4E42-9694-514BF46AEF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2F6D4-7BEB-469B-9CA6-EDDA39F2FF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07FC8E-6B48-4353-BDB6-EEC4FA20B71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5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DE99-7241-4A29-971E-B2347B2C69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1AA79-437C-4E96-8E7F-6F3115BF63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F7FC3-2EBE-479A-8D39-7722FF7FE4B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FC205-E9AE-4C11-A471-8F885913F91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226FD-4390-4118-80B9-8EE2AC97A23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4DADA1-B673-4C5B-9E38-F5332DA5F1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5B7DC6-4004-45A9-BBF2-027D42C67F78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BE4633-9678-4609-AE81-897A06C5F0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85B01-41CE-4A77-ABF8-19E8E64BA8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B8822A-CE1E-489F-A9CC-765AE325CD2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3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0A64C-BDFC-4EC8-9599-6EEAC99D597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BFBEB-A50F-4FBA-8ED8-C4613EC06E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FBEECB-0AB2-4FC8-AD48-CD6CF2342314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49992-6061-42A7-8EB6-28982DEC65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9C708-70F5-4F6C-96A3-7FB8037FA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99F7F-B15A-4FD5-A1B1-656B4D6C1BE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65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B9B64-DD33-4D40-9A9B-6D70099864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44636A-E7F1-4DDD-9E81-FF49ED4B1ECF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73FAE-7AE6-4F48-8461-BF303329FE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D04772-89EF-4DE4-BCDA-A0C3244851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EB578E-5258-46E2-9BFF-379A8B73E85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81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185A7-A5F1-439C-812B-1FC270DF8A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84CBF-EE4C-4C2E-B2E1-51FEFE10C7A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F6012-590D-414C-ACD1-0CAFEAAD4B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3047-C35D-4BAB-85FE-E417BC12997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94F62-B2C2-4B86-8BF9-81728F182B62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2AA3A-50EF-46AA-BEBE-3577918BC0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2D8FE-5EB4-44A8-B1D4-B7BCB3F88E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8904E7-837E-476B-8296-164D356467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4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8CF48-C6E7-4E17-8B9F-033761C788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0E297-C6EA-471B-90FC-35E2F9959C6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EEE15-E4B3-4CB5-8434-4A635824A68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757AD-8EEA-4C30-87EF-33F2A79840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79E67F-0591-4D19-8D34-0B8882ADBAB8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9E15C-734C-4717-BDFA-6465361549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D059B-A460-4ADE-8A3F-CA4871ED8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E0456-B7F8-4350-A3FA-0CAE20DB93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6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20DDF5ED-4A7F-4E95-AC06-86BDF486B403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>
              <a:extLst>
                <a:ext uri="{FF2B5EF4-FFF2-40B4-BE49-F238E27FC236}">
                  <a16:creationId xmlns:a16="http://schemas.microsoft.com/office/drawing/2014/main" id="{8AB6884D-1782-4862-94AB-02F78B7B0A82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57C55B00-75CA-4010-8B57-B369E9210616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B1766F64-4AD3-4C5E-9584-342DDD81677C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1FE82512-175C-47A9-A9CE-19408CFC06D7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1C2A787D-E1A9-4FC2-A557-8104B9EFE9B8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6348128A-C9A0-488C-906E-DAF8A9C3930A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9AC75192-CCC2-47B4-A227-C4BCEF69549C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A00370DB-CC64-4E6C-B3BE-E61E9559AD65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06C403B5-7E64-4FFF-9106-98F8277CA9C1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2" name="Isosceles Triangle 28">
              <a:extLst>
                <a:ext uri="{FF2B5EF4-FFF2-40B4-BE49-F238E27FC236}">
                  <a16:creationId xmlns:a16="http://schemas.microsoft.com/office/drawing/2014/main" id="{43D0632C-0834-4CA6-895A-6299A3D66BBF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8B3B8B07-EA39-4633-B78D-878C6ADB3A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E766040-6DDD-4B0D-9FB1-C2613CF1AF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F0BBC99-620C-45DA-91AE-10A77B0CF3A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E885FCEE-2A25-421A-9430-91B64EACABEC}" type="datetime1">
              <a:rPr lang="cs-CZ"/>
              <a:pPr lvl="0"/>
              <a:t>12.11.2024</a:t>
            </a:fld>
            <a:endParaRPr lang="cs-CZ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5A1EF32-85BA-4AE3-8DD8-9DE7D55DC4C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cs-CZ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DAC4185-2F1A-4765-9DFB-03338F62B1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11E98197-3FBF-49AE-8403-0576CEB12F5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be.com/playlist?list=PLTYzSYF3EX3BNIVJkMpCE3vUDmUGvhEcy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VlGSF2uHZHG0FZhu9i-PrCTkONFISd72uFAFv8KOcJE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24C58-DF87-49B4-B107-68CBE6432341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dirty="0"/>
              <a:t>NDBI021, Labs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D25FE9-1794-4F26-B8FC-4C9B940B98E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91440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User </a:t>
            </a:r>
            <a:r>
              <a:rPr lang="cs-CZ" dirty="0" err="1"/>
              <a:t>preferences</a:t>
            </a:r>
            <a:r>
              <a:rPr lang="cs-CZ" dirty="0"/>
              <a:t> and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recommending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, 2/1 ZK+Z, </a:t>
            </a:r>
          </a:p>
          <a:p>
            <a:pPr lvl="0"/>
            <a:endParaRPr lang="cs-CZ" i="1" dirty="0"/>
          </a:p>
          <a:p>
            <a:pPr lvl="0"/>
            <a:r>
              <a:rPr lang="cs-CZ" i="1" dirty="0">
                <a:hlinkClick r:id="rId2"/>
              </a:rPr>
              <a:t>https://youtube.com/playlist?list=PLTYzSYF3EX3BNIVJkMpCE3vUDmUGvhEcy</a:t>
            </a:r>
            <a:r>
              <a:rPr lang="cs-CZ" i="1" dirty="0"/>
              <a:t> </a:t>
            </a:r>
          </a:p>
        </p:txBody>
      </p:sp>
      <p:pic>
        <p:nvPicPr>
          <p:cNvPr id="4" name="Picture 2" descr="H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920" y="6112375"/>
            <a:ext cx="1837650" cy="6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Vizuální styl MFF UK | Matematicko-fyzikální fakult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00"/>
          <a:stretch/>
        </p:blipFill>
        <p:spPr bwMode="auto">
          <a:xfrm>
            <a:off x="0" y="5965234"/>
            <a:ext cx="2477477" cy="89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2091" y="6345793"/>
            <a:ext cx="2215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https://ksi.mff.cuni.cz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986E6ED-695D-BD86-9F52-218D6224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Stability of Explicit Feedback</a:t>
            </a:r>
          </a:p>
        </p:txBody>
      </p:sp>
    </p:spTree>
    <p:extLst>
      <p:ext uri="{BB962C8B-B14F-4D97-AF65-F5344CB8AC3E}">
        <p14:creationId xmlns:p14="http://schemas.microsoft.com/office/powerpoint/2010/main" val="236061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95322-6013-4404-9F55-6DA73A5D73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Preparation steps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20EF1-1236-487F-9D67-CE96F7079B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619480"/>
            <a:ext cx="8978731" cy="4421878"/>
          </a:xfrm>
        </p:spPr>
        <p:txBody>
          <a:bodyPr/>
          <a:lstStyle/>
          <a:p>
            <a:pPr lvl="0"/>
            <a:r>
              <a:rPr lang="cs-CZ" dirty="0" err="1">
                <a:solidFill>
                  <a:srgbClr val="333333"/>
                </a:solidFill>
                <a:latin typeface="Tahoma" pitchFamily="34"/>
              </a:rPr>
              <a:t>Put</a:t>
            </a:r>
            <a:r>
              <a:rPr lang="cs-CZ" dirty="0">
                <a:solidFill>
                  <a:srgbClr val="333333"/>
                </a:solidFill>
                <a:latin typeface="Tahoma" pitchFamily="34"/>
              </a:rPr>
              <a:t> data (both trials) to a structured format</a:t>
            </a:r>
          </a:p>
          <a:p>
            <a:pPr lvl="0"/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pPr lvl="0"/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pPr lvl="0"/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pPr lvl="0"/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pPr lvl="0"/>
            <a:r>
              <a:rPr lang="cs-CZ" dirty="0">
                <a:solidFill>
                  <a:srgbClr val="333333"/>
                </a:solidFill>
                <a:latin typeface="Tahoma" pitchFamily="34"/>
              </a:rPr>
              <a:t>Append your data to the GoogleSpreadSheet</a:t>
            </a:r>
          </a:p>
          <a:p>
            <a:pPr lvl="1"/>
            <a:r>
              <a:rPr lang="cs-CZ" sz="1200" dirty="0">
                <a:solidFill>
                  <a:srgbClr val="333333"/>
                </a:solidFill>
                <a:latin typeface="Tahoma" pitchFamily="34"/>
                <a:hlinkClick r:id="rId2"/>
              </a:rPr>
              <a:t>https://docs.google.com/spreadsheets/d/1VlGSF2uHZHG0FZhu9i-PrCTkONFISd72uFAFv8KOcJE/edit?usp=sharing</a:t>
            </a:r>
            <a:endParaRPr lang="cs-CZ" sz="1200" dirty="0">
              <a:solidFill>
                <a:srgbClr val="333333"/>
              </a:solidFill>
              <a:latin typeface="Tahoma" pitchFamily="34"/>
            </a:endParaRPr>
          </a:p>
          <a:p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r>
              <a:rPr lang="cs-CZ" dirty="0">
                <a:solidFill>
                  <a:srgbClr val="333333"/>
                </a:solidFill>
                <a:latin typeface="Tahoma" pitchFamily="34"/>
              </a:rPr>
              <a:t>Once everyone finished this step, download the dataset 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Tahoma" pitchFamily="34"/>
              </a:rPr>
              <a:t>(or work with partial data locally)</a:t>
            </a:r>
          </a:p>
          <a:p>
            <a:pPr marL="0" lvl="0" indent="0">
              <a:buNone/>
            </a:pPr>
            <a:endParaRPr lang="cs-CZ" dirty="0">
              <a:solidFill>
                <a:srgbClr val="0070C0"/>
              </a:solidFill>
              <a:latin typeface="Arial" pitchFamily="34"/>
            </a:endParaRPr>
          </a:p>
          <a:p>
            <a:pPr marL="457200" lvl="1" indent="0"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50522"/>
              </p:ext>
            </p:extLst>
          </p:nvPr>
        </p:nvGraphicFramePr>
        <p:xfrm>
          <a:off x="1115930" y="2070083"/>
          <a:ext cx="6667500" cy="156210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638415616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213579406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805378514"/>
                    </a:ext>
                  </a:extLst>
                </a:gridCol>
                <a:gridCol w="1339171">
                  <a:extLst>
                    <a:ext uri="{9D8B030D-6E8A-4147-A177-3AD203B41FA5}">
                      <a16:colId xmlns:a16="http://schemas.microsoft.com/office/drawing/2014/main" val="1459083774"/>
                    </a:ext>
                  </a:extLst>
                </a:gridCol>
                <a:gridCol w="565829">
                  <a:extLst>
                    <a:ext uri="{9D8B030D-6E8A-4147-A177-3AD203B41FA5}">
                      <a16:colId xmlns:a16="http://schemas.microsoft.com/office/drawing/2014/main" val="127099022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07664463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43623457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Trial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Uname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UID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RatingOrder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OID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Known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Rating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243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2022_PD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36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53286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2022_PD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6803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2022_PD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4742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2022_PD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34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98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95322-6013-4404-9F55-6DA73A5D73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Background Knowledge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20EF1-1236-487F-9D67-CE96F7079B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619480"/>
            <a:ext cx="8978731" cy="4421878"/>
          </a:xfrm>
        </p:spPr>
        <p:txBody>
          <a:bodyPr/>
          <a:lstStyle/>
          <a:p>
            <a:r>
              <a:rPr lang="en-US" sz="2400" dirty="0"/>
              <a:t>Movies1-26: from CSFD, “</a:t>
            </a:r>
            <a:r>
              <a:rPr lang="en-US" sz="2400" dirty="0" err="1"/>
              <a:t>nejoblibenejsi</a:t>
            </a:r>
            <a:r>
              <a:rPr lang="en-US" sz="2400" dirty="0"/>
              <a:t>” (vol. of fans)</a:t>
            </a:r>
          </a:p>
          <a:p>
            <a:pPr lvl="1" fontAlgn="base"/>
            <a:r>
              <a:rPr lang="cs-CZ" sz="1800" dirty="0"/>
              <a:t>A</a:t>
            </a:r>
            <a:r>
              <a:rPr lang="en-US" sz="1800" dirty="0" err="1"/>
              <a:t>pprox</a:t>
            </a:r>
            <a:r>
              <a:rPr lang="en-US" sz="1800" dirty="0"/>
              <a:t>. 3-4 from each subsequent top-100</a:t>
            </a:r>
          </a:p>
          <a:p>
            <a:pPr lvl="1" fontAlgn="base"/>
            <a:r>
              <a:rPr lang="cs-CZ" sz="1800" dirty="0"/>
              <a:t>L</a:t>
            </a:r>
            <a:r>
              <a:rPr lang="en-US" sz="1800" dirty="0" err="1"/>
              <a:t>ower</a:t>
            </a:r>
            <a:r>
              <a:rPr lang="en-US" sz="1800" dirty="0"/>
              <a:t> movie id = higher popularity</a:t>
            </a:r>
          </a:p>
          <a:p>
            <a:r>
              <a:rPr lang="en-US" sz="2400" dirty="0"/>
              <a:t>Movies 27-43: from CSFD, recent movies</a:t>
            </a:r>
            <a:r>
              <a:rPr lang="cs-CZ" sz="2400" dirty="0"/>
              <a:t> (2022)</a:t>
            </a:r>
            <a:r>
              <a:rPr lang="en-US" sz="2400" dirty="0"/>
              <a:t> </a:t>
            </a:r>
            <a:endParaRPr lang="cs-CZ" sz="2400" dirty="0"/>
          </a:p>
          <a:p>
            <a:pPr lvl="1"/>
            <a:r>
              <a:rPr lang="cs-CZ" sz="2000" dirty="0"/>
              <a:t>Conditioned by </a:t>
            </a:r>
            <a:r>
              <a:rPr lang="en-US" sz="2000" dirty="0"/>
              <a:t>sufficient vol. of ratings</a:t>
            </a:r>
          </a:p>
          <a:p>
            <a:pPr lvl="1" fontAlgn="base"/>
            <a:r>
              <a:rPr lang="cs-CZ" sz="1800" dirty="0"/>
              <a:t>L</a:t>
            </a:r>
            <a:r>
              <a:rPr lang="en-US" sz="1800" dirty="0" err="1"/>
              <a:t>ower</a:t>
            </a:r>
            <a:r>
              <a:rPr lang="en-US" sz="1800" dirty="0"/>
              <a:t> movie id = higher popularity</a:t>
            </a:r>
          </a:p>
          <a:p>
            <a:pPr lvl="1" fontAlgn="base"/>
            <a:r>
              <a:rPr lang="cs-CZ" sz="1800" dirty="0"/>
              <a:t>F</a:t>
            </a:r>
            <a:r>
              <a:rPr lang="en-US" sz="1800" dirty="0" err="1"/>
              <a:t>ocus</a:t>
            </a:r>
            <a:r>
              <a:rPr lang="en-US" sz="1800" dirty="0"/>
              <a:t> on sufficient gaps (include not very popular but known movies)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96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95322-6013-4404-9F55-6DA73A5D73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Background Knowledge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20EF1-1236-487F-9D67-CE96F7079B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619480"/>
            <a:ext cx="8978731" cy="442187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sz="2000" dirty="0"/>
              <a:t>O</a:t>
            </a:r>
            <a:r>
              <a:rPr lang="en-US" sz="2000" dirty="0" err="1"/>
              <a:t>rder</a:t>
            </a:r>
            <a:r>
              <a:rPr lang="en-US" sz="2000" dirty="0"/>
              <a:t> by </a:t>
            </a:r>
            <a:r>
              <a:rPr lang="en-US" sz="2000" dirty="0" err="1"/>
              <a:t>movieID</a:t>
            </a:r>
            <a:r>
              <a:rPr lang="en-US" sz="2000" dirty="0"/>
              <a:t> </a:t>
            </a:r>
            <a:r>
              <a:rPr lang="en-US" sz="2000" dirty="0" err="1"/>
              <a:t>asc</a:t>
            </a:r>
            <a:endParaRPr lang="en-US" sz="2800" dirty="0"/>
          </a:p>
          <a:p>
            <a:pPr lvl="1" fontAlgn="base"/>
            <a:r>
              <a:rPr lang="cs-CZ" sz="1800" dirty="0"/>
              <a:t>I</a:t>
            </a:r>
            <a:r>
              <a:rPr lang="en-US" sz="1800" dirty="0"/>
              <a:t>.e. similarly popular movies next to each other, decreasing popularity</a:t>
            </a:r>
          </a:p>
          <a:p>
            <a:pPr lvl="1" fontAlgn="base"/>
            <a:r>
              <a:rPr lang="en-US" sz="1800" dirty="0"/>
              <a:t>possible risk of assimilation</a:t>
            </a:r>
          </a:p>
          <a:p>
            <a:pPr>
              <a:buFont typeface="+mj-lt"/>
              <a:buAutoNum type="arabicPeriod"/>
            </a:pPr>
            <a:r>
              <a:rPr lang="cs-CZ" sz="2000" dirty="0"/>
              <a:t>O</a:t>
            </a:r>
            <a:r>
              <a:rPr lang="en-US" sz="2000" dirty="0" err="1"/>
              <a:t>rder</a:t>
            </a:r>
            <a:r>
              <a:rPr lang="en-US" sz="2000" dirty="0"/>
              <a:t> by movie title (alphabetically)</a:t>
            </a:r>
            <a:endParaRPr lang="en-US" sz="2800" dirty="0"/>
          </a:p>
          <a:p>
            <a:pPr lvl="1" fontAlgn="base"/>
            <a:r>
              <a:rPr lang="en-US" sz="1800" dirty="0"/>
              <a:t>proxy for random ordering</a:t>
            </a:r>
          </a:p>
          <a:p>
            <a:pPr lvl="1" fontAlgn="base"/>
            <a:r>
              <a:rPr lang="en-US" sz="1800" dirty="0"/>
              <a:t>possible risk of contrast effects</a:t>
            </a:r>
          </a:p>
          <a:p>
            <a:pPr>
              <a:buFont typeface="+mj-lt"/>
              <a:buAutoNum type="arabicPeriod"/>
            </a:pPr>
            <a:r>
              <a:rPr lang="cs-CZ" sz="2000" dirty="0"/>
              <a:t>O</a:t>
            </a:r>
            <a:r>
              <a:rPr lang="en-US" sz="2000" dirty="0" err="1"/>
              <a:t>rder</a:t>
            </a:r>
            <a:r>
              <a:rPr lang="en-US" sz="2000" dirty="0"/>
              <a:t> by </a:t>
            </a:r>
            <a:r>
              <a:rPr lang="en-US" sz="2000" dirty="0" err="1"/>
              <a:t>movieID</a:t>
            </a:r>
            <a:r>
              <a:rPr lang="en-US" sz="2000" dirty="0"/>
              <a:t> </a:t>
            </a:r>
            <a:r>
              <a:rPr lang="en-US" sz="2000" dirty="0" err="1"/>
              <a:t>desc</a:t>
            </a:r>
            <a:endParaRPr lang="en-US" sz="2800" dirty="0"/>
          </a:p>
          <a:p>
            <a:pPr lvl="1" fontAlgn="base"/>
            <a:r>
              <a:rPr lang="en-US" sz="1800" dirty="0"/>
              <a:t>i.e. similarly popular movies next to each other, increasing popularity</a:t>
            </a:r>
          </a:p>
          <a:p>
            <a:pPr lvl="1" fontAlgn="base"/>
            <a:r>
              <a:rPr lang="en-US" sz="1800" dirty="0"/>
              <a:t>possible risk of assimilation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65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95322-6013-4404-9F55-6DA73A5D73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Tasks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20EF1-1236-487F-9D67-CE96F7079B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619480"/>
            <a:ext cx="8978731" cy="442187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Stability of user preferences: your and in average </a:t>
            </a:r>
            <a:endParaRPr lang="cs-CZ" dirty="0"/>
          </a:p>
          <a:p>
            <a:pPr lvl="1"/>
            <a:r>
              <a:rPr lang="cs-CZ" dirty="0">
                <a:solidFill>
                  <a:srgbClr val="333333"/>
                </a:solidFill>
                <a:latin typeface="Tahoma" pitchFamily="34"/>
              </a:rPr>
              <a:t>Magnitude of differences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Tahoma" pitchFamily="34"/>
              </a:rPr>
              <a:t>Any influence of:</a:t>
            </a:r>
          </a:p>
          <a:p>
            <a:pPr lvl="2"/>
            <a:r>
              <a:rPr lang="cs-CZ" dirty="0">
                <a:solidFill>
                  <a:srgbClr val="333333"/>
                </a:solidFill>
                <a:latin typeface="Tahoma" pitchFamily="34"/>
              </a:rPr>
              <a:t>Known vs. Unknown movies</a:t>
            </a:r>
          </a:p>
          <a:p>
            <a:pPr lvl="2"/>
            <a:r>
              <a:rPr lang="cs-CZ" dirty="0">
                <a:solidFill>
                  <a:srgbClr val="333333"/>
                </a:solidFill>
                <a:latin typeface="Tahoma" pitchFamily="34"/>
              </a:rPr>
              <a:t>Particular ratings given</a:t>
            </a:r>
          </a:p>
          <a:p>
            <a:pPr lvl="2"/>
            <a:r>
              <a:rPr lang="cs-CZ" dirty="0">
                <a:solidFill>
                  <a:srgbClr val="333333"/>
                </a:solidFill>
                <a:latin typeface="Tahoma" pitchFamily="34"/>
              </a:rPr>
              <a:t>List variants</a:t>
            </a:r>
          </a:p>
          <a:p>
            <a:pPr lvl="0"/>
            <a:r>
              <a:rPr lang="cs-CZ" dirty="0">
                <a:solidFill>
                  <a:srgbClr val="333333"/>
                </a:solidFill>
                <a:latin typeface="Tahoma" pitchFamily="34"/>
              </a:rPr>
              <a:t>Assimilation or contrast effects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Tahoma" pitchFamily="34"/>
              </a:rPr>
              <a:t>Are there higher variations if rated in random vs. in sequential order?</a:t>
            </a:r>
          </a:p>
          <a:p>
            <a:pPr lvl="2"/>
            <a:r>
              <a:rPr lang="cs-CZ" dirty="0">
                <a:solidFill>
                  <a:srgbClr val="333333"/>
                </a:solidFill>
                <a:latin typeface="Tahoma" pitchFamily="34"/>
              </a:rPr>
              <a:t>E.g., consider a window of a pair or several consecutive movies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Tahoma" pitchFamily="34"/>
              </a:rPr>
              <a:t>Did sequential (up/down) ordering have any effect on mean ratings?</a:t>
            </a:r>
          </a:p>
          <a:p>
            <a:endParaRPr lang="cs-CZ" dirty="0">
              <a:solidFill>
                <a:srgbClr val="333333"/>
              </a:solidFill>
              <a:latin typeface="Tahoma" pitchFamily="34"/>
            </a:endParaRPr>
          </a:p>
          <a:p>
            <a:r>
              <a:rPr lang="cs-CZ" dirty="0">
                <a:solidFill>
                  <a:srgbClr val="333333"/>
                </a:solidFill>
                <a:latin typeface="Tahoma" pitchFamily="34"/>
              </a:rPr>
              <a:t>Other ideas?</a:t>
            </a:r>
          </a:p>
          <a:p>
            <a:pPr marL="0" lvl="0" indent="0">
              <a:buNone/>
            </a:pPr>
            <a:endParaRPr lang="cs-CZ" dirty="0">
              <a:solidFill>
                <a:srgbClr val="0070C0"/>
              </a:solidFill>
              <a:latin typeface="Arial" pitchFamily="34"/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92132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TM02900688%5b%5bfn=Fazeta%5d%5d</Template>
  <TotalTime>52606</TotalTime>
  <Words>346</Words>
  <Application>Microsoft Office PowerPoint</Application>
  <PresentationFormat>Širokoúhlá obrazovka</PresentationFormat>
  <Paragraphs>80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Tahoma</vt:lpstr>
      <vt:lpstr>Trebuchet MS</vt:lpstr>
      <vt:lpstr>Wingdings 3</vt:lpstr>
      <vt:lpstr>Fazeta</vt:lpstr>
      <vt:lpstr>NDBI021, Labs 3</vt:lpstr>
      <vt:lpstr>Stability of Explicit Feedback</vt:lpstr>
      <vt:lpstr>Preparation steps</vt:lpstr>
      <vt:lpstr>Background Knowledge</vt:lpstr>
      <vt:lpstr>Background Knowledge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NDBI021</dc:title>
  <dc:creator>Ladislav Peška</dc:creator>
  <cp:lastModifiedBy>Ladislav Peska</cp:lastModifiedBy>
  <cp:revision>102</cp:revision>
  <dcterms:created xsi:type="dcterms:W3CDTF">2022-01-20T12:02:53Z</dcterms:created>
  <dcterms:modified xsi:type="dcterms:W3CDTF">2024-11-12T13:15:28Z</dcterms:modified>
</cp:coreProperties>
</file>