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318" r:id="rId3"/>
    <p:sldId id="411" r:id="rId4"/>
    <p:sldId id="410" r:id="rId5"/>
    <p:sldId id="360" r:id="rId6"/>
    <p:sldId id="379" r:id="rId7"/>
    <p:sldId id="373" r:id="rId8"/>
    <p:sldId id="444" r:id="rId9"/>
    <p:sldId id="419" r:id="rId10"/>
    <p:sldId id="376" r:id="rId11"/>
    <p:sldId id="40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52483-7ACE-41AF-90F8-2BCE4D39679A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0288A-7C6F-4098-8C6A-3F660DDBB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79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2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8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16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9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6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 short repetition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0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NDBI021 User Preferences Lecture 1 - Peter Vojtáš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Representation+ short repetition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C37F5-5FDE-4E90-B312-29028A47D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021-22-23-representation+.ppt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A3A19-0009-78A1-95B6-B4C622E0AD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  repetition</a:t>
            </a:r>
            <a:br>
              <a:rPr lang="en-US" dirty="0"/>
            </a:br>
            <a:r>
              <a:rPr lang="en-US" dirty="0"/>
              <a:t>of NSWI 166 (winter)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F9107-7DD2-4D43-B912-5E2A27147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NDBI021 User Preferences Lecture 1</a:t>
            </a:r>
          </a:p>
          <a:p>
            <a:endParaRPr lang="en-US" dirty="0"/>
          </a:p>
          <a:p>
            <a:r>
              <a:rPr lang="en-US" dirty="0"/>
              <a:t>Peter </a:t>
            </a:r>
            <a:r>
              <a:rPr lang="cs-CZ" dirty="0"/>
              <a:t>Vojtáš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80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5/12 NSWI166 RS&amp;UP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39645" y="11516"/>
            <a:ext cx="7886700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No coding, simulation using drawing tools</a:t>
            </a:r>
          </a:p>
        </p:txBody>
      </p:sp>
      <p:pic>
        <p:nvPicPr>
          <p:cNvPr id="6" name="Picture 5" descr="Drawing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580" y="701513"/>
            <a:ext cx="4203766" cy="5605021"/>
          </a:xfrm>
          <a:prstGeom prst="rect">
            <a:avLst/>
          </a:prstGeom>
        </p:spPr>
      </p:pic>
      <p:pic>
        <p:nvPicPr>
          <p:cNvPr id="7" name="Picture 6" descr="LMPMasGoa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9034" y="961535"/>
            <a:ext cx="4382417" cy="455745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6C1DE-C8D7-4A71-662D-1728A3C2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NDBI021 User Preferences Lecture 1 - Peter Vojtáš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F427D-23B5-400B-33BC-713704AD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Representation+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2AC3A-5CF5-D964-E38B-78167A75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62470-334C-479A-877D-BA5595F99579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C657CE5-3F0B-514D-AC8F-B12F95A79596}"/>
              </a:ext>
            </a:extLst>
          </p:cNvPr>
          <p:cNvSpPr txBox="1">
            <a:spLocks/>
          </p:cNvSpPr>
          <p:nvPr/>
        </p:nvSpPr>
        <p:spPr>
          <a:xfrm>
            <a:off x="228600" y="18210"/>
            <a:ext cx="8610600" cy="70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dirty="0"/>
              <a:t>Yet another NSWI166 content, </a:t>
            </a:r>
            <a:r>
              <a:rPr lang="en-US" sz="3400" dirty="0">
                <a:hlinkClick r:id="rId2" action="ppaction://hlinkpres?slideindex=1&amp;slidetitle="/>
              </a:rPr>
              <a:t>back to NDBI021</a:t>
            </a:r>
            <a:endParaRPr lang="en-US" sz="3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6A2A6-019B-0CC4-1018-453FF1BCA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27366"/>
            <a:ext cx="3949117" cy="29564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5036B0-4113-8648-667C-5D5C5BD95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855" y="727365"/>
            <a:ext cx="3949117" cy="2959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E35A68-70A6-4983-9354-01AB355AB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1" y="3439675"/>
            <a:ext cx="3953298" cy="29622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5C28DB-21FB-D380-B246-0CF9763770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594" y="3683770"/>
            <a:ext cx="3629637" cy="27280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E06B34-B142-5701-6FB3-65A71DA70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201" y="3439674"/>
            <a:ext cx="4547970" cy="34183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9AEB30C-80AF-D64C-FFA1-70FD2E29C1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203" y="3439674"/>
            <a:ext cx="4547968" cy="34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78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49" y="65834"/>
            <a:ext cx="8204265" cy="639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Linear </a:t>
            </a:r>
            <a:r>
              <a:rPr lang="en-US" sz="3600" b="1" dirty="0">
                <a:solidFill>
                  <a:srgbClr val="00B050"/>
                </a:solidFill>
              </a:rPr>
              <a:t>Monotone</a:t>
            </a:r>
            <a:r>
              <a:rPr lang="en-US" sz="3600" dirty="0"/>
              <a:t> Preference Model-LMPM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49" y="820874"/>
            <a:ext cx="8204265" cy="53928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Decathlon – “</a:t>
            </a:r>
            <a:r>
              <a:rPr lang="en-US" b="1" dirty="0">
                <a:solidFill>
                  <a:srgbClr val="FF0000"/>
                </a:solidFill>
              </a:rPr>
              <a:t>single user</a:t>
            </a:r>
            <a:r>
              <a:rPr lang="en-US" dirty="0"/>
              <a:t>”</a:t>
            </a:r>
            <a:r>
              <a:rPr lang="en-US" b="1" dirty="0">
                <a:solidFill>
                  <a:srgbClr val="FF0000"/>
                </a:solidFill>
              </a:rPr>
              <a:t> IAAF </a:t>
            </a:r>
            <a:r>
              <a:rPr lang="en-US" dirty="0"/>
              <a:t>rules order athletes</a:t>
            </a:r>
          </a:p>
          <a:p>
            <a:pPr lvl="1"/>
            <a:r>
              <a:rPr lang="en-US" dirty="0"/>
              <a:t>Disciplines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10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10</a:t>
            </a:r>
            <a:r>
              <a:rPr lang="en-US" dirty="0"/>
              <a:t>; ideal (field / track)</a:t>
            </a:r>
          </a:p>
          <a:p>
            <a:pPr lvl="1"/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 point function 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i 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 makes results commeasurable</a:t>
            </a:r>
          </a:p>
          <a:p>
            <a:pPr lvl="1" algn="ctr"/>
            <a:r>
              <a:rPr lang="en-US" dirty="0"/>
              <a:t>Winner - overall IAAF achievement is obtained via sum   </a:t>
            </a:r>
            <a:r>
              <a:rPr lang="en-US" b="1" dirty="0">
                <a:solidFill>
                  <a:srgbClr val="00B050"/>
                </a:solidFill>
                <a:sym typeface="Symbol" panose="05050102010706020507" pitchFamily="18" charset="2"/>
              </a:rPr>
              <a:t></a:t>
            </a:r>
            <a:r>
              <a:rPr lang="en-US" dirty="0">
                <a:sym typeface="Symbol" panose="05050102010706020507" pitchFamily="18" charset="2"/>
              </a:rPr>
              <a:t>{</a:t>
            </a:r>
            <a:r>
              <a:rPr lang="en-US" b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athleteID</a:t>
            </a:r>
            <a:r>
              <a:rPr lang="en-US" sz="800" dirty="0"/>
              <a:t> </a:t>
            </a:r>
            <a:r>
              <a:rPr lang="en-US" b="1" dirty="0"/>
              <a:t>.</a:t>
            </a:r>
            <a:r>
              <a:rPr lang="en-US" sz="800" dirty="0"/>
              <a:t>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): </a:t>
            </a:r>
            <a:r>
              <a:rPr lang="en-US" dirty="0" err="1"/>
              <a:t>i</a:t>
            </a:r>
            <a:r>
              <a:rPr lang="en-US" dirty="0"/>
              <a:t> = 1, …, 10</a:t>
            </a:r>
            <a:r>
              <a:rPr lang="en-US" dirty="0">
                <a:sym typeface="Symbol" panose="05050102010706020507" pitchFamily="18" charset="2"/>
              </a:rPr>
              <a:t>}</a:t>
            </a:r>
          </a:p>
          <a:p>
            <a:r>
              <a:rPr lang="en-US" dirty="0">
                <a:sym typeface="Symbol" panose="05050102010706020507" pitchFamily="18" charset="2"/>
              </a:rPr>
              <a:t>Retail, e-shop –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set of users U</a:t>
            </a:r>
            <a:r>
              <a:rPr lang="en-US" dirty="0">
                <a:sym typeface="Symbol" panose="05050102010706020507" pitchFamily="18" charset="2"/>
              </a:rPr>
              <a:t>, </a:t>
            </a:r>
            <a:r>
              <a:rPr lang="en-US" dirty="0" err="1">
                <a:sym typeface="Symbol" panose="05050102010706020507" pitchFamily="18" charset="2"/>
              </a:rPr>
              <a:t>LMPM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>
                <a:sym typeface="Symbol" panose="05050102010706020507" pitchFamily="18" charset="2"/>
              </a:rPr>
              <a:t> orders items </a:t>
            </a:r>
          </a:p>
          <a:p>
            <a:pPr lvl="1"/>
            <a:r>
              <a:rPr lang="en-US" dirty="0"/>
              <a:t>Attributes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m</a:t>
            </a:r>
            <a:r>
              <a:rPr lang="en-US" dirty="0"/>
              <a:t>; domains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1</a:t>
            </a:r>
            <a:r>
              <a:rPr lang="en-US" dirty="0"/>
              <a:t>,…, </a:t>
            </a:r>
            <a:r>
              <a:rPr lang="en-US" dirty="0" err="1">
                <a:latin typeface="Brush Script MT" pitchFamily="66" charset="0"/>
              </a:rPr>
              <a:t>D</a:t>
            </a:r>
            <a:r>
              <a:rPr lang="en-US" baseline="-25000" dirty="0" err="1"/>
              <a:t>m</a:t>
            </a:r>
            <a:r>
              <a:rPr lang="en-US" dirty="0"/>
              <a:t>; ideal points can be for each user different</a:t>
            </a:r>
          </a:p>
          <a:p>
            <a:pPr lvl="1"/>
            <a:r>
              <a:rPr lang="en-US" dirty="0"/>
              <a:t>Degree of preference for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 and user </a:t>
            </a:r>
            <a:r>
              <a:rPr lang="en-US" b="1" dirty="0" err="1">
                <a:solidFill>
                  <a:srgbClr val="FF0000"/>
                </a:solidFill>
              </a:rPr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  </a:t>
            </a:r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en-US" b="1" baseline="-25000" dirty="0" err="1">
                <a:solidFill>
                  <a:srgbClr val="0070C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–  hardly made commeasurable in response time</a:t>
            </a:r>
          </a:p>
          <a:p>
            <a:pPr lvl="1" algn="ctr"/>
            <a:r>
              <a:rPr lang="en-US" dirty="0"/>
              <a:t>Winner, top-k, overall degree of preference - aggregation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</a:t>
            </a:r>
            <a:r>
              <a:rPr lang="en-US" dirty="0" err="1"/>
              <a:t>objectID</a:t>
            </a:r>
            <a:r>
              <a:rPr lang="en-US"/>
              <a:t>) =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>
                <a:sym typeface="Symbol" panose="05050102010706020507" pitchFamily="18" charset="2"/>
              </a:rPr>
              <a:t>{</a:t>
            </a:r>
            <a:r>
              <a:rPr lang="en-US" b="1" dirty="0" err="1">
                <a:solidFill>
                  <a:srgbClr val="0070C0"/>
                </a:solidFill>
              </a:rPr>
              <a:t>f</a:t>
            </a:r>
            <a:r>
              <a:rPr lang="en-US" b="1" baseline="-25000" dirty="0" err="1">
                <a:solidFill>
                  <a:srgbClr val="0070C0"/>
                </a:solidFill>
              </a:rPr>
              <a:t>i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objectID</a:t>
            </a:r>
            <a:r>
              <a:rPr lang="en-US" sz="1000" dirty="0"/>
              <a:t> </a:t>
            </a:r>
            <a:r>
              <a:rPr lang="en-US" b="1" dirty="0"/>
              <a:t>.</a:t>
            </a:r>
            <a:r>
              <a:rPr lang="en-US" sz="1000" dirty="0"/>
              <a:t> 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i</a:t>
            </a:r>
            <a:r>
              <a:rPr lang="en-US" dirty="0"/>
              <a:t>):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ym typeface="Symbol" panose="05050102010706020507" pitchFamily="18" charset="2"/>
              </a:rPr>
              <a:t>}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Here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: [0, 1]</a:t>
            </a:r>
            <a:r>
              <a:rPr lang="en-US" baseline="30000" dirty="0"/>
              <a:t>m </a:t>
            </a:r>
            <a:r>
              <a:rPr lang="en-US" dirty="0">
                <a:sym typeface="Wingdings" panose="05000000000000000000" pitchFamily="2" charset="2"/>
              </a:rPr>
              <a:t> [0, 1],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(0,…,0) = 0,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/>
              <a:t>(1,…,1) = 1,                </a:t>
            </a:r>
            <a:r>
              <a:rPr lang="en-US" b="1" dirty="0" err="1">
                <a:solidFill>
                  <a:srgbClr val="00B050"/>
                </a:solidFill>
              </a:rPr>
              <a:t>t</a:t>
            </a:r>
            <a:r>
              <a:rPr lang="en-US" b="1" baseline="30000" dirty="0" err="1">
                <a:solidFill>
                  <a:srgbClr val="FF0000"/>
                </a:solidFill>
              </a:rPr>
              <a:t>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00B050"/>
                </a:solidFill>
                <a:sym typeface="Wingdings" panose="05000000000000000000" pitchFamily="2" charset="2"/>
              </a:rPr>
              <a:t>monotone</a:t>
            </a:r>
            <a:r>
              <a:rPr lang="en-US" dirty="0">
                <a:sym typeface="Wingdings" panose="05000000000000000000" pitchFamily="2" charset="2"/>
              </a:rPr>
              <a:t>(linear) - preserves Pareto ordering, </a:t>
            </a: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E4873-6CF2-4A88-8549-E5F115176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5/12 NSWI166 RS&amp;UP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3F34B8-1B05-4CC9-8C13-AB38C31FF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LMPM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C0F2A-80C7-42A4-83F2-E106997CD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9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Let us describe steps leading to calculation of preference degree of item B (for user u), we first describe mapping DC-data cube to PC-preference cube</a:t>
            </a:r>
          </a:p>
          <a:p>
            <a:r>
              <a:rPr lang="en-US" dirty="0"/>
              <a:t>    Assume degree of preference 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30000" dirty="0" err="1"/>
              <a:t>u</a:t>
            </a:r>
            <a:r>
              <a:rPr lang="en-US" dirty="0"/>
              <a:t>: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[0, 1] (for an user </a:t>
            </a:r>
            <a:r>
              <a:rPr lang="en-US" dirty="0" err="1"/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), 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). </a:t>
            </a:r>
          </a:p>
          <a:p>
            <a:r>
              <a:rPr lang="en-US" dirty="0"/>
              <a:t>     Attribute preference degrees </a:t>
            </a:r>
            <a:r>
              <a:rPr lang="en-US" dirty="0" err="1"/>
              <a:t>f</a:t>
            </a:r>
            <a:r>
              <a:rPr lang="en-US" baseline="-25000" dirty="0" err="1"/>
              <a:t>j</a:t>
            </a:r>
            <a:r>
              <a:rPr lang="en-US" baseline="30000" dirty="0" err="1"/>
              <a:t>u</a:t>
            </a:r>
            <a:r>
              <a:rPr lang="en-US" dirty="0"/>
              <a:t>(</a:t>
            </a:r>
            <a:r>
              <a:rPr lang="en-US" dirty="0" err="1"/>
              <a:t>B.</a:t>
            </a:r>
            <a:r>
              <a:rPr lang="en-US" dirty="0" err="1">
                <a:latin typeface="Brush Script MT" pitchFamily="66" charset="0"/>
              </a:rPr>
              <a:t>A</a:t>
            </a:r>
            <a:r>
              <a:rPr lang="en-US" baseline="-25000" dirty="0" err="1"/>
              <a:t>j</a:t>
            </a:r>
            <a:r>
              <a:rPr lang="en-US" dirty="0"/>
              <a:t>) =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baseline="30000" dirty="0" err="1"/>
              <a:t>u</a:t>
            </a:r>
            <a:r>
              <a:rPr lang="en-US" dirty="0"/>
              <a:t> and corresponding point in preference cube is B</a:t>
            </a:r>
            <a:r>
              <a:rPr lang="en-US" baseline="30000" dirty="0"/>
              <a:t>u</a:t>
            </a:r>
            <a:r>
              <a:rPr lang="en-US" dirty="0"/>
              <a:t> = (b</a:t>
            </a:r>
            <a:r>
              <a:rPr lang="en-US" baseline="-25000" dirty="0"/>
              <a:t>1</a:t>
            </a:r>
            <a:r>
              <a:rPr lang="en-US" baseline="30000" dirty="0"/>
              <a:t>u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baseline="30000" dirty="0"/>
              <a:t>u</a:t>
            </a:r>
            <a:r>
              <a:rPr lang="en-US" dirty="0"/>
              <a:t>) </a:t>
            </a:r>
          </a:p>
          <a:p>
            <a:r>
              <a:rPr lang="en-US" dirty="0"/>
              <a:t>     other points analogically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8995273" y="4868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923663" y="14267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61205" y="61064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89595" y="62004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54E7E54-0831-4B82-BF72-93224867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7" name="Date Placeholder 4">
            <a:extLst>
              <a:ext uri="{FF2B5EF4-FFF2-40B4-BE49-F238E27FC236}">
                <a16:creationId xmlns:a16="http://schemas.microsoft.com/office/drawing/2014/main" id="{60121188-B659-491A-8118-333D0320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Vojtáš 5/12 NSWI166 RS&amp;UP</a:t>
            </a:r>
            <a:endParaRPr lang="en-US" dirty="0"/>
          </a:p>
        </p:txBody>
      </p:sp>
      <p:sp>
        <p:nvSpPr>
          <p:cNvPr id="58" name="Footer Placeholder 5">
            <a:extLst>
              <a:ext uri="{FF2B5EF4-FFF2-40B4-BE49-F238E27FC236}">
                <a16:creationId xmlns:a16="http://schemas.microsoft.com/office/drawing/2014/main" id="{97ED7B52-C97C-4E0B-9CC9-FADEBC45A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 dirty="0"/>
              <a:t>LMPM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D6D30F-95BA-BD09-A580-0799FB84AD42}"/>
              </a:ext>
            </a:extLst>
          </p:cNvPr>
          <p:cNvSpPr txBox="1"/>
          <p:nvPr/>
        </p:nvSpPr>
        <p:spPr>
          <a:xfrm>
            <a:off x="5145611" y="563939"/>
            <a:ext cx="26624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Data cube -</a:t>
            </a:r>
          </a:p>
          <a:p>
            <a:r>
              <a:rPr lang="en-US" sz="3200" dirty="0">
                <a:solidFill>
                  <a:srgbClr val="0070C0"/>
                </a:solidFill>
              </a:rPr>
              <a:t>User interface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A1BFFD-2D51-7EEE-3220-47667E77D8CF}"/>
              </a:ext>
            </a:extLst>
          </p:cNvPr>
          <p:cNvSpPr txBox="1"/>
          <p:nvPr/>
        </p:nvSpPr>
        <p:spPr>
          <a:xfrm>
            <a:off x="2921938" y="4590157"/>
            <a:ext cx="1786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Preference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cube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4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689496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835411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222340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Note, that point B</a:t>
            </a:r>
            <a:r>
              <a:rPr lang="en-US" baseline="30000" dirty="0"/>
              <a:t>u</a:t>
            </a:r>
            <a:r>
              <a:rPr lang="en-US" dirty="0"/>
              <a:t> has 4 </a:t>
            </a:r>
            <a:r>
              <a:rPr lang="en-US" dirty="0" err="1"/>
              <a:t>coimages</a:t>
            </a:r>
            <a:r>
              <a:rPr lang="en-US" dirty="0"/>
              <a:t> B, B’, B’’, B’’’</a:t>
            </a:r>
          </a:p>
          <a:p>
            <a:r>
              <a:rPr lang="en-US" dirty="0"/>
              <a:t>    Degree of preference    for user </a:t>
            </a:r>
            <a:r>
              <a:rPr lang="en-US" dirty="0" err="1">
                <a:solidFill>
                  <a:srgbClr val="00B050"/>
                </a:solidFill>
              </a:rPr>
              <a:t>u</a:t>
            </a:r>
            <a:r>
              <a:rPr lang="en-US" dirty="0" err="1">
                <a:sym typeface="Symbol" panose="05050102010706020507" pitchFamily="18" charset="2"/>
              </a:rPr>
              <a:t></a:t>
            </a:r>
            <a:r>
              <a:rPr lang="en-US" dirty="0" err="1"/>
              <a:t>U</a:t>
            </a:r>
            <a:r>
              <a:rPr lang="en-US" dirty="0"/>
              <a:t> are given by </a:t>
            </a:r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r>
              <a:rPr lang="en-US" dirty="0"/>
              <a:t> . </a:t>
            </a:r>
          </a:p>
          <a:p>
            <a:r>
              <a:rPr lang="en-US" dirty="0"/>
              <a:t>     Object with </a:t>
            </a:r>
            <a:r>
              <a:rPr lang="en-US" dirty="0" err="1"/>
              <a:t>objectID</a:t>
            </a:r>
            <a:r>
              <a:rPr lang="en-US" dirty="0"/>
              <a:t> = B has attribute values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1</a:t>
            </a:r>
            <a:r>
              <a:rPr lang="en-US" dirty="0"/>
              <a:t> = b</a:t>
            </a:r>
            <a:r>
              <a:rPr lang="en-US" baseline="-25000" dirty="0"/>
              <a:t>1</a:t>
            </a:r>
            <a:r>
              <a:rPr lang="en-US" dirty="0"/>
              <a:t> and B.</a:t>
            </a:r>
            <a:r>
              <a:rPr lang="en-US" dirty="0">
                <a:latin typeface="Brush Script MT" pitchFamily="66" charset="0"/>
              </a:rPr>
              <a:t>A</a:t>
            </a:r>
            <a:r>
              <a:rPr lang="en-US" baseline="-25000" dirty="0"/>
              <a:t>2</a:t>
            </a:r>
            <a:r>
              <a:rPr lang="en-US" dirty="0"/>
              <a:t> = b</a:t>
            </a:r>
            <a:r>
              <a:rPr lang="en-US" baseline="-25000" dirty="0"/>
              <a:t>2</a:t>
            </a:r>
            <a:r>
              <a:rPr lang="en-US" dirty="0"/>
              <a:t>, sometimes we write B=(b</a:t>
            </a:r>
            <a:r>
              <a:rPr lang="en-US" baseline="-25000" dirty="0"/>
              <a:t>1</a:t>
            </a:r>
            <a:r>
              <a:rPr lang="en-US" dirty="0"/>
              <a:t>, b</a:t>
            </a:r>
            <a:r>
              <a:rPr lang="en-US" baseline="-25000" dirty="0"/>
              <a:t>2</a:t>
            </a:r>
            <a:r>
              <a:rPr lang="en-US" dirty="0"/>
              <a:t>). </a:t>
            </a:r>
          </a:p>
          <a:p>
            <a:r>
              <a:rPr lang="en-US" dirty="0"/>
              <a:t>     For B, D, E attribute preference degrees the  corresponding points in preference cube are B</a:t>
            </a:r>
            <a:r>
              <a:rPr lang="en-US" baseline="30000" dirty="0"/>
              <a:t>u</a:t>
            </a:r>
            <a:r>
              <a:rPr lang="en-US" dirty="0"/>
              <a:t>, D</a:t>
            </a:r>
            <a:r>
              <a:rPr lang="en-US" baseline="30000" dirty="0"/>
              <a:t>u</a:t>
            </a:r>
            <a:r>
              <a:rPr lang="en-US" dirty="0"/>
              <a:t>, 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, </a:t>
            </a:r>
          </a:p>
          <a:p>
            <a:r>
              <a:rPr lang="en-US" dirty="0"/>
              <a:t>     Note that B</a:t>
            </a:r>
            <a:r>
              <a:rPr lang="en-US" baseline="30000" dirty="0"/>
              <a:t>u </a:t>
            </a:r>
            <a:r>
              <a:rPr lang="en-US" dirty="0"/>
              <a:t>and D</a:t>
            </a:r>
            <a:r>
              <a:rPr lang="en-US" baseline="30000" dirty="0"/>
              <a:t>u</a:t>
            </a:r>
            <a:r>
              <a:rPr lang="en-US" dirty="0"/>
              <a:t> are incomparable in Pareto order and </a:t>
            </a:r>
            <a:r>
              <a:rPr lang="en-US" dirty="0" err="1"/>
              <a:t>E</a:t>
            </a:r>
            <a:r>
              <a:rPr lang="en-US" baseline="30000" dirty="0" err="1"/>
              <a:t>u</a:t>
            </a:r>
            <a:r>
              <a:rPr lang="en-US" dirty="0"/>
              <a:t> is dominated by both B</a:t>
            </a:r>
            <a:r>
              <a:rPr lang="en-US" baseline="30000" dirty="0"/>
              <a:t>u</a:t>
            </a:r>
            <a:r>
              <a:rPr lang="en-US" dirty="0"/>
              <a:t> and D</a:t>
            </a:r>
            <a:r>
              <a:rPr lang="en-US" baseline="30000" dirty="0"/>
              <a:t>u</a:t>
            </a:r>
            <a:r>
              <a:rPr lang="en-US" dirty="0"/>
              <a:t>,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12528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5844623" y="3201411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73013" y="3295400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857759" y="3154724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827337" y="213772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755727" y="223171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840473" y="2091041"/>
            <a:ext cx="372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B’’</a:t>
            </a:r>
          </a:p>
        </p:txBody>
      </p:sp>
      <p:cxnSp>
        <p:nvCxnSpPr>
          <p:cNvPr id="95" name="Straight Connector 94"/>
          <p:cNvCxnSpPr/>
          <p:nvPr/>
        </p:nvCxnSpPr>
        <p:spPr>
          <a:xfrm>
            <a:off x="6130569" y="2129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058959" y="2223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143705" y="2083182"/>
            <a:ext cx="417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B’’’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193273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337348" y="487018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38131" y="474162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63975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152836" y="483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52543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23321" y="544396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3685961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614351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461281" y="611137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389671" y="620536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3161185" y="5443624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089575" y="5537613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912882" y="3808429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47FE8B2-8ABE-49A2-80AE-88973B18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6" name="Date Placeholder 4">
            <a:extLst>
              <a:ext uri="{FF2B5EF4-FFF2-40B4-BE49-F238E27FC236}">
                <a16:creationId xmlns:a16="http://schemas.microsoft.com/office/drawing/2014/main" id="{3CF833DF-6420-45FA-BC3E-79C305F0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Vojtáš 5/12 NSWI166 RS&amp;UP</a:t>
            </a:r>
            <a:endParaRPr lang="en-US" dirty="0"/>
          </a:p>
        </p:txBody>
      </p:sp>
      <p:sp>
        <p:nvSpPr>
          <p:cNvPr id="106" name="Footer Placeholder 5">
            <a:extLst>
              <a:ext uri="{FF2B5EF4-FFF2-40B4-BE49-F238E27FC236}">
                <a16:creationId xmlns:a16="http://schemas.microsoft.com/office/drawing/2014/main" id="{C6FF6049-4E0E-44D4-86DF-5BD1A374C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 dirty="0"/>
              <a:t>LMPM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8F1C6F-6E52-176F-48BE-A4A4C96CBB22}"/>
              </a:ext>
            </a:extLst>
          </p:cNvPr>
          <p:cNvSpPr txBox="1"/>
          <p:nvPr/>
        </p:nvSpPr>
        <p:spPr>
          <a:xfrm>
            <a:off x="5145612" y="563939"/>
            <a:ext cx="1415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DC - </a:t>
            </a:r>
            <a:r>
              <a:rPr lang="en-US" sz="3200" dirty="0">
                <a:solidFill>
                  <a:srgbClr val="0070C0"/>
                </a:solidFill>
              </a:rPr>
              <a:t>UI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EA3F9-28F3-54EC-6483-6F9D5D4E7C5F}"/>
              </a:ext>
            </a:extLst>
          </p:cNvPr>
          <p:cNvSpPr txBox="1"/>
          <p:nvPr/>
        </p:nvSpPr>
        <p:spPr>
          <a:xfrm>
            <a:off x="4166336" y="4482587"/>
            <a:ext cx="656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PC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84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69" y="2552501"/>
            <a:ext cx="3633997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5177" y="-101600"/>
            <a:ext cx="2379134" cy="22957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19470" y="-101600"/>
            <a:ext cx="3633998" cy="22627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5177" y="2552501"/>
            <a:ext cx="2379134" cy="38372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0252" y="2289013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6490653" y="26219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1963" y="627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80319" y="231183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2780319" y="2566012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553466" y="6396867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07030" y="641784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2076" y="221493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55175" y="2161144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539038" y="181934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</a:t>
            </a:r>
            <a:r>
              <a:rPr lang="en-US" baseline="-25000" dirty="0"/>
              <a:t>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97241" y="148503"/>
            <a:ext cx="2617524" cy="64633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get global preference degree of items we need a</a:t>
            </a:r>
            <a:r>
              <a:rPr lang="cs-CZ" dirty="0"/>
              <a:t>g</a:t>
            </a:r>
            <a:r>
              <a:rPr lang="en-US" dirty="0"/>
              <a:t>g</a:t>
            </a:r>
            <a:r>
              <a:rPr lang="cs-CZ" dirty="0" err="1"/>
              <a:t>rega</a:t>
            </a:r>
            <a:r>
              <a:rPr lang="en-US" dirty="0" err="1"/>
              <a:t>tion</a:t>
            </a:r>
            <a:r>
              <a:rPr lang="cs-CZ" dirty="0"/>
              <a:t> </a:t>
            </a:r>
            <a:r>
              <a:rPr lang="cs-CZ" dirty="0" err="1"/>
              <a:t>fun</a:t>
            </a:r>
            <a:r>
              <a:rPr lang="en-US" dirty="0" err="1"/>
              <a:t>ctions</a:t>
            </a:r>
            <a:r>
              <a:rPr lang="en-US" dirty="0"/>
              <a:t>. It is a function [0,1]</a:t>
            </a:r>
            <a:r>
              <a:rPr lang="en-US" baseline="30000" dirty="0"/>
              <a:t>2</a:t>
            </a:r>
            <a:r>
              <a:rPr lang="en-US" dirty="0">
                <a:sym typeface="Wingdings" panose="05000000000000000000" pitchFamily="2" charset="2"/>
              </a:rPr>
              <a:t>[0,1]</a:t>
            </a:r>
            <a:r>
              <a:rPr lang="en-US" dirty="0"/>
              <a:t> </a:t>
            </a:r>
          </a:p>
          <a:p>
            <a:r>
              <a:rPr lang="en-US" dirty="0"/>
              <a:t>t(x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) =  w</a:t>
            </a:r>
            <a:r>
              <a:rPr lang="en-US" baseline="-25000" dirty="0"/>
              <a:t>1</a:t>
            </a:r>
            <a:r>
              <a:rPr lang="en-US" dirty="0"/>
              <a:t>*x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*x</a:t>
            </a:r>
            <a:r>
              <a:rPr lang="en-US" baseline="-25000" dirty="0"/>
              <a:t>2</a:t>
            </a:r>
            <a:r>
              <a:rPr lang="en-US" dirty="0"/>
              <a:t> , where  w</a:t>
            </a:r>
            <a:r>
              <a:rPr lang="en-US" baseline="-25000" dirty="0"/>
              <a:t>1</a:t>
            </a:r>
            <a:r>
              <a:rPr lang="en-US" dirty="0"/>
              <a:t>, 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 0</a:t>
            </a:r>
            <a:r>
              <a:rPr lang="en-US" dirty="0"/>
              <a:t> are attribute weights with w</a:t>
            </a:r>
            <a:r>
              <a:rPr lang="en-US" baseline="-25000" dirty="0"/>
              <a:t>1</a:t>
            </a:r>
            <a:r>
              <a:rPr lang="en-US" dirty="0"/>
              <a:t>+ w</a:t>
            </a:r>
            <a:r>
              <a:rPr lang="en-US" baseline="-25000" dirty="0"/>
              <a:t>2</a:t>
            </a:r>
            <a:r>
              <a:rPr lang="en-US" dirty="0"/>
              <a:t> =1 </a:t>
            </a:r>
          </a:p>
          <a:p>
            <a:r>
              <a:rPr lang="en-US" dirty="0"/>
              <a:t>     Graph of t is a 3D object. Intuition behind display of aggregation function are contour lines (e.g. </a:t>
            </a:r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1/3</a:t>
            </a:r>
            <a:r>
              <a:rPr lang="en-US" dirty="0"/>
              <a:t> , </a:t>
            </a:r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2/3</a:t>
            </a:r>
            <a:r>
              <a:rPr lang="en-US" dirty="0"/>
              <a:t>) for users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, resp.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</a:p>
          <a:p>
            <a:r>
              <a:rPr lang="en-US" dirty="0"/>
              <a:t>     Note, that on the preference cube diagonal corresponding contour line of preference degree y</a:t>
            </a:r>
            <a:r>
              <a:rPr lang="en-US" dirty="0">
                <a:sym typeface="Symbol" panose="05050102010706020507" pitchFamily="18" charset="2"/>
              </a:rPr>
              <a:t></a:t>
            </a:r>
            <a:r>
              <a:rPr lang="en-US" dirty="0"/>
              <a:t>[0,1] intersect the diagonal at point (y, y) , because </a:t>
            </a:r>
          </a:p>
          <a:p>
            <a:r>
              <a:rPr lang="en-US" dirty="0"/>
              <a:t>w</a:t>
            </a:r>
            <a:r>
              <a:rPr lang="en-US" baseline="-25000" dirty="0"/>
              <a:t>1</a:t>
            </a:r>
            <a:r>
              <a:rPr lang="en-US" dirty="0"/>
              <a:t>*x + w</a:t>
            </a:r>
            <a:r>
              <a:rPr lang="en-US" baseline="-25000" dirty="0"/>
              <a:t>2</a:t>
            </a:r>
            <a:r>
              <a:rPr lang="en-US" dirty="0"/>
              <a:t>*x = y gives </a:t>
            </a:r>
          </a:p>
          <a:p>
            <a:r>
              <a:rPr lang="en-US" dirty="0"/>
              <a:t>x*(w</a:t>
            </a:r>
            <a:r>
              <a:rPr lang="en-US" baseline="-25000" dirty="0"/>
              <a:t>1</a:t>
            </a:r>
            <a:r>
              <a:rPr lang="en-US" dirty="0"/>
              <a:t> + w</a:t>
            </a:r>
            <a:r>
              <a:rPr lang="en-US" baseline="-25000" dirty="0"/>
              <a:t>2</a:t>
            </a:r>
            <a:r>
              <a:rPr lang="en-US" dirty="0"/>
              <a:t>)= y, i.e., x = y</a:t>
            </a:r>
            <a:endParaRPr lang="cs-CZ" dirty="0"/>
          </a:p>
        </p:txBody>
      </p:sp>
      <p:cxnSp>
        <p:nvCxnSpPr>
          <p:cNvPr id="38" name="Straight Connector 37"/>
          <p:cNvCxnSpPr>
            <a:endCxn id="3" idx="3"/>
          </p:cNvCxnSpPr>
          <p:nvPr/>
        </p:nvCxnSpPr>
        <p:spPr>
          <a:xfrm>
            <a:off x="2930487" y="2552501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921066" y="2571349"/>
            <a:ext cx="3622978" cy="378136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873478" y="2571603"/>
            <a:ext cx="2360833" cy="158133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5376303" y="10748"/>
            <a:ext cx="1135920" cy="21503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8450" y="0"/>
            <a:ext cx="24955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Oval 5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705493" y="6372520"/>
            <a:ext cx="109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Ideal, top</a:t>
            </a:r>
          </a:p>
        </p:txBody>
      </p:sp>
      <p:cxnSp>
        <p:nvCxnSpPr>
          <p:cNvPr id="57" name="Straight Connector 56"/>
          <p:cNvCxnSpPr>
            <a:stCxn id="3" idx="0"/>
          </p:cNvCxnSpPr>
          <p:nvPr/>
        </p:nvCxnSpPr>
        <p:spPr>
          <a:xfrm>
            <a:off x="4736468" y="2552501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99771" y="2572923"/>
            <a:ext cx="1818566" cy="381503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932055" y="4477177"/>
            <a:ext cx="3622979" cy="191864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13920" y="431747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45290" y="227341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26150" y="361988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/</a:t>
            </a:r>
            <a:r>
              <a:rPr lang="en-US" baseline="-25000" dirty="0"/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687459" y="492235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2</a:t>
            </a:r>
            <a:r>
              <a:rPr lang="en-US" dirty="0"/>
              <a:t>/</a:t>
            </a:r>
            <a:r>
              <a:rPr lang="en-US" baseline="-250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11269" y="439445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½ 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4600284" y="4524864"/>
            <a:ext cx="103694" cy="754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562570" y="5986018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</a:t>
            </a:r>
            <a:r>
              <a:rPr lang="en-US" baseline="-25000" dirty="0">
                <a:solidFill>
                  <a:srgbClr val="00B050"/>
                </a:solidFill>
              </a:rPr>
              <a:t>2/3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780148" y="278090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cl</a:t>
            </a:r>
            <a:r>
              <a:rPr lang="en-US" baseline="-25000" dirty="0">
                <a:solidFill>
                  <a:srgbClr val="FF0000"/>
                </a:solidFill>
              </a:rPr>
              <a:t>1/3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335571" y="2554664"/>
            <a:ext cx="28280" cy="383670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2912882" y="3808429"/>
            <a:ext cx="3629320" cy="282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rved Right Arrow 91"/>
          <p:cNvSpPr/>
          <p:nvPr/>
        </p:nvSpPr>
        <p:spPr>
          <a:xfrm rot="2447968">
            <a:off x="4581427" y="2960015"/>
            <a:ext cx="565608" cy="838985"/>
          </a:xfrm>
          <a:prstGeom prst="curv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9428322-E39B-4FF0-ADD3-D21B3196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2" name="Date Placeholder 4">
            <a:extLst>
              <a:ext uri="{FF2B5EF4-FFF2-40B4-BE49-F238E27FC236}">
                <a16:creationId xmlns:a16="http://schemas.microsoft.com/office/drawing/2014/main" id="{EB48BE8D-643A-4903-BB59-F44461A5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Vojtáš 5/12 NSWI166 RS&amp;UP</a:t>
            </a:r>
            <a:endParaRPr lang="en-US" dirty="0"/>
          </a:p>
        </p:txBody>
      </p:sp>
      <p:sp>
        <p:nvSpPr>
          <p:cNvPr id="43" name="Footer Placeholder 5">
            <a:extLst>
              <a:ext uri="{FF2B5EF4-FFF2-40B4-BE49-F238E27FC236}">
                <a16:creationId xmlns:a16="http://schemas.microsoft.com/office/drawing/2014/main" id="{68CDC050-58E0-4079-97B5-62844B8B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 dirty="0"/>
              <a:t>LMPM</a:t>
            </a:r>
          </a:p>
        </p:txBody>
      </p:sp>
    </p:spTree>
    <p:extLst>
      <p:ext uri="{BB962C8B-B14F-4D97-AF65-F5344CB8AC3E}">
        <p14:creationId xmlns:p14="http://schemas.microsoft.com/office/powerpoint/2010/main" val="68285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3689496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8079037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95075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88989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How does it work together? </a:t>
            </a:r>
          </a:p>
          <a:p>
            <a:endParaRPr lang="en-US" dirty="0"/>
          </a:p>
          <a:p>
            <a:r>
              <a:rPr lang="en-US" dirty="0"/>
              <a:t>     Vector of attribute  preferences </a:t>
            </a:r>
            <a:r>
              <a:rPr lang="en-US" b="1" dirty="0"/>
              <a:t>f</a:t>
            </a:r>
            <a:r>
              <a:rPr lang="en-US" dirty="0"/>
              <a:t>=[f</a:t>
            </a:r>
            <a:r>
              <a:rPr lang="en-US" baseline="-25000" dirty="0"/>
              <a:t>1</a:t>
            </a:r>
            <a:r>
              <a:rPr lang="en-US" dirty="0"/>
              <a:t>, …, f</a:t>
            </a:r>
            <a:r>
              <a:rPr lang="en-US" baseline="-25000" dirty="0"/>
              <a:t>m</a:t>
            </a:r>
            <a:r>
              <a:rPr lang="en-US" dirty="0"/>
              <a:t>] and aggregation  </a:t>
            </a:r>
            <a:r>
              <a:rPr lang="en-US" b="1" dirty="0"/>
              <a:t>t</a:t>
            </a:r>
            <a:r>
              <a:rPr lang="en-US" dirty="0"/>
              <a:t> define a user </a:t>
            </a:r>
            <a:r>
              <a:rPr lang="en-US" b="1" dirty="0" err="1"/>
              <a:t>u</a:t>
            </a:r>
            <a:r>
              <a:rPr lang="en-US" b="1" baseline="-25000" dirty="0" err="1"/>
              <a:t>f,t</a:t>
            </a:r>
            <a:r>
              <a:rPr lang="en-US" dirty="0"/>
              <a:t>  =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</a:p>
          <a:p>
            <a:r>
              <a:rPr lang="en-US" dirty="0"/>
              <a:t>     Overall preference of user </a:t>
            </a:r>
            <a:r>
              <a:rPr lang="en-US" dirty="0" err="1"/>
              <a:t>u</a:t>
            </a:r>
            <a:r>
              <a:rPr lang="en-US" baseline="-25000" dirty="0" err="1"/>
              <a:t>f,t</a:t>
            </a:r>
            <a:r>
              <a:rPr lang="en-US" dirty="0"/>
              <a:t>  is given by  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 err="1"/>
              <a:t>:O</a:t>
            </a:r>
            <a:r>
              <a:rPr lang="en-US" dirty="0">
                <a:sym typeface="Wingdings" panose="05000000000000000000" pitchFamily="2" charset="2"/>
              </a:rPr>
              <a:t>[0,1] , for object </a:t>
            </a:r>
            <a:r>
              <a:rPr lang="en-US" dirty="0" err="1">
                <a:sym typeface="Wingdings" panose="05000000000000000000" pitchFamily="2" charset="2"/>
              </a:rPr>
              <a:t>oid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given by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</a:t>
            </a:r>
            <a:r>
              <a:rPr lang="en-US" dirty="0" err="1"/>
              <a:t>oid</a:t>
            </a:r>
            <a:r>
              <a:rPr lang="en-US" dirty="0"/>
              <a:t>) = </a:t>
            </a:r>
          </a:p>
          <a:p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([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oid.A</a:t>
            </a:r>
            <a:r>
              <a:rPr lang="en-US" baseline="-25000" dirty="0" err="1"/>
              <a:t>i</a:t>
            </a:r>
            <a:r>
              <a:rPr lang="en-US" dirty="0"/>
              <a:t>) 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])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     Depict contour line (i.e. items of same preference degree) in DC-data cube is a little  bit trickier (depending on position of ideal points and/or intervals)</a:t>
            </a:r>
            <a:endParaRPr lang="en-US" dirty="0">
              <a:sym typeface="Symbol" panose="05050102010706020507" pitchFamily="18" charset="2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125285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6212033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13730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b</a:t>
            </a:r>
            <a:r>
              <a:rPr lang="en-US" baseline="-25000">
                <a:solidFill>
                  <a:srgbClr val="00B050"/>
                </a:solidFill>
              </a:rPr>
              <a:t>2</a:t>
            </a:r>
            <a:r>
              <a:rPr lang="en-US" baseline="3000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1932732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337348" y="487018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7138131" y="474162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639757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H="1">
            <a:off x="3152836" y="48358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52543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79883" y="54533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426370" y="47759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881751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69330" y="45861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89" name="Straight Connector 88"/>
          <p:cNvCxnSpPr>
            <a:stCxn id="13" idx="2"/>
            <a:endCxn id="3" idx="3"/>
          </p:cNvCxnSpPr>
          <p:nvPr/>
        </p:nvCxnSpPr>
        <p:spPr>
          <a:xfrm>
            <a:off x="2956278" y="4495671"/>
            <a:ext cx="1825042" cy="9411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38746" y="4487159"/>
            <a:ext cx="1153569" cy="593007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938992" y="5421085"/>
            <a:ext cx="1825042" cy="94115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2931736" y="5920033"/>
            <a:ext cx="919447" cy="48148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2"/>
          </p:cNvCxnSpPr>
          <p:nvPr/>
        </p:nvCxnSpPr>
        <p:spPr>
          <a:xfrm flipH="1">
            <a:off x="2912882" y="4483865"/>
            <a:ext cx="1820117" cy="1898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091233" y="5344998"/>
            <a:ext cx="64165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(E)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H="1" flipV="1">
            <a:off x="4157221" y="5109328"/>
            <a:ext cx="56560" cy="2262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sp>
        <p:nvSpPr>
          <p:cNvPr id="97" name="Oval 96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C598527-3F0C-46AA-9F98-6936879E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9" name="Date Placeholder 4">
            <a:extLst>
              <a:ext uri="{FF2B5EF4-FFF2-40B4-BE49-F238E27FC236}">
                <a16:creationId xmlns:a16="http://schemas.microsoft.com/office/drawing/2014/main" id="{C6606E4F-403D-46F2-A69F-694F4E105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Vojtáš 5/12 NSWI166 RS&amp;UP</a:t>
            </a:r>
            <a:endParaRPr lang="en-US" dirty="0"/>
          </a:p>
        </p:txBody>
      </p:sp>
      <p:sp>
        <p:nvSpPr>
          <p:cNvPr id="86" name="Footer Placeholder 5">
            <a:extLst>
              <a:ext uri="{FF2B5EF4-FFF2-40B4-BE49-F238E27FC236}">
                <a16:creationId xmlns:a16="http://schemas.microsoft.com/office/drawing/2014/main" id="{C12D46A8-374A-42BE-9874-E8AA1A733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 dirty="0"/>
              <a:t>LMPM</a:t>
            </a:r>
          </a:p>
        </p:txBody>
      </p:sp>
    </p:spTree>
    <p:extLst>
      <p:ext uri="{BB962C8B-B14F-4D97-AF65-F5344CB8AC3E}">
        <p14:creationId xmlns:p14="http://schemas.microsoft.com/office/powerpoint/2010/main" val="87287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7598260" y="485450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120442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3223000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0963" y="506774"/>
            <a:ext cx="2562521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Preference model of user </a:t>
            </a:r>
            <a:r>
              <a:rPr lang="en-US" dirty="0" err="1"/>
              <a:t>u</a:t>
            </a:r>
            <a:r>
              <a:rPr lang="en-US" baseline="-25000" dirty="0" err="1"/>
              <a:t>f,t</a:t>
            </a:r>
            <a:r>
              <a:rPr lang="en-US" dirty="0"/>
              <a:t> on data cube </a:t>
            </a:r>
          </a:p>
          <a:p>
            <a:r>
              <a:rPr lang="en-US" dirty="0"/>
              <a:t>Function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:</a:t>
            </a:r>
            <a:r>
              <a:rPr lang="en-US" dirty="0">
                <a:sym typeface="Symbol" panose="05050102010706020507" pitchFamily="18" charset="2"/>
              </a:rPr>
              <a:t> </a:t>
            </a:r>
            <a:r>
              <a:rPr lang="en-US" dirty="0"/>
              <a:t>D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[0,1]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= </a:t>
            </a:r>
            <a:r>
              <a:rPr lang="en-US" dirty="0">
                <a:sym typeface="Symbol" panose="05050102010706020507" pitchFamily="18" charset="2"/>
              </a:rPr>
              <a:t>t</a:t>
            </a:r>
            <a:r>
              <a:rPr lang="en-US" baseline="30000" dirty="0"/>
              <a:t> </a:t>
            </a:r>
            <a:r>
              <a:rPr lang="en-US" dirty="0">
                <a:sym typeface="Symbol" panose="05050102010706020507" pitchFamily="18" charset="2"/>
              </a:rPr>
              <a:t>([</a:t>
            </a:r>
            <a:r>
              <a:rPr lang="en-US" dirty="0" err="1"/>
              <a:t>f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i</a:t>
            </a:r>
            <a:r>
              <a:rPr lang="en-US" dirty="0"/>
              <a:t>) : </a:t>
            </a:r>
            <a:r>
              <a:rPr lang="en-US" dirty="0" err="1"/>
              <a:t>i</a:t>
            </a:r>
            <a:r>
              <a:rPr lang="en-US" dirty="0"/>
              <a:t> = 1, …, m</a:t>
            </a:r>
            <a:r>
              <a:rPr lang="en-US" dirty="0">
                <a:sym typeface="Symbol" panose="05050102010706020507" pitchFamily="18" charset="2"/>
              </a:rPr>
              <a:t>])</a:t>
            </a:r>
          </a:p>
          <a:p>
            <a:r>
              <a:rPr lang="en-US" dirty="0"/>
              <a:t>Ordering on data cube(a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≥</a:t>
            </a:r>
            <a:r>
              <a:rPr lang="en-US" baseline="30000" dirty="0" err="1"/>
              <a:t>f,t</a:t>
            </a:r>
            <a:r>
              <a:rPr lang="en-US" dirty="0"/>
              <a:t> (b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m</a:t>
            </a:r>
            <a:r>
              <a:rPr lang="en-US" dirty="0"/>
              <a:t>) </a:t>
            </a:r>
            <a:r>
              <a:rPr lang="en-US" dirty="0" err="1"/>
              <a:t>iff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, …, a</a:t>
            </a:r>
            <a:r>
              <a:rPr lang="en-US" baseline="-25000" dirty="0"/>
              <a:t>m</a:t>
            </a:r>
            <a:r>
              <a:rPr lang="en-US" dirty="0"/>
              <a:t>) ≥ </a:t>
            </a:r>
            <a:r>
              <a:rPr lang="en-US" dirty="0" err="1"/>
              <a:t>R</a:t>
            </a:r>
            <a:r>
              <a:rPr lang="en-US" baseline="30000" dirty="0" err="1"/>
              <a:t>f,t</a:t>
            </a:r>
            <a:r>
              <a:rPr lang="en-US" dirty="0"/>
              <a:t>(b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b</a:t>
            </a:r>
            <a:r>
              <a:rPr lang="en-US" baseline="-25000" dirty="0" err="1"/>
              <a:t>m</a:t>
            </a:r>
            <a:r>
              <a:rPr lang="en-US" dirty="0"/>
              <a:t>) </a:t>
            </a:r>
            <a:r>
              <a:rPr lang="en-US" dirty="0" err="1"/>
              <a:t>Odering</a:t>
            </a:r>
            <a:r>
              <a:rPr lang="en-US" dirty="0"/>
              <a:t> can be </a:t>
            </a:r>
            <a:r>
              <a:rPr lang="en-US" dirty="0" err="1"/>
              <a:t>vizualized</a:t>
            </a:r>
            <a:r>
              <a:rPr lang="en-US" dirty="0"/>
              <a:t> as contour lines on </a:t>
            </a:r>
            <a:r>
              <a:rPr lang="en-US" dirty="0">
                <a:sym typeface="Symbol" panose="05050102010706020507" pitchFamily="18" charset="2"/>
              </a:rPr>
              <a:t></a:t>
            </a:r>
            <a:r>
              <a:rPr lang="en-US" dirty="0"/>
              <a:t>D</a:t>
            </a:r>
            <a:r>
              <a:rPr lang="en-US" baseline="-25000" dirty="0"/>
              <a:t>i</a:t>
            </a: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  <a:p>
            <a:r>
              <a:rPr lang="en-US" dirty="0"/>
              <a:t>For better understanding are different contour lines (of same t) in colors</a:t>
            </a:r>
          </a:p>
          <a:p>
            <a:endParaRPr lang="en-US" dirty="0"/>
          </a:p>
          <a:p>
            <a:r>
              <a:rPr lang="en-US" dirty="0"/>
              <a:t>User </a:t>
            </a:r>
            <a:r>
              <a:rPr lang="cs-CZ" b="1" dirty="0"/>
              <a:t>u</a:t>
            </a:r>
            <a:r>
              <a:rPr lang="cs-CZ" b="1" baseline="-25000" dirty="0"/>
              <a:t>f,t</a:t>
            </a:r>
            <a:r>
              <a:rPr lang="cs-CZ" dirty="0"/>
              <a:t> </a:t>
            </a:r>
            <a:r>
              <a:rPr lang="en-US" dirty="0"/>
              <a:t>, preference of user</a:t>
            </a:r>
            <a:r>
              <a:rPr lang="cs-CZ" dirty="0"/>
              <a:t> u</a:t>
            </a:r>
            <a:r>
              <a:rPr lang="cs-CZ" baseline="-25000" dirty="0"/>
              <a:t>f,t</a:t>
            </a:r>
            <a:r>
              <a:rPr lang="cs-CZ" dirty="0"/>
              <a:t> </a:t>
            </a:r>
            <a:r>
              <a:rPr lang="en-US" dirty="0"/>
              <a:t>, 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:</a:t>
            </a:r>
            <a:r>
              <a:rPr lang="cs-CZ" dirty="0">
                <a:sym typeface="Symbol" panose="05050102010706020507" pitchFamily="18" charset="2"/>
              </a:rPr>
              <a:t> </a:t>
            </a:r>
            <a:r>
              <a:rPr lang="cs-CZ" dirty="0" err="1"/>
              <a:t>D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en-US" dirty="0">
                <a:sym typeface="Wingdings" panose="05000000000000000000" pitchFamily="2" charset="2"/>
              </a:rPr>
              <a:t>[0,1] </a:t>
            </a:r>
            <a:endParaRPr lang="en-US" dirty="0">
              <a:solidFill>
                <a:srgbClr val="00B050"/>
              </a:solidFill>
              <a:sym typeface="Symbol" panose="05050102010706020507" pitchFamily="18" charset="2"/>
            </a:endParaRPr>
          </a:p>
          <a:p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(a</a:t>
            </a:r>
            <a:r>
              <a:rPr lang="cs-CZ" baseline="-25000" dirty="0"/>
              <a:t>1</a:t>
            </a:r>
            <a:r>
              <a:rPr lang="cs-CZ" dirty="0"/>
              <a:t>, …, </a:t>
            </a:r>
            <a:r>
              <a:rPr lang="cs-CZ" dirty="0" err="1"/>
              <a:t>a</a:t>
            </a:r>
            <a:r>
              <a:rPr lang="cs-CZ" baseline="-25000" dirty="0" err="1"/>
              <a:t>m</a:t>
            </a:r>
            <a:r>
              <a:rPr lang="cs-CZ" dirty="0"/>
              <a:t>) = </a:t>
            </a:r>
            <a:r>
              <a:rPr lang="cs-CZ" dirty="0">
                <a:sym typeface="Symbol" panose="05050102010706020507" pitchFamily="18" charset="2"/>
              </a:rPr>
              <a:t>t</a:t>
            </a:r>
            <a:r>
              <a:rPr lang="cs-CZ" baseline="30000" dirty="0"/>
              <a:t> </a:t>
            </a:r>
            <a:r>
              <a:rPr lang="cs-CZ" dirty="0">
                <a:sym typeface="Symbol" panose="05050102010706020507" pitchFamily="18" charset="2"/>
              </a:rPr>
              <a:t>([</a:t>
            </a:r>
            <a:r>
              <a:rPr lang="cs-CZ" dirty="0" err="1"/>
              <a:t>f</a:t>
            </a:r>
            <a:r>
              <a:rPr lang="cs-CZ" baseline="-25000" dirty="0" err="1"/>
              <a:t>i</a:t>
            </a:r>
            <a:r>
              <a:rPr lang="cs-CZ" baseline="-25000" dirty="0"/>
              <a:t> </a:t>
            </a:r>
            <a:r>
              <a:rPr lang="cs-CZ" dirty="0"/>
              <a:t>(</a:t>
            </a:r>
            <a:r>
              <a:rPr lang="cs-CZ" dirty="0" err="1"/>
              <a:t>a</a:t>
            </a:r>
            <a:r>
              <a:rPr lang="cs-CZ" baseline="-25000" dirty="0" err="1"/>
              <a:t>i</a:t>
            </a:r>
            <a:r>
              <a:rPr lang="cs-CZ" dirty="0"/>
              <a:t>) : i = 1, …, m</a:t>
            </a:r>
            <a:r>
              <a:rPr lang="cs-CZ" dirty="0">
                <a:sym typeface="Symbol" panose="05050102010706020507" pitchFamily="18" charset="2"/>
              </a:rPr>
              <a:t>])</a:t>
            </a:r>
            <a:endParaRPr lang="cs-CZ" dirty="0"/>
          </a:p>
          <a:p>
            <a:pPr marL="342900" indent="-342900"/>
            <a:r>
              <a:rPr lang="en-US" dirty="0"/>
              <a:t> (a) </a:t>
            </a:r>
            <a:r>
              <a:rPr lang="cs-CZ" dirty="0"/>
              <a:t>≥</a:t>
            </a:r>
            <a:r>
              <a:rPr lang="cs-CZ" baseline="30000" dirty="0"/>
              <a:t>f,t</a:t>
            </a:r>
            <a:r>
              <a:rPr lang="cs-CZ" dirty="0"/>
              <a:t> (</a:t>
            </a:r>
            <a:r>
              <a:rPr lang="en-US" u="sng" dirty="0"/>
              <a:t>b</a:t>
            </a:r>
            <a:r>
              <a:rPr lang="cs-CZ" dirty="0"/>
              <a:t>) </a:t>
            </a:r>
            <a:r>
              <a:rPr lang="cs-CZ" dirty="0" err="1"/>
              <a:t>iff</a:t>
            </a:r>
            <a:r>
              <a:rPr lang="cs-CZ" dirty="0"/>
              <a:t> 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</a:t>
            </a:r>
            <a:r>
              <a:rPr lang="en-US" u="sng" dirty="0"/>
              <a:t>a</a:t>
            </a:r>
            <a:r>
              <a:rPr lang="cs-CZ" dirty="0"/>
              <a:t>) ≥</a:t>
            </a:r>
            <a:r>
              <a:rPr lang="cs-CZ" dirty="0" err="1"/>
              <a:t>R</a:t>
            </a:r>
            <a:r>
              <a:rPr lang="cs-CZ" baseline="30000" dirty="0" err="1"/>
              <a:t>f</a:t>
            </a:r>
            <a:r>
              <a:rPr lang="cs-CZ" baseline="30000" dirty="0"/>
              <a:t>,t</a:t>
            </a:r>
            <a:r>
              <a:rPr lang="cs-CZ" dirty="0"/>
              <a:t>(</a:t>
            </a:r>
            <a:r>
              <a:rPr lang="en-US" u="sng" dirty="0"/>
              <a:t>b</a:t>
            </a:r>
            <a:r>
              <a:rPr lang="cs-CZ" dirty="0"/>
              <a:t>) </a:t>
            </a:r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39666" y="5210128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702975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20480" y="472594"/>
            <a:ext cx="7685" cy="59043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358662" y="472594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67461" y="5374847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1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57046" y="3509908"/>
            <a:ext cx="420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f</a:t>
            </a:r>
            <a:r>
              <a:rPr lang="en-US" b="1" baseline="-25000" dirty="0">
                <a:solidFill>
                  <a:srgbClr val="00B050"/>
                </a:solidFill>
              </a:rPr>
              <a:t>2</a:t>
            </a:r>
            <a:r>
              <a:rPr lang="en-US" b="1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061426" y="416664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4733818" y="318782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4677259" y="584619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076274" y="4160371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85789" y="591215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98" name="Straight Connector 97"/>
          <p:cNvCxnSpPr/>
          <p:nvPr/>
        </p:nvCxnSpPr>
        <p:spPr>
          <a:xfrm>
            <a:off x="2922628" y="3893548"/>
            <a:ext cx="571709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5280786" y="487018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6581938" y="474162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941482" y="2356947"/>
            <a:ext cx="571709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2917362" y="5930791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3623029" y="483907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</a:rPr>
              <a:t>E</a:t>
            </a:r>
            <a:r>
              <a:rPr lang="en-US" baseline="30000" dirty="0" err="1">
                <a:solidFill>
                  <a:srgbClr val="00B050"/>
                </a:solidFill>
              </a:rPr>
              <a:t>u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879883" y="54533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74" name="Straight Connector 73"/>
          <p:cNvCxnSpPr/>
          <p:nvPr/>
        </p:nvCxnSpPr>
        <p:spPr>
          <a:xfrm flipH="1">
            <a:off x="4294392" y="477590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922380" y="4994875"/>
            <a:ext cx="571709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369330" y="458611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30000" dirty="0">
                <a:solidFill>
                  <a:srgbClr val="00B050"/>
                </a:solidFill>
              </a:rPr>
              <a:t>u</a:t>
            </a:r>
          </a:p>
        </p:txBody>
      </p:sp>
      <p:cxnSp>
        <p:nvCxnSpPr>
          <p:cNvPr id="67" name="Straight Connector 66"/>
          <p:cNvCxnSpPr/>
          <p:nvPr/>
        </p:nvCxnSpPr>
        <p:spPr>
          <a:xfrm>
            <a:off x="2931133" y="4989011"/>
            <a:ext cx="1825042" cy="94115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357504" y="4488727"/>
            <a:ext cx="1421886" cy="72429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912882" y="5684363"/>
            <a:ext cx="1381370" cy="707724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85961" y="503512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14351" y="512911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441689" y="4791593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370079" y="4885582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151758" y="5434197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3080148" y="5528186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3436136" y="609565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64526" y="618964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24196" y="2933562"/>
            <a:ext cx="57170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5386051" y="488586"/>
            <a:ext cx="7685" cy="59043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5601530" y="493016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5716222" y="485157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6885170" y="494584"/>
            <a:ext cx="7685" cy="59043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7920346" y="477591"/>
            <a:ext cx="7685" cy="5904334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8774050" y="135856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702440" y="229845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5919300" y="3813881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5847690" y="3907870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930295" y="102505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5858685" y="111904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5601918" y="2846036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5530308" y="2940025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6894985" y="2838177"/>
            <a:ext cx="0" cy="184666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6823375" y="2932166"/>
            <a:ext cx="166807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5599522" y="1112363"/>
            <a:ext cx="339365" cy="1809946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5948313" y="1112363"/>
            <a:ext cx="933254" cy="182880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5920033" y="2931736"/>
            <a:ext cx="970961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 flipV="1">
            <a:off x="5599523" y="2931736"/>
            <a:ext cx="329937" cy="970961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5721336" y="4172099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5649726" y="4266088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6590188" y="4173667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6518578" y="4267656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6582329" y="385581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6510719" y="479570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5716613" y="377722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645003" y="471711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284551" y="2849116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5212941" y="2943105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7916252" y="2850684"/>
            <a:ext cx="0" cy="18466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>
            <a:off x="7844642" y="2944673"/>
            <a:ext cx="16680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H="1">
            <a:off x="5297864" y="443060"/>
            <a:ext cx="424206" cy="2498103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6570482" y="471340"/>
            <a:ext cx="1338607" cy="2479250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6589336" y="2941163"/>
            <a:ext cx="1338606" cy="1338606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288437" y="2941163"/>
            <a:ext cx="452487" cy="1329179"/>
          </a:xfrm>
          <a:prstGeom prst="line">
            <a:avLst/>
          </a:prstGeom>
          <a:ln w="28575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>
            <a:off x="5381972" y="39195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5310362" y="48594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>
            <a:off x="7598842" y="374668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7527232" y="468657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7590986" y="414696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>
            <a:off x="7519376" y="424095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>
            <a:off x="5367831" y="4157959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>
            <a:off x="5296221" y="4251948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5058318" y="3141435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4986708" y="3235424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5031609" y="2275740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4959999" y="2369729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8643646" y="2258457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>
            <a:off x="8572036" y="2352446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>
            <a:off x="8645218" y="3136721"/>
            <a:ext cx="0" cy="184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/>
          <p:nvPr/>
        </p:nvCxnSpPr>
        <p:spPr>
          <a:xfrm>
            <a:off x="8573608" y="3230710"/>
            <a:ext cx="1668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endCxn id="4" idx="1"/>
          </p:cNvCxnSpPr>
          <p:nvPr/>
        </p:nvCxnSpPr>
        <p:spPr>
          <a:xfrm flipH="1">
            <a:off x="5045066" y="499621"/>
            <a:ext cx="347066" cy="1869005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/>
          <p:nvPr/>
        </p:nvCxnSpPr>
        <p:spPr>
          <a:xfrm flipH="1" flipV="1">
            <a:off x="5052768" y="3223967"/>
            <a:ext cx="339364" cy="1027522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endCxn id="4" idx="3"/>
          </p:cNvCxnSpPr>
          <p:nvPr/>
        </p:nvCxnSpPr>
        <p:spPr>
          <a:xfrm>
            <a:off x="7607432" y="480767"/>
            <a:ext cx="1040150" cy="188785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flipV="1">
            <a:off x="7598004" y="3242821"/>
            <a:ext cx="1055802" cy="100866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TextBox 188"/>
          <p:cNvSpPr txBox="1"/>
          <p:nvPr/>
        </p:nvSpPr>
        <p:spPr>
          <a:xfrm>
            <a:off x="5912193" y="283903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191" name="Oval 190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9E267B2-0136-4BC6-9420-006D6A53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4" name="Date Placeholder 4">
            <a:extLst>
              <a:ext uri="{FF2B5EF4-FFF2-40B4-BE49-F238E27FC236}">
                <a16:creationId xmlns:a16="http://schemas.microsoft.com/office/drawing/2014/main" id="{B17C93B3-CA6D-4C41-985D-8D1485081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Vojtáš 5/12 NSWI166 RS&amp;UP</a:t>
            </a:r>
            <a:endParaRPr lang="en-US" dirty="0"/>
          </a:p>
        </p:txBody>
      </p:sp>
      <p:sp>
        <p:nvSpPr>
          <p:cNvPr id="136" name="Footer Placeholder 5">
            <a:extLst>
              <a:ext uri="{FF2B5EF4-FFF2-40B4-BE49-F238E27FC236}">
                <a16:creationId xmlns:a16="http://schemas.microsoft.com/office/drawing/2014/main" id="{F7D5F977-EC7A-4528-A7CE-D12D5E565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 dirty="0"/>
              <a:t>LMPM</a:t>
            </a:r>
          </a:p>
        </p:txBody>
      </p:sp>
    </p:spTree>
    <p:extLst>
      <p:ext uri="{BB962C8B-B14F-4D97-AF65-F5344CB8AC3E}">
        <p14:creationId xmlns:p14="http://schemas.microsoft.com/office/powerpoint/2010/main" val="2013271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E316E-020B-7B87-4D15-BD9EA991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Vojtáš 5/12 NSWI166 RS&amp;UP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B524B1-DB11-47F5-8911-E081DCD4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DA10B-B943-2E06-8FB4-70AC5FCB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671C809A-D664-DAE6-5239-E6202A6CCA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794063"/>
            <a:ext cx="7886700" cy="60575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24E5C21-568A-084E-D86E-B46B581DA611}"/>
              </a:ext>
            </a:extLst>
          </p:cNvPr>
          <p:cNvSpPr txBox="1">
            <a:spLocks/>
          </p:cNvSpPr>
          <p:nvPr/>
        </p:nvSpPr>
        <p:spPr>
          <a:xfrm>
            <a:off x="228600" y="18210"/>
            <a:ext cx="8610600" cy="7091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Prepare “geometric” mockup, lab Tue March 21</a:t>
            </a:r>
          </a:p>
        </p:txBody>
      </p:sp>
    </p:spTree>
    <p:extLst>
      <p:ext uri="{BB962C8B-B14F-4D97-AF65-F5344CB8AC3E}">
        <p14:creationId xmlns:p14="http://schemas.microsoft.com/office/powerpoint/2010/main" val="421603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19470" y="4483865"/>
            <a:ext cx="1861850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45066" y="473725"/>
            <a:ext cx="3602516" cy="37898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30487" y="473725"/>
            <a:ext cx="1872867" cy="3756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34708" y="4483865"/>
            <a:ext cx="3602516" cy="190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2150" y="506774"/>
            <a:ext cx="25625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392" y="420686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  <a:endParaRPr lang="cs-CZ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0741" y="44584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9920" y="619537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824671" y="421867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</a:t>
            </a:r>
            <a:endParaRPr lang="en-US" sz="12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637224" y="4229689"/>
            <a:ext cx="28643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034708" y="231354"/>
            <a:ext cx="0" cy="2754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732183" y="4230477"/>
            <a:ext cx="1983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044780" y="6379816"/>
            <a:ext cx="0" cy="3404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012673" y="6455882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40608" y="3886591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08834" y="3873206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cs-CZ" baseline="-25000" dirty="0"/>
              <a:t>1</a:t>
            </a:r>
            <a:endParaRPr lang="en-US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12673" y="46688"/>
            <a:ext cx="42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Brush Script MT" pitchFamily="66" charset="0"/>
              </a:rPr>
              <a:t>D</a:t>
            </a:r>
            <a:r>
              <a:rPr lang="en-US" baseline="-25000" dirty="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914268" y="485449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400293" y="485450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930487" y="151637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942211" y="2940190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708969" y="2189029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37359" y="2283018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78669" y="2219807"/>
            <a:ext cx="29367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/>
              <a:t>A</a:t>
            </a:r>
            <a:endParaRPr lang="en-US" sz="1400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8084464" y="854598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012854" y="948587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97600" y="807911"/>
            <a:ext cx="2808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</a:t>
            </a:r>
          </a:p>
        </p:txBody>
      </p:sp>
      <p:cxnSp>
        <p:nvCxnSpPr>
          <p:cNvPr id="57" name="Straight Connector 56"/>
          <p:cNvCxnSpPr/>
          <p:nvPr/>
        </p:nvCxnSpPr>
        <p:spPr>
          <a:xfrm>
            <a:off x="6135292" y="3190416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063682" y="3284405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48428" y="3143729"/>
            <a:ext cx="282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916488" y="4495672"/>
            <a:ext cx="2731094" cy="1881256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0" idx="0"/>
          </p:cNvCxnSpPr>
          <p:nvPr/>
        </p:nvCxnSpPr>
        <p:spPr>
          <a:xfrm>
            <a:off x="2930487" y="1509311"/>
            <a:ext cx="1802512" cy="26975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2942211" y="485449"/>
            <a:ext cx="1861143" cy="24453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10" idx="0"/>
          </p:cNvCxnSpPr>
          <p:nvPr/>
        </p:nvCxnSpPr>
        <p:spPr>
          <a:xfrm>
            <a:off x="2930487" y="2919046"/>
            <a:ext cx="1802512" cy="12878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034708" y="4495671"/>
            <a:ext cx="2350825" cy="188414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7393218" y="4495671"/>
            <a:ext cx="1244006" cy="1894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141642" y="2547547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70032" y="2641536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169662" y="2470094"/>
            <a:ext cx="295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D</a:t>
            </a:r>
            <a:endParaRPr lang="en-US" sz="14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2939666" y="2268904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915794" y="5825526"/>
            <a:ext cx="571709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6702921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452932" y="472594"/>
            <a:ext cx="7685" cy="590433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5044780" y="4483865"/>
            <a:ext cx="871708" cy="189306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39666" y="472594"/>
            <a:ext cx="1852671" cy="103671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343507" y="1837869"/>
            <a:ext cx="0" cy="1846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271897" y="1931858"/>
            <a:ext cx="1668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371527" y="176041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50465" y="1676400"/>
            <a:ext cx="10745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Data 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cube</a:t>
            </a:r>
            <a:endParaRPr lang="en-US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2848427" y="4721487"/>
            <a:ext cx="20230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Preference</a:t>
            </a:r>
          </a:p>
          <a:p>
            <a:r>
              <a:rPr lang="en-US" sz="3200" b="1" dirty="0">
                <a:solidFill>
                  <a:srgbClr val="00B050"/>
                </a:solidFill>
              </a:rPr>
              <a:t>cube</a:t>
            </a:r>
            <a:endParaRPr lang="en-US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705493" y="63725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ideal</a:t>
            </a:r>
          </a:p>
        </p:txBody>
      </p:sp>
      <p:sp>
        <p:nvSpPr>
          <p:cNvPr id="75" name="Oval 74"/>
          <p:cNvSpPr/>
          <p:nvPr/>
        </p:nvSpPr>
        <p:spPr>
          <a:xfrm>
            <a:off x="2828041" y="6297105"/>
            <a:ext cx="150829" cy="160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846189" y="2867319"/>
            <a:ext cx="150829" cy="16025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346622" y="1436015"/>
            <a:ext cx="150829" cy="1602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5327719" y="292388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ideal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40891" y="1209777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ideal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" y="506774"/>
            <a:ext cx="270348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Two users 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en-US" dirty="0"/>
              <a:t> and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</a:p>
          <a:p>
            <a:endParaRPr lang="en-US" dirty="0"/>
          </a:p>
          <a:p>
            <a:r>
              <a:rPr lang="en-US" dirty="0"/>
              <a:t>Preference scale L = [0, 1]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20785" y="4138361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334859" y="4187066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1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8900926" y="137365"/>
            <a:ext cx="0" cy="1846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8829316" y="231354"/>
            <a:ext cx="166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B031F4-8F11-4446-836D-10123A8E0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CACD4-D05D-443A-96A5-56D488532F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3" name="Date Placeholder 4">
            <a:extLst>
              <a:ext uri="{FF2B5EF4-FFF2-40B4-BE49-F238E27FC236}">
                <a16:creationId xmlns:a16="http://schemas.microsoft.com/office/drawing/2014/main" id="{2785710E-56C0-472D-A9EC-85279895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672301"/>
            <a:ext cx="2057400" cy="183399"/>
          </a:xfrm>
        </p:spPr>
        <p:txBody>
          <a:bodyPr/>
          <a:lstStyle/>
          <a:p>
            <a:r>
              <a:rPr lang="en-US"/>
              <a:t>Vojtáš 5/12 NSWI166 RS&amp;UP</a:t>
            </a:r>
            <a:endParaRPr lang="en-US" dirty="0"/>
          </a:p>
        </p:txBody>
      </p:sp>
      <p:sp>
        <p:nvSpPr>
          <p:cNvPr id="85" name="Footer Placeholder 5">
            <a:extLst>
              <a:ext uri="{FF2B5EF4-FFF2-40B4-BE49-F238E27FC236}">
                <a16:creationId xmlns:a16="http://schemas.microsoft.com/office/drawing/2014/main" id="{1F66BD6D-F5E5-4D51-8089-DAF6C8A5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604870"/>
            <a:ext cx="3086100" cy="259219"/>
          </a:xfrm>
        </p:spPr>
        <p:txBody>
          <a:bodyPr/>
          <a:lstStyle/>
          <a:p>
            <a:r>
              <a:rPr lang="en-US" dirty="0"/>
              <a:t>LMPM</a:t>
            </a:r>
          </a:p>
        </p:txBody>
      </p:sp>
    </p:spTree>
    <p:extLst>
      <p:ext uri="{BB962C8B-B14F-4D97-AF65-F5344CB8AC3E}">
        <p14:creationId xmlns:p14="http://schemas.microsoft.com/office/powerpoint/2010/main" val="393383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</TotalTime>
  <Words>1155</Words>
  <Application>Microsoft Office PowerPoint</Application>
  <PresentationFormat>On-screen Show (4:3)</PresentationFormat>
  <Paragraphs>226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Brush Script MT</vt:lpstr>
      <vt:lpstr>Calibri</vt:lpstr>
      <vt:lpstr>Calibri Light</vt:lpstr>
      <vt:lpstr>Office Theme</vt:lpstr>
      <vt:lpstr>Short  repetition of NSWI 166 (winter)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 repetition of NSWI 166 (winter)</dc:title>
  <dc:creator>Peter Vojtáš</dc:creator>
  <cp:lastModifiedBy>Peter Vojtáš</cp:lastModifiedBy>
  <cp:revision>5</cp:revision>
  <dcterms:created xsi:type="dcterms:W3CDTF">2023-03-13T10:15:40Z</dcterms:created>
  <dcterms:modified xsi:type="dcterms:W3CDTF">2023-03-14T10:03:41Z</dcterms:modified>
</cp:coreProperties>
</file>