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387" r:id="rId2"/>
    <p:sldId id="375" r:id="rId3"/>
    <p:sldId id="561" r:id="rId4"/>
    <p:sldId id="529" r:id="rId5"/>
    <p:sldId id="418" r:id="rId6"/>
    <p:sldId id="507" r:id="rId7"/>
    <p:sldId id="465" r:id="rId8"/>
    <p:sldId id="382" r:id="rId9"/>
    <p:sldId id="383" r:id="rId10"/>
    <p:sldId id="531" r:id="rId11"/>
    <p:sldId id="421" r:id="rId12"/>
    <p:sldId id="555" r:id="rId13"/>
    <p:sldId id="466" r:id="rId14"/>
    <p:sldId id="422" r:id="rId15"/>
    <p:sldId id="423" r:id="rId16"/>
    <p:sldId id="424" r:id="rId17"/>
    <p:sldId id="433" r:id="rId18"/>
    <p:sldId id="434" r:id="rId19"/>
    <p:sldId id="435" r:id="rId20"/>
    <p:sldId id="436" r:id="rId21"/>
    <p:sldId id="437" r:id="rId22"/>
    <p:sldId id="438" r:id="rId23"/>
    <p:sldId id="468" r:id="rId24"/>
    <p:sldId id="431" r:id="rId25"/>
    <p:sldId id="426" r:id="rId26"/>
    <p:sldId id="427" r:id="rId27"/>
    <p:sldId id="441" r:id="rId28"/>
    <p:sldId id="442" r:id="rId29"/>
    <p:sldId id="443" r:id="rId30"/>
    <p:sldId id="444" r:id="rId31"/>
    <p:sldId id="445" r:id="rId32"/>
    <p:sldId id="446" r:id="rId33"/>
    <p:sldId id="467" r:id="rId34"/>
    <p:sldId id="432" r:id="rId35"/>
    <p:sldId id="429" r:id="rId36"/>
    <p:sldId id="430" r:id="rId37"/>
    <p:sldId id="449" r:id="rId38"/>
    <p:sldId id="450" r:id="rId39"/>
    <p:sldId id="451" r:id="rId40"/>
    <p:sldId id="452" r:id="rId41"/>
    <p:sldId id="453" r:id="rId42"/>
    <p:sldId id="454" r:id="rId43"/>
    <p:sldId id="456" r:id="rId44"/>
    <p:sldId id="469" r:id="rId45"/>
    <p:sldId id="535" r:id="rId46"/>
    <p:sldId id="534" r:id="rId47"/>
    <p:sldId id="556" r:id="rId48"/>
    <p:sldId id="508" r:id="rId49"/>
    <p:sldId id="527" r:id="rId50"/>
    <p:sldId id="528" r:id="rId51"/>
    <p:sldId id="554" r:id="rId52"/>
    <p:sldId id="557" r:id="rId53"/>
    <p:sldId id="419" r:id="rId5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FF"/>
    <a:srgbClr val="FF99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66" autoAdjust="0"/>
    <p:restoredTop sz="94636" autoAdjust="0"/>
  </p:normalViewPr>
  <p:slideViewPr>
    <p:cSldViewPr snapToGrid="0">
      <p:cViewPr varScale="1">
        <p:scale>
          <a:sx n="114" d="100"/>
          <a:sy n="114" d="100"/>
        </p:scale>
        <p:origin x="12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4CCD5F1A-E9A8-4824-84F3-51BF26705E59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819F00A8-2DE4-4D7F-9D6A-8075B02B0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51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F292B55F-4DE2-48DA-8F43-48687AB172D9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85DB1EC2-C72F-4FDC-99AA-A781454BA7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4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1EC2-C72F-4FDC-99AA-A781454BA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4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7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1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8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5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3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8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3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5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Vojtáš 7/12 NSWI166 RS&amp;UP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learn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8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p_space" TargetMode="External"/><Relationship Id="rId2" Type="http://schemas.openxmlformats.org/officeDocument/2006/relationships/hyperlink" Target="https://en.wikipedia.org/wiki/Mean_absolute_err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Kendall_rank_correlation_coefficient" TargetMode="External"/><Relationship Id="rId5" Type="http://schemas.openxmlformats.org/officeDocument/2006/relationships/hyperlink" Target="https://en.wikipedia.org/wiki/Discounted_cumulative_gain" TargetMode="External"/><Relationship Id="rId4" Type="http://schemas.openxmlformats.org/officeDocument/2006/relationships/hyperlink" Target="https://en.wikipedia.org/wiki/Pearson_product-moment_correlation_coefficient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NSWI166 Introduction to recommender systems and user preferences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547092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Prostřední třetinu</a:t>
            </a:r>
            <a:r>
              <a:rPr lang="en-US" dirty="0"/>
              <a:t> </a:t>
            </a:r>
            <a:r>
              <a:rPr lang="cs-CZ" dirty="0"/>
              <a:t>Peter Vojtáš, KSI</a:t>
            </a:r>
            <a:r>
              <a:rPr lang="en-US" dirty="0"/>
              <a:t> MFF UK</a:t>
            </a:r>
          </a:p>
          <a:p>
            <a:r>
              <a:rPr lang="cs-CZ" dirty="0"/>
              <a:t> první a poslední třetinu</a:t>
            </a:r>
            <a:r>
              <a:rPr lang="en-US" dirty="0"/>
              <a:t> </a:t>
            </a:r>
            <a:r>
              <a:rPr lang="cs-CZ" dirty="0"/>
              <a:t>Láďa Peška, KSI MFF UK </a:t>
            </a:r>
          </a:p>
          <a:p>
            <a:endParaRPr lang="en-US" dirty="0"/>
          </a:p>
          <a:p>
            <a:pPr algn="ctr"/>
            <a:r>
              <a:rPr lang="en-US" dirty="0"/>
              <a:t>7/12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 user preferences as a FLN-LMPM </a:t>
            </a:r>
          </a:p>
          <a:p>
            <a:pPr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(from </a:t>
            </a:r>
            <a:r>
              <a:rPr lang="en-US" sz="2400" dirty="0"/>
              <a:t>Fagin-</a:t>
            </a:r>
            <a:r>
              <a:rPr lang="en-US" sz="2400" dirty="0" err="1"/>
              <a:t>Lotem</a:t>
            </a:r>
            <a:r>
              <a:rPr lang="en-US" sz="2400" dirty="0"/>
              <a:t>-</a:t>
            </a:r>
            <a:r>
              <a:rPr lang="en-US" sz="2400" dirty="0" err="1"/>
              <a:t>Naor</a:t>
            </a:r>
            <a:r>
              <a:rPr lang="en-US" sz="2400" dirty="0"/>
              <a:t> class of models)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232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283617" y="557751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45075" y="57817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654406" y="57031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229453" y="57031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579820" y="562455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60501" y="573450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68745" y="2906607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70313" y="30212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571881" y="315484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564022" y="330724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65590" y="338422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57750" y="1047920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559318" y="119089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60886" y="146584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562454" y="167480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73449" y="19120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565590" y="220585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715678" y="54832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009483" y="568745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124175" y="57031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446261" y="55302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570380" y="56402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722780" y="55616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751880" y="557749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045685" y="56874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64074" y="57031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859543" y="553026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654547" y="546735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47135" y="47135"/>
            <a:ext cx="4116278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2. Forget   </a:t>
            </a:r>
            <a:r>
              <a:rPr lang="en-US" sz="1600" b="1" dirty="0">
                <a:solidFill>
                  <a:srgbClr val="00B050"/>
                </a:solidFill>
              </a:rPr>
              <a:t>t, f</a:t>
            </a:r>
            <a:r>
              <a:rPr lang="en-US" sz="1600" b="1" baseline="-25000" dirty="0">
                <a:solidFill>
                  <a:srgbClr val="00B050"/>
                </a:solidFill>
              </a:rPr>
              <a:t>1</a:t>
            </a:r>
            <a:r>
              <a:rPr lang="en-US" sz="1600" b="1" dirty="0">
                <a:solidFill>
                  <a:srgbClr val="00B050"/>
                </a:solidFill>
              </a:rPr>
              <a:t>, f</a:t>
            </a:r>
            <a:r>
              <a:rPr lang="en-US" sz="1600" b="1" baseline="-25000" dirty="0">
                <a:solidFill>
                  <a:srgbClr val="00B050"/>
                </a:solidFill>
              </a:rPr>
              <a:t>2</a:t>
            </a:r>
            <a:r>
              <a:rPr lang="en-US" sz="1600" dirty="0"/>
              <a:t> and we start in DC – these are our observations </a:t>
            </a:r>
          </a:p>
        </p:txBody>
      </p:sp>
      <p:cxnSp>
        <p:nvCxnSpPr>
          <p:cNvPr id="168" name="Straight Connector 16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71" name="Straight Connector 17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74" name="Straight Connector 17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77" name="Straight Connector 17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83" name="Straight Connector 18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95" name="Straight Connector 194"/>
          <p:cNvCxnSpPr/>
          <p:nvPr/>
        </p:nvCxnSpPr>
        <p:spPr>
          <a:xfrm>
            <a:off x="6177710" y="120032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6253110" y="1115485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044164" y="925394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198" name="Straight Connector 197"/>
          <p:cNvCxnSpPr/>
          <p:nvPr/>
        </p:nvCxnSpPr>
        <p:spPr>
          <a:xfrm>
            <a:off x="4029980" y="190890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4105380" y="182406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3905861" y="1633972"/>
            <a:ext cx="486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01" name="Straight Connector 200"/>
          <p:cNvCxnSpPr/>
          <p:nvPr/>
        </p:nvCxnSpPr>
        <p:spPr>
          <a:xfrm>
            <a:off x="4484049" y="316423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559449" y="3079395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4369357" y="2898731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5386394" y="44170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5461794" y="34642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5235563" y="18067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208097" y="37728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6283497" y="28200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6057266" y="11626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210" name="Straight Connector 209"/>
          <p:cNvCxnSpPr/>
          <p:nvPr/>
        </p:nvCxnSpPr>
        <p:spPr>
          <a:xfrm>
            <a:off x="7076934" y="42598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7152334" y="330710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6926103" y="164967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213" name="Straight Connector 212"/>
          <p:cNvCxnSpPr/>
          <p:nvPr/>
        </p:nvCxnSpPr>
        <p:spPr>
          <a:xfrm>
            <a:off x="7898637" y="408706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7974037" y="313427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7785514" y="138257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216" name="Straight Connector 215"/>
          <p:cNvCxnSpPr/>
          <p:nvPr/>
        </p:nvCxnSpPr>
        <p:spPr>
          <a:xfrm>
            <a:off x="8776901" y="41027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8852301" y="31499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8654351" y="14925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4680955" y="40556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4756355" y="31028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4530124" y="14454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8856433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8931833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8741741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7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1" name="Straight Connector 90"/>
          <p:cNvCxnSpPr/>
          <p:nvPr/>
        </p:nvCxnSpPr>
        <p:spPr>
          <a:xfrm flipV="1">
            <a:off x="576604" y="273535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70313" y="30212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571881" y="315484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57750" y="1047920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559318" y="119089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562454" y="167480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73449" y="19120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565590" y="220585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715678" y="54832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124175" y="57031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446261" y="55302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570380" y="56402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751880" y="557749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64074" y="57031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859543" y="553026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377847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453247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227016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6199550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274950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048719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7068387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7143787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6917556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7890090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965490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7776967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8768354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843754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8645804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4615963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691363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465132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7037110" y="447008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7112510" y="437480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886279" y="420906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3641888" y="446851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717288" y="437323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3491057" y="420749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3" name="Straight Connector 182"/>
          <p:cNvCxnSpPr/>
          <p:nvPr/>
        </p:nvCxnSpPr>
        <p:spPr>
          <a:xfrm>
            <a:off x="2314281" y="104815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389681" y="95287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163450" y="78713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2312709" y="16876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388109" y="15923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2161878" y="14265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9" name="Straight Connector 188"/>
          <p:cNvCxnSpPr/>
          <p:nvPr/>
        </p:nvCxnSpPr>
        <p:spPr>
          <a:xfrm>
            <a:off x="7046536" y="467747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7121936" y="458219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6895705" y="441645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192" name="Straight Connector 191"/>
          <p:cNvCxnSpPr/>
          <p:nvPr/>
        </p:nvCxnSpPr>
        <p:spPr>
          <a:xfrm>
            <a:off x="2089608" y="30482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2165008" y="29529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1938777" y="27871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195" name="Straight Connector 194"/>
          <p:cNvCxnSpPr/>
          <p:nvPr/>
        </p:nvCxnSpPr>
        <p:spPr>
          <a:xfrm>
            <a:off x="7038680" y="491471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7114080" y="481944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887849" y="4653697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198" name="Straight Connector 197"/>
          <p:cNvCxnSpPr/>
          <p:nvPr/>
        </p:nvCxnSpPr>
        <p:spPr>
          <a:xfrm>
            <a:off x="1855510" y="2210795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1930910" y="2115516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1704679" y="1949773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201" name="Straight Connector 200"/>
          <p:cNvCxnSpPr/>
          <p:nvPr/>
        </p:nvCxnSpPr>
        <p:spPr>
          <a:xfrm>
            <a:off x="4372467" y="5349920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447867" y="5254641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4259344" y="5079471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1432878" y="274026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1508278" y="264498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1319755" y="246981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5665511" y="534206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5740911" y="524678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5542961" y="508104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0" name="Straight Connector 209"/>
          <p:cNvCxnSpPr/>
          <p:nvPr/>
        </p:nvCxnSpPr>
        <p:spPr>
          <a:xfrm>
            <a:off x="1425021" y="304349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500421" y="294821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1302471" y="2782472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37" name="Straight Connector 236"/>
          <p:cNvCxnSpPr/>
          <p:nvPr/>
        </p:nvCxnSpPr>
        <p:spPr>
          <a:xfrm>
            <a:off x="6197328" y="489847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6272728" y="481363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6063782" y="4623541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cxnSp>
        <p:nvCxnSpPr>
          <p:cNvPr id="240" name="Straight Connector 239"/>
          <p:cNvCxnSpPr/>
          <p:nvPr/>
        </p:nvCxnSpPr>
        <p:spPr>
          <a:xfrm>
            <a:off x="4035676" y="488784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111076" y="480300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3911326" y="4603484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43" name="Straight Connector 242"/>
          <p:cNvCxnSpPr/>
          <p:nvPr/>
        </p:nvCxnSpPr>
        <p:spPr>
          <a:xfrm>
            <a:off x="4483017" y="512056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4558417" y="503572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4368325" y="485505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/>
          <p:nvPr/>
        </p:nvCxnSpPr>
        <p:spPr>
          <a:xfrm>
            <a:off x="1639672" y="315993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1715072" y="3075098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1524980" y="2894434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cxnSp>
        <p:nvCxnSpPr>
          <p:cNvPr id="253" name="Straight Connector 252"/>
          <p:cNvCxnSpPr/>
          <p:nvPr/>
        </p:nvCxnSpPr>
        <p:spPr>
          <a:xfrm>
            <a:off x="1866445" y="193208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941845" y="1847249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1742095" y="1647731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56" name="Straight Connector 255"/>
          <p:cNvCxnSpPr/>
          <p:nvPr/>
        </p:nvCxnSpPr>
        <p:spPr>
          <a:xfrm>
            <a:off x="1868803" y="11959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1944203" y="1111156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/>
          <p:cNvSpPr txBox="1"/>
          <p:nvPr/>
        </p:nvSpPr>
        <p:spPr>
          <a:xfrm>
            <a:off x="1735257" y="921065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sp>
        <p:nvSpPr>
          <p:cNvPr id="156" name="Title 1"/>
          <p:cNvSpPr txBox="1">
            <a:spLocks/>
          </p:cNvSpPr>
          <p:nvPr/>
        </p:nvSpPr>
        <p:spPr>
          <a:xfrm>
            <a:off x="47134" y="47135"/>
            <a:ext cx="4250334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3. 3. First step of our computation – projections –– only necessary lines</a:t>
            </a:r>
          </a:p>
        </p:txBody>
      </p:sp>
    </p:spTree>
    <p:extLst>
      <p:ext uri="{BB962C8B-B14F-4D97-AF65-F5344CB8AC3E}">
        <p14:creationId xmlns:p14="http://schemas.microsoft.com/office/powerpoint/2010/main" val="84968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754"/>
            <a:ext cx="7886700" cy="1288974"/>
          </a:xfrm>
        </p:spPr>
        <p:txBody>
          <a:bodyPr>
            <a:normAutofit/>
          </a:bodyPr>
          <a:lstStyle/>
          <a:p>
            <a:r>
              <a:rPr lang="en-US" sz="3600" dirty="0"/>
              <a:t>Learning the LMPM model – from data generated by an LMPM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1728"/>
            <a:ext cx="7886700" cy="47826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have single user preference data generated from a LMPM model (given </a:t>
            </a:r>
            <a:r>
              <a:rPr lang="en-US" dirty="0">
                <a:solidFill>
                  <a:srgbClr val="00B050"/>
                </a:solidFill>
              </a:rPr>
              <a:t>f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, f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, t</a:t>
            </a:r>
            <a:r>
              <a:rPr lang="en-US" dirty="0"/>
              <a:t> and calculated </a:t>
            </a:r>
            <a:r>
              <a:rPr lang="en-US" dirty="0" err="1">
                <a:solidFill>
                  <a:srgbClr val="00B050"/>
                </a:solidFill>
              </a:rPr>
              <a:t>r</a:t>
            </a:r>
            <a:r>
              <a:rPr lang="en-US" baseline="30000" dirty="0" err="1">
                <a:solidFill>
                  <a:srgbClr val="00B050"/>
                </a:solidFill>
              </a:rPr>
              <a:t>ft</a:t>
            </a:r>
            <a:r>
              <a:rPr lang="en-US" dirty="0"/>
              <a:t>)  </a:t>
            </a:r>
          </a:p>
          <a:p>
            <a:r>
              <a:rPr lang="en-US" dirty="0"/>
              <a:t>Learning starts projecting of points in DC to preference space [0,1]</a:t>
            </a:r>
            <a:r>
              <a:rPr lang="en-US" dirty="0" err="1"/>
              <a:t>xD</a:t>
            </a:r>
            <a:r>
              <a:rPr lang="en-US" baseline="-25000" dirty="0" err="1"/>
              <a:t>i</a:t>
            </a:r>
            <a:endParaRPr lang="en-US" dirty="0"/>
          </a:p>
          <a:p>
            <a:r>
              <a:rPr lang="en-US" dirty="0"/>
              <a:t>To  learn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 f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, we will specify two learning methods 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m</a:t>
            </a:r>
            <a:r>
              <a:rPr lang="en-US" b="1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lang="en-US" dirty="0"/>
              <a:t> takes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biggest values and their center of mass is the estimated ideal point in the respective domain (ties case by case)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m</a:t>
            </a:r>
            <a:r>
              <a:rPr lang="en-US" b="1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en-US" dirty="0"/>
              <a:t> tries to separate about half of data from 0 by lines from max/min at zero, their intersection domain coordinate is the estimated ideal point</a:t>
            </a:r>
          </a:p>
          <a:p>
            <a:r>
              <a:rPr lang="en-US" dirty="0"/>
              <a:t>To learn </a:t>
            </a:r>
            <a:r>
              <a:rPr lang="en-US" dirty="0">
                <a:solidFill>
                  <a:srgbClr val="FF0000"/>
                </a:solidFill>
              </a:rPr>
              <a:t>t </a:t>
            </a:r>
            <a:r>
              <a:rPr lang="en-US" dirty="0"/>
              <a:t> we use the fact that in training there are always two pairs of items with same preference degree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</a:t>
            </a:r>
            <a:r>
              <a:rPr lang="en-US" b="1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lang="en-US" dirty="0"/>
              <a:t> takes the pair with smaller preference and using 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 f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 maps them to PC and we expect that they define estimated contour line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</a:t>
            </a:r>
            <a:r>
              <a:rPr lang="en-US" b="1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en-US" dirty="0"/>
              <a:t> method does the same the pair with bigger preference</a:t>
            </a:r>
          </a:p>
          <a:p>
            <a:r>
              <a:rPr lang="en-US" dirty="0"/>
              <a:t>So, there are 4 methods in total.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78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046"/>
            <a:ext cx="7886700" cy="612537"/>
          </a:xfrm>
        </p:spPr>
        <p:txBody>
          <a:bodyPr>
            <a:normAutofit/>
          </a:bodyPr>
          <a:lstStyle/>
          <a:p>
            <a:r>
              <a:rPr lang="en-US" sz="3600" dirty="0"/>
              <a:t>Learning the LMPM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442433"/>
          </a:xfrm>
        </p:spPr>
        <p:txBody>
          <a:bodyPr>
            <a:normAutofit/>
          </a:bodyPr>
          <a:lstStyle/>
          <a:p>
            <a:r>
              <a:rPr lang="en-US" dirty="0"/>
              <a:t>For each </a:t>
            </a:r>
            <a:r>
              <a:rPr lang="en-US" dirty="0" err="1"/>
              <a:t>m</a:t>
            </a:r>
            <a:r>
              <a:rPr lang="en-US" baseline="-25000" dirty="0" err="1"/>
              <a:t>i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methods we use a 1/3 split of  data to training and testing in 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, c</a:t>
            </a:r>
            <a:r>
              <a:rPr lang="en-US" baseline="-25000" dirty="0"/>
              <a:t>3</a:t>
            </a:r>
            <a:r>
              <a:rPr lang="en-US" dirty="0"/>
              <a:t> iterations of  learning – hence there will be in total 12 experiments </a:t>
            </a:r>
            <a:r>
              <a:rPr lang="en-US" dirty="0" err="1"/>
              <a:t>m</a:t>
            </a:r>
            <a:r>
              <a:rPr lang="en-US" baseline="-25000" dirty="0" err="1"/>
              <a:t>i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 err="1"/>
              <a:t>c</a:t>
            </a:r>
            <a:r>
              <a:rPr lang="en-US" baseline="-25000" dirty="0" err="1"/>
              <a:t>k</a:t>
            </a:r>
            <a:r>
              <a:rPr lang="en-US" dirty="0"/>
              <a:t> calculating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30000" dirty="0" err="1">
                <a:solidFill>
                  <a:srgbClr val="FF0000"/>
                </a:solidFill>
              </a:rPr>
              <a:t>ft</a:t>
            </a:r>
            <a:r>
              <a:rPr lang="en-US" dirty="0"/>
              <a:t>. </a:t>
            </a:r>
          </a:p>
          <a:p>
            <a:r>
              <a:rPr lang="en-US" dirty="0"/>
              <a:t>Each of these 12 experiments evaluates error measure on test set. Metric used is sum of absolute values of differences between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30000" dirty="0" err="1">
                <a:solidFill>
                  <a:srgbClr val="FF0000"/>
                </a:solidFill>
              </a:rPr>
              <a:t>ft</a:t>
            </a:r>
            <a:r>
              <a:rPr lang="en-US" dirty="0"/>
              <a:t> and </a:t>
            </a:r>
            <a:r>
              <a:rPr lang="en-US" dirty="0" err="1">
                <a:solidFill>
                  <a:srgbClr val="00B050"/>
                </a:solidFill>
              </a:rPr>
              <a:t>r</a:t>
            </a:r>
            <a:r>
              <a:rPr lang="en-US" baseline="30000" dirty="0" err="1">
                <a:solidFill>
                  <a:srgbClr val="00B050"/>
                </a:solidFill>
              </a:rPr>
              <a:t>ft</a:t>
            </a:r>
            <a:r>
              <a:rPr lang="en-US" dirty="0"/>
              <a:t>  degree on test set. So, we have 24 graphical “calculations” </a:t>
            </a:r>
          </a:p>
          <a:p>
            <a:r>
              <a:rPr lang="en-US" dirty="0"/>
              <a:t>Better is the method which has smaller sum of split errors (and consequently smaller average of errors)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 split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8" name="Straight Connector 97"/>
          <p:cNvCxnSpPr/>
          <p:nvPr/>
        </p:nvCxnSpPr>
        <p:spPr>
          <a:xfrm flipV="1">
            <a:off x="559318" y="119089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60886" y="2885069"/>
            <a:ext cx="8078771" cy="942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73449" y="19120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565590" y="220585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124175" y="57031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077156" y="556163"/>
            <a:ext cx="0" cy="572207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64074" y="57031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C1 TRAIN M1 A1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95" name="Straight Connector 194"/>
          <p:cNvCxnSpPr/>
          <p:nvPr/>
        </p:nvCxnSpPr>
        <p:spPr>
          <a:xfrm>
            <a:off x="7038680" y="491471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7114080" y="481944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887849" y="4653697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198" name="Straight Connector 197"/>
          <p:cNvCxnSpPr/>
          <p:nvPr/>
        </p:nvCxnSpPr>
        <p:spPr>
          <a:xfrm>
            <a:off x="1855510" y="2210795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1930910" y="2115516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1704679" y="1949773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201" name="Straight Connector 200"/>
          <p:cNvCxnSpPr/>
          <p:nvPr/>
        </p:nvCxnSpPr>
        <p:spPr>
          <a:xfrm>
            <a:off x="4372467" y="5349920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447867" y="5254641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4259344" y="5079471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1432878" y="274026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1508278" y="264498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1319755" y="246981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5665511" y="534206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5740911" y="524678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5542961" y="508104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0" name="Straight Connector 209"/>
          <p:cNvCxnSpPr/>
          <p:nvPr/>
        </p:nvCxnSpPr>
        <p:spPr>
          <a:xfrm>
            <a:off x="1425021" y="304349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500421" y="294821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1302471" y="2782472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37" name="Straight Connector 236"/>
          <p:cNvCxnSpPr/>
          <p:nvPr/>
        </p:nvCxnSpPr>
        <p:spPr>
          <a:xfrm>
            <a:off x="6197328" y="489847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6272728" y="481363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6063782" y="4623541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cxnSp>
        <p:nvCxnSpPr>
          <p:cNvPr id="240" name="Straight Connector 239"/>
          <p:cNvCxnSpPr/>
          <p:nvPr/>
        </p:nvCxnSpPr>
        <p:spPr>
          <a:xfrm>
            <a:off x="4035676" y="488784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111076" y="480300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3911326" y="4603484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43" name="Straight Connector 242"/>
          <p:cNvCxnSpPr/>
          <p:nvPr/>
        </p:nvCxnSpPr>
        <p:spPr>
          <a:xfrm>
            <a:off x="4483017" y="512056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4558417" y="503572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4368325" y="485505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/>
          <p:nvPr/>
        </p:nvCxnSpPr>
        <p:spPr>
          <a:xfrm>
            <a:off x="1639672" y="315993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1715072" y="3075098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1524980" y="2894434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cxnSp>
        <p:nvCxnSpPr>
          <p:cNvPr id="253" name="Straight Connector 252"/>
          <p:cNvCxnSpPr/>
          <p:nvPr/>
        </p:nvCxnSpPr>
        <p:spPr>
          <a:xfrm>
            <a:off x="1866445" y="193208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941845" y="1847249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1742095" y="1647731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56" name="Straight Connector 255"/>
          <p:cNvCxnSpPr/>
          <p:nvPr/>
        </p:nvCxnSpPr>
        <p:spPr>
          <a:xfrm>
            <a:off x="1868803" y="11959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1944203" y="1111156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/>
          <p:cNvSpPr txBox="1"/>
          <p:nvPr/>
        </p:nvSpPr>
        <p:spPr>
          <a:xfrm>
            <a:off x="1735257" y="921065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3249976" y="-22033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4581162" y="5136462"/>
            <a:ext cx="1173835" cy="225986"/>
          </a:xfrm>
          <a:prstGeom prst="line">
            <a:avLst/>
          </a:prstGeom>
          <a:ln>
            <a:solidFill>
              <a:srgbClr val="FF7C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3333750" y="3810000"/>
            <a:ext cx="1743075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5086350" y="3790950"/>
            <a:ext cx="3267075" cy="2247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1515239" y="2751219"/>
            <a:ext cx="194003" cy="424619"/>
          </a:xfrm>
          <a:prstGeom prst="line">
            <a:avLst/>
          </a:prstGeom>
          <a:ln>
            <a:solidFill>
              <a:srgbClr val="FF7C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857250" y="847725"/>
            <a:ext cx="2190750" cy="2038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847725" y="2905125"/>
            <a:ext cx="2181225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575115" y="4634729"/>
            <a:ext cx="8078771" cy="9427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575115" y="5215754"/>
            <a:ext cx="8078771" cy="9427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584640" y="4815704"/>
            <a:ext cx="8078771" cy="9427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2666850" y="579838"/>
            <a:ext cx="0" cy="5722071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885800" y="579838"/>
            <a:ext cx="0" cy="5722071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590525" y="570313"/>
            <a:ext cx="0" cy="5722071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2591543" y="5240008"/>
            <a:ext cx="169682" cy="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2666943" y="5155168"/>
            <a:ext cx="9427" cy="16968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810343" y="4828362"/>
            <a:ext cx="169682" cy="0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1885743" y="4743522"/>
            <a:ext cx="9427" cy="169683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1685993" y="4544004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Y .5</a:t>
            </a:r>
          </a:p>
        </p:txBody>
      </p:sp>
      <p:cxnSp>
        <p:nvCxnSpPr>
          <p:cNvPr id="179" name="Straight Connector 178"/>
          <p:cNvCxnSpPr/>
          <p:nvPr/>
        </p:nvCxnSpPr>
        <p:spPr>
          <a:xfrm>
            <a:off x="1494924" y="4651207"/>
            <a:ext cx="169682" cy="0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1570324" y="4555928"/>
            <a:ext cx="9427" cy="190563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1344093" y="4390185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D .5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H="1" flipV="1">
            <a:off x="885825" y="4286250"/>
            <a:ext cx="2181225" cy="1152526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2591543" y="5230483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666943" y="5145643"/>
            <a:ext cx="9427" cy="16968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2457997" y="495555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X .5</a:t>
            </a:r>
          </a:p>
        </p:txBody>
      </p:sp>
    </p:spTree>
    <p:extLst>
      <p:ext uri="{BB962C8B-B14F-4D97-AF65-F5344CB8AC3E}">
        <p14:creationId xmlns:p14="http://schemas.microsoft.com/office/powerpoint/2010/main" val="94514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3" name="Straight Connector 92"/>
          <p:cNvCxnSpPr/>
          <p:nvPr/>
        </p:nvCxnSpPr>
        <p:spPr>
          <a:xfrm flipV="1">
            <a:off x="570313" y="30212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57750" y="1047920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562454" y="167480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715678" y="54832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2061720" y="4324955"/>
            <a:ext cx="169682" cy="0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137120" y="4229676"/>
            <a:ext cx="9427" cy="190563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910889" y="406393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1197498" y="4652122"/>
            <a:ext cx="169682" cy="0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2898" y="4556843"/>
            <a:ext cx="9427" cy="190563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046667" y="4391100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2738111" y="4646536"/>
            <a:ext cx="169682" cy="0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2813511" y="4551257"/>
            <a:ext cx="9427" cy="190563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587280" y="4385514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C1 TEST M1 A1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857250" y="847725"/>
            <a:ext cx="2190750" cy="2038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847725" y="2905125"/>
            <a:ext cx="2181225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333750" y="3810000"/>
            <a:ext cx="1743075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086350" y="3790950"/>
            <a:ext cx="3267075" cy="2247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885825" y="3629025"/>
            <a:ext cx="2181225" cy="1152526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885825" y="4438650"/>
            <a:ext cx="2181225" cy="1152526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033395" y="31697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108795" y="22169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882564" y="55955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4855098" y="32029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930498" y="22501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704267" y="5927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3271511" y="314708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346911" y="219429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120680" y="5368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973751" y="0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1286803" y="576898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134528" y="58642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820328" y="576898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51263" y="430717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541738" y="46405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876300" y="3657600"/>
            <a:ext cx="2181225" cy="1152526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1885950" y="4705350"/>
            <a:ext cx="276225" cy="276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2362200" y="4419600"/>
            <a:ext cx="66675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3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1" name="Straight Connector 90"/>
          <p:cNvCxnSpPr/>
          <p:nvPr/>
        </p:nvCxnSpPr>
        <p:spPr>
          <a:xfrm flipV="1">
            <a:off x="576604" y="273535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70313" y="30212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446261" y="55302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751880" y="557749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C1 TRAIN M1 A2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95" name="Straight Connector 194"/>
          <p:cNvCxnSpPr/>
          <p:nvPr/>
        </p:nvCxnSpPr>
        <p:spPr>
          <a:xfrm>
            <a:off x="7038680" y="491471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7114080" y="481944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887849" y="4653697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198" name="Straight Connector 197"/>
          <p:cNvCxnSpPr/>
          <p:nvPr/>
        </p:nvCxnSpPr>
        <p:spPr>
          <a:xfrm>
            <a:off x="1855510" y="2210795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1930910" y="2115516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1704679" y="1949773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201" name="Straight Connector 200"/>
          <p:cNvCxnSpPr/>
          <p:nvPr/>
        </p:nvCxnSpPr>
        <p:spPr>
          <a:xfrm>
            <a:off x="4372467" y="5349920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447867" y="5254641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4259344" y="5079471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1432878" y="274026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1508278" y="264498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1319755" y="246981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5665511" y="534206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5740911" y="524678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5542961" y="508104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0" name="Straight Connector 209"/>
          <p:cNvCxnSpPr/>
          <p:nvPr/>
        </p:nvCxnSpPr>
        <p:spPr>
          <a:xfrm>
            <a:off x="1425021" y="304349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500421" y="294821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1302471" y="2782472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37" name="Straight Connector 236"/>
          <p:cNvCxnSpPr/>
          <p:nvPr/>
        </p:nvCxnSpPr>
        <p:spPr>
          <a:xfrm>
            <a:off x="6197328" y="489847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6272728" y="481363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6063782" y="4623541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cxnSp>
        <p:nvCxnSpPr>
          <p:cNvPr id="240" name="Straight Connector 239"/>
          <p:cNvCxnSpPr/>
          <p:nvPr/>
        </p:nvCxnSpPr>
        <p:spPr>
          <a:xfrm>
            <a:off x="4035676" y="488784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111076" y="480300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3911326" y="4603484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43" name="Straight Connector 242"/>
          <p:cNvCxnSpPr/>
          <p:nvPr/>
        </p:nvCxnSpPr>
        <p:spPr>
          <a:xfrm>
            <a:off x="4483017" y="512056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4558417" y="503572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4368325" y="485505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/>
          <p:nvPr/>
        </p:nvCxnSpPr>
        <p:spPr>
          <a:xfrm>
            <a:off x="1639672" y="315993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1715072" y="3075098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1524980" y="2894434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cxnSp>
        <p:nvCxnSpPr>
          <p:cNvPr id="253" name="Straight Connector 252"/>
          <p:cNvCxnSpPr/>
          <p:nvPr/>
        </p:nvCxnSpPr>
        <p:spPr>
          <a:xfrm>
            <a:off x="1866445" y="193208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941845" y="1847249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1742095" y="1647731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56" name="Straight Connector 255"/>
          <p:cNvCxnSpPr/>
          <p:nvPr/>
        </p:nvCxnSpPr>
        <p:spPr>
          <a:xfrm>
            <a:off x="1868803" y="11959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1944203" y="1111156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/>
          <p:cNvSpPr txBox="1"/>
          <p:nvPr/>
        </p:nvSpPr>
        <p:spPr>
          <a:xfrm>
            <a:off x="1735257" y="921065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3249976" y="-22033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857250" y="847725"/>
            <a:ext cx="2190750" cy="2038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847725" y="2905125"/>
            <a:ext cx="2181225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333750" y="3810000"/>
            <a:ext cx="1743075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5086350" y="3790950"/>
            <a:ext cx="3267075" cy="2247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579838" y="52120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70313" y="558352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017261" y="56255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274436" y="58160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935413" y="5219666"/>
            <a:ext cx="169682" cy="0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010813" y="5124387"/>
            <a:ext cx="9427" cy="190563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22290" y="4949217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E .7</a:t>
            </a:r>
          </a:p>
        </p:txBody>
      </p:sp>
      <p:cxnSp>
        <p:nvCxnSpPr>
          <p:cNvPr id="161" name="Straight Connector 160"/>
          <p:cNvCxnSpPr/>
          <p:nvPr/>
        </p:nvCxnSpPr>
        <p:spPr>
          <a:xfrm>
            <a:off x="1194552" y="5581423"/>
            <a:ext cx="169682" cy="0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1269952" y="5486144"/>
            <a:ext cx="9427" cy="190563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1072002" y="5320401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F .7</a:t>
            </a:r>
          </a:p>
        </p:txBody>
      </p:sp>
      <p:cxnSp>
        <p:nvCxnSpPr>
          <p:cNvPr id="165" name="Straight Connector 164"/>
          <p:cNvCxnSpPr/>
          <p:nvPr/>
        </p:nvCxnSpPr>
        <p:spPr>
          <a:xfrm>
            <a:off x="533400" y="4552950"/>
            <a:ext cx="1257300" cy="1743075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857250" y="4248150"/>
            <a:ext cx="1257300" cy="1743075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851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3" name="Straight Connector 92"/>
          <p:cNvCxnSpPr/>
          <p:nvPr/>
        </p:nvCxnSpPr>
        <p:spPr>
          <a:xfrm flipV="1">
            <a:off x="570313" y="30212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57750" y="1047920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562454" y="167480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715678" y="54832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C1 TEST M1 A2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249976" y="-22033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857250" y="847725"/>
            <a:ext cx="2190750" cy="2038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847725" y="2905125"/>
            <a:ext cx="2181225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333750" y="3810000"/>
            <a:ext cx="1743075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086350" y="3790950"/>
            <a:ext cx="3267075" cy="2247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57250" y="4086225"/>
            <a:ext cx="1257300" cy="1743075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86803" y="54832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134528" y="576898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60788" y="428812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579838" y="46405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061720" y="4296380"/>
            <a:ext cx="169682" cy="0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137120" y="4201101"/>
            <a:ext cx="9427" cy="190563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910889" y="4035358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B .3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1197498" y="4661647"/>
            <a:ext cx="169682" cy="0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272898" y="4566368"/>
            <a:ext cx="9427" cy="190563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046667" y="4400625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C .4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2747636" y="4646536"/>
            <a:ext cx="169682" cy="0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823036" y="4551257"/>
            <a:ext cx="9427" cy="190563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596805" y="4385514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A .3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2820328" y="56737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800225" y="3829050"/>
            <a:ext cx="1257300" cy="1743075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809750" y="3257550"/>
            <a:ext cx="1257300" cy="1743075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1657350" y="4714875"/>
            <a:ext cx="485775" cy="476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2333625" y="4476750"/>
            <a:ext cx="38100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2371725" y="4295775"/>
            <a:ext cx="180975" cy="18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102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8" name="Straight Connector 97"/>
          <p:cNvCxnSpPr/>
          <p:nvPr/>
        </p:nvCxnSpPr>
        <p:spPr>
          <a:xfrm flipV="1">
            <a:off x="559318" y="119089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60886" y="2770769"/>
            <a:ext cx="8078771" cy="9427"/>
          </a:xfrm>
          <a:prstGeom prst="line">
            <a:avLst/>
          </a:prstGeom>
          <a:ln>
            <a:solidFill>
              <a:srgbClr val="FF99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73449" y="19120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565590" y="220585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095600" y="57031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020006" y="556163"/>
            <a:ext cx="0" cy="5722071"/>
          </a:xfrm>
          <a:prstGeom prst="line">
            <a:avLst/>
          </a:prstGeom>
          <a:ln>
            <a:solidFill>
              <a:srgbClr val="FF99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64074" y="57031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1418724" y="4813132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494124" y="4717853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267893" y="45521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C1 TRAIN M2 A1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95" name="Straight Connector 194"/>
          <p:cNvCxnSpPr/>
          <p:nvPr/>
        </p:nvCxnSpPr>
        <p:spPr>
          <a:xfrm>
            <a:off x="7038680" y="491471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7114080" y="481944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887849" y="4653697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198" name="Straight Connector 197"/>
          <p:cNvCxnSpPr/>
          <p:nvPr/>
        </p:nvCxnSpPr>
        <p:spPr>
          <a:xfrm>
            <a:off x="1855510" y="2210795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1930910" y="2115516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1704679" y="1949773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201" name="Straight Connector 200"/>
          <p:cNvCxnSpPr/>
          <p:nvPr/>
        </p:nvCxnSpPr>
        <p:spPr>
          <a:xfrm>
            <a:off x="4372467" y="5349920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447867" y="5254641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4259344" y="5079471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1432878" y="274026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1508278" y="264498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1319755" y="246981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5665511" y="534206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5740911" y="524678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5542961" y="508104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0" name="Straight Connector 209"/>
          <p:cNvCxnSpPr/>
          <p:nvPr/>
        </p:nvCxnSpPr>
        <p:spPr>
          <a:xfrm>
            <a:off x="1425021" y="304349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500421" y="294821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1302471" y="2782472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37" name="Straight Connector 236"/>
          <p:cNvCxnSpPr/>
          <p:nvPr/>
        </p:nvCxnSpPr>
        <p:spPr>
          <a:xfrm>
            <a:off x="6197328" y="489847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6272728" y="481363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6063782" y="4623541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cxnSp>
        <p:nvCxnSpPr>
          <p:cNvPr id="240" name="Straight Connector 239"/>
          <p:cNvCxnSpPr/>
          <p:nvPr/>
        </p:nvCxnSpPr>
        <p:spPr>
          <a:xfrm>
            <a:off x="4035676" y="488784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111076" y="480300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3911326" y="4603484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43" name="Straight Connector 242"/>
          <p:cNvCxnSpPr/>
          <p:nvPr/>
        </p:nvCxnSpPr>
        <p:spPr>
          <a:xfrm>
            <a:off x="4483017" y="512056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4558417" y="503572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4368325" y="485505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/>
          <p:nvPr/>
        </p:nvCxnSpPr>
        <p:spPr>
          <a:xfrm>
            <a:off x="1639672" y="315993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1715072" y="3075098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1524980" y="2894434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cxnSp>
        <p:nvCxnSpPr>
          <p:cNvPr id="253" name="Straight Connector 252"/>
          <p:cNvCxnSpPr/>
          <p:nvPr/>
        </p:nvCxnSpPr>
        <p:spPr>
          <a:xfrm>
            <a:off x="1866445" y="193208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941845" y="1847249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1742095" y="1647731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56" name="Straight Connector 255"/>
          <p:cNvCxnSpPr/>
          <p:nvPr/>
        </p:nvCxnSpPr>
        <p:spPr>
          <a:xfrm>
            <a:off x="1868803" y="11959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1944203" y="1111156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/>
          <p:cNvSpPr txBox="1"/>
          <p:nvPr/>
        </p:nvSpPr>
        <p:spPr>
          <a:xfrm>
            <a:off x="1735257" y="921065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3249976" y="-22033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3362325" y="3800475"/>
            <a:ext cx="2171700" cy="2324100"/>
          </a:xfrm>
          <a:prstGeom prst="line">
            <a:avLst/>
          </a:prstGeom>
          <a:ln>
            <a:solidFill>
              <a:srgbClr val="FF99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4352925" y="3800475"/>
            <a:ext cx="4019550" cy="2105025"/>
          </a:xfrm>
          <a:prstGeom prst="line">
            <a:avLst/>
          </a:prstGeom>
          <a:ln>
            <a:solidFill>
              <a:srgbClr val="FF99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5077156" y="556163"/>
            <a:ext cx="0" cy="572207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5591506" y="594263"/>
            <a:ext cx="0" cy="5722071"/>
          </a:xfrm>
          <a:prstGeom prst="line">
            <a:avLst/>
          </a:prstGeom>
          <a:ln>
            <a:solidFill>
              <a:srgbClr val="FF99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000125" y="857250"/>
            <a:ext cx="2047875" cy="2590800"/>
          </a:xfrm>
          <a:prstGeom prst="line">
            <a:avLst/>
          </a:prstGeom>
          <a:ln>
            <a:solidFill>
              <a:srgbClr val="FF99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 flipV="1">
            <a:off x="847725" y="2428875"/>
            <a:ext cx="2200275" cy="1076325"/>
          </a:xfrm>
          <a:prstGeom prst="line">
            <a:avLst/>
          </a:prstGeom>
          <a:ln>
            <a:solidFill>
              <a:srgbClr val="FF99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560886" y="2885069"/>
            <a:ext cx="8078771" cy="942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3371850" y="3810000"/>
            <a:ext cx="2762250" cy="1790700"/>
          </a:xfrm>
          <a:prstGeom prst="line">
            <a:avLst/>
          </a:prstGeom>
          <a:ln>
            <a:solidFill>
              <a:srgbClr val="FF99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>
            <a:off x="5591175" y="3800475"/>
            <a:ext cx="2762250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3352800" y="3800475"/>
            <a:ext cx="2238375" cy="2228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866775" y="857250"/>
            <a:ext cx="2162175" cy="1924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 flipV="1">
            <a:off x="866776" y="2800350"/>
            <a:ext cx="2162174" cy="704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584640" y="454900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565590" y="479665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565590" y="546340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495275" y="579838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819125" y="57031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2638275" y="58936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2562645" y="5478133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638045" y="5393293"/>
            <a:ext cx="9427" cy="16968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2429099" y="52032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X .5</a:t>
            </a:r>
          </a:p>
        </p:txBody>
      </p:sp>
      <p:cxnSp>
        <p:nvCxnSpPr>
          <p:cNvPr id="189" name="Straight Connector 188"/>
          <p:cNvCxnSpPr/>
          <p:nvPr/>
        </p:nvCxnSpPr>
        <p:spPr>
          <a:xfrm>
            <a:off x="1743345" y="4561662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1818745" y="4476822"/>
            <a:ext cx="9427" cy="16968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1618995" y="4277304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Y .5</a:t>
            </a:r>
          </a:p>
        </p:txBody>
      </p:sp>
      <p:cxnSp>
        <p:nvCxnSpPr>
          <p:cNvPr id="193" name="Straight Connector 192"/>
          <p:cNvCxnSpPr/>
          <p:nvPr/>
        </p:nvCxnSpPr>
        <p:spPr>
          <a:xfrm flipH="1" flipV="1">
            <a:off x="1190625" y="3800476"/>
            <a:ext cx="1800225" cy="2057399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188" idx="2"/>
          </p:cNvCxnSpPr>
          <p:nvPr/>
        </p:nvCxnSpPr>
        <p:spPr>
          <a:xfrm flipH="1" flipV="1">
            <a:off x="876300" y="4400550"/>
            <a:ext cx="1799021" cy="1141206"/>
          </a:xfrm>
          <a:prstGeom prst="line">
            <a:avLst/>
          </a:prstGeom>
          <a:ln>
            <a:solidFill>
              <a:srgbClr val="FF7C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40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616" y="887869"/>
            <a:ext cx="4699384" cy="252315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41D5-1207-40EA-9E73-34A62BF8272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69058" y="79374"/>
            <a:ext cx="7803491" cy="661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dirty="0">
                <a:solidFill>
                  <a:srgbClr val="0070C0"/>
                </a:solidFill>
              </a:rPr>
              <a:t>Old </a:t>
            </a:r>
            <a:r>
              <a:rPr lang="en-US" sz="4000" dirty="0">
                <a:solidFill>
                  <a:srgbClr val="0070C0"/>
                </a:solidFill>
              </a:rPr>
              <a:t>system</a:t>
            </a:r>
            <a:r>
              <a:rPr lang="en-US" sz="4000" dirty="0"/>
              <a:t>      -   </a:t>
            </a:r>
            <a:r>
              <a:rPr lang="en-US" sz="4000" dirty="0">
                <a:solidFill>
                  <a:srgbClr val="00B050"/>
                </a:solidFill>
              </a:rPr>
              <a:t>new one - streaming</a:t>
            </a:r>
            <a:r>
              <a:rPr lang="en-US" sz="4000" dirty="0"/>
              <a:t> 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154" y="2873557"/>
            <a:ext cx="3656008" cy="3592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252" y="929725"/>
            <a:ext cx="2952750" cy="1981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5D0DCB-653C-44D4-9797-F7E323DCD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6" y="704851"/>
            <a:ext cx="1123950" cy="788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FF1424-4110-4C14-BCCF-AC426FFB97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362" y="3401503"/>
            <a:ext cx="2219325" cy="34385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F2085B-0E67-41EE-BB16-DED39031A3CC}"/>
              </a:ext>
            </a:extLst>
          </p:cNvPr>
          <p:cNvSpPr txBox="1"/>
          <p:nvPr/>
        </p:nvSpPr>
        <p:spPr>
          <a:xfrm rot="16200000">
            <a:off x="7242259" y="4543425"/>
            <a:ext cx="2214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Netflix </a:t>
            </a:r>
          </a:p>
          <a:p>
            <a:pPr algn="ctr"/>
            <a:r>
              <a:rPr lang="en-US" sz="3200" dirty="0"/>
              <a:t>competition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BA53720F-CBD4-46E0-92AD-AE2BE89EF359}"/>
              </a:ext>
            </a:extLst>
          </p:cNvPr>
          <p:cNvSpPr/>
          <p:nvPr/>
        </p:nvSpPr>
        <p:spPr>
          <a:xfrm>
            <a:off x="6989687" y="4895850"/>
            <a:ext cx="821414" cy="2952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2BBB2B-3BAB-4F2A-A55D-27BA1AEBFA58}"/>
              </a:ext>
            </a:extLst>
          </p:cNvPr>
          <p:cNvSpPr/>
          <p:nvPr/>
        </p:nvSpPr>
        <p:spPr>
          <a:xfrm>
            <a:off x="342900" y="17972"/>
            <a:ext cx="3970262" cy="633837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CA9FB1-FF45-4FFE-B2C9-08CE0ECD9E64}"/>
              </a:ext>
            </a:extLst>
          </p:cNvPr>
          <p:cNvSpPr/>
          <p:nvPr/>
        </p:nvSpPr>
        <p:spPr>
          <a:xfrm>
            <a:off x="4444616" y="17972"/>
            <a:ext cx="4659387" cy="358247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3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3" name="Straight Connector 92"/>
          <p:cNvCxnSpPr/>
          <p:nvPr/>
        </p:nvCxnSpPr>
        <p:spPr>
          <a:xfrm flipV="1">
            <a:off x="570313" y="30212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57750" y="1047920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562454" y="167480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715678" y="54832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C1 TEST M2 A1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249976" y="-22033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866775" y="857250"/>
            <a:ext cx="2162175" cy="1924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866776" y="2800350"/>
            <a:ext cx="2162174" cy="704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352800" y="3800475"/>
            <a:ext cx="2238375" cy="2228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591175" y="3800475"/>
            <a:ext cx="2762250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591603" y="557848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096428" y="58642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801278" y="56737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60788" y="415477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541738" y="47929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004570" y="4172555"/>
            <a:ext cx="169682" cy="0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079970" y="4077276"/>
            <a:ext cx="9427" cy="190563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853739" y="391153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B .3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1502298" y="4804522"/>
            <a:ext cx="169682" cy="0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577698" y="4709243"/>
            <a:ext cx="9427" cy="190563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351467" y="4543500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C .4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2700011" y="4798936"/>
            <a:ext cx="169682" cy="0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775411" y="4703657"/>
            <a:ext cx="9427" cy="190563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549180" y="4537914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A .3</a:t>
            </a:r>
          </a:p>
        </p:txBody>
      </p:sp>
      <p:cxnSp>
        <p:nvCxnSpPr>
          <p:cNvPr id="92" name="Straight Connector 91"/>
          <p:cNvCxnSpPr/>
          <p:nvPr/>
        </p:nvCxnSpPr>
        <p:spPr>
          <a:xfrm flipH="1" flipV="1">
            <a:off x="1238250" y="3219451"/>
            <a:ext cx="1800225" cy="2057399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257300" y="3057526"/>
            <a:ext cx="1800225" cy="2057399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1276350" y="4438651"/>
            <a:ext cx="1800225" cy="2057399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1800225" y="4714875"/>
            <a:ext cx="352425" cy="333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2371725" y="4467225"/>
            <a:ext cx="19050" cy="28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2381250" y="4400550"/>
            <a:ext cx="76200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525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1" name="Straight Connector 90"/>
          <p:cNvCxnSpPr/>
          <p:nvPr/>
        </p:nvCxnSpPr>
        <p:spPr>
          <a:xfrm flipV="1">
            <a:off x="576604" y="273535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70313" y="30212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446261" y="55302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751880" y="557749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C1 TRAIN M2 A2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95" name="Straight Connector 194"/>
          <p:cNvCxnSpPr/>
          <p:nvPr/>
        </p:nvCxnSpPr>
        <p:spPr>
          <a:xfrm>
            <a:off x="7038680" y="491471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7114080" y="481944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887849" y="4653697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198" name="Straight Connector 197"/>
          <p:cNvCxnSpPr/>
          <p:nvPr/>
        </p:nvCxnSpPr>
        <p:spPr>
          <a:xfrm>
            <a:off x="1855510" y="2210795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1930910" y="2115516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1704679" y="1949773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201" name="Straight Connector 200"/>
          <p:cNvCxnSpPr/>
          <p:nvPr/>
        </p:nvCxnSpPr>
        <p:spPr>
          <a:xfrm>
            <a:off x="4372467" y="5349920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447867" y="5254641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4259344" y="5079471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1432878" y="274026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1508278" y="264498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1319755" y="246981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5665511" y="534206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5740911" y="524678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5542961" y="508104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0" name="Straight Connector 209"/>
          <p:cNvCxnSpPr/>
          <p:nvPr/>
        </p:nvCxnSpPr>
        <p:spPr>
          <a:xfrm>
            <a:off x="1425021" y="304349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500421" y="294821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1302471" y="2782472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37" name="Straight Connector 236"/>
          <p:cNvCxnSpPr/>
          <p:nvPr/>
        </p:nvCxnSpPr>
        <p:spPr>
          <a:xfrm>
            <a:off x="6197328" y="489847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6272728" y="481363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6063782" y="4623541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cxnSp>
        <p:nvCxnSpPr>
          <p:cNvPr id="240" name="Straight Connector 239"/>
          <p:cNvCxnSpPr/>
          <p:nvPr/>
        </p:nvCxnSpPr>
        <p:spPr>
          <a:xfrm>
            <a:off x="4035676" y="488784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111076" y="480300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3911326" y="4603484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43" name="Straight Connector 242"/>
          <p:cNvCxnSpPr/>
          <p:nvPr/>
        </p:nvCxnSpPr>
        <p:spPr>
          <a:xfrm>
            <a:off x="4483017" y="512056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4558417" y="503572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4368325" y="485505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/>
          <p:nvPr/>
        </p:nvCxnSpPr>
        <p:spPr>
          <a:xfrm>
            <a:off x="1639672" y="315993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1715072" y="3075098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1524980" y="2894434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cxnSp>
        <p:nvCxnSpPr>
          <p:cNvPr id="253" name="Straight Connector 252"/>
          <p:cNvCxnSpPr/>
          <p:nvPr/>
        </p:nvCxnSpPr>
        <p:spPr>
          <a:xfrm>
            <a:off x="1866445" y="193208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941845" y="1847249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1742095" y="1647731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56" name="Straight Connector 255"/>
          <p:cNvCxnSpPr/>
          <p:nvPr/>
        </p:nvCxnSpPr>
        <p:spPr>
          <a:xfrm>
            <a:off x="1868803" y="11959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1944203" y="1111156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/>
          <p:cNvSpPr txBox="1"/>
          <p:nvPr/>
        </p:nvSpPr>
        <p:spPr>
          <a:xfrm>
            <a:off x="1735257" y="921065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3249976" y="-22033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866775" y="857250"/>
            <a:ext cx="2162175" cy="1924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866776" y="2800350"/>
            <a:ext cx="2162174" cy="704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352800" y="3800475"/>
            <a:ext cx="2238375" cy="2228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5591175" y="3800475"/>
            <a:ext cx="2762250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931536" y="57207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560186" y="59112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70313" y="48881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79838" y="588832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859213" y="4895816"/>
            <a:ext cx="169682" cy="0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934613" y="4800537"/>
            <a:ext cx="9427" cy="190563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746090" y="4625367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E .7</a:t>
            </a:r>
          </a:p>
        </p:txBody>
      </p:sp>
      <p:cxnSp>
        <p:nvCxnSpPr>
          <p:cNvPr id="160" name="Straight Connector 159"/>
          <p:cNvCxnSpPr/>
          <p:nvPr/>
        </p:nvCxnSpPr>
        <p:spPr>
          <a:xfrm>
            <a:off x="1489827" y="5895748"/>
            <a:ext cx="169682" cy="0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565227" y="5800469"/>
            <a:ext cx="9427" cy="190563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1367277" y="5634726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F .7</a:t>
            </a:r>
          </a:p>
        </p:txBody>
      </p:sp>
      <p:cxnSp>
        <p:nvCxnSpPr>
          <p:cNvPr id="164" name="Straight Connector 163"/>
          <p:cNvCxnSpPr>
            <a:stCxn id="162" idx="2"/>
          </p:cNvCxnSpPr>
          <p:nvPr/>
        </p:nvCxnSpPr>
        <p:spPr>
          <a:xfrm flipH="1" flipV="1">
            <a:off x="276225" y="3829050"/>
            <a:ext cx="1331663" cy="2144230"/>
          </a:xfrm>
          <a:prstGeom prst="line">
            <a:avLst/>
          </a:prstGeom>
          <a:ln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660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3" name="Straight Connector 92"/>
          <p:cNvCxnSpPr/>
          <p:nvPr/>
        </p:nvCxnSpPr>
        <p:spPr>
          <a:xfrm flipV="1">
            <a:off x="570313" y="30212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57750" y="1047920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562454" y="167480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715678" y="54832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C1 TEST M2 A2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249976" y="-22033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866775" y="857250"/>
            <a:ext cx="2162175" cy="1924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866776" y="2800350"/>
            <a:ext cx="2162174" cy="704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352800" y="3800475"/>
            <a:ext cx="2238375" cy="2228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591175" y="3800475"/>
            <a:ext cx="2762250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904875" y="3829050"/>
            <a:ext cx="1331663" cy="2144230"/>
          </a:xfrm>
          <a:prstGeom prst="line">
            <a:avLst/>
          </a:prstGeom>
          <a:ln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582078" y="54832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096428" y="576898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801278" y="56737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60788" y="415477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560788" y="47929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014095" y="4163030"/>
            <a:ext cx="169682" cy="0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089495" y="4067751"/>
            <a:ext cx="9427" cy="190563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863264" y="3902008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B .3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1492773" y="4814047"/>
            <a:ext cx="169682" cy="0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568173" y="4718768"/>
            <a:ext cx="9427" cy="190563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341942" y="4553025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C .4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2728586" y="4808461"/>
            <a:ext cx="169682" cy="0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803986" y="4713182"/>
            <a:ext cx="9427" cy="190563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577755" y="45474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A .3</a:t>
            </a:r>
          </a:p>
        </p:txBody>
      </p:sp>
      <p:cxnSp>
        <p:nvCxnSpPr>
          <p:cNvPr id="95" name="Straight Connector 94"/>
          <p:cNvCxnSpPr/>
          <p:nvPr/>
        </p:nvCxnSpPr>
        <p:spPr>
          <a:xfrm flipH="1" flipV="1">
            <a:off x="1866900" y="3810000"/>
            <a:ext cx="1331663" cy="2144230"/>
          </a:xfrm>
          <a:prstGeom prst="line">
            <a:avLst/>
          </a:prstGeom>
          <a:ln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1714500" y="3067050"/>
            <a:ext cx="1331663" cy="2144230"/>
          </a:xfrm>
          <a:prstGeom prst="line">
            <a:avLst/>
          </a:prstGeom>
          <a:ln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1704975" y="4714875"/>
            <a:ext cx="457200" cy="409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2200275" y="4324350"/>
            <a:ext cx="47625" cy="28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2381250" y="4333875"/>
            <a:ext cx="133350" cy="142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09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025"/>
            <a:ext cx="7886700" cy="57755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Experiment evaluation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1009" y="6365777"/>
            <a:ext cx="2057400" cy="365125"/>
          </a:xfrm>
        </p:spPr>
        <p:txBody>
          <a:bodyPr/>
          <a:lstStyle/>
          <a:p>
            <a:fld id="{105CACD4-D05D-443A-96A5-56D488532F2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2742" y="857826"/>
            <a:ext cx="79279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sum of error measures (3 points in test set) of split </a:t>
            </a:r>
            <a:r>
              <a:rPr lang="en-US" dirty="0">
                <a:solidFill>
                  <a:srgbClr val="FFC000"/>
                </a:solidFill>
              </a:rPr>
              <a:t>c1</a:t>
            </a:r>
            <a:r>
              <a:rPr lang="en-US" dirty="0"/>
              <a:t>,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424625" y="5374654"/>
            <a:ext cx="66675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43295" y="5420805"/>
            <a:ext cx="276225" cy="276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2742" y="5712637"/>
            <a:ext cx="1013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M1     A1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2426" y="5714205"/>
            <a:ext cx="1013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M1     A2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2110" y="5706346"/>
            <a:ext cx="1013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M2     A1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1794" y="5698487"/>
            <a:ext cx="1013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M2     A2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130628" y="3041322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140885" y="3052317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188850" y="3053885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72859" y="3046026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492182" y="5319660"/>
            <a:ext cx="66675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156775" y="5229716"/>
            <a:ext cx="485775" cy="476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836107" y="5024282"/>
            <a:ext cx="38100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640979" y="5072504"/>
            <a:ext cx="180975" cy="18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206782" y="5363851"/>
            <a:ext cx="352425" cy="333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640845" y="5269070"/>
            <a:ext cx="19050" cy="28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549977" y="5300123"/>
            <a:ext cx="76200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206810" y="5287454"/>
            <a:ext cx="457200" cy="409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5033913"/>
            <a:ext cx="90214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68" y="5082616"/>
            <a:ext cx="90214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136" y="5282151"/>
            <a:ext cx="90214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04" y="5330854"/>
            <a:ext cx="90214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676748" y="5080753"/>
            <a:ext cx="133350" cy="18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C2 split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7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7" name="Straight Connector 96"/>
          <p:cNvCxnSpPr/>
          <p:nvPr/>
        </p:nvCxnSpPr>
        <p:spPr>
          <a:xfrm flipV="1">
            <a:off x="557750" y="1047920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60886" y="1542044"/>
            <a:ext cx="8078771" cy="942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562454" y="167480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715678" y="54832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210506" y="556163"/>
            <a:ext cx="0" cy="5722071"/>
          </a:xfrm>
          <a:prstGeom prst="line">
            <a:avLst/>
          </a:prstGeom>
          <a:ln>
            <a:solidFill>
              <a:srgbClr val="FF99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C2 train M1 A1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7037110" y="447008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7112510" y="437480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886279" y="420906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3641888" y="446851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717288" y="437323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3491057" y="420749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3" name="Straight Connector 182"/>
          <p:cNvCxnSpPr/>
          <p:nvPr/>
        </p:nvCxnSpPr>
        <p:spPr>
          <a:xfrm>
            <a:off x="2314281" y="104815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389681" y="95287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163450" y="78713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2312709" y="16876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388109" y="15923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2161878" y="14265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9" name="Straight Connector 188"/>
          <p:cNvCxnSpPr/>
          <p:nvPr/>
        </p:nvCxnSpPr>
        <p:spPr>
          <a:xfrm>
            <a:off x="7046536" y="467747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7121936" y="458219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6895705" y="441645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192" name="Straight Connector 191"/>
          <p:cNvCxnSpPr/>
          <p:nvPr/>
        </p:nvCxnSpPr>
        <p:spPr>
          <a:xfrm>
            <a:off x="2089608" y="30482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2165008" y="29529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1938777" y="27871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37" name="Straight Connector 236"/>
          <p:cNvCxnSpPr/>
          <p:nvPr/>
        </p:nvCxnSpPr>
        <p:spPr>
          <a:xfrm>
            <a:off x="6197328" y="489847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6272728" y="481363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6063782" y="4623541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cxnSp>
        <p:nvCxnSpPr>
          <p:cNvPr id="240" name="Straight Connector 239"/>
          <p:cNvCxnSpPr/>
          <p:nvPr/>
        </p:nvCxnSpPr>
        <p:spPr>
          <a:xfrm>
            <a:off x="4035676" y="488784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111076" y="480300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3911326" y="4603484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43" name="Straight Connector 242"/>
          <p:cNvCxnSpPr/>
          <p:nvPr/>
        </p:nvCxnSpPr>
        <p:spPr>
          <a:xfrm>
            <a:off x="4483017" y="512056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4558417" y="503572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4368325" y="485505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/>
          <p:nvPr/>
        </p:nvCxnSpPr>
        <p:spPr>
          <a:xfrm>
            <a:off x="1639672" y="315993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1715072" y="3075098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1524980" y="2894434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cxnSp>
        <p:nvCxnSpPr>
          <p:cNvPr id="253" name="Straight Connector 252"/>
          <p:cNvCxnSpPr/>
          <p:nvPr/>
        </p:nvCxnSpPr>
        <p:spPr>
          <a:xfrm>
            <a:off x="1866445" y="193208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941845" y="1847249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1742095" y="1647731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56" name="Straight Connector 255"/>
          <p:cNvCxnSpPr/>
          <p:nvPr/>
        </p:nvCxnSpPr>
        <p:spPr>
          <a:xfrm>
            <a:off x="1868803" y="11959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1944203" y="1111156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/>
          <p:cNvSpPr txBox="1"/>
          <p:nvPr/>
        </p:nvSpPr>
        <p:spPr>
          <a:xfrm>
            <a:off x="1735257" y="921065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5651656" y="-22033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4135291" y="4892119"/>
            <a:ext cx="2133337" cy="11819"/>
          </a:xfrm>
          <a:prstGeom prst="line">
            <a:avLst/>
          </a:prstGeom>
          <a:ln>
            <a:solidFill>
              <a:srgbClr val="FF99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933854" y="1211994"/>
            <a:ext cx="3631" cy="726666"/>
          </a:xfrm>
          <a:prstGeom prst="line">
            <a:avLst/>
          </a:prstGeom>
          <a:ln>
            <a:solidFill>
              <a:srgbClr val="FF99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857250" y="866775"/>
            <a:ext cx="2162175" cy="704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847725" y="1562100"/>
            <a:ext cx="2190750" cy="1943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3343275" y="3810000"/>
            <a:ext cx="1876425" cy="2200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5219700" y="3800475"/>
            <a:ext cx="3143250" cy="2219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581504" y="424655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581504" y="466565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010578" y="557848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2401228" y="56737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928245" y="4247819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03645" y="4152540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777414" y="3986797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B .3</a:t>
            </a:r>
          </a:p>
        </p:txBody>
      </p:sp>
      <p:cxnSp>
        <p:nvCxnSpPr>
          <p:cNvPr id="171" name="Straight Connector 170"/>
          <p:cNvCxnSpPr/>
          <p:nvPr/>
        </p:nvCxnSpPr>
        <p:spPr>
          <a:xfrm>
            <a:off x="2328536" y="4674175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2403936" y="4578896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2177705" y="44131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A .3</a:t>
            </a:r>
          </a:p>
        </p:txBody>
      </p:sp>
      <p:cxnSp>
        <p:nvCxnSpPr>
          <p:cNvPr id="175" name="Straight Connector 174"/>
          <p:cNvCxnSpPr/>
          <p:nvPr/>
        </p:nvCxnSpPr>
        <p:spPr>
          <a:xfrm flipH="1" flipV="1">
            <a:off x="0" y="3933825"/>
            <a:ext cx="2411290" cy="751208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65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1" name="Straight Connector 90"/>
          <p:cNvCxnSpPr/>
          <p:nvPr/>
        </p:nvCxnSpPr>
        <p:spPr>
          <a:xfrm flipV="1">
            <a:off x="576604" y="273535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70313" y="30212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565590" y="220585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446261" y="55302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751880" y="557749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C2 test M1 A1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5651656" y="-22033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857250" y="866775"/>
            <a:ext cx="2162175" cy="704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847725" y="1562100"/>
            <a:ext cx="2190750" cy="1943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219700" y="3800475"/>
            <a:ext cx="3143250" cy="2219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343275" y="3810000"/>
            <a:ext cx="1876425" cy="2200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638175" y="4400550"/>
            <a:ext cx="2411290" cy="751208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79838" y="46786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98888" y="510727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598888" y="564067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579236" y="56255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160261" y="58160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03161" y="58160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504360" y="4699768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579760" y="4604489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353529" y="4438746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D .5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2087938" y="5118166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163338" y="5022887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974815" y="4847717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E .7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2423277" y="5651373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498677" y="5556094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300727" y="5390351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F .7</a:t>
            </a:r>
          </a:p>
        </p:txBody>
      </p:sp>
      <p:cxnSp>
        <p:nvCxnSpPr>
          <p:cNvPr id="97" name="Straight Connector 96"/>
          <p:cNvCxnSpPr/>
          <p:nvPr/>
        </p:nvCxnSpPr>
        <p:spPr>
          <a:xfrm flipH="1" flipV="1">
            <a:off x="638175" y="4629150"/>
            <a:ext cx="2411290" cy="751208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638175" y="5067300"/>
            <a:ext cx="2411290" cy="751208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1504950" y="5000625"/>
            <a:ext cx="342900" cy="342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1943100" y="4819650"/>
            <a:ext cx="76200" cy="104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679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8" name="Straight Connector 97"/>
          <p:cNvCxnSpPr/>
          <p:nvPr/>
        </p:nvCxnSpPr>
        <p:spPr>
          <a:xfrm flipV="1">
            <a:off x="559318" y="119089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60886" y="1465844"/>
            <a:ext cx="8078771" cy="94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73449" y="19120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124175" y="57031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64074" y="57031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C2 train M1 A2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7037110" y="447008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7112510" y="437480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886279" y="420906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3641888" y="446851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717288" y="437323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3491057" y="420749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3" name="Straight Connector 182"/>
          <p:cNvCxnSpPr/>
          <p:nvPr/>
        </p:nvCxnSpPr>
        <p:spPr>
          <a:xfrm>
            <a:off x="2314281" y="104815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389681" y="95287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163450" y="78713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2312709" y="16876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388109" y="15923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2161878" y="14265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9" name="Straight Connector 188"/>
          <p:cNvCxnSpPr/>
          <p:nvPr/>
        </p:nvCxnSpPr>
        <p:spPr>
          <a:xfrm>
            <a:off x="7046536" y="467747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7121936" y="458219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6895705" y="441645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192" name="Straight Connector 191"/>
          <p:cNvCxnSpPr/>
          <p:nvPr/>
        </p:nvCxnSpPr>
        <p:spPr>
          <a:xfrm>
            <a:off x="2089608" y="30482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2165008" y="29529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1938777" y="27871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37" name="Straight Connector 236"/>
          <p:cNvCxnSpPr/>
          <p:nvPr/>
        </p:nvCxnSpPr>
        <p:spPr>
          <a:xfrm>
            <a:off x="6197328" y="489847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6272728" y="481363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6063782" y="4623541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cxnSp>
        <p:nvCxnSpPr>
          <p:cNvPr id="240" name="Straight Connector 239"/>
          <p:cNvCxnSpPr/>
          <p:nvPr/>
        </p:nvCxnSpPr>
        <p:spPr>
          <a:xfrm>
            <a:off x="4035676" y="488784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111076" y="480300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3911326" y="4603484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43" name="Straight Connector 242"/>
          <p:cNvCxnSpPr/>
          <p:nvPr/>
        </p:nvCxnSpPr>
        <p:spPr>
          <a:xfrm>
            <a:off x="4483017" y="512056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4558417" y="503572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4368325" y="485505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/>
          <p:nvPr/>
        </p:nvCxnSpPr>
        <p:spPr>
          <a:xfrm>
            <a:off x="1639672" y="315993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1715072" y="3075098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1524980" y="2894434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cxnSp>
        <p:nvCxnSpPr>
          <p:cNvPr id="253" name="Straight Connector 252"/>
          <p:cNvCxnSpPr/>
          <p:nvPr/>
        </p:nvCxnSpPr>
        <p:spPr>
          <a:xfrm>
            <a:off x="1866445" y="193208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941845" y="1847249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1742095" y="1647731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56" name="Straight Connector 255"/>
          <p:cNvCxnSpPr/>
          <p:nvPr/>
        </p:nvCxnSpPr>
        <p:spPr>
          <a:xfrm>
            <a:off x="1868803" y="11959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1944203" y="1111156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/>
          <p:cNvSpPr txBox="1"/>
          <p:nvPr/>
        </p:nvSpPr>
        <p:spPr>
          <a:xfrm>
            <a:off x="1735257" y="921065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5651656" y="-22033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857250" y="866775"/>
            <a:ext cx="2162175" cy="704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847725" y="1562100"/>
            <a:ext cx="2190750" cy="1943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5219700" y="3800475"/>
            <a:ext cx="3143250" cy="2219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343275" y="3810000"/>
            <a:ext cx="1876425" cy="2200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257150" y="57031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990575" y="58936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73449" y="470287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92499" y="52838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914945" y="5297158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1990345" y="5212318"/>
            <a:ext cx="9427" cy="16968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1781399" y="5022227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X .5</a:t>
            </a:r>
          </a:p>
        </p:txBody>
      </p:sp>
      <p:cxnSp>
        <p:nvCxnSpPr>
          <p:cNvPr id="163" name="Straight Connector 162"/>
          <p:cNvCxnSpPr/>
          <p:nvPr/>
        </p:nvCxnSpPr>
        <p:spPr>
          <a:xfrm>
            <a:off x="1181370" y="4714062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256770" y="4629222"/>
            <a:ext cx="9427" cy="16968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1057020" y="4429704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Y .5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H="1" flipV="1">
            <a:off x="-133350" y="3609975"/>
            <a:ext cx="2133601" cy="1676400"/>
          </a:xfrm>
          <a:prstGeom prst="line">
            <a:avLst/>
          </a:prstGeom>
          <a:ln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50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1" name="Straight Connector 90"/>
          <p:cNvCxnSpPr/>
          <p:nvPr/>
        </p:nvCxnSpPr>
        <p:spPr>
          <a:xfrm flipV="1">
            <a:off x="576604" y="273535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70313" y="30212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565590" y="220585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446261" y="55302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751880" y="557749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C2 test M1 A2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5651656" y="-22033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857250" y="866775"/>
            <a:ext cx="2162175" cy="704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847725" y="1562100"/>
            <a:ext cx="2190750" cy="1943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219700" y="3800475"/>
            <a:ext cx="3143250" cy="2219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343275" y="3810000"/>
            <a:ext cx="1876425" cy="2200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866775" y="4067175"/>
            <a:ext cx="2133601" cy="1676400"/>
          </a:xfrm>
          <a:prstGeom prst="line">
            <a:avLst/>
          </a:prstGeom>
          <a:ln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504360" y="4699768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579760" y="4604489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087938" y="5118166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163338" y="5022887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974815" y="4847717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E .7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2423277" y="5651373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498677" y="5556094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300727" y="5390351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F .7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1504360" y="4699768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579760" y="4604489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353529" y="4438746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D .5</a:t>
            </a:r>
          </a:p>
        </p:txBody>
      </p:sp>
      <p:cxnSp>
        <p:nvCxnSpPr>
          <p:cNvPr id="96" name="Straight Connector 95"/>
          <p:cNvCxnSpPr/>
          <p:nvPr/>
        </p:nvCxnSpPr>
        <p:spPr>
          <a:xfrm flipH="1" flipV="1">
            <a:off x="933450" y="4181475"/>
            <a:ext cx="2133601" cy="1676400"/>
          </a:xfrm>
          <a:prstGeom prst="line">
            <a:avLst/>
          </a:prstGeom>
          <a:ln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942975" y="4419600"/>
            <a:ext cx="2133601" cy="1676400"/>
          </a:xfrm>
          <a:prstGeom prst="line">
            <a:avLst/>
          </a:prstGeom>
          <a:ln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1333500" y="4924425"/>
            <a:ext cx="26670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1743075" y="4772025"/>
            <a:ext cx="3810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1495425" y="4905375"/>
            <a:ext cx="438150" cy="447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990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7" name="Straight Connector 96"/>
          <p:cNvCxnSpPr/>
          <p:nvPr/>
        </p:nvCxnSpPr>
        <p:spPr>
          <a:xfrm flipV="1">
            <a:off x="557750" y="1047920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60886" y="2770769"/>
            <a:ext cx="8078771" cy="9427"/>
          </a:xfrm>
          <a:prstGeom prst="line">
            <a:avLst/>
          </a:prstGeom>
          <a:ln>
            <a:solidFill>
              <a:srgbClr val="FF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562454" y="167480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715678" y="54832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953331" y="556163"/>
            <a:ext cx="0" cy="5722071"/>
          </a:xfrm>
          <a:prstGeom prst="line">
            <a:avLst/>
          </a:prstGeom>
          <a:ln>
            <a:solidFill>
              <a:srgbClr val="FF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C2 train M2 A1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7037110" y="447008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7112510" y="437480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886279" y="420906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3641888" y="446851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717288" y="437323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3491057" y="420749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3" name="Straight Connector 182"/>
          <p:cNvCxnSpPr/>
          <p:nvPr/>
        </p:nvCxnSpPr>
        <p:spPr>
          <a:xfrm>
            <a:off x="2314281" y="104815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389681" y="95287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163450" y="78713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2312709" y="16876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388109" y="15923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2161878" y="14265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9" name="Straight Connector 188"/>
          <p:cNvCxnSpPr/>
          <p:nvPr/>
        </p:nvCxnSpPr>
        <p:spPr>
          <a:xfrm>
            <a:off x="7046536" y="467747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7121936" y="458219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6895705" y="441645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192" name="Straight Connector 191"/>
          <p:cNvCxnSpPr/>
          <p:nvPr/>
        </p:nvCxnSpPr>
        <p:spPr>
          <a:xfrm>
            <a:off x="2089608" y="30482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2165008" y="29529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1938777" y="27871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37" name="Straight Connector 236"/>
          <p:cNvCxnSpPr/>
          <p:nvPr/>
        </p:nvCxnSpPr>
        <p:spPr>
          <a:xfrm>
            <a:off x="6197328" y="489847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6272728" y="481363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6063782" y="4623541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cxnSp>
        <p:nvCxnSpPr>
          <p:cNvPr id="240" name="Straight Connector 239"/>
          <p:cNvCxnSpPr/>
          <p:nvPr/>
        </p:nvCxnSpPr>
        <p:spPr>
          <a:xfrm>
            <a:off x="4035676" y="488784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111076" y="480300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3911326" y="4603484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43" name="Straight Connector 242"/>
          <p:cNvCxnSpPr/>
          <p:nvPr/>
        </p:nvCxnSpPr>
        <p:spPr>
          <a:xfrm>
            <a:off x="4483017" y="512056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4558417" y="503572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4368325" y="485505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/>
          <p:nvPr/>
        </p:nvCxnSpPr>
        <p:spPr>
          <a:xfrm>
            <a:off x="1639672" y="315993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1715072" y="3075098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1524980" y="2894434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cxnSp>
        <p:nvCxnSpPr>
          <p:cNvPr id="253" name="Straight Connector 252"/>
          <p:cNvCxnSpPr/>
          <p:nvPr/>
        </p:nvCxnSpPr>
        <p:spPr>
          <a:xfrm>
            <a:off x="1866445" y="193208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941845" y="1847249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1742095" y="1647731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56" name="Straight Connector 255"/>
          <p:cNvCxnSpPr/>
          <p:nvPr/>
        </p:nvCxnSpPr>
        <p:spPr>
          <a:xfrm>
            <a:off x="1868803" y="11959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1944203" y="1111156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/>
          <p:cNvSpPr txBox="1"/>
          <p:nvPr/>
        </p:nvSpPr>
        <p:spPr>
          <a:xfrm>
            <a:off x="1735257" y="921065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5651656" y="-22033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>
            <a:off x="3352800" y="3810000"/>
            <a:ext cx="2028825" cy="2228850"/>
          </a:xfrm>
          <a:prstGeom prst="line">
            <a:avLst/>
          </a:prstGeom>
          <a:ln>
            <a:solidFill>
              <a:srgbClr val="FF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4572000" y="3800475"/>
            <a:ext cx="3781425" cy="1981200"/>
          </a:xfrm>
          <a:prstGeom prst="line">
            <a:avLst/>
          </a:prstGeom>
          <a:ln>
            <a:solidFill>
              <a:srgbClr val="FF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5" idx="1"/>
          </p:cNvCxnSpPr>
          <p:nvPr/>
        </p:nvCxnSpPr>
        <p:spPr>
          <a:xfrm flipH="1" flipV="1">
            <a:off x="609600" y="2343150"/>
            <a:ext cx="2419350" cy="1083000"/>
          </a:xfrm>
          <a:prstGeom prst="line">
            <a:avLst/>
          </a:prstGeom>
          <a:ln>
            <a:solidFill>
              <a:srgbClr val="FF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1114425" y="857250"/>
            <a:ext cx="1933575" cy="2562225"/>
          </a:xfrm>
          <a:prstGeom prst="line">
            <a:avLst/>
          </a:prstGeom>
          <a:ln>
            <a:solidFill>
              <a:srgbClr val="FF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>
            <a:off x="876300" y="857250"/>
            <a:ext cx="2162175" cy="193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857250" y="2800350"/>
            <a:ext cx="2181225" cy="704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3371850" y="3800475"/>
            <a:ext cx="1581150" cy="2200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4962525" y="3790950"/>
            <a:ext cx="3390900" cy="2200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2115478" y="56737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2810803" y="576898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581504" y="4275131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581504" y="458945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2033145" y="4276394"/>
            <a:ext cx="169682" cy="0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2108545" y="4181115"/>
            <a:ext cx="9427" cy="190563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1882314" y="401537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B .3</a:t>
            </a:r>
          </a:p>
        </p:txBody>
      </p:sp>
      <p:cxnSp>
        <p:nvCxnSpPr>
          <p:cNvPr id="175" name="Straight Connector 174"/>
          <p:cNvCxnSpPr/>
          <p:nvPr/>
        </p:nvCxnSpPr>
        <p:spPr>
          <a:xfrm>
            <a:off x="2728586" y="4597975"/>
            <a:ext cx="169682" cy="0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2803986" y="4502696"/>
            <a:ext cx="9427" cy="190563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2577755" y="43369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A .3</a:t>
            </a:r>
          </a:p>
        </p:txBody>
      </p:sp>
      <p:cxnSp>
        <p:nvCxnSpPr>
          <p:cNvPr id="179" name="Straight Connector 178"/>
          <p:cNvCxnSpPr/>
          <p:nvPr/>
        </p:nvCxnSpPr>
        <p:spPr>
          <a:xfrm flipH="1" flipV="1">
            <a:off x="142875" y="3305175"/>
            <a:ext cx="2668464" cy="1303657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17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1050" y="65834"/>
            <a:ext cx="7886700" cy="63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User</a:t>
            </a:r>
            <a:r>
              <a:rPr lang="en-US" sz="3600" dirty="0"/>
              <a:t>’s preference learning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49" y="820874"/>
            <a:ext cx="8297141" cy="5392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Preference learning = generalization of our </a:t>
            </a:r>
            <a:r>
              <a:rPr lang="en-US" b="1" dirty="0">
                <a:solidFill>
                  <a:srgbClr val="00B050"/>
                </a:solidFill>
              </a:rPr>
              <a:t>observation</a:t>
            </a:r>
            <a:r>
              <a:rPr lang="en-US" dirty="0"/>
              <a:t> of user = </a:t>
            </a:r>
            <a:r>
              <a:rPr lang="en-US" b="1" dirty="0">
                <a:solidFill>
                  <a:srgbClr val="FF0000"/>
                </a:solidFill>
              </a:rPr>
              <a:t>estimation</a:t>
            </a:r>
            <a:r>
              <a:rPr lang="en-US" dirty="0"/>
              <a:t> of his/her future acts – what is a good recommendation (user/retailer)</a:t>
            </a:r>
          </a:p>
          <a:p>
            <a:r>
              <a:rPr lang="en-US" dirty="0"/>
              <a:t>We have 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B050"/>
                </a:solidFill>
              </a:rPr>
              <a:t>User behavior </a:t>
            </a:r>
          </a:p>
          <a:p>
            <a:r>
              <a:rPr lang="en-US" dirty="0"/>
              <a:t>Would like to </a:t>
            </a:r>
          </a:p>
          <a:p>
            <a:pPr marL="0" indent="0">
              <a:buNone/>
            </a:pPr>
            <a:r>
              <a:rPr lang="en-US" dirty="0"/>
              <a:t>have an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LMPM user model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to compute top-k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for recommendation</a:t>
            </a:r>
          </a:p>
          <a:p>
            <a:r>
              <a:rPr lang="en-US" dirty="0"/>
              <a:t>What is our goal?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014536-A2B8-48B6-B280-F0AB353E7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911" y="2281806"/>
            <a:ext cx="5248720" cy="396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77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1" name="Straight Connector 90"/>
          <p:cNvCxnSpPr/>
          <p:nvPr/>
        </p:nvCxnSpPr>
        <p:spPr>
          <a:xfrm flipV="1">
            <a:off x="576604" y="273535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70313" y="30212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565590" y="220585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446261" y="55302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751880" y="557749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C2 test M2 A1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5651656" y="-22033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876300" y="857250"/>
            <a:ext cx="2162175" cy="193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857250" y="2800350"/>
            <a:ext cx="2181225" cy="704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371850" y="3800475"/>
            <a:ext cx="1581150" cy="2200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962525" y="3790950"/>
            <a:ext cx="3390900" cy="2200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81000" y="4057650"/>
            <a:ext cx="2668464" cy="1303657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931536" y="56255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503036" y="57207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560186" y="72447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70313" y="46024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560788" y="52882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70313" y="548827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418635" y="4614043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494035" y="4518764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267804" y="4353021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D .5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859213" y="5299141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34613" y="5203862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46090" y="502869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E .7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1480302" y="5498973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555702" y="5403694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357752" y="5237951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F .7</a:t>
            </a:r>
          </a:p>
        </p:txBody>
      </p:sp>
      <p:cxnSp>
        <p:nvCxnSpPr>
          <p:cNvPr id="97" name="Straight Connector 96"/>
          <p:cNvCxnSpPr/>
          <p:nvPr/>
        </p:nvCxnSpPr>
        <p:spPr>
          <a:xfrm flipH="1" flipV="1">
            <a:off x="400050" y="4914900"/>
            <a:ext cx="2668464" cy="1303657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52450" y="5095875"/>
            <a:ext cx="2668464" cy="1303657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1952625" y="4838700"/>
            <a:ext cx="76200" cy="85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1233927" y="5229225"/>
            <a:ext cx="90048" cy="92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1362075" y="5343525"/>
            <a:ext cx="133350" cy="18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702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8" name="Straight Connector 97"/>
          <p:cNvCxnSpPr/>
          <p:nvPr/>
        </p:nvCxnSpPr>
        <p:spPr>
          <a:xfrm flipV="1">
            <a:off x="559318" y="119089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60886" y="1465844"/>
            <a:ext cx="8078771" cy="94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73449" y="19120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124175" y="57031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64074" y="57031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C2 train M2 A2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7037110" y="447008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7112510" y="437480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886279" y="420906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3641888" y="446851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717288" y="437323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3491057" y="420749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3" name="Straight Connector 182"/>
          <p:cNvCxnSpPr/>
          <p:nvPr/>
        </p:nvCxnSpPr>
        <p:spPr>
          <a:xfrm>
            <a:off x="2314281" y="104815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389681" y="95287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163450" y="78713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2312709" y="16876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388109" y="15923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2161878" y="14265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9" name="Straight Connector 188"/>
          <p:cNvCxnSpPr/>
          <p:nvPr/>
        </p:nvCxnSpPr>
        <p:spPr>
          <a:xfrm>
            <a:off x="7046536" y="467747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7121936" y="458219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6895705" y="441645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192" name="Straight Connector 191"/>
          <p:cNvCxnSpPr/>
          <p:nvPr/>
        </p:nvCxnSpPr>
        <p:spPr>
          <a:xfrm>
            <a:off x="2089608" y="30482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2165008" y="29529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1938777" y="27871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37" name="Straight Connector 236"/>
          <p:cNvCxnSpPr/>
          <p:nvPr/>
        </p:nvCxnSpPr>
        <p:spPr>
          <a:xfrm>
            <a:off x="6197328" y="489847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6272728" y="481363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6063782" y="4623541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cxnSp>
        <p:nvCxnSpPr>
          <p:cNvPr id="240" name="Straight Connector 239"/>
          <p:cNvCxnSpPr/>
          <p:nvPr/>
        </p:nvCxnSpPr>
        <p:spPr>
          <a:xfrm>
            <a:off x="4035676" y="488784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111076" y="480300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3911326" y="4603484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43" name="Straight Connector 242"/>
          <p:cNvCxnSpPr/>
          <p:nvPr/>
        </p:nvCxnSpPr>
        <p:spPr>
          <a:xfrm>
            <a:off x="4483017" y="512056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4558417" y="5035722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4368325" y="485505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/>
          <p:nvPr/>
        </p:nvCxnSpPr>
        <p:spPr>
          <a:xfrm>
            <a:off x="1639672" y="315993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1715072" y="3075098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1524980" y="2894434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Z .6</a:t>
            </a:r>
          </a:p>
        </p:txBody>
      </p:sp>
      <p:cxnSp>
        <p:nvCxnSpPr>
          <p:cNvPr id="253" name="Straight Connector 252"/>
          <p:cNvCxnSpPr/>
          <p:nvPr/>
        </p:nvCxnSpPr>
        <p:spPr>
          <a:xfrm>
            <a:off x="1866445" y="193208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941845" y="1847249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1742095" y="1647731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 .5</a:t>
            </a:r>
          </a:p>
        </p:txBody>
      </p:sp>
      <p:cxnSp>
        <p:nvCxnSpPr>
          <p:cNvPr id="256" name="Straight Connector 255"/>
          <p:cNvCxnSpPr/>
          <p:nvPr/>
        </p:nvCxnSpPr>
        <p:spPr>
          <a:xfrm>
            <a:off x="1868803" y="11959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1944203" y="1111156"/>
            <a:ext cx="9427" cy="16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/>
          <p:cNvSpPr txBox="1"/>
          <p:nvPr/>
        </p:nvSpPr>
        <p:spPr>
          <a:xfrm>
            <a:off x="1735257" y="921065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X .5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5651656" y="-22033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876300" y="857250"/>
            <a:ext cx="2162175" cy="193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857250" y="2800350"/>
            <a:ext cx="2181225" cy="704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371850" y="3800475"/>
            <a:ext cx="1581150" cy="2200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4962525" y="3790950"/>
            <a:ext cx="3390900" cy="2200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847700" y="560788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2657325" y="579838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73449" y="48266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82974" y="51314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2581695" y="5144758"/>
            <a:ext cx="169682" cy="0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2657095" y="5059918"/>
            <a:ext cx="9427" cy="169683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2448149" y="4869827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X .5</a:t>
            </a:r>
          </a:p>
        </p:txBody>
      </p:sp>
      <p:cxnSp>
        <p:nvCxnSpPr>
          <p:cNvPr id="163" name="Straight Connector 162"/>
          <p:cNvCxnSpPr/>
          <p:nvPr/>
        </p:nvCxnSpPr>
        <p:spPr>
          <a:xfrm>
            <a:off x="1771920" y="4837887"/>
            <a:ext cx="169682" cy="0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847320" y="4753047"/>
            <a:ext cx="9427" cy="169683"/>
          </a:xfrm>
          <a:prstGeom prst="line">
            <a:avLst/>
          </a:prstGeom>
          <a:ln w="2857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1647570" y="4553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Y .5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H="1" flipV="1">
            <a:off x="485775" y="4352925"/>
            <a:ext cx="2181226" cy="781050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05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1" name="Straight Connector 90"/>
          <p:cNvCxnSpPr/>
          <p:nvPr/>
        </p:nvCxnSpPr>
        <p:spPr>
          <a:xfrm flipV="1">
            <a:off x="576604" y="273535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70313" y="30212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565590" y="220585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446261" y="55302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751880" y="557749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C2 test M2 A2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5651656" y="-22033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876300" y="857250"/>
            <a:ext cx="2162175" cy="193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857250" y="2800350"/>
            <a:ext cx="2181225" cy="704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371850" y="3800475"/>
            <a:ext cx="1581150" cy="2200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962525" y="3790950"/>
            <a:ext cx="3390900" cy="2200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418635" y="4614043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94035" y="4518764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267804" y="4353021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D .5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859213" y="5299141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934613" y="5203862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46090" y="502869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E .7</a:t>
            </a:r>
          </a:p>
        </p:txBody>
      </p:sp>
      <p:cxnSp>
        <p:nvCxnSpPr>
          <p:cNvPr id="95" name="Straight Connector 94"/>
          <p:cNvCxnSpPr/>
          <p:nvPr/>
        </p:nvCxnSpPr>
        <p:spPr>
          <a:xfrm>
            <a:off x="1480302" y="5498973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555702" y="5403694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357752" y="5237951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F .7</a:t>
            </a:r>
          </a:p>
        </p:txBody>
      </p:sp>
      <p:cxnSp>
        <p:nvCxnSpPr>
          <p:cNvPr id="98" name="Straight Connector 97"/>
          <p:cNvCxnSpPr/>
          <p:nvPr/>
        </p:nvCxnSpPr>
        <p:spPr>
          <a:xfrm flipH="1" flipV="1">
            <a:off x="781050" y="4352925"/>
            <a:ext cx="2181226" cy="781050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914400" y="5257800"/>
            <a:ext cx="2181226" cy="781050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790575" y="5248275"/>
            <a:ext cx="2181226" cy="781050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1952625" y="4800600"/>
            <a:ext cx="104775" cy="123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1304925" y="5286375"/>
            <a:ext cx="76200" cy="104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1390650" y="5353050"/>
            <a:ext cx="104775" cy="114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146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025"/>
            <a:ext cx="7886700" cy="57755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Experiment evaluation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1009" y="6365777"/>
            <a:ext cx="2057400" cy="365125"/>
          </a:xfrm>
        </p:spPr>
        <p:txBody>
          <a:bodyPr/>
          <a:lstStyle/>
          <a:p>
            <a:fld id="{105CACD4-D05D-443A-96A5-56D488532F2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2742" y="857826"/>
            <a:ext cx="79279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sum of error measures of splits </a:t>
            </a:r>
            <a:r>
              <a:rPr lang="en-US" dirty="0">
                <a:solidFill>
                  <a:srgbClr val="FFC000"/>
                </a:solidFill>
              </a:rPr>
              <a:t>c1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c2</a:t>
            </a:r>
            <a:r>
              <a:rPr lang="en-US" dirty="0"/>
              <a:t>,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424625" y="5374654"/>
            <a:ext cx="66675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43295" y="5420805"/>
            <a:ext cx="276225" cy="276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2742" y="5712637"/>
            <a:ext cx="1013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M1     A1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2426" y="5714205"/>
            <a:ext cx="1013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M1     A2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2110" y="5706346"/>
            <a:ext cx="1013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M2     A1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1794" y="5698487"/>
            <a:ext cx="1013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M2     A2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140055" y="3041322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178593" y="3052317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188850" y="3053885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89680" y="3046026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492182" y="5319660"/>
            <a:ext cx="66675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156775" y="5229716"/>
            <a:ext cx="485775" cy="476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836107" y="5024282"/>
            <a:ext cx="38100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640979" y="5072504"/>
            <a:ext cx="180975" cy="18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206782" y="5363851"/>
            <a:ext cx="352425" cy="333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640845" y="5269070"/>
            <a:ext cx="19050" cy="28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549977" y="5300123"/>
            <a:ext cx="76200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206810" y="5287454"/>
            <a:ext cx="457200" cy="409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792149" y="5090670"/>
            <a:ext cx="47625" cy="28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652914" y="5120227"/>
            <a:ext cx="133350" cy="142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5033913"/>
            <a:ext cx="90214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567305" y="4958008"/>
            <a:ext cx="342900" cy="342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925231" y="4853922"/>
            <a:ext cx="76200" cy="104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68" y="5110897"/>
            <a:ext cx="90214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136" y="5282151"/>
            <a:ext cx="90214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04" y="5330854"/>
            <a:ext cx="90214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318824" y="4326412"/>
            <a:ext cx="26670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621070" y="4288609"/>
            <a:ext cx="3810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876648" y="4598807"/>
            <a:ext cx="438150" cy="447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995" y="4290748"/>
            <a:ext cx="90214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0520" y="4862248"/>
            <a:ext cx="90214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816679" y="5015062"/>
            <a:ext cx="76200" cy="85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891203" y="4940235"/>
            <a:ext cx="90048" cy="92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676748" y="5080753"/>
            <a:ext cx="133350" cy="18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9570" y="4947973"/>
            <a:ext cx="90214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808751" y="4987074"/>
            <a:ext cx="104775" cy="123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933263" y="4911758"/>
            <a:ext cx="76200" cy="104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997189" y="4809438"/>
            <a:ext cx="104775" cy="114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0520" y="4814623"/>
            <a:ext cx="90214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C3 split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65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7" name="Straight Connector 96"/>
          <p:cNvCxnSpPr/>
          <p:nvPr/>
        </p:nvCxnSpPr>
        <p:spPr>
          <a:xfrm flipV="1">
            <a:off x="557750" y="1047920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60886" y="2561219"/>
            <a:ext cx="8078771" cy="9427"/>
          </a:xfrm>
          <a:prstGeom prst="line">
            <a:avLst/>
          </a:prstGeom>
          <a:ln>
            <a:solidFill>
              <a:srgbClr val="FF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562454" y="167480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715678" y="54832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029656" y="556163"/>
            <a:ext cx="0" cy="5722071"/>
          </a:xfrm>
          <a:prstGeom prst="line">
            <a:avLst/>
          </a:prstGeom>
          <a:ln>
            <a:solidFill>
              <a:srgbClr val="FF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C3 train M1 A1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7037110" y="447008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7112510" y="437480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886279" y="420906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3641888" y="446851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717288" y="437323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3491057" y="420749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3" name="Straight Connector 182"/>
          <p:cNvCxnSpPr/>
          <p:nvPr/>
        </p:nvCxnSpPr>
        <p:spPr>
          <a:xfrm>
            <a:off x="2314281" y="104815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389681" y="95287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163450" y="78713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2312709" y="16876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388109" y="15923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2161878" y="14265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9" name="Straight Connector 188"/>
          <p:cNvCxnSpPr/>
          <p:nvPr/>
        </p:nvCxnSpPr>
        <p:spPr>
          <a:xfrm>
            <a:off x="7046536" y="467747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7121936" y="458219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6895705" y="441645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192" name="Straight Connector 191"/>
          <p:cNvCxnSpPr/>
          <p:nvPr/>
        </p:nvCxnSpPr>
        <p:spPr>
          <a:xfrm>
            <a:off x="2089608" y="30482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2165008" y="29529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1938777" y="27871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195" name="Straight Connector 194"/>
          <p:cNvCxnSpPr/>
          <p:nvPr/>
        </p:nvCxnSpPr>
        <p:spPr>
          <a:xfrm>
            <a:off x="7038680" y="491471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7114080" y="481944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887849" y="4653697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198" name="Straight Connector 197"/>
          <p:cNvCxnSpPr/>
          <p:nvPr/>
        </p:nvCxnSpPr>
        <p:spPr>
          <a:xfrm>
            <a:off x="1855510" y="2210795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1930910" y="2115516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1704679" y="1949773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201" name="Straight Connector 200"/>
          <p:cNvCxnSpPr/>
          <p:nvPr/>
        </p:nvCxnSpPr>
        <p:spPr>
          <a:xfrm>
            <a:off x="4372467" y="5349920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447867" y="5254641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4259344" y="5079471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1432878" y="274026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1508278" y="264498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1319755" y="246981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5665511" y="534206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5740911" y="524678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5542961" y="508104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0" name="Straight Connector 209"/>
          <p:cNvCxnSpPr/>
          <p:nvPr/>
        </p:nvCxnSpPr>
        <p:spPr>
          <a:xfrm>
            <a:off x="1425021" y="304349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500421" y="294821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1302471" y="2782472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 rot="5400000">
            <a:off x="7642838" y="1454855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4467225" y="4924426"/>
            <a:ext cx="2609850" cy="428624"/>
          </a:xfrm>
          <a:prstGeom prst="line">
            <a:avLst/>
          </a:prstGeom>
          <a:ln>
            <a:solidFill>
              <a:srgbClr val="FF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1533557" y="2221652"/>
            <a:ext cx="418238" cy="832699"/>
          </a:xfrm>
          <a:prstGeom prst="line">
            <a:avLst/>
          </a:prstGeom>
          <a:ln>
            <a:solidFill>
              <a:srgbClr val="FF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343275" y="3790950"/>
            <a:ext cx="2705100" cy="2219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>
            <a:off x="6048375" y="3790950"/>
            <a:ext cx="2305050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866775" y="847725"/>
            <a:ext cx="2171700" cy="1733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866775" y="2600325"/>
            <a:ext cx="2181225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991653" y="576898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2782228" y="56737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581504" y="4084631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600554" y="497045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909320" y="4095419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984720" y="4000140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58489" y="3834397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B .3</a:t>
            </a:r>
          </a:p>
        </p:txBody>
      </p:sp>
      <p:cxnSp>
        <p:nvCxnSpPr>
          <p:cNvPr id="173" name="Straight Connector 172"/>
          <p:cNvCxnSpPr/>
          <p:nvPr/>
        </p:nvCxnSpPr>
        <p:spPr>
          <a:xfrm>
            <a:off x="2700011" y="4978975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2775411" y="4883696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2549180" y="47179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A .3</a:t>
            </a:r>
          </a:p>
        </p:txBody>
      </p:sp>
      <p:cxnSp>
        <p:nvCxnSpPr>
          <p:cNvPr id="177" name="Straight Connector 176"/>
          <p:cNvCxnSpPr/>
          <p:nvPr/>
        </p:nvCxnSpPr>
        <p:spPr>
          <a:xfrm flipH="1" flipV="1">
            <a:off x="1104900" y="3114675"/>
            <a:ext cx="1666875" cy="1866901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878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4" name="Straight Connector 93"/>
          <p:cNvCxnSpPr/>
          <p:nvPr/>
        </p:nvCxnSpPr>
        <p:spPr>
          <a:xfrm flipV="1">
            <a:off x="571881" y="315484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559318" y="119089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60886" y="1465844"/>
            <a:ext cx="8078771" cy="94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73449" y="19120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124175" y="57031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570380" y="56402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229556" y="556163"/>
            <a:ext cx="0" cy="57220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64074" y="57031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C3 test M1 A1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 rot="5400000">
            <a:off x="7642838" y="1454855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866775" y="847725"/>
            <a:ext cx="2171700" cy="1733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866775" y="2600325"/>
            <a:ext cx="2181225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343275" y="3790950"/>
            <a:ext cx="2705100" cy="2219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048375" y="3790950"/>
            <a:ext cx="2305050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1371600" y="3829050"/>
            <a:ext cx="1666875" cy="1866901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685775" y="560788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219175" y="57031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581125" y="57031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63924" y="44456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573449" y="477907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4399" y="578872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508077" y="5801983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583477" y="5717143"/>
            <a:ext cx="9427" cy="16968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374531" y="552705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X .5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1622102" y="4447362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697502" y="4362522"/>
            <a:ext cx="9427" cy="16968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497752" y="4163004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Y .5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2138275" y="4794017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213675" y="4709177"/>
            <a:ext cx="9427" cy="16968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023583" y="4528513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Z .6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1371600" y="4067175"/>
            <a:ext cx="1666875" cy="1866901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1114425" y="4143375"/>
            <a:ext cx="1666875" cy="1866901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1676400" y="4610100"/>
            <a:ext cx="161925" cy="190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1704975" y="4705350"/>
            <a:ext cx="447676" cy="466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980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1" name="Straight Connector 90"/>
          <p:cNvCxnSpPr/>
          <p:nvPr/>
        </p:nvCxnSpPr>
        <p:spPr>
          <a:xfrm flipV="1">
            <a:off x="576604" y="273535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70313" y="30212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446261" y="55302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751880" y="557749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C3 train M1 A2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7037110" y="447008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7112510" y="437480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886279" y="420906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3641888" y="446851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717288" y="437323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3491057" y="420749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3" name="Straight Connector 182"/>
          <p:cNvCxnSpPr/>
          <p:nvPr/>
        </p:nvCxnSpPr>
        <p:spPr>
          <a:xfrm>
            <a:off x="2314281" y="104815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389681" y="95287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163450" y="78713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2312709" y="16876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388109" y="15923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2161878" y="14265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9" name="Straight Connector 188"/>
          <p:cNvCxnSpPr/>
          <p:nvPr/>
        </p:nvCxnSpPr>
        <p:spPr>
          <a:xfrm>
            <a:off x="7046536" y="467747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7121936" y="458219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6895705" y="441645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192" name="Straight Connector 191"/>
          <p:cNvCxnSpPr/>
          <p:nvPr/>
        </p:nvCxnSpPr>
        <p:spPr>
          <a:xfrm>
            <a:off x="2089608" y="30482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2165008" y="29529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1938777" y="27871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195" name="Straight Connector 194"/>
          <p:cNvCxnSpPr/>
          <p:nvPr/>
        </p:nvCxnSpPr>
        <p:spPr>
          <a:xfrm>
            <a:off x="7038680" y="491471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7114080" y="481944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887849" y="4653697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198" name="Straight Connector 197"/>
          <p:cNvCxnSpPr/>
          <p:nvPr/>
        </p:nvCxnSpPr>
        <p:spPr>
          <a:xfrm>
            <a:off x="1855510" y="2210795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1930910" y="2115516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1704679" y="1949773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201" name="Straight Connector 200"/>
          <p:cNvCxnSpPr/>
          <p:nvPr/>
        </p:nvCxnSpPr>
        <p:spPr>
          <a:xfrm>
            <a:off x="4372467" y="5349920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447867" y="5254641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4259344" y="5079471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1432878" y="274026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1508278" y="264498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1319755" y="246981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5665511" y="534206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5740911" y="524678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5542961" y="508104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0" name="Straight Connector 209"/>
          <p:cNvCxnSpPr/>
          <p:nvPr/>
        </p:nvCxnSpPr>
        <p:spPr>
          <a:xfrm>
            <a:off x="1425021" y="304349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500421" y="294821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1302471" y="2782472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 rot="5400000">
            <a:off x="7642838" y="1454855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866775" y="847725"/>
            <a:ext cx="2171700" cy="1733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866775" y="2600325"/>
            <a:ext cx="2181225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343275" y="3790950"/>
            <a:ext cx="2705100" cy="2219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6048375" y="3790950"/>
            <a:ext cx="2305050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188711" y="56255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864986" y="57207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70313" y="470722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70313" y="57835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106863" y="4707655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1182263" y="4612376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993740" y="443720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FF"/>
                </a:solidFill>
              </a:rPr>
              <a:t>E .7</a:t>
            </a:r>
          </a:p>
        </p:txBody>
      </p:sp>
      <p:cxnSp>
        <p:nvCxnSpPr>
          <p:cNvPr id="163" name="Straight Connector 162"/>
          <p:cNvCxnSpPr/>
          <p:nvPr/>
        </p:nvCxnSpPr>
        <p:spPr>
          <a:xfrm>
            <a:off x="1785102" y="5793312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860502" y="5698033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1662552" y="5532290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FF"/>
                </a:solidFill>
              </a:rPr>
              <a:t>F .7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H="1" flipV="1">
            <a:off x="714375" y="3895725"/>
            <a:ext cx="1152525" cy="1895475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632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4" name="Straight Connector 93"/>
          <p:cNvCxnSpPr/>
          <p:nvPr/>
        </p:nvCxnSpPr>
        <p:spPr>
          <a:xfrm flipV="1">
            <a:off x="571881" y="315484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559318" y="119089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60886" y="1465844"/>
            <a:ext cx="8078771" cy="94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73449" y="19120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124175" y="57031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570380" y="56402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229556" y="556163"/>
            <a:ext cx="0" cy="57220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64074" y="57031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C3 test M1 A2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 rot="5400000">
            <a:off x="7642838" y="1454855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866775" y="847725"/>
            <a:ext cx="2171700" cy="1733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866775" y="2600325"/>
            <a:ext cx="2181225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343275" y="3790950"/>
            <a:ext cx="2705100" cy="2219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048375" y="3790950"/>
            <a:ext cx="2305050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508077" y="5801983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583477" y="5717143"/>
            <a:ext cx="9427" cy="16968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374531" y="552705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X .5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1622102" y="4447362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697502" y="4362522"/>
            <a:ext cx="9427" cy="16968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497752" y="4163004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Y .5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2138275" y="4794017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213675" y="4709177"/>
            <a:ext cx="9427" cy="16968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023583" y="4528513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C80"/>
                </a:solidFill>
              </a:rPr>
              <a:t>Z .6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H="1" flipV="1">
            <a:off x="1476375" y="4095750"/>
            <a:ext cx="1152525" cy="1895475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1552575" y="4105275"/>
            <a:ext cx="1152525" cy="1895475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1790700" y="4105275"/>
            <a:ext cx="1152525" cy="1895475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1809750" y="4657725"/>
            <a:ext cx="762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1695450" y="4562475"/>
            <a:ext cx="47625" cy="57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1714500" y="4714875"/>
            <a:ext cx="447675" cy="438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210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7" name="Straight Connector 96"/>
          <p:cNvCxnSpPr/>
          <p:nvPr/>
        </p:nvCxnSpPr>
        <p:spPr>
          <a:xfrm flipV="1">
            <a:off x="557750" y="1047920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60886" y="2770769"/>
            <a:ext cx="8078771" cy="9427"/>
          </a:xfrm>
          <a:prstGeom prst="line">
            <a:avLst/>
          </a:prstGeom>
          <a:ln>
            <a:solidFill>
              <a:srgbClr val="FF99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562454" y="167480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715678" y="54832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620081" y="556163"/>
            <a:ext cx="0" cy="5722071"/>
          </a:xfrm>
          <a:prstGeom prst="line">
            <a:avLst/>
          </a:prstGeom>
          <a:ln>
            <a:solidFill>
              <a:srgbClr val="FF99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C3 train M2 A1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7037110" y="447008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7112510" y="437480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886279" y="420906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3641888" y="446851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717288" y="437323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3491057" y="420749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3" name="Straight Connector 182"/>
          <p:cNvCxnSpPr/>
          <p:nvPr/>
        </p:nvCxnSpPr>
        <p:spPr>
          <a:xfrm>
            <a:off x="2314281" y="104815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389681" y="95287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163450" y="78713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2312709" y="16876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388109" y="15923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2161878" y="14265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9" name="Straight Connector 188"/>
          <p:cNvCxnSpPr/>
          <p:nvPr/>
        </p:nvCxnSpPr>
        <p:spPr>
          <a:xfrm>
            <a:off x="7046536" y="467747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7121936" y="458219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6895705" y="441645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192" name="Straight Connector 191"/>
          <p:cNvCxnSpPr/>
          <p:nvPr/>
        </p:nvCxnSpPr>
        <p:spPr>
          <a:xfrm>
            <a:off x="2089608" y="30482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2165008" y="29529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1938777" y="27871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195" name="Straight Connector 194"/>
          <p:cNvCxnSpPr/>
          <p:nvPr/>
        </p:nvCxnSpPr>
        <p:spPr>
          <a:xfrm>
            <a:off x="7038680" y="491471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7114080" y="481944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887849" y="4653697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198" name="Straight Connector 197"/>
          <p:cNvCxnSpPr/>
          <p:nvPr/>
        </p:nvCxnSpPr>
        <p:spPr>
          <a:xfrm>
            <a:off x="1855510" y="2210795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1930910" y="2115516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1704679" y="1949773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201" name="Straight Connector 200"/>
          <p:cNvCxnSpPr/>
          <p:nvPr/>
        </p:nvCxnSpPr>
        <p:spPr>
          <a:xfrm>
            <a:off x="4372467" y="5349920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447867" y="5254641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4259344" y="5079471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1432878" y="274026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1508278" y="264498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1319755" y="246981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5665511" y="534206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5740911" y="524678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5542961" y="508104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0" name="Straight Connector 209"/>
          <p:cNvCxnSpPr/>
          <p:nvPr/>
        </p:nvCxnSpPr>
        <p:spPr>
          <a:xfrm>
            <a:off x="1425021" y="304349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500421" y="294821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1302471" y="2782472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 rot="5400000">
            <a:off x="7642838" y="1454855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 flipH="1">
            <a:off x="1209675" y="866775"/>
            <a:ext cx="1838325" cy="2362200"/>
          </a:xfrm>
          <a:prstGeom prst="line">
            <a:avLst/>
          </a:prstGeom>
          <a:ln>
            <a:solidFill>
              <a:srgbClr val="FF99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5" idx="1"/>
          </p:cNvCxnSpPr>
          <p:nvPr/>
        </p:nvCxnSpPr>
        <p:spPr>
          <a:xfrm flipH="1" flipV="1">
            <a:off x="257175" y="2190750"/>
            <a:ext cx="2771775" cy="1235400"/>
          </a:xfrm>
          <a:prstGeom prst="line">
            <a:avLst/>
          </a:prstGeom>
          <a:ln>
            <a:solidFill>
              <a:srgbClr val="FF99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333750" y="3810000"/>
            <a:ext cx="3686175" cy="2314575"/>
          </a:xfrm>
          <a:prstGeom prst="line">
            <a:avLst/>
          </a:prstGeom>
          <a:ln>
            <a:solidFill>
              <a:srgbClr val="FF99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5057775" y="3810000"/>
            <a:ext cx="3286125" cy="1733550"/>
          </a:xfrm>
          <a:prstGeom prst="line">
            <a:avLst/>
          </a:prstGeom>
          <a:ln>
            <a:solidFill>
              <a:srgbClr val="FF99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857250" y="838200"/>
            <a:ext cx="2190750" cy="193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847725" y="2771775"/>
            <a:ext cx="2200275" cy="742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3352800" y="3819525"/>
            <a:ext cx="2257425" cy="2181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>
            <a:off x="5629275" y="3819525"/>
            <a:ext cx="2743200" cy="2190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2096428" y="56737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2801278" y="576898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2023620" y="4181144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2099020" y="4085865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1872789" y="39201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FF"/>
                </a:solidFill>
              </a:rPr>
              <a:t>B .3</a:t>
            </a:r>
          </a:p>
        </p:txBody>
      </p:sp>
      <p:cxnSp>
        <p:nvCxnSpPr>
          <p:cNvPr id="176" name="Straight Connector 175"/>
          <p:cNvCxnSpPr/>
          <p:nvPr/>
        </p:nvCxnSpPr>
        <p:spPr>
          <a:xfrm>
            <a:off x="2719061" y="4826575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794461" y="4731296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2568230" y="45655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FF"/>
                </a:solidFill>
              </a:rPr>
              <a:t>A .3</a:t>
            </a:r>
          </a:p>
        </p:txBody>
      </p:sp>
      <p:cxnSp>
        <p:nvCxnSpPr>
          <p:cNvPr id="179" name="Straight Connector 178"/>
          <p:cNvCxnSpPr/>
          <p:nvPr/>
        </p:nvCxnSpPr>
        <p:spPr>
          <a:xfrm flipV="1">
            <a:off x="591029" y="4160831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581504" y="481805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H="1" flipV="1">
            <a:off x="1228725" y="3371850"/>
            <a:ext cx="1562100" cy="1457326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45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1" y="65834"/>
            <a:ext cx="8877299" cy="63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Note the difference: induction/deduction + </a:t>
            </a:r>
            <a:r>
              <a:rPr lang="en-US" sz="3600" b="1" dirty="0">
                <a:solidFill>
                  <a:srgbClr val="FF0000"/>
                </a:solidFill>
              </a:rPr>
              <a:t>test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820874"/>
            <a:ext cx="7886700" cy="5392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Deduction = querying, search, input offline ordered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Induction = learning, estimating, generalizing, 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25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51023"/>
            <a:ext cx="6305550" cy="22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1219851"/>
            <a:ext cx="1378640" cy="22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782289"/>
            <a:ext cx="8300603" cy="258445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047009" y="5725391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42312" y="5732317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79179" y="5749634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05655" y="5746169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32131" y="5732313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89780" y="5739239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16256" y="5735774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69995" y="5732309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58817" y="5739235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99594" y="5735770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99594" y="5808518"/>
            <a:ext cx="290915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90509" y="5850082"/>
            <a:ext cx="0" cy="10390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85108" y="6096002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80411" y="6102928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17278" y="6120245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643754" y="6116780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70230" y="6102924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27879" y="6109850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54355" y="6106385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708094" y="6102920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296916" y="6109846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937693" y="6106381"/>
            <a:ext cx="0" cy="1246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937693" y="6179129"/>
            <a:ext cx="290915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228608" y="6220693"/>
            <a:ext cx="0" cy="10390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736" y="1735282"/>
            <a:ext cx="6670964" cy="103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95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4" name="Straight Connector 93"/>
          <p:cNvCxnSpPr/>
          <p:nvPr/>
        </p:nvCxnSpPr>
        <p:spPr>
          <a:xfrm flipV="1">
            <a:off x="571881" y="315484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559318" y="119089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73449" y="19120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124175" y="57031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570380" y="56402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64074" y="57031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C3 test M2 A1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 rot="5400000">
            <a:off x="7642838" y="1454855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H="1" flipV="1">
            <a:off x="1495425" y="4267200"/>
            <a:ext cx="1562100" cy="1457326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857250" y="838200"/>
            <a:ext cx="2190750" cy="193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847725" y="2771775"/>
            <a:ext cx="2200275" cy="742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352800" y="3819525"/>
            <a:ext cx="2257425" cy="2181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5629275" y="3819525"/>
            <a:ext cx="2743200" cy="2190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800075" y="560788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000100" y="58936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638275" y="57031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52831" y="456454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562356" y="500269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2831" y="5507520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546177" y="5506708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621577" y="5421868"/>
            <a:ext cx="9427" cy="16968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412631" y="5231777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FF"/>
                </a:solidFill>
              </a:rPr>
              <a:t>X .5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1726877" y="4561662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802277" y="4476822"/>
            <a:ext cx="9427" cy="16968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602527" y="4277304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FF"/>
                </a:solidFill>
              </a:rPr>
              <a:t>Y .5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1928725" y="5013092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004125" y="4928252"/>
            <a:ext cx="9427" cy="16968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814033" y="474758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FF"/>
                </a:solidFill>
              </a:rPr>
              <a:t>Z .6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1495425" y="4448175"/>
            <a:ext cx="1562100" cy="1457326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1514475" y="4533900"/>
            <a:ext cx="1562100" cy="1457326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1409700" y="4648200"/>
            <a:ext cx="219075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1866900" y="4829175"/>
            <a:ext cx="38101" cy="38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2228850" y="5057775"/>
            <a:ext cx="114300" cy="123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730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1" name="Straight Connector 90"/>
          <p:cNvCxnSpPr/>
          <p:nvPr/>
        </p:nvCxnSpPr>
        <p:spPr>
          <a:xfrm flipV="1">
            <a:off x="576604" y="273535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70313" y="30212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60886" y="1465844"/>
            <a:ext cx="8078771" cy="9427"/>
          </a:xfrm>
          <a:prstGeom prst="line">
            <a:avLst/>
          </a:prstGeom>
          <a:ln>
            <a:solidFill>
              <a:srgbClr val="FF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446261" y="55302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229556" y="556163"/>
            <a:ext cx="0" cy="5722071"/>
          </a:xfrm>
          <a:prstGeom prst="line">
            <a:avLst/>
          </a:prstGeom>
          <a:ln>
            <a:solidFill>
              <a:srgbClr val="FF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751880" y="557749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C3 train M2 A2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7037110" y="447008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7112510" y="437480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886279" y="420906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3641888" y="446851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717288" y="437323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3491057" y="420749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3" name="Straight Connector 182"/>
          <p:cNvCxnSpPr/>
          <p:nvPr/>
        </p:nvCxnSpPr>
        <p:spPr>
          <a:xfrm>
            <a:off x="2314281" y="104815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389681" y="95287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163450" y="78713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 .3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2312709" y="16876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388109" y="15923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2161878" y="14265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 .3</a:t>
            </a:r>
          </a:p>
        </p:txBody>
      </p:sp>
      <p:cxnSp>
        <p:nvCxnSpPr>
          <p:cNvPr id="189" name="Straight Connector 188"/>
          <p:cNvCxnSpPr/>
          <p:nvPr/>
        </p:nvCxnSpPr>
        <p:spPr>
          <a:xfrm>
            <a:off x="7046536" y="4677477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7121936" y="4582198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6895705" y="441645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192" name="Straight Connector 191"/>
          <p:cNvCxnSpPr/>
          <p:nvPr/>
        </p:nvCxnSpPr>
        <p:spPr>
          <a:xfrm>
            <a:off x="2089608" y="304820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2165008" y="295293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1938777" y="278718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 .4</a:t>
            </a:r>
          </a:p>
        </p:txBody>
      </p:sp>
      <p:cxnSp>
        <p:nvCxnSpPr>
          <p:cNvPr id="195" name="Straight Connector 194"/>
          <p:cNvCxnSpPr/>
          <p:nvPr/>
        </p:nvCxnSpPr>
        <p:spPr>
          <a:xfrm>
            <a:off x="7038680" y="491471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7114080" y="481944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887849" y="4653697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198" name="Straight Connector 197"/>
          <p:cNvCxnSpPr/>
          <p:nvPr/>
        </p:nvCxnSpPr>
        <p:spPr>
          <a:xfrm>
            <a:off x="1855510" y="2210795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1930910" y="2115516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1704679" y="1949773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 .5</a:t>
            </a:r>
          </a:p>
        </p:txBody>
      </p:sp>
      <p:cxnSp>
        <p:nvCxnSpPr>
          <p:cNvPr id="201" name="Straight Connector 200"/>
          <p:cNvCxnSpPr/>
          <p:nvPr/>
        </p:nvCxnSpPr>
        <p:spPr>
          <a:xfrm>
            <a:off x="4372467" y="5349920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447867" y="5254641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4259344" y="5079471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1432878" y="274026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1508278" y="264498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1319755" y="246981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 .7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5665511" y="534206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5740911" y="524678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5542961" y="508104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0" name="Straight Connector 209"/>
          <p:cNvCxnSpPr/>
          <p:nvPr/>
        </p:nvCxnSpPr>
        <p:spPr>
          <a:xfrm>
            <a:off x="1425021" y="304349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500421" y="294821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1302471" y="2782472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 rot="5400000">
            <a:off x="7642838" y="1454855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857250" y="838200"/>
            <a:ext cx="2190750" cy="193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847725" y="2771775"/>
            <a:ext cx="2200275" cy="742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352800" y="3819525"/>
            <a:ext cx="2257425" cy="2181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5629275" y="3819525"/>
            <a:ext cx="2743200" cy="2190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893436" y="56255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607811" y="56255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576604" y="4878478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586129" y="5907178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811588" y="4888630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886988" y="4793351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698465" y="4618181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FF"/>
                </a:solidFill>
              </a:rPr>
              <a:t>E .7</a:t>
            </a:r>
          </a:p>
        </p:txBody>
      </p:sp>
      <p:cxnSp>
        <p:nvCxnSpPr>
          <p:cNvPr id="165" name="Straight Connector 164"/>
          <p:cNvCxnSpPr/>
          <p:nvPr/>
        </p:nvCxnSpPr>
        <p:spPr>
          <a:xfrm>
            <a:off x="1527927" y="5917137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603327" y="5821858"/>
            <a:ext cx="9427" cy="19056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1405377" y="565611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FF"/>
                </a:solidFill>
              </a:rPr>
              <a:t>F .7</a:t>
            </a:r>
          </a:p>
        </p:txBody>
      </p:sp>
      <p:cxnSp>
        <p:nvCxnSpPr>
          <p:cNvPr id="169" name="Straight Connector 168"/>
          <p:cNvCxnSpPr>
            <a:stCxn id="167" idx="2"/>
          </p:cNvCxnSpPr>
          <p:nvPr/>
        </p:nvCxnSpPr>
        <p:spPr>
          <a:xfrm flipH="1" flipV="1">
            <a:off x="161925" y="3781425"/>
            <a:ext cx="1484063" cy="2213244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545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4" name="Straight Connector 93"/>
          <p:cNvCxnSpPr/>
          <p:nvPr/>
        </p:nvCxnSpPr>
        <p:spPr>
          <a:xfrm flipV="1">
            <a:off x="571881" y="315484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559318" y="119089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60886" y="1465844"/>
            <a:ext cx="8078771" cy="94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73449" y="19120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124175" y="57031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570380" y="56402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229556" y="556163"/>
            <a:ext cx="0" cy="57220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64074" y="57031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09620" y="29494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85020" y="19966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158789" y="3392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5131323" y="29826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06723" y="20298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980492" y="3723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00160" y="27923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5560" y="18395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49329" y="1821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6821863" y="30710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97263" y="21182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08740" y="36656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700127" y="2973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775527" y="20210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77577" y="3636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547736" y="2926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23136" y="19739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396905" y="3165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298995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C3 test M2 A2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 rot="5400000">
            <a:off x="7642838" y="1454855"/>
            <a:ext cx="249093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857250" y="838200"/>
            <a:ext cx="2190750" cy="193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847725" y="2771775"/>
            <a:ext cx="2200275" cy="742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352800" y="3819525"/>
            <a:ext cx="2257425" cy="2181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5629275" y="3819525"/>
            <a:ext cx="2743200" cy="2190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546177" y="5506708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621577" y="5421868"/>
            <a:ext cx="9427" cy="16968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412631" y="5231777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FF"/>
                </a:solidFill>
              </a:rPr>
              <a:t>X .5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1726877" y="4561662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802277" y="4476822"/>
            <a:ext cx="9427" cy="16968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602527" y="4277304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FF"/>
                </a:solidFill>
              </a:rPr>
              <a:t>Y .5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1928725" y="5013092"/>
            <a:ext cx="169682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004125" y="4928252"/>
            <a:ext cx="9427" cy="169683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814033" y="474758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FF"/>
                </a:solidFill>
              </a:rPr>
              <a:t>Z .6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1181100" y="3781425"/>
            <a:ext cx="1484063" cy="2213244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1276350" y="3781425"/>
            <a:ext cx="1484063" cy="2213244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1457325" y="3781425"/>
            <a:ext cx="1484063" cy="2213244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2200275" y="5124450"/>
            <a:ext cx="152400" cy="133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636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025"/>
            <a:ext cx="7886700" cy="57755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Experiment evaluation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1009" y="6365777"/>
            <a:ext cx="2057400" cy="365125"/>
          </a:xfrm>
        </p:spPr>
        <p:txBody>
          <a:bodyPr/>
          <a:lstStyle/>
          <a:p>
            <a:fld id="{105CACD4-D05D-443A-96A5-56D488532F2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2742" y="857826"/>
            <a:ext cx="79279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sum of error measures of splits </a:t>
            </a:r>
            <a:r>
              <a:rPr lang="en-US" dirty="0">
                <a:solidFill>
                  <a:srgbClr val="FFC000"/>
                </a:solidFill>
              </a:rPr>
              <a:t>c1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c2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c3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M2+A2 is the winner (tightly followed by M2A1, then M1A1 and far away last M1A2)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424625" y="5374654"/>
            <a:ext cx="66675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43295" y="5420805"/>
            <a:ext cx="276225" cy="276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2742" y="5712637"/>
            <a:ext cx="1013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M1     A1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2426" y="5714205"/>
            <a:ext cx="1013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M1     A2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2110" y="5706346"/>
            <a:ext cx="1013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M2     A1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1794" y="5698487"/>
            <a:ext cx="1013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M2     A2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140055" y="3041322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178593" y="3052317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188850" y="3053885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89680" y="3046026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492182" y="5319660"/>
            <a:ext cx="66675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156775" y="5229716"/>
            <a:ext cx="485775" cy="476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836107" y="5024282"/>
            <a:ext cx="38100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640979" y="5072504"/>
            <a:ext cx="180975" cy="18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206782" y="5363851"/>
            <a:ext cx="352425" cy="333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640845" y="5269070"/>
            <a:ext cx="19050" cy="28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549977" y="5300123"/>
            <a:ext cx="76200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206810" y="5287454"/>
            <a:ext cx="457200" cy="409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792149" y="5090670"/>
            <a:ext cx="47625" cy="28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652914" y="5120227"/>
            <a:ext cx="133350" cy="142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5033913"/>
            <a:ext cx="90214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567305" y="4958008"/>
            <a:ext cx="342900" cy="342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925231" y="4853922"/>
            <a:ext cx="76200" cy="104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68" y="5110897"/>
            <a:ext cx="90214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136" y="5282151"/>
            <a:ext cx="90214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04" y="5330854"/>
            <a:ext cx="90214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318824" y="4326412"/>
            <a:ext cx="26670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621070" y="4288609"/>
            <a:ext cx="3810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876648" y="4598807"/>
            <a:ext cx="438150" cy="447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995" y="4290748"/>
            <a:ext cx="90214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0520" y="4862248"/>
            <a:ext cx="90214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816679" y="5015062"/>
            <a:ext cx="76200" cy="85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891203" y="4940235"/>
            <a:ext cx="90048" cy="92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676748" y="5080753"/>
            <a:ext cx="133350" cy="18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9570" y="4947973"/>
            <a:ext cx="90214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808751" y="4987074"/>
            <a:ext cx="104775" cy="123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933263" y="4911758"/>
            <a:ext cx="76200" cy="104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997189" y="4809438"/>
            <a:ext cx="104775" cy="114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0520" y="4814623"/>
            <a:ext cx="90214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462949" y="4223110"/>
            <a:ext cx="161925" cy="190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000938" y="4409781"/>
            <a:ext cx="447676" cy="466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0520" y="4224073"/>
            <a:ext cx="902145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4092706" y="3762177"/>
            <a:ext cx="762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213781" y="3687254"/>
            <a:ext cx="47625" cy="57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649352" y="3834941"/>
            <a:ext cx="447675" cy="438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8620" y="3700198"/>
            <a:ext cx="902145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988324" y="4703877"/>
            <a:ext cx="219075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318556" y="4543719"/>
            <a:ext cx="38101" cy="38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4207006" y="4600869"/>
            <a:ext cx="114300" cy="123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0520" y="4538398"/>
            <a:ext cx="902145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274887" y="4629740"/>
            <a:ext cx="66675" cy="38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5112568" y="4685514"/>
            <a:ext cx="152400" cy="133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9095" y="4643173"/>
            <a:ext cx="902145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" y="123803"/>
            <a:ext cx="4274156" cy="57755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Experiment evaluation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1009" y="6475947"/>
            <a:ext cx="2057400" cy="365125"/>
          </a:xfrm>
        </p:spPr>
        <p:txBody>
          <a:bodyPr/>
          <a:lstStyle/>
          <a:p>
            <a:fld id="{105CACD4-D05D-443A-96A5-56D488532F2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8334" y="814979"/>
            <a:ext cx="844853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sum of error measures of splits </a:t>
            </a:r>
            <a:r>
              <a:rPr lang="en-US" dirty="0">
                <a:solidFill>
                  <a:srgbClr val="FFC000"/>
                </a:solidFill>
              </a:rPr>
              <a:t>c1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c2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c3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M2+A2 is the winner (tightly followed by M2A1, then M1A1 and far away last M1A2) </a:t>
            </a:r>
          </a:p>
          <a:p>
            <a:r>
              <a:rPr lang="en-US" dirty="0"/>
              <a:t>In general A1 is little bit better than A2, and M2 is better than M1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407667" y="5374654"/>
            <a:ext cx="66675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26337" y="5420805"/>
            <a:ext cx="276225" cy="276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95784" y="5712637"/>
            <a:ext cx="1013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M1     A1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15468" y="5714205"/>
            <a:ext cx="1013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M1     A2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35152" y="5706346"/>
            <a:ext cx="1013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M2     A1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4836" y="5698487"/>
            <a:ext cx="1013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M2     A2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123097" y="3041322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161635" y="3052317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171892" y="3053885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172722" y="3046026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475224" y="5319660"/>
            <a:ext cx="66675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139817" y="5229716"/>
            <a:ext cx="485775" cy="476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819149" y="5024282"/>
            <a:ext cx="38100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624021" y="5072504"/>
            <a:ext cx="180975" cy="18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89824" y="5363851"/>
            <a:ext cx="352425" cy="333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623887" y="5269070"/>
            <a:ext cx="19050" cy="28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533019" y="5300123"/>
            <a:ext cx="76200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189852" y="5287454"/>
            <a:ext cx="457200" cy="409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775191" y="5090670"/>
            <a:ext cx="47625" cy="28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635956" y="5120227"/>
            <a:ext cx="133350" cy="142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5033913"/>
            <a:ext cx="90214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550347" y="4958008"/>
            <a:ext cx="342900" cy="342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908273" y="4853922"/>
            <a:ext cx="76200" cy="104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68" y="5110897"/>
            <a:ext cx="90214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136" y="5282151"/>
            <a:ext cx="90214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04" y="5330854"/>
            <a:ext cx="90214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301866" y="4326412"/>
            <a:ext cx="26670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604112" y="4288609"/>
            <a:ext cx="3810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859690" y="4598807"/>
            <a:ext cx="438150" cy="447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995" y="4290748"/>
            <a:ext cx="90214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0520" y="4862248"/>
            <a:ext cx="90214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799721" y="5015062"/>
            <a:ext cx="76200" cy="85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874245" y="4940235"/>
            <a:ext cx="90048" cy="92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659790" y="5080753"/>
            <a:ext cx="133350" cy="18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9570" y="4947973"/>
            <a:ext cx="90214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791793" y="4987074"/>
            <a:ext cx="104775" cy="123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916305" y="4911758"/>
            <a:ext cx="76200" cy="104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980231" y="4809438"/>
            <a:ext cx="104775" cy="114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0520" y="4814623"/>
            <a:ext cx="90214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445991" y="4223110"/>
            <a:ext cx="161925" cy="190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983980" y="4409781"/>
            <a:ext cx="447676" cy="466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0520" y="4224073"/>
            <a:ext cx="902145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075748" y="3762177"/>
            <a:ext cx="762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196823" y="3687254"/>
            <a:ext cx="47625" cy="57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5632394" y="3834941"/>
            <a:ext cx="447675" cy="438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8620" y="3700198"/>
            <a:ext cx="902145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5971366" y="4703877"/>
            <a:ext cx="219075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301598" y="4543719"/>
            <a:ext cx="38101" cy="38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190048" y="4600869"/>
            <a:ext cx="114300" cy="123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0520" y="4538398"/>
            <a:ext cx="902145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7257929" y="4629740"/>
            <a:ext cx="66675" cy="38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7095610" y="4685514"/>
            <a:ext cx="152400" cy="133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9095" y="4643173"/>
            <a:ext cx="902145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18372" y="5719317"/>
            <a:ext cx="4347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320777" y="5728496"/>
            <a:ext cx="4347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23183" y="5726658"/>
            <a:ext cx="4988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25587" y="5735837"/>
            <a:ext cx="4988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M1</a:t>
            </a: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619958" y="3060705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1135915" y="3058867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541706" y="3068046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2013599" y="3066208"/>
            <a:ext cx="272415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1129906" y="5307602"/>
            <a:ext cx="457200" cy="409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1715245" y="5110818"/>
            <a:ext cx="47625" cy="28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576010" y="5140375"/>
            <a:ext cx="133350" cy="142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731847" y="5007222"/>
            <a:ext cx="104775" cy="123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1856359" y="4931906"/>
            <a:ext cx="76200" cy="104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1920285" y="4829586"/>
            <a:ext cx="104775" cy="114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2197983" y="4649888"/>
            <a:ext cx="66675" cy="38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2035664" y="4705662"/>
            <a:ext cx="152400" cy="133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020818" y="5283811"/>
            <a:ext cx="457200" cy="409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2606157" y="5087027"/>
            <a:ext cx="47625" cy="28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2466922" y="5116584"/>
            <a:ext cx="133350" cy="142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2622759" y="4983431"/>
            <a:ext cx="104775" cy="123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2747271" y="4908115"/>
            <a:ext cx="76200" cy="104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2811197" y="4805795"/>
            <a:ext cx="104775" cy="114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3088895" y="4626097"/>
            <a:ext cx="66675" cy="38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2926576" y="4681871"/>
            <a:ext cx="152400" cy="133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2282074" y="4313893"/>
            <a:ext cx="352425" cy="333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2716137" y="4219112"/>
            <a:ext cx="19050" cy="28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2625269" y="4250165"/>
            <a:ext cx="76200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2891971" y="3965104"/>
            <a:ext cx="76200" cy="85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2966495" y="3890277"/>
            <a:ext cx="90048" cy="92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2752040" y="4030795"/>
            <a:ext cx="133350" cy="18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3063616" y="3653919"/>
            <a:ext cx="219075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3393848" y="3493761"/>
            <a:ext cx="38101" cy="38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3282298" y="3550911"/>
            <a:ext cx="114300" cy="123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1553542" y="5414091"/>
            <a:ext cx="352425" cy="333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1987605" y="5319310"/>
            <a:ext cx="19050" cy="28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1896737" y="5350363"/>
            <a:ext cx="76200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2163439" y="5065302"/>
            <a:ext cx="76200" cy="85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2237963" y="4990475"/>
            <a:ext cx="90048" cy="92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2023508" y="5130993"/>
            <a:ext cx="133350" cy="18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2335084" y="4754117"/>
            <a:ext cx="219075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2665316" y="4593959"/>
            <a:ext cx="38101" cy="38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2553766" y="4651109"/>
            <a:ext cx="114300" cy="123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600919" y="5270261"/>
            <a:ext cx="485775" cy="476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1280251" y="5064827"/>
            <a:ext cx="38100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1085123" y="5113049"/>
            <a:ext cx="180975" cy="18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1762968" y="4366957"/>
            <a:ext cx="26670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2065214" y="4329154"/>
            <a:ext cx="3810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1320792" y="4639352"/>
            <a:ext cx="438150" cy="447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2536850" y="3802722"/>
            <a:ext cx="762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657925" y="3727799"/>
            <a:ext cx="47625" cy="57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>
            <a:off x="2093496" y="3875486"/>
            <a:ext cx="447675" cy="438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3154161" y="4142939"/>
            <a:ext cx="485775" cy="476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3833493" y="3937505"/>
            <a:ext cx="38100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3638365" y="3985727"/>
            <a:ext cx="180975" cy="18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4316210" y="3239635"/>
            <a:ext cx="26670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4618456" y="3201832"/>
            <a:ext cx="3810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3874034" y="3512030"/>
            <a:ext cx="438150" cy="447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5090092" y="2675400"/>
            <a:ext cx="762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5211167" y="2600477"/>
            <a:ext cx="47625" cy="57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>
            <a:off x="4646738" y="2748164"/>
            <a:ext cx="447675" cy="438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2981446" y="3386070"/>
            <a:ext cx="66675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>
            <a:off x="2700116" y="3432221"/>
            <a:ext cx="276225" cy="276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V="1">
            <a:off x="3049003" y="3331076"/>
            <a:ext cx="66675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3124126" y="2969424"/>
            <a:ext cx="342900" cy="342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3482052" y="2865338"/>
            <a:ext cx="76200" cy="104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>
            <a:off x="4019770" y="2234526"/>
            <a:ext cx="161925" cy="190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3557759" y="2421197"/>
            <a:ext cx="447676" cy="466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3001498" y="4266290"/>
            <a:ext cx="66675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2720168" y="4312441"/>
            <a:ext cx="276225" cy="276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V="1">
            <a:off x="3069055" y="4211296"/>
            <a:ext cx="66675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3144178" y="3849644"/>
            <a:ext cx="342900" cy="342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3502104" y="3745558"/>
            <a:ext cx="76200" cy="104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4039822" y="3114746"/>
            <a:ext cx="161925" cy="190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3577811" y="3301417"/>
            <a:ext cx="447676" cy="466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035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566"/>
            <a:ext cx="7886700" cy="592003"/>
          </a:xfrm>
        </p:spPr>
        <p:txBody>
          <a:bodyPr>
            <a:normAutofit/>
          </a:bodyPr>
          <a:lstStyle/>
          <a:p>
            <a:r>
              <a:rPr lang="en-US" sz="3600" dirty="0"/>
              <a:t>Lessons learned 1?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66569"/>
            <a:ext cx="7886700" cy="55103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Are these synthetic data representative?</a:t>
            </a:r>
          </a:p>
          <a:p>
            <a:pPr lvl="1"/>
            <a:r>
              <a:rPr lang="en-US" dirty="0"/>
              <a:t>Experience/practice on different data distribution shows that estimated aggregation need not have nonnegative weights (contour line direction goes from SW to NE)</a:t>
            </a:r>
          </a:p>
          <a:p>
            <a:pPr lvl="1"/>
            <a:r>
              <a:rPr lang="en-US" dirty="0"/>
              <a:t>We did not specify graphical algorithm for valley/hill </a:t>
            </a:r>
          </a:p>
          <a:p>
            <a:r>
              <a:rPr lang="en-US" dirty="0"/>
              <a:t>We do not use information from DC, only from 1D projections – we lose information on mutual interplay of large preference in one attribute with other – there is a need for further algorithms</a:t>
            </a:r>
          </a:p>
          <a:p>
            <a:r>
              <a:rPr lang="en-US" dirty="0"/>
              <a:t>Error at highly preferred objects (recommended) is more important than that of low preferred </a:t>
            </a:r>
          </a:p>
          <a:p>
            <a:pPr lvl="1"/>
            <a:r>
              <a:rPr lang="en-US" dirty="0"/>
              <a:t>This can be measured by some classification metric </a:t>
            </a:r>
          </a:p>
          <a:p>
            <a:r>
              <a:rPr lang="en-US" dirty="0"/>
              <a:t>When designing a graphical algorithm, we (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as humans </a:t>
            </a:r>
            <a:r>
              <a:rPr lang="en-US" dirty="0"/>
              <a:t>with global parallel visual perception)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are tempted </a:t>
            </a:r>
            <a:r>
              <a:rPr lang="en-US" dirty="0"/>
              <a:t>to “guess” the right solution – please erase “green” info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18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8385" y="3965249"/>
            <a:ext cx="2307365" cy="23073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8385" y="3956703"/>
            <a:ext cx="2315910" cy="2341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6665" y="3956703"/>
            <a:ext cx="1555335" cy="23159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2000" y="3956703"/>
            <a:ext cx="4161802" cy="23159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38385" y="546931"/>
            <a:ext cx="2315910" cy="19740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8385" y="2512464"/>
            <a:ext cx="2307365" cy="130750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8385" y="4546368"/>
            <a:ext cx="8195417" cy="85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36960" y="5681533"/>
            <a:ext cx="8195417" cy="85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28050" y="546931"/>
            <a:ext cx="0" cy="57513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63219" y="554049"/>
            <a:ext cx="0" cy="57513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6960" y="3956703"/>
            <a:ext cx="2317335" cy="2348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6960" y="546931"/>
            <a:ext cx="2308790" cy="32730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16665" y="546931"/>
            <a:ext cx="5715712" cy="32730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16665" y="3956703"/>
            <a:ext cx="5715712" cy="2315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36960" y="5117514"/>
            <a:ext cx="8195417" cy="854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90649" y="545505"/>
            <a:ext cx="0" cy="575131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15476" y="544075"/>
            <a:ext cx="0" cy="57513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74630" y="525555"/>
            <a:ext cx="0" cy="57513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34537" y="524129"/>
            <a:ext cx="0" cy="57513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75558" y="522702"/>
            <a:ext cx="0" cy="57513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28415" y="1041163"/>
            <a:ext cx="8195417" cy="85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35535" y="2005414"/>
            <a:ext cx="8195417" cy="85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51199" y="2841480"/>
            <a:ext cx="8195417" cy="85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32682" y="3498084"/>
            <a:ext cx="8195417" cy="85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52362" y="4548486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27762" y="4453207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72449" y="4287464"/>
            <a:ext cx="3032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742303" y="35107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17703" y="255794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53845" y="90051"/>
            <a:ext cx="3032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A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187592" y="568639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262992" y="559111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99134" y="5425375"/>
            <a:ext cx="3032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B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091884" y="350579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67284" y="341051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03426" y="3244769"/>
            <a:ext cx="3032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B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560335" y="350436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35735" y="340908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71877" y="3243343"/>
            <a:ext cx="3032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B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558911" y="1041748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634311" y="946469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570453" y="780726"/>
            <a:ext cx="3032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B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104700" y="104032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180100" y="945044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116242" y="779301"/>
            <a:ext cx="3032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B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331241" y="2016078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406641" y="1920799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342783" y="1755056"/>
            <a:ext cx="3032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A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346908" y="284360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422308" y="2748321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58450" y="2582578"/>
            <a:ext cx="3032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A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592750" y="283362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668150" y="2738350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04292" y="2572607"/>
            <a:ext cx="3032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A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7591325" y="200325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666725" y="1907980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02867" y="1742237"/>
            <a:ext cx="3032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A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8757830" y="358194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833230" y="262915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769372" y="97172"/>
            <a:ext cx="2904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/>
              <a:t>Y</a:t>
            </a:r>
            <a:endParaRPr lang="en-US" sz="16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2193226" y="4535667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268626" y="4440388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04768" y="4274645"/>
            <a:ext cx="2904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/>
              <a:t>X</a:t>
            </a:r>
            <a:endParaRPr lang="en-US" sz="1600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1046666" y="5679384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22066" y="5584105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58208" y="5418362"/>
            <a:ext cx="2904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/>
              <a:t>Y</a:t>
            </a:r>
            <a:endParaRPr lang="en-US" sz="1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3346912" y="1048980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422312" y="953701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358454" y="787958"/>
            <a:ext cx="2904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/>
              <a:t>X</a:t>
            </a:r>
            <a:endParaRPr lang="en-US" sz="1600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3336942" y="3491658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412342" y="3396379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348484" y="3230636"/>
            <a:ext cx="2904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/>
              <a:t>X</a:t>
            </a:r>
            <a:endParaRPr lang="en-US" sz="1600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7599875" y="3507325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675275" y="3412046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611417" y="3246303"/>
            <a:ext cx="2904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/>
              <a:t>X</a:t>
            </a:r>
            <a:endParaRPr lang="en-US" sz="16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7589904" y="1044708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665304" y="949429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601446" y="783686"/>
            <a:ext cx="2904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/>
              <a:t>X</a:t>
            </a:r>
            <a:endParaRPr lang="en-US" sz="1600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4116030" y="2006107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191430" y="1910828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127572" y="1745085"/>
            <a:ext cx="2904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/>
              <a:t>Y</a:t>
            </a:r>
            <a:endParaRPr lang="en-US" sz="1600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4106059" y="2842173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181459" y="2746894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117601" y="2581151"/>
            <a:ext cx="2904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/>
              <a:t>Y</a:t>
            </a:r>
            <a:endParaRPr lang="en-US" sz="1600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5548876" y="2849294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624276" y="2754015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560418" y="2588272"/>
            <a:ext cx="2904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/>
              <a:t>Y</a:t>
            </a:r>
            <a:endParaRPr lang="en-US" sz="1600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5547451" y="2018925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622851" y="1923646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558993" y="1757903"/>
            <a:ext cx="2904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/>
              <a:t>Y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797606" y="549668"/>
            <a:ext cx="2045538" cy="31858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007522" y="4333419"/>
            <a:ext cx="3786385" cy="19349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313735" y="264295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7389135" y="169016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7308185" y="182736"/>
            <a:ext cx="3032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B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2200347" y="4551331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275747" y="4456052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194797" y="4469772"/>
            <a:ext cx="3032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3254327" y="2588272"/>
            <a:ext cx="437454" cy="454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423532" y="775135"/>
            <a:ext cx="437454" cy="454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1072298" y="569647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147698" y="560119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066748" y="5614915"/>
            <a:ext cx="3032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B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544" y="15268"/>
            <a:ext cx="274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doch</a:t>
            </a:r>
            <a:r>
              <a:rPr lang="cs-CZ" dirty="0" err="1"/>
              <a:t>ází</a:t>
            </a:r>
            <a:r>
              <a:rPr lang="cs-CZ" dirty="0"/>
              <a:t> ke „sporu“ v PC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016665" y="4187440"/>
            <a:ext cx="5714287" cy="1880074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7457434" y="1783535"/>
            <a:ext cx="437454" cy="454031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914400" y="1229166"/>
            <a:ext cx="1939896" cy="2590804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3960646" y="3252613"/>
            <a:ext cx="437454" cy="454031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5C1A85-5F29-4525-83BC-87ED8CB9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E0D4E7-441C-476C-83B7-22579427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0AC33-B56D-4D51-B734-321B2826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27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566"/>
            <a:ext cx="7886700" cy="592003"/>
          </a:xfrm>
        </p:spPr>
        <p:txBody>
          <a:bodyPr>
            <a:normAutofit/>
          </a:bodyPr>
          <a:lstStyle/>
          <a:p>
            <a:r>
              <a:rPr lang="en-US" sz="3600" dirty="0"/>
              <a:t>Machine learning – data mining -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823029"/>
            <a:ext cx="7886700" cy="53768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Teacher – labeling</a:t>
            </a:r>
          </a:p>
          <a:p>
            <a:pPr lvl="1"/>
            <a:r>
              <a:rPr lang="en-US" dirty="0"/>
              <a:t>Supervised</a:t>
            </a:r>
          </a:p>
          <a:p>
            <a:pPr lvl="1"/>
            <a:r>
              <a:rPr lang="en-US" dirty="0"/>
              <a:t>Unsupervised </a:t>
            </a:r>
          </a:p>
          <a:p>
            <a:r>
              <a:rPr lang="en-US" dirty="0"/>
              <a:t>How much do I know about items</a:t>
            </a:r>
          </a:p>
          <a:p>
            <a:pPr lvl="1"/>
            <a:r>
              <a:rPr lang="en-US" dirty="0"/>
              <a:t>Content based</a:t>
            </a:r>
          </a:p>
          <a:p>
            <a:pPr lvl="1"/>
            <a:r>
              <a:rPr lang="en-US" dirty="0"/>
              <a:t>Collaborative</a:t>
            </a:r>
          </a:p>
          <a:p>
            <a:pPr lvl="1"/>
            <a:r>
              <a:rPr lang="en-US" dirty="0"/>
              <a:t>Hybrid</a:t>
            </a:r>
          </a:p>
          <a:p>
            <a:r>
              <a:rPr lang="en-US" dirty="0"/>
              <a:t>How much do I know about user</a:t>
            </a:r>
          </a:p>
          <a:p>
            <a:pPr lvl="1"/>
            <a:r>
              <a:rPr lang="en-US" dirty="0"/>
              <a:t>Demographic data </a:t>
            </a:r>
          </a:p>
          <a:p>
            <a:pPr lvl="1"/>
            <a:r>
              <a:rPr lang="en-US" dirty="0"/>
              <a:t>Historical data</a:t>
            </a:r>
          </a:p>
          <a:p>
            <a:pPr lvl="1"/>
            <a:r>
              <a:rPr lang="en-US" dirty="0"/>
              <a:t>Anonymous users</a:t>
            </a:r>
          </a:p>
          <a:p>
            <a:r>
              <a:rPr lang="en-US" dirty="0"/>
              <a:t>Domain specific (leisure, frequency, … )</a:t>
            </a:r>
          </a:p>
          <a:p>
            <a:r>
              <a:rPr lang="en-US" dirty="0"/>
              <a:t>For more see lectures of </a:t>
            </a:r>
            <a:r>
              <a:rPr lang="en-US" dirty="0" err="1"/>
              <a:t>Ladislav</a:t>
            </a:r>
            <a:r>
              <a:rPr lang="en-US" dirty="0"/>
              <a:t> </a:t>
            </a:r>
            <a:r>
              <a:rPr lang="en-US"/>
              <a:t>Peska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2" descr="Machine Learning Lifecycle stock illustration. Illustration of wrangling -  200203062">
            <a:extLst>
              <a:ext uri="{FF2B5EF4-FFF2-40B4-BE49-F238E27FC236}">
                <a16:creationId xmlns:a16="http://schemas.microsoft.com/office/drawing/2014/main" id="{A89E3AD5-5951-4CFF-ADC0-38006936B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64" y="1389413"/>
            <a:ext cx="3580907" cy="36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93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1050" y="65834"/>
            <a:ext cx="7886700" cy="63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Evaluation metrics influences 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28650" y="820874"/>
                <a:ext cx="7886700" cy="539289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Regression</a:t>
                </a:r>
                <a:r>
                  <a:rPr lang="en-US" dirty="0"/>
                  <a:t> tasks </a:t>
                </a:r>
              </a:p>
              <a:p>
                <a:pPr lvl="1"/>
                <a:r>
                  <a:rPr lang="en-US" dirty="0"/>
                  <a:t>On test data compare </a:t>
                </a:r>
                <a:r>
                  <a:rPr lang="en-US" dirty="0" err="1"/>
                  <a:t>r</a:t>
                </a:r>
                <a:r>
                  <a:rPr lang="en-US" baseline="30000" dirty="0" err="1"/>
                  <a:t>f,t</a:t>
                </a:r>
                <a:r>
                  <a:rPr lang="en-US" dirty="0"/>
                  <a:t> with </a:t>
                </a:r>
                <a:r>
                  <a:rPr lang="en-US" dirty="0" err="1"/>
                  <a:t>r</a:t>
                </a:r>
                <a:r>
                  <a:rPr lang="en-US" baseline="30000" dirty="0" err="1"/>
                  <a:t>u</a:t>
                </a:r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Distance of </a:t>
                </a:r>
                <a:r>
                  <a:rPr lang="en-US" i="1" dirty="0" err="1">
                    <a:sym typeface="Wingdings" panose="05000000000000000000" pitchFamily="2" charset="2"/>
                  </a:rPr>
                  <a:t>r</a:t>
                </a:r>
                <a:r>
                  <a:rPr lang="en-US" i="1" baseline="30000" dirty="0" err="1"/>
                  <a:t>u</a:t>
                </a:r>
                <a:r>
                  <a:rPr lang="en-US" dirty="0"/>
                  <a:t> and </a:t>
                </a:r>
                <a:r>
                  <a:rPr lang="en-US" i="1" dirty="0"/>
                  <a:t>r</a:t>
                </a:r>
                <a:r>
                  <a:rPr lang="en-US" i="1" baseline="30000" dirty="0"/>
                  <a:t>u</a:t>
                </a:r>
                <a:r>
                  <a:rPr lang="en-US" i="1" baseline="-25000" dirty="0"/>
                  <a:t>e</a:t>
                </a:r>
                <a:r>
                  <a:rPr lang="en-US" dirty="0"/>
                  <a:t> as for f, g : O </a:t>
                </a:r>
                <a:r>
                  <a:rPr lang="en-US" dirty="0">
                    <a:sym typeface="Wingdings" panose="05000000000000000000" pitchFamily="2" charset="2"/>
                  </a:rPr>
                  <a:t> [0, 1] </a:t>
                </a:r>
                <a:endParaRPr lang="en-US" dirty="0"/>
              </a:p>
              <a:p>
                <a:endParaRPr lang="en-US" sz="1800" dirty="0"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𝑅𝑀𝑆𝐸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𝑜</m:t>
                                              </m:r>
                                            </m:e>
                                          </m:d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𝑔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𝑜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))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#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𝑂</m:t>
                                  </m:r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en-US" sz="2400" dirty="0"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100" dirty="0"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𝑜</m:t>
                                          </m:r>
                                        </m:e>
                                      </m:d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𝑔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𝑜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))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box>
                        </m:e>
                      </m:rad>
                    </m:oMath>
                  </m:oMathPara>
                </a14:m>
                <a:endParaRPr lang="en-US" sz="2400" dirty="0"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100" dirty="0"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𝑜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𝑜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)|</m:t>
                              </m:r>
                            </m:e>
                          </m:nary>
                        </m:e>
                      </m:box>
                    </m:oMath>
                  </m:oMathPara>
                </a14:m>
                <a:endParaRPr lang="en-US" sz="2400" dirty="0"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900" dirty="0"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𝑠𝑖𝑚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𝑉𝐺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𝑜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𝑜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)|</m:t>
                              </m:r>
                            </m:e>
                          </m:d>
                        </m:e>
                      </m:box>
                    </m:oMath>
                  </m:oMathPara>
                </a14:m>
                <a:endParaRPr lang="en-US" sz="2400" dirty="0">
                  <a:sym typeface="Wingdings" panose="05000000000000000000" pitchFamily="2" charset="2"/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  <a:highlight>
                      <a:srgbClr val="FFFF00"/>
                    </a:highlight>
                    <a:sym typeface="Wingdings" panose="05000000000000000000" pitchFamily="2" charset="2"/>
                  </a:rPr>
                  <a:t>Classification</a:t>
                </a:r>
                <a:r>
                  <a:rPr lang="en-US" dirty="0">
                    <a:sym typeface="Wingdings" panose="05000000000000000000" pitchFamily="2" charset="2"/>
                  </a:rPr>
                  <a:t> tasks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SARS-CoV-19 positive/negative – reality/test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820874"/>
                <a:ext cx="7886700" cy="5392890"/>
              </a:xfrm>
              <a:prstGeom prst="rect">
                <a:avLst/>
              </a:prstGeom>
              <a:blipFill>
                <a:blip r:embed="rId2"/>
                <a:stretch>
                  <a:fillRect l="-1391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450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2497"/>
            <a:ext cx="7886700" cy="4512829"/>
          </a:xfrm>
        </p:spPr>
        <p:txBody>
          <a:bodyPr>
            <a:normAutofit/>
          </a:bodyPr>
          <a:lstStyle/>
          <a:p>
            <a:r>
              <a:rPr lang="en-US" dirty="0"/>
              <a:t>Scientific method</a:t>
            </a:r>
          </a:p>
          <a:p>
            <a:pPr lvl="1"/>
            <a:r>
              <a:rPr lang="en-US" dirty="0"/>
              <a:t>Observation/Research</a:t>
            </a:r>
          </a:p>
          <a:p>
            <a:pPr lvl="1"/>
            <a:r>
              <a:rPr lang="en-US" dirty="0"/>
              <a:t>Hypothesis</a:t>
            </a:r>
          </a:p>
          <a:p>
            <a:pPr lvl="1"/>
            <a:r>
              <a:rPr lang="en-US" dirty="0"/>
              <a:t>Prediction</a:t>
            </a:r>
          </a:p>
          <a:p>
            <a:pPr lvl="1"/>
            <a:r>
              <a:rPr lang="en-US" dirty="0"/>
              <a:t>Experimentation</a:t>
            </a:r>
          </a:p>
          <a:p>
            <a:pPr lvl="1"/>
            <a:r>
              <a:rPr lang="en-US" dirty="0"/>
              <a:t>Conclusion</a:t>
            </a:r>
          </a:p>
          <a:p>
            <a:r>
              <a:rPr lang="en-US" dirty="0"/>
              <a:t>Current solutions</a:t>
            </a:r>
          </a:p>
          <a:p>
            <a:r>
              <a:rPr lang="en-US" dirty="0"/>
              <a:t>Components</a:t>
            </a:r>
          </a:p>
          <a:p>
            <a:r>
              <a:rPr lang="en-US" dirty="0"/>
              <a:t>Context </a:t>
            </a:r>
          </a:p>
          <a:p>
            <a:r>
              <a:rPr lang="en-US" dirty="0"/>
              <a:t>?forgot something?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1049" y="65833"/>
            <a:ext cx="8082395" cy="1676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Recall - scientific method</a:t>
            </a:r>
          </a:p>
          <a:p>
            <a:r>
              <a:rPr lang="en-US" sz="4000" dirty="0"/>
              <a:t>Physical nature is unique</a:t>
            </a:r>
          </a:p>
          <a:p>
            <a:r>
              <a:rPr lang="en-US" sz="4000" dirty="0"/>
              <a:t>Users’ nature not unique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6" y="0"/>
            <a:ext cx="3117273" cy="31172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73" y="3115584"/>
            <a:ext cx="4531274" cy="329416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973916">
            <a:off x="6504419" y="362185"/>
            <a:ext cx="2723631" cy="97053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74771" y="3366654"/>
            <a:ext cx="1246910" cy="118456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Oval 3"/>
          <p:cNvSpPr/>
          <p:nvPr/>
        </p:nvSpPr>
        <p:spPr>
          <a:xfrm rot="19831449">
            <a:off x="6921361" y="1814787"/>
            <a:ext cx="2169884" cy="763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15050" y="1215736"/>
            <a:ext cx="968796" cy="62778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393186">
            <a:off x="4374630" y="4790162"/>
            <a:ext cx="3373039" cy="17240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504279" y="3386850"/>
            <a:ext cx="1246910" cy="118456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15" name="Oval 14"/>
          <p:cNvSpPr/>
          <p:nvPr/>
        </p:nvSpPr>
        <p:spPr>
          <a:xfrm>
            <a:off x="7832951" y="4475684"/>
            <a:ext cx="1246910" cy="11845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16" name="Oval 15"/>
          <p:cNvSpPr/>
          <p:nvPr/>
        </p:nvSpPr>
        <p:spPr>
          <a:xfrm>
            <a:off x="4598074" y="3489418"/>
            <a:ext cx="1246910" cy="118456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8203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9323" y="37328"/>
            <a:ext cx="7886700" cy="63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Learning from train data, testing </a:t>
            </a:r>
            <a:r>
              <a:rPr lang="en-US" sz="1800" dirty="0"/>
              <a:t>(Google images)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2" y="619855"/>
            <a:ext cx="3648584" cy="3648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1130" y="571505"/>
            <a:ext cx="5570133" cy="2798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8191" y="3927476"/>
            <a:ext cx="3028950" cy="2428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91683" y="3520952"/>
            <a:ext cx="3483677" cy="28353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003" y="4726414"/>
            <a:ext cx="168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</a:t>
            </a:r>
          </a:p>
          <a:p>
            <a:r>
              <a:rPr lang="en-US" sz="2400" dirty="0"/>
              <a:t>conclusion?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078182" y="5049982"/>
            <a:ext cx="477982" cy="176645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683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6" y="0"/>
            <a:ext cx="3117273" cy="31172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73" y="3115584"/>
            <a:ext cx="4531274" cy="329416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974771" y="3366654"/>
            <a:ext cx="1246910" cy="1184564"/>
          </a:xfrm>
          <a:prstGeom prst="ellipse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5991" y="71643"/>
            <a:ext cx="35788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CRISP-DM Cross Industry </a:t>
            </a:r>
          </a:p>
          <a:p>
            <a:r>
              <a:rPr lang="en-US" sz="2400" b="1" dirty="0"/>
              <a:t>Standard Process for </a:t>
            </a:r>
          </a:p>
          <a:p>
            <a:r>
              <a:rPr lang="en-US" sz="2400" b="1" dirty="0"/>
              <a:t>Data Mining</a:t>
            </a:r>
          </a:p>
          <a:p>
            <a:endParaRPr lang="en-US" sz="2400" b="1" dirty="0"/>
          </a:p>
          <a:p>
            <a:r>
              <a:rPr lang="en-US" sz="2400" b="1" dirty="0"/>
              <a:t>Scientific method</a:t>
            </a:r>
          </a:p>
          <a:p>
            <a:r>
              <a:rPr lang="en-US" sz="2400" b="1" dirty="0"/>
              <a:t>physics, biology, chemistry</a:t>
            </a:r>
          </a:p>
          <a:p>
            <a:r>
              <a:rPr lang="en-US" sz="2400" b="1" dirty="0"/>
              <a:t>medicine, pharmaceutics</a:t>
            </a:r>
          </a:p>
          <a:p>
            <a:r>
              <a:rPr lang="en-US" sz="2400" b="1" dirty="0"/>
              <a:t>Sociology, psychology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2070" y="4267033"/>
            <a:ext cx="1012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rgbClr val="00B050"/>
                </a:solidFill>
                <a:sym typeface="Wingdings" panose="05000000000000000000" pitchFamily="2" charset="2"/>
              </a:rPr>
              <a:t>r</a:t>
            </a:r>
            <a:r>
              <a:rPr lang="en-US" sz="1200" i="1" baseline="30000" dirty="0" err="1">
                <a:solidFill>
                  <a:srgbClr val="00B050"/>
                </a:solidFill>
              </a:rPr>
              <a:t>u</a:t>
            </a:r>
            <a:r>
              <a:rPr lang="en-US" sz="1200" i="1" dirty="0">
                <a:solidFill>
                  <a:srgbClr val="00B050"/>
                </a:solidFill>
              </a:rPr>
              <a:t> : V</a:t>
            </a:r>
            <a:r>
              <a:rPr lang="en-US" sz="1200" i="1" baseline="30000" dirty="0">
                <a:solidFill>
                  <a:srgbClr val="00B050"/>
                </a:solidFill>
              </a:rPr>
              <a:t>u</a:t>
            </a:r>
            <a:r>
              <a:rPr lang="en-US" sz="1200" i="1" dirty="0">
                <a:solidFill>
                  <a:srgbClr val="00B050"/>
                </a:solidFill>
                <a:sym typeface="Wingdings" panose="05000000000000000000" pitchFamily="2" charset="2"/>
              </a:rPr>
              <a:t> [0,1]</a:t>
            </a:r>
          </a:p>
        </p:txBody>
      </p:sp>
      <p:sp>
        <p:nvSpPr>
          <p:cNvPr id="18" name="Multiply 17"/>
          <p:cNvSpPr/>
          <p:nvPr/>
        </p:nvSpPr>
        <p:spPr>
          <a:xfrm>
            <a:off x="7606667" y="3543832"/>
            <a:ext cx="908683" cy="76892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59434" y="5486399"/>
            <a:ext cx="1277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User is an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LMPM user?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Clusters of users?</a:t>
            </a:r>
          </a:p>
          <a:p>
            <a:r>
              <a:rPr lang="en-US" sz="1200" dirty="0">
                <a:solidFill>
                  <a:srgbClr val="FF0000"/>
                </a:solidFill>
              </a:rPr>
              <a:t>Content matters?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7950" y="6232857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Based on train data</a:t>
            </a:r>
          </a:p>
          <a:p>
            <a:r>
              <a:rPr lang="en-US" sz="1200" dirty="0">
                <a:solidFill>
                  <a:srgbClr val="FF0000"/>
                </a:solidFill>
              </a:rPr>
              <a:t>Find </a:t>
            </a:r>
            <a:r>
              <a:rPr lang="en-US" sz="1200" dirty="0" err="1">
                <a:solidFill>
                  <a:srgbClr val="FF0000"/>
                </a:solidFill>
              </a:rPr>
              <a:t>f,t</a:t>
            </a:r>
            <a:r>
              <a:rPr lang="en-US" sz="1200" dirty="0">
                <a:solidFill>
                  <a:srgbClr val="FF0000"/>
                </a:solidFill>
              </a:rPr>
              <a:t> and user u</a:t>
            </a:r>
            <a:r>
              <a:rPr lang="cs-CZ" sz="1200" baseline="30000" dirty="0" err="1">
                <a:solidFill>
                  <a:srgbClr val="FF0000"/>
                </a:solidFill>
              </a:rPr>
              <a:t>f,t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5769750"/>
            <a:ext cx="153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On test data compare</a:t>
            </a:r>
          </a:p>
          <a:p>
            <a:r>
              <a:rPr lang="cs-CZ" sz="1200" dirty="0" err="1">
                <a:solidFill>
                  <a:srgbClr val="FF0000"/>
                </a:solidFill>
              </a:rPr>
              <a:t>r</a:t>
            </a:r>
            <a:r>
              <a:rPr lang="cs-CZ" sz="1200" baseline="30000" dirty="0" err="1">
                <a:solidFill>
                  <a:srgbClr val="FF0000"/>
                </a:solidFill>
              </a:rPr>
              <a:t>f,t</a:t>
            </a:r>
            <a:r>
              <a:rPr lang="en-US" sz="1200" dirty="0">
                <a:solidFill>
                  <a:srgbClr val="FF0000"/>
                </a:solidFill>
              </a:rPr>
              <a:t> with </a:t>
            </a:r>
            <a:r>
              <a:rPr lang="cs-CZ" sz="1200" dirty="0">
                <a:solidFill>
                  <a:srgbClr val="FF0000"/>
                </a:solidFill>
              </a:rPr>
              <a:t>r</a:t>
            </a:r>
            <a:r>
              <a:rPr lang="en-US" sz="1200" baseline="30000" dirty="0">
                <a:solidFill>
                  <a:srgbClr val="FF0000"/>
                </a:solidFill>
              </a:rPr>
              <a:t>u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1959" y="5160865"/>
            <a:ext cx="1342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Improve algorithm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3595" y="4383061"/>
            <a:ext cx="1613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</a:rPr>
              <a:t>Deploy, online A/B test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07084" y="918487"/>
            <a:ext cx="1012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rgbClr val="00B050"/>
                </a:solidFill>
                <a:sym typeface="Wingdings" panose="05000000000000000000" pitchFamily="2" charset="2"/>
              </a:rPr>
              <a:t>r</a:t>
            </a:r>
            <a:r>
              <a:rPr lang="en-US" sz="1200" i="1" baseline="30000" dirty="0" err="1">
                <a:solidFill>
                  <a:srgbClr val="00B050"/>
                </a:solidFill>
              </a:rPr>
              <a:t>u</a:t>
            </a:r>
            <a:r>
              <a:rPr lang="en-US" sz="1200" i="1" dirty="0">
                <a:solidFill>
                  <a:srgbClr val="00B050"/>
                </a:solidFill>
              </a:rPr>
              <a:t> : V</a:t>
            </a:r>
            <a:r>
              <a:rPr lang="en-US" sz="1200" i="1" baseline="30000" dirty="0">
                <a:solidFill>
                  <a:srgbClr val="00B050"/>
                </a:solidFill>
              </a:rPr>
              <a:t>u</a:t>
            </a:r>
            <a:r>
              <a:rPr lang="en-US" sz="1200" i="1" dirty="0">
                <a:solidFill>
                  <a:srgbClr val="00B050"/>
                </a:solidFill>
                <a:sym typeface="Wingdings" panose="05000000000000000000" pitchFamily="2" charset="2"/>
              </a:rPr>
              <a:t> [0,1]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16455" y="1941944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Based on train data</a:t>
            </a:r>
          </a:p>
          <a:p>
            <a:r>
              <a:rPr lang="en-US" sz="1200" dirty="0">
                <a:solidFill>
                  <a:srgbClr val="FF0000"/>
                </a:solidFill>
              </a:rPr>
              <a:t>Find </a:t>
            </a:r>
            <a:r>
              <a:rPr lang="en-US" sz="1200" dirty="0" err="1">
                <a:solidFill>
                  <a:srgbClr val="FF0000"/>
                </a:solidFill>
              </a:rPr>
              <a:t>f,t</a:t>
            </a:r>
            <a:r>
              <a:rPr lang="en-US" sz="1200" dirty="0">
                <a:solidFill>
                  <a:srgbClr val="FF0000"/>
                </a:solidFill>
              </a:rPr>
              <a:t> and user u</a:t>
            </a:r>
            <a:r>
              <a:rPr lang="cs-CZ" sz="1200" baseline="30000" dirty="0" err="1">
                <a:solidFill>
                  <a:srgbClr val="FF0000"/>
                </a:solidFill>
              </a:rPr>
              <a:t>f,t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91849" y="2526174"/>
            <a:ext cx="153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On test data compare</a:t>
            </a:r>
          </a:p>
          <a:p>
            <a:r>
              <a:rPr lang="cs-CZ" sz="1200" dirty="0" err="1">
                <a:solidFill>
                  <a:srgbClr val="FF0000"/>
                </a:solidFill>
              </a:rPr>
              <a:t>r</a:t>
            </a:r>
            <a:r>
              <a:rPr lang="cs-CZ" sz="1200" baseline="30000" dirty="0" err="1">
                <a:solidFill>
                  <a:srgbClr val="FF0000"/>
                </a:solidFill>
              </a:rPr>
              <a:t>f,t</a:t>
            </a:r>
            <a:r>
              <a:rPr lang="en-US" sz="1200" dirty="0">
                <a:solidFill>
                  <a:srgbClr val="FF0000"/>
                </a:solidFill>
              </a:rPr>
              <a:t> with </a:t>
            </a:r>
            <a:r>
              <a:rPr lang="cs-CZ" sz="1200" dirty="0">
                <a:solidFill>
                  <a:srgbClr val="FF0000"/>
                </a:solidFill>
              </a:rPr>
              <a:t>r</a:t>
            </a:r>
            <a:r>
              <a:rPr lang="en-US" sz="1200" baseline="30000" dirty="0">
                <a:solidFill>
                  <a:srgbClr val="FF0000"/>
                </a:solidFill>
              </a:rPr>
              <a:t>u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4434" y="761427"/>
            <a:ext cx="1342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Improve algorithm</a:t>
            </a:r>
          </a:p>
          <a:p>
            <a:r>
              <a:rPr lang="en-US" sz="1200" dirty="0">
                <a:solidFill>
                  <a:srgbClr val="FF0000"/>
                </a:solidFill>
              </a:rPr>
              <a:t>The whole process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00700" y="1624073"/>
            <a:ext cx="1613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</a:rPr>
              <a:t>Deploy, online A/B test</a:t>
            </a:r>
          </a:p>
        </p:txBody>
      </p:sp>
      <p:sp>
        <p:nvSpPr>
          <p:cNvPr id="29" name="Oval 28"/>
          <p:cNvSpPr/>
          <p:nvPr/>
        </p:nvSpPr>
        <p:spPr>
          <a:xfrm>
            <a:off x="6557185" y="213210"/>
            <a:ext cx="2098963" cy="685800"/>
          </a:xfrm>
          <a:prstGeom prst="ellipse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28650" y="6378385"/>
            <a:ext cx="2057400" cy="365125"/>
          </a:xfrm>
        </p:spPr>
        <p:txBody>
          <a:bodyPr/>
          <a:lstStyle/>
          <a:p>
            <a:r>
              <a:rPr lang="en-US"/>
              <a:t>Vojtáš 7/12 NSWI166 RS&amp;UP</a:t>
            </a:r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>
          <a:xfrm>
            <a:off x="3028950" y="6367368"/>
            <a:ext cx="3086100" cy="365125"/>
          </a:xfrm>
        </p:spPr>
        <p:txBody>
          <a:bodyPr/>
          <a:lstStyle/>
          <a:p>
            <a:r>
              <a:rPr lang="en-US"/>
              <a:t>learn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" y="0"/>
            <a:ext cx="3117273" cy="3117273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 rot="973916">
            <a:off x="489196" y="362185"/>
            <a:ext cx="2723631" cy="97053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9831449">
            <a:off x="906138" y="1814787"/>
            <a:ext cx="2169884" cy="763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9827" y="1215736"/>
            <a:ext cx="968796" cy="62778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" y="3115584"/>
            <a:ext cx="4531274" cy="3294164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1391745" y="3366654"/>
            <a:ext cx="1246910" cy="118456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921253" y="3386850"/>
            <a:ext cx="1246910" cy="118456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40" name="Oval 39"/>
          <p:cNvSpPr/>
          <p:nvPr/>
        </p:nvSpPr>
        <p:spPr>
          <a:xfrm>
            <a:off x="3249925" y="4475684"/>
            <a:ext cx="1246910" cy="11845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41" name="Oval 40"/>
          <p:cNvSpPr/>
          <p:nvPr/>
        </p:nvSpPr>
        <p:spPr>
          <a:xfrm>
            <a:off x="15048" y="3489418"/>
            <a:ext cx="1246910" cy="118456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045010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28650" y="63788"/>
            <a:ext cx="7886700" cy="640051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Metric – regression, order, business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28650" y="696189"/>
            <a:ext cx="7886700" cy="5660162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Classical </a:t>
            </a:r>
            <a:endParaRPr lang="en-US" altLang="en-US" dirty="0">
              <a:hlinkClick r:id="" action="ppaction://noaction"/>
            </a:endParaRPr>
          </a:p>
          <a:p>
            <a:pPr lvl="1"/>
            <a:r>
              <a:rPr lang="en-US" altLang="en-US" dirty="0">
                <a:hlinkClick r:id="" action="ppaction://noaction"/>
              </a:rPr>
              <a:t>RMSE</a:t>
            </a:r>
            <a:r>
              <a:rPr lang="en-US" altLang="en-US" dirty="0"/>
              <a:t>, ABS, </a:t>
            </a:r>
            <a:r>
              <a:rPr lang="en-US" altLang="en-US" dirty="0">
                <a:hlinkClick r:id="rId2"/>
              </a:rPr>
              <a:t>AVG</a:t>
            </a:r>
            <a:r>
              <a:rPr lang="en-US" altLang="en-US" dirty="0"/>
              <a:t>, </a:t>
            </a:r>
            <a:r>
              <a:rPr lang="en-US" altLang="en-US" dirty="0" err="1">
                <a:hlinkClick r:id="rId3"/>
              </a:rPr>
              <a:t>L</a:t>
            </a:r>
            <a:r>
              <a:rPr lang="en-US" altLang="en-US" baseline="30000" dirty="0" err="1">
                <a:hlinkClick r:id="rId3"/>
              </a:rPr>
              <a:t>p</a:t>
            </a:r>
            <a:r>
              <a:rPr lang="en-US" altLang="en-US" dirty="0"/>
              <a:t> , …</a:t>
            </a:r>
          </a:p>
          <a:p>
            <a:pPr lvl="1"/>
            <a:r>
              <a:rPr lang="en-US" altLang="en-US" dirty="0">
                <a:hlinkClick r:id="rId4"/>
              </a:rPr>
              <a:t>Pearson</a:t>
            </a:r>
            <a:r>
              <a:rPr lang="en-US" altLang="en-US" dirty="0"/>
              <a:t> , ...</a:t>
            </a:r>
          </a:p>
          <a:p>
            <a:pPr lvl="1"/>
            <a:r>
              <a:rPr lang="en-US" altLang="en-US" dirty="0"/>
              <a:t>… on all objects, top-k, </a:t>
            </a:r>
          </a:p>
          <a:p>
            <a:r>
              <a:rPr lang="en-US" altLang="en-US" dirty="0"/>
              <a:t>Order matters</a:t>
            </a:r>
          </a:p>
          <a:p>
            <a:pPr lvl="1"/>
            <a:r>
              <a:rPr lang="en-US" altLang="en-US" dirty="0" err="1">
                <a:hlinkClick r:id="rId5"/>
              </a:rPr>
              <a:t>nDCG</a:t>
            </a:r>
            <a:r>
              <a:rPr lang="en-US" altLang="en-US" dirty="0"/>
              <a:t>, </a:t>
            </a:r>
            <a:r>
              <a:rPr lang="en-US" altLang="en-US" dirty="0">
                <a:hlinkClick r:id="rId6"/>
              </a:rPr>
              <a:t>Kendall</a:t>
            </a:r>
            <a:r>
              <a:rPr lang="en-US" altLang="en-US" dirty="0"/>
              <a:t>, Average position of best object, </a:t>
            </a:r>
          </a:p>
          <a:p>
            <a:pPr lvl="1"/>
            <a:r>
              <a:rPr lang="en-US" altLang="en-US" dirty="0"/>
              <a:t>1-hit, Next -1, 1</a:t>
            </a:r>
            <a:r>
              <a:rPr lang="en-US" altLang="en-US" baseline="30000" dirty="0"/>
              <a:t>st</a:t>
            </a:r>
            <a:r>
              <a:rPr lang="en-US" altLang="en-US" dirty="0"/>
              <a:t> hit, …</a:t>
            </a:r>
          </a:p>
          <a:p>
            <a:pPr lvl="1"/>
            <a:r>
              <a:rPr lang="en-US" altLang="en-US" dirty="0"/>
              <a:t>Again parametrize </a:t>
            </a:r>
            <a:r>
              <a:rPr lang="en-US" altLang="en-US" dirty="0" err="1"/>
              <a:t>wrt</a:t>
            </a:r>
            <a:r>
              <a:rPr lang="en-US" altLang="en-US" dirty="0"/>
              <a:t> k in top-k</a:t>
            </a:r>
          </a:p>
          <a:p>
            <a:r>
              <a:rPr lang="en-US" altLang="en-US" dirty="0"/>
              <a:t>What are business relevant metric? dynamic, session, ..</a:t>
            </a:r>
          </a:p>
          <a:p>
            <a:pPr lvl="1"/>
            <a:r>
              <a:rPr lang="en-US" altLang="en-US" dirty="0"/>
              <a:t>E.g. for Netflix it is loyalty ((no)content, explicit rating, user identified by registration)</a:t>
            </a:r>
          </a:p>
          <a:p>
            <a:pPr lvl="1"/>
            <a:r>
              <a:rPr lang="en-US" altLang="en-US" dirty="0"/>
              <a:t>For recommendation based on implicit user behavior, no registration, ...</a:t>
            </a:r>
          </a:p>
          <a:p>
            <a:pPr lvl="1"/>
            <a:r>
              <a:rPr lang="en-US" altLang="en-US" dirty="0"/>
              <a:t>Epidemic / pandemic (test PCR/Ag, has virus, is contagious, has symptoms, needs hospital treatment, serious, ... (dead))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30395891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566"/>
            <a:ext cx="7886700" cy="59200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Deduction – induction – abduction – analogy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823029"/>
            <a:ext cx="7886700" cy="5376862"/>
          </a:xfrm>
        </p:spPr>
        <p:txBody>
          <a:bodyPr>
            <a:normAutofit/>
          </a:bodyPr>
          <a:lstStyle/>
          <a:p>
            <a:r>
              <a:rPr lang="en-US" dirty="0"/>
              <a:t>Measures of success, mathematics, statistics, computer science, industry, customers, economy …</a:t>
            </a:r>
          </a:p>
          <a:p>
            <a:r>
              <a:rPr lang="en-US" dirty="0"/>
              <a:t>Hypothesis should be refutable</a:t>
            </a:r>
          </a:p>
          <a:p>
            <a:r>
              <a:rPr lang="en-US" dirty="0"/>
              <a:t>The International Congress of Logic, Methodology and Philosophy of Science and Technology (</a:t>
            </a:r>
            <a:r>
              <a:rPr lang="en-US" i="1" dirty="0"/>
              <a:t>CLMPST</a:t>
            </a:r>
            <a:r>
              <a:rPr lang="en-US" dirty="0"/>
              <a:t>) </a:t>
            </a:r>
          </a:p>
          <a:p>
            <a:r>
              <a:rPr lang="en-US" dirty="0"/>
              <a:t>Strategic planning </a:t>
            </a:r>
          </a:p>
          <a:p>
            <a:r>
              <a:rPr lang="en-US" dirty="0"/>
              <a:t>Where is the value</a:t>
            </a:r>
          </a:p>
          <a:p>
            <a:pPr lvl="1"/>
            <a:r>
              <a:rPr lang="en-US" dirty="0"/>
              <a:t>Innovation, patent, know-how ownership </a:t>
            </a:r>
          </a:p>
          <a:p>
            <a:pPr lvl="1"/>
            <a:r>
              <a:rPr lang="en-US" dirty="0"/>
              <a:t>Investment</a:t>
            </a:r>
          </a:p>
          <a:p>
            <a:pPr lvl="1"/>
            <a:r>
              <a:rPr lang="en-US" dirty="0"/>
              <a:t>Assembly – </a:t>
            </a:r>
            <a:r>
              <a:rPr lang="en-US" dirty="0" err="1"/>
              <a:t>Montagewerk</a:t>
            </a:r>
            <a:r>
              <a:rPr lang="en-US" dirty="0"/>
              <a:t> – </a:t>
            </a:r>
            <a:r>
              <a:rPr lang="en-US" dirty="0" err="1"/>
              <a:t>montovna</a:t>
            </a:r>
            <a:endParaRPr lang="en-US" dirty="0"/>
          </a:p>
          <a:p>
            <a:pPr lvl="1"/>
            <a:r>
              <a:rPr lang="en-US" dirty="0"/>
              <a:t>Final product – added value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54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6397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Measure, compute(simulate), media, politics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685800"/>
            <a:ext cx="4038600" cy="518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Eddington confirms Einstein’s theory of </a:t>
            </a:r>
            <a:r>
              <a:rPr lang="en-US" sz="2000" b="1" dirty="0">
                <a:solidFill>
                  <a:srgbClr val="FF0000"/>
                </a:solidFill>
              </a:rPr>
              <a:t>relativity</a:t>
            </a:r>
            <a:r>
              <a:rPr lang="en-US" sz="2000" dirty="0"/>
              <a:t> - data - 1919 eclipse </a:t>
            </a:r>
          </a:p>
          <a:p>
            <a:pPr marL="0" indent="0">
              <a:buNone/>
            </a:pPr>
            <a:r>
              <a:rPr lang="en-US" sz="2000" dirty="0"/>
              <a:t> Effect of human activity on </a:t>
            </a:r>
            <a:r>
              <a:rPr lang="en-US" sz="2000" b="1" dirty="0">
                <a:solidFill>
                  <a:srgbClr val="FF0000"/>
                </a:solidFill>
              </a:rPr>
              <a:t>climate change</a:t>
            </a:r>
            <a:r>
              <a:rPr lang="en-US" sz="2000" dirty="0"/>
              <a:t> insignificant </a:t>
            </a:r>
          </a:p>
          <a:p>
            <a:pPr marL="0" indent="0">
              <a:buNone/>
            </a:pPr>
            <a:r>
              <a:rPr lang="en-US" sz="2000" dirty="0"/>
              <a:t> The most viable hypotheses for the cause of glacial/interglacial </a:t>
            </a:r>
            <a:r>
              <a:rPr lang="en-US" sz="2000" b="1" dirty="0">
                <a:solidFill>
                  <a:srgbClr val="FF0000"/>
                </a:solidFill>
              </a:rPr>
              <a:t>CO2</a:t>
            </a:r>
            <a:r>
              <a:rPr lang="en-US" sz="2000" dirty="0"/>
              <a:t> change involve ... </a:t>
            </a:r>
            <a:r>
              <a:rPr lang="en-US" sz="2000" b="1" dirty="0">
                <a:solidFill>
                  <a:srgbClr val="FF0000"/>
                </a:solidFill>
              </a:rPr>
              <a:t>by biological production </a:t>
            </a:r>
          </a:p>
          <a:p>
            <a:pPr marL="0" indent="0">
              <a:buNone/>
            </a:pPr>
            <a:r>
              <a:rPr lang="en-US" sz="2000" dirty="0"/>
              <a:t> Peter Coles:... But the media </a:t>
            </a:r>
            <a:r>
              <a:rPr lang="en-US" sz="2000" b="1" dirty="0">
                <a:solidFill>
                  <a:srgbClr val="FF0000"/>
                </a:solidFill>
              </a:rPr>
              <a:t>don't seem to like representing science </a:t>
            </a:r>
            <a:r>
              <a:rPr lang="en-US" sz="2000" dirty="0"/>
              <a:t>the way it actually is,  ... They prefer instead to portray scientists as priests, laying down the law 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2EA6-C694-41AE-807F-6BE90538C0D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9" y="2209800"/>
            <a:ext cx="2971801" cy="230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495800"/>
            <a:ext cx="2967038" cy="1926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855244"/>
            <a:ext cx="3880338" cy="2002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639947"/>
            <a:ext cx="1943100" cy="1809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438400"/>
            <a:ext cx="21210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Change in star position during the eclipse</a:t>
            </a:r>
          </a:p>
        </p:txBody>
      </p:sp>
    </p:spTree>
    <p:extLst>
      <p:ext uri="{BB962C8B-B14F-4D97-AF65-F5344CB8AC3E}">
        <p14:creationId xmlns:p14="http://schemas.microsoft.com/office/powerpoint/2010/main" val="298922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91" name="Straight Connector 90"/>
          <p:cNvCxnSpPr/>
          <p:nvPr/>
        </p:nvCxnSpPr>
        <p:spPr>
          <a:xfrm flipV="1">
            <a:off x="576604" y="273535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68745" y="2906607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70313" y="30212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571881" y="315484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564022" y="330724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65590" y="338422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57750" y="1047920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559318" y="119089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562454" y="167480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73449" y="19120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565590" y="220585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715678" y="54832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009483" y="568745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124175" y="57031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446261" y="55302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570380" y="56402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751880" y="557749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045685" y="56874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64074" y="57031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859543" y="553026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654547" y="546735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47134" y="47135"/>
            <a:ext cx="433898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In the beginning we know only overall preferences </a:t>
            </a:r>
            <a:r>
              <a:rPr lang="en-US" sz="1600" i="1" dirty="0" err="1">
                <a:solidFill>
                  <a:srgbClr val="00B050"/>
                </a:solidFill>
                <a:sym typeface="Wingdings" panose="05000000000000000000" pitchFamily="2" charset="2"/>
              </a:rPr>
              <a:t>r</a:t>
            </a:r>
            <a:r>
              <a:rPr lang="en-US" sz="1600" i="1" baseline="30000" dirty="0" err="1">
                <a:solidFill>
                  <a:srgbClr val="00B050"/>
                </a:solidFill>
              </a:rPr>
              <a:t>u</a:t>
            </a:r>
            <a:r>
              <a:rPr lang="cs-CZ" sz="1600" i="1" baseline="30000" dirty="0">
                <a:solidFill>
                  <a:srgbClr val="00B050"/>
                </a:solidFill>
              </a:rPr>
              <a:t> </a:t>
            </a:r>
            <a:r>
              <a:rPr lang="cs-CZ" sz="1600" i="1" dirty="0">
                <a:solidFill>
                  <a:srgbClr val="00B050"/>
                </a:solidFill>
              </a:rPr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an</a:t>
            </a:r>
            <a:r>
              <a:rPr lang="cs-CZ" sz="1600" i="1" dirty="0"/>
              <a:t> </a:t>
            </a:r>
            <a:r>
              <a:rPr lang="cs-CZ" sz="1600" i="1" dirty="0" err="1"/>
              <a:t>item</a:t>
            </a:r>
            <a:r>
              <a:rPr lang="cs-CZ" sz="1600" i="1" dirty="0"/>
              <a:t>, and </a:t>
            </a:r>
            <a:r>
              <a:rPr lang="cs-CZ" sz="1600" i="1" dirty="0" err="1"/>
              <a:t>item</a:t>
            </a:r>
            <a:r>
              <a:rPr lang="en-US" sz="1600" i="1" dirty="0"/>
              <a:t>’</a:t>
            </a:r>
            <a:r>
              <a:rPr lang="cs-CZ" sz="1600" i="1" dirty="0"/>
              <a:t>s a</a:t>
            </a:r>
            <a:r>
              <a:rPr lang="en-US" sz="1600" i="1" dirty="0" err="1"/>
              <a:t>ttributes</a:t>
            </a:r>
            <a:endParaRPr lang="en-US" sz="1600" dirty="0"/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62" name="Straight Connector 161"/>
          <p:cNvCxnSpPr/>
          <p:nvPr/>
        </p:nvCxnSpPr>
        <p:spPr>
          <a:xfrm flipV="1">
            <a:off x="571881" y="4012702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73449" y="422166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593871" y="446833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567158" y="467729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568726" y="4905112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560867" y="511407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571862" y="5341890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564003" y="5550852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584425" y="578809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049405" y="549891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277221" y="560886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505037" y="56245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713999" y="56402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1941815" y="537309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2160204" y="54830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397447" y="559299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2615836" y="56086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2834225" y="57186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4024441" y="19209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99841" y="183615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900091" y="1636632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4491499" y="316079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566899" y="3075959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4376807" y="2895295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4" name="Straight Connector 233"/>
          <p:cNvCxnSpPr/>
          <p:nvPr/>
        </p:nvCxnSpPr>
        <p:spPr>
          <a:xfrm>
            <a:off x="6199695" y="1189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5095" y="1104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066149" y="91463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8592" y="4554908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659914" y="1673456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546817" y="4842689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A330A7-163E-4C42-B24F-37FB980B1FBE}"/>
              </a:ext>
            </a:extLst>
          </p:cNvPr>
          <p:cNvSpPr/>
          <p:nvPr/>
        </p:nvSpPr>
        <p:spPr>
          <a:xfrm>
            <a:off x="3651512" y="3468248"/>
            <a:ext cx="84746" cy="911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8CCE9EE-FC4D-445D-94CE-0D4D39ECC68F}"/>
              </a:ext>
            </a:extLst>
          </p:cNvPr>
          <p:cNvSpPr/>
          <p:nvPr/>
        </p:nvSpPr>
        <p:spPr>
          <a:xfrm>
            <a:off x="4108712" y="3506348"/>
            <a:ext cx="84746" cy="911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33440F2-0A6E-47A7-A03D-A8AD03020400}"/>
              </a:ext>
            </a:extLst>
          </p:cNvPr>
          <p:cNvSpPr/>
          <p:nvPr/>
        </p:nvSpPr>
        <p:spPr>
          <a:xfrm>
            <a:off x="4375412" y="3506348"/>
            <a:ext cx="84746" cy="911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06D8419-E683-4C70-A034-9E3562695A67}"/>
              </a:ext>
            </a:extLst>
          </p:cNvPr>
          <p:cNvSpPr/>
          <p:nvPr/>
        </p:nvSpPr>
        <p:spPr>
          <a:xfrm>
            <a:off x="4527812" y="3487298"/>
            <a:ext cx="84746" cy="911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8430A60-E13D-4790-B127-9C199015D160}"/>
              </a:ext>
            </a:extLst>
          </p:cNvPr>
          <p:cNvSpPr/>
          <p:nvPr/>
        </p:nvSpPr>
        <p:spPr>
          <a:xfrm>
            <a:off x="5727962" y="3496823"/>
            <a:ext cx="84746" cy="911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5C86144-2FD9-4CD2-B94E-6B1DA042B95E}"/>
              </a:ext>
            </a:extLst>
          </p:cNvPr>
          <p:cNvSpPr/>
          <p:nvPr/>
        </p:nvSpPr>
        <p:spPr>
          <a:xfrm>
            <a:off x="6223262" y="3487298"/>
            <a:ext cx="84746" cy="911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4E72D64-4746-42F9-B3D2-29CA7B2B4C47}"/>
              </a:ext>
            </a:extLst>
          </p:cNvPr>
          <p:cNvSpPr/>
          <p:nvPr/>
        </p:nvSpPr>
        <p:spPr>
          <a:xfrm>
            <a:off x="7070987" y="3496823"/>
            <a:ext cx="84746" cy="911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AE27E7A-A342-4C87-807E-FE00392191E9}"/>
              </a:ext>
            </a:extLst>
          </p:cNvPr>
          <p:cNvSpPr/>
          <p:nvPr/>
        </p:nvSpPr>
        <p:spPr>
          <a:xfrm>
            <a:off x="3318137" y="991748"/>
            <a:ext cx="84746" cy="9115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C9E9EF7-5C7A-4DB0-97C2-BF15397182DD}"/>
              </a:ext>
            </a:extLst>
          </p:cNvPr>
          <p:cNvSpPr/>
          <p:nvPr/>
        </p:nvSpPr>
        <p:spPr>
          <a:xfrm>
            <a:off x="3327662" y="1144148"/>
            <a:ext cx="84746" cy="9115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114F6DFF-D35B-4BB1-9907-5AE6E44ACCFF}"/>
              </a:ext>
            </a:extLst>
          </p:cNvPr>
          <p:cNvSpPr/>
          <p:nvPr/>
        </p:nvSpPr>
        <p:spPr>
          <a:xfrm>
            <a:off x="3337187" y="1620398"/>
            <a:ext cx="84746" cy="9115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B55A5AB-A214-4321-B35E-A8F48ABF9A89}"/>
              </a:ext>
            </a:extLst>
          </p:cNvPr>
          <p:cNvSpPr/>
          <p:nvPr/>
        </p:nvSpPr>
        <p:spPr>
          <a:xfrm>
            <a:off x="3356237" y="1858523"/>
            <a:ext cx="84746" cy="9115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933BF07-489B-486D-9B2C-6753C8A6D5BE}"/>
              </a:ext>
            </a:extLst>
          </p:cNvPr>
          <p:cNvSpPr/>
          <p:nvPr/>
        </p:nvSpPr>
        <p:spPr>
          <a:xfrm>
            <a:off x="3327662" y="2153798"/>
            <a:ext cx="84746" cy="9115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273B2A4F-52F7-41FA-852E-E4032916A5D4}"/>
              </a:ext>
            </a:extLst>
          </p:cNvPr>
          <p:cNvSpPr/>
          <p:nvPr/>
        </p:nvSpPr>
        <p:spPr>
          <a:xfrm>
            <a:off x="3337187" y="2677673"/>
            <a:ext cx="84746" cy="9115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0CC62CA-DE65-414F-B996-EEBC588F8ABE}"/>
              </a:ext>
            </a:extLst>
          </p:cNvPr>
          <p:cNvSpPr/>
          <p:nvPr/>
        </p:nvSpPr>
        <p:spPr>
          <a:xfrm>
            <a:off x="3318137" y="2991998"/>
            <a:ext cx="84746" cy="9115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6A0A70AA-F8DF-4498-B9ED-0F1F3D3FF6B3}"/>
              </a:ext>
            </a:extLst>
          </p:cNvPr>
          <p:cNvSpPr/>
          <p:nvPr/>
        </p:nvSpPr>
        <p:spPr>
          <a:xfrm>
            <a:off x="3327662" y="3144398"/>
            <a:ext cx="84746" cy="9115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754"/>
            <a:ext cx="7886700" cy="924996"/>
          </a:xfrm>
        </p:spPr>
        <p:txBody>
          <a:bodyPr>
            <a:normAutofit/>
          </a:bodyPr>
          <a:lstStyle/>
          <a:p>
            <a:r>
              <a:rPr lang="en-US" sz="3600" dirty="0"/>
              <a:t>Learning the LMPM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484187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 from data generated by an LMPM model </a:t>
            </a:r>
          </a:p>
          <a:p>
            <a:r>
              <a:rPr lang="en-US" sz="2800" dirty="0"/>
              <a:t>so, we know for sure data are from an LMPM model </a:t>
            </a:r>
          </a:p>
          <a:p>
            <a:r>
              <a:rPr lang="en-US" dirty="0"/>
              <a:t>We know that shape of attribute preferences are “hill” </a:t>
            </a:r>
          </a:p>
          <a:p>
            <a:r>
              <a:rPr lang="en-US" dirty="0"/>
              <a:t>We chose aggregation contour line</a:t>
            </a:r>
          </a:p>
          <a:p>
            <a:r>
              <a:rPr lang="en-US" dirty="0"/>
              <a:t>We start generating data from PC, in order to have “good” numeric values of overall preference – points are on contour lines with decimal values </a:t>
            </a:r>
          </a:p>
          <a:p>
            <a:r>
              <a:rPr lang="en-US" dirty="0"/>
              <a:t>Selecting attribute preferences, we have starting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2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33" y="47135"/>
            <a:ext cx="6798047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1. generate PC points, several in same contour line (</a:t>
            </a:r>
            <a:r>
              <a:rPr lang="en-US" sz="1600" b="1" dirty="0">
                <a:solidFill>
                  <a:srgbClr val="00B050"/>
                </a:solidFill>
              </a:rPr>
              <a:t>t </a:t>
            </a:r>
            <a:r>
              <a:rPr lang="en-US" sz="1600" dirty="0"/>
              <a:t>can be chosen arbitrarily) +  use squared underlining to by able to depict </a:t>
            </a:r>
            <a:r>
              <a:rPr lang="en-US" sz="1600" dirty="0" err="1">
                <a:solidFill>
                  <a:srgbClr val="00B050"/>
                </a:solidFill>
              </a:rPr>
              <a:t>r</a:t>
            </a:r>
            <a:r>
              <a:rPr lang="en-US" sz="1600" baseline="30000" dirty="0" err="1">
                <a:solidFill>
                  <a:srgbClr val="00B050"/>
                </a:solidFill>
              </a:rPr>
              <a:t>u</a:t>
            </a:r>
            <a:r>
              <a:rPr lang="en-US" sz="1600" dirty="0">
                <a:solidFill>
                  <a:srgbClr val="00B050"/>
                </a:solidFill>
              </a:rPr>
              <a:t> , </a:t>
            </a:r>
            <a:r>
              <a:rPr lang="en-US" sz="1600" dirty="0" err="1">
                <a:solidFill>
                  <a:srgbClr val="00B050"/>
                </a:solidFill>
              </a:rPr>
              <a:t>r</a:t>
            </a:r>
            <a:r>
              <a:rPr lang="en-US" sz="1600" baseline="30000" dirty="0" err="1">
                <a:solidFill>
                  <a:srgbClr val="00B050"/>
                </a:solidFill>
              </a:rPr>
              <a:t>ft</a:t>
            </a:r>
            <a:r>
              <a:rPr lang="en-US" sz="1600" dirty="0"/>
              <a:t> and after learning </a:t>
            </a:r>
            <a:r>
              <a:rPr lang="en-US" sz="1600" dirty="0" err="1">
                <a:solidFill>
                  <a:srgbClr val="FF0000"/>
                </a:solidFill>
              </a:rPr>
              <a:t>r</a:t>
            </a:r>
            <a:r>
              <a:rPr lang="en-US" sz="1600" baseline="30000" dirty="0" err="1">
                <a:solidFill>
                  <a:srgbClr val="FF0000"/>
                </a:solidFill>
              </a:rPr>
              <a:t>u</a:t>
            </a:r>
            <a:r>
              <a:rPr lang="en-US" sz="1600" dirty="0">
                <a:solidFill>
                  <a:srgbClr val="FF0000"/>
                </a:solidFill>
              </a:rPr>
              <a:t> , </a:t>
            </a:r>
            <a:r>
              <a:rPr lang="en-US" sz="1600" dirty="0" err="1">
                <a:solidFill>
                  <a:srgbClr val="FF0000"/>
                </a:solidFill>
              </a:rPr>
              <a:t>r</a:t>
            </a:r>
            <a:r>
              <a:rPr lang="en-US" sz="1600" baseline="30000" dirty="0" err="1">
                <a:solidFill>
                  <a:srgbClr val="FF0000"/>
                </a:solidFill>
              </a:rPr>
              <a:t>ft</a:t>
            </a:r>
            <a:r>
              <a:rPr lang="en-US" sz="1600" dirty="0">
                <a:solidFill>
                  <a:srgbClr val="FF0000"/>
                </a:solidFill>
              </a:rPr>
              <a:t> , </a:t>
            </a:r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46755" y="254524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2141" y="556181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7839" y="3799002"/>
            <a:ext cx="2215299" cy="970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0553" y="4111661"/>
            <a:ext cx="2215299" cy="970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51548" y="4443174"/>
            <a:ext cx="2215299" cy="970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1970" y="4755833"/>
            <a:ext cx="2215299" cy="970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4684" y="5049638"/>
            <a:ext cx="2215299" cy="970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51668" y="5371724"/>
            <a:ext cx="1453315" cy="62372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85286" y="3800570"/>
            <a:ext cx="1497279" cy="667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83617" y="557751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45075" y="57817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857205" y="4273458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32605" y="4188618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09554" y="3979382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858773" y="460497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934173" y="4520131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89088" y="4322184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685214" y="4639538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760614" y="4554698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15529" y="4356751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1206776" y="4641106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282176" y="4556266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37091" y="4358319"/>
            <a:ext cx="3273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208344" y="52365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83744" y="5151735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38659" y="4953788"/>
            <a:ext cx="2968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2507677" y="5206716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583077" y="5121876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64704" y="4922358"/>
            <a:ext cx="304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2160457" y="536854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235857" y="5283701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17484" y="5084183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558713" y="47950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634113" y="4710235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415740" y="4510717"/>
            <a:ext cx="304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Y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1865082" y="554451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940482" y="545967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695397" y="526172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654406" y="57031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229453" y="57031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579820" y="562455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60501" y="573450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48327" y="5544540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68749" y="463168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70317" y="479351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590739" y="520044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73453" y="535284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57839" y="3808429"/>
            <a:ext cx="2215299" cy="97096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5161" y="354354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7/12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ctverSablDiagSi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98" y="559878"/>
            <a:ext cx="8088198" cy="573722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46755" y="2545245"/>
            <a:ext cx="8078771" cy="942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2141" y="556181"/>
            <a:ext cx="0" cy="572207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7839" y="3799002"/>
            <a:ext cx="2215299" cy="970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0553" y="4111661"/>
            <a:ext cx="2215299" cy="970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51548" y="4443174"/>
            <a:ext cx="2215299" cy="970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1970" y="4755833"/>
            <a:ext cx="2215299" cy="970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4684" y="5049638"/>
            <a:ext cx="2215299" cy="970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76695" y="5371724"/>
            <a:ext cx="1453315" cy="62372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85286" y="3800570"/>
            <a:ext cx="1497279" cy="667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83617" y="557751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45075" y="57817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654406" y="57031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229453" y="57031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579820" y="562455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60501" y="573450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48327" y="5544540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68749" y="463168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70317" y="479351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590739" y="520044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73453" y="535284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857839" y="838986"/>
            <a:ext cx="2177592" cy="17062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857839" y="2554664"/>
            <a:ext cx="2196446" cy="96153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355943" y="3799003"/>
            <a:ext cx="1706251" cy="220587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071621" y="3808429"/>
            <a:ext cx="3280527" cy="21964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576604" y="273535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68745" y="2906607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70313" y="302129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571881" y="315484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564022" y="3307245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65590" y="338422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57750" y="1047920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559318" y="1190893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60886" y="146584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562454" y="1674806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73449" y="1912049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565590" y="220585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532609" y="4265604"/>
            <a:ext cx="8078771" cy="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715678" y="54832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009483" y="568745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124175" y="57031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446261" y="553027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570380" y="56402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722780" y="556163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751880" y="557749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045685" y="56874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64074" y="570312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859543" y="553026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115640" y="554594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654547" y="546735"/>
            <a:ext cx="0" cy="572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47135" y="28085"/>
            <a:ext cx="4449066" cy="630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1. Choose  </a:t>
            </a:r>
            <a:r>
              <a:rPr lang="en-US" sz="1600" b="1" dirty="0">
                <a:solidFill>
                  <a:srgbClr val="00B050"/>
                </a:solidFill>
              </a:rPr>
              <a:t>f</a:t>
            </a:r>
            <a:r>
              <a:rPr lang="en-US" sz="1600" b="1" baseline="-25000" dirty="0">
                <a:solidFill>
                  <a:srgbClr val="00B050"/>
                </a:solidFill>
              </a:rPr>
              <a:t>1</a:t>
            </a:r>
            <a:r>
              <a:rPr lang="en-US" sz="1600" b="1" dirty="0">
                <a:solidFill>
                  <a:srgbClr val="00B050"/>
                </a:solidFill>
              </a:rPr>
              <a:t>, f</a:t>
            </a:r>
            <a:r>
              <a:rPr lang="en-US" sz="1600" b="1" baseline="-25000" dirty="0">
                <a:solidFill>
                  <a:srgbClr val="00B050"/>
                </a:solidFill>
              </a:rPr>
              <a:t>2</a:t>
            </a:r>
            <a:r>
              <a:rPr lang="en-US" sz="1600" dirty="0"/>
              <a:t> (arbitrarily hill like)  the inverse in DC. These are our observations (one of four possibilities)</a:t>
            </a:r>
          </a:p>
        </p:txBody>
      </p:sp>
      <p:cxnSp>
        <p:nvCxnSpPr>
          <p:cNvPr id="168" name="Straight Connector 167"/>
          <p:cNvCxnSpPr/>
          <p:nvPr/>
        </p:nvCxnSpPr>
        <p:spPr>
          <a:xfrm>
            <a:off x="7055962" y="104815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7131362" y="95287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6905131" y="78713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171" name="Straight Connector 170"/>
          <p:cNvCxnSpPr/>
          <p:nvPr/>
        </p:nvCxnSpPr>
        <p:spPr>
          <a:xfrm>
            <a:off x="3632462" y="167818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3707862" y="158290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3481631" y="14171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74" name="Straight Connector 173"/>
          <p:cNvCxnSpPr/>
          <p:nvPr/>
        </p:nvCxnSpPr>
        <p:spPr>
          <a:xfrm>
            <a:off x="7037109" y="302778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7112509" y="293250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6886278" y="276676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77" name="Straight Connector 176"/>
          <p:cNvCxnSpPr/>
          <p:nvPr/>
        </p:nvCxnSpPr>
        <p:spPr>
          <a:xfrm>
            <a:off x="7029254" y="221865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7104654" y="212337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6878423" y="195763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4363040" y="2738696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4438440" y="2643417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249917" y="24682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83" name="Straight Connector 182"/>
          <p:cNvCxnSpPr/>
          <p:nvPr/>
        </p:nvCxnSpPr>
        <p:spPr>
          <a:xfrm>
            <a:off x="5665510" y="303249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5740910" y="293722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5542960" y="277147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95" name="Straight Connector 194"/>
          <p:cNvCxnSpPr/>
          <p:nvPr/>
        </p:nvCxnSpPr>
        <p:spPr>
          <a:xfrm>
            <a:off x="6177710" y="120032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6253110" y="1115485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044164" y="925394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198" name="Straight Connector 197"/>
          <p:cNvCxnSpPr/>
          <p:nvPr/>
        </p:nvCxnSpPr>
        <p:spPr>
          <a:xfrm>
            <a:off x="4029980" y="190890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4105380" y="182406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3905861" y="1633972"/>
            <a:ext cx="486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01" name="Straight Connector 200"/>
          <p:cNvCxnSpPr/>
          <p:nvPr/>
        </p:nvCxnSpPr>
        <p:spPr>
          <a:xfrm>
            <a:off x="4484049" y="316423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559449" y="3079395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4369357" y="2898731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5386394" y="44170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5461794" y="34642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5235563" y="18067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208097" y="37728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6283497" y="28200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6057266" y="116262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210" name="Straight Connector 209"/>
          <p:cNvCxnSpPr/>
          <p:nvPr/>
        </p:nvCxnSpPr>
        <p:spPr>
          <a:xfrm>
            <a:off x="7076934" y="42598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7152334" y="330710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6926103" y="164967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213" name="Straight Connector 212"/>
          <p:cNvCxnSpPr/>
          <p:nvPr/>
        </p:nvCxnSpPr>
        <p:spPr>
          <a:xfrm>
            <a:off x="7898637" y="408706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7974037" y="313427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7785514" y="138257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216" name="Straight Connector 215"/>
          <p:cNvCxnSpPr/>
          <p:nvPr/>
        </p:nvCxnSpPr>
        <p:spPr>
          <a:xfrm>
            <a:off x="8776901" y="41027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8852301" y="31499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8654351" y="149255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4680955" y="40556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4756355" y="31028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4530124" y="14454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11368" y="105853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886768" y="973693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677822" y="783602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30268" y="178988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905668" y="170504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5918" y="1505529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8856433" y="24794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8931833" y="239460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8741741" y="2213938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857839" y="3808429"/>
            <a:ext cx="2215299" cy="97096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1857205" y="4273458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932605" y="4188618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1858773" y="460497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1934173" y="4520131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1689088" y="4322184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</a:t>
            </a:r>
          </a:p>
        </p:txBody>
      </p:sp>
      <p:cxnSp>
        <p:nvCxnSpPr>
          <p:cNvPr id="237" name="Straight Connector 236"/>
          <p:cNvCxnSpPr/>
          <p:nvPr/>
        </p:nvCxnSpPr>
        <p:spPr>
          <a:xfrm>
            <a:off x="2685214" y="4639538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2760614" y="4554698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2515529" y="4356751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</a:t>
            </a:r>
          </a:p>
        </p:txBody>
      </p:sp>
      <p:cxnSp>
        <p:nvCxnSpPr>
          <p:cNvPr id="240" name="Straight Connector 239"/>
          <p:cNvCxnSpPr/>
          <p:nvPr/>
        </p:nvCxnSpPr>
        <p:spPr>
          <a:xfrm>
            <a:off x="1206776" y="4641106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1282176" y="4556266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1037091" y="4358319"/>
            <a:ext cx="3273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</a:p>
        </p:txBody>
      </p:sp>
      <p:cxnSp>
        <p:nvCxnSpPr>
          <p:cNvPr id="243" name="Straight Connector 242"/>
          <p:cNvCxnSpPr/>
          <p:nvPr/>
        </p:nvCxnSpPr>
        <p:spPr>
          <a:xfrm>
            <a:off x="1208344" y="52365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1283744" y="5151735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1038659" y="4953788"/>
            <a:ext cx="2968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</a:t>
            </a:r>
          </a:p>
        </p:txBody>
      </p:sp>
      <p:cxnSp>
        <p:nvCxnSpPr>
          <p:cNvPr id="246" name="Straight Connector 245"/>
          <p:cNvCxnSpPr/>
          <p:nvPr/>
        </p:nvCxnSpPr>
        <p:spPr>
          <a:xfrm>
            <a:off x="2507677" y="5206716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2583077" y="5121876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2364704" y="4922358"/>
            <a:ext cx="304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cxnSp>
        <p:nvCxnSpPr>
          <p:cNvPr id="249" name="Straight Connector 248"/>
          <p:cNvCxnSpPr/>
          <p:nvPr/>
        </p:nvCxnSpPr>
        <p:spPr>
          <a:xfrm>
            <a:off x="2160457" y="536854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2235857" y="5283701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2017484" y="5084183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cxnSp>
        <p:nvCxnSpPr>
          <p:cNvPr id="252" name="Straight Connector 251"/>
          <p:cNvCxnSpPr/>
          <p:nvPr/>
        </p:nvCxnSpPr>
        <p:spPr>
          <a:xfrm>
            <a:off x="1558713" y="479507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1634113" y="4710235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1415740" y="4510717"/>
            <a:ext cx="304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Y</a:t>
            </a:r>
          </a:p>
        </p:txBody>
      </p:sp>
      <p:cxnSp>
        <p:nvCxnSpPr>
          <p:cNvPr id="255" name="Straight Connector 254"/>
          <p:cNvCxnSpPr/>
          <p:nvPr/>
        </p:nvCxnSpPr>
        <p:spPr>
          <a:xfrm>
            <a:off x="1865082" y="554451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1940482" y="5459670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/>
          <p:cNvSpPr txBox="1"/>
          <p:nvPr/>
        </p:nvSpPr>
        <p:spPr>
          <a:xfrm>
            <a:off x="1695397" y="526172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1709554" y="3979382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49149" y="602985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71862" y="582157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584425" y="3525398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82587" y="6013382"/>
            <a:ext cx="8052096" cy="26440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3028950" y="56116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8372082" y="582157"/>
            <a:ext cx="309161" cy="572996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86907" y="5485475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27730" y="212592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8579</TotalTime>
  <Words>4178</Words>
  <Application>Microsoft Office PowerPoint</Application>
  <PresentationFormat>On-screen Show (4:3)</PresentationFormat>
  <Paragraphs>1151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Office Theme</vt:lpstr>
      <vt:lpstr>NSWI166 Introduction to recommender systems and user preferences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the LMPM model</vt:lpstr>
      <vt:lpstr>PowerPoint Presentation</vt:lpstr>
      <vt:lpstr>PowerPoint Presentation</vt:lpstr>
      <vt:lpstr>PowerPoint Presentation</vt:lpstr>
      <vt:lpstr>PowerPoint Presentation</vt:lpstr>
      <vt:lpstr>Learning the LMPM model – from data generated by an LMPM model</vt:lpstr>
      <vt:lpstr>Learning the LMPM model</vt:lpstr>
      <vt:lpstr>C1 split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 evaluation</vt:lpstr>
      <vt:lpstr>C2 split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 evaluation</vt:lpstr>
      <vt:lpstr>C3 split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 evaluation</vt:lpstr>
      <vt:lpstr>Experiment evaluation</vt:lpstr>
      <vt:lpstr>Lessons learned 1?</vt:lpstr>
      <vt:lpstr>PowerPoint Presentation</vt:lpstr>
      <vt:lpstr>Machine learning – data mining - …</vt:lpstr>
      <vt:lpstr>PowerPoint Presentation</vt:lpstr>
      <vt:lpstr>PowerPoint Presentation</vt:lpstr>
      <vt:lpstr>PowerPoint Presentation</vt:lpstr>
      <vt:lpstr>Metric – regression, order, business</vt:lpstr>
      <vt:lpstr>Deduction – induction – abduction – analogy …</vt:lpstr>
      <vt:lpstr>Measure, compute(simulate), media, politics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Vojtas</dc:creator>
  <cp:lastModifiedBy>Peter Vojtáš</cp:lastModifiedBy>
  <cp:revision>396</cp:revision>
  <cp:lastPrinted>2019-11-02T19:11:53Z</cp:lastPrinted>
  <dcterms:created xsi:type="dcterms:W3CDTF">2016-09-09T12:05:20Z</dcterms:created>
  <dcterms:modified xsi:type="dcterms:W3CDTF">2022-04-09T10:40:05Z</dcterms:modified>
</cp:coreProperties>
</file>