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70" r:id="rId3"/>
    <p:sldId id="409" r:id="rId4"/>
    <p:sldId id="410" r:id="rId5"/>
    <p:sldId id="411" r:id="rId6"/>
    <p:sldId id="412" r:id="rId7"/>
    <p:sldId id="393" r:id="rId8"/>
    <p:sldId id="398" r:id="rId9"/>
    <p:sldId id="397" r:id="rId10"/>
    <p:sldId id="399" r:id="rId11"/>
    <p:sldId id="400" r:id="rId12"/>
    <p:sldId id="401" r:id="rId13"/>
    <p:sldId id="402" r:id="rId14"/>
    <p:sldId id="404" r:id="rId15"/>
    <p:sldId id="394" r:id="rId16"/>
    <p:sldId id="395" r:id="rId17"/>
    <p:sldId id="405" r:id="rId18"/>
    <p:sldId id="406" r:id="rId19"/>
    <p:sldId id="407" r:id="rId20"/>
    <p:sldId id="413" r:id="rId21"/>
    <p:sldId id="447" r:id="rId22"/>
    <p:sldId id="448" r:id="rId23"/>
    <p:sldId id="449" r:id="rId24"/>
    <p:sldId id="414" r:id="rId25"/>
    <p:sldId id="415" r:id="rId26"/>
    <p:sldId id="416" r:id="rId27"/>
    <p:sldId id="417" r:id="rId28"/>
    <p:sldId id="418" r:id="rId29"/>
    <p:sldId id="419" r:id="rId30"/>
    <p:sldId id="420" r:id="rId31"/>
    <p:sldId id="421" r:id="rId32"/>
    <p:sldId id="422" r:id="rId33"/>
    <p:sldId id="423" r:id="rId34"/>
    <p:sldId id="424" r:id="rId35"/>
    <p:sldId id="425" r:id="rId36"/>
    <p:sldId id="426" r:id="rId37"/>
    <p:sldId id="427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50" r:id="rId46"/>
    <p:sldId id="451" r:id="rId47"/>
    <p:sldId id="452" r:id="rId48"/>
    <p:sldId id="453" r:id="rId49"/>
    <p:sldId id="454" r:id="rId50"/>
    <p:sldId id="455" r:id="rId51"/>
    <p:sldId id="456" r:id="rId52"/>
    <p:sldId id="457" r:id="rId53"/>
    <p:sldId id="458" r:id="rId54"/>
    <p:sldId id="459" r:id="rId55"/>
    <p:sldId id="460" r:id="rId56"/>
    <p:sldId id="461" r:id="rId57"/>
    <p:sldId id="462" r:id="rId58"/>
    <p:sldId id="463" r:id="rId59"/>
    <p:sldId id="464" r:id="rId60"/>
    <p:sldId id="446" r:id="rId6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2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18.04.2023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80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27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2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769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790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039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7625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11564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81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84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4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598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1854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8198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572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4551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844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3269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174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4168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89630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69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6645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119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366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417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633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63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298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251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23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92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584962"/>
            <a:ext cx="107628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5"/>
              <a:t>- </a:t>
            </a:r>
            <a:fld id="{81D60167-4931-47E6-BA6A-407CBD079E47}" type="slidenum">
              <a:rPr spc="-5" smtClean="0"/>
              <a:pPr marL="12700">
                <a:spcBef>
                  <a:spcPts val="100"/>
                </a:spcBef>
              </a:pPr>
              <a:t>‹#›</a:t>
            </a:fld>
            <a:r>
              <a:rPr spc="-75"/>
              <a:t> </a:t>
            </a:r>
            <a:r>
              <a:rPr spc="-5"/>
              <a:t>-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154332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5575"/>
            <a:fld id="{81D60167-4931-47E6-BA6A-407CBD079E47}" type="slidenum">
              <a:rPr lang="cs-CZ" smtClean="0"/>
              <a:pPr marL="195575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129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7" y="1703578"/>
            <a:ext cx="5059680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67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95575"/>
            <a:fld id="{81D60167-4931-47E6-BA6A-407CBD079E47}" type="slidenum">
              <a:rPr lang="cs-CZ" smtClean="0"/>
              <a:pPr marL="195575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24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18.04.2023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ullback%E2%80%93Leibler_divergence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teger_programmin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ausal_mode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tmp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tm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tmp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tmp"/><Relationship Id="rId4" Type="http://schemas.openxmlformats.org/officeDocument/2006/relationships/image" Target="../media/image128.tm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10.1145/3383313.3412232" TargetMode="External"/><Relationship Id="rId4" Type="http://schemas.openxmlformats.org/officeDocument/2006/relationships/hyperlink" Target="https://slideslive.com/38934807/ensuring-fairness-in-group-recommendations-by-ranksensitive-balancing-of-relevance?ref=speaker-41949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hyperlink" Target="https://dl.acm.org/doi/pdf/10.1145/3240323.32403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tmp"/><Relationship Id="rId2" Type="http://schemas.openxmlformats.org/officeDocument/2006/relationships/hyperlink" Target="https://link.springer.com/article/10.1007/s10844-021-00651-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tmp"/><Relationship Id="rId4" Type="http://schemas.openxmlformats.org/officeDocument/2006/relationships/image" Target="../media/image14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dl.acm.org/doi/pdf/10.1145/3184558.3186949" TargetMode="External"/><Relationship Id="rId3" Type="http://schemas.openxmlformats.org/officeDocument/2006/relationships/hyperlink" Target="https://dl.acm.org/doi/pdf/10.1145/3383313.3411545" TargetMode="External"/><Relationship Id="rId7" Type="http://schemas.openxmlformats.org/officeDocument/2006/relationships/hyperlink" Target="https://arxiv.org/abs/2006.05255" TargetMode="External"/><Relationship Id="rId2" Type="http://schemas.openxmlformats.org/officeDocument/2006/relationships/hyperlink" Target="https://link.springer.com/article/10.1007/s11257-020-09285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l.acm.org/doi/pdf/10.1145/3450614.3461685" TargetMode="External"/><Relationship Id="rId5" Type="http://schemas.openxmlformats.org/officeDocument/2006/relationships/hyperlink" Target="https://arxiv.org/abs/1908.06708" TargetMode="External"/><Relationship Id="rId4" Type="http://schemas.openxmlformats.org/officeDocument/2006/relationships/hyperlink" Target="https://www.sciencedirect.com/science/article/pii/S030645732100150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3808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, 2/1 ZK+Z, </a:t>
            </a:r>
          </a:p>
          <a:p>
            <a:pPr lvl="0"/>
            <a:r>
              <a:rPr lang="cs-CZ" dirty="0" err="1"/>
              <a:t>Wed</a:t>
            </a:r>
            <a:r>
              <a:rPr lang="cs-CZ" dirty="0"/>
              <a:t> 12:20 – 13:50 S8</a:t>
            </a:r>
          </a:p>
          <a:p>
            <a:pPr lvl="0"/>
            <a:r>
              <a:rPr lang="cs-CZ" dirty="0"/>
              <a:t>Wed 14:00 – 15:30 SW2 (odd weeks)</a:t>
            </a:r>
          </a:p>
          <a:p>
            <a:pPr lvl="0"/>
            <a:r>
              <a:rPr lang="cs-CZ" i="1" dirty="0"/>
              <a:t>https://www.ksi.mff.cuni.cz/~peska/vyuka/ndbi021/2022/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D0A26-CC7C-4DF0-9D59-E65172175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DA1E04-4B8B-49B6-BA52-17E9875D0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091FBA-E7D8-462A-876A-3BBB45DC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" y="0"/>
            <a:ext cx="12174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00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B7C04-5AFC-4189-AD0D-216E30CC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9DAE56-A069-4926-8CF7-E73B1A088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320D7D-417D-4DC8-920F-062270EFF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" y="0"/>
            <a:ext cx="1217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F7A3A-2CD6-4D9A-B23F-EF8819A5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25CB7-0B91-4015-A68F-86F41722D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54918E-2C5E-4604-9719-4DCF3A82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" y="0"/>
            <a:ext cx="12170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6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8DFB8-B622-4596-AC89-7AD3B7FC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267F7-B8D9-4F5F-9621-018FA1910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96C00D-3989-416B-86E7-698D5B84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" y="0"/>
            <a:ext cx="12164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0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0214B-FE7F-470E-B726-B754A658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14F8D2-FB4E-48E6-A8CD-3CA92E82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8575B0-A1FF-4B95-86E3-8D9748E2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6"/>
            <a:ext cx="12192000" cy="685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000"/>
              <a:t>Fairness in RecSys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/>
              <a:t>User-wise fairness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Does the system work for me as good as for others?</a:t>
            </a:r>
            <a:br>
              <a:rPr lang="cs-CZ" sz="1500"/>
            </a:br>
            <a:endParaRPr lang="cs-CZ" sz="1500"/>
          </a:p>
          <a:p>
            <a:pPr>
              <a:lnSpc>
                <a:spcPct val="90000"/>
              </a:lnSpc>
            </a:pPr>
            <a:r>
              <a:rPr lang="cs-CZ" sz="1500"/>
              <a:t>Fairness w.r.t. (sensitive) user groups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Are some groups being discriminated?</a:t>
            </a:r>
          </a:p>
          <a:p>
            <a:pPr>
              <a:lnSpc>
                <a:spcPct val="90000"/>
              </a:lnSpc>
            </a:pPr>
            <a:endParaRPr lang="cs-CZ" sz="1500"/>
          </a:p>
          <a:p>
            <a:pPr>
              <a:lnSpc>
                <a:spcPct val="90000"/>
              </a:lnSpc>
            </a:pPr>
            <a:r>
              <a:rPr lang="cs-CZ" sz="1500"/>
              <a:t>Item-wise / content provider-wise fairness</a:t>
            </a:r>
          </a:p>
          <a:p>
            <a:pPr>
              <a:lnSpc>
                <a:spcPct val="90000"/>
              </a:lnSpc>
            </a:pPr>
            <a:endParaRPr lang="cs-CZ" sz="1500"/>
          </a:p>
          <a:p>
            <a:pPr>
              <a:lnSpc>
                <a:spcPct val="90000"/>
              </a:lnSpc>
            </a:pPr>
            <a:r>
              <a:rPr lang="cs-CZ" sz="1500"/>
              <a:t>Multi-objective optimization</a:t>
            </a:r>
          </a:p>
          <a:p>
            <a:pPr lvl="1">
              <a:lnSpc>
                <a:spcPct val="90000"/>
              </a:lnSpc>
            </a:pPr>
            <a:r>
              <a:rPr lang="cs-CZ" sz="1500"/>
              <a:t>a.k.a. fairness for multiple metrics</a:t>
            </a:r>
          </a:p>
          <a:p>
            <a:pPr>
              <a:lnSpc>
                <a:spcPct val="90000"/>
              </a:lnSpc>
            </a:pPr>
            <a:endParaRPr lang="cs-CZ" sz="150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E174E15-0CD9-46D2-8B91-0713CF5C3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967" y="1894520"/>
            <a:ext cx="5458968" cy="45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27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Fairness</a:t>
            </a:r>
            <a:r>
              <a:rPr lang="cs-CZ" dirty="0"/>
              <a:t> in General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9166464" cy="3880768"/>
          </a:xfrm>
        </p:spPr>
        <p:txBody>
          <a:bodyPr>
            <a:normAutofit/>
          </a:bodyPr>
          <a:lstStyle/>
          <a:p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opportunities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disqualified</a:t>
            </a:r>
            <a:r>
              <a:rPr lang="cs-CZ" dirty="0"/>
              <a:t> /</a:t>
            </a:r>
            <a:r>
              <a:rPr lang="cs-CZ" dirty="0" err="1"/>
              <a:t>mistreated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generic</a:t>
            </a:r>
            <a:r>
              <a:rPr lang="cs-CZ" dirty="0"/>
              <a:t> </a:t>
            </a:r>
            <a:r>
              <a:rPr lang="cs-CZ" dirty="0" err="1"/>
              <a:t>statistics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affect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outcome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„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not </a:t>
            </a:r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female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What about already biased inputs?</a:t>
            </a:r>
          </a:p>
          <a:p>
            <a:r>
              <a:rPr lang="cs-CZ" dirty="0" err="1"/>
              <a:t>Equality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outcome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Submission</a:t>
            </a:r>
            <a:r>
              <a:rPr lang="cs-CZ" dirty="0"/>
              <a:t> vs. </a:t>
            </a:r>
            <a:r>
              <a:rPr lang="cs-CZ" dirty="0" err="1"/>
              <a:t>acceptance</a:t>
            </a:r>
            <a:r>
              <a:rPr lang="cs-CZ" dirty="0"/>
              <a:t> ratio </a:t>
            </a:r>
            <a:r>
              <a:rPr lang="cs-CZ" dirty="0" err="1"/>
              <a:t>for</a:t>
            </a:r>
            <a:r>
              <a:rPr lang="cs-CZ" dirty="0"/>
              <a:t> male/</a:t>
            </a:r>
            <a:r>
              <a:rPr lang="cs-CZ" dirty="0" err="1"/>
              <a:t>female</a:t>
            </a:r>
            <a:r>
              <a:rPr lang="cs-CZ" dirty="0"/>
              <a:t> </a:t>
            </a:r>
            <a:r>
              <a:rPr lang="cs-CZ" dirty="0" err="1"/>
              <a:t>authors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not </a:t>
            </a:r>
            <a:r>
              <a:rPr lang="cs-CZ" dirty="0" err="1"/>
              <a:t>differ</a:t>
            </a:r>
            <a:r>
              <a:rPr lang="cs-CZ" dirty="0"/>
              <a:t>,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differ</a:t>
            </a:r>
            <a:r>
              <a:rPr lang="cs-CZ" dirty="0"/>
              <a:t>, </a:t>
            </a:r>
            <a:r>
              <a:rPr lang="cs-CZ" dirty="0" err="1"/>
              <a:t>countermeasures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taken</a:t>
            </a:r>
            <a:r>
              <a:rPr lang="cs-CZ" dirty="0"/>
              <a:t>“</a:t>
            </a:r>
          </a:p>
          <a:p>
            <a:pPr lvl="2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fair? </a:t>
            </a:r>
          </a:p>
          <a:p>
            <a:pPr lvl="2"/>
            <a:r>
              <a:rPr lang="cs-CZ" dirty="0" err="1"/>
              <a:t>Someone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in „</a:t>
            </a:r>
            <a:r>
              <a:rPr lang="cs-CZ" dirty="0" err="1"/>
              <a:t>higher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“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help</a:t>
            </a:r>
            <a:r>
              <a:rPr lang="cs-CZ" dirty="0"/>
              <a:t> vs. </a:t>
            </a:r>
            <a:r>
              <a:rPr lang="cs-CZ" dirty="0" err="1"/>
              <a:t>Someone</a:t>
            </a:r>
            <a:r>
              <a:rPr lang="cs-CZ" dirty="0"/>
              <a:t> had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mistreated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past.</a:t>
            </a:r>
          </a:p>
          <a:p>
            <a:r>
              <a:rPr lang="cs-CZ" dirty="0" err="1"/>
              <a:t>Fairness</a:t>
            </a:r>
            <a:r>
              <a:rPr lang="cs-CZ" dirty="0"/>
              <a:t> vs. </a:t>
            </a:r>
            <a:r>
              <a:rPr lang="cs-CZ" dirty="0" err="1"/>
              <a:t>proportionality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904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6640"/>
            <a:ext cx="12145005" cy="688464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273999" y="64171"/>
            <a:ext cx="2671011" cy="1090863"/>
          </a:xfrm>
          <a:prstGeom prst="wedgeEllipseCallout">
            <a:avLst>
              <a:gd name="adj1" fmla="val -77890"/>
              <a:gd name="adj2" fmla="val 61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More on biases in RS soon...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16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50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57754" cy="68580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087853" y="1713832"/>
            <a:ext cx="1524000" cy="826169"/>
          </a:xfrm>
          <a:prstGeom prst="wedgeEllipseCallout">
            <a:avLst>
              <a:gd name="adj1" fmla="val -84868"/>
              <a:gd name="adj2" fmla="val 32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Statistical parity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559" y="6330116"/>
            <a:ext cx="965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Multi-valued </a:t>
            </a:r>
            <a:r>
              <a:rPr lang="cs-CZ" dirty="0" smtClean="0"/>
              <a:t>y </a:t>
            </a:r>
            <a:r>
              <a:rPr lang="cs-CZ" dirty="0"/>
              <a:t>-&gt; compare distributions </a:t>
            </a:r>
            <a:r>
              <a:rPr lang="cs-CZ" sz="1200" dirty="0"/>
              <a:t>(e.g., KL divergence, </a:t>
            </a:r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en.wikipedia.org/wiki/Kullback%E2%80%93Leibler_divergence</a:t>
            </a:r>
            <a:r>
              <a:rPr lang="cs-CZ" sz="12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1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Recommender</a:t>
            </a:r>
            <a:r>
              <a:rPr lang="cs-CZ" dirty="0"/>
              <a:t> Systems: </a:t>
            </a:r>
            <a:r>
              <a:rPr lang="cs-CZ" dirty="0" err="1"/>
              <a:t>recap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999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7" dirty="0"/>
              <a:t>M</a:t>
            </a:r>
            <a:r>
              <a:rPr spc="-33" dirty="0"/>
              <a:t>ac</a:t>
            </a:r>
            <a:r>
              <a:rPr spc="-20" dirty="0"/>
              <a:t>hine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-27" dirty="0"/>
              <a:t>L</a:t>
            </a:r>
            <a:r>
              <a:rPr spc="-33" dirty="0"/>
              <a:t>ea</a:t>
            </a:r>
            <a:r>
              <a:rPr spc="7" dirty="0"/>
              <a:t>r</a:t>
            </a:r>
            <a:r>
              <a:rPr spc="-20" dirty="0"/>
              <a:t>ni</a:t>
            </a:r>
            <a:r>
              <a:rPr dirty="0"/>
              <a:t>ng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Ba</a:t>
            </a:r>
            <a:r>
              <a:rPr spc="-7" dirty="0"/>
              <a:t>s</a:t>
            </a:r>
            <a:r>
              <a:rPr spc="-20" dirty="0"/>
              <a:t>ic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-20" dirty="0"/>
              <a:t>t</a:t>
            </a:r>
            <a:r>
              <a:rPr spc="-33" dirty="0"/>
              <a:t>a</a:t>
            </a:r>
            <a:r>
              <a:rPr spc="-7" dirty="0"/>
              <a:t>s</a:t>
            </a:r>
            <a:r>
              <a:rPr dirty="0"/>
              <a:t>ks</a:t>
            </a:r>
          </a:p>
        </p:txBody>
      </p:sp>
      <p:sp>
        <p:nvSpPr>
          <p:cNvPr id="3" name="object 3"/>
          <p:cNvSpPr/>
          <p:nvPr/>
        </p:nvSpPr>
        <p:spPr>
          <a:xfrm>
            <a:off x="2067654" y="1864238"/>
            <a:ext cx="2654300" cy="2654300"/>
          </a:xfrm>
          <a:custGeom>
            <a:avLst/>
            <a:gdLst/>
            <a:ahLst/>
            <a:cxnLst/>
            <a:rect l="l" t="t" r="r" b="b"/>
            <a:pathLst>
              <a:path w="1990725" h="1990725">
                <a:moveTo>
                  <a:pt x="995065" y="0"/>
                </a:moveTo>
                <a:lnTo>
                  <a:pt x="913455" y="3298"/>
                </a:lnTo>
                <a:lnTo>
                  <a:pt x="833661" y="13024"/>
                </a:lnTo>
                <a:lnTo>
                  <a:pt x="755941" y="28920"/>
                </a:lnTo>
                <a:lnTo>
                  <a:pt x="680549" y="50731"/>
                </a:lnTo>
                <a:lnTo>
                  <a:pt x="607743" y="78200"/>
                </a:lnTo>
                <a:lnTo>
                  <a:pt x="537777" y="111071"/>
                </a:lnTo>
                <a:lnTo>
                  <a:pt x="470909" y="149088"/>
                </a:lnTo>
                <a:lnTo>
                  <a:pt x="407394" y="191996"/>
                </a:lnTo>
                <a:lnTo>
                  <a:pt x="347489" y="239537"/>
                </a:lnTo>
                <a:lnTo>
                  <a:pt x="291449" y="291456"/>
                </a:lnTo>
                <a:lnTo>
                  <a:pt x="239531" y="347496"/>
                </a:lnTo>
                <a:lnTo>
                  <a:pt x="191991" y="407402"/>
                </a:lnTo>
                <a:lnTo>
                  <a:pt x="149084" y="470918"/>
                </a:lnTo>
                <a:lnTo>
                  <a:pt x="111068" y="537786"/>
                </a:lnTo>
                <a:lnTo>
                  <a:pt x="78197" y="607752"/>
                </a:lnTo>
                <a:lnTo>
                  <a:pt x="50729" y="680558"/>
                </a:lnTo>
                <a:lnTo>
                  <a:pt x="28919" y="755949"/>
                </a:lnTo>
                <a:lnTo>
                  <a:pt x="13023" y="833669"/>
                </a:lnTo>
                <a:lnTo>
                  <a:pt x="3298" y="913462"/>
                </a:lnTo>
                <a:lnTo>
                  <a:pt x="0" y="995071"/>
                </a:lnTo>
                <a:lnTo>
                  <a:pt x="3298" y="1076681"/>
                </a:lnTo>
                <a:lnTo>
                  <a:pt x="13023" y="1156475"/>
                </a:lnTo>
                <a:lnTo>
                  <a:pt x="28919" y="1234196"/>
                </a:lnTo>
                <a:lnTo>
                  <a:pt x="50729" y="1309588"/>
                </a:lnTo>
                <a:lnTo>
                  <a:pt x="78197" y="1382394"/>
                </a:lnTo>
                <a:lnTo>
                  <a:pt x="111068" y="1452360"/>
                </a:lnTo>
                <a:lnTo>
                  <a:pt x="149084" y="1519228"/>
                </a:lnTo>
                <a:lnTo>
                  <a:pt x="191991" y="1582743"/>
                </a:lnTo>
                <a:lnTo>
                  <a:pt x="239531" y="1642648"/>
                </a:lnTo>
                <a:lnTo>
                  <a:pt x="291449" y="1698688"/>
                </a:lnTo>
                <a:lnTo>
                  <a:pt x="347489" y="1750606"/>
                </a:lnTo>
                <a:lnTo>
                  <a:pt x="407394" y="1798146"/>
                </a:lnTo>
                <a:lnTo>
                  <a:pt x="470909" y="1841052"/>
                </a:lnTo>
                <a:lnTo>
                  <a:pt x="537777" y="1879068"/>
                </a:lnTo>
                <a:lnTo>
                  <a:pt x="607743" y="1911939"/>
                </a:lnTo>
                <a:lnTo>
                  <a:pt x="680549" y="1939407"/>
                </a:lnTo>
                <a:lnTo>
                  <a:pt x="755941" y="1961217"/>
                </a:lnTo>
                <a:lnTo>
                  <a:pt x="833661" y="1977112"/>
                </a:lnTo>
                <a:lnTo>
                  <a:pt x="913455" y="1986838"/>
                </a:lnTo>
                <a:lnTo>
                  <a:pt x="995065" y="1990136"/>
                </a:lnTo>
                <a:lnTo>
                  <a:pt x="1076676" y="1986838"/>
                </a:lnTo>
                <a:lnTo>
                  <a:pt x="1156470" y="1977112"/>
                </a:lnTo>
                <a:lnTo>
                  <a:pt x="1234190" y="1961217"/>
                </a:lnTo>
                <a:lnTo>
                  <a:pt x="1309582" y="1939407"/>
                </a:lnTo>
                <a:lnTo>
                  <a:pt x="1382388" y="1911939"/>
                </a:lnTo>
                <a:lnTo>
                  <a:pt x="1452353" y="1879068"/>
                </a:lnTo>
                <a:lnTo>
                  <a:pt x="1519221" y="1841052"/>
                </a:lnTo>
                <a:lnTo>
                  <a:pt x="1582735" y="1798146"/>
                </a:lnTo>
                <a:lnTo>
                  <a:pt x="1642639" y="1750606"/>
                </a:lnTo>
                <a:lnTo>
                  <a:pt x="1698678" y="1698688"/>
                </a:lnTo>
                <a:lnTo>
                  <a:pt x="1750595" y="1642648"/>
                </a:lnTo>
                <a:lnTo>
                  <a:pt x="1798135" y="1582743"/>
                </a:lnTo>
                <a:lnTo>
                  <a:pt x="1841040" y="1519228"/>
                </a:lnTo>
                <a:lnTo>
                  <a:pt x="1879056" y="1452360"/>
                </a:lnTo>
                <a:lnTo>
                  <a:pt x="1911925" y="1382394"/>
                </a:lnTo>
                <a:lnTo>
                  <a:pt x="1939393" y="1309588"/>
                </a:lnTo>
                <a:lnTo>
                  <a:pt x="1961202" y="1234196"/>
                </a:lnTo>
                <a:lnTo>
                  <a:pt x="1977098" y="1156475"/>
                </a:lnTo>
                <a:lnTo>
                  <a:pt x="1986822" y="1076681"/>
                </a:lnTo>
                <a:lnTo>
                  <a:pt x="1990121" y="995071"/>
                </a:lnTo>
                <a:lnTo>
                  <a:pt x="1986822" y="913462"/>
                </a:lnTo>
                <a:lnTo>
                  <a:pt x="1977098" y="833669"/>
                </a:lnTo>
                <a:lnTo>
                  <a:pt x="1961202" y="755949"/>
                </a:lnTo>
                <a:lnTo>
                  <a:pt x="1939393" y="680558"/>
                </a:lnTo>
                <a:lnTo>
                  <a:pt x="1911925" y="607752"/>
                </a:lnTo>
                <a:lnTo>
                  <a:pt x="1879056" y="537786"/>
                </a:lnTo>
                <a:lnTo>
                  <a:pt x="1841040" y="470918"/>
                </a:lnTo>
                <a:lnTo>
                  <a:pt x="1798135" y="407402"/>
                </a:lnTo>
                <a:lnTo>
                  <a:pt x="1750595" y="347496"/>
                </a:lnTo>
                <a:lnTo>
                  <a:pt x="1698678" y="291456"/>
                </a:lnTo>
                <a:lnTo>
                  <a:pt x="1642639" y="239537"/>
                </a:lnTo>
                <a:lnTo>
                  <a:pt x="1582735" y="191996"/>
                </a:lnTo>
                <a:lnTo>
                  <a:pt x="1519221" y="149088"/>
                </a:lnTo>
                <a:lnTo>
                  <a:pt x="1452353" y="111071"/>
                </a:lnTo>
                <a:lnTo>
                  <a:pt x="1382388" y="78200"/>
                </a:lnTo>
                <a:lnTo>
                  <a:pt x="1309582" y="50731"/>
                </a:lnTo>
                <a:lnTo>
                  <a:pt x="1234190" y="28920"/>
                </a:lnTo>
                <a:lnTo>
                  <a:pt x="1156470" y="13024"/>
                </a:lnTo>
                <a:lnTo>
                  <a:pt x="1076676" y="3298"/>
                </a:lnTo>
                <a:lnTo>
                  <a:pt x="99506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686303" y="2503423"/>
            <a:ext cx="1389887" cy="1345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469127" y="5134318"/>
            <a:ext cx="41427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-27" dirty="0">
                <a:latin typeface="Times New Roman"/>
                <a:cs typeface="Times New Roman"/>
              </a:rPr>
              <a:t>a</a:t>
            </a:r>
            <a:r>
              <a:rPr sz="3200" spc="-13" dirty="0">
                <a:latin typeface="Times New Roman"/>
                <a:cs typeface="Times New Roman"/>
              </a:rPr>
              <a:t>i</a:t>
            </a:r>
            <a:r>
              <a:rPr sz="3200" spc="-7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ness </a:t>
            </a:r>
            <a:r>
              <a:rPr sz="3200" spc="-13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 </a:t>
            </a:r>
            <a:r>
              <a:rPr sz="3200" spc="-27" dirty="0">
                <a:latin typeface="Times New Roman"/>
                <a:cs typeface="Times New Roman"/>
              </a:rPr>
              <a:t>C</a:t>
            </a:r>
            <a:r>
              <a:rPr sz="3200" spc="-20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ass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-20" dirty="0">
                <a:latin typeface="Times New Roman"/>
                <a:cs typeface="Times New Roman"/>
              </a:rPr>
              <a:t>ic</a:t>
            </a:r>
            <a:r>
              <a:rPr sz="3200" spc="-27" dirty="0">
                <a:latin typeface="Times New Roman"/>
                <a:cs typeface="Times New Roman"/>
              </a:rPr>
              <a:t>a</a:t>
            </a:r>
            <a:r>
              <a:rPr sz="3200" spc="-13" dirty="0">
                <a:latin typeface="Times New Roman"/>
                <a:cs typeface="Times New Roman"/>
              </a:rPr>
              <a:t>t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6738" y="1864238"/>
            <a:ext cx="2653452" cy="2654300"/>
          </a:xfrm>
          <a:custGeom>
            <a:avLst/>
            <a:gdLst/>
            <a:ahLst/>
            <a:cxnLst/>
            <a:rect l="l" t="t" r="r" b="b"/>
            <a:pathLst>
              <a:path w="1990090" h="1990725">
                <a:moveTo>
                  <a:pt x="995050" y="0"/>
                </a:moveTo>
                <a:lnTo>
                  <a:pt x="913440" y="3298"/>
                </a:lnTo>
                <a:lnTo>
                  <a:pt x="833646" y="13024"/>
                </a:lnTo>
                <a:lnTo>
                  <a:pt x="755926" y="28920"/>
                </a:lnTo>
                <a:lnTo>
                  <a:pt x="680535" y="50731"/>
                </a:lnTo>
                <a:lnTo>
                  <a:pt x="607730" y="78200"/>
                </a:lnTo>
                <a:lnTo>
                  <a:pt x="537765" y="111071"/>
                </a:lnTo>
                <a:lnTo>
                  <a:pt x="470898" y="149088"/>
                </a:lnTo>
                <a:lnTo>
                  <a:pt x="407384" y="191996"/>
                </a:lnTo>
                <a:lnTo>
                  <a:pt x="347480" y="239537"/>
                </a:lnTo>
                <a:lnTo>
                  <a:pt x="291442" y="291456"/>
                </a:lnTo>
                <a:lnTo>
                  <a:pt x="239525" y="347496"/>
                </a:lnTo>
                <a:lnTo>
                  <a:pt x="191985" y="407402"/>
                </a:lnTo>
                <a:lnTo>
                  <a:pt x="149080" y="470918"/>
                </a:lnTo>
                <a:lnTo>
                  <a:pt x="111065" y="537786"/>
                </a:lnTo>
                <a:lnTo>
                  <a:pt x="78195" y="607752"/>
                </a:lnTo>
                <a:lnTo>
                  <a:pt x="50727" y="680558"/>
                </a:lnTo>
                <a:lnTo>
                  <a:pt x="28918" y="755949"/>
                </a:lnTo>
                <a:lnTo>
                  <a:pt x="13023" y="833669"/>
                </a:lnTo>
                <a:lnTo>
                  <a:pt x="3298" y="913462"/>
                </a:lnTo>
                <a:lnTo>
                  <a:pt x="0" y="995071"/>
                </a:lnTo>
                <a:lnTo>
                  <a:pt x="3298" y="1076681"/>
                </a:lnTo>
                <a:lnTo>
                  <a:pt x="13023" y="1156475"/>
                </a:lnTo>
                <a:lnTo>
                  <a:pt x="28918" y="1234196"/>
                </a:lnTo>
                <a:lnTo>
                  <a:pt x="50727" y="1309588"/>
                </a:lnTo>
                <a:lnTo>
                  <a:pt x="78195" y="1382394"/>
                </a:lnTo>
                <a:lnTo>
                  <a:pt x="111065" y="1452360"/>
                </a:lnTo>
                <a:lnTo>
                  <a:pt x="149080" y="1519228"/>
                </a:lnTo>
                <a:lnTo>
                  <a:pt x="191985" y="1582743"/>
                </a:lnTo>
                <a:lnTo>
                  <a:pt x="239525" y="1642648"/>
                </a:lnTo>
                <a:lnTo>
                  <a:pt x="291442" y="1698688"/>
                </a:lnTo>
                <a:lnTo>
                  <a:pt x="347480" y="1750606"/>
                </a:lnTo>
                <a:lnTo>
                  <a:pt x="407384" y="1798146"/>
                </a:lnTo>
                <a:lnTo>
                  <a:pt x="470898" y="1841052"/>
                </a:lnTo>
                <a:lnTo>
                  <a:pt x="537765" y="1879068"/>
                </a:lnTo>
                <a:lnTo>
                  <a:pt x="607730" y="1911939"/>
                </a:lnTo>
                <a:lnTo>
                  <a:pt x="680535" y="1939407"/>
                </a:lnTo>
                <a:lnTo>
                  <a:pt x="755926" y="1961217"/>
                </a:lnTo>
                <a:lnTo>
                  <a:pt x="833646" y="1977112"/>
                </a:lnTo>
                <a:lnTo>
                  <a:pt x="913440" y="1986838"/>
                </a:lnTo>
                <a:lnTo>
                  <a:pt x="995050" y="1990136"/>
                </a:lnTo>
                <a:lnTo>
                  <a:pt x="1076660" y="1986838"/>
                </a:lnTo>
                <a:lnTo>
                  <a:pt x="1156453" y="1977112"/>
                </a:lnTo>
                <a:lnTo>
                  <a:pt x="1234173" y="1961217"/>
                </a:lnTo>
                <a:lnTo>
                  <a:pt x="1309564" y="1939407"/>
                </a:lnTo>
                <a:lnTo>
                  <a:pt x="1382369" y="1911939"/>
                </a:lnTo>
                <a:lnTo>
                  <a:pt x="1452334" y="1879068"/>
                </a:lnTo>
                <a:lnTo>
                  <a:pt x="1519201" y="1841052"/>
                </a:lnTo>
                <a:lnTo>
                  <a:pt x="1582715" y="1798146"/>
                </a:lnTo>
                <a:lnTo>
                  <a:pt x="1642619" y="1750606"/>
                </a:lnTo>
                <a:lnTo>
                  <a:pt x="1698657" y="1698688"/>
                </a:lnTo>
                <a:lnTo>
                  <a:pt x="1750574" y="1642648"/>
                </a:lnTo>
                <a:lnTo>
                  <a:pt x="1798114" y="1582743"/>
                </a:lnTo>
                <a:lnTo>
                  <a:pt x="1841019" y="1519228"/>
                </a:lnTo>
                <a:lnTo>
                  <a:pt x="1879035" y="1452360"/>
                </a:lnTo>
                <a:lnTo>
                  <a:pt x="1911904" y="1382394"/>
                </a:lnTo>
                <a:lnTo>
                  <a:pt x="1939372" y="1309588"/>
                </a:lnTo>
                <a:lnTo>
                  <a:pt x="1961181" y="1234196"/>
                </a:lnTo>
                <a:lnTo>
                  <a:pt x="1977076" y="1156475"/>
                </a:lnTo>
                <a:lnTo>
                  <a:pt x="1986801" y="1076681"/>
                </a:lnTo>
                <a:lnTo>
                  <a:pt x="1990100" y="995071"/>
                </a:lnTo>
                <a:lnTo>
                  <a:pt x="1986801" y="913462"/>
                </a:lnTo>
                <a:lnTo>
                  <a:pt x="1977076" y="833669"/>
                </a:lnTo>
                <a:lnTo>
                  <a:pt x="1961181" y="755949"/>
                </a:lnTo>
                <a:lnTo>
                  <a:pt x="1939372" y="680558"/>
                </a:lnTo>
                <a:lnTo>
                  <a:pt x="1911904" y="607752"/>
                </a:lnTo>
                <a:lnTo>
                  <a:pt x="1879035" y="537786"/>
                </a:lnTo>
                <a:lnTo>
                  <a:pt x="1841019" y="470918"/>
                </a:lnTo>
                <a:lnTo>
                  <a:pt x="1798114" y="407402"/>
                </a:lnTo>
                <a:lnTo>
                  <a:pt x="1750574" y="347496"/>
                </a:lnTo>
                <a:lnTo>
                  <a:pt x="1698657" y="291456"/>
                </a:lnTo>
                <a:lnTo>
                  <a:pt x="1642619" y="239537"/>
                </a:lnTo>
                <a:lnTo>
                  <a:pt x="1582715" y="191996"/>
                </a:lnTo>
                <a:lnTo>
                  <a:pt x="1519201" y="149088"/>
                </a:lnTo>
                <a:lnTo>
                  <a:pt x="1452334" y="111071"/>
                </a:lnTo>
                <a:lnTo>
                  <a:pt x="1382369" y="78200"/>
                </a:lnTo>
                <a:lnTo>
                  <a:pt x="1309564" y="50731"/>
                </a:lnTo>
                <a:lnTo>
                  <a:pt x="1234173" y="28920"/>
                </a:lnTo>
                <a:lnTo>
                  <a:pt x="1156453" y="13024"/>
                </a:lnTo>
                <a:lnTo>
                  <a:pt x="1076660" y="3298"/>
                </a:lnTo>
                <a:lnTo>
                  <a:pt x="995050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8245855" y="2401823"/>
            <a:ext cx="1524000" cy="1523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389813" y="5134318"/>
            <a:ext cx="32850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-27" dirty="0">
                <a:latin typeface="Times New Roman"/>
                <a:cs typeface="Times New Roman"/>
              </a:rPr>
              <a:t>a</a:t>
            </a:r>
            <a:r>
              <a:rPr sz="3200" spc="-13" dirty="0">
                <a:latin typeface="Times New Roman"/>
                <a:cs typeface="Times New Roman"/>
              </a:rPr>
              <a:t>i</a:t>
            </a:r>
            <a:r>
              <a:rPr sz="3200" spc="-7" dirty="0">
                <a:latin typeface="Times New Roman"/>
                <a:cs typeface="Times New Roman"/>
              </a:rPr>
              <a:t>r</a:t>
            </a:r>
            <a:r>
              <a:rPr sz="3200" spc="-20" dirty="0">
                <a:latin typeface="Times New Roman"/>
                <a:cs typeface="Times New Roman"/>
              </a:rPr>
              <a:t>n</a:t>
            </a:r>
            <a:r>
              <a:rPr sz="3200" spc="-27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ss </a:t>
            </a:r>
            <a:r>
              <a:rPr sz="3200" spc="-13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 </a:t>
            </a:r>
            <a:r>
              <a:rPr sz="3200" spc="-27" dirty="0">
                <a:latin typeface="Times New Roman"/>
                <a:cs typeface="Times New Roman"/>
              </a:rPr>
              <a:t>Ra</a:t>
            </a:r>
            <a:r>
              <a:rPr sz="3200" spc="-20" dirty="0">
                <a:latin typeface="Times New Roman"/>
                <a:cs typeface="Times New Roman"/>
              </a:rPr>
              <a:t>nki</a:t>
            </a:r>
            <a:r>
              <a:rPr sz="3200" dirty="0">
                <a:latin typeface="Times New Roman"/>
                <a:cs typeface="Times New Roman"/>
              </a:rPr>
              <a:t>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4197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388" y="2787944"/>
            <a:ext cx="6566747" cy="2985347"/>
          </a:xfrm>
          <a:custGeom>
            <a:avLst/>
            <a:gdLst/>
            <a:ahLst/>
            <a:cxnLst/>
            <a:rect l="l" t="t" r="r" b="b"/>
            <a:pathLst>
              <a:path w="4925060" h="2239010">
                <a:moveTo>
                  <a:pt x="4551428" y="0"/>
                </a:moveTo>
                <a:lnTo>
                  <a:pt x="373117" y="0"/>
                </a:lnTo>
                <a:lnTo>
                  <a:pt x="342517" y="1236"/>
                </a:lnTo>
                <a:lnTo>
                  <a:pt x="283455" y="10842"/>
                </a:lnTo>
                <a:lnTo>
                  <a:pt x="227886" y="29319"/>
                </a:lnTo>
                <a:lnTo>
                  <a:pt x="176578" y="55898"/>
                </a:lnTo>
                <a:lnTo>
                  <a:pt x="130299" y="89810"/>
                </a:lnTo>
                <a:lnTo>
                  <a:pt x="89818" y="130289"/>
                </a:lnTo>
                <a:lnTo>
                  <a:pt x="55903" y="176567"/>
                </a:lnTo>
                <a:lnTo>
                  <a:pt x="29322" y="227875"/>
                </a:lnTo>
                <a:lnTo>
                  <a:pt x="10844" y="283445"/>
                </a:lnTo>
                <a:lnTo>
                  <a:pt x="1236" y="342509"/>
                </a:lnTo>
                <a:lnTo>
                  <a:pt x="0" y="373111"/>
                </a:lnTo>
                <a:lnTo>
                  <a:pt x="0" y="1865546"/>
                </a:lnTo>
                <a:lnTo>
                  <a:pt x="4883" y="1926070"/>
                </a:lnTo>
                <a:lnTo>
                  <a:pt x="19022" y="1983483"/>
                </a:lnTo>
                <a:lnTo>
                  <a:pt x="41648" y="2037019"/>
                </a:lnTo>
                <a:lnTo>
                  <a:pt x="71992" y="2085908"/>
                </a:lnTo>
                <a:lnTo>
                  <a:pt x="109286" y="2129383"/>
                </a:lnTo>
                <a:lnTo>
                  <a:pt x="152762" y="2166676"/>
                </a:lnTo>
                <a:lnTo>
                  <a:pt x="201651" y="2197019"/>
                </a:lnTo>
                <a:lnTo>
                  <a:pt x="255186" y="2219643"/>
                </a:lnTo>
                <a:lnTo>
                  <a:pt x="312597" y="2233781"/>
                </a:lnTo>
                <a:lnTo>
                  <a:pt x="373117" y="2238664"/>
                </a:lnTo>
                <a:lnTo>
                  <a:pt x="4551428" y="2238664"/>
                </a:lnTo>
                <a:lnTo>
                  <a:pt x="4611944" y="2233781"/>
                </a:lnTo>
                <a:lnTo>
                  <a:pt x="4669353" y="2219643"/>
                </a:lnTo>
                <a:lnTo>
                  <a:pt x="4722885" y="2197019"/>
                </a:lnTo>
                <a:lnTo>
                  <a:pt x="4771773" y="2166676"/>
                </a:lnTo>
                <a:lnTo>
                  <a:pt x="4815248" y="2129383"/>
                </a:lnTo>
                <a:lnTo>
                  <a:pt x="4852542" y="2085908"/>
                </a:lnTo>
                <a:lnTo>
                  <a:pt x="4882886" y="2037019"/>
                </a:lnTo>
                <a:lnTo>
                  <a:pt x="4905511" y="1983483"/>
                </a:lnTo>
                <a:lnTo>
                  <a:pt x="4919650" y="1926070"/>
                </a:lnTo>
                <a:lnTo>
                  <a:pt x="4924534" y="1865546"/>
                </a:lnTo>
                <a:lnTo>
                  <a:pt x="4924534" y="373111"/>
                </a:lnTo>
                <a:lnTo>
                  <a:pt x="4919650" y="312588"/>
                </a:lnTo>
                <a:lnTo>
                  <a:pt x="4905511" y="255175"/>
                </a:lnTo>
                <a:lnTo>
                  <a:pt x="4882886" y="201640"/>
                </a:lnTo>
                <a:lnTo>
                  <a:pt x="4852542" y="152751"/>
                </a:lnTo>
                <a:lnTo>
                  <a:pt x="4815248" y="109277"/>
                </a:lnTo>
                <a:lnTo>
                  <a:pt x="4771773" y="71985"/>
                </a:lnTo>
                <a:lnTo>
                  <a:pt x="4722885" y="41643"/>
                </a:lnTo>
                <a:lnTo>
                  <a:pt x="4669353" y="19020"/>
                </a:lnTo>
                <a:lnTo>
                  <a:pt x="4611944" y="4883"/>
                </a:lnTo>
                <a:lnTo>
                  <a:pt x="4551428" y="0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90388" y="1733297"/>
            <a:ext cx="6566747" cy="952500"/>
          </a:xfrm>
          <a:custGeom>
            <a:avLst/>
            <a:gdLst/>
            <a:ahLst/>
            <a:cxnLst/>
            <a:rect l="l" t="t" r="r" b="b"/>
            <a:pathLst>
              <a:path w="4925060" h="714375">
                <a:moveTo>
                  <a:pt x="4805540" y="0"/>
                </a:moveTo>
                <a:lnTo>
                  <a:pt x="115255" y="57"/>
                </a:lnTo>
                <a:lnTo>
                  <a:pt x="73461" y="9025"/>
                </a:lnTo>
                <a:lnTo>
                  <a:pt x="38574" y="31294"/>
                </a:lnTo>
                <a:lnTo>
                  <a:pt x="13437" y="64023"/>
                </a:lnTo>
                <a:lnTo>
                  <a:pt x="892" y="104372"/>
                </a:lnTo>
                <a:lnTo>
                  <a:pt x="0" y="119024"/>
                </a:lnTo>
                <a:lnTo>
                  <a:pt x="57" y="598752"/>
                </a:lnTo>
                <a:lnTo>
                  <a:pt x="9018" y="640550"/>
                </a:lnTo>
                <a:lnTo>
                  <a:pt x="31283" y="675441"/>
                </a:lnTo>
                <a:lnTo>
                  <a:pt x="64009" y="700583"/>
                </a:lnTo>
                <a:lnTo>
                  <a:pt x="104353" y="713131"/>
                </a:lnTo>
                <a:lnTo>
                  <a:pt x="119003" y="714024"/>
                </a:lnTo>
                <a:lnTo>
                  <a:pt x="4809255" y="713967"/>
                </a:lnTo>
                <a:lnTo>
                  <a:pt x="4851055" y="705008"/>
                </a:lnTo>
                <a:lnTo>
                  <a:pt x="4885949" y="682744"/>
                </a:lnTo>
                <a:lnTo>
                  <a:pt x="4911092" y="650019"/>
                </a:lnTo>
                <a:lnTo>
                  <a:pt x="4923641" y="609678"/>
                </a:lnTo>
                <a:lnTo>
                  <a:pt x="4924534" y="595030"/>
                </a:lnTo>
                <a:lnTo>
                  <a:pt x="4924476" y="115283"/>
                </a:lnTo>
                <a:lnTo>
                  <a:pt x="4915511" y="73475"/>
                </a:lnTo>
                <a:lnTo>
                  <a:pt x="4893246" y="38580"/>
                </a:lnTo>
                <a:lnTo>
                  <a:pt x="4860523" y="13439"/>
                </a:lnTo>
                <a:lnTo>
                  <a:pt x="4820186" y="892"/>
                </a:lnTo>
                <a:lnTo>
                  <a:pt x="4805540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99749"/>
          </a:xfrm>
          <a:prstGeom prst="rect">
            <a:avLst/>
          </a:prstGeom>
        </p:spPr>
        <p:txBody>
          <a:bodyPr vert="horz" wrap="square" lIns="0" tIns="256709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7" dirty="0"/>
              <a:t>Cl</a:t>
            </a:r>
            <a:r>
              <a:rPr spc="-33" dirty="0"/>
              <a:t>a</a:t>
            </a:r>
            <a:r>
              <a:rPr spc="-7" dirty="0"/>
              <a:t>ss</a:t>
            </a:r>
            <a:r>
              <a:rPr spc="-20" dirty="0"/>
              <a:t>i</a:t>
            </a:r>
            <a:r>
              <a:rPr spc="7" dirty="0"/>
              <a:t>f</a:t>
            </a:r>
            <a:r>
              <a:rPr spc="-20" dirty="0"/>
              <a:t>i</a:t>
            </a:r>
            <a:r>
              <a:rPr spc="-33" dirty="0"/>
              <a:t>ca</a:t>
            </a:r>
            <a:r>
              <a:rPr spc="-20" dirty="0"/>
              <a:t>ti</a:t>
            </a:r>
            <a:r>
              <a:rPr dirty="0"/>
              <a:t>on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I</a:t>
            </a:r>
            <a:r>
              <a:rPr spc="-20" dirty="0"/>
              <a:t>nt</a:t>
            </a:r>
            <a:r>
              <a:rPr spc="7" dirty="0"/>
              <a:t>r</a:t>
            </a:r>
            <a:r>
              <a:rPr spc="-20" dirty="0"/>
              <a:t>odu</a:t>
            </a:r>
            <a:r>
              <a:rPr spc="-33" dirty="0"/>
              <a:t>c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5" name="object 5"/>
          <p:cNvSpPr/>
          <p:nvPr/>
        </p:nvSpPr>
        <p:spPr>
          <a:xfrm>
            <a:off x="7343648" y="1835921"/>
            <a:ext cx="4029553" cy="3102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106442" y="4329018"/>
            <a:ext cx="1421553" cy="287020"/>
          </a:xfrm>
          <a:custGeom>
            <a:avLst/>
            <a:gdLst/>
            <a:ahLst/>
            <a:cxnLst/>
            <a:rect l="l" t="t" r="r" b="b"/>
            <a:pathLst>
              <a:path w="1066164" h="215264">
                <a:moveTo>
                  <a:pt x="1009255" y="0"/>
                </a:moveTo>
                <a:lnTo>
                  <a:pt x="1016426" y="11909"/>
                </a:lnTo>
                <a:lnTo>
                  <a:pt x="1025367" y="19693"/>
                </a:lnTo>
                <a:lnTo>
                  <a:pt x="1033202" y="30460"/>
                </a:lnTo>
                <a:lnTo>
                  <a:pt x="1046233" y="66982"/>
                </a:lnTo>
                <a:lnTo>
                  <a:pt x="1049711" y="107844"/>
                </a:lnTo>
                <a:lnTo>
                  <a:pt x="1049375" y="120539"/>
                </a:lnTo>
                <a:lnTo>
                  <a:pt x="1039638" y="169468"/>
                </a:lnTo>
                <a:lnTo>
                  <a:pt x="1017721" y="202010"/>
                </a:lnTo>
                <a:lnTo>
                  <a:pt x="1007088" y="207657"/>
                </a:lnTo>
                <a:lnTo>
                  <a:pt x="1009717" y="214654"/>
                </a:lnTo>
                <a:lnTo>
                  <a:pt x="1046611" y="184562"/>
                </a:lnTo>
                <a:lnTo>
                  <a:pt x="1061734" y="146557"/>
                </a:lnTo>
                <a:lnTo>
                  <a:pt x="1065684" y="105971"/>
                </a:lnTo>
                <a:lnTo>
                  <a:pt x="1065191" y="92961"/>
                </a:lnTo>
                <a:lnTo>
                  <a:pt x="1053855" y="43962"/>
                </a:lnTo>
                <a:lnTo>
                  <a:pt x="1031369" y="11191"/>
                </a:lnTo>
                <a:lnTo>
                  <a:pt x="1020957" y="4417"/>
                </a:lnTo>
                <a:lnTo>
                  <a:pt x="1009255" y="0"/>
                </a:lnTo>
                <a:close/>
              </a:path>
              <a:path w="1066164" h="215264">
                <a:moveTo>
                  <a:pt x="540325" y="0"/>
                </a:moveTo>
                <a:lnTo>
                  <a:pt x="526955" y="0"/>
                </a:lnTo>
                <a:lnTo>
                  <a:pt x="526955" y="214776"/>
                </a:lnTo>
                <a:lnTo>
                  <a:pt x="540325" y="214776"/>
                </a:lnTo>
                <a:lnTo>
                  <a:pt x="540325" y="0"/>
                </a:lnTo>
                <a:close/>
              </a:path>
              <a:path w="1066164" h="215264">
                <a:moveTo>
                  <a:pt x="56420" y="0"/>
                </a:moveTo>
                <a:lnTo>
                  <a:pt x="19070" y="30208"/>
                </a:lnTo>
                <a:lnTo>
                  <a:pt x="3947" y="68214"/>
                </a:lnTo>
                <a:lnTo>
                  <a:pt x="0" y="108795"/>
                </a:lnTo>
                <a:lnTo>
                  <a:pt x="491" y="121805"/>
                </a:lnTo>
                <a:lnTo>
                  <a:pt x="11822" y="170806"/>
                </a:lnTo>
                <a:lnTo>
                  <a:pt x="34303" y="203583"/>
                </a:lnTo>
                <a:lnTo>
                  <a:pt x="56420" y="214777"/>
                </a:lnTo>
                <a:lnTo>
                  <a:pt x="49249" y="202869"/>
                </a:lnTo>
                <a:lnTo>
                  <a:pt x="40307" y="195090"/>
                </a:lnTo>
                <a:lnTo>
                  <a:pt x="32469" y="184328"/>
                </a:lnTo>
                <a:lnTo>
                  <a:pt x="19442" y="147848"/>
                </a:lnTo>
                <a:lnTo>
                  <a:pt x="15964" y="106931"/>
                </a:lnTo>
                <a:lnTo>
                  <a:pt x="16308" y="94244"/>
                </a:lnTo>
                <a:lnTo>
                  <a:pt x="26057" y="45314"/>
                </a:lnTo>
                <a:lnTo>
                  <a:pt x="47958" y="12764"/>
                </a:lnTo>
                <a:lnTo>
                  <a:pt x="58587" y="7120"/>
                </a:lnTo>
                <a:lnTo>
                  <a:pt x="564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030397" y="4329018"/>
            <a:ext cx="1421553" cy="287020"/>
          </a:xfrm>
          <a:custGeom>
            <a:avLst/>
            <a:gdLst/>
            <a:ahLst/>
            <a:cxnLst/>
            <a:rect l="l" t="t" r="r" b="b"/>
            <a:pathLst>
              <a:path w="1066164" h="215264">
                <a:moveTo>
                  <a:pt x="1009279" y="0"/>
                </a:moveTo>
                <a:lnTo>
                  <a:pt x="1016442" y="11914"/>
                </a:lnTo>
                <a:lnTo>
                  <a:pt x="1025385" y="19698"/>
                </a:lnTo>
                <a:lnTo>
                  <a:pt x="1033217" y="30465"/>
                </a:lnTo>
                <a:lnTo>
                  <a:pt x="1046247" y="66987"/>
                </a:lnTo>
                <a:lnTo>
                  <a:pt x="1049726" y="107851"/>
                </a:lnTo>
                <a:lnTo>
                  <a:pt x="1049390" y="120544"/>
                </a:lnTo>
                <a:lnTo>
                  <a:pt x="1039648" y="169472"/>
                </a:lnTo>
                <a:lnTo>
                  <a:pt x="1017729" y="202011"/>
                </a:lnTo>
                <a:lnTo>
                  <a:pt x="1007085" y="207657"/>
                </a:lnTo>
                <a:lnTo>
                  <a:pt x="1009712" y="214661"/>
                </a:lnTo>
                <a:lnTo>
                  <a:pt x="1046610" y="184578"/>
                </a:lnTo>
                <a:lnTo>
                  <a:pt x="1061743" y="146571"/>
                </a:lnTo>
                <a:lnTo>
                  <a:pt x="1065693" y="105998"/>
                </a:lnTo>
                <a:lnTo>
                  <a:pt x="1065202" y="92983"/>
                </a:lnTo>
                <a:lnTo>
                  <a:pt x="1053870" y="43982"/>
                </a:lnTo>
                <a:lnTo>
                  <a:pt x="1031392" y="11199"/>
                </a:lnTo>
                <a:lnTo>
                  <a:pt x="1020979" y="4420"/>
                </a:lnTo>
                <a:lnTo>
                  <a:pt x="1009279" y="0"/>
                </a:lnTo>
                <a:close/>
              </a:path>
              <a:path w="1066164" h="215264">
                <a:moveTo>
                  <a:pt x="540334" y="0"/>
                </a:moveTo>
                <a:lnTo>
                  <a:pt x="526964" y="0"/>
                </a:lnTo>
                <a:lnTo>
                  <a:pt x="526964" y="214776"/>
                </a:lnTo>
                <a:lnTo>
                  <a:pt x="540334" y="214776"/>
                </a:lnTo>
                <a:lnTo>
                  <a:pt x="540334" y="0"/>
                </a:lnTo>
                <a:close/>
              </a:path>
              <a:path w="1066164" h="215264">
                <a:moveTo>
                  <a:pt x="56444" y="0"/>
                </a:moveTo>
                <a:lnTo>
                  <a:pt x="19071" y="30221"/>
                </a:lnTo>
                <a:lnTo>
                  <a:pt x="3950" y="68226"/>
                </a:lnTo>
                <a:lnTo>
                  <a:pt x="0" y="108815"/>
                </a:lnTo>
                <a:lnTo>
                  <a:pt x="493" y="121821"/>
                </a:lnTo>
                <a:lnTo>
                  <a:pt x="11835" y="170819"/>
                </a:lnTo>
                <a:lnTo>
                  <a:pt x="34322" y="203588"/>
                </a:lnTo>
                <a:lnTo>
                  <a:pt x="56444" y="214777"/>
                </a:lnTo>
                <a:lnTo>
                  <a:pt x="49254" y="202865"/>
                </a:lnTo>
                <a:lnTo>
                  <a:pt x="40309" y="195086"/>
                </a:lnTo>
                <a:lnTo>
                  <a:pt x="32473" y="184324"/>
                </a:lnTo>
                <a:lnTo>
                  <a:pt x="19448" y="147846"/>
                </a:lnTo>
                <a:lnTo>
                  <a:pt x="15976" y="106927"/>
                </a:lnTo>
                <a:lnTo>
                  <a:pt x="16319" y="94241"/>
                </a:lnTo>
                <a:lnTo>
                  <a:pt x="26065" y="45310"/>
                </a:lnTo>
                <a:lnTo>
                  <a:pt x="47970" y="12763"/>
                </a:lnTo>
                <a:lnTo>
                  <a:pt x="58608" y="7120"/>
                </a:lnTo>
                <a:lnTo>
                  <a:pt x="56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106441" y="5006339"/>
            <a:ext cx="2098040" cy="287020"/>
          </a:xfrm>
          <a:custGeom>
            <a:avLst/>
            <a:gdLst/>
            <a:ahLst/>
            <a:cxnLst/>
            <a:rect l="l" t="t" r="r" b="b"/>
            <a:pathLst>
              <a:path w="1573530" h="215264">
                <a:moveTo>
                  <a:pt x="540325" y="0"/>
                </a:moveTo>
                <a:lnTo>
                  <a:pt x="526955" y="0"/>
                </a:lnTo>
                <a:lnTo>
                  <a:pt x="526955" y="214788"/>
                </a:lnTo>
                <a:lnTo>
                  <a:pt x="540325" y="214788"/>
                </a:lnTo>
                <a:lnTo>
                  <a:pt x="540325" y="0"/>
                </a:lnTo>
                <a:close/>
              </a:path>
              <a:path w="1573530" h="215264">
                <a:moveTo>
                  <a:pt x="56420" y="0"/>
                </a:moveTo>
                <a:lnTo>
                  <a:pt x="19067" y="30221"/>
                </a:lnTo>
                <a:lnTo>
                  <a:pt x="3946" y="68225"/>
                </a:lnTo>
                <a:lnTo>
                  <a:pt x="0" y="108805"/>
                </a:lnTo>
                <a:lnTo>
                  <a:pt x="492" y="121818"/>
                </a:lnTo>
                <a:lnTo>
                  <a:pt x="11823" y="170818"/>
                </a:lnTo>
                <a:lnTo>
                  <a:pt x="34303" y="203586"/>
                </a:lnTo>
                <a:lnTo>
                  <a:pt x="56420" y="214789"/>
                </a:lnTo>
                <a:lnTo>
                  <a:pt x="49246" y="202879"/>
                </a:lnTo>
                <a:lnTo>
                  <a:pt x="40304" y="195099"/>
                </a:lnTo>
                <a:lnTo>
                  <a:pt x="32467" y="184336"/>
                </a:lnTo>
                <a:lnTo>
                  <a:pt x="19441" y="147856"/>
                </a:lnTo>
                <a:lnTo>
                  <a:pt x="15964" y="106935"/>
                </a:lnTo>
                <a:lnTo>
                  <a:pt x="16308" y="94246"/>
                </a:lnTo>
                <a:lnTo>
                  <a:pt x="26060" y="45319"/>
                </a:lnTo>
                <a:lnTo>
                  <a:pt x="47960" y="12770"/>
                </a:lnTo>
                <a:lnTo>
                  <a:pt x="58587" y="7120"/>
                </a:lnTo>
                <a:lnTo>
                  <a:pt x="56420" y="0"/>
                </a:lnTo>
                <a:close/>
              </a:path>
              <a:path w="1573530" h="215264">
                <a:moveTo>
                  <a:pt x="1516692" y="0"/>
                </a:moveTo>
                <a:lnTo>
                  <a:pt x="1523854" y="11911"/>
                </a:lnTo>
                <a:lnTo>
                  <a:pt x="1532793" y="19698"/>
                </a:lnTo>
                <a:lnTo>
                  <a:pt x="1540624" y="30465"/>
                </a:lnTo>
                <a:lnTo>
                  <a:pt x="1553658" y="66984"/>
                </a:lnTo>
                <a:lnTo>
                  <a:pt x="1557139" y="107845"/>
                </a:lnTo>
                <a:lnTo>
                  <a:pt x="1556804" y="120541"/>
                </a:lnTo>
                <a:lnTo>
                  <a:pt x="1547067" y="169472"/>
                </a:lnTo>
                <a:lnTo>
                  <a:pt x="1525158" y="202020"/>
                </a:lnTo>
                <a:lnTo>
                  <a:pt x="1514528" y="207669"/>
                </a:lnTo>
                <a:lnTo>
                  <a:pt x="1517149" y="214667"/>
                </a:lnTo>
                <a:lnTo>
                  <a:pt x="1554040" y="184570"/>
                </a:lnTo>
                <a:lnTo>
                  <a:pt x="1569162" y="146570"/>
                </a:lnTo>
                <a:lnTo>
                  <a:pt x="1573106" y="105982"/>
                </a:lnTo>
                <a:lnTo>
                  <a:pt x="1572614" y="92971"/>
                </a:lnTo>
                <a:lnTo>
                  <a:pt x="1561289" y="43974"/>
                </a:lnTo>
                <a:lnTo>
                  <a:pt x="1538799" y="11202"/>
                </a:lnTo>
                <a:lnTo>
                  <a:pt x="1528388" y="4425"/>
                </a:lnTo>
                <a:lnTo>
                  <a:pt x="15166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4706971" y="5006339"/>
            <a:ext cx="2098040" cy="287020"/>
          </a:xfrm>
          <a:custGeom>
            <a:avLst/>
            <a:gdLst/>
            <a:ahLst/>
            <a:cxnLst/>
            <a:rect l="l" t="t" r="r" b="b"/>
            <a:pathLst>
              <a:path w="1573529" h="215264">
                <a:moveTo>
                  <a:pt x="540334" y="0"/>
                </a:moveTo>
                <a:lnTo>
                  <a:pt x="526964" y="0"/>
                </a:lnTo>
                <a:lnTo>
                  <a:pt x="526964" y="214788"/>
                </a:lnTo>
                <a:lnTo>
                  <a:pt x="540334" y="214788"/>
                </a:lnTo>
                <a:lnTo>
                  <a:pt x="540334" y="0"/>
                </a:lnTo>
                <a:close/>
              </a:path>
              <a:path w="1573529" h="215264">
                <a:moveTo>
                  <a:pt x="56414" y="0"/>
                </a:moveTo>
                <a:lnTo>
                  <a:pt x="19070" y="30220"/>
                </a:lnTo>
                <a:lnTo>
                  <a:pt x="3955" y="68224"/>
                </a:lnTo>
                <a:lnTo>
                  <a:pt x="0" y="108806"/>
                </a:lnTo>
                <a:lnTo>
                  <a:pt x="494" y="121819"/>
                </a:lnTo>
                <a:lnTo>
                  <a:pt x="11828" y="170819"/>
                </a:lnTo>
                <a:lnTo>
                  <a:pt x="34307" y="203587"/>
                </a:lnTo>
                <a:lnTo>
                  <a:pt x="56414" y="214789"/>
                </a:lnTo>
                <a:lnTo>
                  <a:pt x="49249" y="202874"/>
                </a:lnTo>
                <a:lnTo>
                  <a:pt x="40306" y="195093"/>
                </a:lnTo>
                <a:lnTo>
                  <a:pt x="32470" y="184330"/>
                </a:lnTo>
                <a:lnTo>
                  <a:pt x="19441" y="147851"/>
                </a:lnTo>
                <a:lnTo>
                  <a:pt x="15967" y="106929"/>
                </a:lnTo>
                <a:lnTo>
                  <a:pt x="16311" y="94241"/>
                </a:lnTo>
                <a:lnTo>
                  <a:pt x="26065" y="45316"/>
                </a:lnTo>
                <a:lnTo>
                  <a:pt x="47972" y="12769"/>
                </a:lnTo>
                <a:lnTo>
                  <a:pt x="58608" y="7120"/>
                </a:lnTo>
                <a:lnTo>
                  <a:pt x="56414" y="0"/>
                </a:lnTo>
                <a:close/>
              </a:path>
              <a:path w="1573529" h="215264">
                <a:moveTo>
                  <a:pt x="1516680" y="0"/>
                </a:moveTo>
                <a:lnTo>
                  <a:pt x="1523878" y="11924"/>
                </a:lnTo>
                <a:lnTo>
                  <a:pt x="1532819" y="19712"/>
                </a:lnTo>
                <a:lnTo>
                  <a:pt x="1540649" y="30480"/>
                </a:lnTo>
                <a:lnTo>
                  <a:pt x="1553678" y="66995"/>
                </a:lnTo>
                <a:lnTo>
                  <a:pt x="1557157" y="107863"/>
                </a:lnTo>
                <a:lnTo>
                  <a:pt x="1556821" y="120556"/>
                </a:lnTo>
                <a:lnTo>
                  <a:pt x="1547079" y="169484"/>
                </a:lnTo>
                <a:lnTo>
                  <a:pt x="1525160" y="202023"/>
                </a:lnTo>
                <a:lnTo>
                  <a:pt x="1514516" y="207669"/>
                </a:lnTo>
                <a:lnTo>
                  <a:pt x="1517165" y="214659"/>
                </a:lnTo>
                <a:lnTo>
                  <a:pt x="1554050" y="184554"/>
                </a:lnTo>
                <a:lnTo>
                  <a:pt x="1569171" y="146555"/>
                </a:lnTo>
                <a:lnTo>
                  <a:pt x="1573124" y="105957"/>
                </a:lnTo>
                <a:lnTo>
                  <a:pt x="1572629" y="92951"/>
                </a:lnTo>
                <a:lnTo>
                  <a:pt x="1561284" y="43958"/>
                </a:lnTo>
                <a:lnTo>
                  <a:pt x="1538794" y="11195"/>
                </a:lnTo>
                <a:lnTo>
                  <a:pt x="1528384" y="4422"/>
                </a:lnTo>
                <a:lnTo>
                  <a:pt x="15166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714572" y="1883071"/>
            <a:ext cx="6397413" cy="4057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>
              <a:lnSpc>
                <a:spcPct val="78800"/>
              </a:lnSpc>
            </a:pPr>
            <a:r>
              <a:rPr sz="2133" b="1" spc="-13" dirty="0">
                <a:latin typeface="Times New Roman"/>
                <a:cs typeface="Times New Roman"/>
              </a:rPr>
              <a:t>O</a:t>
            </a:r>
            <a:r>
              <a:rPr sz="2133" b="1" spc="-7" dirty="0">
                <a:latin typeface="Times New Roman"/>
                <a:cs typeface="Times New Roman"/>
              </a:rPr>
              <a:t>b</a:t>
            </a:r>
            <a:r>
              <a:rPr sz="2133" b="1" dirty="0">
                <a:latin typeface="Times New Roman"/>
                <a:cs typeface="Times New Roman"/>
              </a:rPr>
              <a:t>j</a:t>
            </a:r>
            <a:r>
              <a:rPr sz="2133" b="1" spc="-13" dirty="0">
                <a:latin typeface="Times New Roman"/>
                <a:cs typeface="Times New Roman"/>
              </a:rPr>
              <a:t>ec</a:t>
            </a:r>
            <a:r>
              <a:rPr sz="2133" b="1" dirty="0">
                <a:latin typeface="Times New Roman"/>
                <a:cs typeface="Times New Roman"/>
              </a:rPr>
              <a:t>ti</a:t>
            </a:r>
            <a:r>
              <a:rPr sz="2133" b="1" spc="-13" dirty="0">
                <a:latin typeface="Times New Roman"/>
                <a:cs typeface="Times New Roman"/>
              </a:rPr>
              <a:t>ve</a:t>
            </a:r>
            <a:r>
              <a:rPr sz="2133" b="1" dirty="0">
                <a:latin typeface="Times New Roman"/>
                <a:cs typeface="Times New Roman"/>
              </a:rPr>
              <a:t>:  </a:t>
            </a:r>
            <a:r>
              <a:rPr sz="2133" b="1" spc="-87" dirty="0">
                <a:latin typeface="Times New Roman"/>
                <a:cs typeface="Times New Roman"/>
              </a:rPr>
              <a:t> </a:t>
            </a:r>
            <a:r>
              <a:rPr sz="2133" spc="-160" dirty="0">
                <a:latin typeface="Times New Roman"/>
                <a:cs typeface="Times New Roman"/>
              </a:rPr>
              <a:t>A</a:t>
            </a:r>
            <a:r>
              <a:rPr sz="2133" spc="-13" dirty="0">
                <a:latin typeface="Times New Roman"/>
                <a:cs typeface="Times New Roman"/>
              </a:rPr>
              <a:t>vo</a:t>
            </a:r>
            <a:r>
              <a:rPr sz="2133" dirty="0">
                <a:latin typeface="Times New Roman"/>
                <a:cs typeface="Times New Roman"/>
              </a:rPr>
              <a:t>id  </a:t>
            </a:r>
            <a:r>
              <a:rPr sz="2133" spc="-8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une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cal</a:t>
            </a:r>
            <a:r>
              <a:rPr sz="2133" dirty="0">
                <a:latin typeface="Times New Roman"/>
                <a:cs typeface="Times New Roman"/>
              </a:rPr>
              <a:t>  </a:t>
            </a:r>
            <a:r>
              <a:rPr sz="2133" spc="-8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rf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ence</a:t>
            </a:r>
            <a:r>
              <a:rPr sz="2133" dirty="0">
                <a:latin typeface="Times New Roman"/>
                <a:cs typeface="Times New Roman"/>
              </a:rPr>
              <a:t>  </a:t>
            </a:r>
            <a:r>
              <a:rPr sz="2133" spc="-8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  </a:t>
            </a:r>
            <a:r>
              <a:rPr sz="2133" spc="-8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ec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ttri</a:t>
            </a:r>
            <a:r>
              <a:rPr sz="2133" spc="-13" dirty="0">
                <a:latin typeface="Times New Roman"/>
                <a:cs typeface="Times New Roman"/>
              </a:rPr>
              <a:t>bu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 i</a:t>
            </a:r>
            <a:r>
              <a:rPr sz="2133" spc="-13" dirty="0">
                <a:latin typeface="Times New Roman"/>
                <a:cs typeface="Times New Roman"/>
              </a:rPr>
              <a:t>n</a:t>
            </a:r>
            <a:r>
              <a:rPr sz="2133" dirty="0">
                <a:latin typeface="Times New Roman"/>
                <a:cs typeface="Times New Roman"/>
              </a:rPr>
              <a:t>to 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dec</a:t>
            </a:r>
            <a:r>
              <a:rPr sz="2133" dirty="0">
                <a:latin typeface="Times New Roman"/>
                <a:cs typeface="Times New Roman"/>
              </a:rPr>
              <a:t>isio</a:t>
            </a:r>
            <a:r>
              <a:rPr sz="2133" spc="-7" dirty="0">
                <a:latin typeface="Times New Roman"/>
                <a:cs typeface="Times New Roman"/>
              </a:rPr>
              <a:t>n</a:t>
            </a:r>
            <a:r>
              <a:rPr sz="2133" dirty="0">
                <a:latin typeface="Times New Roman"/>
                <a:cs typeface="Times New Roman"/>
              </a:rPr>
              <a:t>-</a:t>
            </a:r>
            <a:r>
              <a:rPr sz="2133" spc="-13" dirty="0">
                <a:latin typeface="Times New Roman"/>
                <a:cs typeface="Times New Roman"/>
              </a:rPr>
              <a:t>mak</a:t>
            </a:r>
            <a:r>
              <a:rPr sz="2133" dirty="0">
                <a:latin typeface="Times New Roman"/>
                <a:cs typeface="Times New Roman"/>
              </a:rPr>
              <a:t>ing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oce</a:t>
            </a:r>
            <a:r>
              <a:rPr sz="2133" dirty="0">
                <a:latin typeface="Times New Roman"/>
                <a:cs typeface="Times New Roman"/>
              </a:rPr>
              <a:t>ss.</a:t>
            </a:r>
          </a:p>
          <a:p>
            <a:pPr>
              <a:lnSpc>
                <a:spcPct val="100000"/>
              </a:lnSpc>
            </a:pPr>
            <a:endParaRPr sz="2133"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533" dirty="0">
              <a:latin typeface="Times New Roman"/>
              <a:cs typeface="Times New Roman"/>
            </a:endParaRPr>
          </a:p>
          <a:p>
            <a:pPr marL="16933" marR="6773" algn="just">
              <a:lnSpc>
                <a:spcPct val="80600"/>
              </a:lnSpc>
            </a:pPr>
            <a:r>
              <a:rPr sz="2133" b="1" spc="-27" dirty="0">
                <a:latin typeface="Times New Roman"/>
                <a:cs typeface="Times New Roman"/>
              </a:rPr>
              <a:t>B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spc="-13" dirty="0">
                <a:latin typeface="Times New Roman"/>
                <a:cs typeface="Times New Roman"/>
              </a:rPr>
              <a:t>ar</a:t>
            </a:r>
            <a:r>
              <a:rPr sz="2133" b="1" dirty="0">
                <a:latin typeface="Times New Roman"/>
                <a:cs typeface="Times New Roman"/>
              </a:rPr>
              <a:t>y</a:t>
            </a:r>
            <a:r>
              <a:rPr sz="2133" b="1" spc="127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lassifi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atio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spc="133" dirty="0">
                <a:latin typeface="Times New Roman"/>
                <a:cs typeface="Times New Roman"/>
              </a:rPr>
              <a:t> </a:t>
            </a:r>
            <a:r>
              <a:rPr sz="2133" spc="-7" dirty="0">
                <a:latin typeface="Times New Roman"/>
                <a:cs typeface="Times New Roman"/>
              </a:rPr>
              <a:t>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  <a:r>
              <a:rPr sz="2133" spc="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me</a:t>
            </a:r>
            <a:r>
              <a:rPr sz="2133" dirty="0">
                <a:latin typeface="Times New Roman"/>
                <a:cs typeface="Times New Roman"/>
              </a:rPr>
              <a:t>tri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12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can</a:t>
            </a:r>
            <a:r>
              <a:rPr sz="2133" spc="12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spc="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xpr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 by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r</a:t>
            </a:r>
            <a:r>
              <a:rPr sz="2133" b="1" dirty="0">
                <a:latin typeface="Times New Roman"/>
                <a:cs typeface="Times New Roman"/>
              </a:rPr>
              <a:t>at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spc="227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o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st</a:t>
            </a:r>
            <a:r>
              <a:rPr sz="2133" b="1" spc="-13" dirty="0">
                <a:latin typeface="Times New Roman"/>
                <a:cs typeface="Times New Roman"/>
              </a:rPr>
              <a:t>ra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ts</a:t>
            </a:r>
            <a:r>
              <a:rPr sz="2133" b="1" spc="22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o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egu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ri</a:t>
            </a:r>
            <a:r>
              <a:rPr sz="2133" spc="-13" dirty="0">
                <a:latin typeface="Times New Roman"/>
                <a:cs typeface="Times New Roman"/>
              </a:rPr>
              <a:t>ze</a:t>
            </a:r>
            <a:r>
              <a:rPr sz="2133" spc="22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22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lassi</a:t>
            </a:r>
            <a:r>
              <a:rPr sz="2133" spc="7" dirty="0">
                <a:latin typeface="Times New Roman"/>
                <a:cs typeface="Times New Roman"/>
              </a:rPr>
              <a:t>f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spc="53" dirty="0">
                <a:latin typeface="Times New Roman"/>
                <a:cs typeface="Times New Roman"/>
              </a:rPr>
              <a:t>r</a:t>
            </a:r>
            <a:r>
              <a:rPr sz="2133" spc="-113" dirty="0">
                <a:latin typeface="Times New Roman"/>
                <a:cs typeface="Times New Roman"/>
              </a:rPr>
              <a:t>’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22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positi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or </a:t>
            </a:r>
            <a:r>
              <a:rPr sz="2133" spc="-13" dirty="0">
                <a:latin typeface="Times New Roman"/>
                <a:cs typeface="Times New Roman"/>
              </a:rPr>
              <a:t>nega</a:t>
            </a:r>
            <a:r>
              <a:rPr sz="2133" dirty="0">
                <a:latin typeface="Times New Roman"/>
                <a:cs typeface="Times New Roman"/>
              </a:rPr>
              <a:t>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ra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 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47" dirty="0">
                <a:latin typeface="Times New Roman"/>
                <a:cs typeface="Times New Roman"/>
              </a:rPr>
              <a:t>f</a:t>
            </a:r>
            <a:r>
              <a:rPr sz="2133" dirty="0">
                <a:latin typeface="Times New Roman"/>
                <a:cs typeface="Times New Roman"/>
              </a:rPr>
              <a:t>f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ent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ec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 groups.</a:t>
            </a:r>
          </a:p>
          <a:p>
            <a:pPr marL="1007508" indent="-380990">
              <a:spcBef>
                <a:spcPts val="253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spc="-20" dirty="0">
                <a:latin typeface="Times New Roman"/>
                <a:cs typeface="Times New Roman"/>
              </a:rPr>
              <a:t>S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tisti</a:t>
            </a:r>
            <a:r>
              <a:rPr sz="2133" spc="-13" dirty="0">
                <a:latin typeface="Times New Roman"/>
                <a:cs typeface="Times New Roman"/>
              </a:rPr>
              <a:t>cal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pa</a:t>
            </a:r>
            <a:r>
              <a:rPr sz="2133" dirty="0">
                <a:latin typeface="Times New Roman"/>
                <a:cs typeface="Times New Roman"/>
              </a:rPr>
              <a:t>rit</a:t>
            </a:r>
            <a:r>
              <a:rPr sz="2133" spc="-7" dirty="0">
                <a:latin typeface="Times New Roman"/>
                <a:cs typeface="Times New Roman"/>
              </a:rPr>
              <a:t>y:</a:t>
            </a:r>
            <a:endParaRPr sz="2133" dirty="0">
              <a:latin typeface="Times New Roman"/>
              <a:cs typeface="Times New Roman"/>
            </a:endParaRPr>
          </a:p>
          <a:p>
            <a:pPr marL="1219170">
              <a:spcBef>
                <a:spcPts val="487"/>
              </a:spcBef>
              <a:tabLst>
                <a:tab pos="2898914" algn="l"/>
              </a:tabLst>
            </a:pPr>
            <a:r>
              <a:rPr sz="1867" dirty="0">
                <a:latin typeface="Cambria Math"/>
                <a:cs typeface="Cambria Math"/>
              </a:rPr>
              <a:t>𝑃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60" dirty="0">
                <a:latin typeface="Times New Roman"/>
                <a:cs typeface="Times New Roman"/>
              </a:rPr>
              <a:t> </a:t>
            </a:r>
            <a:r>
              <a:rPr sz="1867" spc="-887" dirty="0">
                <a:latin typeface="Cambria Math"/>
                <a:cs typeface="Cambria Math"/>
              </a:rPr>
              <a:t>𝑌</a:t>
            </a:r>
            <a:r>
              <a:rPr sz="2800" spc="29" baseline="9920" dirty="0">
                <a:latin typeface="Cambria Math"/>
                <a:cs typeface="Cambria Math"/>
              </a:rPr>
              <a:t>"</a:t>
            </a:r>
            <a:r>
              <a:rPr sz="2800" spc="289" baseline="9920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Cambria Math"/>
                <a:cs typeface="Cambria Math"/>
              </a:rPr>
              <a:t>1</a:t>
            </a:r>
            <a:r>
              <a:rPr sz="1867" spc="120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𝑍</a:t>
            </a:r>
            <a:r>
              <a:rPr sz="1867" spc="8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Cambria Math"/>
                <a:cs typeface="Cambria Math"/>
              </a:rPr>
              <a:t>0</a:t>
            </a:r>
            <a:r>
              <a:rPr sz="1867" dirty="0">
                <a:latin typeface="Times New Roman"/>
                <a:cs typeface="Times New Roman"/>
              </a:rPr>
              <a:t>	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𝑃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60" dirty="0">
                <a:latin typeface="Times New Roman"/>
                <a:cs typeface="Times New Roman"/>
              </a:rPr>
              <a:t> </a:t>
            </a:r>
            <a:r>
              <a:rPr sz="1867" spc="-887" dirty="0">
                <a:latin typeface="Cambria Math"/>
                <a:cs typeface="Cambria Math"/>
              </a:rPr>
              <a:t>𝑌</a:t>
            </a:r>
            <a:r>
              <a:rPr sz="2800" spc="29" baseline="9920" dirty="0">
                <a:latin typeface="Cambria Math"/>
                <a:cs typeface="Cambria Math"/>
              </a:rPr>
              <a:t>"</a:t>
            </a:r>
            <a:r>
              <a:rPr sz="2800" spc="279" baseline="9920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Cambria Math"/>
                <a:cs typeface="Cambria Math"/>
              </a:rPr>
              <a:t>1</a:t>
            </a:r>
            <a:r>
              <a:rPr sz="1867" spc="120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𝑍</a:t>
            </a:r>
            <a:r>
              <a:rPr sz="1867" spc="8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Cambria Math"/>
                <a:cs typeface="Cambria Math"/>
              </a:rPr>
              <a:t>1</a:t>
            </a:r>
            <a:endParaRPr sz="1867" dirty="0">
              <a:latin typeface="Cambria Math"/>
              <a:cs typeface="Cambria Math"/>
            </a:endParaRPr>
          </a:p>
          <a:p>
            <a:pPr marL="1007508" indent="-380990">
              <a:spcBef>
                <a:spcPts val="305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spc="-20" dirty="0">
                <a:latin typeface="Times New Roman"/>
                <a:cs typeface="Times New Roman"/>
              </a:rPr>
              <a:t>E</a:t>
            </a:r>
            <a:r>
              <a:rPr sz="2133" spc="-13" dirty="0">
                <a:latin typeface="Times New Roman"/>
                <a:cs typeface="Times New Roman"/>
              </a:rPr>
              <a:t>qua</a:t>
            </a:r>
            <a:r>
              <a:rPr sz="2133" dirty="0">
                <a:latin typeface="Times New Roman"/>
                <a:cs typeface="Times New Roman"/>
              </a:rPr>
              <a:t>lity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 </a:t>
            </a:r>
            <a:r>
              <a:rPr sz="2133" spc="-13" dirty="0">
                <a:latin typeface="Times New Roman"/>
                <a:cs typeface="Times New Roman"/>
              </a:rPr>
              <a:t>O</a:t>
            </a:r>
            <a:r>
              <a:rPr sz="2133" dirty="0">
                <a:latin typeface="Times New Roman"/>
                <a:cs typeface="Times New Roman"/>
              </a:rPr>
              <a:t>pport</a:t>
            </a:r>
            <a:r>
              <a:rPr sz="2133" spc="-13" dirty="0">
                <a:latin typeface="Times New Roman"/>
                <a:cs typeface="Times New Roman"/>
              </a:rPr>
              <a:t>un</a:t>
            </a:r>
            <a:r>
              <a:rPr sz="2133" dirty="0">
                <a:latin typeface="Times New Roman"/>
                <a:cs typeface="Times New Roman"/>
              </a:rPr>
              <a:t>ity</a:t>
            </a:r>
            <a:r>
              <a:rPr sz="2133" spc="-7" dirty="0">
                <a:latin typeface="Cambria Math"/>
                <a:cs typeface="Cambria Math"/>
              </a:rPr>
              <a:t>:</a:t>
            </a:r>
            <a:endParaRPr sz="2133" dirty="0">
              <a:latin typeface="Cambria Math"/>
              <a:cs typeface="Cambria Math"/>
            </a:endParaRPr>
          </a:p>
          <a:p>
            <a:pPr marL="1219170">
              <a:spcBef>
                <a:spcPts val="233"/>
              </a:spcBef>
              <a:tabLst>
                <a:tab pos="3575384" algn="l"/>
              </a:tabLst>
            </a:pPr>
            <a:r>
              <a:rPr sz="1867" dirty="0">
                <a:latin typeface="Cambria Math"/>
                <a:cs typeface="Cambria Math"/>
              </a:rPr>
              <a:t>𝑃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60" dirty="0">
                <a:latin typeface="Times New Roman"/>
                <a:cs typeface="Times New Roman"/>
              </a:rPr>
              <a:t> </a:t>
            </a:r>
            <a:r>
              <a:rPr sz="1867" spc="-887" dirty="0">
                <a:latin typeface="Cambria Math"/>
                <a:cs typeface="Cambria Math"/>
              </a:rPr>
              <a:t>𝑌</a:t>
            </a:r>
            <a:r>
              <a:rPr sz="2800" spc="29" baseline="9920" dirty="0">
                <a:latin typeface="Cambria Math"/>
                <a:cs typeface="Cambria Math"/>
              </a:rPr>
              <a:t>"</a:t>
            </a:r>
            <a:r>
              <a:rPr sz="2800" spc="289" baseline="9920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Cambria Math"/>
                <a:cs typeface="Cambria Math"/>
              </a:rPr>
              <a:t>1</a:t>
            </a:r>
            <a:r>
              <a:rPr sz="1867" spc="120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𝑍</a:t>
            </a:r>
            <a:r>
              <a:rPr sz="1867" spc="8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spc="-20" dirty="0">
                <a:latin typeface="Cambria Math"/>
                <a:cs typeface="Cambria Math"/>
              </a:rPr>
              <a:t>0</a:t>
            </a:r>
            <a:r>
              <a:rPr sz="1867" dirty="0">
                <a:latin typeface="Cambria Math"/>
                <a:cs typeface="Cambria Math"/>
              </a:rPr>
              <a:t>,</a:t>
            </a:r>
            <a:r>
              <a:rPr sz="1867" spc="-160" dirty="0">
                <a:latin typeface="Times New Roman"/>
                <a:cs typeface="Times New Roman"/>
              </a:rPr>
              <a:t> </a:t>
            </a:r>
            <a:r>
              <a:rPr sz="1867" spc="-20" dirty="0">
                <a:latin typeface="Cambria Math"/>
                <a:cs typeface="Cambria Math"/>
              </a:rPr>
              <a:t>𝑌</a:t>
            </a:r>
            <a:r>
              <a:rPr sz="1867" spc="8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Cambria Math"/>
                <a:cs typeface="Cambria Math"/>
              </a:rPr>
              <a:t>1</a:t>
            </a:r>
            <a:r>
              <a:rPr sz="1867" dirty="0">
                <a:latin typeface="Times New Roman"/>
                <a:cs typeface="Times New Roman"/>
              </a:rPr>
              <a:t>	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𝑃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60" dirty="0">
                <a:latin typeface="Times New Roman"/>
                <a:cs typeface="Times New Roman"/>
              </a:rPr>
              <a:t> </a:t>
            </a:r>
            <a:r>
              <a:rPr sz="1867" spc="-887" dirty="0">
                <a:latin typeface="Cambria Math"/>
                <a:cs typeface="Cambria Math"/>
              </a:rPr>
              <a:t>𝑌</a:t>
            </a:r>
            <a:r>
              <a:rPr sz="2800" spc="29" baseline="9920" dirty="0">
                <a:latin typeface="Cambria Math"/>
                <a:cs typeface="Cambria Math"/>
              </a:rPr>
              <a:t>"</a:t>
            </a:r>
            <a:r>
              <a:rPr sz="2800" spc="289" baseline="9920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Cambria Math"/>
                <a:cs typeface="Cambria Math"/>
              </a:rPr>
              <a:t>1</a:t>
            </a:r>
            <a:r>
              <a:rPr sz="1867" spc="120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𝑍</a:t>
            </a:r>
            <a:r>
              <a:rPr sz="1867" spc="8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spc="-20" dirty="0">
                <a:latin typeface="Cambria Math"/>
                <a:cs typeface="Cambria Math"/>
              </a:rPr>
              <a:t>1</a:t>
            </a:r>
            <a:r>
              <a:rPr sz="1867" dirty="0">
                <a:latin typeface="Cambria Math"/>
                <a:cs typeface="Cambria Math"/>
              </a:rPr>
              <a:t>,</a:t>
            </a:r>
            <a:r>
              <a:rPr sz="1867" spc="-160" dirty="0">
                <a:latin typeface="Times New Roman"/>
                <a:cs typeface="Times New Roman"/>
              </a:rPr>
              <a:t> </a:t>
            </a:r>
            <a:r>
              <a:rPr sz="1867" spc="-20" dirty="0">
                <a:latin typeface="Cambria Math"/>
                <a:cs typeface="Cambria Math"/>
              </a:rPr>
              <a:t>𝑌</a:t>
            </a:r>
            <a:r>
              <a:rPr sz="1867" spc="8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=</a:t>
            </a:r>
            <a:r>
              <a:rPr sz="1867" spc="53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Cambria Math"/>
                <a:cs typeface="Cambria Math"/>
              </a:rPr>
              <a:t>1</a:t>
            </a:r>
            <a:endParaRPr sz="1867" dirty="0">
              <a:latin typeface="Cambria Math"/>
              <a:cs typeface="Cambria Math"/>
            </a:endParaRPr>
          </a:p>
          <a:p>
            <a:pPr>
              <a:spcBef>
                <a:spcPts val="49"/>
              </a:spcBef>
            </a:pPr>
            <a:endParaRPr sz="2067" dirty="0">
              <a:latin typeface="Times New Roman"/>
              <a:cs typeface="Times New Roman"/>
            </a:endParaRPr>
          </a:p>
          <a:p>
            <a:pPr marL="626518"/>
            <a:r>
              <a:rPr sz="2000" dirty="0">
                <a:latin typeface="Times New Roman"/>
                <a:cs typeface="Times New Roman"/>
              </a:rPr>
              <a:t>…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620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7" dirty="0"/>
              <a:t>Cl</a:t>
            </a:r>
            <a:r>
              <a:rPr spc="-33" dirty="0"/>
              <a:t>a</a:t>
            </a:r>
            <a:r>
              <a:rPr spc="-7" dirty="0"/>
              <a:t>ss</a:t>
            </a:r>
            <a:r>
              <a:rPr spc="-20" dirty="0"/>
              <a:t>i</a:t>
            </a:r>
            <a:r>
              <a:rPr spc="7" dirty="0"/>
              <a:t>f</a:t>
            </a:r>
            <a:r>
              <a:rPr spc="-20" dirty="0"/>
              <a:t>i</a:t>
            </a:r>
            <a:r>
              <a:rPr spc="-33" dirty="0"/>
              <a:t>ca</a:t>
            </a:r>
            <a:r>
              <a:rPr spc="-20" dirty="0"/>
              <a:t>ti</a:t>
            </a:r>
            <a:r>
              <a:rPr dirty="0"/>
              <a:t>on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7" dirty="0"/>
              <a:t>M</a:t>
            </a:r>
            <a:r>
              <a:rPr spc="-33" dirty="0"/>
              <a:t>e</a:t>
            </a:r>
            <a:r>
              <a:rPr spc="-20" dirty="0"/>
              <a:t>t</a:t>
            </a:r>
            <a:r>
              <a:rPr dirty="0"/>
              <a:t>hod</a:t>
            </a:r>
          </a:p>
        </p:txBody>
      </p:sp>
      <p:sp>
        <p:nvSpPr>
          <p:cNvPr id="3" name="object 3"/>
          <p:cNvSpPr/>
          <p:nvPr/>
        </p:nvSpPr>
        <p:spPr>
          <a:xfrm>
            <a:off x="617727" y="2121407"/>
            <a:ext cx="1146048" cy="1150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00889" y="3397071"/>
            <a:ext cx="300736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-20" dirty="0">
                <a:latin typeface="Times New Roman"/>
                <a:cs typeface="Times New Roman"/>
              </a:rPr>
              <a:t>P</a:t>
            </a:r>
            <a:r>
              <a:rPr sz="1867" b="1" spc="-53" dirty="0">
                <a:latin typeface="Times New Roman"/>
                <a:cs typeface="Times New Roman"/>
              </a:rPr>
              <a:t>r</a:t>
            </a:r>
            <a:r>
              <a:rPr sz="1867" b="1" spc="-13" dirty="0">
                <a:latin typeface="Times New Roman"/>
                <a:cs typeface="Times New Roman"/>
              </a:rPr>
              <a:t>e</a:t>
            </a:r>
            <a:r>
              <a:rPr sz="1867" b="1" spc="-7" dirty="0">
                <a:latin typeface="Times New Roman"/>
                <a:cs typeface="Times New Roman"/>
              </a:rPr>
              <a:t>-p</a:t>
            </a:r>
            <a:r>
              <a:rPr sz="1867" b="1" spc="-53" dirty="0">
                <a:latin typeface="Times New Roman"/>
                <a:cs typeface="Times New Roman"/>
              </a:rPr>
              <a:t>r</a:t>
            </a:r>
            <a:r>
              <a:rPr sz="1867" b="1" spc="-13" dirty="0">
                <a:latin typeface="Times New Roman"/>
                <a:cs typeface="Times New Roman"/>
              </a:rPr>
              <a:t>oce</a:t>
            </a:r>
            <a:r>
              <a:rPr sz="1867" b="1" dirty="0">
                <a:latin typeface="Times New Roman"/>
                <a:cs typeface="Times New Roman"/>
              </a:rPr>
              <a:t>ss</a:t>
            </a:r>
            <a:r>
              <a:rPr sz="1867" b="1" spc="-7" dirty="0">
                <a:latin typeface="Times New Roman"/>
                <a:cs typeface="Times New Roman"/>
              </a:rPr>
              <a:t>in</a:t>
            </a:r>
            <a:r>
              <a:rPr sz="1867" b="1" dirty="0">
                <a:latin typeface="Times New Roman"/>
                <a:cs typeface="Times New Roman"/>
              </a:rPr>
              <a:t>g:</a:t>
            </a:r>
            <a:r>
              <a:rPr sz="1867" b="1" spc="-7" dirty="0">
                <a:latin typeface="Times New Roman"/>
                <a:cs typeface="Times New Roman"/>
              </a:rPr>
              <a:t> [</a:t>
            </a:r>
            <a:r>
              <a:rPr sz="1867" b="1" dirty="0">
                <a:latin typeface="Times New Roman"/>
                <a:cs typeface="Times New Roman"/>
              </a:rPr>
              <a:t>3</a:t>
            </a:r>
            <a:r>
              <a:rPr sz="1867" b="1" spc="-7" dirty="0">
                <a:latin typeface="Times New Roman"/>
                <a:cs typeface="Times New Roman"/>
              </a:rPr>
              <a:t>][</a:t>
            </a:r>
            <a:r>
              <a:rPr sz="1867" b="1" dirty="0">
                <a:latin typeface="Times New Roman"/>
                <a:cs typeface="Times New Roman"/>
              </a:rPr>
              <a:t>4</a:t>
            </a:r>
            <a:r>
              <a:rPr sz="1867" b="1" spc="-7" dirty="0">
                <a:latin typeface="Times New Roman"/>
                <a:cs typeface="Times New Roman"/>
              </a:rPr>
              <a:t>][</a:t>
            </a:r>
            <a:r>
              <a:rPr sz="1867" b="1" dirty="0">
                <a:latin typeface="Times New Roman"/>
                <a:cs typeface="Times New Roman"/>
              </a:rPr>
              <a:t>5</a:t>
            </a:r>
            <a:r>
              <a:rPr sz="1867" b="1" spc="-7" dirty="0">
                <a:latin typeface="Times New Roman"/>
                <a:cs typeface="Times New Roman"/>
              </a:rPr>
              <a:t>][</a:t>
            </a:r>
            <a:r>
              <a:rPr sz="1867" b="1" dirty="0">
                <a:latin typeface="Times New Roman"/>
                <a:cs typeface="Times New Roman"/>
              </a:rPr>
              <a:t>6</a:t>
            </a:r>
            <a:r>
              <a:rPr sz="1867" b="1" spc="-7" dirty="0">
                <a:latin typeface="Times New Roman"/>
                <a:cs typeface="Times New Roman"/>
              </a:rPr>
              <a:t>]</a:t>
            </a:r>
            <a:r>
              <a:rPr sz="1867" b="1" dirty="0">
                <a:latin typeface="Times New Roman"/>
                <a:cs typeface="Times New Roman"/>
              </a:rPr>
              <a:t>…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890" y="3962205"/>
            <a:ext cx="3292687" cy="1441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-13" dirty="0">
                <a:latin typeface="Times New Roman"/>
                <a:cs typeface="Times New Roman"/>
              </a:rPr>
              <a:t>P</a:t>
            </a:r>
            <a:r>
              <a:rPr sz="1467" b="1" spc="-33" dirty="0">
                <a:latin typeface="Times New Roman"/>
                <a:cs typeface="Times New Roman"/>
              </a:rPr>
              <a:t>r</a:t>
            </a:r>
            <a:r>
              <a:rPr sz="1467" b="1" dirty="0">
                <a:latin typeface="Times New Roman"/>
                <a:cs typeface="Times New Roman"/>
              </a:rPr>
              <a:t>os</a:t>
            </a:r>
            <a:r>
              <a:rPr sz="1467" spc="-7" dirty="0">
                <a:latin typeface="Times New Roman"/>
                <a:cs typeface="Times New Roman"/>
              </a:rPr>
              <a:t>:</a:t>
            </a:r>
            <a:endParaRPr sz="1467">
              <a:latin typeface="Times New Roman"/>
              <a:cs typeface="Times New Roman"/>
            </a:endParaRPr>
          </a:p>
          <a:p>
            <a:pPr marL="16933" marR="358131">
              <a:lnSpc>
                <a:spcPts val="1467"/>
              </a:lnSpc>
              <a:spcBef>
                <a:spcPts val="545"/>
              </a:spcBef>
            </a:pPr>
            <a:r>
              <a:rPr sz="1467" spc="-13" dirty="0">
                <a:latin typeface="Times New Roman"/>
                <a:cs typeface="Times New Roman"/>
              </a:rPr>
              <a:t>The</a:t>
            </a:r>
            <a:r>
              <a:rPr sz="1467" spc="-7" dirty="0">
                <a:latin typeface="Times New Roman"/>
                <a:cs typeface="Times New Roman"/>
              </a:rPr>
              <a:t> tra</a:t>
            </a:r>
            <a:r>
              <a:rPr sz="1467" dirty="0">
                <a:latin typeface="Times New Roman"/>
                <a:cs typeface="Times New Roman"/>
              </a:rPr>
              <a:t>ns</a:t>
            </a:r>
            <a:r>
              <a:rPr sz="1467" spc="-7" dirty="0">
                <a:latin typeface="Times New Roman"/>
                <a:cs typeface="Times New Roman"/>
              </a:rPr>
              <a:t>f</a:t>
            </a:r>
            <a:r>
              <a:rPr sz="1467" dirty="0">
                <a:latin typeface="Times New Roman"/>
                <a:cs typeface="Times New Roman"/>
              </a:rPr>
              <a:t>or</a:t>
            </a:r>
            <a:r>
              <a:rPr sz="1467" spc="-20" dirty="0">
                <a:latin typeface="Times New Roman"/>
                <a:cs typeface="Times New Roman"/>
              </a:rPr>
              <a:t>m</a:t>
            </a:r>
            <a:r>
              <a:rPr sz="1467" spc="-7" dirty="0">
                <a:latin typeface="Times New Roman"/>
                <a:cs typeface="Times New Roman"/>
              </a:rPr>
              <a:t>e</a:t>
            </a:r>
            <a:r>
              <a:rPr sz="1467" dirty="0">
                <a:latin typeface="Times New Roman"/>
                <a:cs typeface="Times New Roman"/>
              </a:rPr>
              <a:t>d </a:t>
            </a:r>
            <a:r>
              <a:rPr sz="1467" spc="-13" dirty="0">
                <a:latin typeface="Times New Roman"/>
                <a:cs typeface="Times New Roman"/>
              </a:rPr>
              <a:t>dat</a:t>
            </a:r>
            <a:r>
              <a:rPr sz="1467" spc="-7" dirty="0">
                <a:latin typeface="Times New Roman"/>
                <a:cs typeface="Times New Roman"/>
              </a:rPr>
              <a:t>as</a:t>
            </a:r>
            <a:r>
              <a:rPr sz="1467" spc="-13" dirty="0">
                <a:latin typeface="Times New Roman"/>
                <a:cs typeface="Times New Roman"/>
              </a:rPr>
              <a:t>e</a:t>
            </a:r>
            <a:r>
              <a:rPr sz="1467" spc="-7" dirty="0">
                <a:latin typeface="Times New Roman"/>
                <a:cs typeface="Times New Roman"/>
              </a:rPr>
              <a:t>t</a:t>
            </a:r>
            <a:r>
              <a:rPr sz="1467" dirty="0">
                <a:latin typeface="Times New Roman"/>
                <a:cs typeface="Times New Roman"/>
              </a:rPr>
              <a:t> </a:t>
            </a:r>
            <a:r>
              <a:rPr sz="1467" spc="-13" dirty="0">
                <a:latin typeface="Times New Roman"/>
                <a:cs typeface="Times New Roman"/>
              </a:rPr>
              <a:t>c</a:t>
            </a:r>
            <a:r>
              <a:rPr sz="1467" spc="-7" dirty="0">
                <a:latin typeface="Times New Roman"/>
                <a:cs typeface="Times New Roman"/>
              </a:rPr>
              <a:t>a</a:t>
            </a:r>
            <a:r>
              <a:rPr sz="1467" dirty="0">
                <a:latin typeface="Times New Roman"/>
                <a:cs typeface="Times New Roman"/>
              </a:rPr>
              <a:t>n </a:t>
            </a:r>
            <a:r>
              <a:rPr sz="1467" spc="-13" dirty="0">
                <a:latin typeface="Times New Roman"/>
                <a:cs typeface="Times New Roman"/>
              </a:rPr>
              <a:t>be</a:t>
            </a:r>
            <a:r>
              <a:rPr sz="1467" spc="-7" dirty="0">
                <a:latin typeface="Times New Roman"/>
                <a:cs typeface="Times New Roman"/>
              </a:rPr>
              <a:t> </a:t>
            </a:r>
            <a:r>
              <a:rPr sz="1467" dirty="0">
                <a:latin typeface="Times New Roman"/>
                <a:cs typeface="Times New Roman"/>
              </a:rPr>
              <a:t>u</a:t>
            </a:r>
            <a:r>
              <a:rPr sz="1467" spc="-7" dirty="0">
                <a:latin typeface="Times New Roman"/>
                <a:cs typeface="Times New Roman"/>
              </a:rPr>
              <a:t>se</a:t>
            </a:r>
            <a:r>
              <a:rPr sz="1467" dirty="0">
                <a:latin typeface="Times New Roman"/>
                <a:cs typeface="Times New Roman"/>
              </a:rPr>
              <a:t>d </a:t>
            </a:r>
            <a:r>
              <a:rPr sz="1467" spc="-13" dirty="0">
                <a:latin typeface="Times New Roman"/>
                <a:cs typeface="Times New Roman"/>
              </a:rPr>
              <a:t>t</a:t>
            </a:r>
            <a:r>
              <a:rPr sz="1467" dirty="0">
                <a:latin typeface="Times New Roman"/>
                <a:cs typeface="Times New Roman"/>
              </a:rPr>
              <a:t>o </a:t>
            </a:r>
            <a:r>
              <a:rPr sz="1467" spc="-13" dirty="0">
                <a:latin typeface="Times New Roman"/>
                <a:cs typeface="Times New Roman"/>
              </a:rPr>
              <a:t>t</a:t>
            </a:r>
            <a:r>
              <a:rPr sz="1467" dirty="0">
                <a:latin typeface="Times New Roman"/>
                <a:cs typeface="Times New Roman"/>
              </a:rPr>
              <a:t>r</a:t>
            </a:r>
            <a:r>
              <a:rPr sz="1467" spc="-13" dirty="0">
                <a:latin typeface="Times New Roman"/>
                <a:cs typeface="Times New Roman"/>
              </a:rPr>
              <a:t>a</a:t>
            </a:r>
            <a:r>
              <a:rPr sz="1467" spc="-7" dirty="0">
                <a:latin typeface="Times New Roman"/>
                <a:cs typeface="Times New Roman"/>
              </a:rPr>
              <a:t>i</a:t>
            </a:r>
            <a:r>
              <a:rPr sz="1467" dirty="0">
                <a:latin typeface="Times New Roman"/>
                <a:cs typeface="Times New Roman"/>
              </a:rPr>
              <a:t>n </a:t>
            </a:r>
            <a:r>
              <a:rPr sz="1467" spc="-13" dirty="0">
                <a:latin typeface="Times New Roman"/>
                <a:cs typeface="Times New Roman"/>
              </a:rPr>
              <a:t>a</a:t>
            </a:r>
            <a:r>
              <a:rPr sz="1467" dirty="0">
                <a:latin typeface="Times New Roman"/>
                <a:cs typeface="Times New Roman"/>
              </a:rPr>
              <a:t>ny downs</a:t>
            </a:r>
            <a:r>
              <a:rPr sz="1467" spc="-13" dirty="0">
                <a:latin typeface="Times New Roman"/>
                <a:cs typeface="Times New Roman"/>
              </a:rPr>
              <a:t>t</a:t>
            </a:r>
            <a:r>
              <a:rPr sz="1467" dirty="0">
                <a:latin typeface="Times New Roman"/>
                <a:cs typeface="Times New Roman"/>
              </a:rPr>
              <a:t>r</a:t>
            </a:r>
            <a:r>
              <a:rPr sz="1467" spc="-13" dirty="0">
                <a:latin typeface="Times New Roman"/>
                <a:cs typeface="Times New Roman"/>
              </a:rPr>
              <a:t>eam</a:t>
            </a:r>
            <a:r>
              <a:rPr sz="1467" spc="-7" dirty="0">
                <a:latin typeface="Times New Roman"/>
                <a:cs typeface="Times New Roman"/>
              </a:rPr>
              <a:t> </a:t>
            </a:r>
            <a:r>
              <a:rPr sz="1467" spc="-13" dirty="0">
                <a:latin typeface="Times New Roman"/>
                <a:cs typeface="Times New Roman"/>
              </a:rPr>
              <a:t>a</a:t>
            </a:r>
            <a:r>
              <a:rPr sz="1467" spc="-7" dirty="0">
                <a:latin typeface="Times New Roman"/>
                <a:cs typeface="Times New Roman"/>
              </a:rPr>
              <a:t>l</a:t>
            </a:r>
            <a:r>
              <a:rPr sz="1467" dirty="0">
                <a:latin typeface="Times New Roman"/>
                <a:cs typeface="Times New Roman"/>
              </a:rPr>
              <a:t>go</a:t>
            </a:r>
            <a:r>
              <a:rPr sz="1467" spc="-7" dirty="0">
                <a:latin typeface="Times New Roman"/>
                <a:cs typeface="Times New Roman"/>
              </a:rPr>
              <a:t>r</a:t>
            </a:r>
            <a:r>
              <a:rPr sz="1467" spc="-13" dirty="0">
                <a:latin typeface="Times New Roman"/>
                <a:cs typeface="Times New Roman"/>
              </a:rPr>
              <a:t>i</a:t>
            </a:r>
            <a:r>
              <a:rPr sz="1467" spc="-7" dirty="0">
                <a:latin typeface="Times New Roman"/>
                <a:cs typeface="Times New Roman"/>
              </a:rPr>
              <a:t>th</a:t>
            </a:r>
            <a:r>
              <a:rPr sz="1467" spc="-20" dirty="0">
                <a:latin typeface="Times New Roman"/>
                <a:cs typeface="Times New Roman"/>
              </a:rPr>
              <a:t>m</a:t>
            </a:r>
            <a:r>
              <a:rPr sz="1467" dirty="0">
                <a:latin typeface="Times New Roman"/>
                <a:cs typeface="Times New Roman"/>
              </a:rPr>
              <a:t>.</a:t>
            </a:r>
            <a:endParaRPr sz="1467">
              <a:latin typeface="Times New Roman"/>
              <a:cs typeface="Times New Roman"/>
            </a:endParaRPr>
          </a:p>
          <a:p>
            <a:pPr marL="16933">
              <a:spcBef>
                <a:spcPts val="220"/>
              </a:spcBef>
            </a:pPr>
            <a:r>
              <a:rPr sz="1467" b="1" dirty="0">
                <a:latin typeface="Times New Roman"/>
                <a:cs typeface="Times New Roman"/>
              </a:rPr>
              <a:t>Co</a:t>
            </a:r>
            <a:r>
              <a:rPr sz="1467" b="1" spc="-7" dirty="0">
                <a:latin typeface="Times New Roman"/>
                <a:cs typeface="Times New Roman"/>
              </a:rPr>
              <a:t>ns</a:t>
            </a:r>
            <a:r>
              <a:rPr sz="1467" spc="-7" dirty="0">
                <a:latin typeface="Times New Roman"/>
                <a:cs typeface="Times New Roman"/>
              </a:rPr>
              <a:t>:</a:t>
            </a:r>
            <a:endParaRPr sz="1467">
              <a:latin typeface="Times New Roman"/>
              <a:cs typeface="Times New Roman"/>
            </a:endParaRPr>
          </a:p>
          <a:p>
            <a:pPr marL="16933">
              <a:spcBef>
                <a:spcPts val="253"/>
              </a:spcBef>
            </a:pPr>
            <a:r>
              <a:rPr sz="1467" dirty="0">
                <a:latin typeface="Times New Roman"/>
                <a:cs typeface="Times New Roman"/>
              </a:rPr>
              <a:t>Unp</a:t>
            </a:r>
            <a:r>
              <a:rPr sz="1467" spc="-7" dirty="0">
                <a:latin typeface="Times New Roman"/>
                <a:cs typeface="Times New Roman"/>
              </a:rPr>
              <a:t>r</a:t>
            </a:r>
            <a:r>
              <a:rPr sz="1467" spc="-13" dirty="0">
                <a:latin typeface="Times New Roman"/>
                <a:cs typeface="Times New Roman"/>
              </a:rPr>
              <a:t>edi</a:t>
            </a:r>
            <a:r>
              <a:rPr sz="1467" spc="-7" dirty="0">
                <a:latin typeface="Times New Roman"/>
                <a:cs typeface="Times New Roman"/>
              </a:rPr>
              <a:t>c</a:t>
            </a:r>
            <a:r>
              <a:rPr sz="1467" spc="-13" dirty="0">
                <a:latin typeface="Times New Roman"/>
                <a:cs typeface="Times New Roman"/>
              </a:rPr>
              <a:t>tabl</a:t>
            </a:r>
            <a:r>
              <a:rPr sz="1467" spc="-7" dirty="0">
                <a:latin typeface="Times New Roman"/>
                <a:cs typeface="Times New Roman"/>
              </a:rPr>
              <a:t>e</a:t>
            </a:r>
            <a:r>
              <a:rPr sz="1467" dirty="0">
                <a:latin typeface="Times New Roman"/>
                <a:cs typeface="Times New Roman"/>
              </a:rPr>
              <a:t> </a:t>
            </a:r>
            <a:r>
              <a:rPr sz="1467" spc="-13" dirty="0">
                <a:latin typeface="Times New Roman"/>
                <a:cs typeface="Times New Roman"/>
              </a:rPr>
              <a:t>l</a:t>
            </a:r>
            <a:r>
              <a:rPr sz="1467" dirty="0">
                <a:latin typeface="Times New Roman"/>
                <a:cs typeface="Times New Roman"/>
              </a:rPr>
              <a:t>oss</a:t>
            </a:r>
            <a:r>
              <a:rPr sz="1467" spc="-7" dirty="0">
                <a:latin typeface="Times New Roman"/>
                <a:cs typeface="Times New Roman"/>
              </a:rPr>
              <a:t> i</a:t>
            </a:r>
            <a:r>
              <a:rPr sz="1467" dirty="0">
                <a:latin typeface="Times New Roman"/>
                <a:cs typeface="Times New Roman"/>
              </a:rPr>
              <a:t>n </a:t>
            </a:r>
            <a:r>
              <a:rPr sz="1467" spc="-13" dirty="0">
                <a:latin typeface="Times New Roman"/>
                <a:cs typeface="Times New Roman"/>
              </a:rPr>
              <a:t>a</a:t>
            </a:r>
            <a:r>
              <a:rPr sz="1467" spc="-7" dirty="0">
                <a:latin typeface="Times New Roman"/>
                <a:cs typeface="Times New Roman"/>
              </a:rPr>
              <a:t>c</a:t>
            </a:r>
            <a:r>
              <a:rPr sz="1467" spc="-13" dirty="0">
                <a:latin typeface="Times New Roman"/>
                <a:cs typeface="Times New Roman"/>
              </a:rPr>
              <a:t>c</a:t>
            </a:r>
            <a:r>
              <a:rPr sz="1467" dirty="0">
                <a:latin typeface="Times New Roman"/>
                <a:cs typeface="Times New Roman"/>
              </a:rPr>
              <a:t>ur</a:t>
            </a:r>
            <a:r>
              <a:rPr sz="1467" spc="-13" dirty="0">
                <a:latin typeface="Times New Roman"/>
                <a:cs typeface="Times New Roman"/>
              </a:rPr>
              <a:t>a</a:t>
            </a:r>
            <a:r>
              <a:rPr sz="1467" spc="-7" dirty="0">
                <a:latin typeface="Times New Roman"/>
                <a:cs typeface="Times New Roman"/>
              </a:rPr>
              <a:t>cy;</a:t>
            </a:r>
            <a:endParaRPr sz="1467">
              <a:latin typeface="Times New Roman"/>
              <a:cs typeface="Times New Roman"/>
            </a:endParaRPr>
          </a:p>
          <a:p>
            <a:pPr marL="16933">
              <a:spcBef>
                <a:spcPts val="220"/>
              </a:spcBef>
            </a:pPr>
            <a:r>
              <a:rPr sz="1467" dirty="0">
                <a:latin typeface="Times New Roman"/>
                <a:cs typeface="Times New Roman"/>
              </a:rPr>
              <a:t>M</a:t>
            </a:r>
            <a:r>
              <a:rPr sz="1467" spc="-7" dirty="0">
                <a:latin typeface="Times New Roman"/>
                <a:cs typeface="Times New Roman"/>
              </a:rPr>
              <a:t>ay not re</a:t>
            </a:r>
            <a:r>
              <a:rPr sz="1467" spc="-20" dirty="0">
                <a:latin typeface="Times New Roman"/>
                <a:cs typeface="Times New Roman"/>
              </a:rPr>
              <a:t>m</a:t>
            </a:r>
            <a:r>
              <a:rPr sz="1467" spc="-13" dirty="0">
                <a:latin typeface="Times New Roman"/>
                <a:cs typeface="Times New Roman"/>
              </a:rPr>
              <a:t>ove</a:t>
            </a:r>
            <a:r>
              <a:rPr sz="1467" dirty="0">
                <a:latin typeface="Times New Roman"/>
                <a:cs typeface="Times New Roman"/>
              </a:rPr>
              <a:t> un</a:t>
            </a:r>
            <a:r>
              <a:rPr sz="1467" spc="-7" dirty="0">
                <a:latin typeface="Times New Roman"/>
                <a:cs typeface="Times New Roman"/>
              </a:rPr>
              <a:t>fa</a:t>
            </a:r>
            <a:r>
              <a:rPr sz="1467" spc="-13" dirty="0">
                <a:latin typeface="Times New Roman"/>
                <a:cs typeface="Times New Roman"/>
              </a:rPr>
              <a:t>i</a:t>
            </a:r>
            <a:r>
              <a:rPr sz="1467" dirty="0">
                <a:latin typeface="Times New Roman"/>
                <a:cs typeface="Times New Roman"/>
              </a:rPr>
              <a:t>r</a:t>
            </a:r>
            <a:r>
              <a:rPr sz="1467" spc="-13" dirty="0">
                <a:latin typeface="Times New Roman"/>
                <a:cs typeface="Times New Roman"/>
              </a:rPr>
              <a:t>ne</a:t>
            </a:r>
            <a:r>
              <a:rPr sz="1467" spc="-7" dirty="0">
                <a:latin typeface="Times New Roman"/>
                <a:cs typeface="Times New Roman"/>
              </a:rPr>
              <a:t>s</a:t>
            </a:r>
            <a:r>
              <a:rPr sz="1467" dirty="0">
                <a:latin typeface="Times New Roman"/>
                <a:cs typeface="Times New Roman"/>
              </a:rPr>
              <a:t>s</a:t>
            </a:r>
            <a:r>
              <a:rPr sz="1467" spc="-7" dirty="0">
                <a:latin typeface="Times New Roman"/>
                <a:cs typeface="Times New Roman"/>
              </a:rPr>
              <a:t> </a:t>
            </a:r>
            <a:r>
              <a:rPr sz="1467" dirty="0">
                <a:latin typeface="Times New Roman"/>
                <a:cs typeface="Times New Roman"/>
              </a:rPr>
              <a:t>on </a:t>
            </a:r>
            <a:r>
              <a:rPr sz="1467" spc="-7" dirty="0">
                <a:latin typeface="Times New Roman"/>
                <a:cs typeface="Times New Roman"/>
              </a:rPr>
              <a:t>the </a:t>
            </a:r>
            <a:r>
              <a:rPr sz="1467" spc="-13" dirty="0">
                <a:latin typeface="Times New Roman"/>
                <a:cs typeface="Times New Roman"/>
              </a:rPr>
              <a:t>t</a:t>
            </a:r>
            <a:r>
              <a:rPr sz="1467" spc="-7" dirty="0">
                <a:latin typeface="Times New Roman"/>
                <a:cs typeface="Times New Roman"/>
              </a:rPr>
              <a:t>est </a:t>
            </a:r>
            <a:r>
              <a:rPr sz="1467" spc="-13" dirty="0">
                <a:latin typeface="Times New Roman"/>
                <a:cs typeface="Times New Roman"/>
              </a:rPr>
              <a:t>data</a:t>
            </a:r>
            <a:r>
              <a:rPr sz="1467" dirty="0">
                <a:latin typeface="Times New Roman"/>
                <a:cs typeface="Times New Roman"/>
              </a:rPr>
              <a:t>.</a:t>
            </a:r>
            <a:endParaRPr sz="1467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58207" y="2121407"/>
            <a:ext cx="1150112" cy="11501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4443784" y="3397071"/>
            <a:ext cx="299889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dirty="0">
                <a:latin typeface="Times New Roman"/>
                <a:cs typeface="Times New Roman"/>
              </a:rPr>
              <a:t>In</a:t>
            </a:r>
            <a:r>
              <a:rPr sz="1867" b="1" spc="-7" dirty="0">
                <a:latin typeface="Times New Roman"/>
                <a:cs typeface="Times New Roman"/>
              </a:rPr>
              <a:t>-p</a:t>
            </a:r>
            <a:r>
              <a:rPr sz="1867" b="1" spc="-53" dirty="0">
                <a:latin typeface="Times New Roman"/>
                <a:cs typeface="Times New Roman"/>
              </a:rPr>
              <a:t>r</a:t>
            </a:r>
            <a:r>
              <a:rPr sz="1867" b="1" spc="-13" dirty="0">
                <a:latin typeface="Times New Roman"/>
                <a:cs typeface="Times New Roman"/>
              </a:rPr>
              <a:t>oce</a:t>
            </a:r>
            <a:r>
              <a:rPr sz="1867" b="1" dirty="0">
                <a:latin typeface="Times New Roman"/>
                <a:cs typeface="Times New Roman"/>
              </a:rPr>
              <a:t>ss</a:t>
            </a:r>
            <a:r>
              <a:rPr sz="1867" b="1" spc="-7" dirty="0">
                <a:latin typeface="Times New Roman"/>
                <a:cs typeface="Times New Roman"/>
              </a:rPr>
              <a:t>in</a:t>
            </a:r>
            <a:r>
              <a:rPr sz="1867" b="1" dirty="0">
                <a:latin typeface="Times New Roman"/>
                <a:cs typeface="Times New Roman"/>
              </a:rPr>
              <a:t>g:</a:t>
            </a:r>
            <a:r>
              <a:rPr sz="1867" b="1" spc="-7" dirty="0">
                <a:latin typeface="Times New Roman"/>
                <a:cs typeface="Times New Roman"/>
              </a:rPr>
              <a:t> [</a:t>
            </a:r>
            <a:r>
              <a:rPr sz="1867" b="1" dirty="0">
                <a:latin typeface="Times New Roman"/>
                <a:cs typeface="Times New Roman"/>
              </a:rPr>
              <a:t>7</a:t>
            </a:r>
            <a:r>
              <a:rPr sz="1867" b="1" spc="-7" dirty="0">
                <a:latin typeface="Times New Roman"/>
                <a:cs typeface="Times New Roman"/>
              </a:rPr>
              <a:t>][</a:t>
            </a:r>
            <a:r>
              <a:rPr sz="1867" b="1" dirty="0">
                <a:latin typeface="Times New Roman"/>
                <a:cs typeface="Times New Roman"/>
              </a:rPr>
              <a:t>8</a:t>
            </a:r>
            <a:r>
              <a:rPr sz="1867" b="1" spc="-7" dirty="0">
                <a:latin typeface="Times New Roman"/>
                <a:cs typeface="Times New Roman"/>
              </a:rPr>
              <a:t>][</a:t>
            </a:r>
            <a:r>
              <a:rPr sz="1867" b="1" dirty="0">
                <a:latin typeface="Times New Roman"/>
                <a:cs typeface="Times New Roman"/>
              </a:rPr>
              <a:t>9</a:t>
            </a:r>
            <a:r>
              <a:rPr sz="1867" b="1" spc="-7" dirty="0">
                <a:latin typeface="Times New Roman"/>
                <a:cs typeface="Times New Roman"/>
              </a:rPr>
              <a:t>][</a:t>
            </a:r>
            <a:r>
              <a:rPr sz="1867" b="1" dirty="0">
                <a:latin typeface="Times New Roman"/>
                <a:cs typeface="Times New Roman"/>
              </a:rPr>
              <a:t>10</a:t>
            </a:r>
            <a:r>
              <a:rPr sz="1867" b="1" spc="-7" dirty="0">
                <a:latin typeface="Times New Roman"/>
                <a:cs typeface="Times New Roman"/>
              </a:rPr>
              <a:t>]</a:t>
            </a:r>
            <a:r>
              <a:rPr sz="1867" b="1" dirty="0">
                <a:latin typeface="Times New Roman"/>
                <a:cs typeface="Times New Roman"/>
              </a:rPr>
              <a:t>…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3784" y="3962205"/>
            <a:ext cx="3064933" cy="1454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-13" dirty="0">
                <a:latin typeface="Times New Roman"/>
                <a:cs typeface="Times New Roman"/>
              </a:rPr>
              <a:t>Pr</a:t>
            </a:r>
            <a:r>
              <a:rPr sz="1467" b="1" dirty="0">
                <a:latin typeface="Times New Roman"/>
                <a:cs typeface="Times New Roman"/>
              </a:rPr>
              <a:t>os</a:t>
            </a:r>
            <a:r>
              <a:rPr sz="1467" spc="-7" dirty="0">
                <a:latin typeface="Times New Roman"/>
                <a:cs typeface="Times New Roman"/>
              </a:rPr>
              <a:t>:</a:t>
            </a:r>
            <a:endParaRPr sz="1467">
              <a:latin typeface="Times New Roman"/>
              <a:cs typeface="Times New Roman"/>
            </a:endParaRPr>
          </a:p>
          <a:p>
            <a:pPr marL="16933">
              <a:spcBef>
                <a:spcPts val="253"/>
              </a:spcBef>
            </a:pPr>
            <a:r>
              <a:rPr sz="1467" dirty="0">
                <a:latin typeface="Times New Roman"/>
                <a:cs typeface="Times New Roman"/>
              </a:rPr>
              <a:t>Good </a:t>
            </a:r>
            <a:r>
              <a:rPr sz="1467" spc="-13" dirty="0">
                <a:latin typeface="Times New Roman"/>
                <a:cs typeface="Times New Roman"/>
              </a:rPr>
              <a:t>pe</a:t>
            </a:r>
            <a:r>
              <a:rPr sz="1467" dirty="0">
                <a:latin typeface="Times New Roman"/>
                <a:cs typeface="Times New Roman"/>
              </a:rPr>
              <a:t>rfor</a:t>
            </a:r>
            <a:r>
              <a:rPr sz="1467" spc="-20" dirty="0">
                <a:latin typeface="Times New Roman"/>
                <a:cs typeface="Times New Roman"/>
              </a:rPr>
              <a:t>ma</a:t>
            </a:r>
            <a:r>
              <a:rPr sz="1467" spc="-13" dirty="0">
                <a:latin typeface="Times New Roman"/>
                <a:cs typeface="Times New Roman"/>
              </a:rPr>
              <a:t>nce</a:t>
            </a:r>
            <a:r>
              <a:rPr sz="1467" spc="-7" dirty="0">
                <a:latin typeface="Times New Roman"/>
                <a:cs typeface="Times New Roman"/>
              </a:rPr>
              <a:t>;</a:t>
            </a:r>
            <a:endParaRPr sz="1467">
              <a:latin typeface="Times New Roman"/>
              <a:cs typeface="Times New Roman"/>
            </a:endParaRPr>
          </a:p>
          <a:p>
            <a:pPr marL="16933">
              <a:spcBef>
                <a:spcPts val="220"/>
              </a:spcBef>
            </a:pPr>
            <a:r>
              <a:rPr sz="1467" dirty="0">
                <a:latin typeface="Times New Roman"/>
                <a:cs typeface="Times New Roman"/>
              </a:rPr>
              <a:t>M</a:t>
            </a:r>
            <a:r>
              <a:rPr sz="1467" spc="-13" dirty="0">
                <a:latin typeface="Times New Roman"/>
                <a:cs typeface="Times New Roman"/>
              </a:rPr>
              <a:t>a</a:t>
            </a:r>
            <a:r>
              <a:rPr sz="1467" dirty="0">
                <a:latin typeface="Times New Roman"/>
                <a:cs typeface="Times New Roman"/>
              </a:rPr>
              <a:t>y </a:t>
            </a:r>
            <a:r>
              <a:rPr sz="1467" spc="-13" dirty="0">
                <a:latin typeface="Times New Roman"/>
                <a:cs typeface="Times New Roman"/>
              </a:rPr>
              <a:t>highe</a:t>
            </a:r>
            <a:r>
              <a:rPr sz="1467" dirty="0">
                <a:latin typeface="Times New Roman"/>
                <a:cs typeface="Times New Roman"/>
              </a:rPr>
              <a:t>r f</a:t>
            </a:r>
            <a:r>
              <a:rPr sz="1467" spc="-13" dirty="0">
                <a:latin typeface="Times New Roman"/>
                <a:cs typeface="Times New Roman"/>
              </a:rPr>
              <a:t>lexibilit</a:t>
            </a:r>
            <a:r>
              <a:rPr sz="1467" dirty="0">
                <a:latin typeface="Times New Roman"/>
                <a:cs typeface="Times New Roman"/>
              </a:rPr>
              <a:t>y for </a:t>
            </a:r>
            <a:r>
              <a:rPr sz="1467" spc="-13" dirty="0">
                <a:latin typeface="Times New Roman"/>
                <a:cs typeface="Times New Roman"/>
              </a:rPr>
              <a:t>the</a:t>
            </a:r>
            <a:r>
              <a:rPr sz="1467" spc="-7" dirty="0">
                <a:latin typeface="Times New Roman"/>
                <a:cs typeface="Times New Roman"/>
              </a:rPr>
              <a:t> </a:t>
            </a:r>
            <a:r>
              <a:rPr sz="1467" spc="-13" dirty="0">
                <a:latin typeface="Times New Roman"/>
                <a:cs typeface="Times New Roman"/>
              </a:rPr>
              <a:t>t</a:t>
            </a:r>
            <a:r>
              <a:rPr sz="1467" dirty="0">
                <a:latin typeface="Times New Roman"/>
                <a:cs typeface="Times New Roman"/>
              </a:rPr>
              <a:t>r</a:t>
            </a:r>
            <a:r>
              <a:rPr sz="1467" spc="-13" dirty="0">
                <a:latin typeface="Times New Roman"/>
                <a:cs typeface="Times New Roman"/>
              </a:rPr>
              <a:t>ade</a:t>
            </a:r>
            <a:r>
              <a:rPr sz="1467" dirty="0">
                <a:latin typeface="Times New Roman"/>
                <a:cs typeface="Times New Roman"/>
              </a:rPr>
              <a:t>-off.</a:t>
            </a:r>
            <a:endParaRPr sz="1467">
              <a:latin typeface="Times New Roman"/>
              <a:cs typeface="Times New Roman"/>
            </a:endParaRPr>
          </a:p>
          <a:p>
            <a:pPr marL="16933">
              <a:spcBef>
                <a:spcPts val="253"/>
              </a:spcBef>
            </a:pPr>
            <a:r>
              <a:rPr sz="1467" b="1" dirty="0">
                <a:latin typeface="Times New Roman"/>
                <a:cs typeface="Times New Roman"/>
              </a:rPr>
              <a:t>Con</a:t>
            </a:r>
            <a:r>
              <a:rPr sz="1467" b="1" spc="-7" dirty="0">
                <a:latin typeface="Times New Roman"/>
                <a:cs typeface="Times New Roman"/>
              </a:rPr>
              <a:t>s</a:t>
            </a:r>
            <a:r>
              <a:rPr sz="1467" spc="-7" dirty="0">
                <a:latin typeface="Times New Roman"/>
                <a:cs typeface="Times New Roman"/>
              </a:rPr>
              <a:t>:</a:t>
            </a:r>
            <a:endParaRPr sz="1467">
              <a:latin typeface="Times New Roman"/>
              <a:cs typeface="Times New Roman"/>
            </a:endParaRPr>
          </a:p>
          <a:p>
            <a:pPr marL="16933" marR="6773">
              <a:lnSpc>
                <a:spcPts val="1467"/>
              </a:lnSpc>
              <a:spcBef>
                <a:spcPts val="513"/>
              </a:spcBef>
            </a:pPr>
            <a:r>
              <a:rPr sz="1467" dirty="0">
                <a:latin typeface="Times New Roman"/>
                <a:cs typeface="Times New Roman"/>
              </a:rPr>
              <a:t>A non-</a:t>
            </a:r>
            <a:r>
              <a:rPr sz="1467" spc="-13" dirty="0">
                <a:latin typeface="Times New Roman"/>
                <a:cs typeface="Times New Roman"/>
              </a:rPr>
              <a:t>conve</a:t>
            </a:r>
            <a:r>
              <a:rPr sz="1467" dirty="0">
                <a:latin typeface="Times New Roman"/>
                <a:cs typeface="Times New Roman"/>
              </a:rPr>
              <a:t>x </a:t>
            </a:r>
            <a:r>
              <a:rPr sz="1467" spc="-13" dirty="0">
                <a:latin typeface="Times New Roman"/>
                <a:cs typeface="Times New Roman"/>
              </a:rPr>
              <a:t>optimizati</a:t>
            </a:r>
            <a:r>
              <a:rPr sz="1467" dirty="0">
                <a:latin typeface="Times New Roman"/>
                <a:cs typeface="Times New Roman"/>
              </a:rPr>
              <a:t>on pr</a:t>
            </a:r>
            <a:r>
              <a:rPr sz="1467" spc="-13" dirty="0">
                <a:latin typeface="Times New Roman"/>
                <a:cs typeface="Times New Roman"/>
              </a:rPr>
              <a:t>oblem</a:t>
            </a:r>
            <a:r>
              <a:rPr sz="1467" spc="-7" dirty="0">
                <a:latin typeface="Times New Roman"/>
                <a:cs typeface="Times New Roman"/>
              </a:rPr>
              <a:t> </a:t>
            </a:r>
            <a:r>
              <a:rPr sz="1467" spc="-13" dirty="0">
                <a:latin typeface="Times New Roman"/>
                <a:cs typeface="Times New Roman"/>
              </a:rPr>
              <a:t>a</a:t>
            </a:r>
            <a:r>
              <a:rPr sz="1467" dirty="0">
                <a:latin typeface="Times New Roman"/>
                <a:cs typeface="Times New Roman"/>
              </a:rPr>
              <a:t>nd </a:t>
            </a:r>
            <a:r>
              <a:rPr sz="1467" spc="-7" dirty="0">
                <a:latin typeface="Times New Roman"/>
                <a:cs typeface="Times New Roman"/>
              </a:rPr>
              <a:t>not </a:t>
            </a:r>
            <a:r>
              <a:rPr sz="1467" spc="-13" dirty="0">
                <a:latin typeface="Times New Roman"/>
                <a:cs typeface="Times New Roman"/>
              </a:rPr>
              <a:t>gua</a:t>
            </a:r>
            <a:r>
              <a:rPr sz="1467" dirty="0">
                <a:latin typeface="Times New Roman"/>
                <a:cs typeface="Times New Roman"/>
              </a:rPr>
              <a:t>r</a:t>
            </a:r>
            <a:r>
              <a:rPr sz="1467" spc="-13" dirty="0">
                <a:latin typeface="Times New Roman"/>
                <a:cs typeface="Times New Roman"/>
              </a:rPr>
              <a:t>ante</a:t>
            </a:r>
            <a:r>
              <a:rPr sz="1467" spc="-7" dirty="0">
                <a:latin typeface="Times New Roman"/>
                <a:cs typeface="Times New Roman"/>
              </a:rPr>
              <a:t>e </a:t>
            </a:r>
            <a:r>
              <a:rPr sz="1467" spc="-13" dirty="0">
                <a:latin typeface="Times New Roman"/>
                <a:cs typeface="Times New Roman"/>
              </a:rPr>
              <a:t>optimalit</a:t>
            </a:r>
            <a:r>
              <a:rPr sz="1467" dirty="0">
                <a:latin typeface="Times New Roman"/>
                <a:cs typeface="Times New Roman"/>
              </a:rPr>
              <a:t>y.</a:t>
            </a:r>
            <a:endParaRPr sz="1467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02752" y="2121407"/>
            <a:ext cx="1146048" cy="1150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8286706" y="3397071"/>
            <a:ext cx="315722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-20" dirty="0">
                <a:latin typeface="Times New Roman"/>
                <a:cs typeface="Times New Roman"/>
              </a:rPr>
              <a:t>P</a:t>
            </a:r>
            <a:r>
              <a:rPr sz="1867" b="1" dirty="0">
                <a:latin typeface="Times New Roman"/>
                <a:cs typeface="Times New Roman"/>
              </a:rPr>
              <a:t>os</a:t>
            </a:r>
            <a:r>
              <a:rPr sz="1867" b="1" spc="-7" dirty="0">
                <a:latin typeface="Times New Roman"/>
                <a:cs typeface="Times New Roman"/>
              </a:rPr>
              <a:t>t</a:t>
            </a:r>
            <a:r>
              <a:rPr sz="1867" b="1" dirty="0">
                <a:latin typeface="Times New Roman"/>
                <a:cs typeface="Times New Roman"/>
              </a:rPr>
              <a:t>-</a:t>
            </a:r>
            <a:r>
              <a:rPr sz="1867" b="1" spc="-7" dirty="0">
                <a:latin typeface="Times New Roman"/>
                <a:cs typeface="Times New Roman"/>
              </a:rPr>
              <a:t>p</a:t>
            </a:r>
            <a:r>
              <a:rPr sz="1867" b="1" spc="-53" dirty="0">
                <a:latin typeface="Times New Roman"/>
                <a:cs typeface="Times New Roman"/>
              </a:rPr>
              <a:t>r</a:t>
            </a:r>
            <a:r>
              <a:rPr sz="1867" b="1" spc="-13" dirty="0">
                <a:latin typeface="Times New Roman"/>
                <a:cs typeface="Times New Roman"/>
              </a:rPr>
              <a:t>oce</a:t>
            </a:r>
            <a:r>
              <a:rPr sz="1867" b="1" spc="-7" dirty="0">
                <a:latin typeface="Times New Roman"/>
                <a:cs typeface="Times New Roman"/>
              </a:rPr>
              <a:t>s</a:t>
            </a:r>
            <a:r>
              <a:rPr sz="1867" b="1" dirty="0">
                <a:latin typeface="Times New Roman"/>
                <a:cs typeface="Times New Roman"/>
              </a:rPr>
              <a:t>s</a:t>
            </a:r>
            <a:r>
              <a:rPr sz="1867" b="1" spc="-7" dirty="0">
                <a:latin typeface="Times New Roman"/>
                <a:cs typeface="Times New Roman"/>
              </a:rPr>
              <a:t>in</a:t>
            </a:r>
            <a:r>
              <a:rPr sz="1867" b="1" dirty="0">
                <a:latin typeface="Times New Roman"/>
                <a:cs typeface="Times New Roman"/>
              </a:rPr>
              <a:t>g: </a:t>
            </a:r>
            <a:r>
              <a:rPr sz="1867" b="1" spc="-7" dirty="0">
                <a:latin typeface="Times New Roman"/>
                <a:cs typeface="Times New Roman"/>
              </a:rPr>
              <a:t>[</a:t>
            </a:r>
            <a:r>
              <a:rPr sz="1867" b="1" spc="-107" dirty="0">
                <a:latin typeface="Times New Roman"/>
                <a:cs typeface="Times New Roman"/>
              </a:rPr>
              <a:t>1</a:t>
            </a:r>
            <a:r>
              <a:rPr sz="1867" b="1" dirty="0">
                <a:latin typeface="Times New Roman"/>
                <a:cs typeface="Times New Roman"/>
              </a:rPr>
              <a:t>1</a:t>
            </a:r>
            <a:r>
              <a:rPr sz="1867" b="1" spc="-7" dirty="0">
                <a:latin typeface="Times New Roman"/>
                <a:cs typeface="Times New Roman"/>
              </a:rPr>
              <a:t>][</a:t>
            </a:r>
            <a:r>
              <a:rPr sz="1867" b="1" dirty="0">
                <a:latin typeface="Times New Roman"/>
                <a:cs typeface="Times New Roman"/>
              </a:rPr>
              <a:t>12]</a:t>
            </a:r>
            <a:r>
              <a:rPr sz="1867" b="1" spc="-7" dirty="0">
                <a:latin typeface="Times New Roman"/>
                <a:cs typeface="Times New Roman"/>
              </a:rPr>
              <a:t>[</a:t>
            </a:r>
            <a:r>
              <a:rPr sz="1867" b="1" dirty="0">
                <a:latin typeface="Times New Roman"/>
                <a:cs typeface="Times New Roman"/>
              </a:rPr>
              <a:t>13]…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22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8286706" y="3962205"/>
            <a:ext cx="3013287" cy="1651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-13" dirty="0">
                <a:latin typeface="Times New Roman"/>
                <a:cs typeface="Times New Roman"/>
              </a:rPr>
              <a:t>P</a:t>
            </a:r>
            <a:r>
              <a:rPr sz="1467" b="1" spc="-33" dirty="0">
                <a:latin typeface="Times New Roman"/>
                <a:cs typeface="Times New Roman"/>
              </a:rPr>
              <a:t>r</a:t>
            </a:r>
            <a:r>
              <a:rPr sz="1467" b="1" dirty="0">
                <a:latin typeface="Times New Roman"/>
                <a:cs typeface="Times New Roman"/>
              </a:rPr>
              <a:t>os</a:t>
            </a:r>
            <a:r>
              <a:rPr sz="1467" spc="-7" dirty="0">
                <a:latin typeface="Times New Roman"/>
                <a:cs typeface="Times New Roman"/>
              </a:rPr>
              <a:t>:</a:t>
            </a:r>
            <a:endParaRPr sz="1467">
              <a:latin typeface="Times New Roman"/>
              <a:cs typeface="Times New Roman"/>
            </a:endParaRPr>
          </a:p>
          <a:p>
            <a:pPr marL="16933">
              <a:spcBef>
                <a:spcPts val="253"/>
              </a:spcBef>
            </a:pPr>
            <a:r>
              <a:rPr sz="1467" dirty="0">
                <a:latin typeface="Times New Roman"/>
                <a:cs typeface="Times New Roman"/>
              </a:rPr>
              <a:t>No </a:t>
            </a:r>
            <a:r>
              <a:rPr sz="1467" spc="-13" dirty="0">
                <a:latin typeface="Times New Roman"/>
                <a:cs typeface="Times New Roman"/>
              </a:rPr>
              <a:t>ne</a:t>
            </a:r>
            <a:r>
              <a:rPr sz="1467" spc="-7" dirty="0">
                <a:latin typeface="Times New Roman"/>
                <a:cs typeface="Times New Roman"/>
              </a:rPr>
              <a:t>e</a:t>
            </a:r>
            <a:r>
              <a:rPr sz="1467" dirty="0">
                <a:latin typeface="Times New Roman"/>
                <a:cs typeface="Times New Roman"/>
              </a:rPr>
              <a:t>d </a:t>
            </a:r>
            <a:r>
              <a:rPr sz="1467" spc="-13" dirty="0">
                <a:latin typeface="Times New Roman"/>
                <a:cs typeface="Times New Roman"/>
              </a:rPr>
              <a:t>t</a:t>
            </a:r>
            <a:r>
              <a:rPr sz="1467" dirty="0">
                <a:latin typeface="Times New Roman"/>
                <a:cs typeface="Times New Roman"/>
              </a:rPr>
              <a:t>o </a:t>
            </a:r>
            <a:r>
              <a:rPr sz="1467" spc="-20" dirty="0">
                <a:latin typeface="Times New Roman"/>
                <a:cs typeface="Times New Roman"/>
              </a:rPr>
              <a:t>m</a:t>
            </a:r>
            <a:r>
              <a:rPr sz="1467" spc="-13" dirty="0">
                <a:latin typeface="Times New Roman"/>
                <a:cs typeface="Times New Roman"/>
              </a:rPr>
              <a:t>odi</a:t>
            </a:r>
            <a:r>
              <a:rPr sz="1467" dirty="0">
                <a:latin typeface="Times New Roman"/>
                <a:cs typeface="Times New Roman"/>
              </a:rPr>
              <a:t>fy </a:t>
            </a:r>
            <a:r>
              <a:rPr sz="1467" spc="-13" dirty="0">
                <a:latin typeface="Times New Roman"/>
                <a:cs typeface="Times New Roman"/>
              </a:rPr>
              <a:t>c</a:t>
            </a:r>
            <a:r>
              <a:rPr sz="1467" spc="-7" dirty="0">
                <a:latin typeface="Times New Roman"/>
                <a:cs typeface="Times New Roman"/>
              </a:rPr>
              <a:t>l</a:t>
            </a:r>
            <a:r>
              <a:rPr sz="1467" spc="-13" dirty="0">
                <a:latin typeface="Times New Roman"/>
                <a:cs typeface="Times New Roman"/>
              </a:rPr>
              <a:t>a</a:t>
            </a:r>
            <a:r>
              <a:rPr sz="1467" spc="-7" dirty="0">
                <a:latin typeface="Times New Roman"/>
                <a:cs typeface="Times New Roman"/>
              </a:rPr>
              <a:t>ssifi</a:t>
            </a:r>
            <a:r>
              <a:rPr sz="1467" spc="-13" dirty="0">
                <a:latin typeface="Times New Roman"/>
                <a:cs typeface="Times New Roman"/>
              </a:rPr>
              <a:t>e</a:t>
            </a:r>
            <a:r>
              <a:rPr sz="1467" dirty="0">
                <a:latin typeface="Times New Roman"/>
                <a:cs typeface="Times New Roman"/>
              </a:rPr>
              <a:t>r</a:t>
            </a:r>
            <a:r>
              <a:rPr sz="1467" spc="-7" dirty="0">
                <a:latin typeface="Times New Roman"/>
                <a:cs typeface="Times New Roman"/>
              </a:rPr>
              <a:t>;</a:t>
            </a:r>
            <a:endParaRPr sz="1467">
              <a:latin typeface="Times New Roman"/>
              <a:cs typeface="Times New Roman"/>
            </a:endParaRPr>
          </a:p>
          <a:p>
            <a:pPr marL="16933" marR="22013">
              <a:lnSpc>
                <a:spcPts val="1467"/>
              </a:lnSpc>
              <a:spcBef>
                <a:spcPts val="513"/>
              </a:spcBef>
            </a:pPr>
            <a:r>
              <a:rPr sz="1467" spc="-20" dirty="0">
                <a:latin typeface="Times New Roman"/>
                <a:cs typeface="Times New Roman"/>
              </a:rPr>
              <a:t>R</a:t>
            </a:r>
            <a:r>
              <a:rPr sz="1467" spc="-7" dirty="0">
                <a:latin typeface="Times New Roman"/>
                <a:cs typeface="Times New Roman"/>
              </a:rPr>
              <a:t>e</a:t>
            </a:r>
            <a:r>
              <a:rPr sz="1467" spc="-13" dirty="0">
                <a:latin typeface="Times New Roman"/>
                <a:cs typeface="Times New Roman"/>
              </a:rPr>
              <a:t>l</a:t>
            </a:r>
            <a:r>
              <a:rPr sz="1467" spc="-7" dirty="0">
                <a:latin typeface="Times New Roman"/>
                <a:cs typeface="Times New Roman"/>
              </a:rPr>
              <a:t>a</a:t>
            </a:r>
            <a:r>
              <a:rPr sz="1467" spc="-13" dirty="0">
                <a:latin typeface="Times New Roman"/>
                <a:cs typeface="Times New Roman"/>
              </a:rPr>
              <a:t>tive</a:t>
            </a:r>
            <a:r>
              <a:rPr sz="1467" spc="-7" dirty="0">
                <a:latin typeface="Times New Roman"/>
                <a:cs typeface="Times New Roman"/>
              </a:rPr>
              <a:t>l</a:t>
            </a:r>
            <a:r>
              <a:rPr sz="1467" dirty="0">
                <a:latin typeface="Times New Roman"/>
                <a:cs typeface="Times New Roman"/>
              </a:rPr>
              <a:t>y good </a:t>
            </a:r>
            <a:r>
              <a:rPr sz="1467" spc="-13" dirty="0">
                <a:latin typeface="Times New Roman"/>
                <a:cs typeface="Times New Roman"/>
              </a:rPr>
              <a:t>pe</a:t>
            </a:r>
            <a:r>
              <a:rPr sz="1467" dirty="0">
                <a:latin typeface="Times New Roman"/>
                <a:cs typeface="Times New Roman"/>
              </a:rPr>
              <a:t>r</a:t>
            </a:r>
            <a:r>
              <a:rPr sz="1467" spc="-7" dirty="0">
                <a:latin typeface="Times New Roman"/>
                <a:cs typeface="Times New Roman"/>
              </a:rPr>
              <a:t>f</a:t>
            </a:r>
            <a:r>
              <a:rPr sz="1467" dirty="0">
                <a:latin typeface="Times New Roman"/>
                <a:cs typeface="Times New Roman"/>
              </a:rPr>
              <a:t>or</a:t>
            </a:r>
            <a:r>
              <a:rPr sz="1467" spc="-20" dirty="0">
                <a:latin typeface="Times New Roman"/>
                <a:cs typeface="Times New Roman"/>
              </a:rPr>
              <a:t>m</a:t>
            </a:r>
            <a:r>
              <a:rPr sz="1467" spc="-13" dirty="0">
                <a:latin typeface="Times New Roman"/>
                <a:cs typeface="Times New Roman"/>
              </a:rPr>
              <a:t>anc</a:t>
            </a:r>
            <a:r>
              <a:rPr sz="1467" spc="-7" dirty="0">
                <a:latin typeface="Times New Roman"/>
                <a:cs typeface="Times New Roman"/>
              </a:rPr>
              <a:t>e</a:t>
            </a:r>
            <a:r>
              <a:rPr sz="1467" dirty="0">
                <a:latin typeface="Times New Roman"/>
                <a:cs typeface="Times New Roman"/>
              </a:rPr>
              <a:t> </a:t>
            </a:r>
            <a:r>
              <a:rPr sz="1467" spc="-13" dirty="0">
                <a:latin typeface="Times New Roman"/>
                <a:cs typeface="Times New Roman"/>
              </a:rPr>
              <a:t>e</a:t>
            </a:r>
            <a:r>
              <a:rPr sz="1467" spc="-7" dirty="0">
                <a:latin typeface="Times New Roman"/>
                <a:cs typeface="Times New Roman"/>
              </a:rPr>
              <a:t>s</a:t>
            </a:r>
            <a:r>
              <a:rPr sz="1467" spc="-13" dirty="0">
                <a:latin typeface="Times New Roman"/>
                <a:cs typeface="Times New Roman"/>
              </a:rPr>
              <a:t>peci</a:t>
            </a:r>
            <a:r>
              <a:rPr sz="1467" spc="-7" dirty="0">
                <a:latin typeface="Times New Roman"/>
                <a:cs typeface="Times New Roman"/>
              </a:rPr>
              <a:t>a</a:t>
            </a:r>
            <a:r>
              <a:rPr sz="1467" spc="-13" dirty="0">
                <a:latin typeface="Times New Roman"/>
                <a:cs typeface="Times New Roman"/>
              </a:rPr>
              <a:t>ll</a:t>
            </a:r>
            <a:r>
              <a:rPr sz="1467" dirty="0">
                <a:latin typeface="Times New Roman"/>
                <a:cs typeface="Times New Roman"/>
              </a:rPr>
              <a:t>y f</a:t>
            </a:r>
            <a:r>
              <a:rPr sz="1467" spc="-13" dirty="0">
                <a:latin typeface="Times New Roman"/>
                <a:cs typeface="Times New Roman"/>
              </a:rPr>
              <a:t>ai</a:t>
            </a:r>
            <a:r>
              <a:rPr sz="1467" dirty="0">
                <a:latin typeface="Times New Roman"/>
                <a:cs typeface="Times New Roman"/>
              </a:rPr>
              <a:t>r</a:t>
            </a:r>
            <a:r>
              <a:rPr sz="1467" spc="-13" dirty="0">
                <a:latin typeface="Times New Roman"/>
                <a:cs typeface="Times New Roman"/>
              </a:rPr>
              <a:t>ne</a:t>
            </a:r>
            <a:r>
              <a:rPr sz="1467" dirty="0">
                <a:latin typeface="Times New Roman"/>
                <a:cs typeface="Times New Roman"/>
              </a:rPr>
              <a:t>ss</a:t>
            </a:r>
            <a:r>
              <a:rPr sz="1467" spc="-7" dirty="0">
                <a:latin typeface="Times New Roman"/>
                <a:cs typeface="Times New Roman"/>
              </a:rPr>
              <a:t> </a:t>
            </a:r>
            <a:r>
              <a:rPr sz="1467" spc="-20" dirty="0">
                <a:latin typeface="Times New Roman"/>
                <a:cs typeface="Times New Roman"/>
              </a:rPr>
              <a:t>me</a:t>
            </a:r>
            <a:r>
              <a:rPr sz="1467" spc="-7" dirty="0">
                <a:latin typeface="Times New Roman"/>
                <a:cs typeface="Times New Roman"/>
              </a:rPr>
              <a:t>as</a:t>
            </a:r>
            <a:r>
              <a:rPr sz="1467" dirty="0">
                <a:latin typeface="Times New Roman"/>
                <a:cs typeface="Times New Roman"/>
              </a:rPr>
              <a:t>ur</a:t>
            </a:r>
            <a:r>
              <a:rPr sz="1467" spc="-13" dirty="0">
                <a:latin typeface="Times New Roman"/>
                <a:cs typeface="Times New Roman"/>
              </a:rPr>
              <a:t>e</a:t>
            </a:r>
            <a:r>
              <a:rPr sz="1467" spc="-7" dirty="0">
                <a:latin typeface="Times New Roman"/>
                <a:cs typeface="Times New Roman"/>
              </a:rPr>
              <a:t>s</a:t>
            </a:r>
            <a:r>
              <a:rPr sz="1467" dirty="0">
                <a:latin typeface="Times New Roman"/>
                <a:cs typeface="Times New Roman"/>
              </a:rPr>
              <a:t>.</a:t>
            </a:r>
            <a:endParaRPr sz="1467">
              <a:latin typeface="Times New Roman"/>
              <a:cs typeface="Times New Roman"/>
            </a:endParaRPr>
          </a:p>
          <a:p>
            <a:pPr marL="16933">
              <a:spcBef>
                <a:spcPts val="253"/>
              </a:spcBef>
            </a:pPr>
            <a:r>
              <a:rPr sz="1467" b="1" dirty="0">
                <a:latin typeface="Times New Roman"/>
                <a:cs typeface="Times New Roman"/>
              </a:rPr>
              <a:t>Co</a:t>
            </a:r>
            <a:r>
              <a:rPr sz="1467" b="1" spc="-7" dirty="0">
                <a:latin typeface="Times New Roman"/>
                <a:cs typeface="Times New Roman"/>
              </a:rPr>
              <a:t>ns</a:t>
            </a:r>
            <a:r>
              <a:rPr sz="1467" spc="-7" dirty="0">
                <a:latin typeface="Times New Roman"/>
                <a:cs typeface="Times New Roman"/>
              </a:rPr>
              <a:t>:</a:t>
            </a:r>
            <a:endParaRPr sz="1467">
              <a:latin typeface="Times New Roman"/>
              <a:cs typeface="Times New Roman"/>
            </a:endParaRPr>
          </a:p>
          <a:p>
            <a:pPr marL="16933" marR="6773">
              <a:lnSpc>
                <a:spcPts val="1467"/>
              </a:lnSpc>
              <a:spcBef>
                <a:spcPts val="513"/>
              </a:spcBef>
            </a:pPr>
            <a:r>
              <a:rPr sz="1467" spc="-20" dirty="0">
                <a:latin typeface="Times New Roman"/>
                <a:cs typeface="Times New Roman"/>
              </a:rPr>
              <a:t>C</a:t>
            </a:r>
            <a:r>
              <a:rPr sz="1467" spc="-7" dirty="0">
                <a:latin typeface="Times New Roman"/>
                <a:cs typeface="Times New Roman"/>
              </a:rPr>
              <a:t>annot </a:t>
            </a:r>
            <a:r>
              <a:rPr sz="1467" spc="-13" dirty="0">
                <a:latin typeface="Times New Roman"/>
                <a:cs typeface="Times New Roman"/>
              </a:rPr>
              <a:t>be</a:t>
            </a:r>
            <a:r>
              <a:rPr sz="1467" dirty="0">
                <a:latin typeface="Times New Roman"/>
                <a:cs typeface="Times New Roman"/>
              </a:rPr>
              <a:t> u</a:t>
            </a:r>
            <a:r>
              <a:rPr sz="1467" spc="-7" dirty="0">
                <a:latin typeface="Times New Roman"/>
                <a:cs typeface="Times New Roman"/>
              </a:rPr>
              <a:t>s</a:t>
            </a:r>
            <a:r>
              <a:rPr sz="1467" spc="-13" dirty="0">
                <a:latin typeface="Times New Roman"/>
                <a:cs typeface="Times New Roman"/>
              </a:rPr>
              <a:t>e</a:t>
            </a:r>
            <a:r>
              <a:rPr sz="1467" dirty="0">
                <a:latin typeface="Times New Roman"/>
                <a:cs typeface="Times New Roman"/>
              </a:rPr>
              <a:t>d </a:t>
            </a:r>
            <a:r>
              <a:rPr sz="1467" spc="-13" dirty="0">
                <a:latin typeface="Times New Roman"/>
                <a:cs typeface="Times New Roman"/>
              </a:rPr>
              <a:t>i</a:t>
            </a:r>
            <a:r>
              <a:rPr sz="1467" dirty="0">
                <a:latin typeface="Times New Roman"/>
                <a:cs typeface="Times New Roman"/>
              </a:rPr>
              <a:t>n </a:t>
            </a:r>
            <a:r>
              <a:rPr sz="1467" spc="-7" dirty="0">
                <a:latin typeface="Times New Roman"/>
                <a:cs typeface="Times New Roman"/>
              </a:rPr>
              <a:t>c</a:t>
            </a:r>
            <a:r>
              <a:rPr sz="1467" spc="-13" dirty="0">
                <a:latin typeface="Times New Roman"/>
                <a:cs typeface="Times New Roman"/>
              </a:rPr>
              <a:t>a</a:t>
            </a:r>
            <a:r>
              <a:rPr sz="1467" spc="-7" dirty="0">
                <a:latin typeface="Times New Roman"/>
                <a:cs typeface="Times New Roman"/>
              </a:rPr>
              <a:t>se</a:t>
            </a:r>
            <a:r>
              <a:rPr sz="1467" dirty="0">
                <a:latin typeface="Times New Roman"/>
                <a:cs typeface="Times New Roman"/>
              </a:rPr>
              <a:t>s</a:t>
            </a:r>
            <a:r>
              <a:rPr sz="1467" spc="-7" dirty="0">
                <a:latin typeface="Times New Roman"/>
                <a:cs typeface="Times New Roman"/>
              </a:rPr>
              <a:t> </a:t>
            </a:r>
            <a:r>
              <a:rPr sz="1467" dirty="0">
                <a:latin typeface="Times New Roman"/>
                <a:cs typeface="Times New Roman"/>
              </a:rPr>
              <a:t>w</a:t>
            </a:r>
            <a:r>
              <a:rPr sz="1467" spc="-13" dirty="0">
                <a:latin typeface="Times New Roman"/>
                <a:cs typeface="Times New Roman"/>
              </a:rPr>
              <a:t>he</a:t>
            </a:r>
            <a:r>
              <a:rPr sz="1467" dirty="0">
                <a:latin typeface="Times New Roman"/>
                <a:cs typeface="Times New Roman"/>
              </a:rPr>
              <a:t>r</a:t>
            </a:r>
            <a:r>
              <a:rPr sz="1467" spc="-7" dirty="0">
                <a:latin typeface="Times New Roman"/>
                <a:cs typeface="Times New Roman"/>
              </a:rPr>
              <a:t>e </a:t>
            </a:r>
            <a:r>
              <a:rPr sz="1467" dirty="0">
                <a:latin typeface="Times New Roman"/>
                <a:cs typeface="Times New Roman"/>
              </a:rPr>
              <a:t>s</a:t>
            </a:r>
            <a:r>
              <a:rPr sz="1467" spc="-13" dirty="0">
                <a:latin typeface="Times New Roman"/>
                <a:cs typeface="Times New Roman"/>
              </a:rPr>
              <a:t>e</a:t>
            </a:r>
            <a:r>
              <a:rPr sz="1467" dirty="0">
                <a:latin typeface="Times New Roman"/>
                <a:cs typeface="Times New Roman"/>
              </a:rPr>
              <a:t>ns</a:t>
            </a:r>
            <a:r>
              <a:rPr sz="1467" spc="-13" dirty="0">
                <a:latin typeface="Times New Roman"/>
                <a:cs typeface="Times New Roman"/>
              </a:rPr>
              <a:t>i</a:t>
            </a:r>
            <a:r>
              <a:rPr sz="1467" spc="-7" dirty="0">
                <a:latin typeface="Times New Roman"/>
                <a:cs typeface="Times New Roman"/>
              </a:rPr>
              <a:t>t</a:t>
            </a:r>
            <a:r>
              <a:rPr sz="1467" spc="-13" dirty="0">
                <a:latin typeface="Times New Roman"/>
                <a:cs typeface="Times New Roman"/>
              </a:rPr>
              <a:t>ive</a:t>
            </a:r>
            <a:r>
              <a:rPr sz="1467" spc="-7" dirty="0">
                <a:latin typeface="Times New Roman"/>
                <a:cs typeface="Times New Roman"/>
              </a:rPr>
              <a:t> </a:t>
            </a:r>
            <a:r>
              <a:rPr sz="1467" dirty="0">
                <a:latin typeface="Times New Roman"/>
                <a:cs typeface="Times New Roman"/>
              </a:rPr>
              <a:t>f</a:t>
            </a:r>
            <a:r>
              <a:rPr sz="1467" spc="-13" dirty="0">
                <a:latin typeface="Times New Roman"/>
                <a:cs typeface="Times New Roman"/>
              </a:rPr>
              <a:t>e</a:t>
            </a:r>
            <a:r>
              <a:rPr sz="1467" spc="-7" dirty="0">
                <a:latin typeface="Times New Roman"/>
                <a:cs typeface="Times New Roman"/>
              </a:rPr>
              <a:t>a</a:t>
            </a:r>
            <a:r>
              <a:rPr sz="1467" spc="-13" dirty="0">
                <a:latin typeface="Times New Roman"/>
                <a:cs typeface="Times New Roman"/>
              </a:rPr>
              <a:t>t</a:t>
            </a:r>
            <a:r>
              <a:rPr sz="1467" dirty="0">
                <a:latin typeface="Times New Roman"/>
                <a:cs typeface="Times New Roman"/>
              </a:rPr>
              <a:t>u</a:t>
            </a:r>
            <a:r>
              <a:rPr sz="1467" spc="-7" dirty="0">
                <a:latin typeface="Times New Roman"/>
                <a:cs typeface="Times New Roman"/>
              </a:rPr>
              <a:t>re</a:t>
            </a:r>
            <a:r>
              <a:rPr sz="1467" dirty="0">
                <a:latin typeface="Times New Roman"/>
                <a:cs typeface="Times New Roman"/>
              </a:rPr>
              <a:t> </a:t>
            </a:r>
            <a:r>
              <a:rPr sz="1467" spc="-13" dirty="0">
                <a:latin typeface="Times New Roman"/>
                <a:cs typeface="Times New Roman"/>
              </a:rPr>
              <a:t>i</a:t>
            </a:r>
            <a:r>
              <a:rPr sz="1467" dirty="0">
                <a:latin typeface="Times New Roman"/>
                <a:cs typeface="Times New Roman"/>
              </a:rPr>
              <a:t>nfo</a:t>
            </a:r>
            <a:r>
              <a:rPr sz="1467" spc="-7" dirty="0">
                <a:latin typeface="Times New Roman"/>
                <a:cs typeface="Times New Roman"/>
              </a:rPr>
              <a:t>r</a:t>
            </a:r>
            <a:r>
              <a:rPr sz="1467" spc="-13" dirty="0">
                <a:latin typeface="Times New Roman"/>
                <a:cs typeface="Times New Roman"/>
              </a:rPr>
              <a:t>mati</a:t>
            </a:r>
            <a:r>
              <a:rPr sz="1467" dirty="0">
                <a:latin typeface="Times New Roman"/>
                <a:cs typeface="Times New Roman"/>
              </a:rPr>
              <a:t>on </a:t>
            </a:r>
            <a:r>
              <a:rPr sz="1467" spc="-7" dirty="0">
                <a:latin typeface="Times New Roman"/>
                <a:cs typeface="Times New Roman"/>
              </a:rPr>
              <a:t>i</a:t>
            </a:r>
            <a:r>
              <a:rPr sz="1467" dirty="0">
                <a:latin typeface="Times New Roman"/>
                <a:cs typeface="Times New Roman"/>
              </a:rPr>
              <a:t>s</a:t>
            </a:r>
            <a:r>
              <a:rPr sz="1467" spc="-7" dirty="0">
                <a:latin typeface="Times New Roman"/>
                <a:cs typeface="Times New Roman"/>
              </a:rPr>
              <a:t> </a:t>
            </a:r>
            <a:r>
              <a:rPr sz="1467" spc="-13" dirty="0">
                <a:latin typeface="Times New Roman"/>
                <a:cs typeface="Times New Roman"/>
              </a:rPr>
              <a:t>unavailable</a:t>
            </a:r>
            <a:r>
              <a:rPr sz="1467" dirty="0">
                <a:latin typeface="Times New Roman"/>
                <a:cs typeface="Times New Roman"/>
              </a:rPr>
              <a:t>.</a:t>
            </a:r>
            <a:endParaRPr sz="1467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9342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764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754431" y="2454442"/>
            <a:ext cx="2165684" cy="703181"/>
          </a:xfrm>
          <a:prstGeom prst="wedgeRoundRectCallout">
            <a:avLst>
              <a:gd name="adj1" fmla="val -28479"/>
              <a:gd name="adj2" fmla="val 1079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Distance to decision boundary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743778" y="1288769"/>
            <a:ext cx="2165684" cy="703181"/>
          </a:xfrm>
          <a:prstGeom prst="wedgeRoundRectCallout">
            <a:avLst>
              <a:gd name="adj1" fmla="val -77738"/>
              <a:gd name="adj2" fmla="val 1489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Hard to optimize directly (complex P)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9417547" y="4414418"/>
            <a:ext cx="2165684" cy="703181"/>
          </a:xfrm>
          <a:prstGeom prst="wedgeRoundRectCallout">
            <a:avLst>
              <a:gd name="adj1" fmla="val -33664"/>
              <a:gd name="adj2" fmla="val -1202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Mean value of protected attribute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057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I</a:t>
            </a:r>
            <a:r>
              <a:rPr spc="-20" dirty="0"/>
              <a:t>nt</a:t>
            </a:r>
            <a:r>
              <a:rPr spc="7" dirty="0"/>
              <a:t>r</a:t>
            </a:r>
            <a:r>
              <a:rPr spc="-20" dirty="0"/>
              <a:t>odu</a:t>
            </a:r>
            <a:r>
              <a:rPr spc="-33" dirty="0"/>
              <a:t>c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744025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5">
                <a:moveTo>
                  <a:pt x="8066379" y="0"/>
                </a:moveTo>
                <a:lnTo>
                  <a:pt x="98503" y="2"/>
                </a:lnTo>
                <a:lnTo>
                  <a:pt x="56946" y="9429"/>
                </a:lnTo>
                <a:lnTo>
                  <a:pt x="24137" y="34348"/>
                </a:lnTo>
                <a:lnTo>
                  <a:pt x="4164" y="70675"/>
                </a:lnTo>
                <a:lnTo>
                  <a:pt x="0" y="99212"/>
                </a:lnTo>
                <a:lnTo>
                  <a:pt x="2" y="893742"/>
                </a:lnTo>
                <a:lnTo>
                  <a:pt x="9435" y="935294"/>
                </a:lnTo>
                <a:lnTo>
                  <a:pt x="34359" y="968099"/>
                </a:lnTo>
                <a:lnTo>
                  <a:pt x="70689" y="988069"/>
                </a:lnTo>
                <a:lnTo>
                  <a:pt x="99227" y="992233"/>
                </a:lnTo>
                <a:lnTo>
                  <a:pt x="8067103" y="992231"/>
                </a:lnTo>
                <a:lnTo>
                  <a:pt x="8108656" y="982802"/>
                </a:lnTo>
                <a:lnTo>
                  <a:pt x="8141459" y="957877"/>
                </a:lnTo>
                <a:lnTo>
                  <a:pt x="8161428" y="921545"/>
                </a:lnTo>
                <a:lnTo>
                  <a:pt x="8165591" y="893006"/>
                </a:lnTo>
                <a:lnTo>
                  <a:pt x="8165589" y="98501"/>
                </a:lnTo>
                <a:lnTo>
                  <a:pt x="8156166" y="56943"/>
                </a:lnTo>
                <a:lnTo>
                  <a:pt x="8131247" y="24135"/>
                </a:lnTo>
                <a:lnTo>
                  <a:pt x="8094918" y="4164"/>
                </a:lnTo>
                <a:lnTo>
                  <a:pt x="8066379" y="0"/>
                </a:lnTo>
                <a:close/>
              </a:path>
            </a:pathLst>
          </a:custGeom>
          <a:solidFill>
            <a:srgbClr val="E1B5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007872" y="2040129"/>
            <a:ext cx="731520" cy="731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137647" y="1744029"/>
            <a:ext cx="9359900" cy="1323340"/>
          </a:xfrm>
          <a:custGeom>
            <a:avLst/>
            <a:gdLst/>
            <a:ahLst/>
            <a:cxnLst/>
            <a:rect l="l" t="t" r="r" b="b"/>
            <a:pathLst>
              <a:path w="7019925" h="992505">
                <a:moveTo>
                  <a:pt x="0" y="992230"/>
                </a:moveTo>
                <a:lnTo>
                  <a:pt x="7019543" y="992230"/>
                </a:lnTo>
                <a:lnTo>
                  <a:pt x="7019543" y="0"/>
                </a:lnTo>
                <a:lnTo>
                  <a:pt x="0" y="0"/>
                </a:lnTo>
                <a:lnTo>
                  <a:pt x="0" y="992230"/>
                </a:lnTo>
                <a:close/>
              </a:path>
            </a:pathLst>
          </a:custGeom>
          <a:solidFill>
            <a:srgbClr val="E1B5A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260736" y="2078662"/>
            <a:ext cx="9113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b="1" spc="-20" dirty="0">
                <a:latin typeface="Times New Roman"/>
                <a:cs typeface="Times New Roman"/>
              </a:rPr>
              <a:t>Lis</a:t>
            </a:r>
            <a:r>
              <a:rPr sz="2400" b="1" spc="-13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-wise</a:t>
            </a:r>
            <a:r>
              <a:rPr sz="2400" b="1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de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initi</a:t>
            </a:r>
            <a:r>
              <a:rPr sz="2400" dirty="0">
                <a:latin typeface="Times New Roman"/>
                <a:cs typeface="Times New Roman"/>
              </a:rPr>
              <a:t>ons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s: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depe</a:t>
            </a:r>
            <a:r>
              <a:rPr sz="2400" dirty="0">
                <a:latin typeface="Times New Roman"/>
                <a:cs typeface="Times New Roman"/>
              </a:rPr>
              <a:t>nd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enti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list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ult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give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13" dirty="0">
                <a:latin typeface="Times New Roman"/>
                <a:cs typeface="Times New Roman"/>
              </a:rPr>
              <a:t>que</a:t>
            </a:r>
            <a:r>
              <a:rPr sz="2400" dirty="0">
                <a:latin typeface="Times New Roman"/>
                <a:cs typeface="Times New Roman"/>
              </a:rPr>
              <a:t>ry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3397757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4">
                <a:moveTo>
                  <a:pt x="8066379" y="0"/>
                </a:moveTo>
                <a:lnTo>
                  <a:pt x="98501" y="2"/>
                </a:lnTo>
                <a:lnTo>
                  <a:pt x="56944" y="9432"/>
                </a:lnTo>
                <a:lnTo>
                  <a:pt x="24136" y="34356"/>
                </a:lnTo>
                <a:lnTo>
                  <a:pt x="4164" y="70682"/>
                </a:lnTo>
                <a:lnTo>
                  <a:pt x="0" y="99215"/>
                </a:lnTo>
                <a:lnTo>
                  <a:pt x="2" y="893742"/>
                </a:lnTo>
                <a:lnTo>
                  <a:pt x="9435" y="935293"/>
                </a:lnTo>
                <a:lnTo>
                  <a:pt x="34359" y="968098"/>
                </a:lnTo>
                <a:lnTo>
                  <a:pt x="70689" y="988069"/>
                </a:lnTo>
                <a:lnTo>
                  <a:pt x="99227" y="992233"/>
                </a:lnTo>
                <a:lnTo>
                  <a:pt x="8067103" y="992231"/>
                </a:lnTo>
                <a:lnTo>
                  <a:pt x="8108656" y="982801"/>
                </a:lnTo>
                <a:lnTo>
                  <a:pt x="8141459" y="957876"/>
                </a:lnTo>
                <a:lnTo>
                  <a:pt x="8161428" y="921544"/>
                </a:lnTo>
                <a:lnTo>
                  <a:pt x="8165591" y="893006"/>
                </a:lnTo>
                <a:lnTo>
                  <a:pt x="8165589" y="98501"/>
                </a:lnTo>
                <a:lnTo>
                  <a:pt x="8156165" y="56949"/>
                </a:lnTo>
                <a:lnTo>
                  <a:pt x="8131246" y="24140"/>
                </a:lnTo>
                <a:lnTo>
                  <a:pt x="8094918" y="4165"/>
                </a:lnTo>
                <a:lnTo>
                  <a:pt x="8066379" y="0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007872" y="3694177"/>
            <a:ext cx="731520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260736" y="3728647"/>
            <a:ext cx="9113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Uns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upervised</a:t>
            </a:r>
            <a:r>
              <a:rPr sz="2400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criteri</a:t>
            </a:r>
            <a:r>
              <a:rPr sz="2400" spc="-20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2400" spc="-7" dirty="0">
                <a:solidFill>
                  <a:srgbClr val="404040"/>
                </a:solidFill>
                <a:latin typeface="Times New Roman"/>
                <a:cs typeface="Times New Roman"/>
              </a:rPr>
              <a:t>:</a:t>
            </a:r>
            <a:r>
              <a:rPr sz="2400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ave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age</a:t>
            </a:r>
            <a:r>
              <a:rPr sz="2400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x</a:t>
            </a:r>
            <a:r>
              <a:rPr sz="24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os</a:t>
            </a:r>
            <a:r>
              <a:rPr sz="24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u</a:t>
            </a:r>
            <a:r>
              <a:rPr sz="24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b="1" spc="-13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b="1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nea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7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op</a:t>
            </a:r>
            <a:r>
              <a:rPr sz="2400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of</a:t>
            </a:r>
            <a:r>
              <a:rPr sz="2400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the</a:t>
            </a:r>
            <a:r>
              <a:rPr sz="2400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anke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sz="2400" spc="13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list</a:t>
            </a:r>
            <a:r>
              <a:rPr sz="2400" spc="-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to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spc="-13" dirty="0">
                <a:solidFill>
                  <a:srgbClr val="404040"/>
                </a:solidFill>
                <a:latin typeface="Times New Roman"/>
                <a:cs typeface="Times New Roman"/>
              </a:rPr>
              <a:t>be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24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qu</a:t>
            </a:r>
            <a:r>
              <a:rPr sz="2400" b="1" spc="-13" dirty="0">
                <a:solidFill>
                  <a:srgbClr val="404040"/>
                </a:solidFill>
                <a:latin typeface="Times New Roman"/>
                <a:cs typeface="Times New Roman"/>
              </a:rPr>
              <a:t>al</a:t>
            </a:r>
            <a:r>
              <a:rPr sz="24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f</a:t>
            </a:r>
            <a:r>
              <a:rPr sz="2400" b="1" spc="-13" dirty="0">
                <a:solidFill>
                  <a:srgbClr val="404040"/>
                </a:solidFill>
                <a:latin typeface="Times New Roman"/>
                <a:cs typeface="Times New Roman"/>
              </a:rPr>
              <a:t>or</a:t>
            </a:r>
            <a:r>
              <a:rPr sz="2400" b="1" spc="-4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latin typeface="Times New Roman"/>
                <a:cs typeface="Times New Roman"/>
              </a:rPr>
              <a:t>diffe</a:t>
            </a:r>
            <a:r>
              <a:rPr sz="24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ent</a:t>
            </a:r>
            <a:r>
              <a:rPr sz="24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2400" b="1" spc="-13" dirty="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sz="2400" b="1" spc="-60" dirty="0">
                <a:solidFill>
                  <a:srgbClr val="40404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sz="24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up</a:t>
            </a:r>
            <a:r>
              <a:rPr sz="2400" b="1" dirty="0">
                <a:solidFill>
                  <a:srgbClr val="404040"/>
                </a:solidFill>
                <a:latin typeface="Times New Roman"/>
                <a:cs typeface="Times New Roman"/>
              </a:rPr>
              <a:t>s </a:t>
            </a:r>
            <a:r>
              <a:rPr sz="2400" dirty="0">
                <a:solidFill>
                  <a:srgbClr val="404040"/>
                </a:solidFill>
                <a:latin typeface="Times New Roman"/>
                <a:cs typeface="Times New Roman"/>
              </a:rPr>
              <a:t>[71][72][75]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5051471"/>
            <a:ext cx="10888133" cy="1323340"/>
          </a:xfrm>
          <a:custGeom>
            <a:avLst/>
            <a:gdLst/>
            <a:ahLst/>
            <a:cxnLst/>
            <a:rect l="l" t="t" r="r" b="b"/>
            <a:pathLst>
              <a:path w="8166100" h="992504">
                <a:moveTo>
                  <a:pt x="8066379" y="0"/>
                </a:moveTo>
                <a:lnTo>
                  <a:pt x="98491" y="2"/>
                </a:lnTo>
                <a:lnTo>
                  <a:pt x="56938" y="9437"/>
                </a:lnTo>
                <a:lnTo>
                  <a:pt x="24133" y="34366"/>
                </a:lnTo>
                <a:lnTo>
                  <a:pt x="4164" y="70695"/>
                </a:lnTo>
                <a:lnTo>
                  <a:pt x="0" y="99227"/>
                </a:lnTo>
                <a:lnTo>
                  <a:pt x="2" y="893754"/>
                </a:lnTo>
                <a:lnTo>
                  <a:pt x="9435" y="935305"/>
                </a:lnTo>
                <a:lnTo>
                  <a:pt x="34359" y="968110"/>
                </a:lnTo>
                <a:lnTo>
                  <a:pt x="70689" y="988081"/>
                </a:lnTo>
                <a:lnTo>
                  <a:pt x="99227" y="992245"/>
                </a:lnTo>
                <a:lnTo>
                  <a:pt x="8067103" y="992243"/>
                </a:lnTo>
                <a:lnTo>
                  <a:pt x="8108656" y="982813"/>
                </a:lnTo>
                <a:lnTo>
                  <a:pt x="8141459" y="957888"/>
                </a:lnTo>
                <a:lnTo>
                  <a:pt x="8161428" y="921556"/>
                </a:lnTo>
                <a:lnTo>
                  <a:pt x="8165591" y="893018"/>
                </a:lnTo>
                <a:lnTo>
                  <a:pt x="8165589" y="98503"/>
                </a:lnTo>
                <a:lnTo>
                  <a:pt x="8156162" y="56953"/>
                </a:lnTo>
                <a:lnTo>
                  <a:pt x="8131243" y="24142"/>
                </a:lnTo>
                <a:lnTo>
                  <a:pt x="8094916" y="4166"/>
                </a:lnTo>
                <a:lnTo>
                  <a:pt x="8066379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007872" y="5348223"/>
            <a:ext cx="731520" cy="731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137647" y="5051474"/>
            <a:ext cx="9359900" cy="1323340"/>
          </a:xfrm>
          <a:custGeom>
            <a:avLst/>
            <a:gdLst/>
            <a:ahLst/>
            <a:cxnLst/>
            <a:rect l="l" t="t" r="r" b="b"/>
            <a:pathLst>
              <a:path w="7019925" h="992504">
                <a:moveTo>
                  <a:pt x="0" y="992242"/>
                </a:moveTo>
                <a:lnTo>
                  <a:pt x="7019543" y="992242"/>
                </a:lnTo>
                <a:lnTo>
                  <a:pt x="7019543" y="0"/>
                </a:lnTo>
                <a:lnTo>
                  <a:pt x="0" y="0"/>
                </a:lnTo>
                <a:lnTo>
                  <a:pt x="0" y="992242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2260727" y="5382696"/>
            <a:ext cx="9113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400"/>
              </a:lnSpc>
            </a:pP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upe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vi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criteri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ave</a:t>
            </a:r>
            <a:r>
              <a:rPr sz="2400" spc="-7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age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os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spc="-60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2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-7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oup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propor</a:t>
            </a:r>
            <a:r>
              <a:rPr sz="2400" spc="-13" dirty="0">
                <a:latin typeface="Times New Roman"/>
                <a:cs typeface="Times New Roman"/>
              </a:rPr>
              <a:t>tional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ave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age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ele</a:t>
            </a:r>
            <a:r>
              <a:rPr sz="2400" b="1" dirty="0">
                <a:latin typeface="Times New Roman"/>
                <a:cs typeface="Times New Roman"/>
              </a:rPr>
              <a:t>va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</a:t>
            </a:r>
            <a:r>
              <a:rPr sz="2400" spc="-133" dirty="0">
                <a:latin typeface="Times New Roman"/>
                <a:cs typeface="Times New Roman"/>
              </a:rPr>
              <a:t>’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ult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que</a:t>
            </a:r>
            <a:r>
              <a:rPr sz="2400" dirty="0">
                <a:latin typeface="Times New Roman"/>
                <a:cs typeface="Times New Roman"/>
              </a:rPr>
              <a:t>ry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[65][67]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061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2" y="1725772"/>
            <a:ext cx="5710767" cy="3521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0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  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 </a:t>
            </a:r>
            <a:r>
              <a:rPr sz="2400" spc="-2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conceptual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computational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</a:t>
            </a:r>
            <a:r>
              <a:rPr sz="2400" spc="-13" dirty="0">
                <a:latin typeface="Times New Roman"/>
                <a:cs typeface="Times New Roman"/>
              </a:rPr>
              <a:t>ame</a:t>
            </a:r>
            <a:r>
              <a:rPr sz="2400" dirty="0">
                <a:latin typeface="Times New Roman"/>
                <a:cs typeface="Times New Roman"/>
              </a:rPr>
              <a:t>work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all</a:t>
            </a:r>
            <a:r>
              <a:rPr sz="2400" dirty="0">
                <a:latin typeface="Times New Roman"/>
                <a:cs typeface="Times New Roman"/>
              </a:rPr>
              <a:t>ows 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3" dirty="0">
                <a:latin typeface="Times New Roman"/>
                <a:cs typeface="Times New Roman"/>
              </a:rPr>
              <a:t>mulati</a:t>
            </a:r>
            <a:r>
              <a:rPr sz="2400" dirty="0">
                <a:latin typeface="Times New Roman"/>
                <a:cs typeface="Times New Roman"/>
              </a:rPr>
              <a:t>on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aint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ms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alloc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28"/>
              </a:spcBef>
              <a:buFont typeface="Times New Roman"/>
              <a:buChar char="•"/>
            </a:pPr>
            <a:endParaRPr sz="3467">
              <a:latin typeface="Times New Roman"/>
              <a:cs typeface="Times New Roman"/>
            </a:endParaRPr>
          </a:p>
          <a:p>
            <a:pPr marL="474121" marR="6773" indent="-457189" algn="just">
              <a:lnSpc>
                <a:spcPct val="1006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7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ob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eeke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example: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Times New Roman"/>
                <a:cs typeface="Times New Roman"/>
              </a:rPr>
              <a:t>sm</a:t>
            </a:r>
            <a:r>
              <a:rPr sz="2400" spc="-13" dirty="0">
                <a:latin typeface="Times New Roman"/>
                <a:cs typeface="Times New Roman"/>
              </a:rPr>
              <a:t>all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ence</a:t>
            </a:r>
            <a:r>
              <a:rPr sz="2400" spc="2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ele</a:t>
            </a:r>
            <a:r>
              <a:rPr sz="2400" b="1" dirty="0">
                <a:latin typeface="Times New Roman"/>
                <a:cs typeface="Times New Roman"/>
              </a:rPr>
              <a:t>va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</a:t>
            </a:r>
            <a:r>
              <a:rPr sz="2400" b="1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can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spc="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la</a:t>
            </a:r>
            <a:r>
              <a:rPr sz="2400" spc="-53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ge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ence</a:t>
            </a:r>
            <a:r>
              <a:rPr sz="2400" spc="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67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(an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oppor</a:t>
            </a:r>
            <a:r>
              <a:rPr sz="2400" spc="-13" dirty="0">
                <a:latin typeface="Times New Roman"/>
                <a:cs typeface="Times New Roman"/>
              </a:rPr>
              <a:t>tunit</a:t>
            </a:r>
            <a:r>
              <a:rPr sz="2400" dirty="0">
                <a:latin typeface="Times New Roman"/>
                <a:cs typeface="Times New Roman"/>
              </a:rPr>
              <a:t>y)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 of </a:t>
            </a:r>
            <a:r>
              <a:rPr sz="2400" spc="-13" dirty="0">
                <a:latin typeface="Times New Roman"/>
                <a:cs typeface="Times New Roman"/>
              </a:rPr>
              <a:t>fe</a:t>
            </a:r>
            <a:r>
              <a:rPr sz="2400" spc="-27" dirty="0">
                <a:latin typeface="Times New Roman"/>
                <a:cs typeface="Times New Roman"/>
              </a:rPr>
              <a:t>m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667" dirty="0">
                <a:latin typeface="Times New Roman"/>
                <a:cs typeface="Times New Roman"/>
              </a:rPr>
              <a:t>.</a:t>
            </a:r>
            <a:endParaRPr sz="266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93951" y="1620646"/>
            <a:ext cx="4788448" cy="3416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25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14587" y="6430489"/>
            <a:ext cx="6416040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’2018.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62650" y="5329372"/>
            <a:ext cx="2493834" cy="1018674"/>
          </a:xfrm>
          <a:prstGeom prst="wedgeRoundRectCallout">
            <a:avLst>
              <a:gd name="adj1" fmla="val -43407"/>
              <a:gd name="adj2" fmla="val -1068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Reasonable if relevance has direct probabilistic interpretation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8126039" y="5380891"/>
            <a:ext cx="2790614" cy="1018674"/>
          </a:xfrm>
          <a:prstGeom prst="wedgeRoundRectCallout">
            <a:avLst>
              <a:gd name="adj1" fmla="val -43407"/>
              <a:gd name="adj2" fmla="val -1068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Minor differences might be arbitrary, or a result of a previous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67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25771"/>
            <a:ext cx="8277013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61"/>
              </a:spcBef>
              <a:buFont typeface="Times New Roman"/>
              <a:buChar char="•"/>
            </a:pPr>
            <a:endParaRPr sz="2200" dirty="0">
              <a:latin typeface="Times New Roman"/>
              <a:cs typeface="Times New Roman"/>
            </a:endParaRPr>
          </a:p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su</a:t>
            </a:r>
            <a:r>
              <a:rPr sz="2400" b="1" spc="-13" dirty="0">
                <a:latin typeface="Times New Roman"/>
                <a:cs typeface="Times New Roman"/>
              </a:rPr>
              <a:t>re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document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𝑑</a:t>
            </a:r>
            <a:r>
              <a:rPr sz="2600" spc="160" baseline="-14957" dirty="0">
                <a:latin typeface="Cambria Math"/>
                <a:cs typeface="Cambria Math"/>
              </a:rPr>
              <a:t>!</a:t>
            </a:r>
            <a:r>
              <a:rPr sz="2600" baseline="-14957" dirty="0">
                <a:latin typeface="Times New Roman"/>
                <a:cs typeface="Times New Roman"/>
              </a:rPr>
              <a:t> </a:t>
            </a:r>
            <a:r>
              <a:rPr sz="2600" spc="-149" baseline="-1495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unde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pr</a:t>
            </a:r>
            <a:r>
              <a:rPr sz="2400" spc="-13" dirty="0">
                <a:latin typeface="Times New Roman"/>
                <a:cs typeface="Times New Roman"/>
              </a:rPr>
              <a:t>obabili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tic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dirty="0">
                <a:latin typeface="Cambria Math"/>
                <a:cs typeface="Cambria Math"/>
              </a:rPr>
              <a:t>𝑃</a:t>
            </a:r>
            <a:r>
              <a:rPr sz="2400" spc="5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7" dirty="0">
                <a:latin typeface="Times New Roman"/>
                <a:cs typeface="Times New Roman"/>
              </a:rPr>
              <a:t>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87" y="3708327"/>
            <a:ext cx="48268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emogra</a:t>
            </a:r>
            <a:r>
              <a:rPr sz="2400" b="1" spc="-7" dirty="0">
                <a:latin typeface="Times New Roman"/>
                <a:cs typeface="Times New Roman"/>
              </a:rPr>
              <a:t>ph</a:t>
            </a:r>
            <a:r>
              <a:rPr sz="2400" b="1" spc="-13" dirty="0">
                <a:latin typeface="Times New Roman"/>
                <a:cs typeface="Times New Roman"/>
              </a:rPr>
              <a:t>ic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Pari</a:t>
            </a:r>
            <a:r>
              <a:rPr sz="2400" b="1" dirty="0">
                <a:latin typeface="Times New Roman"/>
                <a:cs typeface="Times New Roman"/>
              </a:rPr>
              <a:t>ty Co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rai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1502" y="1640417"/>
            <a:ext cx="3617841" cy="535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338836" y="2773146"/>
            <a:ext cx="3662017" cy="964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546307" y="4262214"/>
            <a:ext cx="4241677" cy="412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000874" y="2846028"/>
            <a:ext cx="5667125" cy="886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645750" y="4105391"/>
            <a:ext cx="1913289" cy="588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044753" y="4584928"/>
            <a:ext cx="3465007" cy="6637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014656" y="6572729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31</a:t>
            </a:r>
            <a:endParaRPr sz="1867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45913" y="1564371"/>
            <a:ext cx="1988937" cy="553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51854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887653"/>
            <a:ext cx="5274733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>
              <a:lnSpc>
                <a:spcPct val="102200"/>
              </a:lnSpc>
              <a:buFont typeface="Times New Roman"/>
              <a:buChar char="•"/>
              <a:tabLst>
                <a:tab pos="474121" algn="l"/>
                <a:tab pos="1440144" algn="l"/>
                <a:tab pos="1949825" algn="l"/>
                <a:tab pos="2324042" algn="l"/>
                <a:tab pos="3426374" algn="l"/>
                <a:tab pos="4325512" algn="l"/>
              </a:tabLst>
            </a:pPr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gur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(a)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3" dirty="0">
                <a:latin typeface="Times New Roman"/>
                <a:cs typeface="Times New Roman"/>
              </a:rPr>
              <a:t>optimal</a:t>
            </a:r>
            <a:r>
              <a:rPr sz="2400" dirty="0">
                <a:latin typeface="Times New Roman"/>
                <a:cs typeface="Times New Roman"/>
              </a:rPr>
              <a:t>	unf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	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maximize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92" y="2972743"/>
            <a:ext cx="18711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  <a:tab pos="1497716" algn="l"/>
              </a:tabLst>
            </a:pPr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gur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(b)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0460" y="2972743"/>
            <a:ext cx="32088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47875" algn="l"/>
                <a:tab pos="1607780" algn="l"/>
                <a:tab pos="2259696" algn="l"/>
              </a:tabLst>
            </a:pPr>
            <a:r>
              <a:rPr sz="2400" spc="-13" dirty="0">
                <a:latin typeface="Times New Roman"/>
                <a:cs typeface="Times New Roman"/>
              </a:rPr>
              <a:t>is	optimal	fai</a:t>
            </a:r>
            <a:r>
              <a:rPr sz="2400" dirty="0">
                <a:latin typeface="Times New Roman"/>
                <a:cs typeface="Times New Roman"/>
              </a:rPr>
              <a:t>r	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602" y="3326311"/>
            <a:ext cx="5275580" cy="1836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/>
            <a:r>
              <a:rPr sz="2400" spc="-13" dirty="0">
                <a:latin typeface="Times New Roman"/>
                <a:cs typeface="Times New Roman"/>
              </a:rPr>
              <a:t>under </a:t>
            </a:r>
            <a:r>
              <a:rPr sz="2400" spc="-20" dirty="0">
                <a:latin typeface="Times New Roman"/>
                <a:cs typeface="Times New Roman"/>
              </a:rPr>
              <a:t>demogr</a:t>
            </a:r>
            <a:r>
              <a:rPr sz="2400" spc="-13" dirty="0">
                <a:latin typeface="Times New Roman"/>
                <a:cs typeface="Times New Roman"/>
              </a:rPr>
              <a:t>aphic par</a:t>
            </a:r>
            <a:r>
              <a:rPr sz="2400" spc="-7" dirty="0">
                <a:latin typeface="Times New Roman"/>
                <a:cs typeface="Times New Roman"/>
              </a:rPr>
              <a:t>it</a:t>
            </a:r>
            <a:r>
              <a:rPr sz="2400" spc="-152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2333">
              <a:latin typeface="Times New Roman"/>
              <a:cs typeface="Times New Roman"/>
            </a:endParaRPr>
          </a:p>
          <a:p>
            <a:pPr marL="474121" marR="6773" indent="-457189" algn="just"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ompa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 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3" dirty="0">
                <a:latin typeface="Times New Roman"/>
                <a:cs typeface="Times New Roman"/>
              </a:rPr>
              <a:t> 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ng,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optimal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fai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lightl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ow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spc="-53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ilit</a:t>
            </a:r>
            <a:r>
              <a:rPr sz="2400" b="1" dirty="0">
                <a:latin typeface="Times New Roman"/>
                <a:cs typeface="Times New Roman"/>
              </a:rPr>
              <a:t>y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with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D</a:t>
            </a:r>
            <a:r>
              <a:rPr sz="2400" spc="-7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42332" y="3581329"/>
            <a:ext cx="5872479" cy="2100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8F99DC9-F512-4441-B1DE-5A49B32E4FD2}"/>
              </a:ext>
            </a:extLst>
          </p:cNvPr>
          <p:cNvSpPr/>
          <p:nvPr/>
        </p:nvSpPr>
        <p:spPr>
          <a:xfrm>
            <a:off x="7126363" y="179312"/>
            <a:ext cx="4788448" cy="34166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1475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79701"/>
          </a:xfrm>
          <a:prstGeom prst="rect">
            <a:avLst/>
          </a:prstGeom>
        </p:spPr>
        <p:txBody>
          <a:bodyPr vert="horz" wrap="square" lIns="0" tIns="223520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Ra</a:t>
            </a:r>
            <a:r>
              <a:rPr spc="-20" dirty="0"/>
              <a:t>nki</a:t>
            </a:r>
            <a:r>
              <a:rPr dirty="0"/>
              <a:t>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737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ngh, A</a:t>
            </a:r>
            <a:r>
              <a:rPr sz="1333" spc="-7" dirty="0">
                <a:latin typeface="Times New Roman"/>
                <a:cs typeface="Times New Roman"/>
              </a:rPr>
              <a:t>shud</a:t>
            </a:r>
            <a:r>
              <a:rPr sz="1333" dirty="0">
                <a:latin typeface="Times New Roman"/>
                <a:cs typeface="Times New Roman"/>
              </a:rPr>
              <a:t>eep, and 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hor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en </a:t>
            </a:r>
            <a:r>
              <a:rPr sz="1333" spc="-7" dirty="0">
                <a:latin typeface="Times New Roman"/>
                <a:cs typeface="Times New Roman"/>
              </a:rPr>
              <a:t>Jo</a:t>
            </a:r>
            <a:r>
              <a:rPr sz="1333" dirty="0">
                <a:latin typeface="Times New Roman"/>
                <a:cs typeface="Times New Roman"/>
              </a:rPr>
              <a:t>ac</a:t>
            </a:r>
            <a:r>
              <a:rPr sz="1333" spc="-7" dirty="0">
                <a:latin typeface="Times New Roman"/>
                <a:cs typeface="Times New Roman"/>
              </a:rPr>
              <a:t>h</a:t>
            </a:r>
            <a:r>
              <a:rPr sz="1333" spc="-20" dirty="0">
                <a:latin typeface="Times New Roman"/>
                <a:cs typeface="Times New Roman"/>
              </a:rPr>
              <a:t>im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 "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of expo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ur</a:t>
            </a:r>
            <a:r>
              <a:rPr sz="1333" spc="-7" dirty="0">
                <a:latin typeface="Times New Roman"/>
                <a:cs typeface="Times New Roman"/>
              </a:rPr>
              <a:t>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ra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." </a:t>
            </a:r>
            <a:r>
              <a:rPr sz="1333" i="1" dirty="0">
                <a:latin typeface="Times New Roman"/>
                <a:cs typeface="Times New Roman"/>
              </a:rPr>
              <a:t>SIG</a:t>
            </a:r>
            <a:r>
              <a:rPr sz="1333" i="1" spc="-20" dirty="0">
                <a:latin typeface="Times New Roman"/>
                <a:cs typeface="Times New Roman"/>
              </a:rPr>
              <a:t>K</a:t>
            </a:r>
            <a:r>
              <a:rPr sz="1333" i="1" dirty="0">
                <a:latin typeface="Times New Roman"/>
                <a:cs typeface="Times New Roman"/>
              </a:rPr>
              <a:t>DD</a:t>
            </a:r>
            <a:r>
              <a:rPr sz="1333" dirty="0">
                <a:latin typeface="Times New Roman"/>
                <a:cs typeface="Times New Roman"/>
              </a:rPr>
              <a:t>’2018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32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1283" y="1884947"/>
            <a:ext cx="951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Based on P_i,j = probability of document i being recommended at position j (for some query q)</a:t>
            </a:r>
          </a:p>
          <a:p>
            <a:r>
              <a:rPr lang="cs-CZ" dirty="0" smtClean="0"/>
              <a:t>- Linear programming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9" y="2621307"/>
            <a:ext cx="3809937" cy="4236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903" y="2621308"/>
            <a:ext cx="4120614" cy="2515836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524524" y="5732758"/>
            <a:ext cx="2678381" cy="975043"/>
          </a:xfrm>
          <a:prstGeom prst="wedgeRoundRectCallout">
            <a:avLst>
              <a:gd name="adj1" fmla="val -112535"/>
              <a:gd name="adj2" fmla="val 53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Individual fairness variants can be expressed via f &amp; g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35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—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C</a:t>
            </a:r>
            <a:r>
              <a:rPr spc="-20" dirty="0"/>
              <a:t>h</a:t>
            </a:r>
            <a:r>
              <a:rPr spc="-33" dirty="0"/>
              <a:t>a</a:t>
            </a:r>
            <a:r>
              <a:rPr spc="-20" dirty="0"/>
              <a:t>ll</a:t>
            </a:r>
            <a:r>
              <a:rPr spc="-33" dirty="0"/>
              <a:t>e</a:t>
            </a:r>
            <a:r>
              <a:rPr spc="-20" dirty="0"/>
              <a:t>ng</a:t>
            </a:r>
            <a:r>
              <a:rPr spc="-33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133998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8996" y="0"/>
                </a:moveTo>
                <a:lnTo>
                  <a:pt x="503970" y="1820"/>
                </a:lnTo>
                <a:lnTo>
                  <a:pt x="459946" y="7186"/>
                </a:lnTo>
                <a:lnTo>
                  <a:pt x="417066" y="15956"/>
                </a:lnTo>
                <a:lnTo>
                  <a:pt x="375471" y="27990"/>
                </a:lnTo>
                <a:lnTo>
                  <a:pt x="335302" y="43146"/>
                </a:lnTo>
                <a:lnTo>
                  <a:pt x="296700" y="61283"/>
                </a:lnTo>
                <a:lnTo>
                  <a:pt x="259808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3" y="191729"/>
                </a:lnTo>
                <a:lnTo>
                  <a:pt x="105924" y="224781"/>
                </a:lnTo>
                <a:lnTo>
                  <a:pt x="82252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8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8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2" y="838204"/>
                </a:lnTo>
                <a:lnTo>
                  <a:pt x="105924" y="873247"/>
                </a:lnTo>
                <a:lnTo>
                  <a:pt x="132153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8" y="1015765"/>
                </a:lnTo>
                <a:lnTo>
                  <a:pt x="296700" y="1036740"/>
                </a:lnTo>
                <a:lnTo>
                  <a:pt x="335302" y="1054876"/>
                </a:lnTo>
                <a:lnTo>
                  <a:pt x="375471" y="1070031"/>
                </a:lnTo>
                <a:lnTo>
                  <a:pt x="417066" y="1082064"/>
                </a:lnTo>
                <a:lnTo>
                  <a:pt x="459946" y="1090834"/>
                </a:lnTo>
                <a:lnTo>
                  <a:pt x="503970" y="1096200"/>
                </a:lnTo>
                <a:lnTo>
                  <a:pt x="548996" y="1098020"/>
                </a:lnTo>
                <a:lnTo>
                  <a:pt x="594023" y="1096200"/>
                </a:lnTo>
                <a:lnTo>
                  <a:pt x="638047" y="1090834"/>
                </a:lnTo>
                <a:lnTo>
                  <a:pt x="680928" y="1082064"/>
                </a:lnTo>
                <a:lnTo>
                  <a:pt x="722523" y="1070031"/>
                </a:lnTo>
                <a:lnTo>
                  <a:pt x="762692" y="1054876"/>
                </a:lnTo>
                <a:lnTo>
                  <a:pt x="801294" y="1036740"/>
                </a:lnTo>
                <a:lnTo>
                  <a:pt x="838186" y="1015765"/>
                </a:lnTo>
                <a:lnTo>
                  <a:pt x="873229" y="992092"/>
                </a:lnTo>
                <a:lnTo>
                  <a:pt x="906280" y="965863"/>
                </a:lnTo>
                <a:lnTo>
                  <a:pt x="937198" y="937218"/>
                </a:lnTo>
                <a:lnTo>
                  <a:pt x="965842" y="906299"/>
                </a:lnTo>
                <a:lnTo>
                  <a:pt x="992071" y="873247"/>
                </a:lnTo>
                <a:lnTo>
                  <a:pt x="1015743" y="838204"/>
                </a:lnTo>
                <a:lnTo>
                  <a:pt x="1036718" y="801311"/>
                </a:lnTo>
                <a:lnTo>
                  <a:pt x="1054853" y="762709"/>
                </a:lnTo>
                <a:lnTo>
                  <a:pt x="1070008" y="722539"/>
                </a:lnTo>
                <a:lnTo>
                  <a:pt x="1082040" y="680943"/>
                </a:lnTo>
                <a:lnTo>
                  <a:pt x="1090810" y="638063"/>
                </a:lnTo>
                <a:lnTo>
                  <a:pt x="1096176" y="594038"/>
                </a:lnTo>
                <a:lnTo>
                  <a:pt x="1097996" y="549011"/>
                </a:lnTo>
                <a:lnTo>
                  <a:pt x="1096176" y="503987"/>
                </a:lnTo>
                <a:lnTo>
                  <a:pt x="1090810" y="459964"/>
                </a:lnTo>
                <a:lnTo>
                  <a:pt x="1082040" y="417084"/>
                </a:lnTo>
                <a:lnTo>
                  <a:pt x="1070008" y="375489"/>
                </a:lnTo>
                <a:lnTo>
                  <a:pt x="1054853" y="335320"/>
                </a:lnTo>
                <a:lnTo>
                  <a:pt x="1036718" y="296718"/>
                </a:lnTo>
                <a:lnTo>
                  <a:pt x="1015743" y="259824"/>
                </a:lnTo>
                <a:lnTo>
                  <a:pt x="992071" y="224781"/>
                </a:lnTo>
                <a:lnTo>
                  <a:pt x="965842" y="191729"/>
                </a:lnTo>
                <a:lnTo>
                  <a:pt x="937198" y="160809"/>
                </a:lnTo>
                <a:lnTo>
                  <a:pt x="906280" y="132163"/>
                </a:lnTo>
                <a:lnTo>
                  <a:pt x="873229" y="105933"/>
                </a:lnTo>
                <a:lnTo>
                  <a:pt x="838186" y="82259"/>
                </a:lnTo>
                <a:lnTo>
                  <a:pt x="801294" y="61283"/>
                </a:lnTo>
                <a:lnTo>
                  <a:pt x="762692" y="43146"/>
                </a:lnTo>
                <a:lnTo>
                  <a:pt x="722523" y="27990"/>
                </a:lnTo>
                <a:lnTo>
                  <a:pt x="680928" y="15956"/>
                </a:lnTo>
                <a:lnTo>
                  <a:pt x="638047" y="7186"/>
                </a:lnTo>
                <a:lnTo>
                  <a:pt x="594023" y="1820"/>
                </a:lnTo>
                <a:lnTo>
                  <a:pt x="548996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442719" y="2731007"/>
            <a:ext cx="845312" cy="845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976669" y="4364976"/>
            <a:ext cx="1778847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524920">
              <a:lnSpc>
                <a:spcPts val="2813"/>
              </a:lnSpc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Arial"/>
                <a:cs typeface="Arial"/>
              </a:rPr>
              <a:t>P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-7" dirty="0">
                <a:latin typeface="Arial"/>
                <a:cs typeface="Arial"/>
              </a:rPr>
              <a:t>pe</a:t>
            </a:r>
            <a:r>
              <a:rPr sz="2400" spc="-13" dirty="0">
                <a:latin typeface="Arial"/>
                <a:cs typeface="Arial"/>
              </a:rPr>
              <a:t>ct</a:t>
            </a:r>
            <a:r>
              <a:rPr sz="2400" dirty="0">
                <a:latin typeface="Arial"/>
                <a:cs typeface="Arial"/>
              </a:rPr>
              <a:t>iv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54003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8993" y="0"/>
                </a:moveTo>
                <a:lnTo>
                  <a:pt x="503965" y="1820"/>
                </a:lnTo>
                <a:lnTo>
                  <a:pt x="459940" y="7186"/>
                </a:lnTo>
                <a:lnTo>
                  <a:pt x="417059" y="15956"/>
                </a:lnTo>
                <a:lnTo>
                  <a:pt x="375463" y="27990"/>
                </a:lnTo>
                <a:lnTo>
                  <a:pt x="335294" y="43146"/>
                </a:lnTo>
                <a:lnTo>
                  <a:pt x="296693" y="61283"/>
                </a:lnTo>
                <a:lnTo>
                  <a:pt x="259800" y="82259"/>
                </a:lnTo>
                <a:lnTo>
                  <a:pt x="224758" y="105933"/>
                </a:lnTo>
                <a:lnTo>
                  <a:pt x="191708" y="132163"/>
                </a:lnTo>
                <a:lnTo>
                  <a:pt x="160791" y="160809"/>
                </a:lnTo>
                <a:lnTo>
                  <a:pt x="132147" y="191729"/>
                </a:lnTo>
                <a:lnTo>
                  <a:pt x="105919" y="224781"/>
                </a:lnTo>
                <a:lnTo>
                  <a:pt x="82248" y="259824"/>
                </a:lnTo>
                <a:lnTo>
                  <a:pt x="61274" y="296718"/>
                </a:lnTo>
                <a:lnTo>
                  <a:pt x="43140" y="335320"/>
                </a:lnTo>
                <a:lnTo>
                  <a:pt x="27986" y="375489"/>
                </a:lnTo>
                <a:lnTo>
                  <a:pt x="15954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4" y="680943"/>
                </a:lnTo>
                <a:lnTo>
                  <a:pt x="27986" y="722539"/>
                </a:lnTo>
                <a:lnTo>
                  <a:pt x="43140" y="762709"/>
                </a:lnTo>
                <a:lnTo>
                  <a:pt x="61274" y="801311"/>
                </a:lnTo>
                <a:lnTo>
                  <a:pt x="82248" y="838204"/>
                </a:lnTo>
                <a:lnTo>
                  <a:pt x="105919" y="873247"/>
                </a:lnTo>
                <a:lnTo>
                  <a:pt x="132147" y="906299"/>
                </a:lnTo>
                <a:lnTo>
                  <a:pt x="160791" y="937218"/>
                </a:lnTo>
                <a:lnTo>
                  <a:pt x="191708" y="965863"/>
                </a:lnTo>
                <a:lnTo>
                  <a:pt x="224758" y="992092"/>
                </a:lnTo>
                <a:lnTo>
                  <a:pt x="259800" y="1015765"/>
                </a:lnTo>
                <a:lnTo>
                  <a:pt x="296693" y="1036740"/>
                </a:lnTo>
                <a:lnTo>
                  <a:pt x="335294" y="1054876"/>
                </a:lnTo>
                <a:lnTo>
                  <a:pt x="375463" y="1070031"/>
                </a:lnTo>
                <a:lnTo>
                  <a:pt x="417059" y="1082064"/>
                </a:lnTo>
                <a:lnTo>
                  <a:pt x="459940" y="1090834"/>
                </a:lnTo>
                <a:lnTo>
                  <a:pt x="503965" y="1096200"/>
                </a:lnTo>
                <a:lnTo>
                  <a:pt x="548993" y="1098020"/>
                </a:lnTo>
                <a:lnTo>
                  <a:pt x="594021" y="1096200"/>
                </a:lnTo>
                <a:lnTo>
                  <a:pt x="638046" y="1090834"/>
                </a:lnTo>
                <a:lnTo>
                  <a:pt x="680928" y="1082064"/>
                </a:lnTo>
                <a:lnTo>
                  <a:pt x="722524" y="1070031"/>
                </a:lnTo>
                <a:lnTo>
                  <a:pt x="762694" y="1054876"/>
                </a:lnTo>
                <a:lnTo>
                  <a:pt x="801296" y="1036740"/>
                </a:lnTo>
                <a:lnTo>
                  <a:pt x="838189" y="1015765"/>
                </a:lnTo>
                <a:lnTo>
                  <a:pt x="873232" y="992092"/>
                </a:lnTo>
                <a:lnTo>
                  <a:pt x="906283" y="965863"/>
                </a:lnTo>
                <a:lnTo>
                  <a:pt x="937202" y="937218"/>
                </a:lnTo>
                <a:lnTo>
                  <a:pt x="965846" y="906299"/>
                </a:lnTo>
                <a:lnTo>
                  <a:pt x="992075" y="873247"/>
                </a:lnTo>
                <a:lnTo>
                  <a:pt x="1015747" y="838204"/>
                </a:lnTo>
                <a:lnTo>
                  <a:pt x="1036721" y="801311"/>
                </a:lnTo>
                <a:lnTo>
                  <a:pt x="1054856" y="762709"/>
                </a:lnTo>
                <a:lnTo>
                  <a:pt x="1070011" y="722539"/>
                </a:lnTo>
                <a:lnTo>
                  <a:pt x="1082044" y="680943"/>
                </a:lnTo>
                <a:lnTo>
                  <a:pt x="1090813" y="638063"/>
                </a:lnTo>
                <a:lnTo>
                  <a:pt x="1096179" y="594038"/>
                </a:lnTo>
                <a:lnTo>
                  <a:pt x="1097999" y="549011"/>
                </a:lnTo>
                <a:lnTo>
                  <a:pt x="1096179" y="503987"/>
                </a:lnTo>
                <a:lnTo>
                  <a:pt x="1090813" y="459964"/>
                </a:lnTo>
                <a:lnTo>
                  <a:pt x="1082044" y="417084"/>
                </a:lnTo>
                <a:lnTo>
                  <a:pt x="1070011" y="375489"/>
                </a:lnTo>
                <a:lnTo>
                  <a:pt x="1054856" y="335320"/>
                </a:lnTo>
                <a:lnTo>
                  <a:pt x="1036721" y="296718"/>
                </a:lnTo>
                <a:lnTo>
                  <a:pt x="1015747" y="259824"/>
                </a:lnTo>
                <a:lnTo>
                  <a:pt x="992075" y="224781"/>
                </a:lnTo>
                <a:lnTo>
                  <a:pt x="965846" y="191729"/>
                </a:lnTo>
                <a:lnTo>
                  <a:pt x="937202" y="160809"/>
                </a:lnTo>
                <a:lnTo>
                  <a:pt x="906283" y="132163"/>
                </a:lnTo>
                <a:lnTo>
                  <a:pt x="873232" y="105933"/>
                </a:lnTo>
                <a:lnTo>
                  <a:pt x="838189" y="82259"/>
                </a:lnTo>
                <a:lnTo>
                  <a:pt x="801296" y="61283"/>
                </a:lnTo>
                <a:lnTo>
                  <a:pt x="762694" y="43146"/>
                </a:lnTo>
                <a:lnTo>
                  <a:pt x="722524" y="27990"/>
                </a:lnTo>
                <a:lnTo>
                  <a:pt x="680928" y="15956"/>
                </a:lnTo>
                <a:lnTo>
                  <a:pt x="638046" y="7186"/>
                </a:lnTo>
                <a:lnTo>
                  <a:pt x="594021" y="1820"/>
                </a:lnTo>
                <a:lnTo>
                  <a:pt x="548993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263135" y="2731007"/>
            <a:ext cx="845312" cy="845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610309" y="4364977"/>
            <a:ext cx="215138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3211" marR="6773" indent="-347125">
              <a:lnSpc>
                <a:spcPts val="2813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7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7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7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7" dirty="0">
                <a:latin typeface="Arial"/>
                <a:cs typeface="Arial"/>
              </a:rPr>
              <a:t>ode</a:t>
            </a:r>
            <a:r>
              <a:rPr sz="2400" dirty="0">
                <a:latin typeface="Arial"/>
                <a:cs typeface="Arial"/>
              </a:rPr>
              <a:t>ls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Goals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73996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9005" y="0"/>
                </a:moveTo>
                <a:lnTo>
                  <a:pt x="503977" y="1820"/>
                </a:lnTo>
                <a:lnTo>
                  <a:pt x="459952" y="7186"/>
                </a:lnTo>
                <a:lnTo>
                  <a:pt x="417070" y="15956"/>
                </a:lnTo>
                <a:lnTo>
                  <a:pt x="375474" y="27990"/>
                </a:lnTo>
                <a:lnTo>
                  <a:pt x="335304" y="43146"/>
                </a:lnTo>
                <a:lnTo>
                  <a:pt x="296702" y="61283"/>
                </a:lnTo>
                <a:lnTo>
                  <a:pt x="259809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2" y="191729"/>
                </a:lnTo>
                <a:lnTo>
                  <a:pt x="105924" y="224781"/>
                </a:lnTo>
                <a:lnTo>
                  <a:pt x="82251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7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7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1" y="838204"/>
                </a:lnTo>
                <a:lnTo>
                  <a:pt x="105924" y="873247"/>
                </a:lnTo>
                <a:lnTo>
                  <a:pt x="132152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9" y="1015765"/>
                </a:lnTo>
                <a:lnTo>
                  <a:pt x="296702" y="1036740"/>
                </a:lnTo>
                <a:lnTo>
                  <a:pt x="335304" y="1054876"/>
                </a:lnTo>
                <a:lnTo>
                  <a:pt x="375474" y="1070031"/>
                </a:lnTo>
                <a:lnTo>
                  <a:pt x="417070" y="1082064"/>
                </a:lnTo>
                <a:lnTo>
                  <a:pt x="459952" y="1090834"/>
                </a:lnTo>
                <a:lnTo>
                  <a:pt x="503977" y="1096200"/>
                </a:lnTo>
                <a:lnTo>
                  <a:pt x="549005" y="1098020"/>
                </a:lnTo>
                <a:lnTo>
                  <a:pt x="594033" y="1096200"/>
                </a:lnTo>
                <a:lnTo>
                  <a:pt x="638059" y="1090834"/>
                </a:lnTo>
                <a:lnTo>
                  <a:pt x="680940" y="1082064"/>
                </a:lnTo>
                <a:lnTo>
                  <a:pt x="722536" y="1070031"/>
                </a:lnTo>
                <a:lnTo>
                  <a:pt x="762706" y="1054876"/>
                </a:lnTo>
                <a:lnTo>
                  <a:pt x="801308" y="1036740"/>
                </a:lnTo>
                <a:lnTo>
                  <a:pt x="838201" y="1015765"/>
                </a:lnTo>
                <a:lnTo>
                  <a:pt x="873244" y="992092"/>
                </a:lnTo>
                <a:lnTo>
                  <a:pt x="906295" y="965863"/>
                </a:lnTo>
                <a:lnTo>
                  <a:pt x="937214" y="937218"/>
                </a:lnTo>
                <a:lnTo>
                  <a:pt x="965858" y="906299"/>
                </a:lnTo>
                <a:lnTo>
                  <a:pt x="992087" y="873247"/>
                </a:lnTo>
                <a:lnTo>
                  <a:pt x="1015759" y="838204"/>
                </a:lnTo>
                <a:lnTo>
                  <a:pt x="1036733" y="801311"/>
                </a:lnTo>
                <a:lnTo>
                  <a:pt x="1054868" y="762709"/>
                </a:lnTo>
                <a:lnTo>
                  <a:pt x="1070023" y="722539"/>
                </a:lnTo>
                <a:lnTo>
                  <a:pt x="1082056" y="680943"/>
                </a:lnTo>
                <a:lnTo>
                  <a:pt x="1090826" y="638063"/>
                </a:lnTo>
                <a:lnTo>
                  <a:pt x="1096191" y="594038"/>
                </a:lnTo>
                <a:lnTo>
                  <a:pt x="1098011" y="549011"/>
                </a:lnTo>
                <a:lnTo>
                  <a:pt x="1096191" y="503987"/>
                </a:lnTo>
                <a:lnTo>
                  <a:pt x="1090826" y="459964"/>
                </a:lnTo>
                <a:lnTo>
                  <a:pt x="1082056" y="417084"/>
                </a:lnTo>
                <a:lnTo>
                  <a:pt x="1070023" y="375489"/>
                </a:lnTo>
                <a:lnTo>
                  <a:pt x="1054868" y="335320"/>
                </a:lnTo>
                <a:lnTo>
                  <a:pt x="1036733" y="296718"/>
                </a:lnTo>
                <a:lnTo>
                  <a:pt x="1015759" y="259824"/>
                </a:lnTo>
                <a:lnTo>
                  <a:pt x="992087" y="224781"/>
                </a:lnTo>
                <a:lnTo>
                  <a:pt x="965858" y="191729"/>
                </a:lnTo>
                <a:lnTo>
                  <a:pt x="937214" y="160809"/>
                </a:lnTo>
                <a:lnTo>
                  <a:pt x="906295" y="132163"/>
                </a:lnTo>
                <a:lnTo>
                  <a:pt x="873244" y="105933"/>
                </a:lnTo>
                <a:lnTo>
                  <a:pt x="838201" y="82259"/>
                </a:lnTo>
                <a:lnTo>
                  <a:pt x="801308" y="61283"/>
                </a:lnTo>
                <a:lnTo>
                  <a:pt x="762706" y="43146"/>
                </a:lnTo>
                <a:lnTo>
                  <a:pt x="722536" y="27990"/>
                </a:lnTo>
                <a:lnTo>
                  <a:pt x="680940" y="15956"/>
                </a:lnTo>
                <a:lnTo>
                  <a:pt x="638059" y="7186"/>
                </a:lnTo>
                <a:lnTo>
                  <a:pt x="594033" y="1820"/>
                </a:lnTo>
                <a:lnTo>
                  <a:pt x="54900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7083552" y="2731007"/>
            <a:ext cx="845312" cy="845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6557455" y="4364977"/>
            <a:ext cx="189738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7923" marR="6773" indent="-381837">
              <a:lnSpc>
                <a:spcPts val="2813"/>
              </a:lnSpc>
            </a:pPr>
            <a:r>
              <a:rPr sz="2400" spc="-27" dirty="0">
                <a:latin typeface="Arial"/>
                <a:cs typeface="Arial"/>
              </a:rPr>
              <a:t>E</a:t>
            </a:r>
            <a:r>
              <a:rPr sz="2400" spc="-13" dirty="0">
                <a:latin typeface="Arial"/>
                <a:cs typeface="Arial"/>
              </a:rPr>
              <a:t>xt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7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7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Arial"/>
                <a:cs typeface="Arial"/>
              </a:rPr>
              <a:t>S</a:t>
            </a:r>
            <a:r>
              <a:rPr sz="2400" spc="-7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rsi</a:t>
            </a:r>
            <a:r>
              <a:rPr sz="2400" spc="-7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594006" y="2422631"/>
            <a:ext cx="1464733" cy="1464733"/>
          </a:xfrm>
          <a:custGeom>
            <a:avLst/>
            <a:gdLst/>
            <a:ahLst/>
            <a:cxnLst/>
            <a:rect l="l" t="t" r="r" b="b"/>
            <a:pathLst>
              <a:path w="1098550" h="1098550">
                <a:moveTo>
                  <a:pt x="549005" y="0"/>
                </a:moveTo>
                <a:lnTo>
                  <a:pt x="503977" y="1820"/>
                </a:lnTo>
                <a:lnTo>
                  <a:pt x="459952" y="7186"/>
                </a:lnTo>
                <a:lnTo>
                  <a:pt x="417070" y="15956"/>
                </a:lnTo>
                <a:lnTo>
                  <a:pt x="375474" y="27990"/>
                </a:lnTo>
                <a:lnTo>
                  <a:pt x="335304" y="43146"/>
                </a:lnTo>
                <a:lnTo>
                  <a:pt x="296702" y="61283"/>
                </a:lnTo>
                <a:lnTo>
                  <a:pt x="259809" y="82259"/>
                </a:lnTo>
                <a:lnTo>
                  <a:pt x="224766" y="105933"/>
                </a:lnTo>
                <a:lnTo>
                  <a:pt x="191715" y="132163"/>
                </a:lnTo>
                <a:lnTo>
                  <a:pt x="160797" y="160809"/>
                </a:lnTo>
                <a:lnTo>
                  <a:pt x="132152" y="191729"/>
                </a:lnTo>
                <a:lnTo>
                  <a:pt x="105924" y="224781"/>
                </a:lnTo>
                <a:lnTo>
                  <a:pt x="82251" y="259824"/>
                </a:lnTo>
                <a:lnTo>
                  <a:pt x="61277" y="296718"/>
                </a:lnTo>
                <a:lnTo>
                  <a:pt x="43142" y="335320"/>
                </a:lnTo>
                <a:lnTo>
                  <a:pt x="27987" y="375489"/>
                </a:lnTo>
                <a:lnTo>
                  <a:pt x="15955" y="417084"/>
                </a:lnTo>
                <a:lnTo>
                  <a:pt x="7185" y="459964"/>
                </a:lnTo>
                <a:lnTo>
                  <a:pt x="1819" y="503987"/>
                </a:lnTo>
                <a:lnTo>
                  <a:pt x="0" y="549011"/>
                </a:lnTo>
                <a:lnTo>
                  <a:pt x="1819" y="594038"/>
                </a:lnTo>
                <a:lnTo>
                  <a:pt x="7185" y="638063"/>
                </a:lnTo>
                <a:lnTo>
                  <a:pt x="15955" y="680943"/>
                </a:lnTo>
                <a:lnTo>
                  <a:pt x="27987" y="722539"/>
                </a:lnTo>
                <a:lnTo>
                  <a:pt x="43142" y="762709"/>
                </a:lnTo>
                <a:lnTo>
                  <a:pt x="61277" y="801311"/>
                </a:lnTo>
                <a:lnTo>
                  <a:pt x="82251" y="838204"/>
                </a:lnTo>
                <a:lnTo>
                  <a:pt x="105924" y="873247"/>
                </a:lnTo>
                <a:lnTo>
                  <a:pt x="132152" y="906299"/>
                </a:lnTo>
                <a:lnTo>
                  <a:pt x="160797" y="937218"/>
                </a:lnTo>
                <a:lnTo>
                  <a:pt x="191715" y="965863"/>
                </a:lnTo>
                <a:lnTo>
                  <a:pt x="224766" y="992092"/>
                </a:lnTo>
                <a:lnTo>
                  <a:pt x="259809" y="1015765"/>
                </a:lnTo>
                <a:lnTo>
                  <a:pt x="296702" y="1036740"/>
                </a:lnTo>
                <a:lnTo>
                  <a:pt x="335304" y="1054876"/>
                </a:lnTo>
                <a:lnTo>
                  <a:pt x="375474" y="1070031"/>
                </a:lnTo>
                <a:lnTo>
                  <a:pt x="417070" y="1082064"/>
                </a:lnTo>
                <a:lnTo>
                  <a:pt x="459952" y="1090834"/>
                </a:lnTo>
                <a:lnTo>
                  <a:pt x="503977" y="1096200"/>
                </a:lnTo>
                <a:lnTo>
                  <a:pt x="549005" y="1098020"/>
                </a:lnTo>
                <a:lnTo>
                  <a:pt x="594029" y="1096200"/>
                </a:lnTo>
                <a:lnTo>
                  <a:pt x="638050" y="1090834"/>
                </a:lnTo>
                <a:lnTo>
                  <a:pt x="680928" y="1082064"/>
                </a:lnTo>
                <a:lnTo>
                  <a:pt x="722522" y="1070031"/>
                </a:lnTo>
                <a:lnTo>
                  <a:pt x="762689" y="1054876"/>
                </a:lnTo>
                <a:lnTo>
                  <a:pt x="801288" y="1036740"/>
                </a:lnTo>
                <a:lnTo>
                  <a:pt x="838179" y="1015765"/>
                </a:lnTo>
                <a:lnTo>
                  <a:pt x="873220" y="992092"/>
                </a:lnTo>
                <a:lnTo>
                  <a:pt x="906270" y="965863"/>
                </a:lnTo>
                <a:lnTo>
                  <a:pt x="937187" y="937218"/>
                </a:lnTo>
                <a:lnTo>
                  <a:pt x="965830" y="906299"/>
                </a:lnTo>
                <a:lnTo>
                  <a:pt x="992058" y="873247"/>
                </a:lnTo>
                <a:lnTo>
                  <a:pt x="1015730" y="838204"/>
                </a:lnTo>
                <a:lnTo>
                  <a:pt x="1036704" y="801311"/>
                </a:lnTo>
                <a:lnTo>
                  <a:pt x="1054838" y="762709"/>
                </a:lnTo>
                <a:lnTo>
                  <a:pt x="1069993" y="722539"/>
                </a:lnTo>
                <a:lnTo>
                  <a:pt x="1082025" y="680943"/>
                </a:lnTo>
                <a:lnTo>
                  <a:pt x="1090795" y="638063"/>
                </a:lnTo>
                <a:lnTo>
                  <a:pt x="1096161" y="594038"/>
                </a:lnTo>
                <a:lnTo>
                  <a:pt x="1097981" y="549011"/>
                </a:lnTo>
                <a:lnTo>
                  <a:pt x="1096161" y="503987"/>
                </a:lnTo>
                <a:lnTo>
                  <a:pt x="1090795" y="459964"/>
                </a:lnTo>
                <a:lnTo>
                  <a:pt x="1082025" y="417084"/>
                </a:lnTo>
                <a:lnTo>
                  <a:pt x="1069993" y="375489"/>
                </a:lnTo>
                <a:lnTo>
                  <a:pt x="1054838" y="335320"/>
                </a:lnTo>
                <a:lnTo>
                  <a:pt x="1036704" y="296718"/>
                </a:lnTo>
                <a:lnTo>
                  <a:pt x="1015730" y="259824"/>
                </a:lnTo>
                <a:lnTo>
                  <a:pt x="992058" y="224781"/>
                </a:lnTo>
                <a:lnTo>
                  <a:pt x="965830" y="191729"/>
                </a:lnTo>
                <a:lnTo>
                  <a:pt x="937187" y="160809"/>
                </a:lnTo>
                <a:lnTo>
                  <a:pt x="906270" y="132163"/>
                </a:lnTo>
                <a:lnTo>
                  <a:pt x="873220" y="105933"/>
                </a:lnTo>
                <a:lnTo>
                  <a:pt x="838179" y="82259"/>
                </a:lnTo>
                <a:lnTo>
                  <a:pt x="801288" y="61283"/>
                </a:lnTo>
                <a:lnTo>
                  <a:pt x="762689" y="43146"/>
                </a:lnTo>
                <a:lnTo>
                  <a:pt x="722522" y="27990"/>
                </a:lnTo>
                <a:lnTo>
                  <a:pt x="680928" y="15956"/>
                </a:lnTo>
                <a:lnTo>
                  <a:pt x="638050" y="7186"/>
                </a:lnTo>
                <a:lnTo>
                  <a:pt x="594029" y="1820"/>
                </a:lnTo>
                <a:lnTo>
                  <a:pt x="549005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9903969" y="2731007"/>
            <a:ext cx="845311" cy="8453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9640070" y="4364976"/>
            <a:ext cx="137244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latin typeface="Arial"/>
                <a:cs typeface="Arial"/>
              </a:rPr>
              <a:t>Dy</a:t>
            </a:r>
            <a:r>
              <a:rPr sz="2400" spc="-7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mics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7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584961"/>
            <a:ext cx="461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Paradigms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recommender</a:t>
            </a:r>
            <a:r>
              <a:rPr sz="2400" b="1" spc="-1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8376" y="3000376"/>
            <a:ext cx="7477759" cy="2845435"/>
            <a:chOff x="714375" y="3000375"/>
            <a:chExt cx="7477759" cy="2845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640" y="3143250"/>
              <a:ext cx="1567289" cy="13523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751" y="3429000"/>
              <a:ext cx="1129055" cy="2190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133" y="3000375"/>
              <a:ext cx="1535429" cy="14982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75" y="3857625"/>
              <a:ext cx="1786001" cy="678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315" y="5000625"/>
              <a:ext cx="1665368" cy="844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8748" y="4500499"/>
              <a:ext cx="1671827" cy="104775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2501" y="1667236"/>
            <a:ext cx="1801495" cy="9306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95370" y="2071637"/>
            <a:ext cx="1786255" cy="86841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09812" y="2722524"/>
            <a:ext cx="3253104" cy="920750"/>
            <a:chOff x="785812" y="2722524"/>
            <a:chExt cx="3253104" cy="92075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1624" y="3143478"/>
              <a:ext cx="1966976" cy="4997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812" y="2722524"/>
              <a:ext cx="1428750" cy="84935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38625" y="3929088"/>
            <a:ext cx="1143000" cy="28604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3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814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9996" y="886447"/>
            <a:ext cx="10151993" cy="5405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870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b="1" spc="-40" dirty="0">
                <a:latin typeface="Times New Roman"/>
                <a:cs typeface="Times New Roman"/>
              </a:rPr>
              <a:t>G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7" dirty="0">
                <a:latin typeface="Times New Roman"/>
                <a:cs typeface="Times New Roman"/>
              </a:rPr>
              <a:t>u</a:t>
            </a:r>
            <a:r>
              <a:rPr b="1" dirty="0">
                <a:latin typeface="Times New Roman"/>
                <a:cs typeface="Times New Roman"/>
              </a:rPr>
              <a:t>p</a:t>
            </a:r>
            <a:r>
              <a:rPr b="1" spc="7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25772"/>
            <a:ext cx="10761133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2200"/>
              </a:lnSpc>
            </a:pPr>
            <a:r>
              <a:rPr sz="2400" dirty="0">
                <a:latin typeface="Times New Roman"/>
                <a:cs typeface="Times New Roman"/>
              </a:rPr>
              <a:t>Group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groups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treate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simil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rl</a:t>
            </a:r>
            <a:r>
              <a:rPr sz="2400" spc="-13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2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advantage</a:t>
            </a:r>
            <a:r>
              <a:rPr sz="2400" dirty="0">
                <a:latin typeface="Times New Roman"/>
                <a:cs typeface="Times New Roman"/>
              </a:rPr>
              <a:t>d group.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7409" y="2911205"/>
            <a:ext cx="6637867" cy="2919307"/>
          </a:xfrm>
          <a:custGeom>
            <a:avLst/>
            <a:gdLst/>
            <a:ahLst/>
            <a:cxnLst/>
            <a:rect l="l" t="t" r="r" b="b"/>
            <a:pathLst>
              <a:path w="4978400" h="2189479">
                <a:moveTo>
                  <a:pt x="0" y="2189344"/>
                </a:moveTo>
                <a:lnTo>
                  <a:pt x="4977871" y="2189344"/>
                </a:lnTo>
                <a:lnTo>
                  <a:pt x="4977871" y="0"/>
                </a:lnTo>
                <a:lnTo>
                  <a:pt x="0" y="0"/>
                </a:lnTo>
                <a:lnTo>
                  <a:pt x="0" y="2189344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754879" y="3267457"/>
            <a:ext cx="715264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462015" y="3267457"/>
            <a:ext cx="715264" cy="719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401312" y="3263392"/>
            <a:ext cx="2129536" cy="723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173215" y="3263392"/>
            <a:ext cx="715264" cy="723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526784" y="3263393"/>
            <a:ext cx="715264" cy="719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880352" y="3263393"/>
            <a:ext cx="715264" cy="7193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409439" y="4242815"/>
            <a:ext cx="711200" cy="723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763007" y="4242815"/>
            <a:ext cx="711200" cy="7233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112512" y="4242815"/>
            <a:ext cx="715264" cy="723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474207" y="4242815"/>
            <a:ext cx="715264" cy="7233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831839" y="4242815"/>
            <a:ext cx="715264" cy="7233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177279" y="4279392"/>
            <a:ext cx="715264" cy="7193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3068983" y="3425237"/>
            <a:ext cx="86614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7"/>
              </a:lnSpc>
            </a:pPr>
            <a:r>
              <a:rPr sz="1200" dirty="0">
                <a:latin typeface="Times New Roman"/>
                <a:cs typeface="Times New Roman"/>
              </a:rPr>
              <a:t>Group </a:t>
            </a:r>
            <a:r>
              <a:rPr sz="1200" spc="-7" dirty="0">
                <a:latin typeface="Times New Roman"/>
                <a:cs typeface="Times New Roman"/>
              </a:rPr>
              <a:t>= Male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7" dirty="0">
                <a:latin typeface="Times New Roman"/>
                <a:cs typeface="Times New Roman"/>
              </a:rPr>
              <a:t>dvantage</a:t>
            </a: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68983" y="4445302"/>
            <a:ext cx="1001607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47"/>
              </a:lnSpc>
            </a:pPr>
            <a:r>
              <a:rPr sz="1200" dirty="0">
                <a:latin typeface="Times New Roman"/>
                <a:cs typeface="Times New Roman"/>
              </a:rPr>
              <a:t>Group </a:t>
            </a:r>
            <a:r>
              <a:rPr sz="1200" spc="-7" dirty="0">
                <a:latin typeface="Times New Roman"/>
                <a:cs typeface="Times New Roman"/>
              </a:rPr>
              <a:t>= Female P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-7" dirty="0">
                <a:latin typeface="Times New Roman"/>
                <a:cs typeface="Times New Roman"/>
              </a:rPr>
              <a:t>otecte</a:t>
            </a: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97215" y="3864864"/>
            <a:ext cx="1007872" cy="10281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7809198" y="3135927"/>
            <a:ext cx="1409700" cy="717127"/>
          </a:xfrm>
          <a:custGeom>
            <a:avLst/>
            <a:gdLst/>
            <a:ahLst/>
            <a:cxnLst/>
            <a:rect l="l" t="t" r="r" b="b"/>
            <a:pathLst>
              <a:path w="1057275" h="537844">
                <a:moveTo>
                  <a:pt x="674696" y="490272"/>
                </a:moveTo>
                <a:lnTo>
                  <a:pt x="407305" y="490272"/>
                </a:lnTo>
                <a:lnTo>
                  <a:pt x="415671" y="497602"/>
                </a:lnTo>
                <a:lnTo>
                  <a:pt x="458256" y="521740"/>
                </a:lnTo>
                <a:lnTo>
                  <a:pt x="500252" y="534020"/>
                </a:lnTo>
                <a:lnTo>
                  <a:pt x="542710" y="537567"/>
                </a:lnTo>
                <a:lnTo>
                  <a:pt x="556656" y="537051"/>
                </a:lnTo>
                <a:lnTo>
                  <a:pt x="596945" y="530757"/>
                </a:lnTo>
                <a:lnTo>
                  <a:pt x="633516" y="517868"/>
                </a:lnTo>
                <a:lnTo>
                  <a:pt x="673394" y="491589"/>
                </a:lnTo>
                <a:lnTo>
                  <a:pt x="674696" y="490272"/>
                </a:lnTo>
                <a:close/>
              </a:path>
              <a:path w="1057275" h="537844">
                <a:moveTo>
                  <a:pt x="877870" y="439522"/>
                </a:moveTo>
                <a:lnTo>
                  <a:pt x="142754" y="439522"/>
                </a:lnTo>
                <a:lnTo>
                  <a:pt x="143424" y="440309"/>
                </a:lnTo>
                <a:lnTo>
                  <a:pt x="144064" y="441095"/>
                </a:lnTo>
                <a:lnTo>
                  <a:pt x="172835" y="466915"/>
                </a:lnTo>
                <a:lnTo>
                  <a:pt x="207583" y="486047"/>
                </a:lnTo>
                <a:lnTo>
                  <a:pt x="247284" y="499038"/>
                </a:lnTo>
                <a:lnTo>
                  <a:pt x="290209" y="505648"/>
                </a:lnTo>
                <a:lnTo>
                  <a:pt x="304935" y="506392"/>
                </a:lnTo>
                <a:lnTo>
                  <a:pt x="319767" y="506392"/>
                </a:lnTo>
                <a:lnTo>
                  <a:pt x="364225" y="501839"/>
                </a:lnTo>
                <a:lnTo>
                  <a:pt x="407305" y="490272"/>
                </a:lnTo>
                <a:lnTo>
                  <a:pt x="674696" y="490272"/>
                </a:lnTo>
                <a:lnTo>
                  <a:pt x="681334" y="483562"/>
                </a:lnTo>
                <a:lnTo>
                  <a:pt x="688330" y="475001"/>
                </a:lnTo>
                <a:lnTo>
                  <a:pt x="694315" y="465933"/>
                </a:lnTo>
                <a:lnTo>
                  <a:pt x="699223" y="456382"/>
                </a:lnTo>
                <a:lnTo>
                  <a:pt x="848253" y="456382"/>
                </a:lnTo>
                <a:lnTo>
                  <a:pt x="860569" y="450542"/>
                </a:lnTo>
                <a:lnTo>
                  <a:pt x="872560" y="443427"/>
                </a:lnTo>
                <a:lnTo>
                  <a:pt x="877870" y="439522"/>
                </a:lnTo>
                <a:close/>
              </a:path>
              <a:path w="1057275" h="537844">
                <a:moveTo>
                  <a:pt x="848253" y="456382"/>
                </a:moveTo>
                <a:lnTo>
                  <a:pt x="699223" y="456382"/>
                </a:lnTo>
                <a:lnTo>
                  <a:pt x="708910" y="460157"/>
                </a:lnTo>
                <a:lnTo>
                  <a:pt x="755833" y="469567"/>
                </a:lnTo>
                <a:lnTo>
                  <a:pt x="786998" y="470617"/>
                </a:lnTo>
                <a:lnTo>
                  <a:pt x="803187" y="468915"/>
                </a:lnTo>
                <a:lnTo>
                  <a:pt x="818741" y="465983"/>
                </a:lnTo>
                <a:lnTo>
                  <a:pt x="833558" y="461894"/>
                </a:lnTo>
                <a:lnTo>
                  <a:pt x="847534" y="456722"/>
                </a:lnTo>
                <a:lnTo>
                  <a:pt x="848253" y="456382"/>
                </a:lnTo>
                <a:close/>
              </a:path>
              <a:path w="1057275" h="537844">
                <a:moveTo>
                  <a:pt x="257421" y="48169"/>
                </a:moveTo>
                <a:lnTo>
                  <a:pt x="213240" y="52318"/>
                </a:lnTo>
                <a:lnTo>
                  <a:pt x="170394" y="65858"/>
                </a:lnTo>
                <a:lnTo>
                  <a:pt x="135529" y="86711"/>
                </a:lnTo>
                <a:lnTo>
                  <a:pt x="104464" y="123153"/>
                </a:lnTo>
                <a:lnTo>
                  <a:pt x="94800" y="166028"/>
                </a:lnTo>
                <a:lnTo>
                  <a:pt x="96211" y="177312"/>
                </a:lnTo>
                <a:lnTo>
                  <a:pt x="67726" y="183610"/>
                </a:lnTo>
                <a:lnTo>
                  <a:pt x="32159" y="199543"/>
                </a:lnTo>
                <a:lnTo>
                  <a:pt x="2871" y="235302"/>
                </a:lnTo>
                <a:lnTo>
                  <a:pt x="0" y="256079"/>
                </a:lnTo>
                <a:lnTo>
                  <a:pt x="1638" y="266397"/>
                </a:lnTo>
                <a:lnTo>
                  <a:pt x="27066" y="303768"/>
                </a:lnTo>
                <a:lnTo>
                  <a:pt x="50135" y="318050"/>
                </a:lnTo>
                <a:lnTo>
                  <a:pt x="41142" y="326337"/>
                </a:lnTo>
                <a:lnTo>
                  <a:pt x="34043" y="335654"/>
                </a:lnTo>
                <a:lnTo>
                  <a:pt x="28980" y="346118"/>
                </a:lnTo>
                <a:lnTo>
                  <a:pt x="26092" y="357848"/>
                </a:lnTo>
                <a:lnTo>
                  <a:pt x="25520" y="370962"/>
                </a:lnTo>
                <a:lnTo>
                  <a:pt x="27406" y="385577"/>
                </a:lnTo>
                <a:lnTo>
                  <a:pt x="58488" y="420797"/>
                </a:lnTo>
                <a:lnTo>
                  <a:pt x="96905" y="436327"/>
                </a:lnTo>
                <a:lnTo>
                  <a:pt x="126951" y="439995"/>
                </a:lnTo>
                <a:lnTo>
                  <a:pt x="142754" y="439522"/>
                </a:lnTo>
                <a:lnTo>
                  <a:pt x="877870" y="439522"/>
                </a:lnTo>
                <a:lnTo>
                  <a:pt x="908044" y="407104"/>
                </a:lnTo>
                <a:lnTo>
                  <a:pt x="918695" y="373678"/>
                </a:lnTo>
                <a:lnTo>
                  <a:pt x="930164" y="372051"/>
                </a:lnTo>
                <a:lnTo>
                  <a:pt x="977286" y="357988"/>
                </a:lnTo>
                <a:lnTo>
                  <a:pt x="1014536" y="337481"/>
                </a:lnTo>
                <a:lnTo>
                  <a:pt x="1046434" y="301419"/>
                </a:lnTo>
                <a:lnTo>
                  <a:pt x="1057262" y="260578"/>
                </a:lnTo>
                <a:lnTo>
                  <a:pt x="1056579" y="250137"/>
                </a:lnTo>
                <a:lnTo>
                  <a:pt x="1039888" y="209513"/>
                </a:lnTo>
                <a:lnTo>
                  <a:pt x="1022985" y="190848"/>
                </a:lnTo>
                <a:lnTo>
                  <a:pt x="1025363" y="186989"/>
                </a:lnTo>
                <a:lnTo>
                  <a:pt x="1027375" y="183027"/>
                </a:lnTo>
                <a:lnTo>
                  <a:pt x="1031544" y="171005"/>
                </a:lnTo>
                <a:lnTo>
                  <a:pt x="1033334" y="160507"/>
                </a:lnTo>
                <a:lnTo>
                  <a:pt x="1033348" y="150095"/>
                </a:lnTo>
                <a:lnTo>
                  <a:pt x="1031654" y="139846"/>
                </a:lnTo>
                <a:lnTo>
                  <a:pt x="1009178" y="102008"/>
                </a:lnTo>
                <a:lnTo>
                  <a:pt x="977763" y="79090"/>
                </a:lnTo>
                <a:lnTo>
                  <a:pt x="935932" y="63148"/>
                </a:lnTo>
                <a:lnTo>
                  <a:pt x="935722" y="62693"/>
                </a:lnTo>
                <a:lnTo>
                  <a:pt x="341471" y="62693"/>
                </a:lnTo>
                <a:lnTo>
                  <a:pt x="330776" y="58833"/>
                </a:lnTo>
                <a:lnTo>
                  <a:pt x="319676" y="55545"/>
                </a:lnTo>
                <a:lnTo>
                  <a:pt x="308153" y="52843"/>
                </a:lnTo>
                <a:lnTo>
                  <a:pt x="296185" y="50741"/>
                </a:lnTo>
                <a:lnTo>
                  <a:pt x="283754" y="49252"/>
                </a:lnTo>
                <a:lnTo>
                  <a:pt x="270839" y="48391"/>
                </a:lnTo>
                <a:lnTo>
                  <a:pt x="257421" y="48169"/>
                </a:lnTo>
                <a:close/>
              </a:path>
              <a:path w="1057275" h="537844">
                <a:moveTo>
                  <a:pt x="461822" y="15426"/>
                </a:moveTo>
                <a:lnTo>
                  <a:pt x="423175" y="18657"/>
                </a:lnTo>
                <a:lnTo>
                  <a:pt x="376666" y="34643"/>
                </a:lnTo>
                <a:lnTo>
                  <a:pt x="341471" y="62693"/>
                </a:lnTo>
                <a:lnTo>
                  <a:pt x="935722" y="62693"/>
                </a:lnTo>
                <a:lnTo>
                  <a:pt x="931363" y="53226"/>
                </a:lnTo>
                <a:lnTo>
                  <a:pt x="924711" y="43618"/>
                </a:lnTo>
                <a:lnTo>
                  <a:pt x="921661" y="40419"/>
                </a:lnTo>
                <a:lnTo>
                  <a:pt x="548298" y="40419"/>
                </a:lnTo>
                <a:lnTo>
                  <a:pt x="539038" y="34901"/>
                </a:lnTo>
                <a:lnTo>
                  <a:pt x="500847" y="20359"/>
                </a:lnTo>
                <a:lnTo>
                  <a:pt x="474915" y="16135"/>
                </a:lnTo>
                <a:lnTo>
                  <a:pt x="461822" y="15426"/>
                </a:lnTo>
                <a:close/>
              </a:path>
              <a:path w="1057275" h="537844">
                <a:moveTo>
                  <a:pt x="645996" y="442"/>
                </a:moveTo>
                <a:lnTo>
                  <a:pt x="607503" y="5053"/>
                </a:lnTo>
                <a:lnTo>
                  <a:pt x="564063" y="25103"/>
                </a:lnTo>
                <a:lnTo>
                  <a:pt x="548298" y="40419"/>
                </a:lnTo>
                <a:lnTo>
                  <a:pt x="921661" y="40419"/>
                </a:lnTo>
                <a:lnTo>
                  <a:pt x="915824" y="34299"/>
                </a:lnTo>
                <a:lnTo>
                  <a:pt x="904550" y="25243"/>
                </a:lnTo>
                <a:lnTo>
                  <a:pt x="901291" y="23163"/>
                </a:lnTo>
                <a:lnTo>
                  <a:pt x="722059" y="23163"/>
                </a:lnTo>
                <a:lnTo>
                  <a:pt x="712311" y="17163"/>
                </a:lnTo>
                <a:lnTo>
                  <a:pt x="700255" y="11457"/>
                </a:lnTo>
                <a:lnTo>
                  <a:pt x="685262" y="5877"/>
                </a:lnTo>
                <a:lnTo>
                  <a:pt x="672326" y="2887"/>
                </a:lnTo>
                <a:lnTo>
                  <a:pt x="659189" y="1088"/>
                </a:lnTo>
                <a:lnTo>
                  <a:pt x="645996" y="442"/>
                </a:lnTo>
                <a:close/>
              </a:path>
              <a:path w="1057275" h="537844">
                <a:moveTo>
                  <a:pt x="818608" y="0"/>
                </a:moveTo>
                <a:lnTo>
                  <a:pt x="780324" y="3067"/>
                </a:lnTo>
                <a:lnTo>
                  <a:pt x="732716" y="17732"/>
                </a:lnTo>
                <a:lnTo>
                  <a:pt x="722059" y="23163"/>
                </a:lnTo>
                <a:lnTo>
                  <a:pt x="901291" y="23163"/>
                </a:lnTo>
                <a:lnTo>
                  <a:pt x="856263" y="4286"/>
                </a:lnTo>
                <a:lnTo>
                  <a:pt x="818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8201112" y="3919634"/>
            <a:ext cx="39793" cy="39793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3164" y="0"/>
                </a:moveTo>
                <a:lnTo>
                  <a:pt x="6675" y="0"/>
                </a:lnTo>
                <a:lnTo>
                  <a:pt x="0" y="6665"/>
                </a:lnTo>
                <a:lnTo>
                  <a:pt x="0" y="23143"/>
                </a:lnTo>
                <a:lnTo>
                  <a:pt x="6675" y="29824"/>
                </a:lnTo>
                <a:lnTo>
                  <a:pt x="23164" y="29824"/>
                </a:lnTo>
                <a:lnTo>
                  <a:pt x="29839" y="23143"/>
                </a:lnTo>
                <a:lnTo>
                  <a:pt x="29839" y="6665"/>
                </a:lnTo>
                <a:lnTo>
                  <a:pt x="23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199025" y="3877451"/>
            <a:ext cx="78740" cy="77047"/>
          </a:xfrm>
          <a:custGeom>
            <a:avLst/>
            <a:gdLst/>
            <a:ahLst/>
            <a:cxnLst/>
            <a:rect l="l" t="t" r="r" b="b"/>
            <a:pathLst>
              <a:path w="59054" h="57785">
                <a:moveTo>
                  <a:pt x="18372" y="0"/>
                </a:moveTo>
                <a:lnTo>
                  <a:pt x="8381" y="7077"/>
                </a:lnTo>
                <a:lnTo>
                  <a:pt x="1859" y="19132"/>
                </a:lnTo>
                <a:lnTo>
                  <a:pt x="0" y="35933"/>
                </a:lnTo>
                <a:lnTo>
                  <a:pt x="6358" y="47137"/>
                </a:lnTo>
                <a:lnTo>
                  <a:pt x="17723" y="54728"/>
                </a:lnTo>
                <a:lnTo>
                  <a:pt x="33388" y="57355"/>
                </a:lnTo>
                <a:lnTo>
                  <a:pt x="46243" y="52024"/>
                </a:lnTo>
                <a:lnTo>
                  <a:pt x="55181" y="41647"/>
                </a:lnTo>
                <a:lnTo>
                  <a:pt x="58531" y="27897"/>
                </a:lnTo>
                <a:lnTo>
                  <a:pt x="58529" y="27516"/>
                </a:lnTo>
                <a:lnTo>
                  <a:pt x="55909" y="16075"/>
                </a:lnTo>
                <a:lnTo>
                  <a:pt x="48350" y="6932"/>
                </a:lnTo>
                <a:lnTo>
                  <a:pt x="35841" y="1201"/>
                </a:lnTo>
                <a:lnTo>
                  <a:pt x="18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217667" y="3798101"/>
            <a:ext cx="117687" cy="115147"/>
          </a:xfrm>
          <a:custGeom>
            <a:avLst/>
            <a:gdLst/>
            <a:ahLst/>
            <a:cxnLst/>
            <a:rect l="l" t="t" r="r" b="b"/>
            <a:pathLst>
              <a:path w="88264" h="86360">
                <a:moveTo>
                  <a:pt x="34369" y="0"/>
                </a:moveTo>
                <a:lnTo>
                  <a:pt x="1128" y="37578"/>
                </a:lnTo>
                <a:lnTo>
                  <a:pt x="0" y="54930"/>
                </a:lnTo>
                <a:lnTo>
                  <a:pt x="4825" y="65782"/>
                </a:lnTo>
                <a:lnTo>
                  <a:pt x="13004" y="74859"/>
                </a:lnTo>
                <a:lnTo>
                  <a:pt x="24495" y="81651"/>
                </a:lnTo>
                <a:lnTo>
                  <a:pt x="39260" y="85649"/>
                </a:lnTo>
                <a:lnTo>
                  <a:pt x="57258" y="86344"/>
                </a:lnTo>
                <a:lnTo>
                  <a:pt x="69612" y="80015"/>
                </a:lnTo>
                <a:lnTo>
                  <a:pt x="79356" y="70321"/>
                </a:lnTo>
                <a:lnTo>
                  <a:pt x="85748" y="58007"/>
                </a:lnTo>
                <a:lnTo>
                  <a:pt x="88044" y="43820"/>
                </a:lnTo>
                <a:lnTo>
                  <a:pt x="87464" y="36652"/>
                </a:lnTo>
                <a:lnTo>
                  <a:pt x="51199" y="1452"/>
                </a:lnTo>
                <a:lnTo>
                  <a:pt x="34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7809198" y="3135927"/>
            <a:ext cx="1409700" cy="717127"/>
          </a:xfrm>
          <a:custGeom>
            <a:avLst/>
            <a:gdLst/>
            <a:ahLst/>
            <a:cxnLst/>
            <a:rect l="l" t="t" r="r" b="b"/>
            <a:pathLst>
              <a:path w="1057275" h="537844">
                <a:moveTo>
                  <a:pt x="96211" y="177312"/>
                </a:moveTo>
                <a:lnTo>
                  <a:pt x="94800" y="166028"/>
                </a:lnTo>
                <a:lnTo>
                  <a:pt x="94984" y="154911"/>
                </a:lnTo>
                <a:lnTo>
                  <a:pt x="96699" y="144021"/>
                </a:lnTo>
                <a:lnTo>
                  <a:pt x="117579" y="103893"/>
                </a:lnTo>
                <a:lnTo>
                  <a:pt x="157800" y="72075"/>
                </a:lnTo>
                <a:lnTo>
                  <a:pt x="198178" y="55921"/>
                </a:lnTo>
                <a:lnTo>
                  <a:pt x="243479" y="48603"/>
                </a:lnTo>
                <a:lnTo>
                  <a:pt x="257421" y="48169"/>
                </a:lnTo>
                <a:lnTo>
                  <a:pt x="270839" y="48391"/>
                </a:lnTo>
                <a:lnTo>
                  <a:pt x="319676" y="55545"/>
                </a:lnTo>
                <a:lnTo>
                  <a:pt x="341471" y="62693"/>
                </a:lnTo>
                <a:lnTo>
                  <a:pt x="348877" y="54626"/>
                </a:lnTo>
                <a:lnTo>
                  <a:pt x="387471" y="29461"/>
                </a:lnTo>
                <a:lnTo>
                  <a:pt x="435857" y="16710"/>
                </a:lnTo>
                <a:lnTo>
                  <a:pt x="461822" y="15426"/>
                </a:lnTo>
                <a:lnTo>
                  <a:pt x="474915" y="16135"/>
                </a:lnTo>
                <a:lnTo>
                  <a:pt x="513495" y="23919"/>
                </a:lnTo>
                <a:lnTo>
                  <a:pt x="548298" y="40419"/>
                </a:lnTo>
                <a:lnTo>
                  <a:pt x="555565" y="32351"/>
                </a:lnTo>
                <a:lnTo>
                  <a:pt x="595512" y="8650"/>
                </a:lnTo>
                <a:lnTo>
                  <a:pt x="632888" y="912"/>
                </a:lnTo>
                <a:lnTo>
                  <a:pt x="645996" y="442"/>
                </a:lnTo>
                <a:lnTo>
                  <a:pt x="659189" y="1088"/>
                </a:lnTo>
                <a:lnTo>
                  <a:pt x="700255" y="11457"/>
                </a:lnTo>
                <a:lnTo>
                  <a:pt x="722059" y="23163"/>
                </a:lnTo>
                <a:lnTo>
                  <a:pt x="732716" y="17732"/>
                </a:lnTo>
                <a:lnTo>
                  <a:pt x="780324" y="3067"/>
                </a:lnTo>
                <a:lnTo>
                  <a:pt x="818608" y="0"/>
                </a:lnTo>
                <a:lnTo>
                  <a:pt x="831356" y="587"/>
                </a:lnTo>
                <a:lnTo>
                  <a:pt x="879756" y="11476"/>
                </a:lnTo>
                <a:lnTo>
                  <a:pt x="915824" y="34299"/>
                </a:lnTo>
                <a:lnTo>
                  <a:pt x="935932" y="63148"/>
                </a:lnTo>
                <a:lnTo>
                  <a:pt x="950918" y="67559"/>
                </a:lnTo>
                <a:lnTo>
                  <a:pt x="989484" y="86056"/>
                </a:lnTo>
                <a:lnTo>
                  <a:pt x="1023419" y="120142"/>
                </a:lnTo>
                <a:lnTo>
                  <a:pt x="1033348" y="150095"/>
                </a:lnTo>
                <a:lnTo>
                  <a:pt x="1033334" y="160507"/>
                </a:lnTo>
                <a:lnTo>
                  <a:pt x="1031544" y="171005"/>
                </a:lnTo>
                <a:lnTo>
                  <a:pt x="1027375" y="183027"/>
                </a:lnTo>
                <a:lnTo>
                  <a:pt x="1025363" y="186989"/>
                </a:lnTo>
                <a:lnTo>
                  <a:pt x="1022985" y="190848"/>
                </a:lnTo>
                <a:lnTo>
                  <a:pt x="1032161" y="199986"/>
                </a:lnTo>
                <a:lnTo>
                  <a:pt x="1054513" y="239741"/>
                </a:lnTo>
                <a:lnTo>
                  <a:pt x="1057262" y="260578"/>
                </a:lnTo>
                <a:lnTo>
                  <a:pt x="1056577" y="270995"/>
                </a:lnTo>
                <a:lnTo>
                  <a:pt x="1040402" y="311054"/>
                </a:lnTo>
                <a:lnTo>
                  <a:pt x="1003368" y="345234"/>
                </a:lnTo>
                <a:lnTo>
                  <a:pt x="965065" y="362807"/>
                </a:lnTo>
                <a:lnTo>
                  <a:pt x="918695" y="373678"/>
                </a:lnTo>
                <a:lnTo>
                  <a:pt x="916869" y="385261"/>
                </a:lnTo>
                <a:lnTo>
                  <a:pt x="893002" y="426690"/>
                </a:lnTo>
                <a:lnTo>
                  <a:pt x="860569" y="450542"/>
                </a:lnTo>
                <a:lnTo>
                  <a:pt x="818741" y="465983"/>
                </a:lnTo>
                <a:lnTo>
                  <a:pt x="786998" y="470617"/>
                </a:lnTo>
                <a:lnTo>
                  <a:pt x="770607" y="470411"/>
                </a:lnTo>
                <a:lnTo>
                  <a:pt x="730336" y="466035"/>
                </a:lnTo>
                <a:lnTo>
                  <a:pt x="699223" y="456382"/>
                </a:lnTo>
                <a:lnTo>
                  <a:pt x="694315" y="465933"/>
                </a:lnTo>
                <a:lnTo>
                  <a:pt x="664575" y="499058"/>
                </a:lnTo>
                <a:lnTo>
                  <a:pt x="621850" y="522855"/>
                </a:lnTo>
                <a:lnTo>
                  <a:pt x="583840" y="533621"/>
                </a:lnTo>
                <a:lnTo>
                  <a:pt x="542710" y="537567"/>
                </a:lnTo>
                <a:lnTo>
                  <a:pt x="528616" y="537251"/>
                </a:lnTo>
                <a:lnTo>
                  <a:pt x="485261" y="530508"/>
                </a:lnTo>
                <a:lnTo>
                  <a:pt x="446208" y="516511"/>
                </a:lnTo>
                <a:lnTo>
                  <a:pt x="407305" y="490272"/>
                </a:lnTo>
                <a:lnTo>
                  <a:pt x="393205" y="494922"/>
                </a:lnTo>
                <a:lnTo>
                  <a:pt x="349473" y="504125"/>
                </a:lnTo>
                <a:lnTo>
                  <a:pt x="319764" y="506392"/>
                </a:lnTo>
                <a:lnTo>
                  <a:pt x="304935" y="506392"/>
                </a:lnTo>
                <a:lnTo>
                  <a:pt x="261319" y="501962"/>
                </a:lnTo>
                <a:lnTo>
                  <a:pt x="220352" y="491072"/>
                </a:lnTo>
                <a:lnTo>
                  <a:pt x="183761" y="473960"/>
                </a:lnTo>
                <a:lnTo>
                  <a:pt x="153273" y="450865"/>
                </a:lnTo>
                <a:lnTo>
                  <a:pt x="143424" y="440309"/>
                </a:lnTo>
                <a:lnTo>
                  <a:pt x="142754" y="439522"/>
                </a:lnTo>
                <a:lnTo>
                  <a:pt x="96905" y="436327"/>
                </a:lnTo>
                <a:lnTo>
                  <a:pt x="58488" y="420797"/>
                </a:lnTo>
                <a:lnTo>
                  <a:pt x="27406" y="385577"/>
                </a:lnTo>
                <a:lnTo>
                  <a:pt x="25520" y="370962"/>
                </a:lnTo>
                <a:lnTo>
                  <a:pt x="26092" y="357848"/>
                </a:lnTo>
                <a:lnTo>
                  <a:pt x="28980" y="346118"/>
                </a:lnTo>
                <a:lnTo>
                  <a:pt x="34043" y="335654"/>
                </a:lnTo>
                <a:lnTo>
                  <a:pt x="41142" y="326337"/>
                </a:lnTo>
                <a:lnTo>
                  <a:pt x="50135" y="318050"/>
                </a:lnTo>
                <a:lnTo>
                  <a:pt x="37795" y="311399"/>
                </a:lnTo>
                <a:lnTo>
                  <a:pt x="5233" y="276473"/>
                </a:lnTo>
                <a:lnTo>
                  <a:pt x="0" y="256079"/>
                </a:lnTo>
                <a:lnTo>
                  <a:pt x="387" y="245665"/>
                </a:lnTo>
                <a:lnTo>
                  <a:pt x="22579" y="206963"/>
                </a:lnTo>
                <a:lnTo>
                  <a:pt x="67726" y="183610"/>
                </a:lnTo>
                <a:lnTo>
                  <a:pt x="81328" y="180641"/>
                </a:lnTo>
                <a:lnTo>
                  <a:pt x="96211" y="177312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201112" y="3919634"/>
            <a:ext cx="39793" cy="39793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9839" y="14904"/>
                </a:moveTo>
                <a:lnTo>
                  <a:pt x="29839" y="23143"/>
                </a:lnTo>
                <a:lnTo>
                  <a:pt x="23164" y="29824"/>
                </a:lnTo>
                <a:lnTo>
                  <a:pt x="14904" y="29824"/>
                </a:lnTo>
                <a:lnTo>
                  <a:pt x="6675" y="29824"/>
                </a:lnTo>
                <a:lnTo>
                  <a:pt x="0" y="23143"/>
                </a:lnTo>
                <a:lnTo>
                  <a:pt x="0" y="14904"/>
                </a:lnTo>
                <a:lnTo>
                  <a:pt x="0" y="6665"/>
                </a:lnTo>
                <a:lnTo>
                  <a:pt x="6675" y="0"/>
                </a:lnTo>
                <a:lnTo>
                  <a:pt x="14904" y="0"/>
                </a:lnTo>
                <a:lnTo>
                  <a:pt x="23164" y="0"/>
                </a:lnTo>
                <a:lnTo>
                  <a:pt x="29839" y="6665"/>
                </a:lnTo>
                <a:lnTo>
                  <a:pt x="29839" y="14904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8199025" y="3877451"/>
            <a:ext cx="78740" cy="77047"/>
          </a:xfrm>
          <a:custGeom>
            <a:avLst/>
            <a:gdLst/>
            <a:ahLst/>
            <a:cxnLst/>
            <a:rect l="l" t="t" r="r" b="b"/>
            <a:pathLst>
              <a:path w="59054" h="57785">
                <a:moveTo>
                  <a:pt x="58531" y="27897"/>
                </a:moveTo>
                <a:lnTo>
                  <a:pt x="55181" y="41647"/>
                </a:lnTo>
                <a:lnTo>
                  <a:pt x="46243" y="52024"/>
                </a:lnTo>
                <a:lnTo>
                  <a:pt x="33388" y="57355"/>
                </a:lnTo>
                <a:lnTo>
                  <a:pt x="17723" y="54728"/>
                </a:lnTo>
                <a:lnTo>
                  <a:pt x="6358" y="47137"/>
                </a:lnTo>
                <a:lnTo>
                  <a:pt x="0" y="35933"/>
                </a:lnTo>
                <a:lnTo>
                  <a:pt x="1859" y="19132"/>
                </a:lnTo>
                <a:lnTo>
                  <a:pt x="8381" y="7077"/>
                </a:lnTo>
                <a:lnTo>
                  <a:pt x="18372" y="0"/>
                </a:lnTo>
                <a:lnTo>
                  <a:pt x="35841" y="1201"/>
                </a:lnTo>
                <a:lnTo>
                  <a:pt x="48350" y="6932"/>
                </a:lnTo>
                <a:lnTo>
                  <a:pt x="55909" y="16075"/>
                </a:lnTo>
                <a:lnTo>
                  <a:pt x="58529" y="27516"/>
                </a:lnTo>
                <a:lnTo>
                  <a:pt x="58531" y="2789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8217667" y="3798091"/>
            <a:ext cx="117687" cy="115147"/>
          </a:xfrm>
          <a:custGeom>
            <a:avLst/>
            <a:gdLst/>
            <a:ahLst/>
            <a:cxnLst/>
            <a:rect l="l" t="t" r="r" b="b"/>
            <a:pathLst>
              <a:path w="88264" h="86360">
                <a:moveTo>
                  <a:pt x="88044" y="43827"/>
                </a:moveTo>
                <a:lnTo>
                  <a:pt x="85748" y="58015"/>
                </a:lnTo>
                <a:lnTo>
                  <a:pt x="79356" y="70328"/>
                </a:lnTo>
                <a:lnTo>
                  <a:pt x="69612" y="80023"/>
                </a:lnTo>
                <a:lnTo>
                  <a:pt x="57258" y="86352"/>
                </a:lnTo>
                <a:lnTo>
                  <a:pt x="39260" y="85656"/>
                </a:lnTo>
                <a:lnTo>
                  <a:pt x="24495" y="81658"/>
                </a:lnTo>
                <a:lnTo>
                  <a:pt x="13004" y="74866"/>
                </a:lnTo>
                <a:lnTo>
                  <a:pt x="4825" y="65790"/>
                </a:lnTo>
                <a:lnTo>
                  <a:pt x="0" y="54937"/>
                </a:lnTo>
                <a:lnTo>
                  <a:pt x="1128" y="37586"/>
                </a:lnTo>
                <a:lnTo>
                  <a:pt x="5670" y="23280"/>
                </a:lnTo>
                <a:lnTo>
                  <a:pt x="13084" y="12154"/>
                </a:lnTo>
                <a:lnTo>
                  <a:pt x="22829" y="4349"/>
                </a:lnTo>
                <a:lnTo>
                  <a:pt x="34363" y="0"/>
                </a:lnTo>
                <a:lnTo>
                  <a:pt x="51193" y="1451"/>
                </a:lnTo>
                <a:lnTo>
                  <a:pt x="83502" y="24585"/>
                </a:lnTo>
                <a:lnTo>
                  <a:pt x="88044" y="43827"/>
                </a:lnTo>
                <a:close/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7895783" y="3560073"/>
            <a:ext cx="67733" cy="8467"/>
          </a:xfrm>
          <a:custGeom>
            <a:avLst/>
            <a:gdLst/>
            <a:ahLst/>
            <a:cxnLst/>
            <a:rect l="l" t="t" r="r" b="b"/>
            <a:pathLst>
              <a:path w="50800" h="6350">
                <a:moveTo>
                  <a:pt x="50657" y="5920"/>
                </a:moveTo>
                <a:lnTo>
                  <a:pt x="37639" y="6067"/>
                </a:lnTo>
                <a:lnTo>
                  <a:pt x="24763" y="5115"/>
                </a:lnTo>
                <a:lnTo>
                  <a:pt x="12169" y="3085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8002868" y="3712496"/>
            <a:ext cx="33867" cy="6773"/>
          </a:xfrm>
          <a:custGeom>
            <a:avLst/>
            <a:gdLst/>
            <a:ahLst/>
            <a:cxnLst/>
            <a:rect l="l" t="t" r="r" b="b"/>
            <a:pathLst>
              <a:path w="25400" h="5080">
                <a:moveTo>
                  <a:pt x="24963" y="0"/>
                </a:moveTo>
                <a:lnTo>
                  <a:pt x="12682" y="2798"/>
                </a:lnTo>
                <a:lnTo>
                  <a:pt x="0" y="454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8326718" y="3754983"/>
            <a:ext cx="21167" cy="27093"/>
          </a:xfrm>
          <a:custGeom>
            <a:avLst/>
            <a:gdLst/>
            <a:ahLst/>
            <a:cxnLst/>
            <a:rect l="l" t="t" r="r" b="b"/>
            <a:pathLst>
              <a:path w="15875" h="20319">
                <a:moveTo>
                  <a:pt x="15492" y="20213"/>
                </a:moveTo>
                <a:lnTo>
                  <a:pt x="7015" y="10371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8741136" y="3710034"/>
            <a:ext cx="9313" cy="32173"/>
          </a:xfrm>
          <a:custGeom>
            <a:avLst/>
            <a:gdLst/>
            <a:ahLst/>
            <a:cxnLst/>
            <a:rect l="l" t="t" r="r" b="b"/>
            <a:pathLst>
              <a:path w="6984" h="24130">
                <a:moveTo>
                  <a:pt x="6492" y="0"/>
                </a:moveTo>
                <a:lnTo>
                  <a:pt x="5547" y="8049"/>
                </a:lnTo>
                <a:lnTo>
                  <a:pt x="3352" y="16001"/>
                </a:lnTo>
                <a:lnTo>
                  <a:pt x="0" y="23728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922594" y="3514567"/>
            <a:ext cx="105833" cy="111760"/>
          </a:xfrm>
          <a:custGeom>
            <a:avLst/>
            <a:gdLst/>
            <a:ahLst/>
            <a:cxnLst/>
            <a:rect l="l" t="t" r="r" b="b"/>
            <a:pathLst>
              <a:path w="79375" h="83819">
                <a:moveTo>
                  <a:pt x="0" y="0"/>
                </a:moveTo>
                <a:lnTo>
                  <a:pt x="40867" y="20760"/>
                </a:lnTo>
                <a:lnTo>
                  <a:pt x="68168" y="49599"/>
                </a:lnTo>
                <a:lnTo>
                  <a:pt x="77562" y="71897"/>
                </a:lnTo>
                <a:lnTo>
                  <a:pt x="79332" y="8364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137937" y="3388645"/>
            <a:ext cx="34712" cy="36407"/>
          </a:xfrm>
          <a:custGeom>
            <a:avLst/>
            <a:gdLst/>
            <a:ahLst/>
            <a:cxnLst/>
            <a:rect l="l" t="t" r="r" b="b"/>
            <a:pathLst>
              <a:path w="26034" h="27305">
                <a:moveTo>
                  <a:pt x="25943" y="0"/>
                </a:moveTo>
                <a:lnTo>
                  <a:pt x="18866" y="9750"/>
                </a:lnTo>
                <a:lnTo>
                  <a:pt x="10185" y="18813"/>
                </a:lnTo>
                <a:lnTo>
                  <a:pt x="0" y="27089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059305" y="3224134"/>
            <a:ext cx="3387" cy="21167"/>
          </a:xfrm>
          <a:custGeom>
            <a:avLst/>
            <a:gdLst/>
            <a:ahLst/>
            <a:cxnLst/>
            <a:rect l="l" t="t" r="r" b="b"/>
            <a:pathLst>
              <a:path w="2540" h="15875">
                <a:moveTo>
                  <a:pt x="0" y="0"/>
                </a:moveTo>
                <a:lnTo>
                  <a:pt x="1341" y="5178"/>
                </a:lnTo>
                <a:lnTo>
                  <a:pt x="1981" y="10442"/>
                </a:lnTo>
                <a:lnTo>
                  <a:pt x="1859" y="1570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8758001" y="3174453"/>
            <a:ext cx="22860" cy="25400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0" y="18947"/>
                </a:moveTo>
                <a:lnTo>
                  <a:pt x="7467" y="9073"/>
                </a:lnTo>
                <a:lnTo>
                  <a:pt x="16804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8531920" y="3189415"/>
            <a:ext cx="11853" cy="23707"/>
          </a:xfrm>
          <a:custGeom>
            <a:avLst/>
            <a:gdLst/>
            <a:ahLst/>
            <a:cxnLst/>
            <a:rect l="l" t="t" r="r" b="b"/>
            <a:pathLst>
              <a:path w="8889" h="17780">
                <a:moveTo>
                  <a:pt x="0" y="17263"/>
                </a:moveTo>
                <a:lnTo>
                  <a:pt x="1889" y="11286"/>
                </a:lnTo>
                <a:lnTo>
                  <a:pt x="4815" y="5477"/>
                </a:lnTo>
                <a:lnTo>
                  <a:pt x="8778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8266623" y="3220260"/>
            <a:ext cx="31327" cy="15240"/>
          </a:xfrm>
          <a:custGeom>
            <a:avLst/>
            <a:gdLst/>
            <a:ahLst/>
            <a:cxnLst/>
            <a:rect l="l" t="t" r="r" b="b"/>
            <a:pathLst>
              <a:path w="23495" h="11430">
                <a:moveTo>
                  <a:pt x="0" y="0"/>
                </a:moveTo>
                <a:lnTo>
                  <a:pt x="11893" y="5312"/>
                </a:lnTo>
                <a:lnTo>
                  <a:pt x="23082" y="11303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7937479" y="3372343"/>
            <a:ext cx="7620" cy="23707"/>
          </a:xfrm>
          <a:custGeom>
            <a:avLst/>
            <a:gdLst/>
            <a:ahLst/>
            <a:cxnLst/>
            <a:rect l="l" t="t" r="r" b="b"/>
            <a:pathLst>
              <a:path w="5714" h="17780">
                <a:moveTo>
                  <a:pt x="5547" y="17632"/>
                </a:moveTo>
                <a:lnTo>
                  <a:pt x="3017" y="11856"/>
                </a:lnTo>
                <a:lnTo>
                  <a:pt x="1158" y="5964"/>
                </a:lnTo>
                <a:lnTo>
                  <a:pt x="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 txBox="1"/>
          <p:nvPr/>
        </p:nvSpPr>
        <p:spPr>
          <a:xfrm>
            <a:off x="8067368" y="3333437"/>
            <a:ext cx="792480" cy="324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8000"/>
              </a:lnSpc>
            </a:pPr>
            <a:r>
              <a:rPr sz="667" spc="27" dirty="0">
                <a:latin typeface="Times New Roman"/>
                <a:cs typeface="Times New Roman"/>
              </a:rPr>
              <a:t>W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n</a:t>
            </a:r>
            <a:r>
              <a:rPr sz="667" spc="7" dirty="0">
                <a:latin typeface="Times New Roman"/>
                <a:cs typeface="Times New Roman"/>
              </a:rPr>
              <a:t>ee</a:t>
            </a:r>
            <a:r>
              <a:rPr sz="667" dirty="0">
                <a:latin typeface="Times New Roman"/>
                <a:cs typeface="Times New Roman"/>
              </a:rPr>
              <a:t>d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Times New Roman"/>
                <a:cs typeface="Times New Roman"/>
              </a:rPr>
              <a:t>to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b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fa</a:t>
            </a:r>
            <a:r>
              <a:rPr sz="667" dirty="0">
                <a:latin typeface="Times New Roman"/>
                <a:cs typeface="Times New Roman"/>
              </a:rPr>
              <a:t>ir</a:t>
            </a:r>
            <a:r>
              <a:rPr sz="667" spc="27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</a:t>
            </a:r>
            <a:r>
              <a:rPr sz="667" spc="13" dirty="0">
                <a:latin typeface="Times New Roman"/>
                <a:cs typeface="Times New Roman"/>
              </a:rPr>
              <a:t>o</a:t>
            </a:r>
            <a:r>
              <a:rPr sz="667" dirty="0">
                <a:latin typeface="Times New Roman"/>
                <a:cs typeface="Times New Roman"/>
              </a:rPr>
              <a:t>r both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13" dirty="0">
                <a:latin typeface="Times New Roman"/>
                <a:cs typeface="Times New Roman"/>
              </a:rPr>
              <a:t>m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l</a:t>
            </a:r>
            <a:r>
              <a:rPr sz="667" spc="-7" dirty="0">
                <a:latin typeface="Times New Roman"/>
                <a:cs typeface="Times New Roman"/>
              </a:rPr>
              <a:t>e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spc="13" dirty="0">
                <a:latin typeface="Times New Roman"/>
                <a:cs typeface="Times New Roman"/>
              </a:rPr>
              <a:t>n</a:t>
            </a:r>
            <a:r>
              <a:rPr sz="667" dirty="0">
                <a:latin typeface="Times New Roman"/>
                <a:cs typeface="Times New Roman"/>
              </a:rPr>
              <a:t>d</a:t>
            </a:r>
            <a:r>
              <a:rPr sz="667" spc="33" dirty="0">
                <a:latin typeface="Times New Roman"/>
                <a:cs typeface="Times New Roman"/>
              </a:rPr>
              <a:t> </a:t>
            </a:r>
            <a:r>
              <a:rPr sz="667" spc="7" dirty="0">
                <a:latin typeface="Times New Roman"/>
                <a:cs typeface="Times New Roman"/>
              </a:rPr>
              <a:t>fe</a:t>
            </a:r>
            <a:r>
              <a:rPr sz="667" spc="13" dirty="0">
                <a:latin typeface="Times New Roman"/>
                <a:cs typeface="Times New Roman"/>
              </a:rPr>
              <a:t>m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l</a:t>
            </a:r>
            <a:r>
              <a:rPr sz="667" spc="-7" dirty="0">
                <a:latin typeface="Times New Roman"/>
                <a:cs typeface="Times New Roman"/>
              </a:rPr>
              <a:t>e </a:t>
            </a:r>
            <a:r>
              <a:rPr sz="667" spc="7" dirty="0">
                <a:latin typeface="Times New Roman"/>
                <a:cs typeface="Times New Roman"/>
              </a:rPr>
              <a:t>a</a:t>
            </a:r>
            <a:r>
              <a:rPr sz="667" dirty="0">
                <a:latin typeface="Times New Roman"/>
                <a:cs typeface="Times New Roman"/>
              </a:rPr>
              <a:t>p</a:t>
            </a:r>
            <a:r>
              <a:rPr sz="667" spc="13" dirty="0">
                <a:latin typeface="Times New Roman"/>
                <a:cs typeface="Times New Roman"/>
              </a:rPr>
              <a:t>p</a:t>
            </a:r>
            <a:r>
              <a:rPr sz="667" dirty="0">
                <a:latin typeface="Times New Roman"/>
                <a:cs typeface="Times New Roman"/>
              </a:rPr>
              <a:t>li</a:t>
            </a:r>
            <a:r>
              <a:rPr sz="667" spc="7" dirty="0">
                <a:latin typeface="Times New Roman"/>
                <a:cs typeface="Times New Roman"/>
              </a:rPr>
              <a:t>ca</a:t>
            </a:r>
            <a:r>
              <a:rPr sz="667" dirty="0">
                <a:latin typeface="Times New Roman"/>
                <a:cs typeface="Times New Roman"/>
              </a:rPr>
              <a:t>nts</a:t>
            </a:r>
            <a:endParaRPr sz="66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22830" y="5237782"/>
            <a:ext cx="3103033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5415" indent="-715415">
              <a:lnSpc>
                <a:spcPts val="1347"/>
              </a:lnSpc>
            </a:pP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7" dirty="0">
                <a:latin typeface="Times New Roman"/>
                <a:cs typeface="Times New Roman"/>
              </a:rPr>
              <a:t>equire</a:t>
            </a:r>
            <a:r>
              <a:rPr sz="1200" b="1" dirty="0">
                <a:latin typeface="Times New Roman"/>
                <a:cs typeface="Times New Roman"/>
              </a:rPr>
              <a:t> t</a:t>
            </a:r>
            <a:r>
              <a:rPr sz="1200" b="1" spc="-7" dirty="0">
                <a:latin typeface="Times New Roman"/>
                <a:cs typeface="Times New Roman"/>
              </a:rPr>
              <a:t>he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s</a:t>
            </a:r>
            <a:r>
              <a:rPr sz="1200" b="1" dirty="0">
                <a:latin typeface="Times New Roman"/>
                <a:cs typeface="Times New Roman"/>
              </a:rPr>
              <a:t>am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accep</a:t>
            </a:r>
            <a:r>
              <a:rPr sz="1200" b="1" dirty="0">
                <a:latin typeface="Times New Roman"/>
                <a:cs typeface="Times New Roman"/>
              </a:rPr>
              <a:t>ta</a:t>
            </a:r>
            <a:r>
              <a:rPr sz="1200" b="1" spc="-7" dirty="0">
                <a:latin typeface="Times New Roman"/>
                <a:cs typeface="Times New Roman"/>
              </a:rPr>
              <a:t>nce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at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 f</a:t>
            </a:r>
            <a:r>
              <a:rPr sz="1200" b="1" spc="-7" dirty="0">
                <a:latin typeface="Times New Roman"/>
                <a:cs typeface="Times New Roman"/>
              </a:rPr>
              <a:t>or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Times New Roman"/>
                <a:cs typeface="Times New Roman"/>
              </a:rPr>
              <a:t>b</a:t>
            </a:r>
            <a:r>
              <a:rPr sz="1200" b="1" dirty="0">
                <a:latin typeface="Times New Roman"/>
                <a:cs typeface="Times New Roman"/>
              </a:rPr>
              <a:t>oth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</a:t>
            </a:r>
            <a:r>
              <a:rPr sz="1200" b="1" spc="-7" dirty="0">
                <a:latin typeface="Times New Roman"/>
                <a:cs typeface="Times New Roman"/>
              </a:rPr>
              <a:t>ale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d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f</a:t>
            </a:r>
            <a:r>
              <a:rPr sz="1200" b="1" spc="-7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m</a:t>
            </a:r>
            <a:r>
              <a:rPr sz="1200" b="1" spc="-7" dirty="0">
                <a:latin typeface="Times New Roman"/>
                <a:cs typeface="Times New Roman"/>
              </a:rPr>
              <a:t>ale</a:t>
            </a:r>
            <a:r>
              <a:rPr sz="1200" b="1" dirty="0">
                <a:latin typeface="Times New Roman"/>
                <a:cs typeface="Times New Roman"/>
              </a:rPr>
              <a:t> job</a:t>
            </a:r>
            <a:r>
              <a:rPr sz="1200" b="1" spc="-7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pplic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7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09920" y="4003039"/>
            <a:ext cx="239776" cy="2438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6071615" y="4011168"/>
            <a:ext cx="239776" cy="2438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6408928" y="4011168"/>
            <a:ext cx="239776" cy="2438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4641087" y="3023615"/>
            <a:ext cx="239776" cy="2438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986528" y="3023615"/>
            <a:ext cx="239776" cy="24384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5693663" y="3027680"/>
            <a:ext cx="239776" cy="24384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6055360" y="3027680"/>
            <a:ext cx="239776" cy="24384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5471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587" y="1023939"/>
            <a:ext cx="7660640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733" dirty="0">
                <a:latin typeface="Times New Roman"/>
                <a:cs typeface="Times New Roman"/>
              </a:rPr>
              <a:t>G</a:t>
            </a:r>
            <a:r>
              <a:rPr sz="3733" spc="7" dirty="0">
                <a:latin typeface="Times New Roman"/>
                <a:cs typeface="Times New Roman"/>
              </a:rPr>
              <a:t>r</a:t>
            </a:r>
            <a:r>
              <a:rPr sz="3733" dirty="0">
                <a:latin typeface="Times New Roman"/>
                <a:cs typeface="Times New Roman"/>
              </a:rPr>
              <a:t>oup </a:t>
            </a:r>
            <a:r>
              <a:rPr sz="3733" spc="7" dirty="0">
                <a:latin typeface="Times New Roman"/>
                <a:cs typeface="Times New Roman"/>
              </a:rPr>
              <a:t>F</a:t>
            </a:r>
            <a:r>
              <a:rPr sz="3733" spc="-33" dirty="0">
                <a:latin typeface="Times New Roman"/>
                <a:cs typeface="Times New Roman"/>
              </a:rPr>
              <a:t>a</a:t>
            </a:r>
            <a:r>
              <a:rPr sz="3733" spc="-20" dirty="0">
                <a:latin typeface="Times New Roman"/>
                <a:cs typeface="Times New Roman"/>
              </a:rPr>
              <a:t>i</a:t>
            </a:r>
            <a:r>
              <a:rPr sz="3733" spc="7" dirty="0">
                <a:latin typeface="Times New Roman"/>
                <a:cs typeface="Times New Roman"/>
              </a:rPr>
              <a:t>r</a:t>
            </a:r>
            <a:r>
              <a:rPr sz="3733" spc="-20" dirty="0">
                <a:latin typeface="Times New Roman"/>
                <a:cs typeface="Times New Roman"/>
              </a:rPr>
              <a:t>n</a:t>
            </a:r>
            <a:r>
              <a:rPr sz="3733" spc="-33" dirty="0">
                <a:latin typeface="Times New Roman"/>
                <a:cs typeface="Times New Roman"/>
              </a:rPr>
              <a:t>e</a:t>
            </a:r>
            <a:r>
              <a:rPr sz="3733" spc="-7" dirty="0">
                <a:latin typeface="Times New Roman"/>
                <a:cs typeface="Times New Roman"/>
              </a:rPr>
              <a:t>s</a:t>
            </a:r>
            <a:r>
              <a:rPr sz="3733" dirty="0">
                <a:latin typeface="Times New Roman"/>
                <a:cs typeface="Times New Roman"/>
              </a:rPr>
              <a:t>s</a:t>
            </a:r>
            <a:r>
              <a:rPr sz="3733" spc="-7" dirty="0">
                <a:latin typeface="Times New Roman"/>
                <a:cs typeface="Times New Roman"/>
              </a:rPr>
              <a:t> </a:t>
            </a:r>
            <a:r>
              <a:rPr sz="3733" dirty="0">
                <a:latin typeface="Times New Roman"/>
                <a:cs typeface="Times New Roman"/>
              </a:rPr>
              <a:t>v</a:t>
            </a:r>
            <a:r>
              <a:rPr sz="3733" spc="-7" dirty="0">
                <a:latin typeface="Times New Roman"/>
                <a:cs typeface="Times New Roman"/>
              </a:rPr>
              <a:t>s</a:t>
            </a:r>
            <a:r>
              <a:rPr sz="3733" dirty="0">
                <a:latin typeface="Times New Roman"/>
                <a:cs typeface="Times New Roman"/>
              </a:rPr>
              <a:t>. </a:t>
            </a:r>
            <a:r>
              <a:rPr sz="3733" b="1" spc="-7" dirty="0">
                <a:latin typeface="Times New Roman"/>
                <a:cs typeface="Times New Roman"/>
              </a:rPr>
              <a:t>I</a:t>
            </a:r>
            <a:r>
              <a:rPr sz="3733" b="1" spc="7" dirty="0">
                <a:latin typeface="Times New Roman"/>
                <a:cs typeface="Times New Roman"/>
              </a:rPr>
              <a:t>nd</a:t>
            </a:r>
            <a:r>
              <a:rPr sz="3733" b="1" spc="-20" dirty="0">
                <a:latin typeface="Times New Roman"/>
                <a:cs typeface="Times New Roman"/>
              </a:rPr>
              <a:t>ivi</a:t>
            </a:r>
            <a:r>
              <a:rPr sz="3733" b="1" spc="7" dirty="0">
                <a:latin typeface="Times New Roman"/>
                <a:cs typeface="Times New Roman"/>
              </a:rPr>
              <a:t>du</a:t>
            </a:r>
            <a:r>
              <a:rPr sz="3733" b="1" spc="-20" dirty="0">
                <a:latin typeface="Times New Roman"/>
                <a:cs typeface="Times New Roman"/>
              </a:rPr>
              <a:t>al</a:t>
            </a:r>
            <a:r>
              <a:rPr sz="3733" b="1" spc="-7" dirty="0">
                <a:latin typeface="Times New Roman"/>
                <a:cs typeface="Times New Roman"/>
              </a:rPr>
              <a:t> </a:t>
            </a:r>
            <a:r>
              <a:rPr sz="3733" b="1" spc="-27" dirty="0">
                <a:latin typeface="Times New Roman"/>
                <a:cs typeface="Times New Roman"/>
              </a:rPr>
              <a:t>Fa</a:t>
            </a:r>
            <a:r>
              <a:rPr sz="3733" b="1" spc="-20" dirty="0">
                <a:latin typeface="Times New Roman"/>
                <a:cs typeface="Times New Roman"/>
              </a:rPr>
              <a:t>i</a:t>
            </a:r>
            <a:r>
              <a:rPr sz="3733" b="1" spc="-33" dirty="0">
                <a:latin typeface="Times New Roman"/>
                <a:cs typeface="Times New Roman"/>
              </a:rPr>
              <a:t>r</a:t>
            </a:r>
            <a:r>
              <a:rPr sz="3733" b="1" spc="7" dirty="0">
                <a:latin typeface="Times New Roman"/>
                <a:cs typeface="Times New Roman"/>
              </a:rPr>
              <a:t>n</a:t>
            </a:r>
            <a:r>
              <a:rPr sz="3733" b="1" spc="-33" dirty="0">
                <a:latin typeface="Times New Roman"/>
                <a:cs typeface="Times New Roman"/>
              </a:rPr>
              <a:t>e</a:t>
            </a:r>
            <a:r>
              <a:rPr sz="3733" b="1" spc="-7" dirty="0">
                <a:latin typeface="Times New Roman"/>
                <a:cs typeface="Times New Roman"/>
              </a:rPr>
              <a:t>s</a:t>
            </a:r>
            <a:r>
              <a:rPr sz="3733" b="1" dirty="0">
                <a:latin typeface="Times New Roman"/>
                <a:cs typeface="Times New Roman"/>
              </a:rPr>
              <a:t>s</a:t>
            </a:r>
            <a:endParaRPr sz="3733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4207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3" dirty="0">
                <a:latin typeface="Times New Roman"/>
                <a:cs typeface="Times New Roman"/>
              </a:rPr>
              <a:t>ndividual fairne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imila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eate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imila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spc="-152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6750" y="2485929"/>
            <a:ext cx="5218500" cy="347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221619"/>
            <a:ext cx="911120" cy="153888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32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47111" y="6605241"/>
            <a:ext cx="810937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dirty="0">
                <a:latin typeface="Times New Roman"/>
                <a:cs typeface="Times New Roman"/>
              </a:rPr>
              <a:t>I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ge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ource</a:t>
            </a:r>
            <a:r>
              <a:rPr sz="1333" spc="-7" dirty="0">
                <a:latin typeface="Times New Roman"/>
                <a:cs typeface="Times New Roman"/>
              </a:rPr>
              <a:t>: h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p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://miti</a:t>
            </a:r>
            <a:r>
              <a:rPr sz="1333" spc="-7" dirty="0">
                <a:latin typeface="Times New Roman"/>
                <a:cs typeface="Times New Roman"/>
              </a:rPr>
              <a:t>b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wa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il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b.</a:t>
            </a:r>
            <a:r>
              <a:rPr sz="1333" spc="-13" dirty="0">
                <a:latin typeface="Times New Roman"/>
                <a:cs typeface="Times New Roman"/>
              </a:rPr>
              <a:t>mit</a:t>
            </a:r>
            <a:r>
              <a:rPr sz="1333" spc="-7" dirty="0">
                <a:latin typeface="Times New Roman"/>
                <a:cs typeface="Times New Roman"/>
              </a:rPr>
              <a:t>.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dirty="0">
                <a:latin typeface="Times New Roman"/>
                <a:cs typeface="Times New Roman"/>
              </a:rPr>
              <a:t>wp-c</a:t>
            </a:r>
            <a:r>
              <a:rPr sz="1333" spc="-7" dirty="0">
                <a:latin typeface="Times New Roman"/>
                <a:cs typeface="Times New Roman"/>
              </a:rPr>
              <a:t>on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t/</a:t>
            </a:r>
            <a:r>
              <a:rPr sz="1333" spc="-7" dirty="0">
                <a:latin typeface="Times New Roman"/>
                <a:cs typeface="Times New Roman"/>
              </a:rPr>
              <a:t>up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dirty="0">
                <a:latin typeface="Times New Roman"/>
                <a:cs typeface="Times New Roman"/>
              </a:rPr>
              <a:t>ad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spc="-7" dirty="0">
                <a:latin typeface="Times New Roman"/>
                <a:cs typeface="Times New Roman"/>
              </a:rPr>
              <a:t>2020</a:t>
            </a:r>
            <a:r>
              <a:rPr sz="1333" spc="-13" dirty="0">
                <a:latin typeface="Times New Roman"/>
                <a:cs typeface="Times New Roman"/>
              </a:rPr>
              <a:t>/</a:t>
            </a:r>
            <a:r>
              <a:rPr sz="1333" spc="-7" dirty="0">
                <a:latin typeface="Times New Roman"/>
                <a:cs typeface="Times New Roman"/>
              </a:rPr>
              <a:t>04</a:t>
            </a:r>
            <a:r>
              <a:rPr sz="1333" spc="-13" dirty="0">
                <a:latin typeface="Times New Roman"/>
                <a:cs typeface="Times New Roman"/>
              </a:rPr>
              <a:t>/L</a:t>
            </a:r>
            <a:r>
              <a:rPr sz="1333" dirty="0">
                <a:latin typeface="Times New Roman"/>
                <a:cs typeface="Times New Roman"/>
              </a:rPr>
              <a:t>ead</a:t>
            </a:r>
            <a:r>
              <a:rPr sz="1333" spc="-7" dirty="0">
                <a:latin typeface="Times New Roman"/>
                <a:cs typeface="Times New Roman"/>
              </a:rPr>
              <a:t>sp</a:t>
            </a:r>
            <a:r>
              <a:rPr sz="1333" dirty="0">
                <a:latin typeface="Times New Roman"/>
                <a:cs typeface="Times New Roman"/>
              </a:rPr>
              <a:t>ace-Ge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yI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-</a:t>
            </a:r>
            <a:r>
              <a:rPr sz="1333" spc="-7" dirty="0">
                <a:latin typeface="Times New Roman"/>
                <a:cs typeface="Times New Roman"/>
              </a:rPr>
              <a:t>598952582.</a:t>
            </a:r>
            <a:r>
              <a:rPr sz="1333" spc="-13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pg</a:t>
            </a:r>
            <a:endParaRPr sz="1333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7197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dirty="0"/>
              <a:t>G</a:t>
            </a:r>
            <a:r>
              <a:rPr spc="7" dirty="0"/>
              <a:t>r</a:t>
            </a:r>
            <a:r>
              <a:rPr dirty="0"/>
              <a:t>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14587" y="1882600"/>
            <a:ext cx="11462223" cy="1959447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3275" marR="512221" indent="-457189">
              <a:lnSpc>
                <a:spcPts val="2147"/>
              </a:lnSpc>
              <a:buFont typeface="Times New Roman"/>
              <a:buChar char="•"/>
              <a:tabLst>
                <a:tab pos="473275" algn="l"/>
              </a:tabLst>
            </a:pPr>
            <a:r>
              <a:rPr sz="1867" b="1" spc="-27" dirty="0">
                <a:latin typeface="Times New Roman"/>
                <a:cs typeface="Times New Roman"/>
              </a:rPr>
              <a:t>F</a:t>
            </a:r>
            <a:r>
              <a:rPr sz="1867" b="1" spc="-13" dirty="0">
                <a:latin typeface="Times New Roman"/>
                <a:cs typeface="Times New Roman"/>
              </a:rPr>
              <a:t>air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e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dirty="0">
                <a:latin typeface="Times New Roman"/>
                <a:cs typeface="Times New Roman"/>
              </a:rPr>
              <a:t>s</a:t>
            </a:r>
            <a:r>
              <a:rPr sz="1867" b="1" spc="7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c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cer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: </a:t>
            </a:r>
            <a:r>
              <a:rPr sz="1867" spc="-27" dirty="0">
                <a:latin typeface="Times New Roman"/>
                <a:cs typeface="Times New Roman"/>
              </a:rPr>
              <a:t>T</a:t>
            </a:r>
            <a:r>
              <a:rPr sz="1867" spc="-13" dirty="0">
                <a:latin typeface="Times New Roman"/>
                <a:cs typeface="Times New Roman"/>
              </a:rPr>
              <a:t>he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b="1" spc="-7" dirty="0">
                <a:latin typeface="Times New Roman"/>
                <a:cs typeface="Times New Roman"/>
              </a:rPr>
              <a:t>unf</a:t>
            </a:r>
            <a:r>
              <a:rPr sz="1867" b="1" spc="-13" dirty="0">
                <a:latin typeface="Times New Roman"/>
                <a:cs typeface="Times New Roman"/>
              </a:rPr>
              <a:t>air</a:t>
            </a:r>
            <a:r>
              <a:rPr sz="1867" b="1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rec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mm</a:t>
            </a:r>
            <a:r>
              <a:rPr sz="1867" b="1" spc="-13" dirty="0">
                <a:latin typeface="Times New Roman"/>
                <a:cs typeface="Times New Roman"/>
              </a:rPr>
              <a:t>e</a:t>
            </a:r>
            <a:r>
              <a:rPr sz="1867" b="1" spc="-7" dirty="0">
                <a:latin typeface="Times New Roman"/>
                <a:cs typeface="Times New Roman"/>
              </a:rPr>
              <a:t>nd</a:t>
            </a:r>
            <a:r>
              <a:rPr sz="1867" b="1" dirty="0">
                <a:latin typeface="Times New Roman"/>
                <a:cs typeface="Times New Roman"/>
              </a:rPr>
              <a:t>a</a:t>
            </a:r>
            <a:r>
              <a:rPr sz="1867" b="1" spc="-7" dirty="0">
                <a:latin typeface="Times New Roman"/>
                <a:cs typeface="Times New Roman"/>
              </a:rPr>
              <a:t>t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dirty="0">
                <a:latin typeface="Times New Roman"/>
                <a:cs typeface="Times New Roman"/>
              </a:rPr>
              <a:t>on</a:t>
            </a:r>
            <a:r>
              <a:rPr sz="1867" b="1" spc="-7" dirty="0">
                <a:latin typeface="Times New Roman"/>
                <a:cs typeface="Times New Roman"/>
              </a:rPr>
              <a:t> qu</a:t>
            </a:r>
            <a:r>
              <a:rPr sz="1867" b="1" spc="-13" dirty="0">
                <a:latin typeface="Times New Roman"/>
                <a:cs typeface="Times New Roman"/>
              </a:rPr>
              <a:t>ali</a:t>
            </a:r>
            <a:r>
              <a:rPr sz="1867" b="1" spc="-7" dirty="0">
                <a:latin typeface="Times New Roman"/>
                <a:cs typeface="Times New Roman"/>
              </a:rPr>
              <a:t>t</a:t>
            </a:r>
            <a:r>
              <a:rPr sz="1867" b="1" dirty="0">
                <a:latin typeface="Times New Roman"/>
                <a:cs typeface="Times New Roman"/>
              </a:rPr>
              <a:t>y</a:t>
            </a:r>
            <a:r>
              <a:rPr sz="1867" b="1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bet</a:t>
            </a:r>
            <a:r>
              <a:rPr sz="1867" dirty="0">
                <a:latin typeface="Times New Roman"/>
                <a:cs typeface="Times New Roman"/>
              </a:rPr>
              <a:t>w</a:t>
            </a:r>
            <a:r>
              <a:rPr sz="1867" spc="-13" dirty="0">
                <a:latin typeface="Times New Roman"/>
                <a:cs typeface="Times New Roman"/>
              </a:rPr>
              <a:t>ee</a:t>
            </a:r>
            <a:r>
              <a:rPr sz="1867" dirty="0">
                <a:latin typeface="Times New Roman"/>
                <a:cs typeface="Times New Roman"/>
              </a:rPr>
              <a:t>n </a:t>
            </a:r>
            <a:r>
              <a:rPr sz="1867" b="1" spc="-7" dirty="0">
                <a:latin typeface="Times New Roman"/>
                <a:cs typeface="Times New Roman"/>
              </a:rPr>
              <a:t>u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13" dirty="0">
                <a:latin typeface="Times New Roman"/>
                <a:cs typeface="Times New Roman"/>
              </a:rPr>
              <a:t>er</a:t>
            </a:r>
            <a:r>
              <a:rPr sz="1867" b="1" dirty="0">
                <a:latin typeface="Times New Roman"/>
                <a:cs typeface="Times New Roman"/>
              </a:rPr>
              <a:t> </a:t>
            </a:r>
            <a:r>
              <a:rPr sz="1867" b="1" spc="-13" dirty="0">
                <a:latin typeface="Times New Roman"/>
                <a:cs typeface="Times New Roman"/>
              </a:rPr>
              <a:t>gr</a:t>
            </a:r>
            <a:r>
              <a:rPr sz="1867" b="1" dirty="0">
                <a:latin typeface="Times New Roman"/>
                <a:cs typeface="Times New Roman"/>
              </a:rPr>
              <a:t>o</a:t>
            </a:r>
            <a:r>
              <a:rPr sz="1867" b="1" spc="-7" dirty="0">
                <a:latin typeface="Times New Roman"/>
                <a:cs typeface="Times New Roman"/>
              </a:rPr>
              <a:t>up</a:t>
            </a:r>
            <a:r>
              <a:rPr sz="1867" b="1" dirty="0">
                <a:latin typeface="Times New Roman"/>
                <a:cs typeface="Times New Roman"/>
              </a:rPr>
              <a:t>s</a:t>
            </a:r>
            <a:r>
              <a:rPr sz="1867" b="1" spc="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w</a:t>
            </a:r>
            <a:r>
              <a:rPr sz="1867" spc="-13" dirty="0">
                <a:latin typeface="Times New Roman"/>
                <a:cs typeface="Times New Roman"/>
              </a:rPr>
              <a:t>it</a:t>
            </a:r>
            <a:r>
              <a:rPr sz="1867" dirty="0">
                <a:latin typeface="Times New Roman"/>
                <a:cs typeface="Times New Roman"/>
              </a:rPr>
              <a:t>h </a:t>
            </a:r>
            <a:r>
              <a:rPr sz="1867" spc="-13" dirty="0">
                <a:latin typeface="Times New Roman"/>
                <a:cs typeface="Times New Roman"/>
              </a:rPr>
              <a:t>di</a:t>
            </a:r>
            <a:r>
              <a:rPr sz="1867" spc="-7" dirty="0">
                <a:latin typeface="Times New Roman"/>
                <a:cs typeface="Times New Roman"/>
              </a:rPr>
              <a:t>ff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ent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activit</a:t>
            </a:r>
            <a:r>
              <a:rPr sz="1867" dirty="0">
                <a:latin typeface="Times New Roman"/>
                <a:cs typeface="Times New Roman"/>
              </a:rPr>
              <a:t>y </a:t>
            </a:r>
            <a:r>
              <a:rPr sz="1867" spc="-13" dirty="0">
                <a:latin typeface="Times New Roman"/>
                <a:cs typeface="Times New Roman"/>
              </a:rPr>
              <a:t>level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, 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.g., </a:t>
            </a:r>
            <a:r>
              <a:rPr sz="1867" spc="-13" dirty="0">
                <a:latin typeface="Times New Roman"/>
                <a:cs typeface="Times New Roman"/>
              </a:rPr>
              <a:t>nu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be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inte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acti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  <a:p>
            <a:pPr marL="473275" indent="-457189">
              <a:spcBef>
                <a:spcPts val="360"/>
              </a:spcBef>
              <a:buFont typeface="Times New Roman"/>
              <a:buChar char="•"/>
              <a:tabLst>
                <a:tab pos="473275" algn="l"/>
              </a:tabLst>
            </a:pPr>
            <a:r>
              <a:rPr sz="1867" dirty="0">
                <a:latin typeface="Times New Roman"/>
                <a:cs typeface="Times New Roman"/>
              </a:rPr>
              <a:t>Un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ai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c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-7" dirty="0">
                <a:latin typeface="Times New Roman"/>
                <a:cs typeface="Times New Roman"/>
              </a:rPr>
              <a:t>rr</a:t>
            </a:r>
            <a:r>
              <a:rPr sz="1867" spc="-13" dirty="0">
                <a:latin typeface="Times New Roman"/>
                <a:cs typeface="Times New Roman"/>
              </a:rPr>
              <a:t>ent</a:t>
            </a:r>
            <a:r>
              <a:rPr sz="1867" spc="-7" dirty="0">
                <a:latin typeface="Times New Roman"/>
                <a:cs typeface="Times New Roman"/>
              </a:rPr>
              <a:t> r</a:t>
            </a:r>
            <a:r>
              <a:rPr sz="1867" spc="-13" dirty="0">
                <a:latin typeface="Times New Roman"/>
                <a:cs typeface="Times New Roman"/>
              </a:rPr>
              <a:t>eco</a:t>
            </a:r>
            <a:r>
              <a:rPr sz="1867" spc="-27" dirty="0">
                <a:latin typeface="Times New Roman"/>
                <a:cs typeface="Times New Roman"/>
              </a:rPr>
              <a:t>mm</a:t>
            </a:r>
            <a:r>
              <a:rPr sz="1867" spc="-13" dirty="0">
                <a:latin typeface="Times New Roman"/>
                <a:cs typeface="Times New Roman"/>
              </a:rPr>
              <a:t>ende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te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:</a:t>
            </a:r>
            <a:endParaRPr sz="1867">
              <a:latin typeface="Times New Roman"/>
              <a:cs typeface="Times New Roman"/>
            </a:endParaRPr>
          </a:p>
          <a:p>
            <a:pPr marL="1006661" lvl="1" indent="-380990">
              <a:spcBef>
                <a:spcPts val="573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1867" dirty="0">
                <a:latin typeface="Times New Roman"/>
                <a:cs typeface="Times New Roman"/>
              </a:rPr>
              <a:t>A</a:t>
            </a:r>
            <a:r>
              <a:rPr sz="1867" spc="-13" dirty="0">
                <a:latin typeface="Times New Roman"/>
                <a:cs typeface="Times New Roman"/>
              </a:rPr>
              <a:t>ctive</a:t>
            </a:r>
            <a:r>
              <a:rPr sz="1867" dirty="0">
                <a:latin typeface="Times New Roman"/>
                <a:cs typeface="Times New Roman"/>
              </a:rPr>
              <a:t> 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onl</a:t>
            </a:r>
            <a:r>
              <a:rPr sz="1867" dirty="0">
                <a:latin typeface="Times New Roman"/>
                <a:cs typeface="Times New Roman"/>
              </a:rPr>
              <a:t>y </a:t>
            </a:r>
            <a:r>
              <a:rPr sz="1867" spc="-13" dirty="0">
                <a:latin typeface="Times New Roman"/>
                <a:cs typeface="Times New Roman"/>
              </a:rPr>
              <a:t>account</a:t>
            </a:r>
            <a:r>
              <a:rPr sz="1867" spc="-7" dirty="0">
                <a:latin typeface="Times New Roman"/>
                <a:cs typeface="Times New Roman"/>
              </a:rPr>
              <a:t> f</a:t>
            </a:r>
            <a:r>
              <a:rPr sz="1867" dirty="0">
                <a:latin typeface="Times New Roman"/>
                <a:cs typeface="Times New Roman"/>
              </a:rPr>
              <a:t>or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7" dirty="0">
                <a:latin typeface="Times New Roman"/>
                <a:cs typeface="Times New Roman"/>
              </a:rPr>
              <a:t>m</a:t>
            </a:r>
            <a:r>
              <a:rPr sz="1867" b="1" spc="-13" dirty="0">
                <a:latin typeface="Times New Roman"/>
                <a:cs typeface="Times New Roman"/>
              </a:rPr>
              <a:t>al</a:t>
            </a:r>
            <a:r>
              <a:rPr sz="1867" b="1" spc="-7" dirty="0">
                <a:latin typeface="Times New Roman"/>
                <a:cs typeface="Times New Roman"/>
              </a:rPr>
              <a:t>l </a:t>
            </a:r>
            <a:r>
              <a:rPr sz="1867" dirty="0">
                <a:latin typeface="Times New Roman"/>
                <a:cs typeface="Times New Roman"/>
              </a:rPr>
              <a:t>p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opo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  <a:p>
            <a:pPr marL="1006661" marR="6773" lvl="1" indent="-380990">
              <a:lnSpc>
                <a:spcPct val="101400"/>
              </a:lnSpc>
              <a:spcBef>
                <a:spcPts val="1180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1867" spc="-27" dirty="0">
                <a:latin typeface="Times New Roman"/>
                <a:cs typeface="Times New Roman"/>
              </a:rPr>
              <a:t>T</a:t>
            </a:r>
            <a:r>
              <a:rPr sz="1867" spc="-13" dirty="0">
                <a:latin typeface="Times New Roman"/>
                <a:cs typeface="Times New Roman"/>
              </a:rPr>
              <a:t>he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ave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age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eco</a:t>
            </a:r>
            <a:r>
              <a:rPr sz="1867" spc="-27" dirty="0">
                <a:latin typeface="Times New Roman"/>
                <a:cs typeface="Times New Roman"/>
              </a:rPr>
              <a:t>mm</a:t>
            </a:r>
            <a:r>
              <a:rPr sz="1867" spc="-13" dirty="0">
                <a:latin typeface="Times New Roman"/>
                <a:cs typeface="Times New Roman"/>
              </a:rPr>
              <a:t>endati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qualit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the</a:t>
            </a:r>
            <a:r>
              <a:rPr sz="1867" spc="133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s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al</a:t>
            </a:r>
            <a:r>
              <a:rPr sz="1867" spc="-7" dirty="0">
                <a:latin typeface="Times New Roman"/>
                <a:cs typeface="Times New Roman"/>
              </a:rPr>
              <a:t>l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g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oup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(</a:t>
            </a:r>
            <a:r>
              <a:rPr sz="1867" i="1" spc="-13" dirty="0">
                <a:latin typeface="Times New Roman"/>
                <a:cs typeface="Times New Roman"/>
              </a:rPr>
              <a:t>active</a:t>
            </a:r>
            <a:r>
              <a:rPr sz="1867" dirty="0">
                <a:latin typeface="Times New Roman"/>
                <a:cs typeface="Times New Roman"/>
              </a:rPr>
              <a:t>)</a:t>
            </a:r>
            <a:r>
              <a:rPr sz="1867" spc="120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is</a:t>
            </a:r>
            <a:r>
              <a:rPr sz="1867" spc="133" dirty="0">
                <a:latin typeface="Times New Roman"/>
                <a:cs typeface="Times New Roman"/>
              </a:rPr>
              <a:t> </a:t>
            </a:r>
            <a:r>
              <a:rPr sz="1867" b="1" spc="7" dirty="0">
                <a:latin typeface="Times New Roman"/>
                <a:cs typeface="Times New Roman"/>
              </a:rPr>
              <a:t>s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dirty="0">
                <a:latin typeface="Times New Roman"/>
                <a:cs typeface="Times New Roman"/>
              </a:rPr>
              <a:t>g</a:t>
            </a:r>
            <a:r>
              <a:rPr sz="1867" b="1" spc="-7" dirty="0">
                <a:latin typeface="Times New Roman"/>
                <a:cs typeface="Times New Roman"/>
              </a:rPr>
              <a:t>n</a:t>
            </a:r>
            <a:r>
              <a:rPr sz="1867" b="1" spc="-13" dirty="0">
                <a:latin typeface="Times New Roman"/>
                <a:cs typeface="Times New Roman"/>
              </a:rPr>
              <a:t>i</a:t>
            </a:r>
            <a:r>
              <a:rPr sz="1867" b="1" spc="-7" dirty="0">
                <a:latin typeface="Times New Roman"/>
                <a:cs typeface="Times New Roman"/>
              </a:rPr>
              <a:t>f</a:t>
            </a:r>
            <a:r>
              <a:rPr sz="1867" b="1" spc="-13" dirty="0">
                <a:latin typeface="Times New Roman"/>
                <a:cs typeface="Times New Roman"/>
              </a:rPr>
              <a:t>ic</a:t>
            </a:r>
            <a:r>
              <a:rPr sz="1867" b="1" dirty="0">
                <a:latin typeface="Times New Roman"/>
                <a:cs typeface="Times New Roman"/>
              </a:rPr>
              <a:t>a</a:t>
            </a:r>
            <a:r>
              <a:rPr sz="1867" b="1" spc="-7" dirty="0">
                <a:latin typeface="Times New Roman"/>
                <a:cs typeface="Times New Roman"/>
              </a:rPr>
              <a:t>nt</a:t>
            </a:r>
            <a:r>
              <a:rPr sz="1867" b="1" spc="-13" dirty="0">
                <a:latin typeface="Times New Roman"/>
                <a:cs typeface="Times New Roman"/>
              </a:rPr>
              <a:t>l</a:t>
            </a:r>
            <a:r>
              <a:rPr sz="1867" b="1" dirty="0">
                <a:latin typeface="Times New Roman"/>
                <a:cs typeface="Times New Roman"/>
              </a:rPr>
              <a:t>y</a:t>
            </a:r>
            <a:r>
              <a:rPr sz="1867" b="1" spc="127" dirty="0">
                <a:latin typeface="Times New Roman"/>
                <a:cs typeface="Times New Roman"/>
              </a:rPr>
              <a:t> </a:t>
            </a:r>
            <a:r>
              <a:rPr sz="1867" b="1" spc="-7" dirty="0">
                <a:latin typeface="Times New Roman"/>
                <a:cs typeface="Times New Roman"/>
              </a:rPr>
              <a:t>b</a:t>
            </a:r>
            <a:r>
              <a:rPr sz="1867" b="1" dirty="0">
                <a:latin typeface="Times New Roman"/>
                <a:cs typeface="Times New Roman"/>
              </a:rPr>
              <a:t>e</a:t>
            </a:r>
            <a:r>
              <a:rPr sz="1867" b="1" spc="-13" dirty="0">
                <a:latin typeface="Times New Roman"/>
                <a:cs typeface="Times New Roman"/>
              </a:rPr>
              <a:t>tter</a:t>
            </a:r>
            <a:r>
              <a:rPr sz="1867" b="1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tha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that</a:t>
            </a:r>
            <a:r>
              <a:rPr sz="1867" spc="12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on </a:t>
            </a:r>
            <a:r>
              <a:rPr sz="1867" spc="-13" dirty="0">
                <a:latin typeface="Times New Roman"/>
                <a:cs typeface="Times New Roman"/>
              </a:rPr>
              <a:t>the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aini</a:t>
            </a:r>
            <a:r>
              <a:rPr sz="1867" dirty="0">
                <a:latin typeface="Times New Roman"/>
                <a:cs typeface="Times New Roman"/>
              </a:rPr>
              <a:t>ng 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spc="-13" dirty="0">
                <a:latin typeface="Times New Roman"/>
                <a:cs typeface="Times New Roman"/>
              </a:rPr>
              <a:t>aj</a:t>
            </a:r>
            <a:r>
              <a:rPr sz="1867" dirty="0">
                <a:latin typeface="Times New Roman"/>
                <a:cs typeface="Times New Roman"/>
              </a:rPr>
              <a:t>o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it</a:t>
            </a:r>
            <a:r>
              <a:rPr sz="1867" dirty="0">
                <a:latin typeface="Times New Roman"/>
                <a:cs typeface="Times New Roman"/>
              </a:rPr>
              <a:t>y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(</a:t>
            </a:r>
            <a:r>
              <a:rPr sz="1867" i="1" spc="-13" dirty="0">
                <a:latin typeface="Times New Roman"/>
                <a:cs typeface="Times New Roman"/>
              </a:rPr>
              <a:t>inactive</a:t>
            </a:r>
            <a:r>
              <a:rPr sz="1867" dirty="0">
                <a:latin typeface="Times New Roman"/>
                <a:cs typeface="Times New Roman"/>
              </a:rPr>
              <a:t>)</a:t>
            </a:r>
            <a:r>
              <a:rPr sz="1867" spc="-7" dirty="0">
                <a:latin typeface="Times New Roman"/>
                <a:cs typeface="Times New Roman"/>
              </a:rPr>
              <a:t> f</a:t>
            </a:r>
            <a:r>
              <a:rPr sz="1867" dirty="0">
                <a:latin typeface="Times New Roman"/>
                <a:cs typeface="Times New Roman"/>
              </a:rPr>
              <a:t>or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al</a:t>
            </a:r>
            <a:r>
              <a:rPr sz="1867" spc="-7" dirty="0">
                <a:latin typeface="Times New Roman"/>
                <a:cs typeface="Times New Roman"/>
              </a:rPr>
              <a:t>l </a:t>
            </a:r>
            <a:r>
              <a:rPr sz="1867" spc="-13" dirty="0">
                <a:latin typeface="Times New Roman"/>
                <a:cs typeface="Times New Roman"/>
              </a:rPr>
              <a:t>ba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eline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.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18762" y="3932407"/>
            <a:ext cx="2790309" cy="2313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995423" y="4011168"/>
            <a:ext cx="2474976" cy="2288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617215" y="4019297"/>
            <a:ext cx="959103" cy="1580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352499" y="4370069"/>
            <a:ext cx="1760220" cy="1760220"/>
          </a:xfrm>
          <a:custGeom>
            <a:avLst/>
            <a:gdLst/>
            <a:ahLst/>
            <a:cxnLst/>
            <a:rect l="l" t="t" r="r" b="b"/>
            <a:pathLst>
              <a:path w="1320164" h="1320164">
                <a:moveTo>
                  <a:pt x="455974" y="32290"/>
                </a:moveTo>
                <a:lnTo>
                  <a:pt x="415861" y="46763"/>
                </a:lnTo>
                <a:lnTo>
                  <a:pt x="377137" y="63612"/>
                </a:lnTo>
                <a:lnTo>
                  <a:pt x="339875" y="82737"/>
                </a:lnTo>
                <a:lnTo>
                  <a:pt x="304147" y="104040"/>
                </a:lnTo>
                <a:lnTo>
                  <a:pt x="270024" y="127420"/>
                </a:lnTo>
                <a:lnTo>
                  <a:pt x="237580" y="152779"/>
                </a:lnTo>
                <a:lnTo>
                  <a:pt x="206886" y="180016"/>
                </a:lnTo>
                <a:lnTo>
                  <a:pt x="178014" y="209034"/>
                </a:lnTo>
                <a:lnTo>
                  <a:pt x="151038" y="239731"/>
                </a:lnTo>
                <a:lnTo>
                  <a:pt x="126028" y="272009"/>
                </a:lnTo>
                <a:lnTo>
                  <a:pt x="103057" y="305769"/>
                </a:lnTo>
                <a:lnTo>
                  <a:pt x="82198" y="340910"/>
                </a:lnTo>
                <a:lnTo>
                  <a:pt x="63522" y="377335"/>
                </a:lnTo>
                <a:lnTo>
                  <a:pt x="47103" y="414942"/>
                </a:lnTo>
                <a:lnTo>
                  <a:pt x="33011" y="453634"/>
                </a:lnTo>
                <a:lnTo>
                  <a:pt x="21319" y="493309"/>
                </a:lnTo>
                <a:lnTo>
                  <a:pt x="12100" y="533870"/>
                </a:lnTo>
                <a:lnTo>
                  <a:pt x="5426" y="575217"/>
                </a:lnTo>
                <a:lnTo>
                  <a:pt x="1368" y="617250"/>
                </a:lnTo>
                <a:lnTo>
                  <a:pt x="0" y="659870"/>
                </a:lnTo>
                <a:lnTo>
                  <a:pt x="2187" y="713990"/>
                </a:lnTo>
                <a:lnTo>
                  <a:pt x="8636" y="766905"/>
                </a:lnTo>
                <a:lnTo>
                  <a:pt x="19178" y="818445"/>
                </a:lnTo>
                <a:lnTo>
                  <a:pt x="33641" y="868442"/>
                </a:lnTo>
                <a:lnTo>
                  <a:pt x="51857" y="916723"/>
                </a:lnTo>
                <a:lnTo>
                  <a:pt x="73655" y="963121"/>
                </a:lnTo>
                <a:lnTo>
                  <a:pt x="98866" y="1007465"/>
                </a:lnTo>
                <a:lnTo>
                  <a:pt x="127319" y="1049585"/>
                </a:lnTo>
                <a:lnTo>
                  <a:pt x="158846" y="1089311"/>
                </a:lnTo>
                <a:lnTo>
                  <a:pt x="193275" y="1126474"/>
                </a:lnTo>
                <a:lnTo>
                  <a:pt x="230438" y="1160904"/>
                </a:lnTo>
                <a:lnTo>
                  <a:pt x="270165" y="1192430"/>
                </a:lnTo>
                <a:lnTo>
                  <a:pt x="312285" y="1220884"/>
                </a:lnTo>
                <a:lnTo>
                  <a:pt x="356628" y="1246095"/>
                </a:lnTo>
                <a:lnTo>
                  <a:pt x="403026" y="1267893"/>
                </a:lnTo>
                <a:lnTo>
                  <a:pt x="451308" y="1286108"/>
                </a:lnTo>
                <a:lnTo>
                  <a:pt x="501304" y="1300572"/>
                </a:lnTo>
                <a:lnTo>
                  <a:pt x="552844" y="1311113"/>
                </a:lnTo>
                <a:lnTo>
                  <a:pt x="605759" y="1317562"/>
                </a:lnTo>
                <a:lnTo>
                  <a:pt x="659879" y="1319750"/>
                </a:lnTo>
                <a:lnTo>
                  <a:pt x="714000" y="1317562"/>
                </a:lnTo>
                <a:lnTo>
                  <a:pt x="766915" y="1311113"/>
                </a:lnTo>
                <a:lnTo>
                  <a:pt x="818457" y="1300572"/>
                </a:lnTo>
                <a:lnTo>
                  <a:pt x="868453" y="1286108"/>
                </a:lnTo>
                <a:lnTo>
                  <a:pt x="916736" y="1267893"/>
                </a:lnTo>
                <a:lnTo>
                  <a:pt x="963135" y="1246095"/>
                </a:lnTo>
                <a:lnTo>
                  <a:pt x="1007480" y="1220884"/>
                </a:lnTo>
                <a:lnTo>
                  <a:pt x="1049601" y="1192430"/>
                </a:lnTo>
                <a:lnTo>
                  <a:pt x="1089328" y="1160904"/>
                </a:lnTo>
                <a:lnTo>
                  <a:pt x="1126492" y="1126474"/>
                </a:lnTo>
                <a:lnTo>
                  <a:pt x="1160923" y="1089311"/>
                </a:lnTo>
                <a:lnTo>
                  <a:pt x="1192450" y="1049585"/>
                </a:lnTo>
                <a:lnTo>
                  <a:pt x="1220905" y="1007465"/>
                </a:lnTo>
                <a:lnTo>
                  <a:pt x="1246116" y="963121"/>
                </a:lnTo>
                <a:lnTo>
                  <a:pt x="1267915" y="916723"/>
                </a:lnTo>
                <a:lnTo>
                  <a:pt x="1286132" y="868442"/>
                </a:lnTo>
                <a:lnTo>
                  <a:pt x="1300595" y="818445"/>
                </a:lnTo>
                <a:lnTo>
                  <a:pt x="1311137" y="766905"/>
                </a:lnTo>
                <a:lnTo>
                  <a:pt x="1317587" y="713990"/>
                </a:lnTo>
                <a:lnTo>
                  <a:pt x="1319774" y="659870"/>
                </a:lnTo>
                <a:lnTo>
                  <a:pt x="659879" y="659870"/>
                </a:lnTo>
                <a:lnTo>
                  <a:pt x="455974" y="32290"/>
                </a:lnTo>
                <a:close/>
              </a:path>
              <a:path w="1320164" h="1320164">
                <a:moveTo>
                  <a:pt x="659879" y="0"/>
                </a:moveTo>
                <a:lnTo>
                  <a:pt x="659879" y="659870"/>
                </a:lnTo>
                <a:lnTo>
                  <a:pt x="1319774" y="659870"/>
                </a:lnTo>
                <a:lnTo>
                  <a:pt x="1317587" y="605750"/>
                </a:lnTo>
                <a:lnTo>
                  <a:pt x="1311137" y="552835"/>
                </a:lnTo>
                <a:lnTo>
                  <a:pt x="1300595" y="501294"/>
                </a:lnTo>
                <a:lnTo>
                  <a:pt x="1286132" y="451299"/>
                </a:lnTo>
                <a:lnTo>
                  <a:pt x="1267915" y="403017"/>
                </a:lnTo>
                <a:lnTo>
                  <a:pt x="1246116" y="356620"/>
                </a:lnTo>
                <a:lnTo>
                  <a:pt x="1220905" y="312277"/>
                </a:lnTo>
                <a:lnTo>
                  <a:pt x="1192450" y="270158"/>
                </a:lnTo>
                <a:lnTo>
                  <a:pt x="1160923" y="230432"/>
                </a:lnTo>
                <a:lnTo>
                  <a:pt x="1126492" y="193270"/>
                </a:lnTo>
                <a:lnTo>
                  <a:pt x="1089328" y="158841"/>
                </a:lnTo>
                <a:lnTo>
                  <a:pt x="1049601" y="127315"/>
                </a:lnTo>
                <a:lnTo>
                  <a:pt x="1007480" y="98862"/>
                </a:lnTo>
                <a:lnTo>
                  <a:pt x="963135" y="73652"/>
                </a:lnTo>
                <a:lnTo>
                  <a:pt x="916736" y="51855"/>
                </a:lnTo>
                <a:lnTo>
                  <a:pt x="868453" y="33640"/>
                </a:lnTo>
                <a:lnTo>
                  <a:pt x="818457" y="19177"/>
                </a:lnTo>
                <a:lnTo>
                  <a:pt x="766915" y="8636"/>
                </a:lnTo>
                <a:lnTo>
                  <a:pt x="714000" y="2187"/>
                </a:lnTo>
                <a:lnTo>
                  <a:pt x="659879" y="0"/>
                </a:lnTo>
                <a:close/>
              </a:path>
            </a:pathLst>
          </a:custGeom>
          <a:solidFill>
            <a:srgbClr val="FF7C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960465" y="4370079"/>
            <a:ext cx="272627" cy="880533"/>
          </a:xfrm>
          <a:custGeom>
            <a:avLst/>
            <a:gdLst/>
            <a:ahLst/>
            <a:cxnLst/>
            <a:rect l="l" t="t" r="r" b="b"/>
            <a:pathLst>
              <a:path w="204469" h="660400">
                <a:moveTo>
                  <a:pt x="200639" y="0"/>
                </a:moveTo>
                <a:lnTo>
                  <a:pt x="162373" y="1299"/>
                </a:lnTo>
                <a:lnTo>
                  <a:pt x="124300" y="4810"/>
                </a:lnTo>
                <a:lnTo>
                  <a:pt x="86515" y="10516"/>
                </a:lnTo>
                <a:lnTo>
                  <a:pt x="49111" y="18402"/>
                </a:lnTo>
                <a:lnTo>
                  <a:pt x="12186" y="28453"/>
                </a:lnTo>
                <a:lnTo>
                  <a:pt x="0" y="32282"/>
                </a:lnTo>
                <a:lnTo>
                  <a:pt x="203905" y="659862"/>
                </a:lnTo>
                <a:lnTo>
                  <a:pt x="200639" y="0"/>
                </a:lnTo>
                <a:close/>
              </a:path>
            </a:pathLst>
          </a:custGeom>
          <a:solidFill>
            <a:srgbClr val="B0DD7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064257" y="5539231"/>
            <a:ext cx="544575" cy="3657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097876" y="5571409"/>
            <a:ext cx="406557" cy="225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3131756" y="5593877"/>
            <a:ext cx="33951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95%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70784" y="4669536"/>
            <a:ext cx="459232" cy="365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002613" y="4702411"/>
            <a:ext cx="321817" cy="2259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3036487" y="4724180"/>
            <a:ext cx="25484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21173" y="3985392"/>
            <a:ext cx="26289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Ra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ti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o b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tw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ee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200" b="1" spc="-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ive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 and 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ac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t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ive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 u</a:t>
            </a:r>
            <a:r>
              <a:rPr sz="1200" b="1" spc="-7" dirty="0">
                <a:solidFill>
                  <a:srgbClr val="404040"/>
                </a:solidFill>
                <a:latin typeface="Times New Roman"/>
                <a:cs typeface="Times New Roman"/>
              </a:rPr>
              <a:t>ser</a:t>
            </a:r>
            <a:r>
              <a:rPr sz="1200" b="1" dirty="0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17213" y="5078602"/>
            <a:ext cx="1846580" cy="676487"/>
          </a:xfrm>
          <a:custGeom>
            <a:avLst/>
            <a:gdLst/>
            <a:ahLst/>
            <a:cxnLst/>
            <a:rect l="l" t="t" r="r" b="b"/>
            <a:pathLst>
              <a:path w="1384935" h="507364">
                <a:moveTo>
                  <a:pt x="0" y="507360"/>
                </a:moveTo>
                <a:lnTo>
                  <a:pt x="1384828" y="507360"/>
                </a:lnTo>
                <a:lnTo>
                  <a:pt x="1384828" y="0"/>
                </a:lnTo>
                <a:lnTo>
                  <a:pt x="0" y="0"/>
                </a:lnTo>
                <a:lnTo>
                  <a:pt x="0" y="50736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4510023" y="5416844"/>
            <a:ext cx="68580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65" y="0"/>
                </a:lnTo>
              </a:path>
            </a:pathLst>
          </a:custGeom>
          <a:ln w="52335">
            <a:solidFill>
              <a:srgbClr val="FF7C8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4588886" y="5327184"/>
            <a:ext cx="498687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067" spc="-4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spc="73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067" spc="-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067" spc="-7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067" spc="-4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067" spc="2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endParaRPr sz="1067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59237" y="5416844"/>
            <a:ext cx="68580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065" y="0"/>
                </a:lnTo>
              </a:path>
            </a:pathLst>
          </a:custGeom>
          <a:ln w="52335">
            <a:solidFill>
              <a:srgbClr val="B0DD7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5438094" y="5327184"/>
            <a:ext cx="397087" cy="16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067" spc="-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067" spc="-7" dirty="0">
                <a:solidFill>
                  <a:srgbClr val="404040"/>
                </a:solidFill>
                <a:latin typeface="Arial"/>
                <a:cs typeface="Arial"/>
              </a:rPr>
              <a:t>ct</a:t>
            </a:r>
            <a:r>
              <a:rPr sz="1067" spc="-167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067" spc="-107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1067" dirty="0">
                <a:solidFill>
                  <a:srgbClr val="404040"/>
                </a:solidFill>
                <a:latin typeface="Arial"/>
                <a:cs typeface="Arial"/>
              </a:rPr>
              <a:t>ve</a:t>
            </a:r>
            <a:endParaRPr sz="1067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33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714587" y="6604285"/>
            <a:ext cx="467021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er-or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20" dirty="0">
                <a:latin typeface="Times New Roman"/>
                <a:cs typeface="Times New Roman"/>
              </a:rPr>
              <a:t>mm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WWW</a:t>
            </a:r>
            <a:r>
              <a:rPr sz="1333" dirty="0">
                <a:latin typeface="Times New Roman"/>
                <a:cs typeface="Times New Roman"/>
              </a:rPr>
              <a:t>’21</a:t>
            </a:r>
            <a:r>
              <a:rPr sz="1333" spc="-7" dirty="0">
                <a:latin typeface="Arial"/>
                <a:cs typeface="Arial"/>
              </a:rPr>
              <a:t>.</a:t>
            </a:r>
            <a:endParaRPr sz="13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546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4270" y="2703291"/>
            <a:ext cx="8144087" cy="3307080"/>
          </a:xfrm>
          <a:custGeom>
            <a:avLst/>
            <a:gdLst/>
            <a:ahLst/>
            <a:cxnLst/>
            <a:rect l="l" t="t" r="r" b="b"/>
            <a:pathLst>
              <a:path w="6108065" h="2480310">
                <a:moveTo>
                  <a:pt x="0" y="2479822"/>
                </a:moveTo>
                <a:lnTo>
                  <a:pt x="6107582" y="2479822"/>
                </a:lnTo>
                <a:lnTo>
                  <a:pt x="6107582" y="0"/>
                </a:lnTo>
                <a:lnTo>
                  <a:pt x="0" y="0"/>
                </a:lnTo>
                <a:lnTo>
                  <a:pt x="0" y="2479822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b="1" dirty="0" err="1">
                <a:latin typeface="Times New Roman"/>
                <a:cs typeface="Times New Roman"/>
              </a:rPr>
              <a:t>Active</a:t>
            </a:r>
            <a:r>
              <a:rPr b="1" dirty="0">
                <a:latin typeface="Times New Roman"/>
                <a:cs typeface="Times New Roman"/>
              </a:rPr>
              <a:t> vs. </a:t>
            </a:r>
            <a:r>
              <a:rPr lang="cs-CZ" b="1" dirty="0" err="1">
                <a:latin typeface="Times New Roman"/>
                <a:cs typeface="Times New Roman"/>
              </a:rPr>
              <a:t>I</a:t>
            </a:r>
            <a:r>
              <a:rPr b="1" dirty="0" err="1">
                <a:latin typeface="Times New Roman"/>
                <a:cs typeface="Times New Roman"/>
              </a:rPr>
              <a:t>nactive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groups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14587" y="1725772"/>
            <a:ext cx="10541000" cy="73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2200"/>
              </a:lnSpc>
            </a:pPr>
            <a:r>
              <a:rPr sz="2400" spc="-7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ide: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ement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i</a:t>
            </a:r>
            <a:r>
              <a:rPr sz="2400" dirty="0">
                <a:latin typeface="Times New Roman"/>
                <a:cs typeface="Times New Roman"/>
              </a:rPr>
              <a:t>n r</a:t>
            </a:r>
            <a:r>
              <a:rPr sz="2400" spc="-13" dirty="0">
                <a:latin typeface="Times New Roman"/>
                <a:cs typeface="Times New Roman"/>
              </a:rPr>
              <a:t>ecommende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ma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-13" dirty="0">
                <a:latin typeface="Times New Roman"/>
                <a:cs typeface="Times New Roman"/>
              </a:rPr>
              <a:t>come</a:t>
            </a:r>
            <a:r>
              <a:rPr sz="2400" dirty="0">
                <a:latin typeface="Times New Roman"/>
                <a:cs typeface="Times New Roman"/>
              </a:rPr>
              <a:t> fr</a:t>
            </a:r>
            <a:r>
              <a:rPr sz="2400" spc="-20" dirty="0">
                <a:latin typeface="Times New Roman"/>
                <a:cs typeface="Times New Roman"/>
              </a:rPr>
              <a:t>om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20904" y="3826049"/>
            <a:ext cx="1325033" cy="307777"/>
          </a:xfrm>
          <a:prstGeom prst="rect">
            <a:avLst/>
          </a:prstGeom>
          <a:solidFill>
            <a:srgbClr val="F2F2F2"/>
          </a:solidFill>
          <a:ln w="25399">
            <a:solidFill>
              <a:srgbClr val="BFBFB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8243" marR="188802" indent="-219281">
              <a:lnSpc>
                <a:spcPts val="1213"/>
              </a:lnSpc>
            </a:pPr>
            <a:r>
              <a:rPr sz="1067" spc="-7" dirty="0">
                <a:latin typeface="Arial"/>
                <a:cs typeface="Arial"/>
              </a:rPr>
              <a:t>R</a:t>
            </a:r>
            <a:r>
              <a:rPr sz="1067" spc="7" dirty="0">
                <a:latin typeface="Arial"/>
                <a:cs typeface="Arial"/>
              </a:rPr>
              <a:t>e</a:t>
            </a:r>
            <a:r>
              <a:rPr sz="1067" dirty="0">
                <a:latin typeface="Arial"/>
                <a:cs typeface="Arial"/>
              </a:rPr>
              <a:t>c</a:t>
            </a:r>
            <a:r>
              <a:rPr sz="1067" spc="7" dirty="0">
                <a:latin typeface="Arial"/>
                <a:cs typeface="Arial"/>
              </a:rPr>
              <a:t>o</a:t>
            </a:r>
            <a:r>
              <a:rPr sz="1067" spc="-7" dirty="0">
                <a:latin typeface="Arial"/>
                <a:cs typeface="Arial"/>
              </a:rPr>
              <a:t>mm</a:t>
            </a:r>
            <a:r>
              <a:rPr sz="1067" spc="7" dirty="0">
                <a:latin typeface="Arial"/>
                <a:cs typeface="Arial"/>
              </a:rPr>
              <a:t>ende</a:t>
            </a:r>
            <a:r>
              <a:rPr sz="1067" dirty="0">
                <a:latin typeface="Arial"/>
                <a:cs typeface="Arial"/>
              </a:rPr>
              <a:t>r</a:t>
            </a:r>
            <a:r>
              <a:rPr sz="1067" dirty="0">
                <a:latin typeface="Times New Roman"/>
                <a:cs typeface="Times New Roman"/>
              </a:rPr>
              <a:t> </a:t>
            </a:r>
            <a:r>
              <a:rPr sz="1067" spc="-7" dirty="0">
                <a:latin typeface="Arial"/>
                <a:cs typeface="Arial"/>
              </a:rPr>
              <a:t>Syst</a:t>
            </a:r>
            <a:r>
              <a:rPr sz="1067" spc="7" dirty="0">
                <a:latin typeface="Arial"/>
                <a:cs typeface="Arial"/>
              </a:rPr>
              <a:t>e</a:t>
            </a:r>
            <a:r>
              <a:rPr sz="1067" dirty="0">
                <a:latin typeface="Arial"/>
                <a:cs typeface="Arial"/>
              </a:rPr>
              <a:t>m</a:t>
            </a:r>
            <a:endParaRPr sz="1067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42655" y="4435855"/>
            <a:ext cx="613663" cy="1511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8050785" y="2968753"/>
            <a:ext cx="605535" cy="1410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836415" y="3009393"/>
            <a:ext cx="560831" cy="1056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836415" y="4521201"/>
            <a:ext cx="536447" cy="1141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979737" y="3278234"/>
            <a:ext cx="776393" cy="839893"/>
          </a:xfrm>
          <a:custGeom>
            <a:avLst/>
            <a:gdLst/>
            <a:ahLst/>
            <a:cxnLst/>
            <a:rect l="l" t="t" r="r" b="b"/>
            <a:pathLst>
              <a:path w="582294" h="629919">
                <a:moveTo>
                  <a:pt x="543318" y="0"/>
                </a:moveTo>
                <a:lnTo>
                  <a:pt x="72897" y="284"/>
                </a:lnTo>
                <a:lnTo>
                  <a:pt x="41430" y="24755"/>
                </a:lnTo>
                <a:lnTo>
                  <a:pt x="38804" y="38816"/>
                </a:lnTo>
                <a:lnTo>
                  <a:pt x="38804" y="551806"/>
                </a:lnTo>
                <a:lnTo>
                  <a:pt x="4117" y="552250"/>
                </a:lnTo>
                <a:lnTo>
                  <a:pt x="15013" y="559377"/>
                </a:lnTo>
                <a:lnTo>
                  <a:pt x="19264" y="573575"/>
                </a:lnTo>
                <a:lnTo>
                  <a:pt x="12915" y="585700"/>
                </a:lnTo>
                <a:lnTo>
                  <a:pt x="0" y="590623"/>
                </a:lnTo>
                <a:lnTo>
                  <a:pt x="38522" y="595324"/>
                </a:lnTo>
                <a:lnTo>
                  <a:pt x="34313" y="608758"/>
                </a:lnTo>
                <a:lnTo>
                  <a:pt x="25830" y="619579"/>
                </a:lnTo>
                <a:lnTo>
                  <a:pt x="14062" y="626797"/>
                </a:lnTo>
                <a:lnTo>
                  <a:pt x="0" y="629424"/>
                </a:lnTo>
                <a:lnTo>
                  <a:pt x="470411" y="629141"/>
                </a:lnTo>
                <a:lnTo>
                  <a:pt x="483845" y="624931"/>
                </a:lnTo>
                <a:lnTo>
                  <a:pt x="494668" y="616448"/>
                </a:lnTo>
                <a:lnTo>
                  <a:pt x="501889" y="604682"/>
                </a:lnTo>
                <a:lnTo>
                  <a:pt x="504517" y="590623"/>
                </a:lnTo>
                <a:lnTo>
                  <a:pt x="504517" y="77617"/>
                </a:lnTo>
                <a:lnTo>
                  <a:pt x="519498" y="77335"/>
                </a:lnTo>
                <a:lnTo>
                  <a:pt x="82316" y="77335"/>
                </a:lnTo>
                <a:lnTo>
                  <a:pt x="66935" y="73673"/>
                </a:lnTo>
                <a:lnTo>
                  <a:pt x="59078" y="63880"/>
                </a:lnTo>
                <a:lnTo>
                  <a:pt x="62042" y="48162"/>
                </a:lnTo>
                <a:lnTo>
                  <a:pt x="71143" y="39978"/>
                </a:lnTo>
                <a:lnTo>
                  <a:pt x="116418" y="38816"/>
                </a:lnTo>
                <a:lnTo>
                  <a:pt x="581193" y="38816"/>
                </a:lnTo>
                <a:lnTo>
                  <a:pt x="581847" y="34095"/>
                </a:lnTo>
                <a:lnTo>
                  <a:pt x="577632" y="20664"/>
                </a:lnTo>
                <a:lnTo>
                  <a:pt x="569146" y="9844"/>
                </a:lnTo>
                <a:lnTo>
                  <a:pt x="557377" y="2626"/>
                </a:lnTo>
                <a:lnTo>
                  <a:pt x="543318" y="0"/>
                </a:lnTo>
                <a:close/>
              </a:path>
              <a:path w="582294" h="629919">
                <a:moveTo>
                  <a:pt x="116418" y="38816"/>
                </a:moveTo>
                <a:lnTo>
                  <a:pt x="71143" y="39978"/>
                </a:lnTo>
                <a:lnTo>
                  <a:pt x="62042" y="48162"/>
                </a:lnTo>
                <a:lnTo>
                  <a:pt x="59078" y="63880"/>
                </a:lnTo>
                <a:lnTo>
                  <a:pt x="66935" y="73673"/>
                </a:lnTo>
                <a:lnTo>
                  <a:pt x="82316" y="77335"/>
                </a:lnTo>
                <a:lnTo>
                  <a:pt x="95751" y="73128"/>
                </a:lnTo>
                <a:lnTo>
                  <a:pt x="106572" y="64646"/>
                </a:lnTo>
                <a:lnTo>
                  <a:pt x="113791" y="52878"/>
                </a:lnTo>
                <a:lnTo>
                  <a:pt x="116418" y="38816"/>
                </a:lnTo>
                <a:close/>
              </a:path>
              <a:path w="582294" h="629919">
                <a:moveTo>
                  <a:pt x="581193" y="38816"/>
                </a:moveTo>
                <a:lnTo>
                  <a:pt x="116418" y="38816"/>
                </a:lnTo>
                <a:lnTo>
                  <a:pt x="113791" y="52878"/>
                </a:lnTo>
                <a:lnTo>
                  <a:pt x="106572" y="64646"/>
                </a:lnTo>
                <a:lnTo>
                  <a:pt x="95751" y="73128"/>
                </a:lnTo>
                <a:lnTo>
                  <a:pt x="82316" y="77335"/>
                </a:lnTo>
                <a:lnTo>
                  <a:pt x="519498" y="77335"/>
                </a:lnTo>
                <a:lnTo>
                  <a:pt x="551542" y="76733"/>
                </a:lnTo>
                <a:lnTo>
                  <a:pt x="563686" y="71642"/>
                </a:lnTo>
                <a:lnTo>
                  <a:pt x="573341" y="62488"/>
                </a:lnTo>
                <a:lnTo>
                  <a:pt x="579674" y="49796"/>
                </a:lnTo>
                <a:lnTo>
                  <a:pt x="581193" y="38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929161" y="3329988"/>
            <a:ext cx="206587" cy="787400"/>
          </a:xfrm>
          <a:custGeom>
            <a:avLst/>
            <a:gdLst/>
            <a:ahLst/>
            <a:cxnLst/>
            <a:rect l="l" t="t" r="r" b="b"/>
            <a:pathLst>
              <a:path w="154939" h="590550">
                <a:moveTo>
                  <a:pt x="154349" y="0"/>
                </a:moveTo>
                <a:lnTo>
                  <a:pt x="109075" y="1161"/>
                </a:lnTo>
                <a:lnTo>
                  <a:pt x="99973" y="9346"/>
                </a:lnTo>
                <a:lnTo>
                  <a:pt x="97009" y="25063"/>
                </a:lnTo>
                <a:lnTo>
                  <a:pt x="104867" y="34857"/>
                </a:lnTo>
                <a:lnTo>
                  <a:pt x="120248" y="38519"/>
                </a:lnTo>
                <a:lnTo>
                  <a:pt x="133682" y="34312"/>
                </a:lnTo>
                <a:lnTo>
                  <a:pt x="144504" y="25829"/>
                </a:lnTo>
                <a:lnTo>
                  <a:pt x="151723" y="14062"/>
                </a:lnTo>
                <a:lnTo>
                  <a:pt x="154349" y="0"/>
                </a:lnTo>
                <a:close/>
              </a:path>
              <a:path w="154939" h="590550">
                <a:moveTo>
                  <a:pt x="27156" y="514551"/>
                </a:moveTo>
                <a:lnTo>
                  <a:pt x="15990" y="520270"/>
                </a:lnTo>
                <a:lnTo>
                  <a:pt x="7242" y="529934"/>
                </a:lnTo>
                <a:lnTo>
                  <a:pt x="1662" y="543272"/>
                </a:lnTo>
                <a:lnTo>
                  <a:pt x="0" y="560017"/>
                </a:lnTo>
                <a:lnTo>
                  <a:pt x="5089" y="572163"/>
                </a:lnTo>
                <a:lnTo>
                  <a:pt x="14245" y="581819"/>
                </a:lnTo>
                <a:lnTo>
                  <a:pt x="26936" y="588152"/>
                </a:lnTo>
                <a:lnTo>
                  <a:pt x="42633" y="590325"/>
                </a:lnTo>
                <a:lnTo>
                  <a:pt x="56067" y="586118"/>
                </a:lnTo>
                <a:lnTo>
                  <a:pt x="66889" y="577635"/>
                </a:lnTo>
                <a:lnTo>
                  <a:pt x="74108" y="565868"/>
                </a:lnTo>
                <a:lnTo>
                  <a:pt x="76735" y="551806"/>
                </a:lnTo>
                <a:lnTo>
                  <a:pt x="46636" y="549480"/>
                </a:lnTo>
                <a:lnTo>
                  <a:pt x="53673" y="540219"/>
                </a:lnTo>
                <a:lnTo>
                  <a:pt x="54723" y="523296"/>
                </a:lnTo>
                <a:lnTo>
                  <a:pt x="45020" y="516268"/>
                </a:lnTo>
                <a:lnTo>
                  <a:pt x="27156" y="5145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928364" y="3278234"/>
            <a:ext cx="827193" cy="839893"/>
          </a:xfrm>
          <a:custGeom>
            <a:avLst/>
            <a:gdLst/>
            <a:ahLst/>
            <a:cxnLst/>
            <a:rect l="l" t="t" r="r" b="b"/>
            <a:pathLst>
              <a:path w="620394" h="629919">
                <a:moveTo>
                  <a:pt x="77334" y="551806"/>
                </a:moveTo>
                <a:lnTo>
                  <a:pt x="77334" y="38816"/>
                </a:lnTo>
                <a:lnTo>
                  <a:pt x="79960" y="24755"/>
                </a:lnTo>
                <a:lnTo>
                  <a:pt x="87178" y="12985"/>
                </a:lnTo>
                <a:lnTo>
                  <a:pt x="97998" y="4498"/>
                </a:lnTo>
                <a:lnTo>
                  <a:pt x="111427" y="284"/>
                </a:lnTo>
                <a:lnTo>
                  <a:pt x="581848" y="0"/>
                </a:lnTo>
                <a:lnTo>
                  <a:pt x="595907" y="2626"/>
                </a:lnTo>
                <a:lnTo>
                  <a:pt x="607676" y="9844"/>
                </a:lnTo>
                <a:lnTo>
                  <a:pt x="616163" y="20664"/>
                </a:lnTo>
                <a:lnTo>
                  <a:pt x="620377" y="34095"/>
                </a:lnTo>
                <a:lnTo>
                  <a:pt x="618204" y="49796"/>
                </a:lnTo>
                <a:lnTo>
                  <a:pt x="611871" y="62488"/>
                </a:lnTo>
                <a:lnTo>
                  <a:pt x="602216" y="71642"/>
                </a:lnTo>
                <a:lnTo>
                  <a:pt x="590073" y="76733"/>
                </a:lnTo>
                <a:lnTo>
                  <a:pt x="543047" y="77617"/>
                </a:lnTo>
                <a:lnTo>
                  <a:pt x="543047" y="590623"/>
                </a:lnTo>
                <a:lnTo>
                  <a:pt x="522375" y="624931"/>
                </a:lnTo>
                <a:lnTo>
                  <a:pt x="38530" y="629424"/>
                </a:lnTo>
                <a:lnTo>
                  <a:pt x="24468" y="626798"/>
                </a:lnTo>
                <a:lnTo>
                  <a:pt x="12698" y="619581"/>
                </a:lnTo>
                <a:lnTo>
                  <a:pt x="4211" y="608762"/>
                </a:lnTo>
                <a:lnTo>
                  <a:pt x="0" y="595331"/>
                </a:lnTo>
                <a:lnTo>
                  <a:pt x="2173" y="579635"/>
                </a:lnTo>
                <a:lnTo>
                  <a:pt x="8506" y="566943"/>
                </a:lnTo>
                <a:lnTo>
                  <a:pt x="18161" y="557785"/>
                </a:lnTo>
                <a:lnTo>
                  <a:pt x="30304" y="552691"/>
                </a:lnTo>
                <a:lnTo>
                  <a:pt x="77334" y="55180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059712" y="3278234"/>
            <a:ext cx="75353" cy="102447"/>
          </a:xfrm>
          <a:custGeom>
            <a:avLst/>
            <a:gdLst/>
            <a:ahLst/>
            <a:cxnLst/>
            <a:rect l="l" t="t" r="r" b="b"/>
            <a:pathLst>
              <a:path w="56514" h="76835">
                <a:moveTo>
                  <a:pt x="17636" y="0"/>
                </a:moveTo>
                <a:lnTo>
                  <a:pt x="31696" y="2627"/>
                </a:lnTo>
                <a:lnTo>
                  <a:pt x="43462" y="9847"/>
                </a:lnTo>
                <a:lnTo>
                  <a:pt x="51944" y="20670"/>
                </a:lnTo>
                <a:lnTo>
                  <a:pt x="56154" y="34104"/>
                </a:lnTo>
                <a:lnTo>
                  <a:pt x="53980" y="49805"/>
                </a:lnTo>
                <a:lnTo>
                  <a:pt x="47648" y="62496"/>
                </a:lnTo>
                <a:lnTo>
                  <a:pt x="37991" y="71649"/>
                </a:lnTo>
                <a:lnTo>
                  <a:pt x="25846" y="76736"/>
                </a:lnTo>
                <a:lnTo>
                  <a:pt x="8939" y="74158"/>
                </a:lnTo>
                <a:lnTo>
                  <a:pt x="0" y="65998"/>
                </a:lnTo>
                <a:lnTo>
                  <a:pt x="1883" y="49490"/>
                </a:lnTo>
                <a:lnTo>
                  <a:pt x="9758" y="40637"/>
                </a:lnTo>
                <a:lnTo>
                  <a:pt x="56437" y="388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3083227" y="3381723"/>
            <a:ext cx="569807" cy="0"/>
          </a:xfrm>
          <a:custGeom>
            <a:avLst/>
            <a:gdLst/>
            <a:ahLst/>
            <a:cxnLst/>
            <a:rect l="l" t="t" r="r" b="b"/>
            <a:pathLst>
              <a:path w="427355">
                <a:moveTo>
                  <a:pt x="426899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979736" y="4013976"/>
            <a:ext cx="52493" cy="52493"/>
          </a:xfrm>
          <a:custGeom>
            <a:avLst/>
            <a:gdLst/>
            <a:ahLst/>
            <a:cxnLst/>
            <a:rect l="l" t="t" r="r" b="b"/>
            <a:pathLst>
              <a:path w="39369" h="39369">
                <a:moveTo>
                  <a:pt x="0" y="0"/>
                </a:moveTo>
                <a:lnTo>
                  <a:pt x="12914" y="4922"/>
                </a:lnTo>
                <a:lnTo>
                  <a:pt x="19264" y="17048"/>
                </a:lnTo>
                <a:lnTo>
                  <a:pt x="15013" y="31245"/>
                </a:lnTo>
                <a:lnTo>
                  <a:pt x="4117" y="38372"/>
                </a:lnTo>
                <a:lnTo>
                  <a:pt x="38804" y="3881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2979736" y="4013977"/>
            <a:ext cx="52493" cy="104140"/>
          </a:xfrm>
          <a:custGeom>
            <a:avLst/>
            <a:gdLst/>
            <a:ahLst/>
            <a:cxnLst/>
            <a:rect l="l" t="t" r="r" b="b"/>
            <a:pathLst>
              <a:path w="39369" h="78105">
                <a:moveTo>
                  <a:pt x="0" y="77617"/>
                </a:moveTo>
                <a:lnTo>
                  <a:pt x="14062" y="74991"/>
                </a:lnTo>
                <a:lnTo>
                  <a:pt x="25830" y="67772"/>
                </a:lnTo>
                <a:lnTo>
                  <a:pt x="34313" y="56951"/>
                </a:lnTo>
                <a:lnTo>
                  <a:pt x="38522" y="43518"/>
                </a:lnTo>
                <a:lnTo>
                  <a:pt x="38804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2937398" y="4673998"/>
            <a:ext cx="789940" cy="606212"/>
          </a:xfrm>
          <a:custGeom>
            <a:avLst/>
            <a:gdLst/>
            <a:ahLst/>
            <a:cxnLst/>
            <a:rect l="l" t="t" r="r" b="b"/>
            <a:pathLst>
              <a:path w="592455" h="454660">
                <a:moveTo>
                  <a:pt x="564166" y="0"/>
                </a:moveTo>
                <a:lnTo>
                  <a:pt x="54392" y="97"/>
                </a:lnTo>
                <a:lnTo>
                  <a:pt x="41175" y="4657"/>
                </a:lnTo>
                <a:lnTo>
                  <a:pt x="31883" y="14702"/>
                </a:lnTo>
                <a:lnTo>
                  <a:pt x="28373" y="28382"/>
                </a:lnTo>
                <a:lnTo>
                  <a:pt x="28373" y="397334"/>
                </a:lnTo>
                <a:lnTo>
                  <a:pt x="7833" y="397334"/>
                </a:lnTo>
                <a:lnTo>
                  <a:pt x="14191" y="403692"/>
                </a:lnTo>
                <a:lnTo>
                  <a:pt x="14191" y="419371"/>
                </a:lnTo>
                <a:lnTo>
                  <a:pt x="7833" y="425720"/>
                </a:lnTo>
                <a:lnTo>
                  <a:pt x="0" y="425720"/>
                </a:lnTo>
                <a:lnTo>
                  <a:pt x="28277" y="428078"/>
                </a:lnTo>
                <a:lnTo>
                  <a:pt x="23719" y="441303"/>
                </a:lnTo>
                <a:lnTo>
                  <a:pt x="13676" y="450595"/>
                </a:lnTo>
                <a:lnTo>
                  <a:pt x="0" y="454103"/>
                </a:lnTo>
                <a:lnTo>
                  <a:pt x="509775" y="454006"/>
                </a:lnTo>
                <a:lnTo>
                  <a:pt x="522996" y="449445"/>
                </a:lnTo>
                <a:lnTo>
                  <a:pt x="532285" y="439400"/>
                </a:lnTo>
                <a:lnTo>
                  <a:pt x="535792" y="425720"/>
                </a:lnTo>
                <a:lnTo>
                  <a:pt x="535792" y="56768"/>
                </a:lnTo>
                <a:lnTo>
                  <a:pt x="48923" y="56768"/>
                </a:lnTo>
                <a:lnTo>
                  <a:pt x="42565" y="50410"/>
                </a:lnTo>
                <a:lnTo>
                  <a:pt x="42565" y="34741"/>
                </a:lnTo>
                <a:lnTo>
                  <a:pt x="48923" y="28382"/>
                </a:lnTo>
                <a:lnTo>
                  <a:pt x="591943" y="28382"/>
                </a:lnTo>
                <a:lnTo>
                  <a:pt x="592452" y="26017"/>
                </a:lnTo>
                <a:lnTo>
                  <a:pt x="587892" y="12795"/>
                </a:lnTo>
                <a:lnTo>
                  <a:pt x="577847" y="3507"/>
                </a:lnTo>
                <a:lnTo>
                  <a:pt x="564166" y="0"/>
                </a:lnTo>
                <a:close/>
              </a:path>
              <a:path w="592455" h="454660">
                <a:moveTo>
                  <a:pt x="85142" y="28382"/>
                </a:moveTo>
                <a:lnTo>
                  <a:pt x="48923" y="28382"/>
                </a:lnTo>
                <a:lnTo>
                  <a:pt x="42565" y="34741"/>
                </a:lnTo>
                <a:lnTo>
                  <a:pt x="42565" y="50410"/>
                </a:lnTo>
                <a:lnTo>
                  <a:pt x="48923" y="56768"/>
                </a:lnTo>
                <a:lnTo>
                  <a:pt x="59127" y="56671"/>
                </a:lnTo>
                <a:lnTo>
                  <a:pt x="72348" y="52106"/>
                </a:lnTo>
                <a:lnTo>
                  <a:pt x="81636" y="42059"/>
                </a:lnTo>
                <a:lnTo>
                  <a:pt x="85142" y="28382"/>
                </a:lnTo>
                <a:close/>
              </a:path>
              <a:path w="592455" h="454660">
                <a:moveTo>
                  <a:pt x="591943" y="28382"/>
                </a:moveTo>
                <a:lnTo>
                  <a:pt x="85142" y="28382"/>
                </a:lnTo>
                <a:lnTo>
                  <a:pt x="81636" y="42059"/>
                </a:lnTo>
                <a:lnTo>
                  <a:pt x="72348" y="52106"/>
                </a:lnTo>
                <a:lnTo>
                  <a:pt x="59127" y="56671"/>
                </a:lnTo>
                <a:lnTo>
                  <a:pt x="48923" y="56768"/>
                </a:lnTo>
                <a:lnTo>
                  <a:pt x="535792" y="56768"/>
                </a:lnTo>
                <a:lnTo>
                  <a:pt x="568365" y="56458"/>
                </a:lnTo>
                <a:lnTo>
                  <a:pt x="580712" y="51299"/>
                </a:lnTo>
                <a:lnTo>
                  <a:pt x="589288" y="40740"/>
                </a:lnTo>
                <a:lnTo>
                  <a:pt x="591943" y="283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2899965" y="4711841"/>
            <a:ext cx="151552" cy="568112"/>
          </a:xfrm>
          <a:custGeom>
            <a:avLst/>
            <a:gdLst/>
            <a:ahLst/>
            <a:cxnLst/>
            <a:rect l="l" t="t" r="r" b="b"/>
            <a:pathLst>
              <a:path w="113664" h="426085">
                <a:moveTo>
                  <a:pt x="113217" y="0"/>
                </a:moveTo>
                <a:lnTo>
                  <a:pt x="76997" y="0"/>
                </a:lnTo>
                <a:lnTo>
                  <a:pt x="70639" y="6358"/>
                </a:lnTo>
                <a:lnTo>
                  <a:pt x="70639" y="22027"/>
                </a:lnTo>
                <a:lnTo>
                  <a:pt x="76997" y="28386"/>
                </a:lnTo>
                <a:lnTo>
                  <a:pt x="87201" y="28288"/>
                </a:lnTo>
                <a:lnTo>
                  <a:pt x="100422" y="23723"/>
                </a:lnTo>
                <a:lnTo>
                  <a:pt x="109710" y="13676"/>
                </a:lnTo>
                <a:lnTo>
                  <a:pt x="113217" y="0"/>
                </a:lnTo>
                <a:close/>
              </a:path>
              <a:path w="113664" h="426085">
                <a:moveTo>
                  <a:pt x="35907" y="368951"/>
                </a:moveTo>
                <a:lnTo>
                  <a:pt x="22472" y="369511"/>
                </a:lnTo>
                <a:lnTo>
                  <a:pt x="10812" y="375119"/>
                </a:lnTo>
                <a:lnTo>
                  <a:pt x="2818" y="386070"/>
                </a:lnTo>
                <a:lnTo>
                  <a:pt x="0" y="401527"/>
                </a:lnTo>
                <a:lnTo>
                  <a:pt x="5153" y="413878"/>
                </a:lnTo>
                <a:lnTo>
                  <a:pt x="15707" y="422457"/>
                </a:lnTo>
                <a:lnTo>
                  <a:pt x="30431" y="425623"/>
                </a:lnTo>
                <a:lnTo>
                  <a:pt x="43650" y="421065"/>
                </a:lnTo>
                <a:lnTo>
                  <a:pt x="52940" y="411019"/>
                </a:lnTo>
                <a:lnTo>
                  <a:pt x="56448" y="397337"/>
                </a:lnTo>
                <a:lnTo>
                  <a:pt x="35907" y="397337"/>
                </a:lnTo>
                <a:lnTo>
                  <a:pt x="42265" y="390988"/>
                </a:lnTo>
                <a:lnTo>
                  <a:pt x="42265" y="375309"/>
                </a:lnTo>
                <a:lnTo>
                  <a:pt x="35907" y="3689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2899683" y="4673998"/>
            <a:ext cx="828040" cy="606212"/>
          </a:xfrm>
          <a:custGeom>
            <a:avLst/>
            <a:gdLst/>
            <a:ahLst/>
            <a:cxnLst/>
            <a:rect l="l" t="t" r="r" b="b"/>
            <a:pathLst>
              <a:path w="621030" h="454660">
                <a:moveTo>
                  <a:pt x="56659" y="397334"/>
                </a:moveTo>
                <a:lnTo>
                  <a:pt x="56659" y="28382"/>
                </a:lnTo>
                <a:lnTo>
                  <a:pt x="60169" y="14702"/>
                </a:lnTo>
                <a:lnTo>
                  <a:pt x="69460" y="4657"/>
                </a:lnTo>
                <a:lnTo>
                  <a:pt x="82678" y="97"/>
                </a:lnTo>
                <a:lnTo>
                  <a:pt x="592464" y="0"/>
                </a:lnTo>
                <a:lnTo>
                  <a:pt x="606139" y="3508"/>
                </a:lnTo>
                <a:lnTo>
                  <a:pt x="616181" y="12800"/>
                </a:lnTo>
                <a:lnTo>
                  <a:pt x="620738" y="26026"/>
                </a:lnTo>
                <a:lnTo>
                  <a:pt x="617572" y="40748"/>
                </a:lnTo>
                <a:lnTo>
                  <a:pt x="608993" y="51306"/>
                </a:lnTo>
                <a:lnTo>
                  <a:pt x="596645" y="56460"/>
                </a:lnTo>
                <a:lnTo>
                  <a:pt x="564078" y="56768"/>
                </a:lnTo>
                <a:lnTo>
                  <a:pt x="564078" y="425720"/>
                </a:lnTo>
                <a:lnTo>
                  <a:pt x="560571" y="439400"/>
                </a:lnTo>
                <a:lnTo>
                  <a:pt x="551282" y="449445"/>
                </a:lnTo>
                <a:lnTo>
                  <a:pt x="538061" y="454006"/>
                </a:lnTo>
                <a:lnTo>
                  <a:pt x="28285" y="454103"/>
                </a:lnTo>
                <a:lnTo>
                  <a:pt x="14605" y="450596"/>
                </a:lnTo>
                <a:lnTo>
                  <a:pt x="4560" y="441307"/>
                </a:lnTo>
                <a:lnTo>
                  <a:pt x="0" y="428085"/>
                </a:lnTo>
                <a:lnTo>
                  <a:pt x="3164" y="413362"/>
                </a:lnTo>
                <a:lnTo>
                  <a:pt x="11739" y="402803"/>
                </a:lnTo>
                <a:lnTo>
                  <a:pt x="24086" y="397644"/>
                </a:lnTo>
                <a:lnTo>
                  <a:pt x="56659" y="39733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2994151" y="4673997"/>
            <a:ext cx="57573" cy="76200"/>
          </a:xfrm>
          <a:custGeom>
            <a:avLst/>
            <a:gdLst/>
            <a:ahLst/>
            <a:cxnLst/>
            <a:rect l="l" t="t" r="r" b="b"/>
            <a:pathLst>
              <a:path w="43180" h="57150">
                <a:moveTo>
                  <a:pt x="14191" y="0"/>
                </a:moveTo>
                <a:lnTo>
                  <a:pt x="27873" y="3506"/>
                </a:lnTo>
                <a:lnTo>
                  <a:pt x="37919" y="12794"/>
                </a:lnTo>
                <a:lnTo>
                  <a:pt x="42480" y="26014"/>
                </a:lnTo>
                <a:lnTo>
                  <a:pt x="39316" y="40738"/>
                </a:lnTo>
                <a:lnTo>
                  <a:pt x="30741" y="51297"/>
                </a:lnTo>
                <a:lnTo>
                  <a:pt x="18394" y="56458"/>
                </a:lnTo>
                <a:lnTo>
                  <a:pt x="6358" y="56768"/>
                </a:lnTo>
                <a:lnTo>
                  <a:pt x="0" y="50410"/>
                </a:lnTo>
                <a:lnTo>
                  <a:pt x="0" y="42574"/>
                </a:lnTo>
                <a:lnTo>
                  <a:pt x="0" y="34728"/>
                </a:lnTo>
                <a:lnTo>
                  <a:pt x="6358" y="28382"/>
                </a:lnTo>
                <a:lnTo>
                  <a:pt x="14191" y="28382"/>
                </a:lnTo>
                <a:lnTo>
                  <a:pt x="42577" y="28382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3013074" y="4749689"/>
            <a:ext cx="639233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479035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937398" y="5203778"/>
            <a:ext cx="38100" cy="38100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0"/>
                </a:moveTo>
                <a:lnTo>
                  <a:pt x="7833" y="0"/>
                </a:lnTo>
                <a:lnTo>
                  <a:pt x="14191" y="6358"/>
                </a:lnTo>
                <a:lnTo>
                  <a:pt x="14191" y="14191"/>
                </a:lnTo>
                <a:lnTo>
                  <a:pt x="14191" y="22037"/>
                </a:lnTo>
                <a:lnTo>
                  <a:pt x="7833" y="28386"/>
                </a:lnTo>
                <a:lnTo>
                  <a:pt x="0" y="28386"/>
                </a:lnTo>
                <a:lnTo>
                  <a:pt x="28373" y="28386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937398" y="5203777"/>
            <a:ext cx="38100" cy="76200"/>
          </a:xfrm>
          <a:custGeom>
            <a:avLst/>
            <a:gdLst/>
            <a:ahLst/>
            <a:cxnLst/>
            <a:rect l="l" t="t" r="r" b="b"/>
            <a:pathLst>
              <a:path w="28575" h="57150">
                <a:moveTo>
                  <a:pt x="0" y="56768"/>
                </a:moveTo>
                <a:lnTo>
                  <a:pt x="13676" y="53260"/>
                </a:lnTo>
                <a:lnTo>
                  <a:pt x="23719" y="43969"/>
                </a:lnTo>
                <a:lnTo>
                  <a:pt x="28277" y="30744"/>
                </a:lnTo>
                <a:lnTo>
                  <a:pt x="2837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4392086" y="3533522"/>
            <a:ext cx="1129453" cy="733213"/>
          </a:xfrm>
          <a:custGeom>
            <a:avLst/>
            <a:gdLst/>
            <a:ahLst/>
            <a:cxnLst/>
            <a:rect l="l" t="t" r="r" b="b"/>
            <a:pathLst>
              <a:path w="847089" h="549910">
                <a:moveTo>
                  <a:pt x="780025" y="512189"/>
                </a:moveTo>
                <a:lnTo>
                  <a:pt x="761939" y="540172"/>
                </a:lnTo>
                <a:lnTo>
                  <a:pt x="846612" y="549545"/>
                </a:lnTo>
                <a:lnTo>
                  <a:pt x="828626" y="519077"/>
                </a:lnTo>
                <a:lnTo>
                  <a:pt x="790681" y="519077"/>
                </a:lnTo>
                <a:lnTo>
                  <a:pt x="780025" y="512189"/>
                </a:lnTo>
                <a:close/>
              </a:path>
              <a:path w="847089" h="549910">
                <a:moveTo>
                  <a:pt x="785199" y="504183"/>
                </a:moveTo>
                <a:lnTo>
                  <a:pt x="780025" y="512189"/>
                </a:lnTo>
                <a:lnTo>
                  <a:pt x="790681" y="519077"/>
                </a:lnTo>
                <a:lnTo>
                  <a:pt x="795863" y="511076"/>
                </a:lnTo>
                <a:lnTo>
                  <a:pt x="785199" y="504183"/>
                </a:lnTo>
                <a:close/>
              </a:path>
              <a:path w="847089" h="549910">
                <a:moveTo>
                  <a:pt x="803300" y="476176"/>
                </a:moveTo>
                <a:lnTo>
                  <a:pt x="785199" y="504183"/>
                </a:lnTo>
                <a:lnTo>
                  <a:pt x="795863" y="511076"/>
                </a:lnTo>
                <a:lnTo>
                  <a:pt x="790681" y="519077"/>
                </a:lnTo>
                <a:lnTo>
                  <a:pt x="828626" y="519077"/>
                </a:lnTo>
                <a:lnTo>
                  <a:pt x="803300" y="476176"/>
                </a:lnTo>
                <a:close/>
              </a:path>
              <a:path w="847089" h="549910">
                <a:moveTo>
                  <a:pt x="5181" y="0"/>
                </a:moveTo>
                <a:lnTo>
                  <a:pt x="0" y="8000"/>
                </a:lnTo>
                <a:lnTo>
                  <a:pt x="780025" y="512189"/>
                </a:lnTo>
                <a:lnTo>
                  <a:pt x="785199" y="504183"/>
                </a:lnTo>
                <a:lnTo>
                  <a:pt x="5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4366402" y="4266249"/>
            <a:ext cx="1154853" cy="832273"/>
          </a:xfrm>
          <a:custGeom>
            <a:avLst/>
            <a:gdLst/>
            <a:ahLst/>
            <a:cxnLst/>
            <a:rect l="l" t="t" r="r" b="b"/>
            <a:pathLst>
              <a:path w="866139" h="624204">
                <a:moveTo>
                  <a:pt x="801210" y="40593"/>
                </a:moveTo>
                <a:lnTo>
                  <a:pt x="0" y="616122"/>
                </a:lnTo>
                <a:lnTo>
                  <a:pt x="5547" y="623861"/>
                </a:lnTo>
                <a:lnTo>
                  <a:pt x="806760" y="48318"/>
                </a:lnTo>
                <a:lnTo>
                  <a:pt x="801210" y="40593"/>
                </a:lnTo>
                <a:close/>
              </a:path>
              <a:path w="866139" h="624204">
                <a:moveTo>
                  <a:pt x="848425" y="33180"/>
                </a:moveTo>
                <a:lnTo>
                  <a:pt x="811529" y="33180"/>
                </a:lnTo>
                <a:lnTo>
                  <a:pt x="817077" y="40907"/>
                </a:lnTo>
                <a:lnTo>
                  <a:pt x="806760" y="48318"/>
                </a:lnTo>
                <a:lnTo>
                  <a:pt x="826221" y="75401"/>
                </a:lnTo>
                <a:lnTo>
                  <a:pt x="848425" y="33180"/>
                </a:lnTo>
                <a:close/>
              </a:path>
              <a:path w="866139" h="624204">
                <a:moveTo>
                  <a:pt x="811529" y="33180"/>
                </a:moveTo>
                <a:lnTo>
                  <a:pt x="801210" y="40593"/>
                </a:lnTo>
                <a:lnTo>
                  <a:pt x="806760" y="48318"/>
                </a:lnTo>
                <a:lnTo>
                  <a:pt x="817077" y="40907"/>
                </a:lnTo>
                <a:lnTo>
                  <a:pt x="811529" y="33180"/>
                </a:lnTo>
                <a:close/>
              </a:path>
              <a:path w="866139" h="624204">
                <a:moveTo>
                  <a:pt x="865875" y="0"/>
                </a:moveTo>
                <a:lnTo>
                  <a:pt x="781751" y="13511"/>
                </a:lnTo>
                <a:lnTo>
                  <a:pt x="801210" y="40593"/>
                </a:lnTo>
                <a:lnTo>
                  <a:pt x="811529" y="33180"/>
                </a:lnTo>
                <a:lnTo>
                  <a:pt x="848425" y="33180"/>
                </a:lnTo>
                <a:lnTo>
                  <a:pt x="8658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6843044" y="3673905"/>
            <a:ext cx="1208192" cy="598593"/>
          </a:xfrm>
          <a:custGeom>
            <a:avLst/>
            <a:gdLst/>
            <a:ahLst/>
            <a:cxnLst/>
            <a:rect l="l" t="t" r="r" b="b"/>
            <a:pathLst>
              <a:path w="906145" h="448944">
                <a:moveTo>
                  <a:pt x="34198" y="423193"/>
                </a:moveTo>
                <a:lnTo>
                  <a:pt x="0" y="439981"/>
                </a:lnTo>
                <a:lnTo>
                  <a:pt x="4206" y="448531"/>
                </a:lnTo>
                <a:lnTo>
                  <a:pt x="38374" y="431743"/>
                </a:lnTo>
                <a:lnTo>
                  <a:pt x="34198" y="423193"/>
                </a:lnTo>
                <a:close/>
              </a:path>
              <a:path w="906145" h="448944">
                <a:moveTo>
                  <a:pt x="94061" y="393810"/>
                </a:moveTo>
                <a:lnTo>
                  <a:pt x="59832" y="410599"/>
                </a:lnTo>
                <a:lnTo>
                  <a:pt x="64038" y="419145"/>
                </a:lnTo>
                <a:lnTo>
                  <a:pt x="98237" y="402360"/>
                </a:lnTo>
                <a:lnTo>
                  <a:pt x="94061" y="393810"/>
                </a:lnTo>
                <a:close/>
              </a:path>
              <a:path w="906145" h="448944">
                <a:moveTo>
                  <a:pt x="153893" y="364437"/>
                </a:moveTo>
                <a:lnTo>
                  <a:pt x="119694" y="381225"/>
                </a:lnTo>
                <a:lnTo>
                  <a:pt x="123901" y="389775"/>
                </a:lnTo>
                <a:lnTo>
                  <a:pt x="158099" y="372986"/>
                </a:lnTo>
                <a:lnTo>
                  <a:pt x="153893" y="364437"/>
                </a:lnTo>
                <a:close/>
              </a:path>
              <a:path w="906145" h="448944">
                <a:moveTo>
                  <a:pt x="213756" y="335051"/>
                </a:moveTo>
                <a:lnTo>
                  <a:pt x="179557" y="351839"/>
                </a:lnTo>
                <a:lnTo>
                  <a:pt x="183763" y="360389"/>
                </a:lnTo>
                <a:lnTo>
                  <a:pt x="217962" y="343601"/>
                </a:lnTo>
                <a:lnTo>
                  <a:pt x="213756" y="335051"/>
                </a:lnTo>
                <a:close/>
              </a:path>
              <a:path w="906145" h="448944">
                <a:moveTo>
                  <a:pt x="273618" y="305680"/>
                </a:moveTo>
                <a:lnTo>
                  <a:pt x="239420" y="322469"/>
                </a:lnTo>
                <a:lnTo>
                  <a:pt x="243596" y="331015"/>
                </a:lnTo>
                <a:lnTo>
                  <a:pt x="277794" y="314227"/>
                </a:lnTo>
                <a:lnTo>
                  <a:pt x="273618" y="305680"/>
                </a:lnTo>
                <a:close/>
              </a:path>
              <a:path w="906145" h="448944">
                <a:moveTo>
                  <a:pt x="333451" y="276295"/>
                </a:moveTo>
                <a:lnTo>
                  <a:pt x="299252" y="293083"/>
                </a:lnTo>
                <a:lnTo>
                  <a:pt x="303458" y="301633"/>
                </a:lnTo>
                <a:lnTo>
                  <a:pt x="337657" y="284844"/>
                </a:lnTo>
                <a:lnTo>
                  <a:pt x="333451" y="276295"/>
                </a:lnTo>
                <a:close/>
              </a:path>
              <a:path w="906145" h="448944">
                <a:moveTo>
                  <a:pt x="393313" y="246921"/>
                </a:moveTo>
                <a:lnTo>
                  <a:pt x="359115" y="263709"/>
                </a:lnTo>
                <a:lnTo>
                  <a:pt x="363321" y="272259"/>
                </a:lnTo>
                <a:lnTo>
                  <a:pt x="397520" y="255471"/>
                </a:lnTo>
                <a:lnTo>
                  <a:pt x="393313" y="246921"/>
                </a:lnTo>
                <a:close/>
              </a:path>
              <a:path w="906145" h="448944">
                <a:moveTo>
                  <a:pt x="453176" y="217538"/>
                </a:moveTo>
                <a:lnTo>
                  <a:pt x="418978" y="234327"/>
                </a:lnTo>
                <a:lnTo>
                  <a:pt x="423153" y="242873"/>
                </a:lnTo>
                <a:lnTo>
                  <a:pt x="457382" y="226085"/>
                </a:lnTo>
                <a:lnTo>
                  <a:pt x="453176" y="217538"/>
                </a:lnTo>
                <a:close/>
              </a:path>
              <a:path w="906145" h="448944">
                <a:moveTo>
                  <a:pt x="513008" y="188165"/>
                </a:moveTo>
                <a:lnTo>
                  <a:pt x="478810" y="204953"/>
                </a:lnTo>
                <a:lnTo>
                  <a:pt x="483016" y="213503"/>
                </a:lnTo>
                <a:lnTo>
                  <a:pt x="517215" y="196714"/>
                </a:lnTo>
                <a:lnTo>
                  <a:pt x="513008" y="188165"/>
                </a:lnTo>
                <a:close/>
              </a:path>
              <a:path w="906145" h="448944">
                <a:moveTo>
                  <a:pt x="572871" y="158779"/>
                </a:moveTo>
                <a:lnTo>
                  <a:pt x="538673" y="175567"/>
                </a:lnTo>
                <a:lnTo>
                  <a:pt x="542879" y="184117"/>
                </a:lnTo>
                <a:lnTo>
                  <a:pt x="577077" y="167329"/>
                </a:lnTo>
                <a:lnTo>
                  <a:pt x="572871" y="158779"/>
                </a:lnTo>
                <a:close/>
              </a:path>
              <a:path w="906145" h="448944">
                <a:moveTo>
                  <a:pt x="632734" y="129408"/>
                </a:moveTo>
                <a:lnTo>
                  <a:pt x="598535" y="146197"/>
                </a:lnTo>
                <a:lnTo>
                  <a:pt x="602711" y="154743"/>
                </a:lnTo>
                <a:lnTo>
                  <a:pt x="636940" y="137955"/>
                </a:lnTo>
                <a:lnTo>
                  <a:pt x="632734" y="129408"/>
                </a:lnTo>
                <a:close/>
              </a:path>
              <a:path w="906145" h="448944">
                <a:moveTo>
                  <a:pt x="692597" y="100023"/>
                </a:moveTo>
                <a:lnTo>
                  <a:pt x="658367" y="116811"/>
                </a:lnTo>
                <a:lnTo>
                  <a:pt x="662574" y="125361"/>
                </a:lnTo>
                <a:lnTo>
                  <a:pt x="696772" y="108572"/>
                </a:lnTo>
                <a:lnTo>
                  <a:pt x="692597" y="100023"/>
                </a:lnTo>
                <a:close/>
              </a:path>
              <a:path w="906145" h="448944">
                <a:moveTo>
                  <a:pt x="752429" y="70649"/>
                </a:moveTo>
                <a:lnTo>
                  <a:pt x="718230" y="87437"/>
                </a:lnTo>
                <a:lnTo>
                  <a:pt x="722436" y="95987"/>
                </a:lnTo>
                <a:lnTo>
                  <a:pt x="756635" y="79199"/>
                </a:lnTo>
                <a:lnTo>
                  <a:pt x="752429" y="70649"/>
                </a:lnTo>
                <a:close/>
              </a:path>
              <a:path w="906145" h="448944">
                <a:moveTo>
                  <a:pt x="812291" y="41266"/>
                </a:moveTo>
                <a:lnTo>
                  <a:pt x="778093" y="58055"/>
                </a:lnTo>
                <a:lnTo>
                  <a:pt x="782299" y="66601"/>
                </a:lnTo>
                <a:lnTo>
                  <a:pt x="816498" y="49813"/>
                </a:lnTo>
                <a:lnTo>
                  <a:pt x="812291" y="41266"/>
                </a:lnTo>
                <a:close/>
              </a:path>
              <a:path w="906145" h="448944">
                <a:moveTo>
                  <a:pt x="820704" y="0"/>
                </a:moveTo>
                <a:lnTo>
                  <a:pt x="854293" y="68400"/>
                </a:lnTo>
                <a:lnTo>
                  <a:pt x="878026" y="37231"/>
                </a:lnTo>
                <a:lnTo>
                  <a:pt x="842131" y="37231"/>
                </a:lnTo>
                <a:lnTo>
                  <a:pt x="837925" y="28681"/>
                </a:lnTo>
                <a:lnTo>
                  <a:pt x="846795" y="24335"/>
                </a:lnTo>
                <a:lnTo>
                  <a:pt x="887846" y="24335"/>
                </a:lnTo>
                <a:lnTo>
                  <a:pt x="905896" y="630"/>
                </a:lnTo>
                <a:lnTo>
                  <a:pt x="820704" y="0"/>
                </a:lnTo>
                <a:close/>
              </a:path>
              <a:path w="906145" h="448944">
                <a:moveTo>
                  <a:pt x="846795" y="24335"/>
                </a:moveTo>
                <a:lnTo>
                  <a:pt x="837925" y="28681"/>
                </a:lnTo>
                <a:lnTo>
                  <a:pt x="842131" y="37231"/>
                </a:lnTo>
                <a:lnTo>
                  <a:pt x="851001" y="32884"/>
                </a:lnTo>
                <a:lnTo>
                  <a:pt x="846795" y="24335"/>
                </a:lnTo>
                <a:close/>
              </a:path>
              <a:path w="906145" h="448944">
                <a:moveTo>
                  <a:pt x="887846" y="24335"/>
                </a:moveTo>
                <a:lnTo>
                  <a:pt x="846795" y="24335"/>
                </a:lnTo>
                <a:lnTo>
                  <a:pt x="851001" y="32884"/>
                </a:lnTo>
                <a:lnTo>
                  <a:pt x="842131" y="37231"/>
                </a:lnTo>
                <a:lnTo>
                  <a:pt x="878026" y="37231"/>
                </a:lnTo>
                <a:lnTo>
                  <a:pt x="887846" y="243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6841948" y="4261214"/>
            <a:ext cx="1203113" cy="931333"/>
          </a:xfrm>
          <a:custGeom>
            <a:avLst/>
            <a:gdLst/>
            <a:ahLst/>
            <a:cxnLst/>
            <a:rect l="l" t="t" r="r" b="b"/>
            <a:pathLst>
              <a:path w="902335" h="698500">
                <a:moveTo>
                  <a:pt x="5821" y="0"/>
                </a:moveTo>
                <a:lnTo>
                  <a:pt x="0" y="7537"/>
                </a:lnTo>
                <a:lnTo>
                  <a:pt x="30175" y="30827"/>
                </a:lnTo>
                <a:lnTo>
                  <a:pt x="35996" y="23289"/>
                </a:lnTo>
                <a:lnTo>
                  <a:pt x="5821" y="0"/>
                </a:lnTo>
                <a:close/>
              </a:path>
              <a:path w="902335" h="698500">
                <a:moveTo>
                  <a:pt x="58582" y="40754"/>
                </a:moveTo>
                <a:lnTo>
                  <a:pt x="52760" y="48292"/>
                </a:lnTo>
                <a:lnTo>
                  <a:pt x="82936" y="71582"/>
                </a:lnTo>
                <a:lnTo>
                  <a:pt x="88757" y="64044"/>
                </a:lnTo>
                <a:lnTo>
                  <a:pt x="58582" y="40754"/>
                </a:lnTo>
                <a:close/>
              </a:path>
              <a:path w="902335" h="698500">
                <a:moveTo>
                  <a:pt x="111373" y="81512"/>
                </a:moveTo>
                <a:lnTo>
                  <a:pt x="105552" y="89047"/>
                </a:lnTo>
                <a:lnTo>
                  <a:pt x="135696" y="112337"/>
                </a:lnTo>
                <a:lnTo>
                  <a:pt x="141518" y="104799"/>
                </a:lnTo>
                <a:lnTo>
                  <a:pt x="111373" y="81512"/>
                </a:lnTo>
                <a:close/>
              </a:path>
              <a:path w="902335" h="698500">
                <a:moveTo>
                  <a:pt x="164134" y="122267"/>
                </a:moveTo>
                <a:lnTo>
                  <a:pt x="158313" y="129802"/>
                </a:lnTo>
                <a:lnTo>
                  <a:pt x="188457" y="153091"/>
                </a:lnTo>
                <a:lnTo>
                  <a:pt x="194279" y="145554"/>
                </a:lnTo>
                <a:lnTo>
                  <a:pt x="164134" y="122267"/>
                </a:lnTo>
                <a:close/>
              </a:path>
              <a:path w="902335" h="698500">
                <a:moveTo>
                  <a:pt x="216895" y="163022"/>
                </a:moveTo>
                <a:lnTo>
                  <a:pt x="211073" y="170556"/>
                </a:lnTo>
                <a:lnTo>
                  <a:pt x="241249" y="193846"/>
                </a:lnTo>
                <a:lnTo>
                  <a:pt x="247070" y="186296"/>
                </a:lnTo>
                <a:lnTo>
                  <a:pt x="216895" y="163022"/>
                </a:lnTo>
                <a:close/>
              </a:path>
              <a:path w="902335" h="698500">
                <a:moveTo>
                  <a:pt x="269687" y="203764"/>
                </a:moveTo>
                <a:lnTo>
                  <a:pt x="263865" y="211311"/>
                </a:lnTo>
                <a:lnTo>
                  <a:pt x="294010" y="234589"/>
                </a:lnTo>
                <a:lnTo>
                  <a:pt x="299831" y="227054"/>
                </a:lnTo>
                <a:lnTo>
                  <a:pt x="269687" y="203764"/>
                </a:lnTo>
                <a:close/>
              </a:path>
              <a:path w="902335" h="698500">
                <a:moveTo>
                  <a:pt x="322447" y="244519"/>
                </a:moveTo>
                <a:lnTo>
                  <a:pt x="316626" y="252057"/>
                </a:lnTo>
                <a:lnTo>
                  <a:pt x="346770" y="275344"/>
                </a:lnTo>
                <a:lnTo>
                  <a:pt x="352592" y="267809"/>
                </a:lnTo>
                <a:lnTo>
                  <a:pt x="322447" y="244519"/>
                </a:lnTo>
                <a:close/>
              </a:path>
              <a:path w="902335" h="698500">
                <a:moveTo>
                  <a:pt x="375208" y="285274"/>
                </a:moveTo>
                <a:lnTo>
                  <a:pt x="369387" y="292812"/>
                </a:lnTo>
                <a:lnTo>
                  <a:pt x="399562" y="316098"/>
                </a:lnTo>
                <a:lnTo>
                  <a:pt x="405383" y="308564"/>
                </a:lnTo>
                <a:lnTo>
                  <a:pt x="375208" y="285274"/>
                </a:lnTo>
                <a:close/>
              </a:path>
              <a:path w="902335" h="698500">
                <a:moveTo>
                  <a:pt x="427969" y="326029"/>
                </a:moveTo>
                <a:lnTo>
                  <a:pt x="422178" y="333567"/>
                </a:lnTo>
                <a:lnTo>
                  <a:pt x="452323" y="356853"/>
                </a:lnTo>
                <a:lnTo>
                  <a:pt x="458144" y="349319"/>
                </a:lnTo>
                <a:lnTo>
                  <a:pt x="427969" y="326029"/>
                </a:lnTo>
                <a:close/>
              </a:path>
              <a:path w="902335" h="698500">
                <a:moveTo>
                  <a:pt x="480761" y="366784"/>
                </a:moveTo>
                <a:lnTo>
                  <a:pt x="474939" y="374321"/>
                </a:lnTo>
                <a:lnTo>
                  <a:pt x="505084" y="397611"/>
                </a:lnTo>
                <a:lnTo>
                  <a:pt x="510905" y="390073"/>
                </a:lnTo>
                <a:lnTo>
                  <a:pt x="480761" y="366784"/>
                </a:lnTo>
                <a:close/>
              </a:path>
              <a:path w="902335" h="698500">
                <a:moveTo>
                  <a:pt x="533521" y="407526"/>
                </a:moveTo>
                <a:lnTo>
                  <a:pt x="527700" y="415076"/>
                </a:lnTo>
                <a:lnTo>
                  <a:pt x="557875" y="438366"/>
                </a:lnTo>
                <a:lnTo>
                  <a:pt x="563697" y="430816"/>
                </a:lnTo>
                <a:lnTo>
                  <a:pt x="533521" y="407526"/>
                </a:lnTo>
                <a:close/>
              </a:path>
              <a:path w="902335" h="698500">
                <a:moveTo>
                  <a:pt x="586313" y="448284"/>
                </a:moveTo>
                <a:lnTo>
                  <a:pt x="580491" y="455819"/>
                </a:lnTo>
                <a:lnTo>
                  <a:pt x="610636" y="479109"/>
                </a:lnTo>
                <a:lnTo>
                  <a:pt x="616457" y="471571"/>
                </a:lnTo>
                <a:lnTo>
                  <a:pt x="586313" y="448284"/>
                </a:lnTo>
                <a:close/>
              </a:path>
              <a:path w="902335" h="698500">
                <a:moveTo>
                  <a:pt x="639074" y="489039"/>
                </a:moveTo>
                <a:lnTo>
                  <a:pt x="633252" y="496574"/>
                </a:lnTo>
                <a:lnTo>
                  <a:pt x="663397" y="519863"/>
                </a:lnTo>
                <a:lnTo>
                  <a:pt x="669218" y="512326"/>
                </a:lnTo>
                <a:lnTo>
                  <a:pt x="639074" y="489039"/>
                </a:lnTo>
                <a:close/>
              </a:path>
              <a:path w="902335" h="698500">
                <a:moveTo>
                  <a:pt x="691865" y="529794"/>
                </a:moveTo>
                <a:lnTo>
                  <a:pt x="686013" y="537328"/>
                </a:lnTo>
                <a:lnTo>
                  <a:pt x="716188" y="560618"/>
                </a:lnTo>
                <a:lnTo>
                  <a:pt x="722010" y="553080"/>
                </a:lnTo>
                <a:lnTo>
                  <a:pt x="691865" y="529794"/>
                </a:lnTo>
                <a:close/>
              </a:path>
              <a:path w="902335" h="698500">
                <a:moveTo>
                  <a:pt x="744626" y="570549"/>
                </a:moveTo>
                <a:lnTo>
                  <a:pt x="738804" y="578083"/>
                </a:lnTo>
                <a:lnTo>
                  <a:pt x="768949" y="601373"/>
                </a:lnTo>
                <a:lnTo>
                  <a:pt x="774771" y="593835"/>
                </a:lnTo>
                <a:lnTo>
                  <a:pt x="744626" y="570549"/>
                </a:lnTo>
                <a:close/>
              </a:path>
              <a:path w="902335" h="698500">
                <a:moveTo>
                  <a:pt x="865113" y="621471"/>
                </a:moveTo>
                <a:lnTo>
                  <a:pt x="818540" y="681788"/>
                </a:lnTo>
                <a:lnTo>
                  <a:pt x="902116" y="698208"/>
                </a:lnTo>
                <a:lnTo>
                  <a:pt x="885214" y="663156"/>
                </a:lnTo>
                <a:lnTo>
                  <a:pt x="848959" y="663156"/>
                </a:lnTo>
                <a:lnTo>
                  <a:pt x="844326" y="659596"/>
                </a:lnTo>
                <a:lnTo>
                  <a:pt x="850148" y="652046"/>
                </a:lnTo>
                <a:lnTo>
                  <a:pt x="879856" y="652046"/>
                </a:lnTo>
                <a:lnTo>
                  <a:pt x="865113" y="621471"/>
                </a:lnTo>
                <a:close/>
              </a:path>
              <a:path w="902335" h="698500">
                <a:moveTo>
                  <a:pt x="850148" y="652046"/>
                </a:moveTo>
                <a:lnTo>
                  <a:pt x="844326" y="659596"/>
                </a:lnTo>
                <a:lnTo>
                  <a:pt x="848959" y="663156"/>
                </a:lnTo>
                <a:lnTo>
                  <a:pt x="854781" y="655618"/>
                </a:lnTo>
                <a:lnTo>
                  <a:pt x="850148" y="652046"/>
                </a:lnTo>
                <a:close/>
              </a:path>
              <a:path w="902335" h="698500">
                <a:moveTo>
                  <a:pt x="879856" y="652046"/>
                </a:moveTo>
                <a:lnTo>
                  <a:pt x="850148" y="652046"/>
                </a:lnTo>
                <a:lnTo>
                  <a:pt x="854781" y="655618"/>
                </a:lnTo>
                <a:lnTo>
                  <a:pt x="848959" y="663156"/>
                </a:lnTo>
                <a:lnTo>
                  <a:pt x="885214" y="663156"/>
                </a:lnTo>
                <a:lnTo>
                  <a:pt x="879856" y="652046"/>
                </a:lnTo>
                <a:close/>
              </a:path>
              <a:path w="902335" h="698500">
                <a:moveTo>
                  <a:pt x="797387" y="611303"/>
                </a:moveTo>
                <a:lnTo>
                  <a:pt x="791565" y="618841"/>
                </a:lnTo>
                <a:lnTo>
                  <a:pt x="821710" y="642128"/>
                </a:lnTo>
                <a:lnTo>
                  <a:pt x="827531" y="634581"/>
                </a:lnTo>
                <a:lnTo>
                  <a:pt x="797387" y="6113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4115574" y="2801169"/>
            <a:ext cx="1060873" cy="284480"/>
          </a:xfrm>
          <a:custGeom>
            <a:avLst/>
            <a:gdLst/>
            <a:ahLst/>
            <a:cxnLst/>
            <a:rect l="l" t="t" r="r" b="b"/>
            <a:pathLst>
              <a:path w="795654" h="213360">
                <a:moveTo>
                  <a:pt x="507890" y="194519"/>
                </a:moveTo>
                <a:lnTo>
                  <a:pt x="307294" y="194519"/>
                </a:lnTo>
                <a:lnTo>
                  <a:pt x="315872" y="198292"/>
                </a:lnTo>
                <a:lnTo>
                  <a:pt x="365922" y="210048"/>
                </a:lnTo>
                <a:lnTo>
                  <a:pt x="414031" y="212948"/>
                </a:lnTo>
                <a:lnTo>
                  <a:pt x="429067" y="212310"/>
                </a:lnTo>
                <a:lnTo>
                  <a:pt x="471018" y="206627"/>
                </a:lnTo>
                <a:lnTo>
                  <a:pt x="507890" y="194519"/>
                </a:lnTo>
                <a:close/>
              </a:path>
              <a:path w="795654" h="213360">
                <a:moveTo>
                  <a:pt x="660934" y="174143"/>
                </a:moveTo>
                <a:lnTo>
                  <a:pt x="107836" y="174143"/>
                </a:lnTo>
                <a:lnTo>
                  <a:pt x="108323" y="174454"/>
                </a:lnTo>
                <a:lnTo>
                  <a:pt x="147369" y="190318"/>
                </a:lnTo>
                <a:lnTo>
                  <a:pt x="197031" y="198924"/>
                </a:lnTo>
                <a:lnTo>
                  <a:pt x="238301" y="200763"/>
                </a:lnTo>
                <a:lnTo>
                  <a:pt x="252327" y="200463"/>
                </a:lnTo>
                <a:lnTo>
                  <a:pt x="266332" y="199694"/>
                </a:lnTo>
                <a:lnTo>
                  <a:pt x="280224" y="198452"/>
                </a:lnTo>
                <a:lnTo>
                  <a:pt x="293909" y="196729"/>
                </a:lnTo>
                <a:lnTo>
                  <a:pt x="307294" y="194519"/>
                </a:lnTo>
                <a:lnTo>
                  <a:pt x="507890" y="194519"/>
                </a:lnTo>
                <a:lnTo>
                  <a:pt x="514028" y="191399"/>
                </a:lnTo>
                <a:lnTo>
                  <a:pt x="521481" y="186431"/>
                </a:lnTo>
                <a:lnTo>
                  <a:pt x="527315" y="181060"/>
                </a:lnTo>
                <a:lnTo>
                  <a:pt x="637016" y="181060"/>
                </a:lnTo>
                <a:lnTo>
                  <a:pt x="640661" y="180346"/>
                </a:lnTo>
                <a:lnTo>
                  <a:pt x="654639" y="176492"/>
                </a:lnTo>
                <a:lnTo>
                  <a:pt x="660934" y="174143"/>
                </a:lnTo>
                <a:close/>
              </a:path>
              <a:path w="795654" h="213360">
                <a:moveTo>
                  <a:pt x="637016" y="181060"/>
                </a:moveTo>
                <a:lnTo>
                  <a:pt x="527315" y="181060"/>
                </a:lnTo>
                <a:lnTo>
                  <a:pt x="537486" y="183014"/>
                </a:lnTo>
                <a:lnTo>
                  <a:pt x="548610" y="184553"/>
                </a:lnTo>
                <a:lnTo>
                  <a:pt x="561010" y="185661"/>
                </a:lnTo>
                <a:lnTo>
                  <a:pt x="575015" y="186321"/>
                </a:lnTo>
                <a:lnTo>
                  <a:pt x="590948" y="186520"/>
                </a:lnTo>
                <a:lnTo>
                  <a:pt x="608610" y="185449"/>
                </a:lnTo>
                <a:lnTo>
                  <a:pt x="625250" y="183361"/>
                </a:lnTo>
                <a:lnTo>
                  <a:pt x="637016" y="181060"/>
                </a:lnTo>
                <a:close/>
              </a:path>
              <a:path w="795654" h="213360">
                <a:moveTo>
                  <a:pt x="197654" y="19177"/>
                </a:moveTo>
                <a:lnTo>
                  <a:pt x="149655" y="22067"/>
                </a:lnTo>
                <a:lnTo>
                  <a:pt x="105040" y="33224"/>
                </a:lnTo>
                <a:lnTo>
                  <a:pt x="73418" y="56522"/>
                </a:lnTo>
                <a:lnTo>
                  <a:pt x="71709" y="63266"/>
                </a:lnTo>
                <a:lnTo>
                  <a:pt x="72845" y="70203"/>
                </a:lnTo>
                <a:lnTo>
                  <a:pt x="58304" y="71845"/>
                </a:lnTo>
                <a:lnTo>
                  <a:pt x="20386" y="80663"/>
                </a:lnTo>
                <a:lnTo>
                  <a:pt x="0" y="100263"/>
                </a:lnTo>
                <a:lnTo>
                  <a:pt x="1478" y="108288"/>
                </a:lnTo>
                <a:lnTo>
                  <a:pt x="6888" y="116404"/>
                </a:lnTo>
                <a:lnTo>
                  <a:pt x="15598" y="124421"/>
                </a:lnTo>
                <a:lnTo>
                  <a:pt x="26972" y="132149"/>
                </a:lnTo>
                <a:lnTo>
                  <a:pt x="19906" y="140773"/>
                </a:lnTo>
                <a:lnTo>
                  <a:pt x="58302" y="170416"/>
                </a:lnTo>
                <a:lnTo>
                  <a:pt x="90259" y="174196"/>
                </a:lnTo>
                <a:lnTo>
                  <a:pt x="660934" y="174143"/>
                </a:lnTo>
                <a:lnTo>
                  <a:pt x="695789" y="147742"/>
                </a:lnTo>
                <a:lnTo>
                  <a:pt x="707059" y="146645"/>
                </a:lnTo>
                <a:lnTo>
                  <a:pt x="759062" y="135345"/>
                </a:lnTo>
                <a:lnTo>
                  <a:pt x="794150" y="109909"/>
                </a:lnTo>
                <a:lnTo>
                  <a:pt x="795503" y="102802"/>
                </a:lnTo>
                <a:lnTo>
                  <a:pt x="793788" y="95675"/>
                </a:lnTo>
                <a:lnTo>
                  <a:pt x="788956" y="88668"/>
                </a:lnTo>
                <a:lnTo>
                  <a:pt x="780957" y="81921"/>
                </a:lnTo>
                <a:lnTo>
                  <a:pt x="769739" y="75574"/>
                </a:lnTo>
                <a:lnTo>
                  <a:pt x="771538" y="74037"/>
                </a:lnTo>
                <a:lnTo>
                  <a:pt x="773031" y="72465"/>
                </a:lnTo>
                <a:lnTo>
                  <a:pt x="776313" y="67393"/>
                </a:lnTo>
                <a:lnTo>
                  <a:pt x="777668" y="60691"/>
                </a:lnTo>
                <a:lnTo>
                  <a:pt x="775630" y="54139"/>
                </a:lnTo>
                <a:lnTo>
                  <a:pt x="737986" y="32084"/>
                </a:lnTo>
                <a:lnTo>
                  <a:pt x="704569" y="25400"/>
                </a:lnTo>
                <a:lnTo>
                  <a:pt x="703790" y="24602"/>
                </a:lnTo>
                <a:lnTo>
                  <a:pt x="256505" y="24602"/>
                </a:lnTo>
                <a:lnTo>
                  <a:pt x="246167" y="22727"/>
                </a:lnTo>
                <a:lnTo>
                  <a:pt x="235225" y="21229"/>
                </a:lnTo>
                <a:lnTo>
                  <a:pt x="223567" y="20126"/>
                </a:lnTo>
                <a:lnTo>
                  <a:pt x="211080" y="19436"/>
                </a:lnTo>
                <a:lnTo>
                  <a:pt x="197654" y="19177"/>
                </a:lnTo>
                <a:close/>
              </a:path>
              <a:path w="795654" h="213360">
                <a:moveTo>
                  <a:pt x="351206" y="6087"/>
                </a:moveTo>
                <a:lnTo>
                  <a:pt x="310158" y="8273"/>
                </a:lnTo>
                <a:lnTo>
                  <a:pt x="264822" y="20186"/>
                </a:lnTo>
                <a:lnTo>
                  <a:pt x="256505" y="24602"/>
                </a:lnTo>
                <a:lnTo>
                  <a:pt x="703790" y="24602"/>
                </a:lnTo>
                <a:lnTo>
                  <a:pt x="698070" y="18746"/>
                </a:lnTo>
                <a:lnTo>
                  <a:pt x="690011" y="14233"/>
                </a:lnTo>
                <a:lnTo>
                  <a:pt x="407424" y="14233"/>
                </a:lnTo>
                <a:lnTo>
                  <a:pt x="396419" y="11558"/>
                </a:lnTo>
                <a:lnTo>
                  <a:pt x="378916" y="8227"/>
                </a:lnTo>
                <a:lnTo>
                  <a:pt x="365160" y="6780"/>
                </a:lnTo>
                <a:lnTo>
                  <a:pt x="351206" y="6087"/>
                </a:lnTo>
                <a:close/>
              </a:path>
              <a:path w="795654" h="213360">
                <a:moveTo>
                  <a:pt x="478268" y="130"/>
                </a:moveTo>
                <a:lnTo>
                  <a:pt x="439010" y="4422"/>
                </a:lnTo>
                <a:lnTo>
                  <a:pt x="407424" y="14233"/>
                </a:lnTo>
                <a:lnTo>
                  <a:pt x="690011" y="14233"/>
                </a:lnTo>
                <a:lnTo>
                  <a:pt x="686777" y="12423"/>
                </a:lnTo>
                <a:lnTo>
                  <a:pt x="678832" y="9541"/>
                </a:lnTo>
                <a:lnTo>
                  <a:pt x="544649" y="9541"/>
                </a:lnTo>
                <a:lnTo>
                  <a:pt x="533310" y="5885"/>
                </a:lnTo>
                <a:lnTo>
                  <a:pt x="518854" y="2727"/>
                </a:lnTo>
                <a:lnTo>
                  <a:pt x="505569" y="1011"/>
                </a:lnTo>
                <a:lnTo>
                  <a:pt x="491962" y="162"/>
                </a:lnTo>
                <a:lnTo>
                  <a:pt x="478268" y="130"/>
                </a:lnTo>
                <a:close/>
              </a:path>
              <a:path w="795654" h="213360">
                <a:moveTo>
                  <a:pt x="619863" y="0"/>
                </a:moveTo>
                <a:lnTo>
                  <a:pt x="580128" y="2091"/>
                </a:lnTo>
                <a:lnTo>
                  <a:pt x="544649" y="9541"/>
                </a:lnTo>
                <a:lnTo>
                  <a:pt x="678832" y="9541"/>
                </a:lnTo>
                <a:lnTo>
                  <a:pt x="633117" y="576"/>
                </a:lnTo>
                <a:lnTo>
                  <a:pt x="61986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4418015" y="3111723"/>
            <a:ext cx="16087" cy="16087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9174" y="0"/>
                </a:moveTo>
                <a:lnTo>
                  <a:pt x="2621" y="0"/>
                </a:lnTo>
                <a:lnTo>
                  <a:pt x="0" y="2642"/>
                </a:lnTo>
                <a:lnTo>
                  <a:pt x="0" y="9177"/>
                </a:lnTo>
                <a:lnTo>
                  <a:pt x="2621" y="11823"/>
                </a:lnTo>
                <a:lnTo>
                  <a:pt x="9174" y="11823"/>
                </a:lnTo>
                <a:lnTo>
                  <a:pt x="11795" y="9177"/>
                </a:lnTo>
                <a:lnTo>
                  <a:pt x="11795" y="2642"/>
                </a:lnTo>
                <a:lnTo>
                  <a:pt x="917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4423744" y="3092879"/>
            <a:ext cx="32173" cy="32173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18348" y="0"/>
                </a:moveTo>
                <a:lnTo>
                  <a:pt x="5303" y="0"/>
                </a:lnTo>
                <a:lnTo>
                  <a:pt x="0" y="5297"/>
                </a:lnTo>
                <a:lnTo>
                  <a:pt x="0" y="18358"/>
                </a:lnTo>
                <a:lnTo>
                  <a:pt x="5303" y="23646"/>
                </a:lnTo>
                <a:lnTo>
                  <a:pt x="18348" y="23646"/>
                </a:lnTo>
                <a:lnTo>
                  <a:pt x="23652" y="18358"/>
                </a:lnTo>
                <a:lnTo>
                  <a:pt x="23652" y="5297"/>
                </a:lnTo>
                <a:lnTo>
                  <a:pt x="1834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4441790" y="3064162"/>
            <a:ext cx="47413" cy="47413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27523" y="0"/>
                </a:moveTo>
                <a:lnTo>
                  <a:pt x="7924" y="0"/>
                </a:lnTo>
                <a:lnTo>
                  <a:pt x="0" y="7940"/>
                </a:lnTo>
                <a:lnTo>
                  <a:pt x="0" y="27538"/>
                </a:lnTo>
                <a:lnTo>
                  <a:pt x="7924" y="35466"/>
                </a:lnTo>
                <a:lnTo>
                  <a:pt x="27523" y="35466"/>
                </a:lnTo>
                <a:lnTo>
                  <a:pt x="35448" y="27538"/>
                </a:lnTo>
                <a:lnTo>
                  <a:pt x="35448" y="7940"/>
                </a:lnTo>
                <a:lnTo>
                  <a:pt x="2752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4115576" y="2801171"/>
            <a:ext cx="1060873" cy="284480"/>
          </a:xfrm>
          <a:custGeom>
            <a:avLst/>
            <a:gdLst/>
            <a:ahLst/>
            <a:cxnLst/>
            <a:rect l="l" t="t" r="r" b="b"/>
            <a:pathLst>
              <a:path w="795654" h="213360">
                <a:moveTo>
                  <a:pt x="72845" y="70203"/>
                </a:moveTo>
                <a:lnTo>
                  <a:pt x="93781" y="38320"/>
                </a:lnTo>
                <a:lnTo>
                  <a:pt x="133155" y="25004"/>
                </a:lnTo>
                <a:lnTo>
                  <a:pt x="183170" y="19359"/>
                </a:lnTo>
                <a:lnTo>
                  <a:pt x="197650" y="19173"/>
                </a:lnTo>
                <a:lnTo>
                  <a:pt x="211077" y="19434"/>
                </a:lnTo>
                <a:lnTo>
                  <a:pt x="223563" y="20124"/>
                </a:lnTo>
                <a:lnTo>
                  <a:pt x="235221" y="21228"/>
                </a:lnTo>
                <a:lnTo>
                  <a:pt x="246163" y="22726"/>
                </a:lnTo>
                <a:lnTo>
                  <a:pt x="256501" y="24601"/>
                </a:lnTo>
                <a:lnTo>
                  <a:pt x="264819" y="20186"/>
                </a:lnTo>
                <a:lnTo>
                  <a:pt x="310155" y="8272"/>
                </a:lnTo>
                <a:lnTo>
                  <a:pt x="351203" y="6087"/>
                </a:lnTo>
                <a:lnTo>
                  <a:pt x="365157" y="6780"/>
                </a:lnTo>
                <a:lnTo>
                  <a:pt x="378912" y="8226"/>
                </a:lnTo>
                <a:lnTo>
                  <a:pt x="396416" y="11558"/>
                </a:lnTo>
                <a:lnTo>
                  <a:pt x="407422" y="14232"/>
                </a:lnTo>
                <a:lnTo>
                  <a:pt x="416707" y="10431"/>
                </a:lnTo>
                <a:lnTo>
                  <a:pt x="464720" y="858"/>
                </a:lnTo>
                <a:lnTo>
                  <a:pt x="478266" y="127"/>
                </a:lnTo>
                <a:lnTo>
                  <a:pt x="491961" y="160"/>
                </a:lnTo>
                <a:lnTo>
                  <a:pt x="505567" y="1010"/>
                </a:lnTo>
                <a:lnTo>
                  <a:pt x="518852" y="2726"/>
                </a:lnTo>
                <a:lnTo>
                  <a:pt x="533308" y="5884"/>
                </a:lnTo>
                <a:lnTo>
                  <a:pt x="544646" y="9546"/>
                </a:lnTo>
                <a:lnTo>
                  <a:pt x="555665" y="6495"/>
                </a:lnTo>
                <a:lnTo>
                  <a:pt x="606477" y="72"/>
                </a:lnTo>
                <a:lnTo>
                  <a:pt x="619860" y="0"/>
                </a:lnTo>
                <a:lnTo>
                  <a:pt x="633114" y="575"/>
                </a:lnTo>
                <a:lnTo>
                  <a:pt x="686775" y="12421"/>
                </a:lnTo>
                <a:lnTo>
                  <a:pt x="704568" y="25398"/>
                </a:lnTo>
                <a:lnTo>
                  <a:pt x="722308" y="28268"/>
                </a:lnTo>
                <a:lnTo>
                  <a:pt x="762263" y="42015"/>
                </a:lnTo>
                <a:lnTo>
                  <a:pt x="777668" y="60690"/>
                </a:lnTo>
                <a:lnTo>
                  <a:pt x="776313" y="67392"/>
                </a:lnTo>
                <a:lnTo>
                  <a:pt x="773031" y="72464"/>
                </a:lnTo>
                <a:lnTo>
                  <a:pt x="771538" y="74037"/>
                </a:lnTo>
                <a:lnTo>
                  <a:pt x="769739" y="75573"/>
                </a:lnTo>
                <a:lnTo>
                  <a:pt x="780957" y="81917"/>
                </a:lnTo>
                <a:lnTo>
                  <a:pt x="788956" y="88663"/>
                </a:lnTo>
                <a:lnTo>
                  <a:pt x="793788" y="95669"/>
                </a:lnTo>
                <a:lnTo>
                  <a:pt x="795503" y="102796"/>
                </a:lnTo>
                <a:lnTo>
                  <a:pt x="794150" y="109905"/>
                </a:lnTo>
                <a:lnTo>
                  <a:pt x="759062" y="135345"/>
                </a:lnTo>
                <a:lnTo>
                  <a:pt x="718673" y="144977"/>
                </a:lnTo>
                <a:lnTo>
                  <a:pt x="695789" y="147742"/>
                </a:lnTo>
                <a:lnTo>
                  <a:pt x="692078" y="154461"/>
                </a:lnTo>
                <a:lnTo>
                  <a:pt x="654639" y="176492"/>
                </a:lnTo>
                <a:lnTo>
                  <a:pt x="608609" y="185448"/>
                </a:lnTo>
                <a:lnTo>
                  <a:pt x="590948" y="186520"/>
                </a:lnTo>
                <a:lnTo>
                  <a:pt x="575015" y="186321"/>
                </a:lnTo>
                <a:lnTo>
                  <a:pt x="561010" y="185660"/>
                </a:lnTo>
                <a:lnTo>
                  <a:pt x="548609" y="184553"/>
                </a:lnTo>
                <a:lnTo>
                  <a:pt x="537486" y="183014"/>
                </a:lnTo>
                <a:lnTo>
                  <a:pt x="527315" y="181059"/>
                </a:lnTo>
                <a:lnTo>
                  <a:pt x="521481" y="186430"/>
                </a:lnTo>
                <a:lnTo>
                  <a:pt x="483453" y="203578"/>
                </a:lnTo>
                <a:lnTo>
                  <a:pt x="443676" y="211024"/>
                </a:lnTo>
                <a:lnTo>
                  <a:pt x="414031" y="212948"/>
                </a:lnTo>
                <a:lnTo>
                  <a:pt x="398717" y="212905"/>
                </a:lnTo>
                <a:lnTo>
                  <a:pt x="350687" y="207609"/>
                </a:lnTo>
                <a:lnTo>
                  <a:pt x="307294" y="194518"/>
                </a:lnTo>
                <a:lnTo>
                  <a:pt x="293909" y="196728"/>
                </a:lnTo>
                <a:lnTo>
                  <a:pt x="280224" y="198451"/>
                </a:lnTo>
                <a:lnTo>
                  <a:pt x="266332" y="199694"/>
                </a:lnTo>
                <a:lnTo>
                  <a:pt x="252327" y="200462"/>
                </a:lnTo>
                <a:lnTo>
                  <a:pt x="238301" y="200763"/>
                </a:lnTo>
                <a:lnTo>
                  <a:pt x="224347" y="200603"/>
                </a:lnTo>
                <a:lnTo>
                  <a:pt x="183855" y="197419"/>
                </a:lnTo>
                <a:lnTo>
                  <a:pt x="136533" y="187110"/>
                </a:lnTo>
                <a:lnTo>
                  <a:pt x="107836" y="174143"/>
                </a:lnTo>
                <a:lnTo>
                  <a:pt x="90259" y="174196"/>
                </a:lnTo>
                <a:lnTo>
                  <a:pt x="44836" y="166844"/>
                </a:lnTo>
                <a:lnTo>
                  <a:pt x="19906" y="140769"/>
                </a:lnTo>
                <a:lnTo>
                  <a:pt x="26975" y="132147"/>
                </a:lnTo>
                <a:lnTo>
                  <a:pt x="15599" y="124420"/>
                </a:lnTo>
                <a:lnTo>
                  <a:pt x="6889" y="116403"/>
                </a:lnTo>
                <a:lnTo>
                  <a:pt x="1478" y="108288"/>
                </a:lnTo>
                <a:lnTo>
                  <a:pt x="0" y="100263"/>
                </a:lnTo>
                <a:lnTo>
                  <a:pt x="3086" y="92519"/>
                </a:lnTo>
                <a:lnTo>
                  <a:pt x="44197" y="73883"/>
                </a:lnTo>
                <a:lnTo>
                  <a:pt x="58303" y="71845"/>
                </a:lnTo>
                <a:lnTo>
                  <a:pt x="72845" y="70203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4418015" y="3111723"/>
            <a:ext cx="16087" cy="16087"/>
          </a:xfrm>
          <a:custGeom>
            <a:avLst/>
            <a:gdLst/>
            <a:ahLst/>
            <a:cxnLst/>
            <a:rect l="l" t="t" r="r" b="b"/>
            <a:pathLst>
              <a:path w="12064" h="12064">
                <a:moveTo>
                  <a:pt x="11795" y="5916"/>
                </a:moveTo>
                <a:lnTo>
                  <a:pt x="11795" y="9177"/>
                </a:lnTo>
                <a:lnTo>
                  <a:pt x="9174" y="11823"/>
                </a:lnTo>
                <a:lnTo>
                  <a:pt x="5913" y="11823"/>
                </a:lnTo>
                <a:lnTo>
                  <a:pt x="2651" y="11823"/>
                </a:lnTo>
                <a:lnTo>
                  <a:pt x="0" y="9177"/>
                </a:lnTo>
                <a:lnTo>
                  <a:pt x="0" y="5916"/>
                </a:lnTo>
                <a:lnTo>
                  <a:pt x="0" y="2642"/>
                </a:lnTo>
                <a:lnTo>
                  <a:pt x="2651" y="0"/>
                </a:lnTo>
                <a:lnTo>
                  <a:pt x="5913" y="0"/>
                </a:lnTo>
                <a:lnTo>
                  <a:pt x="9174" y="0"/>
                </a:lnTo>
                <a:lnTo>
                  <a:pt x="11795" y="2642"/>
                </a:lnTo>
                <a:lnTo>
                  <a:pt x="11795" y="5916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4423744" y="3092879"/>
            <a:ext cx="32173" cy="32173"/>
          </a:xfrm>
          <a:custGeom>
            <a:avLst/>
            <a:gdLst/>
            <a:ahLst/>
            <a:cxnLst/>
            <a:rect l="l" t="t" r="r" b="b"/>
            <a:pathLst>
              <a:path w="24129" h="24130">
                <a:moveTo>
                  <a:pt x="23652" y="11823"/>
                </a:moveTo>
                <a:lnTo>
                  <a:pt x="23652" y="18358"/>
                </a:lnTo>
                <a:lnTo>
                  <a:pt x="18348" y="23646"/>
                </a:lnTo>
                <a:lnTo>
                  <a:pt x="11826" y="23646"/>
                </a:lnTo>
                <a:lnTo>
                  <a:pt x="5303" y="23646"/>
                </a:lnTo>
                <a:lnTo>
                  <a:pt x="0" y="18358"/>
                </a:lnTo>
                <a:lnTo>
                  <a:pt x="0" y="11823"/>
                </a:lnTo>
                <a:lnTo>
                  <a:pt x="0" y="5297"/>
                </a:lnTo>
                <a:lnTo>
                  <a:pt x="5303" y="0"/>
                </a:lnTo>
                <a:lnTo>
                  <a:pt x="11826" y="0"/>
                </a:lnTo>
                <a:lnTo>
                  <a:pt x="18348" y="0"/>
                </a:lnTo>
                <a:lnTo>
                  <a:pt x="23652" y="5297"/>
                </a:lnTo>
                <a:lnTo>
                  <a:pt x="23652" y="11823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4441790" y="3064162"/>
            <a:ext cx="47413" cy="47413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35448" y="17739"/>
                </a:moveTo>
                <a:lnTo>
                  <a:pt x="35448" y="27538"/>
                </a:lnTo>
                <a:lnTo>
                  <a:pt x="27523" y="35466"/>
                </a:lnTo>
                <a:lnTo>
                  <a:pt x="17708" y="35466"/>
                </a:lnTo>
                <a:lnTo>
                  <a:pt x="7924" y="35466"/>
                </a:lnTo>
                <a:lnTo>
                  <a:pt x="0" y="27538"/>
                </a:lnTo>
                <a:lnTo>
                  <a:pt x="0" y="17739"/>
                </a:lnTo>
                <a:lnTo>
                  <a:pt x="0" y="7940"/>
                </a:lnTo>
                <a:lnTo>
                  <a:pt x="7924" y="0"/>
                </a:lnTo>
                <a:lnTo>
                  <a:pt x="17708" y="0"/>
                </a:lnTo>
                <a:lnTo>
                  <a:pt x="27523" y="0"/>
                </a:lnTo>
                <a:lnTo>
                  <a:pt x="35448" y="7940"/>
                </a:lnTo>
                <a:lnTo>
                  <a:pt x="35448" y="17739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4180807" y="2969108"/>
            <a:ext cx="51647" cy="3387"/>
          </a:xfrm>
          <a:custGeom>
            <a:avLst/>
            <a:gdLst/>
            <a:ahLst/>
            <a:cxnLst/>
            <a:rect l="l" t="t" r="r" b="b"/>
            <a:pathLst>
              <a:path w="38735" h="2539">
                <a:moveTo>
                  <a:pt x="38489" y="2412"/>
                </a:moveTo>
                <a:lnTo>
                  <a:pt x="25314" y="2388"/>
                </a:lnTo>
                <a:lnTo>
                  <a:pt x="12398" y="1577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4259722" y="3029619"/>
            <a:ext cx="27940" cy="2540"/>
          </a:xfrm>
          <a:custGeom>
            <a:avLst/>
            <a:gdLst/>
            <a:ahLst/>
            <a:cxnLst/>
            <a:rect l="l" t="t" r="r" b="b"/>
            <a:pathLst>
              <a:path w="20955" h="1905">
                <a:moveTo>
                  <a:pt x="20360" y="0"/>
                </a:moveTo>
                <a:lnTo>
                  <a:pt x="13837" y="938"/>
                </a:lnTo>
                <a:lnTo>
                  <a:pt x="6979" y="1569"/>
                </a:lnTo>
                <a:lnTo>
                  <a:pt x="0" y="188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4504538" y="3045712"/>
            <a:ext cx="16933" cy="11853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2283" y="8574"/>
                </a:moveTo>
                <a:lnTo>
                  <a:pt x="7376" y="5882"/>
                </a:lnTo>
                <a:lnTo>
                  <a:pt x="3230" y="3014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4817018" y="3028631"/>
            <a:ext cx="6773" cy="12700"/>
          </a:xfrm>
          <a:custGeom>
            <a:avLst/>
            <a:gdLst/>
            <a:ahLst/>
            <a:cxnLst/>
            <a:rect l="l" t="t" r="r" b="b"/>
            <a:pathLst>
              <a:path w="5079" h="9525">
                <a:moveTo>
                  <a:pt x="4876" y="0"/>
                </a:moveTo>
                <a:lnTo>
                  <a:pt x="4175" y="3191"/>
                </a:lnTo>
                <a:lnTo>
                  <a:pt x="2529" y="6345"/>
                </a:lnTo>
                <a:lnTo>
                  <a:pt x="0" y="9406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4953447" y="2951147"/>
            <a:ext cx="79587" cy="41487"/>
          </a:xfrm>
          <a:custGeom>
            <a:avLst/>
            <a:gdLst/>
            <a:ahLst/>
            <a:cxnLst/>
            <a:rect l="l" t="t" r="r" b="b"/>
            <a:pathLst>
              <a:path w="59689" h="31114">
                <a:moveTo>
                  <a:pt x="0" y="0"/>
                </a:moveTo>
                <a:lnTo>
                  <a:pt x="18684" y="4240"/>
                </a:lnTo>
                <a:lnTo>
                  <a:pt x="34310" y="9682"/>
                </a:lnTo>
                <a:lnTo>
                  <a:pt x="46522" y="16115"/>
                </a:lnTo>
                <a:lnTo>
                  <a:pt x="54963" y="23327"/>
                </a:lnTo>
                <a:lnTo>
                  <a:pt x="59275" y="3110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5112389" y="2901237"/>
            <a:ext cx="29633" cy="16087"/>
          </a:xfrm>
          <a:custGeom>
            <a:avLst/>
            <a:gdLst/>
            <a:ahLst/>
            <a:cxnLst/>
            <a:rect l="l" t="t" r="r" b="b"/>
            <a:pathLst>
              <a:path w="22225" h="12064">
                <a:moveTo>
                  <a:pt x="21763" y="0"/>
                </a:moveTo>
                <a:lnTo>
                  <a:pt x="12433" y="6181"/>
                </a:lnTo>
                <a:lnTo>
                  <a:pt x="0" y="1156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5056266" y="2836021"/>
            <a:ext cx="2540" cy="8467"/>
          </a:xfrm>
          <a:custGeom>
            <a:avLst/>
            <a:gdLst/>
            <a:ahLst/>
            <a:cxnLst/>
            <a:rect l="l" t="t" r="r" b="b"/>
            <a:pathLst>
              <a:path w="1904" h="6350">
                <a:moveTo>
                  <a:pt x="0" y="0"/>
                </a:moveTo>
                <a:lnTo>
                  <a:pt x="1005" y="2060"/>
                </a:lnTo>
                <a:lnTo>
                  <a:pt x="1463" y="4142"/>
                </a:lnTo>
                <a:lnTo>
                  <a:pt x="1402" y="6227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4829697" y="2815750"/>
            <a:ext cx="18627" cy="11007"/>
          </a:xfrm>
          <a:custGeom>
            <a:avLst/>
            <a:gdLst/>
            <a:ahLst/>
            <a:cxnLst/>
            <a:rect l="l" t="t" r="r" b="b"/>
            <a:pathLst>
              <a:path w="13970" h="8255">
                <a:moveTo>
                  <a:pt x="0" y="7940"/>
                </a:moveTo>
                <a:lnTo>
                  <a:pt x="3444" y="5071"/>
                </a:lnTo>
                <a:lnTo>
                  <a:pt x="8046" y="2392"/>
                </a:lnTo>
                <a:lnTo>
                  <a:pt x="13624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4659661" y="2822257"/>
            <a:ext cx="9313" cy="9313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0" y="6845"/>
                </a:moveTo>
                <a:lnTo>
                  <a:pt x="1432" y="4477"/>
                </a:lnTo>
                <a:lnTo>
                  <a:pt x="3657" y="2167"/>
                </a:lnTo>
                <a:lnTo>
                  <a:pt x="6614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460199" y="2834482"/>
            <a:ext cx="32173" cy="9313"/>
          </a:xfrm>
          <a:custGeom>
            <a:avLst/>
            <a:gdLst/>
            <a:ahLst/>
            <a:cxnLst/>
            <a:rect l="l" t="t" r="r" b="b"/>
            <a:pathLst>
              <a:path w="24129" h="6985">
                <a:moveTo>
                  <a:pt x="0" y="0"/>
                </a:moveTo>
                <a:lnTo>
                  <a:pt x="8656" y="1856"/>
                </a:lnTo>
                <a:lnTo>
                  <a:pt x="16672" y="4084"/>
                </a:lnTo>
                <a:lnTo>
                  <a:pt x="23865" y="6644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4212702" y="2894776"/>
            <a:ext cx="5927" cy="9313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4145" y="6989"/>
                </a:moveTo>
                <a:lnTo>
                  <a:pt x="2255" y="4703"/>
                </a:lnTo>
                <a:lnTo>
                  <a:pt x="883" y="2368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4064615" y="4203564"/>
            <a:ext cx="1191259" cy="379307"/>
          </a:xfrm>
          <a:custGeom>
            <a:avLst/>
            <a:gdLst/>
            <a:ahLst/>
            <a:cxnLst/>
            <a:rect l="l" t="t" r="r" b="b"/>
            <a:pathLst>
              <a:path w="893445" h="284479">
                <a:moveTo>
                  <a:pt x="566048" y="261840"/>
                </a:moveTo>
                <a:lnTo>
                  <a:pt x="348950" y="261840"/>
                </a:lnTo>
                <a:lnTo>
                  <a:pt x="358352" y="266319"/>
                </a:lnTo>
                <a:lnTo>
                  <a:pt x="409186" y="280200"/>
                </a:lnTo>
                <a:lnTo>
                  <a:pt x="455932" y="284196"/>
                </a:lnTo>
                <a:lnTo>
                  <a:pt x="470895" y="283902"/>
                </a:lnTo>
                <a:lnTo>
                  <a:pt x="513633" y="279027"/>
                </a:lnTo>
                <a:lnTo>
                  <a:pt x="550801" y="268746"/>
                </a:lnTo>
                <a:lnTo>
                  <a:pt x="566048" y="261840"/>
                </a:lnTo>
                <a:close/>
              </a:path>
              <a:path w="893445" h="284479">
                <a:moveTo>
                  <a:pt x="742493" y="232319"/>
                </a:moveTo>
                <a:lnTo>
                  <a:pt x="120818" y="232319"/>
                </a:lnTo>
                <a:lnTo>
                  <a:pt x="121397" y="232737"/>
                </a:lnTo>
                <a:lnTo>
                  <a:pt x="121946" y="233154"/>
                </a:lnTo>
                <a:lnTo>
                  <a:pt x="163269" y="253291"/>
                </a:lnTo>
                <a:lnTo>
                  <a:pt x="211181" y="264301"/>
                </a:lnTo>
                <a:lnTo>
                  <a:pt x="251397" y="268145"/>
                </a:lnTo>
                <a:lnTo>
                  <a:pt x="265274" y="268568"/>
                </a:lnTo>
                <a:lnTo>
                  <a:pt x="279277" y="268555"/>
                </a:lnTo>
                <a:lnTo>
                  <a:pt x="321409" y="265870"/>
                </a:lnTo>
                <a:lnTo>
                  <a:pt x="348950" y="261840"/>
                </a:lnTo>
                <a:lnTo>
                  <a:pt x="566048" y="261840"/>
                </a:lnTo>
                <a:lnTo>
                  <a:pt x="570996" y="259260"/>
                </a:lnTo>
                <a:lnTo>
                  <a:pt x="579383" y="253810"/>
                </a:lnTo>
                <a:lnTo>
                  <a:pt x="586482" y="247926"/>
                </a:lnTo>
                <a:lnTo>
                  <a:pt x="592180" y="241637"/>
                </a:lnTo>
                <a:lnTo>
                  <a:pt x="714841" y="241637"/>
                </a:lnTo>
                <a:lnTo>
                  <a:pt x="719801" y="240442"/>
                </a:lnTo>
                <a:lnTo>
                  <a:pt x="733399" y="236080"/>
                </a:lnTo>
                <a:lnTo>
                  <a:pt x="742493" y="232319"/>
                </a:lnTo>
                <a:close/>
              </a:path>
              <a:path w="893445" h="284479">
                <a:moveTo>
                  <a:pt x="714841" y="241637"/>
                </a:moveTo>
                <a:lnTo>
                  <a:pt x="592180" y="241637"/>
                </a:lnTo>
                <a:lnTo>
                  <a:pt x="603464" y="244215"/>
                </a:lnTo>
                <a:lnTo>
                  <a:pt x="615417" y="246253"/>
                </a:lnTo>
                <a:lnTo>
                  <a:pt x="628061" y="247738"/>
                </a:lnTo>
                <a:lnTo>
                  <a:pt x="641418" y="248657"/>
                </a:lnTo>
                <a:lnTo>
                  <a:pt x="655509" y="248996"/>
                </a:lnTo>
                <a:lnTo>
                  <a:pt x="672809" y="248335"/>
                </a:lnTo>
                <a:lnTo>
                  <a:pt x="689376" y="246642"/>
                </a:lnTo>
                <a:lnTo>
                  <a:pt x="705084" y="243987"/>
                </a:lnTo>
                <a:lnTo>
                  <a:pt x="714841" y="241637"/>
                </a:lnTo>
                <a:close/>
              </a:path>
              <a:path w="893445" h="284479">
                <a:moveTo>
                  <a:pt x="223778" y="25212"/>
                </a:moveTo>
                <a:lnTo>
                  <a:pt x="178058" y="27765"/>
                </a:lnTo>
                <a:lnTo>
                  <a:pt x="131308" y="38690"/>
                </a:lnTo>
                <a:lnTo>
                  <a:pt x="90311" y="62874"/>
                </a:lnTo>
                <a:lnTo>
                  <a:pt x="80238" y="85565"/>
                </a:lnTo>
                <a:lnTo>
                  <a:pt x="81530" y="93590"/>
                </a:lnTo>
                <a:lnTo>
                  <a:pt x="67935" y="95474"/>
                </a:lnTo>
                <a:lnTo>
                  <a:pt x="29689" y="104854"/>
                </a:lnTo>
                <a:lnTo>
                  <a:pt x="0" y="132802"/>
                </a:lnTo>
                <a:lnTo>
                  <a:pt x="1074" y="141218"/>
                </a:lnTo>
                <a:lnTo>
                  <a:pt x="5494" y="149535"/>
                </a:lnTo>
                <a:lnTo>
                  <a:pt x="12964" y="157549"/>
                </a:lnTo>
                <a:lnTo>
                  <a:pt x="23189" y="165057"/>
                </a:lnTo>
                <a:lnTo>
                  <a:pt x="35871" y="171857"/>
                </a:lnTo>
                <a:lnTo>
                  <a:pt x="26205" y="180317"/>
                </a:lnTo>
                <a:lnTo>
                  <a:pt x="21508" y="190192"/>
                </a:lnTo>
                <a:lnTo>
                  <a:pt x="22216" y="201510"/>
                </a:lnTo>
                <a:lnTo>
                  <a:pt x="27186" y="208557"/>
                </a:lnTo>
                <a:lnTo>
                  <a:pt x="71504" y="228780"/>
                </a:lnTo>
                <a:lnTo>
                  <a:pt x="103534" y="232480"/>
                </a:lnTo>
                <a:lnTo>
                  <a:pt x="742493" y="232319"/>
                </a:lnTo>
                <a:lnTo>
                  <a:pt x="780079" y="204526"/>
                </a:lnTo>
                <a:lnTo>
                  <a:pt x="784248" y="196770"/>
                </a:lnTo>
                <a:lnTo>
                  <a:pt x="796136" y="195295"/>
                </a:lnTo>
                <a:lnTo>
                  <a:pt x="833402" y="186973"/>
                </a:lnTo>
                <a:lnTo>
                  <a:pt x="871661" y="169896"/>
                </a:lnTo>
                <a:lnTo>
                  <a:pt x="892954" y="139285"/>
                </a:lnTo>
                <a:lnTo>
                  <a:pt x="892225" y="131226"/>
                </a:lnTo>
                <a:lnTo>
                  <a:pt x="889007" y="123230"/>
                </a:lnTo>
                <a:lnTo>
                  <a:pt x="883265" y="115411"/>
                </a:lnTo>
                <a:lnTo>
                  <a:pt x="874965" y="107882"/>
                </a:lnTo>
                <a:lnTo>
                  <a:pt x="864073" y="100755"/>
                </a:lnTo>
                <a:lnTo>
                  <a:pt x="866085" y="98719"/>
                </a:lnTo>
                <a:lnTo>
                  <a:pt x="867761" y="96613"/>
                </a:lnTo>
                <a:lnTo>
                  <a:pt x="870121" y="92718"/>
                </a:lnTo>
                <a:lnTo>
                  <a:pt x="872715" y="85241"/>
                </a:lnTo>
                <a:lnTo>
                  <a:pt x="872571" y="77816"/>
                </a:lnTo>
                <a:lnTo>
                  <a:pt x="835283" y="44253"/>
                </a:lnTo>
                <a:lnTo>
                  <a:pt x="797736" y="32077"/>
                </a:lnTo>
                <a:lnTo>
                  <a:pt x="284981" y="32077"/>
                </a:lnTo>
                <a:lnTo>
                  <a:pt x="273699" y="29765"/>
                </a:lnTo>
                <a:lnTo>
                  <a:pt x="261935" y="27911"/>
                </a:lnTo>
                <a:lnTo>
                  <a:pt x="249692" y="26527"/>
                </a:lnTo>
                <a:lnTo>
                  <a:pt x="236972" y="25624"/>
                </a:lnTo>
                <a:lnTo>
                  <a:pt x="223778" y="25212"/>
                </a:lnTo>
                <a:close/>
              </a:path>
              <a:path w="893445" h="284479">
                <a:moveTo>
                  <a:pt x="390882" y="7934"/>
                </a:moveTo>
                <a:lnTo>
                  <a:pt x="350549" y="10394"/>
                </a:lnTo>
                <a:lnTo>
                  <a:pt x="303309" y="22591"/>
                </a:lnTo>
                <a:lnTo>
                  <a:pt x="284981" y="32077"/>
                </a:lnTo>
                <a:lnTo>
                  <a:pt x="797736" y="32077"/>
                </a:lnTo>
                <a:lnTo>
                  <a:pt x="788282" y="29827"/>
                </a:lnTo>
                <a:lnTo>
                  <a:pt x="780479" y="22405"/>
                </a:lnTo>
                <a:lnTo>
                  <a:pt x="775097" y="19168"/>
                </a:lnTo>
                <a:lnTo>
                  <a:pt x="458063" y="19168"/>
                </a:lnTo>
                <a:lnTo>
                  <a:pt x="446960" y="15739"/>
                </a:lnTo>
                <a:lnTo>
                  <a:pt x="431269" y="11933"/>
                </a:lnTo>
                <a:lnTo>
                  <a:pt x="418032" y="9842"/>
                </a:lnTo>
                <a:lnTo>
                  <a:pt x="404523" y="8518"/>
                </a:lnTo>
                <a:lnTo>
                  <a:pt x="390882" y="7934"/>
                </a:lnTo>
                <a:close/>
              </a:path>
              <a:path w="893445" h="284479">
                <a:moveTo>
                  <a:pt x="539998" y="0"/>
                </a:moveTo>
                <a:lnTo>
                  <a:pt x="500502" y="4212"/>
                </a:lnTo>
                <a:lnTo>
                  <a:pt x="458063" y="19168"/>
                </a:lnTo>
                <a:lnTo>
                  <a:pt x="775097" y="19168"/>
                </a:lnTo>
                <a:lnTo>
                  <a:pt x="768751" y="15351"/>
                </a:lnTo>
                <a:lnTo>
                  <a:pt x="616571" y="15351"/>
                </a:lnTo>
                <a:lnTo>
                  <a:pt x="607310" y="10903"/>
                </a:lnTo>
                <a:lnTo>
                  <a:pt x="595551" y="6892"/>
                </a:lnTo>
                <a:lnTo>
                  <a:pt x="580417" y="3168"/>
                </a:lnTo>
                <a:lnTo>
                  <a:pt x="567156" y="1215"/>
                </a:lnTo>
                <a:lnTo>
                  <a:pt x="553620" y="174"/>
                </a:lnTo>
                <a:lnTo>
                  <a:pt x="539998" y="0"/>
                </a:lnTo>
                <a:close/>
              </a:path>
              <a:path w="893445" h="284479">
                <a:moveTo>
                  <a:pt x="688332" y="142"/>
                </a:moveTo>
                <a:lnTo>
                  <a:pt x="649447" y="4392"/>
                </a:lnTo>
                <a:lnTo>
                  <a:pt x="616571" y="15351"/>
                </a:lnTo>
                <a:lnTo>
                  <a:pt x="768751" y="15351"/>
                </a:lnTo>
                <a:lnTo>
                  <a:pt x="728069" y="2794"/>
                </a:lnTo>
                <a:lnTo>
                  <a:pt x="688332" y="14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4402166" y="4617911"/>
            <a:ext cx="21167" cy="2116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52" y="0"/>
                </a:moveTo>
                <a:lnTo>
                  <a:pt x="3566" y="0"/>
                </a:lnTo>
                <a:lnTo>
                  <a:pt x="0" y="3523"/>
                </a:lnTo>
                <a:lnTo>
                  <a:pt x="0" y="12237"/>
                </a:lnTo>
                <a:lnTo>
                  <a:pt x="3566" y="15776"/>
                </a:lnTo>
                <a:lnTo>
                  <a:pt x="12252" y="15776"/>
                </a:lnTo>
                <a:lnTo>
                  <a:pt x="15788" y="12237"/>
                </a:lnTo>
                <a:lnTo>
                  <a:pt x="15788" y="3523"/>
                </a:lnTo>
                <a:lnTo>
                  <a:pt x="12252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4406514" y="4593210"/>
            <a:ext cx="42333" cy="4233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24475" y="0"/>
                </a:moveTo>
                <a:lnTo>
                  <a:pt x="7040" y="0"/>
                </a:lnTo>
                <a:lnTo>
                  <a:pt x="0" y="7071"/>
                </a:lnTo>
                <a:lnTo>
                  <a:pt x="0" y="24502"/>
                </a:lnTo>
                <a:lnTo>
                  <a:pt x="7040" y="31562"/>
                </a:lnTo>
                <a:lnTo>
                  <a:pt x="24475" y="31562"/>
                </a:lnTo>
                <a:lnTo>
                  <a:pt x="31546" y="24502"/>
                </a:lnTo>
                <a:lnTo>
                  <a:pt x="31546" y="7071"/>
                </a:lnTo>
                <a:lnTo>
                  <a:pt x="24475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4426278" y="4557380"/>
            <a:ext cx="63500" cy="57573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12914" y="0"/>
                </a:moveTo>
                <a:lnTo>
                  <a:pt x="3495" y="9303"/>
                </a:lnTo>
                <a:lnTo>
                  <a:pt x="0" y="24122"/>
                </a:lnTo>
                <a:lnTo>
                  <a:pt x="4564" y="34562"/>
                </a:lnTo>
                <a:lnTo>
                  <a:pt x="15309" y="41445"/>
                </a:lnTo>
                <a:lnTo>
                  <a:pt x="32384" y="43052"/>
                </a:lnTo>
                <a:lnTo>
                  <a:pt x="43009" y="34484"/>
                </a:lnTo>
                <a:lnTo>
                  <a:pt x="47142" y="21120"/>
                </a:lnTo>
                <a:lnTo>
                  <a:pt x="46708" y="16674"/>
                </a:lnTo>
                <a:lnTo>
                  <a:pt x="41602" y="6999"/>
                </a:lnTo>
                <a:lnTo>
                  <a:pt x="30461" y="896"/>
                </a:lnTo>
                <a:lnTo>
                  <a:pt x="1291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4064615" y="4203564"/>
            <a:ext cx="1191259" cy="379307"/>
          </a:xfrm>
          <a:custGeom>
            <a:avLst/>
            <a:gdLst/>
            <a:ahLst/>
            <a:cxnLst/>
            <a:rect l="l" t="t" r="r" b="b"/>
            <a:pathLst>
              <a:path w="893445" h="284479">
                <a:moveTo>
                  <a:pt x="81530" y="93590"/>
                </a:moveTo>
                <a:lnTo>
                  <a:pt x="80238" y="85565"/>
                </a:lnTo>
                <a:lnTo>
                  <a:pt x="81360" y="77720"/>
                </a:lnTo>
                <a:lnTo>
                  <a:pt x="84762" y="70131"/>
                </a:lnTo>
                <a:lnTo>
                  <a:pt x="118505" y="43858"/>
                </a:lnTo>
                <a:lnTo>
                  <a:pt x="161217" y="30567"/>
                </a:lnTo>
                <a:lnTo>
                  <a:pt x="210112" y="25297"/>
                </a:lnTo>
                <a:lnTo>
                  <a:pt x="223777" y="25206"/>
                </a:lnTo>
                <a:lnTo>
                  <a:pt x="236971" y="25619"/>
                </a:lnTo>
                <a:lnTo>
                  <a:pt x="249690" y="26523"/>
                </a:lnTo>
                <a:lnTo>
                  <a:pt x="261933" y="27908"/>
                </a:lnTo>
                <a:lnTo>
                  <a:pt x="273697" y="29763"/>
                </a:lnTo>
                <a:lnTo>
                  <a:pt x="284979" y="32077"/>
                </a:lnTo>
                <a:lnTo>
                  <a:pt x="293587" y="27072"/>
                </a:lnTo>
                <a:lnTo>
                  <a:pt x="337760" y="12536"/>
                </a:lnTo>
                <a:lnTo>
                  <a:pt x="377246" y="8069"/>
                </a:lnTo>
                <a:lnTo>
                  <a:pt x="390881" y="7934"/>
                </a:lnTo>
                <a:lnTo>
                  <a:pt x="404521" y="8517"/>
                </a:lnTo>
                <a:lnTo>
                  <a:pt x="418030" y="9842"/>
                </a:lnTo>
                <a:lnTo>
                  <a:pt x="431267" y="11933"/>
                </a:lnTo>
                <a:lnTo>
                  <a:pt x="446959" y="15738"/>
                </a:lnTo>
                <a:lnTo>
                  <a:pt x="458062" y="19167"/>
                </a:lnTo>
                <a:lnTo>
                  <a:pt x="467011" y="14566"/>
                </a:lnTo>
                <a:lnTo>
                  <a:pt x="513250" y="2065"/>
                </a:lnTo>
                <a:lnTo>
                  <a:pt x="539997" y="0"/>
                </a:lnTo>
                <a:lnTo>
                  <a:pt x="553619" y="174"/>
                </a:lnTo>
                <a:lnTo>
                  <a:pt x="595550" y="6892"/>
                </a:lnTo>
                <a:lnTo>
                  <a:pt x="616570" y="15351"/>
                </a:lnTo>
                <a:lnTo>
                  <a:pt x="626543" y="10962"/>
                </a:lnTo>
                <a:lnTo>
                  <a:pt x="675021" y="797"/>
                </a:lnTo>
                <a:lnTo>
                  <a:pt x="688332" y="138"/>
                </a:lnTo>
                <a:lnTo>
                  <a:pt x="701738" y="246"/>
                </a:lnTo>
                <a:lnTo>
                  <a:pt x="740612" y="5245"/>
                </a:lnTo>
                <a:lnTo>
                  <a:pt x="780479" y="22405"/>
                </a:lnTo>
                <a:lnTo>
                  <a:pt x="788282" y="29826"/>
                </a:lnTo>
                <a:lnTo>
                  <a:pt x="805702" y="33974"/>
                </a:lnTo>
                <a:lnTo>
                  <a:pt x="847188" y="50226"/>
                </a:lnTo>
                <a:lnTo>
                  <a:pt x="872715" y="85241"/>
                </a:lnTo>
                <a:lnTo>
                  <a:pt x="870121" y="92718"/>
                </a:lnTo>
                <a:lnTo>
                  <a:pt x="867761" y="96613"/>
                </a:lnTo>
                <a:lnTo>
                  <a:pt x="866085" y="98710"/>
                </a:lnTo>
                <a:lnTo>
                  <a:pt x="864073" y="100755"/>
                </a:lnTo>
                <a:lnTo>
                  <a:pt x="874965" y="107882"/>
                </a:lnTo>
                <a:lnTo>
                  <a:pt x="883265" y="115411"/>
                </a:lnTo>
                <a:lnTo>
                  <a:pt x="889007" y="123230"/>
                </a:lnTo>
                <a:lnTo>
                  <a:pt x="892225" y="131226"/>
                </a:lnTo>
                <a:lnTo>
                  <a:pt x="892954" y="139285"/>
                </a:lnTo>
                <a:lnTo>
                  <a:pt x="891228" y="147295"/>
                </a:lnTo>
                <a:lnTo>
                  <a:pt x="860458" y="176576"/>
                </a:lnTo>
                <a:lnTo>
                  <a:pt x="820529" y="190474"/>
                </a:lnTo>
                <a:lnTo>
                  <a:pt x="784248" y="196770"/>
                </a:lnTo>
                <a:lnTo>
                  <a:pt x="780079" y="204526"/>
                </a:lnTo>
                <a:lnTo>
                  <a:pt x="745749" y="230973"/>
                </a:lnTo>
                <a:lnTo>
                  <a:pt x="705084" y="243987"/>
                </a:lnTo>
                <a:lnTo>
                  <a:pt x="655509" y="248996"/>
                </a:lnTo>
                <a:lnTo>
                  <a:pt x="641418" y="248657"/>
                </a:lnTo>
                <a:lnTo>
                  <a:pt x="628061" y="247738"/>
                </a:lnTo>
                <a:lnTo>
                  <a:pt x="615417" y="246253"/>
                </a:lnTo>
                <a:lnTo>
                  <a:pt x="603464" y="244215"/>
                </a:lnTo>
                <a:lnTo>
                  <a:pt x="592180" y="241637"/>
                </a:lnTo>
                <a:lnTo>
                  <a:pt x="586482" y="247926"/>
                </a:lnTo>
                <a:lnTo>
                  <a:pt x="550801" y="268746"/>
                </a:lnTo>
                <a:lnTo>
                  <a:pt x="513633" y="279027"/>
                </a:lnTo>
                <a:lnTo>
                  <a:pt x="470895" y="283902"/>
                </a:lnTo>
                <a:lnTo>
                  <a:pt x="455932" y="284196"/>
                </a:lnTo>
                <a:lnTo>
                  <a:pt x="440796" y="283779"/>
                </a:lnTo>
                <a:lnTo>
                  <a:pt x="394334" y="277351"/>
                </a:lnTo>
                <a:lnTo>
                  <a:pt x="348950" y="261840"/>
                </a:lnTo>
                <a:lnTo>
                  <a:pt x="335277" y="264081"/>
                </a:lnTo>
                <a:lnTo>
                  <a:pt x="293344" y="268103"/>
                </a:lnTo>
                <a:lnTo>
                  <a:pt x="265274" y="268568"/>
                </a:lnTo>
                <a:lnTo>
                  <a:pt x="251397" y="268145"/>
                </a:lnTo>
                <a:lnTo>
                  <a:pt x="211181" y="264301"/>
                </a:lnTo>
                <a:lnTo>
                  <a:pt x="163269" y="253291"/>
                </a:lnTo>
                <a:lnTo>
                  <a:pt x="125674" y="235759"/>
                </a:lnTo>
                <a:lnTo>
                  <a:pt x="121397" y="232737"/>
                </a:lnTo>
                <a:lnTo>
                  <a:pt x="120818" y="232319"/>
                </a:lnTo>
                <a:lnTo>
                  <a:pt x="71504" y="228780"/>
                </a:lnTo>
                <a:lnTo>
                  <a:pt x="34942" y="214925"/>
                </a:lnTo>
                <a:lnTo>
                  <a:pt x="21508" y="190192"/>
                </a:lnTo>
                <a:lnTo>
                  <a:pt x="26205" y="180317"/>
                </a:lnTo>
                <a:lnTo>
                  <a:pt x="35871" y="171857"/>
                </a:lnTo>
                <a:lnTo>
                  <a:pt x="23189" y="165057"/>
                </a:lnTo>
                <a:lnTo>
                  <a:pt x="12964" y="157549"/>
                </a:lnTo>
                <a:lnTo>
                  <a:pt x="5494" y="149535"/>
                </a:lnTo>
                <a:lnTo>
                  <a:pt x="1074" y="141218"/>
                </a:lnTo>
                <a:lnTo>
                  <a:pt x="0" y="132802"/>
                </a:lnTo>
                <a:lnTo>
                  <a:pt x="2567" y="124489"/>
                </a:lnTo>
                <a:lnTo>
                  <a:pt x="41575" y="100674"/>
                </a:lnTo>
                <a:lnTo>
                  <a:pt x="67925" y="95474"/>
                </a:lnTo>
                <a:lnTo>
                  <a:pt x="81530" y="93590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4402166" y="4617911"/>
            <a:ext cx="21167" cy="2116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5788" y="7882"/>
                </a:moveTo>
                <a:lnTo>
                  <a:pt x="15788" y="12237"/>
                </a:lnTo>
                <a:lnTo>
                  <a:pt x="12252" y="15776"/>
                </a:lnTo>
                <a:lnTo>
                  <a:pt x="7894" y="15776"/>
                </a:lnTo>
                <a:lnTo>
                  <a:pt x="3566" y="15776"/>
                </a:lnTo>
                <a:lnTo>
                  <a:pt x="0" y="12237"/>
                </a:lnTo>
                <a:lnTo>
                  <a:pt x="0" y="7882"/>
                </a:lnTo>
                <a:lnTo>
                  <a:pt x="0" y="3523"/>
                </a:lnTo>
                <a:lnTo>
                  <a:pt x="3566" y="0"/>
                </a:lnTo>
                <a:lnTo>
                  <a:pt x="7894" y="0"/>
                </a:lnTo>
                <a:lnTo>
                  <a:pt x="12252" y="0"/>
                </a:lnTo>
                <a:lnTo>
                  <a:pt x="15788" y="3523"/>
                </a:lnTo>
                <a:lnTo>
                  <a:pt x="15788" y="7882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4406514" y="4593210"/>
            <a:ext cx="42333" cy="42333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31546" y="15785"/>
                </a:moveTo>
                <a:lnTo>
                  <a:pt x="31546" y="24502"/>
                </a:lnTo>
                <a:lnTo>
                  <a:pt x="24475" y="31562"/>
                </a:lnTo>
                <a:lnTo>
                  <a:pt x="15758" y="31562"/>
                </a:lnTo>
                <a:lnTo>
                  <a:pt x="7040" y="31562"/>
                </a:lnTo>
                <a:lnTo>
                  <a:pt x="0" y="24502"/>
                </a:lnTo>
                <a:lnTo>
                  <a:pt x="0" y="15785"/>
                </a:lnTo>
                <a:lnTo>
                  <a:pt x="0" y="7071"/>
                </a:lnTo>
                <a:lnTo>
                  <a:pt x="7040" y="0"/>
                </a:lnTo>
                <a:lnTo>
                  <a:pt x="15758" y="0"/>
                </a:lnTo>
                <a:lnTo>
                  <a:pt x="24475" y="0"/>
                </a:lnTo>
                <a:lnTo>
                  <a:pt x="31546" y="7071"/>
                </a:lnTo>
                <a:lnTo>
                  <a:pt x="31546" y="15785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4426278" y="4557380"/>
            <a:ext cx="63500" cy="57573"/>
          </a:xfrm>
          <a:custGeom>
            <a:avLst/>
            <a:gdLst/>
            <a:ahLst/>
            <a:cxnLst/>
            <a:rect l="l" t="t" r="r" b="b"/>
            <a:pathLst>
              <a:path w="47625" h="43179">
                <a:moveTo>
                  <a:pt x="47142" y="21120"/>
                </a:moveTo>
                <a:lnTo>
                  <a:pt x="43009" y="34484"/>
                </a:lnTo>
                <a:lnTo>
                  <a:pt x="32384" y="43052"/>
                </a:lnTo>
                <a:lnTo>
                  <a:pt x="15309" y="41445"/>
                </a:lnTo>
                <a:lnTo>
                  <a:pt x="4564" y="34562"/>
                </a:lnTo>
                <a:lnTo>
                  <a:pt x="0" y="24122"/>
                </a:lnTo>
                <a:lnTo>
                  <a:pt x="3495" y="9303"/>
                </a:lnTo>
                <a:lnTo>
                  <a:pt x="12914" y="0"/>
                </a:lnTo>
                <a:lnTo>
                  <a:pt x="30461" y="896"/>
                </a:lnTo>
                <a:lnTo>
                  <a:pt x="41602" y="6999"/>
                </a:lnTo>
                <a:lnTo>
                  <a:pt x="46708" y="16674"/>
                </a:lnTo>
                <a:lnTo>
                  <a:pt x="47142" y="21120"/>
                </a:lnTo>
                <a:close/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4127704" y="4425442"/>
            <a:ext cx="67733" cy="6773"/>
          </a:xfrm>
          <a:custGeom>
            <a:avLst/>
            <a:gdLst/>
            <a:ahLst/>
            <a:cxnLst/>
            <a:rect l="l" t="t" r="r" b="b"/>
            <a:pathLst>
              <a:path w="50800" h="5079">
                <a:moveTo>
                  <a:pt x="50580" y="4810"/>
                </a:moveTo>
                <a:lnTo>
                  <a:pt x="37420" y="4836"/>
                </a:lnTo>
                <a:lnTo>
                  <a:pt x="24470" y="4029"/>
                </a:lnTo>
                <a:lnTo>
                  <a:pt x="11930" y="2411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4226113" y="4508308"/>
            <a:ext cx="31327" cy="3387"/>
          </a:xfrm>
          <a:custGeom>
            <a:avLst/>
            <a:gdLst/>
            <a:ahLst/>
            <a:cxnLst/>
            <a:rect l="l" t="t" r="r" b="b"/>
            <a:pathLst>
              <a:path w="23494" h="2539">
                <a:moveTo>
                  <a:pt x="22890" y="0"/>
                </a:moveTo>
                <a:lnTo>
                  <a:pt x="15544" y="1274"/>
                </a:lnTo>
                <a:lnTo>
                  <a:pt x="7863" y="2118"/>
                </a:lnTo>
                <a:lnTo>
                  <a:pt x="0" y="2511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4501041" y="4529803"/>
            <a:ext cx="18627" cy="15240"/>
          </a:xfrm>
          <a:custGeom>
            <a:avLst/>
            <a:gdLst/>
            <a:ahLst/>
            <a:cxnLst/>
            <a:rect l="l" t="t" r="r" b="b"/>
            <a:pathLst>
              <a:path w="13970" h="11429">
                <a:moveTo>
                  <a:pt x="13776" y="11442"/>
                </a:moveTo>
                <a:lnTo>
                  <a:pt x="8260" y="7845"/>
                </a:lnTo>
                <a:lnTo>
                  <a:pt x="3627" y="4014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4851887" y="4507024"/>
            <a:ext cx="7620" cy="16933"/>
          </a:xfrm>
          <a:custGeom>
            <a:avLst/>
            <a:gdLst/>
            <a:ahLst/>
            <a:cxnLst/>
            <a:rect l="l" t="t" r="r" b="b"/>
            <a:pathLst>
              <a:path w="5714" h="12700">
                <a:moveTo>
                  <a:pt x="5486" y="0"/>
                </a:moveTo>
                <a:lnTo>
                  <a:pt x="4693" y="4248"/>
                </a:lnTo>
                <a:lnTo>
                  <a:pt x="2834" y="8464"/>
                </a:lnTo>
                <a:lnTo>
                  <a:pt x="0" y="12548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5005100" y="4403595"/>
            <a:ext cx="89747" cy="56727"/>
          </a:xfrm>
          <a:custGeom>
            <a:avLst/>
            <a:gdLst/>
            <a:ahLst/>
            <a:cxnLst/>
            <a:rect l="l" t="t" r="r" b="b"/>
            <a:pathLst>
              <a:path w="67310" h="42545">
                <a:moveTo>
                  <a:pt x="0" y="0"/>
                </a:moveTo>
                <a:lnTo>
                  <a:pt x="46447" y="17421"/>
                </a:lnTo>
                <a:lnTo>
                  <a:pt x="63294" y="33514"/>
                </a:lnTo>
                <a:lnTo>
                  <a:pt x="66743" y="42392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5189366" y="4336971"/>
            <a:ext cx="27093" cy="18627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20083" y="0"/>
                </a:moveTo>
                <a:lnTo>
                  <a:pt x="11340" y="7132"/>
                </a:lnTo>
                <a:lnTo>
                  <a:pt x="0" y="13503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5120559" y="4249944"/>
            <a:ext cx="2540" cy="11853"/>
          </a:xfrm>
          <a:custGeom>
            <a:avLst/>
            <a:gdLst/>
            <a:ahLst/>
            <a:cxnLst/>
            <a:rect l="l" t="t" r="r" b="b"/>
            <a:pathLst>
              <a:path w="1904" h="8889">
                <a:moveTo>
                  <a:pt x="0" y="0"/>
                </a:moveTo>
                <a:lnTo>
                  <a:pt x="1127" y="2737"/>
                </a:lnTo>
                <a:lnTo>
                  <a:pt x="1645" y="5522"/>
                </a:lnTo>
                <a:lnTo>
                  <a:pt x="1554" y="8308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4866111" y="4222894"/>
            <a:ext cx="21167" cy="14393"/>
          </a:xfrm>
          <a:custGeom>
            <a:avLst/>
            <a:gdLst/>
            <a:ahLst/>
            <a:cxnLst/>
            <a:rect l="l" t="t" r="r" b="b"/>
            <a:pathLst>
              <a:path w="15875" h="10794">
                <a:moveTo>
                  <a:pt x="0" y="10594"/>
                </a:moveTo>
                <a:lnTo>
                  <a:pt x="3901" y="6760"/>
                </a:lnTo>
                <a:lnTo>
                  <a:pt x="9052" y="3191"/>
                </a:lnTo>
                <a:lnTo>
                  <a:pt x="1530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/>
          <p:nvPr/>
        </p:nvSpPr>
        <p:spPr>
          <a:xfrm>
            <a:off x="4675225" y="4231575"/>
            <a:ext cx="10160" cy="12700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0" y="9131"/>
                </a:moveTo>
                <a:lnTo>
                  <a:pt x="1615" y="5964"/>
                </a:lnTo>
                <a:lnTo>
                  <a:pt x="4084" y="2895"/>
                </a:lnTo>
                <a:lnTo>
                  <a:pt x="7437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object 64"/>
          <p:cNvSpPr/>
          <p:nvPr/>
        </p:nvSpPr>
        <p:spPr>
          <a:xfrm>
            <a:off x="4451218" y="4247897"/>
            <a:ext cx="33020" cy="11007"/>
          </a:xfrm>
          <a:custGeom>
            <a:avLst/>
            <a:gdLst/>
            <a:ahLst/>
            <a:cxnLst/>
            <a:rect l="l" t="t" r="r" b="b"/>
            <a:pathLst>
              <a:path w="24764" h="8255">
                <a:moveTo>
                  <a:pt x="0" y="0"/>
                </a:moveTo>
                <a:lnTo>
                  <a:pt x="12679" y="3636"/>
                </a:lnTo>
                <a:lnTo>
                  <a:pt x="24352" y="7841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4173322" y="4328351"/>
            <a:ext cx="6773" cy="12700"/>
          </a:xfrm>
          <a:custGeom>
            <a:avLst/>
            <a:gdLst/>
            <a:ahLst/>
            <a:cxnLst/>
            <a:rect l="l" t="t" r="r" b="b"/>
            <a:pathLst>
              <a:path w="5080" h="9525">
                <a:moveTo>
                  <a:pt x="4663" y="9332"/>
                </a:moveTo>
                <a:lnTo>
                  <a:pt x="2560" y="6272"/>
                </a:lnTo>
                <a:lnTo>
                  <a:pt x="975" y="3166"/>
                </a:lnTo>
                <a:lnTo>
                  <a:pt x="0" y="0"/>
                </a:lnTo>
              </a:path>
            </a:pathLst>
          </a:custGeom>
          <a:ln w="12700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 txBox="1"/>
          <p:nvPr/>
        </p:nvSpPr>
        <p:spPr>
          <a:xfrm>
            <a:off x="2024270" y="2703291"/>
            <a:ext cx="8144087" cy="318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4250"/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I </a:t>
            </a:r>
            <a:r>
              <a:rPr sz="1400" spc="-13" dirty="0">
                <a:solidFill>
                  <a:srgbClr val="808080"/>
                </a:solidFill>
                <a:latin typeface="Times New Roman"/>
                <a:cs typeface="Times New Roman"/>
              </a:rPr>
              <a:t>w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ant</a:t>
            </a:r>
            <a:r>
              <a:rPr sz="1400" spc="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do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l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933" dirty="0">
              <a:latin typeface="Times New Roman"/>
              <a:cs typeface="Times New Roman"/>
            </a:endParaRPr>
          </a:p>
          <a:p>
            <a:pPr marL="1128578"/>
            <a:r>
              <a:rPr sz="667" spc="-7" dirty="0">
                <a:latin typeface="Arial"/>
                <a:cs typeface="Arial"/>
              </a:rPr>
              <a:t>M</a:t>
            </a:r>
            <a:r>
              <a:rPr sz="667" dirty="0">
                <a:latin typeface="Arial"/>
                <a:cs typeface="Arial"/>
              </a:rPr>
              <a:t>ilk</a:t>
            </a:r>
          </a:p>
          <a:p>
            <a:pPr marL="1128578" marR="6634314"/>
            <a:r>
              <a:rPr sz="667" spc="-13" dirty="0">
                <a:latin typeface="Arial"/>
                <a:cs typeface="Arial"/>
              </a:rPr>
              <a:t>I</a:t>
            </a:r>
            <a:r>
              <a:rPr sz="667" dirty="0">
                <a:latin typeface="Arial"/>
                <a:cs typeface="Arial"/>
              </a:rPr>
              <a:t>ce</a:t>
            </a:r>
            <a:r>
              <a:rPr sz="667" spc="7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Arial"/>
                <a:cs typeface="Arial"/>
              </a:rPr>
              <a:t>c</a:t>
            </a:r>
            <a:r>
              <a:rPr sz="667" spc="-7" dirty="0">
                <a:latin typeface="Arial"/>
                <a:cs typeface="Arial"/>
              </a:rPr>
              <a:t>rea</a:t>
            </a:r>
            <a:r>
              <a:rPr sz="667" dirty="0">
                <a:latin typeface="Arial"/>
                <a:cs typeface="Arial"/>
              </a:rPr>
              <a:t>m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7" dirty="0">
                <a:latin typeface="Arial"/>
                <a:cs typeface="Arial"/>
              </a:rPr>
              <a:t>S</a:t>
            </a:r>
            <a:r>
              <a:rPr sz="667" dirty="0">
                <a:latin typeface="Arial"/>
                <a:cs typeface="Arial"/>
              </a:rPr>
              <a:t>ki</a:t>
            </a:r>
            <a:r>
              <a:rPr sz="667" spc="-7" dirty="0">
                <a:latin typeface="Arial"/>
                <a:cs typeface="Arial"/>
              </a:rPr>
              <a:t>rt</a:t>
            </a:r>
            <a:endParaRPr sz="667" dirty="0">
              <a:latin typeface="Arial"/>
              <a:cs typeface="Arial"/>
            </a:endParaRPr>
          </a:p>
          <a:p>
            <a:pPr marL="1128578" marR="6724059"/>
            <a:r>
              <a:rPr sz="667" dirty="0">
                <a:latin typeface="Arial"/>
                <a:cs typeface="Arial"/>
              </a:rPr>
              <a:t>…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13" dirty="0">
                <a:latin typeface="Arial"/>
                <a:cs typeface="Arial"/>
              </a:rPr>
              <a:t>Or</a:t>
            </a:r>
            <a:r>
              <a:rPr sz="667" spc="-7" dirty="0">
                <a:latin typeface="Arial"/>
                <a:cs typeface="Arial"/>
              </a:rPr>
              <a:t>ang</a:t>
            </a:r>
            <a:r>
              <a:rPr sz="667" dirty="0">
                <a:latin typeface="Arial"/>
                <a:cs typeface="Arial"/>
              </a:rPr>
              <a:t>e</a:t>
            </a:r>
          </a:p>
          <a:p>
            <a:pPr marL="1128578"/>
            <a:r>
              <a:rPr sz="667" dirty="0">
                <a:latin typeface="Arial"/>
                <a:cs typeface="Arial"/>
              </a:rPr>
              <a:t>…</a:t>
            </a:r>
          </a:p>
          <a:p>
            <a:pPr marR="4005480" algn="ctr">
              <a:spcBef>
                <a:spcPts val="173"/>
              </a:spcBef>
            </a:pPr>
            <a:r>
              <a:rPr sz="1067" spc="-7" dirty="0">
                <a:latin typeface="Arial"/>
                <a:cs typeface="Arial"/>
              </a:rPr>
              <a:t>Acti</a:t>
            </a:r>
            <a:r>
              <a:rPr sz="1067" dirty="0">
                <a:latin typeface="Arial"/>
                <a:cs typeface="Arial"/>
              </a:rPr>
              <a:t>ve</a:t>
            </a:r>
          </a:p>
          <a:p>
            <a:pPr marL="2223291">
              <a:spcBef>
                <a:spcPts val="740"/>
              </a:spcBef>
            </a:pP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I </a:t>
            </a:r>
            <a:r>
              <a:rPr sz="1400" spc="-13" dirty="0">
                <a:solidFill>
                  <a:srgbClr val="808080"/>
                </a:solidFill>
                <a:latin typeface="Times New Roman"/>
                <a:cs typeface="Times New Roman"/>
              </a:rPr>
              <a:t>w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ant</a:t>
            </a:r>
            <a:r>
              <a:rPr sz="1400" spc="7" dirty="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 toy </a:t>
            </a:r>
            <a:r>
              <a:rPr sz="1400" spc="-7" dirty="0">
                <a:solidFill>
                  <a:srgbClr val="808080"/>
                </a:solidFill>
                <a:latin typeface="Times New Roman"/>
                <a:cs typeface="Times New Roman"/>
              </a:rPr>
              <a:t>ca</a:t>
            </a:r>
            <a:r>
              <a:rPr sz="1400" dirty="0">
                <a:solidFill>
                  <a:srgbClr val="808080"/>
                </a:solidFill>
                <a:latin typeface="Times New Roman"/>
                <a:cs typeface="Times New Roman"/>
              </a:rPr>
              <a:t>r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 dirty="0">
              <a:latin typeface="Times New Roman"/>
              <a:cs typeface="Times New Roman"/>
            </a:endParaRPr>
          </a:p>
          <a:p>
            <a:pPr>
              <a:spcBef>
                <a:spcPts val="48"/>
              </a:spcBef>
            </a:pPr>
            <a:endParaRPr sz="1133" dirty="0">
              <a:latin typeface="Times New Roman"/>
              <a:cs typeface="Times New Roman"/>
            </a:endParaRPr>
          </a:p>
          <a:p>
            <a:pPr marL="1072700" marR="6670720"/>
            <a:r>
              <a:rPr sz="667" spc="-13" dirty="0">
                <a:latin typeface="Arial"/>
                <a:cs typeface="Arial"/>
              </a:rPr>
              <a:t>I</a:t>
            </a:r>
            <a:r>
              <a:rPr sz="667" dirty="0">
                <a:latin typeface="Arial"/>
                <a:cs typeface="Arial"/>
              </a:rPr>
              <a:t>ce</a:t>
            </a:r>
            <a:r>
              <a:rPr sz="667" spc="7" dirty="0">
                <a:latin typeface="Times New Roman"/>
                <a:cs typeface="Times New Roman"/>
              </a:rPr>
              <a:t> </a:t>
            </a:r>
            <a:r>
              <a:rPr sz="667" dirty="0">
                <a:latin typeface="Arial"/>
                <a:cs typeface="Arial"/>
              </a:rPr>
              <a:t>c</a:t>
            </a:r>
            <a:r>
              <a:rPr sz="667" spc="-7" dirty="0">
                <a:latin typeface="Arial"/>
                <a:cs typeface="Arial"/>
              </a:rPr>
              <a:t>rea</a:t>
            </a:r>
            <a:r>
              <a:rPr sz="667" dirty="0">
                <a:latin typeface="Arial"/>
                <a:cs typeface="Arial"/>
              </a:rPr>
              <a:t>m</a:t>
            </a:r>
            <a:r>
              <a:rPr sz="667" dirty="0">
                <a:latin typeface="Times New Roman"/>
                <a:cs typeface="Times New Roman"/>
              </a:rPr>
              <a:t> </a:t>
            </a:r>
            <a:r>
              <a:rPr sz="667" spc="-7" dirty="0">
                <a:latin typeface="Arial"/>
                <a:cs typeface="Arial"/>
              </a:rPr>
              <a:t>Ba</a:t>
            </a:r>
            <a:r>
              <a:rPr sz="667" dirty="0">
                <a:latin typeface="Arial"/>
                <a:cs typeface="Arial"/>
              </a:rPr>
              <a:t>sk</a:t>
            </a:r>
            <a:r>
              <a:rPr sz="667" spc="-7" dirty="0">
                <a:latin typeface="Arial"/>
                <a:cs typeface="Arial"/>
              </a:rPr>
              <a:t>e</a:t>
            </a:r>
            <a:r>
              <a:rPr sz="667" spc="-13" dirty="0">
                <a:latin typeface="Arial"/>
                <a:cs typeface="Arial"/>
              </a:rPr>
              <a:t>t</a:t>
            </a:r>
            <a:r>
              <a:rPr sz="667" spc="-7" dirty="0">
                <a:latin typeface="Arial"/>
                <a:cs typeface="Arial"/>
              </a:rPr>
              <a:t>ba</a:t>
            </a:r>
            <a:r>
              <a:rPr sz="667" dirty="0">
                <a:latin typeface="Arial"/>
                <a:cs typeface="Arial"/>
              </a:rPr>
              <a:t>ll</a:t>
            </a: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7" dirty="0">
              <a:latin typeface="Times New Roman"/>
              <a:cs typeface="Times New Roman"/>
            </a:endParaRPr>
          </a:p>
          <a:p>
            <a:pPr>
              <a:spcBef>
                <a:spcPts val="68"/>
              </a:spcBef>
            </a:pPr>
            <a:endParaRPr sz="600" dirty="0">
              <a:latin typeface="Times New Roman"/>
              <a:cs typeface="Times New Roman"/>
            </a:endParaRPr>
          </a:p>
          <a:p>
            <a:pPr marR="4125704" algn="ctr"/>
            <a:r>
              <a:rPr sz="1067" spc="-7" dirty="0">
                <a:latin typeface="Arial"/>
                <a:cs typeface="Arial"/>
              </a:rPr>
              <a:t>I</a:t>
            </a:r>
            <a:r>
              <a:rPr sz="1067" spc="7" dirty="0">
                <a:latin typeface="Arial"/>
                <a:cs typeface="Arial"/>
              </a:rPr>
              <a:t>na</a:t>
            </a:r>
            <a:r>
              <a:rPr sz="1067" spc="-7" dirty="0">
                <a:latin typeface="Arial"/>
                <a:cs typeface="Arial"/>
              </a:rPr>
              <a:t>cti</a:t>
            </a:r>
            <a:r>
              <a:rPr sz="1067" dirty="0">
                <a:latin typeface="Arial"/>
                <a:cs typeface="Arial"/>
              </a:rPr>
              <a:t>ve</a:t>
            </a:r>
          </a:p>
        </p:txBody>
      </p:sp>
      <p:sp>
        <p:nvSpPr>
          <p:cNvPr id="67" name="object 67"/>
          <p:cNvSpPr/>
          <p:nvPr/>
        </p:nvSpPr>
        <p:spPr>
          <a:xfrm>
            <a:off x="7053763" y="3480576"/>
            <a:ext cx="464779" cy="46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7053763" y="4673997"/>
            <a:ext cx="464779" cy="46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3498"/>
            <a:fld id="{81D60167-4931-47E6-BA6A-407CBD079E47}" type="slidenum">
              <a:rPr dirty="0"/>
              <a:pPr marL="63498"/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303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91926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dirty="0"/>
              <a:t>G</a:t>
            </a:r>
            <a:r>
              <a:rPr spc="7" dirty="0"/>
              <a:t>r</a:t>
            </a:r>
            <a:r>
              <a:rPr dirty="0"/>
              <a:t>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/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57087"/>
            <a:ext cx="4881880" cy="661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3800"/>
              </a:lnSpc>
            </a:pPr>
            <a:r>
              <a:rPr sz="2133" b="1" spc="-20" dirty="0">
                <a:latin typeface="Times New Roman"/>
                <a:cs typeface="Times New Roman"/>
              </a:rPr>
              <a:t>F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r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ss-a</a:t>
            </a:r>
            <a:r>
              <a:rPr sz="2133" b="1" spc="-13" dirty="0">
                <a:latin typeface="Times New Roman"/>
                <a:cs typeface="Times New Roman"/>
              </a:rPr>
              <a:t>wa</a:t>
            </a:r>
            <a:r>
              <a:rPr sz="2133" b="1" spc="-47" dirty="0">
                <a:latin typeface="Times New Roman"/>
                <a:cs typeface="Times New Roman"/>
              </a:rPr>
              <a:t>r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187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gor</a:t>
            </a:r>
            <a:r>
              <a:rPr sz="2133" b="1" dirty="0">
                <a:latin typeface="Times New Roman"/>
                <a:cs typeface="Times New Roman"/>
              </a:rPr>
              <a:t>it</a:t>
            </a:r>
            <a:r>
              <a:rPr sz="2133" b="1" spc="-7" dirty="0">
                <a:latin typeface="Times New Roman"/>
                <a:cs typeface="Times New Roman"/>
              </a:rPr>
              <a:t>h</a:t>
            </a:r>
            <a:r>
              <a:rPr sz="2133" b="1" dirty="0">
                <a:latin typeface="Times New Roman"/>
                <a:cs typeface="Times New Roman"/>
              </a:rPr>
              <a:t>m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A </a:t>
            </a:r>
            <a:r>
              <a:rPr sz="2133" spc="6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re</a:t>
            </a:r>
            <a:r>
              <a:rPr sz="2133" dirty="0">
                <a:latin typeface="Times New Roman"/>
                <a:cs typeface="Times New Roman"/>
              </a:rPr>
              <a:t>-r</a:t>
            </a:r>
            <a:r>
              <a:rPr sz="2133" spc="-13" dirty="0">
                <a:latin typeface="Times New Roman"/>
                <a:cs typeface="Times New Roman"/>
              </a:rPr>
              <a:t>ank</a:t>
            </a:r>
            <a:r>
              <a:rPr sz="2133" dirty="0">
                <a:latin typeface="Times New Roman"/>
                <a:cs typeface="Times New Roman"/>
              </a:rPr>
              <a:t>ing </a:t>
            </a:r>
            <a:r>
              <a:rPr sz="2133" spc="-13" dirty="0">
                <a:latin typeface="Times New Roman"/>
                <a:cs typeface="Times New Roman"/>
              </a:rPr>
              <a:t>me</a:t>
            </a:r>
            <a:r>
              <a:rPr sz="2133" dirty="0">
                <a:latin typeface="Times New Roman"/>
                <a:cs typeface="Times New Roman"/>
              </a:rPr>
              <a:t>thod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w</a:t>
            </a:r>
            <a:r>
              <a:rPr sz="2133" spc="7" dirty="0">
                <a:latin typeface="Times New Roman"/>
                <a:cs typeface="Times New Roman"/>
              </a:rPr>
              <a:t>i</a:t>
            </a:r>
            <a:r>
              <a:rPr sz="2133" dirty="0">
                <a:latin typeface="Times New Roman"/>
                <a:cs typeface="Times New Roman"/>
              </a:rPr>
              <a:t>th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spc="-47" dirty="0">
                <a:latin typeface="Times New Roman"/>
                <a:cs typeface="Times New Roman"/>
              </a:rPr>
              <a:t>r</a:t>
            </a:r>
            <a:r>
              <a:rPr sz="2133" dirty="0">
                <a:latin typeface="Times New Roman"/>
                <a:cs typeface="Times New Roman"/>
              </a:rPr>
              <a:t>-ori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group </a:t>
            </a:r>
            <a:r>
              <a:rPr sz="2133" spc="19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87" y="2398522"/>
            <a:ext cx="488188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450304" algn="l"/>
                <a:tab pos="1902412" algn="l"/>
                <a:tab pos="2415480" algn="l"/>
                <a:tab pos="4422876" algn="l"/>
              </a:tabLst>
            </a:pPr>
            <a:r>
              <a:rPr sz="2133" spc="-13" dirty="0">
                <a:latin typeface="Times New Roman"/>
                <a:cs typeface="Times New Roman"/>
              </a:rPr>
              <a:t>cons</a:t>
            </a:r>
            <a:r>
              <a:rPr sz="2133" dirty="0">
                <a:latin typeface="Times New Roman"/>
                <a:cs typeface="Times New Roman"/>
              </a:rPr>
              <a:t>tr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d	on	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	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	li</a:t>
            </a:r>
            <a:r>
              <a:rPr sz="2133" spc="-13" dirty="0">
                <a:latin typeface="Times New Roman"/>
                <a:cs typeface="Times New Roman"/>
              </a:rPr>
              <a:t>s</a:t>
            </a:r>
            <a:r>
              <a:rPr sz="2133" spc="-7" dirty="0">
                <a:latin typeface="Times New Roman"/>
                <a:cs typeface="Times New Roman"/>
              </a:rPr>
              <a:t>ts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587" y="2723641"/>
            <a:ext cx="4880187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533"/>
              </a:lnSpc>
              <a:tabLst>
                <a:tab pos="1296214" algn="l"/>
                <a:tab pos="2048882" algn="l"/>
                <a:tab pos="2663547" algn="l"/>
                <a:tab pos="3368802" algn="l"/>
              </a:tabLst>
            </a:pPr>
            <a:r>
              <a:rPr sz="2133" spc="-13" dirty="0">
                <a:latin typeface="Times New Roman"/>
                <a:cs typeface="Times New Roman"/>
              </a:rPr>
              <a:t>genera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d	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dirty="0">
                <a:latin typeface="Times New Roman"/>
                <a:cs typeface="Times New Roman"/>
              </a:rPr>
              <a:t>	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ny	</a:t>
            </a:r>
            <a:r>
              <a:rPr sz="2133" spc="-13" dirty="0">
                <a:latin typeface="Times New Roman"/>
                <a:cs typeface="Times New Roman"/>
              </a:rPr>
              <a:t>ba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	r</a:t>
            </a:r>
            <a:r>
              <a:rPr sz="2133" spc="-13" dirty="0">
                <a:latin typeface="Times New Roman"/>
                <a:cs typeface="Times New Roman"/>
              </a:rPr>
              <a:t>ecommende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lgorit</a:t>
            </a:r>
            <a:r>
              <a:rPr sz="2133" spc="-13" dirty="0">
                <a:latin typeface="Times New Roman"/>
                <a:cs typeface="Times New Roman"/>
              </a:rPr>
              <a:t>hm</a:t>
            </a:r>
            <a:r>
              <a:rPr sz="2133" dirty="0">
                <a:latin typeface="Times New Roman"/>
                <a:cs typeface="Times New Roman"/>
              </a:rPr>
              <a:t>.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587" y="4024123"/>
            <a:ext cx="140546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b="1" spc="-27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x</a:t>
            </a:r>
            <a:r>
              <a:rPr sz="2133" b="1" spc="-7" dirty="0">
                <a:latin typeface="Times New Roman"/>
                <a:cs typeface="Times New Roman"/>
              </a:rPr>
              <a:t>p</a:t>
            </a:r>
            <a:r>
              <a:rPr sz="2133" b="1" spc="-13" dirty="0">
                <a:latin typeface="Times New Roman"/>
                <a:cs typeface="Times New Roman"/>
              </a:rPr>
              <a:t>er</a:t>
            </a:r>
            <a:r>
              <a:rPr sz="2133" b="1" dirty="0">
                <a:latin typeface="Times New Roman"/>
                <a:cs typeface="Times New Roman"/>
              </a:rPr>
              <a:t>im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t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23256" y="4024123"/>
            <a:ext cx="954193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b="1" spc="-13" dirty="0">
                <a:latin typeface="Times New Roman"/>
                <a:cs typeface="Times New Roman"/>
              </a:rPr>
              <a:t>R</a:t>
            </a:r>
            <a:r>
              <a:rPr sz="2133" b="1" dirty="0">
                <a:latin typeface="Times New Roman"/>
                <a:cs typeface="Times New Roman"/>
              </a:rPr>
              <a:t>es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dirty="0">
                <a:latin typeface="Times New Roman"/>
                <a:cs typeface="Times New Roman"/>
              </a:rPr>
              <a:t>lts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81083" y="4024123"/>
            <a:ext cx="95504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8895" y="4024123"/>
            <a:ext cx="95588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  <a:r>
              <a:rPr sz="2133" spc="-7" dirty="0">
                <a:latin typeface="Times New Roman"/>
                <a:cs typeface="Times New Roman"/>
              </a:rPr>
              <a:t>;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587" y="4349243"/>
            <a:ext cx="488018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spc="18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17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qua</a:t>
            </a:r>
            <a:r>
              <a:rPr sz="2133" dirty="0">
                <a:latin typeface="Times New Roman"/>
                <a:cs typeface="Times New Roman"/>
              </a:rPr>
              <a:t>lity</a:t>
            </a:r>
            <a:r>
              <a:rPr sz="2133" spc="17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18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7" dirty="0">
                <a:latin typeface="Times New Roman"/>
                <a:cs typeface="Times New Roman"/>
              </a:rPr>
              <a:t>l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588" y="4670299"/>
            <a:ext cx="4881033" cy="102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just">
              <a:lnSpc>
                <a:spcPct val="101699"/>
              </a:lnSpc>
            </a:pPr>
            <a:r>
              <a:rPr sz="2133" spc="-13" dirty="0">
                <a:latin typeface="Times New Roman"/>
                <a:cs typeface="Times New Roman"/>
              </a:rPr>
              <a:t>and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advan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age</a:t>
            </a:r>
            <a:r>
              <a:rPr sz="2133" dirty="0">
                <a:latin typeface="Times New Roman"/>
                <a:cs typeface="Times New Roman"/>
              </a:rPr>
              <a:t>d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rs.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H</a:t>
            </a:r>
            <a:r>
              <a:rPr sz="2133" dirty="0">
                <a:latin typeface="Times New Roman"/>
                <a:cs typeface="Times New Roman"/>
              </a:rPr>
              <a:t>o</a:t>
            </a:r>
            <a:r>
              <a:rPr sz="2133" spc="-13" dirty="0">
                <a:latin typeface="Times New Roman"/>
                <a:cs typeface="Times New Roman"/>
              </a:rPr>
              <a:t>weve</a:t>
            </a:r>
            <a:r>
              <a:rPr sz="2133" spc="-80" dirty="0">
                <a:latin typeface="Times New Roman"/>
                <a:cs typeface="Times New Roman"/>
              </a:rPr>
              <a:t>r</a:t>
            </a:r>
            <a:r>
              <a:rPr sz="2133" dirty="0">
                <a:latin typeface="Times New Roman"/>
                <a:cs typeface="Times New Roman"/>
              </a:rPr>
              <a:t>,  </a:t>
            </a:r>
            <a:r>
              <a:rPr sz="2133" spc="152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pe</a:t>
            </a:r>
            <a:r>
              <a:rPr sz="2133" dirty="0">
                <a:latin typeface="Times New Roman"/>
                <a:cs typeface="Times New Roman"/>
              </a:rPr>
              <a:t>rfor</a:t>
            </a:r>
            <a:r>
              <a:rPr sz="2133" spc="-13" dirty="0">
                <a:latin typeface="Times New Roman"/>
                <a:cs typeface="Times New Roman"/>
              </a:rPr>
              <a:t>mance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advan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age</a:t>
            </a:r>
            <a:r>
              <a:rPr sz="2133" dirty="0">
                <a:latin typeface="Times New Roman"/>
                <a:cs typeface="Times New Roman"/>
              </a:rPr>
              <a:t>d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rs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s</a:t>
            </a:r>
            <a:r>
              <a:rPr sz="2133" spc="1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educe</a:t>
            </a:r>
            <a:r>
              <a:rPr sz="2133" dirty="0">
                <a:latin typeface="Times New Roman"/>
                <a:cs typeface="Times New Roman"/>
              </a:rPr>
              <a:t>d t</a:t>
            </a:r>
            <a:r>
              <a:rPr sz="2133" spc="-13" dirty="0">
                <a:latin typeface="Times New Roman"/>
                <a:cs typeface="Times New Roman"/>
              </a:rPr>
              <a:t>o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sa</a:t>
            </a:r>
            <a:r>
              <a:rPr sz="2133" dirty="0">
                <a:latin typeface="Times New Roman"/>
                <a:cs typeface="Times New Roman"/>
              </a:rPr>
              <a:t>tisfy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our 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 r</a:t>
            </a:r>
            <a:r>
              <a:rPr sz="2133" spc="-13" dirty="0">
                <a:latin typeface="Times New Roman"/>
                <a:cs typeface="Times New Roman"/>
              </a:rPr>
              <a:t>equ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emen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400" spc="-7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01224" y="1553183"/>
            <a:ext cx="3385217" cy="2011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411977" y="2380160"/>
            <a:ext cx="2131060" cy="331893"/>
          </a:xfrm>
          <a:custGeom>
            <a:avLst/>
            <a:gdLst/>
            <a:ahLst/>
            <a:cxnLst/>
            <a:rect l="l" t="t" r="r" b="b"/>
            <a:pathLst>
              <a:path w="1598295" h="248919">
                <a:moveTo>
                  <a:pt x="0" y="248840"/>
                </a:moveTo>
                <a:lnTo>
                  <a:pt x="1598081" y="248840"/>
                </a:lnTo>
                <a:lnTo>
                  <a:pt x="1598081" y="0"/>
                </a:lnTo>
                <a:lnTo>
                  <a:pt x="0" y="0"/>
                </a:lnTo>
                <a:lnTo>
                  <a:pt x="0" y="24884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8541634" y="2554102"/>
            <a:ext cx="169333" cy="2540"/>
          </a:xfrm>
          <a:custGeom>
            <a:avLst/>
            <a:gdLst/>
            <a:ahLst/>
            <a:cxnLst/>
            <a:rect l="l" t="t" r="r" b="b"/>
            <a:pathLst>
              <a:path w="127000" h="1905">
                <a:moveTo>
                  <a:pt x="0" y="0"/>
                </a:moveTo>
                <a:lnTo>
                  <a:pt x="126552" y="1371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7581393" y="1861454"/>
            <a:ext cx="336127" cy="265007"/>
          </a:xfrm>
          <a:custGeom>
            <a:avLst/>
            <a:gdLst/>
            <a:ahLst/>
            <a:cxnLst/>
            <a:rect l="l" t="t" r="r" b="b"/>
            <a:pathLst>
              <a:path w="252095" h="198755">
                <a:moveTo>
                  <a:pt x="0" y="198500"/>
                </a:moveTo>
                <a:lnTo>
                  <a:pt x="251709" y="198500"/>
                </a:lnTo>
                <a:lnTo>
                  <a:pt x="251709" y="0"/>
                </a:lnTo>
                <a:lnTo>
                  <a:pt x="0" y="0"/>
                </a:lnTo>
                <a:lnTo>
                  <a:pt x="0" y="19850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931952" y="1999651"/>
            <a:ext cx="778933" cy="847"/>
          </a:xfrm>
          <a:custGeom>
            <a:avLst/>
            <a:gdLst/>
            <a:ahLst/>
            <a:cxnLst/>
            <a:rect l="l" t="t" r="r" b="b"/>
            <a:pathLst>
              <a:path w="584200" h="634">
                <a:moveTo>
                  <a:pt x="0" y="152"/>
                </a:moveTo>
                <a:lnTo>
                  <a:pt x="583905" y="0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8792707" y="1798536"/>
            <a:ext cx="2722880" cy="928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107"/>
              </a:lnSpc>
            </a:pPr>
            <a:r>
              <a:rPr sz="1867" spc="-7" dirty="0">
                <a:latin typeface="Times New Roman"/>
                <a:cs typeface="Times New Roman"/>
              </a:rPr>
              <a:t>Pr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ence</a:t>
            </a:r>
            <a:r>
              <a:rPr sz="1867" dirty="0">
                <a:latin typeface="Times New Roman"/>
                <a:cs typeface="Times New Roman"/>
              </a:rPr>
              <a:t> 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20" dirty="0">
                <a:latin typeface="Cambria Math"/>
                <a:cs typeface="Cambria Math"/>
              </a:rPr>
              <a:t>𝑖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</a:t>
            </a:r>
            <a:r>
              <a:rPr sz="1867" dirty="0">
                <a:latin typeface="Times New Roman"/>
                <a:cs typeface="Times New Roman"/>
              </a:rPr>
              <a:t>n </a:t>
            </a:r>
            <a:r>
              <a:rPr sz="1867" spc="-13" dirty="0">
                <a:latin typeface="Times New Roman"/>
                <a:cs typeface="Times New Roman"/>
              </a:rPr>
              <a:t>te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27" dirty="0">
                <a:latin typeface="Times New Roman"/>
                <a:cs typeface="Times New Roman"/>
              </a:rPr>
              <a:t>m</a:t>
            </a:r>
            <a:r>
              <a:rPr sz="1867" dirty="0">
                <a:latin typeface="Times New Roman"/>
                <a:cs typeface="Times New Roman"/>
              </a:rPr>
              <a:t>s of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item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𝑗</a:t>
            </a:r>
            <a:endParaRPr sz="1867">
              <a:latin typeface="Cambria Math"/>
              <a:cs typeface="Cambria Math"/>
            </a:endParaRPr>
          </a:p>
          <a:p>
            <a:pPr marL="16933">
              <a:spcBef>
                <a:spcPts val="780"/>
              </a:spcBef>
            </a:pP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ai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ne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spc="-13" dirty="0">
                <a:latin typeface="Times New Roman"/>
                <a:cs typeface="Times New Roman"/>
              </a:rPr>
              <a:t>c</a:t>
            </a:r>
            <a:r>
              <a:rPr sz="1867" dirty="0">
                <a:latin typeface="Times New Roman"/>
                <a:cs typeface="Times New Roman"/>
              </a:rPr>
              <a:t>on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t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aint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62343" y="2770282"/>
            <a:ext cx="2374052" cy="717127"/>
          </a:xfrm>
          <a:custGeom>
            <a:avLst/>
            <a:gdLst/>
            <a:ahLst/>
            <a:cxnLst/>
            <a:rect l="l" t="t" r="r" b="b"/>
            <a:pathLst>
              <a:path w="1780540" h="537844">
                <a:moveTo>
                  <a:pt x="0" y="537292"/>
                </a:moveTo>
                <a:lnTo>
                  <a:pt x="1780257" y="537292"/>
                </a:lnTo>
                <a:lnTo>
                  <a:pt x="1780257" y="0"/>
                </a:lnTo>
                <a:lnTo>
                  <a:pt x="0" y="0"/>
                </a:lnTo>
                <a:lnTo>
                  <a:pt x="0" y="537292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987372" y="3134917"/>
            <a:ext cx="414867" cy="847"/>
          </a:xfrm>
          <a:custGeom>
            <a:avLst/>
            <a:gdLst/>
            <a:ahLst/>
            <a:cxnLst/>
            <a:rect l="l" t="t" r="r" b="b"/>
            <a:pathLst>
              <a:path w="311150" h="635">
                <a:moveTo>
                  <a:pt x="310987" y="499"/>
                </a:moveTo>
                <a:lnTo>
                  <a:pt x="0" y="0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9473090" y="3080077"/>
            <a:ext cx="998220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152" dirty="0">
                <a:latin typeface="Times New Roman"/>
                <a:cs typeface="Times New Roman"/>
              </a:rPr>
              <a:t>T</a:t>
            </a:r>
            <a:r>
              <a:rPr sz="1867" dirty="0">
                <a:latin typeface="Times New Roman"/>
                <a:cs typeface="Times New Roman"/>
              </a:rPr>
              <a:t>op</a:t>
            </a:r>
            <a:r>
              <a:rPr sz="1867" spc="-7" dirty="0">
                <a:latin typeface="Times New Roman"/>
                <a:cs typeface="Times New Roman"/>
              </a:rPr>
              <a:t>-</a:t>
            </a:r>
            <a:r>
              <a:rPr sz="1867" dirty="0">
                <a:latin typeface="Times New Roman"/>
                <a:cs typeface="Times New Roman"/>
              </a:rPr>
              <a:t>K </a:t>
            </a:r>
            <a:r>
              <a:rPr sz="1867" spc="-13" dirty="0">
                <a:latin typeface="Times New Roman"/>
                <a:cs typeface="Times New Roman"/>
              </a:rPr>
              <a:t>li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t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53501" y="3773425"/>
            <a:ext cx="5285921" cy="1580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292958" y="4451936"/>
            <a:ext cx="684953" cy="841587"/>
          </a:xfrm>
          <a:custGeom>
            <a:avLst/>
            <a:gdLst/>
            <a:ahLst/>
            <a:cxnLst/>
            <a:rect l="l" t="t" r="r" b="b"/>
            <a:pathLst>
              <a:path w="513715" h="631189">
                <a:moveTo>
                  <a:pt x="0" y="630923"/>
                </a:moveTo>
                <a:lnTo>
                  <a:pt x="513338" y="630923"/>
                </a:lnTo>
                <a:lnTo>
                  <a:pt x="513338" y="0"/>
                </a:lnTo>
                <a:lnTo>
                  <a:pt x="0" y="0"/>
                </a:lnTo>
                <a:lnTo>
                  <a:pt x="0" y="630923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116702" y="5301248"/>
            <a:ext cx="519853" cy="309880"/>
          </a:xfrm>
          <a:custGeom>
            <a:avLst/>
            <a:gdLst/>
            <a:ahLst/>
            <a:cxnLst/>
            <a:rect l="l" t="t" r="r" b="b"/>
            <a:pathLst>
              <a:path w="389889" h="232410">
                <a:moveTo>
                  <a:pt x="389869" y="0"/>
                </a:moveTo>
                <a:lnTo>
                  <a:pt x="0" y="232397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10430581" y="4439984"/>
            <a:ext cx="708660" cy="892387"/>
          </a:xfrm>
          <a:custGeom>
            <a:avLst/>
            <a:gdLst/>
            <a:ahLst/>
            <a:cxnLst/>
            <a:rect l="l" t="t" r="r" b="b"/>
            <a:pathLst>
              <a:path w="531495" h="669289">
                <a:moveTo>
                  <a:pt x="0" y="668761"/>
                </a:moveTo>
                <a:lnTo>
                  <a:pt x="531077" y="668761"/>
                </a:lnTo>
                <a:lnTo>
                  <a:pt x="531077" y="0"/>
                </a:lnTo>
                <a:lnTo>
                  <a:pt x="0" y="0"/>
                </a:lnTo>
                <a:lnTo>
                  <a:pt x="0" y="668761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10786017" y="5340238"/>
            <a:ext cx="13547" cy="266700"/>
          </a:xfrm>
          <a:custGeom>
            <a:avLst/>
            <a:gdLst/>
            <a:ahLst/>
            <a:cxnLst/>
            <a:rect l="l" t="t" r="r" b="b"/>
            <a:pathLst>
              <a:path w="10159" h="200025">
                <a:moveTo>
                  <a:pt x="0" y="0"/>
                </a:moveTo>
                <a:lnTo>
                  <a:pt x="9875" y="199643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9088893" y="4439984"/>
            <a:ext cx="1187873" cy="892387"/>
          </a:xfrm>
          <a:custGeom>
            <a:avLst/>
            <a:gdLst/>
            <a:ahLst/>
            <a:cxnLst/>
            <a:rect l="l" t="t" r="r" b="b"/>
            <a:pathLst>
              <a:path w="890904" h="669289">
                <a:moveTo>
                  <a:pt x="0" y="668761"/>
                </a:moveTo>
                <a:lnTo>
                  <a:pt x="890491" y="668761"/>
                </a:lnTo>
                <a:lnTo>
                  <a:pt x="890491" y="0"/>
                </a:lnTo>
                <a:lnTo>
                  <a:pt x="0" y="0"/>
                </a:lnTo>
                <a:lnTo>
                  <a:pt x="0" y="668761"/>
                </a:lnTo>
                <a:close/>
              </a:path>
            </a:pathLst>
          </a:custGeom>
          <a:ln w="222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9244908" y="5340238"/>
            <a:ext cx="440267" cy="303105"/>
          </a:xfrm>
          <a:custGeom>
            <a:avLst/>
            <a:gdLst/>
            <a:ahLst/>
            <a:cxnLst/>
            <a:rect l="l" t="t" r="r" b="b"/>
            <a:pathLst>
              <a:path w="330200" h="227329">
                <a:moveTo>
                  <a:pt x="329945" y="0"/>
                </a:moveTo>
                <a:lnTo>
                  <a:pt x="0" y="226899"/>
                </a:lnTo>
              </a:path>
            </a:pathLst>
          </a:custGeom>
          <a:ln w="222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 txBox="1"/>
          <p:nvPr/>
        </p:nvSpPr>
        <p:spPr>
          <a:xfrm>
            <a:off x="6107062" y="5618883"/>
            <a:ext cx="1970193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1853"/>
              </a:lnSpc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13" dirty="0">
                <a:latin typeface="Times New Roman"/>
                <a:cs typeface="Times New Roman"/>
              </a:rPr>
              <a:t>mprovement of over</a:t>
            </a:r>
            <a:r>
              <a:rPr sz="1600" spc="-7" dirty="0">
                <a:latin typeface="Times New Roman"/>
                <a:cs typeface="Times New Roman"/>
              </a:rPr>
              <a:t>all </a:t>
            </a:r>
            <a:r>
              <a:rPr sz="1600" spc="-13" dirty="0">
                <a:latin typeface="Times New Roman"/>
                <a:cs typeface="Times New Roman"/>
              </a:rPr>
              <a:t>accuracy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31636" y="5631076"/>
            <a:ext cx="1352973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1853"/>
              </a:lnSpc>
            </a:pPr>
            <a:r>
              <a:rPr sz="1600" dirty="0">
                <a:latin typeface="Times New Roman"/>
                <a:cs typeface="Times New Roman"/>
              </a:rPr>
              <a:t>I</a:t>
            </a:r>
            <a:r>
              <a:rPr sz="1600" spc="-13" dirty="0">
                <a:latin typeface="Times New Roman"/>
                <a:cs typeface="Times New Roman"/>
              </a:rPr>
              <a:t>mprovement of f</a:t>
            </a:r>
            <a:r>
              <a:rPr sz="1600" spc="-7" dirty="0">
                <a:latin typeface="Times New Roman"/>
                <a:cs typeface="Times New Roman"/>
              </a:rPr>
              <a:t>air</a:t>
            </a:r>
            <a:r>
              <a:rPr sz="1600" spc="-13" dirty="0">
                <a:latin typeface="Times New Roman"/>
                <a:cs typeface="Times New Roman"/>
              </a:rPr>
              <a:t>ne</a:t>
            </a:r>
            <a:r>
              <a:rPr sz="1600" spc="-7" dirty="0">
                <a:latin typeface="Times New Roman"/>
                <a:cs typeface="Times New Roman"/>
              </a:rPr>
              <a:t>s</a:t>
            </a:r>
            <a:r>
              <a:rPr sz="1600" dirty="0">
                <a:latin typeface="Times New Roman"/>
                <a:cs typeface="Times New Roman"/>
              </a:rPr>
              <a:t>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97947" y="5663588"/>
            <a:ext cx="6477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ts val="2693"/>
              </a:lnSpc>
            </a:pPr>
            <a:r>
              <a:rPr sz="1600" spc="-7" dirty="0">
                <a:latin typeface="Times New Roman"/>
                <a:cs typeface="Times New Roman"/>
              </a:rPr>
              <a:t>Dis</a:t>
            </a:r>
            <a:r>
              <a:rPr sz="1600" spc="-13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</a:t>
            </a:r>
            <a:r>
              <a:rPr sz="1600" spc="-107" dirty="0">
                <a:latin typeface="Times New Roman"/>
                <a:cs typeface="Times New Roman"/>
              </a:rPr>
              <a:t>v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-7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dv</a:t>
            </a:r>
            <a:r>
              <a:rPr sz="2533" dirty="0">
                <a:latin typeface="Times New Roman"/>
                <a:cs typeface="Times New Roman"/>
              </a:rPr>
              <a:t>.</a:t>
            </a:r>
            <a:endParaRPr sz="2533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951447" y="5989462"/>
            <a:ext cx="84667" cy="184573"/>
          </a:xfrm>
          <a:custGeom>
            <a:avLst/>
            <a:gdLst/>
            <a:ahLst/>
            <a:cxnLst/>
            <a:rect l="l" t="t" r="r" b="b"/>
            <a:pathLst>
              <a:path w="63500" h="138429">
                <a:moveTo>
                  <a:pt x="63428" y="106716"/>
                </a:moveTo>
                <a:lnTo>
                  <a:pt x="0" y="106716"/>
                </a:lnTo>
                <a:lnTo>
                  <a:pt x="31699" y="138421"/>
                </a:lnTo>
                <a:lnTo>
                  <a:pt x="63428" y="106716"/>
                </a:lnTo>
                <a:close/>
              </a:path>
              <a:path w="63500" h="138429">
                <a:moveTo>
                  <a:pt x="47548" y="0"/>
                </a:moveTo>
                <a:lnTo>
                  <a:pt x="15849" y="0"/>
                </a:lnTo>
                <a:lnTo>
                  <a:pt x="15849" y="106716"/>
                </a:lnTo>
                <a:lnTo>
                  <a:pt x="47548" y="106716"/>
                </a:lnTo>
                <a:lnTo>
                  <a:pt x="47548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951447" y="5989462"/>
            <a:ext cx="84667" cy="184573"/>
          </a:xfrm>
          <a:custGeom>
            <a:avLst/>
            <a:gdLst/>
            <a:ahLst/>
            <a:cxnLst/>
            <a:rect l="l" t="t" r="r" b="b"/>
            <a:pathLst>
              <a:path w="63500" h="138429">
                <a:moveTo>
                  <a:pt x="0" y="106716"/>
                </a:moveTo>
                <a:lnTo>
                  <a:pt x="15849" y="106716"/>
                </a:lnTo>
                <a:lnTo>
                  <a:pt x="15849" y="0"/>
                </a:lnTo>
                <a:lnTo>
                  <a:pt x="47548" y="0"/>
                </a:lnTo>
                <a:lnTo>
                  <a:pt x="47548" y="106716"/>
                </a:lnTo>
                <a:lnTo>
                  <a:pt x="63428" y="106716"/>
                </a:lnTo>
                <a:lnTo>
                  <a:pt x="31699" y="138421"/>
                </a:lnTo>
                <a:lnTo>
                  <a:pt x="0" y="106716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136603" y="5685109"/>
            <a:ext cx="73659" cy="202353"/>
          </a:xfrm>
          <a:custGeom>
            <a:avLst/>
            <a:gdLst/>
            <a:ahLst/>
            <a:cxnLst/>
            <a:rect l="l" t="t" r="r" b="b"/>
            <a:pathLst>
              <a:path w="55245" h="151764">
                <a:moveTo>
                  <a:pt x="41361" y="27584"/>
                </a:moveTo>
                <a:lnTo>
                  <a:pt x="13776" y="27584"/>
                </a:lnTo>
                <a:lnTo>
                  <a:pt x="13776" y="151528"/>
                </a:lnTo>
                <a:lnTo>
                  <a:pt x="41361" y="151528"/>
                </a:lnTo>
                <a:lnTo>
                  <a:pt x="41361" y="27584"/>
                </a:lnTo>
                <a:close/>
              </a:path>
              <a:path w="55245" h="151764">
                <a:moveTo>
                  <a:pt x="27584" y="0"/>
                </a:moveTo>
                <a:lnTo>
                  <a:pt x="0" y="27584"/>
                </a:lnTo>
                <a:lnTo>
                  <a:pt x="55168" y="27584"/>
                </a:lnTo>
                <a:lnTo>
                  <a:pt x="27584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136603" y="5685109"/>
            <a:ext cx="73659" cy="202353"/>
          </a:xfrm>
          <a:custGeom>
            <a:avLst/>
            <a:gdLst/>
            <a:ahLst/>
            <a:cxnLst/>
            <a:rect l="l" t="t" r="r" b="b"/>
            <a:pathLst>
              <a:path w="55245" h="151764">
                <a:moveTo>
                  <a:pt x="0" y="27584"/>
                </a:moveTo>
                <a:lnTo>
                  <a:pt x="27584" y="0"/>
                </a:lnTo>
                <a:lnTo>
                  <a:pt x="55168" y="27584"/>
                </a:lnTo>
                <a:lnTo>
                  <a:pt x="41361" y="27584"/>
                </a:lnTo>
                <a:lnTo>
                  <a:pt x="41361" y="151528"/>
                </a:lnTo>
                <a:lnTo>
                  <a:pt x="13776" y="151528"/>
                </a:lnTo>
                <a:lnTo>
                  <a:pt x="13776" y="27584"/>
                </a:lnTo>
                <a:lnTo>
                  <a:pt x="0" y="27584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35</a:t>
            </a:fld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714587" y="6604285"/>
            <a:ext cx="467021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er-or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20" dirty="0">
                <a:latin typeface="Times New Roman"/>
                <a:cs typeface="Times New Roman"/>
              </a:rPr>
              <a:t>mm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7" dirty="0">
                <a:latin typeface="Times New Roman"/>
                <a:cs typeface="Times New Roman"/>
              </a:rPr>
              <a:t>WWW</a:t>
            </a:r>
            <a:r>
              <a:rPr sz="1333" dirty="0">
                <a:latin typeface="Times New Roman"/>
                <a:cs typeface="Times New Roman"/>
              </a:rPr>
              <a:t>’21</a:t>
            </a:r>
            <a:r>
              <a:rPr sz="1333" spc="-7" dirty="0">
                <a:latin typeface="Arial"/>
                <a:cs typeface="Arial"/>
              </a:rPr>
              <a:t>.</a:t>
            </a:r>
            <a:endParaRPr sz="1333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729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7"/>
            <a:ext cx="10761133" cy="2553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1106564" indent="-457189">
              <a:lnSpc>
                <a:spcPct val="1022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po</a:t>
            </a:r>
            <a:r>
              <a:rPr sz="2400" spc="-7" dirty="0">
                <a:latin typeface="Times New Roman"/>
                <a:cs typeface="Times New Roman"/>
              </a:rPr>
              <a:t>siti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3" dirty="0">
                <a:latin typeface="Times New Roman"/>
                <a:cs typeface="Times New Roman"/>
              </a:rPr>
              <a:t>bia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hic</a:t>
            </a:r>
            <a:r>
              <a:rPr sz="2400" dirty="0">
                <a:latin typeface="Times New Roman"/>
                <a:cs typeface="Times New Roman"/>
              </a:rPr>
              <a:t>h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ds</a:t>
            </a:r>
            <a:r>
              <a:rPr sz="2400" spc="-7" dirty="0">
                <a:latin typeface="Times New Roman"/>
                <a:cs typeface="Times New Roman"/>
              </a:rPr>
              <a:t> t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13" dirty="0" smtClean="0">
                <a:latin typeface="Times New Roman"/>
                <a:cs typeface="Times New Roman"/>
              </a:rPr>
              <a:t>di</a:t>
            </a:r>
            <a:r>
              <a:rPr sz="2400" spc="-7" dirty="0" smtClean="0">
                <a:latin typeface="Times New Roman"/>
                <a:cs typeface="Times New Roman"/>
              </a:rPr>
              <a:t>s</a:t>
            </a:r>
            <a:r>
              <a:rPr sz="2400" dirty="0" smtClean="0">
                <a:latin typeface="Times New Roman"/>
                <a:cs typeface="Times New Roman"/>
              </a:rPr>
              <a:t>propor</a:t>
            </a:r>
            <a:r>
              <a:rPr sz="2400" spc="-13" dirty="0" smtClean="0">
                <a:latin typeface="Times New Roman"/>
                <a:cs typeface="Times New Roman"/>
              </a:rPr>
              <a:t>tionatel</a:t>
            </a:r>
            <a:r>
              <a:rPr sz="2400" dirty="0" smtClean="0">
                <a:latin typeface="Times New Roman"/>
                <a:cs typeface="Times New Roman"/>
              </a:rPr>
              <a:t>y</a:t>
            </a:r>
            <a:r>
              <a:rPr lang="cs-CZ" sz="2400" dirty="0" smtClean="0">
                <a:latin typeface="Times New Roman"/>
                <a:cs typeface="Times New Roman"/>
              </a:rPr>
              <a:t>: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3" dirty="0">
                <a:latin typeface="Times New Roman"/>
                <a:cs typeface="Times New Roman"/>
              </a:rPr>
              <a:t>bei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pai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ow-r</a:t>
            </a:r>
            <a:r>
              <a:rPr sz="2400" spc="-13" dirty="0">
                <a:latin typeface="Times New Roman"/>
                <a:cs typeface="Times New Roman"/>
              </a:rPr>
              <a:t>anke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7" dirty="0" smtClean="0">
                <a:latin typeface="Times New Roman"/>
                <a:cs typeface="Times New Roman"/>
              </a:rPr>
              <a:t>s</a:t>
            </a:r>
            <a:r>
              <a:rPr sz="2400" spc="-13" dirty="0" smtClean="0">
                <a:latin typeface="Times New Roman"/>
                <a:cs typeface="Times New Roman"/>
              </a:rPr>
              <a:t>ubject</a:t>
            </a:r>
            <a:r>
              <a:rPr sz="2400" spc="-7" dirty="0" smtClean="0">
                <a:latin typeface="Times New Roman"/>
                <a:cs typeface="Times New Roman"/>
              </a:rPr>
              <a:t>s</a:t>
            </a:r>
            <a:r>
              <a:rPr lang="cs-CZ" sz="2400" spc="-7" dirty="0" smtClean="0">
                <a:latin typeface="Times New Roman"/>
                <a:cs typeface="Times New Roman"/>
              </a:rPr>
              <a:t> (position bias)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474121" indent="-457189">
              <a:spcBef>
                <a:spcPts val="1500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400" dirty="0">
                <a:latin typeface="Times New Roman"/>
                <a:cs typeface="Times New Roman"/>
              </a:rPr>
              <a:t>No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ingle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can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achieve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74121" marR="6773" indent="-457189" algn="just">
              <a:lnSpc>
                <a:spcPct val="99400"/>
              </a:lnSpc>
              <a:spcBef>
                <a:spcPts val="1133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400" b="1" spc="-7" dirty="0">
                <a:latin typeface="Times New Roman"/>
                <a:cs typeface="Times New Roman"/>
              </a:rPr>
              <a:t>Equi</a:t>
            </a:r>
            <a:r>
              <a:rPr sz="2400" b="1" dirty="0">
                <a:latin typeface="Times New Roman"/>
                <a:cs typeface="Times New Roman"/>
              </a:rPr>
              <a:t>ty</a:t>
            </a:r>
            <a:r>
              <a:rPr sz="2400" b="1" spc="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4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or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ize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4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Att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8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equence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anki</a:t>
            </a:r>
            <a:r>
              <a:rPr sz="2400" dirty="0">
                <a:latin typeface="Times New Roman"/>
                <a:cs typeface="Times New Roman"/>
              </a:rPr>
              <a:t>ngs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{</a:t>
            </a:r>
            <a:r>
              <a:rPr sz="2400" spc="-13" dirty="0">
                <a:latin typeface="Cambria Math"/>
                <a:cs typeface="Cambria Math"/>
              </a:rPr>
              <a:t>1</a:t>
            </a:r>
            <a:r>
              <a:rPr sz="2400" spc="7" dirty="0">
                <a:latin typeface="Cambria Math"/>
                <a:cs typeface="Cambria Math"/>
              </a:rPr>
              <a:t>,</a:t>
            </a:r>
            <a:r>
              <a:rPr sz="2400" spc="-13" dirty="0">
                <a:latin typeface="Cambria Math"/>
                <a:cs typeface="Cambria Math"/>
              </a:rPr>
              <a:t>2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193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…</a:t>
            </a:r>
            <a:r>
              <a:rPr sz="2400" spc="-207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Cambria Math"/>
                <a:cs typeface="Cambria Math"/>
              </a:rPr>
              <a:t>𝑚</a:t>
            </a:r>
            <a:r>
              <a:rPr sz="2400" dirty="0">
                <a:latin typeface="Cambria Math"/>
                <a:cs typeface="Cambria Math"/>
              </a:rPr>
              <a:t>}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3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equit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0" dirty="0">
                <a:latin typeface="Times New Roman"/>
                <a:cs typeface="Times New Roman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3" dirty="0">
                <a:latin typeface="Times New Roman"/>
                <a:cs typeface="Times New Roman"/>
              </a:rPr>
              <a:t>tize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if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each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ubject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27" dirty="0">
                <a:latin typeface="Cambria Math"/>
                <a:cs typeface="Cambria Math"/>
              </a:rPr>
              <a:t>𝑢</a:t>
            </a:r>
            <a:r>
              <a:rPr sz="2400" spc="27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eceive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cumulative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attenti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propor</a:t>
            </a:r>
            <a:r>
              <a:rPr sz="2400" spc="-13" dirty="0">
                <a:latin typeface="Times New Roman"/>
                <a:cs typeface="Times New Roman"/>
              </a:rPr>
              <a:t>tional</a:t>
            </a:r>
            <a:r>
              <a:rPr sz="2400" spc="20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cumulative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elevance: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3504" y="4158113"/>
            <a:ext cx="4005003" cy="1245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093504" y="4323908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093504" y="4896660"/>
            <a:ext cx="1393613" cy="482600"/>
          </a:xfrm>
          <a:custGeom>
            <a:avLst/>
            <a:gdLst/>
            <a:ahLst/>
            <a:cxnLst/>
            <a:rect l="l" t="t" r="r" b="b"/>
            <a:pathLst>
              <a:path w="1045210" h="361950">
                <a:moveTo>
                  <a:pt x="0" y="361508"/>
                </a:moveTo>
                <a:lnTo>
                  <a:pt x="1044677" y="361508"/>
                </a:lnTo>
                <a:lnTo>
                  <a:pt x="1044677" y="0"/>
                </a:lnTo>
                <a:lnTo>
                  <a:pt x="0" y="0"/>
                </a:lnTo>
                <a:lnTo>
                  <a:pt x="0" y="361508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530010" y="4564904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530010" y="5104591"/>
            <a:ext cx="563879" cy="0"/>
          </a:xfrm>
          <a:custGeom>
            <a:avLst/>
            <a:gdLst/>
            <a:ahLst/>
            <a:cxnLst/>
            <a:rect l="l" t="t" r="r" b="b"/>
            <a:pathLst>
              <a:path w="422910">
                <a:moveTo>
                  <a:pt x="422620" y="0"/>
                </a:moveTo>
                <a:lnTo>
                  <a:pt x="0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2614271" y="4440323"/>
            <a:ext cx="83058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9" indent="-14393"/>
            <a:r>
              <a:rPr sz="1600" spc="-7" dirty="0">
                <a:latin typeface="Times New Roman"/>
                <a:cs typeface="Times New Roman"/>
              </a:rPr>
              <a:t>attention</a:t>
            </a:r>
            <a:endParaRPr sz="160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2000">
              <a:latin typeface="Times New Roman"/>
              <a:cs typeface="Times New Roman"/>
            </a:endParaRPr>
          </a:p>
          <a:p>
            <a:pPr marL="30479"/>
            <a:r>
              <a:rPr sz="1600" dirty="0">
                <a:latin typeface="Times New Roman"/>
                <a:cs typeface="Times New Roman"/>
              </a:rPr>
              <a:t>r</a:t>
            </a:r>
            <a:r>
              <a:rPr sz="1600" spc="-13" dirty="0">
                <a:latin typeface="Times New Roman"/>
                <a:cs typeface="Times New Roman"/>
              </a:rPr>
              <a:t>elevan</a:t>
            </a:r>
            <a:r>
              <a:rPr sz="1600" spc="-7" dirty="0">
                <a:latin typeface="Times New Roman"/>
                <a:cs typeface="Times New Roman"/>
              </a:rPr>
              <a:t>c</a:t>
            </a:r>
            <a:r>
              <a:rPr sz="1600" spc="-13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36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14587" y="6605241"/>
            <a:ext cx="65388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Bi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a, A. </a:t>
            </a:r>
            <a:r>
              <a:rPr sz="1333" spc="-7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.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Equit</a:t>
            </a:r>
            <a:r>
              <a:rPr sz="1333" dirty="0">
                <a:latin typeface="Times New Roman"/>
                <a:cs typeface="Times New Roman"/>
              </a:rPr>
              <a:t>y of A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on: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or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dirty="0">
                <a:latin typeface="Times New Roman"/>
                <a:cs typeface="Times New Roman"/>
              </a:rPr>
              <a:t>z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 I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v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’18.</a:t>
            </a:r>
          </a:p>
        </p:txBody>
      </p:sp>
    </p:spTree>
    <p:extLst>
      <p:ext uri="{BB962C8B-B14F-4D97-AF65-F5344CB8AC3E}">
        <p14:creationId xmlns:p14="http://schemas.microsoft.com/office/powerpoint/2010/main" val="1823429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spc="7" dirty="0"/>
              <a:t>I</a:t>
            </a:r>
            <a:r>
              <a:rPr spc="-20" dirty="0"/>
              <a:t>ndividu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1236593" y="2144121"/>
            <a:ext cx="8178800" cy="172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15863" y="2385393"/>
            <a:ext cx="2015067" cy="795867"/>
          </a:xfrm>
          <a:custGeom>
            <a:avLst/>
            <a:gdLst/>
            <a:ahLst/>
            <a:cxnLst/>
            <a:rect l="l" t="t" r="r" b="b"/>
            <a:pathLst>
              <a:path w="1511300" h="596900">
                <a:moveTo>
                  <a:pt x="0" y="596347"/>
                </a:moveTo>
                <a:lnTo>
                  <a:pt x="1510747" y="596347"/>
                </a:lnTo>
                <a:lnTo>
                  <a:pt x="1510747" y="0"/>
                </a:lnTo>
                <a:lnTo>
                  <a:pt x="0" y="0"/>
                </a:lnTo>
                <a:lnTo>
                  <a:pt x="0" y="596347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092179" y="3268869"/>
            <a:ext cx="5919893" cy="602827"/>
          </a:xfrm>
          <a:custGeom>
            <a:avLst/>
            <a:gdLst/>
            <a:ahLst/>
            <a:cxnLst/>
            <a:rect l="l" t="t" r="r" b="b"/>
            <a:pathLst>
              <a:path w="4439920" h="452119">
                <a:moveTo>
                  <a:pt x="0" y="451841"/>
                </a:moveTo>
                <a:lnTo>
                  <a:pt x="4439472" y="451841"/>
                </a:lnTo>
                <a:lnTo>
                  <a:pt x="4439472" y="0"/>
                </a:lnTo>
                <a:lnTo>
                  <a:pt x="0" y="0"/>
                </a:lnTo>
                <a:lnTo>
                  <a:pt x="0" y="451841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230205" y="2738769"/>
            <a:ext cx="866140" cy="0"/>
          </a:xfrm>
          <a:custGeom>
            <a:avLst/>
            <a:gdLst/>
            <a:ahLst/>
            <a:cxnLst/>
            <a:rect l="l" t="t" r="r" b="b"/>
            <a:pathLst>
              <a:path w="649604">
                <a:moveTo>
                  <a:pt x="0" y="0"/>
                </a:moveTo>
                <a:lnTo>
                  <a:pt x="649345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011472" y="3570097"/>
            <a:ext cx="618912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3844" y="0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765141" y="1607848"/>
            <a:ext cx="10817260" cy="4526945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3275" indent="-457189">
              <a:buFont typeface="Times New Roman"/>
              <a:buChar char="•"/>
              <a:tabLst>
                <a:tab pos="473275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(</a:t>
            </a:r>
            <a:r>
              <a:rPr sz="2400" b="1" spc="-20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ff</a:t>
            </a:r>
            <a:r>
              <a:rPr sz="2400" b="1" spc="-7" dirty="0">
                <a:latin typeface="Times New Roman"/>
                <a:cs typeface="Times New Roman"/>
              </a:rPr>
              <a:t>lin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o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iz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):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9"/>
              </a:spcBef>
              <a:buFont typeface="Times New Roman"/>
              <a:buChar char="•"/>
            </a:pPr>
            <a:endParaRPr sz="2667" dirty="0">
              <a:latin typeface="Times New Roman"/>
              <a:cs typeface="Times New Roman"/>
            </a:endParaRPr>
          </a:p>
          <a:p>
            <a:pPr marL="1653499" algn="r"/>
            <a:r>
              <a:rPr sz="2667" dirty="0" smtClean="0">
                <a:latin typeface="Times New Roman"/>
                <a:cs typeface="Times New Roman"/>
              </a:rPr>
              <a:t>F</a:t>
            </a:r>
            <a:r>
              <a:rPr sz="2667" spc="-20" dirty="0" smtClean="0">
                <a:latin typeface="Times New Roman"/>
                <a:cs typeface="Times New Roman"/>
              </a:rPr>
              <a:t>a</a:t>
            </a:r>
            <a:r>
              <a:rPr sz="2667" spc="-27" dirty="0" smtClean="0">
                <a:latin typeface="Times New Roman"/>
                <a:cs typeface="Times New Roman"/>
              </a:rPr>
              <a:t>i</a:t>
            </a:r>
            <a:r>
              <a:rPr sz="2667" spc="-7" dirty="0" smtClean="0">
                <a:latin typeface="Times New Roman"/>
                <a:cs typeface="Times New Roman"/>
              </a:rPr>
              <a:t>r</a:t>
            </a:r>
            <a:r>
              <a:rPr sz="2667" spc="-13" dirty="0" smtClean="0">
                <a:latin typeface="Times New Roman"/>
                <a:cs typeface="Times New Roman"/>
              </a:rPr>
              <a:t>n</a:t>
            </a:r>
            <a:r>
              <a:rPr sz="2667" spc="-20" dirty="0" smtClean="0">
                <a:latin typeface="Times New Roman"/>
                <a:cs typeface="Times New Roman"/>
              </a:rPr>
              <a:t>e</a:t>
            </a:r>
            <a:r>
              <a:rPr sz="2667" spc="-7" dirty="0" smtClean="0">
                <a:latin typeface="Times New Roman"/>
                <a:cs typeface="Times New Roman"/>
              </a:rPr>
              <a:t>s</a:t>
            </a:r>
            <a:r>
              <a:rPr sz="2667" dirty="0" smtClean="0">
                <a:latin typeface="Times New Roman"/>
                <a:cs typeface="Times New Roman"/>
              </a:rPr>
              <a:t>s (L1 norm over distributions)</a:t>
            </a:r>
            <a:endParaRPr sz="2667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667" dirty="0">
              <a:latin typeface="Times New Roman"/>
              <a:cs typeface="Times New Roman"/>
            </a:endParaRPr>
          </a:p>
          <a:p>
            <a:pPr marL="9159858" marR="442796"/>
            <a:r>
              <a:rPr sz="2667" spc="-20" dirty="0">
                <a:latin typeface="Times New Roman"/>
                <a:cs typeface="Times New Roman"/>
              </a:rPr>
              <a:t>Ra</a:t>
            </a:r>
            <a:r>
              <a:rPr sz="2667" spc="-13" dirty="0">
                <a:latin typeface="Times New Roman"/>
                <a:cs typeface="Times New Roman"/>
              </a:rPr>
              <a:t>nk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dirty="0">
                <a:latin typeface="Times New Roman"/>
                <a:cs typeface="Times New Roman"/>
              </a:rPr>
              <a:t>ng </a:t>
            </a:r>
            <a:r>
              <a:rPr sz="2667" spc="-13" dirty="0">
                <a:latin typeface="Times New Roman"/>
                <a:cs typeface="Times New Roman"/>
              </a:rPr>
              <a:t>qu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lit</a:t>
            </a:r>
            <a:r>
              <a:rPr sz="2667" dirty="0">
                <a:latin typeface="Times New Roman"/>
                <a:cs typeface="Times New Roman"/>
              </a:rPr>
              <a:t>y</a:t>
            </a:r>
          </a:p>
          <a:p>
            <a:pPr marL="473275" indent="-457189">
              <a:spcBef>
                <a:spcPts val="267"/>
              </a:spcBef>
              <a:buFont typeface="Times New Roman"/>
              <a:buChar char="•"/>
              <a:tabLst>
                <a:tab pos="473275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eri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 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sul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1006661" marR="6773" lvl="1" indent="-380990">
              <a:spcBef>
                <a:spcPts val="427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2133" b="1" dirty="0">
                <a:latin typeface="Times New Roman"/>
                <a:cs typeface="Times New Roman"/>
              </a:rPr>
              <a:t>Im</a:t>
            </a:r>
            <a:r>
              <a:rPr sz="2133" b="1" spc="-7" dirty="0">
                <a:latin typeface="Times New Roman"/>
                <a:cs typeface="Times New Roman"/>
              </a:rPr>
              <a:t>p</a:t>
            </a:r>
            <a:r>
              <a:rPr sz="2133" b="1" spc="-13" dirty="0">
                <a:latin typeface="Times New Roman"/>
                <a:cs typeface="Times New Roman"/>
              </a:rPr>
              <a:t>rov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g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qu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7" dirty="0">
                <a:latin typeface="Times New Roman"/>
                <a:cs typeface="Times New Roman"/>
              </a:rPr>
              <a:t>t</a:t>
            </a:r>
            <a:r>
              <a:rPr sz="2133" b="1" dirty="0">
                <a:latin typeface="Times New Roman"/>
                <a:cs typeface="Times New Roman"/>
              </a:rPr>
              <a:t>y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of </a:t>
            </a:r>
            <a:r>
              <a:rPr sz="2133" b="1" spc="220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att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tion </a:t>
            </a:r>
            <a:r>
              <a:rPr sz="2133" b="1" spc="2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s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220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cr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epanc</a:t>
            </a:r>
            <a:r>
              <a:rPr sz="2133" dirty="0">
                <a:latin typeface="Times New Roman"/>
                <a:cs typeface="Times New Roman"/>
              </a:rPr>
              <a:t>y </a:t>
            </a:r>
            <a:r>
              <a:rPr sz="2133" spc="2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wee</a:t>
            </a:r>
            <a:r>
              <a:rPr sz="2133" dirty="0">
                <a:latin typeface="Times New Roman"/>
                <a:cs typeface="Times New Roman"/>
              </a:rPr>
              <a:t>n </a:t>
            </a:r>
            <a:r>
              <a:rPr sz="2133" spc="2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2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 r</a:t>
            </a:r>
            <a:r>
              <a:rPr sz="2133" spc="-13" dirty="0">
                <a:latin typeface="Times New Roman"/>
                <a:cs typeface="Times New Roman"/>
              </a:rPr>
              <a:t>ece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nd 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de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d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can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dirty="0">
                <a:latin typeface="Times New Roman"/>
                <a:cs typeface="Times New Roman"/>
              </a:rPr>
              <a:t> subst</a:t>
            </a:r>
            <a:r>
              <a:rPr sz="2133" spc="-13" dirty="0">
                <a:latin typeface="Times New Roman"/>
                <a:cs typeface="Times New Roman"/>
              </a:rPr>
              <a:t>an</a:t>
            </a:r>
            <a:r>
              <a:rPr sz="2133" dirty="0">
                <a:latin typeface="Times New Roman"/>
                <a:cs typeface="Times New Roman"/>
              </a:rPr>
              <a:t>ti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l.</a:t>
            </a:r>
          </a:p>
          <a:p>
            <a:pPr marL="1006661" marR="6773" lvl="1" indent="-380990">
              <a:spcBef>
                <a:spcPts val="480"/>
              </a:spcBef>
              <a:buFont typeface="Times New Roman"/>
              <a:buChar char="–"/>
              <a:tabLst>
                <a:tab pos="1006661" algn="l"/>
              </a:tabLst>
            </a:pP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</a:t>
            </a:r>
            <a:r>
              <a:rPr sz="2133" dirty="0">
                <a:latin typeface="Times New Roman"/>
                <a:cs typeface="Times New Roman"/>
              </a:rPr>
              <a:t>ing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equ</a:t>
            </a:r>
            <a:r>
              <a:rPr sz="2133" dirty="0">
                <a:latin typeface="Times New Roman"/>
                <a:cs typeface="Times New Roman"/>
              </a:rPr>
              <a:t>ity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</a:t>
            </a:r>
            <a:r>
              <a:rPr sz="2133" spc="2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tt</a:t>
            </a:r>
            <a:r>
              <a:rPr sz="2133" spc="-13" dirty="0">
                <a:latin typeface="Times New Roman"/>
                <a:cs typeface="Times New Roman"/>
              </a:rPr>
              <a:t>en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can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be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done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b="1" spc="-13" dirty="0">
                <a:latin typeface="Times New Roman"/>
                <a:cs typeface="Times New Roman"/>
              </a:rPr>
              <a:t>w</a:t>
            </a:r>
            <a:r>
              <a:rPr sz="2133" b="1" dirty="0">
                <a:latin typeface="Times New Roman"/>
                <a:cs typeface="Times New Roman"/>
              </a:rPr>
              <a:t>it</a:t>
            </a:r>
            <a:r>
              <a:rPr sz="2133" b="1" spc="-7" dirty="0">
                <a:latin typeface="Times New Roman"/>
                <a:cs typeface="Times New Roman"/>
              </a:rPr>
              <a:t>h</a:t>
            </a:r>
            <a:r>
              <a:rPr sz="2133" b="1" dirty="0">
                <a:latin typeface="Times New Roman"/>
                <a:cs typeface="Times New Roman"/>
              </a:rPr>
              <a:t>o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dirty="0">
                <a:latin typeface="Times New Roman"/>
                <a:cs typeface="Times New Roman"/>
              </a:rPr>
              <a:t>t</a:t>
            </a:r>
            <a:r>
              <a:rPr sz="2133" b="1" spc="20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s</a:t>
            </a:r>
            <a:r>
              <a:rPr sz="2133" b="1" spc="-13" dirty="0">
                <a:latin typeface="Times New Roman"/>
                <a:cs typeface="Times New Roman"/>
              </a:rPr>
              <a:t>acr</a:t>
            </a:r>
            <a:r>
              <a:rPr sz="2133" b="1" dirty="0">
                <a:latin typeface="Times New Roman"/>
                <a:cs typeface="Times New Roman"/>
              </a:rPr>
              <a:t>ifi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g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b="1" dirty="0">
                <a:latin typeface="Times New Roman"/>
                <a:cs typeface="Times New Roman"/>
              </a:rPr>
              <a:t>m</a:t>
            </a:r>
            <a:r>
              <a:rPr sz="2133" b="1" spc="-7" dirty="0">
                <a:latin typeface="Times New Roman"/>
                <a:cs typeface="Times New Roman"/>
              </a:rPr>
              <a:t>u</a:t>
            </a:r>
            <a:r>
              <a:rPr sz="2133" b="1" spc="-13" dirty="0">
                <a:latin typeface="Times New Roman"/>
                <a:cs typeface="Times New Roman"/>
              </a:rPr>
              <a:t>c</a:t>
            </a:r>
            <a:r>
              <a:rPr sz="2133" b="1" dirty="0">
                <a:latin typeface="Times New Roman"/>
                <a:cs typeface="Times New Roman"/>
              </a:rPr>
              <a:t>h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b="1" spc="-7" dirty="0">
                <a:latin typeface="Times New Roman"/>
                <a:cs typeface="Times New Roman"/>
              </a:rPr>
              <a:t>qu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lity</a:t>
            </a:r>
            <a:r>
              <a:rPr sz="2133" b="1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n</a:t>
            </a:r>
            <a:r>
              <a:rPr sz="2133" spc="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ank</a:t>
            </a:r>
            <a:r>
              <a:rPr sz="2133" dirty="0">
                <a:latin typeface="Times New Roman"/>
                <a:cs typeface="Times New Roman"/>
              </a:rPr>
              <a:t>ings.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37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14587" y="6605241"/>
            <a:ext cx="6538807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Bi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g</a:t>
            </a:r>
            <a:r>
              <a:rPr sz="1333" dirty="0">
                <a:latin typeface="Times New Roman"/>
                <a:cs typeface="Times New Roman"/>
              </a:rPr>
              <a:t>a, A. </a:t>
            </a:r>
            <a:r>
              <a:rPr sz="1333" spc="-7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.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Equit</a:t>
            </a:r>
            <a:r>
              <a:rPr sz="1333" dirty="0">
                <a:latin typeface="Times New Roman"/>
                <a:cs typeface="Times New Roman"/>
              </a:rPr>
              <a:t>y of A</a:t>
            </a:r>
            <a:r>
              <a:rPr sz="1333" spc="-13" dirty="0">
                <a:latin typeface="Times New Roman"/>
                <a:cs typeface="Times New Roman"/>
              </a:rPr>
              <a:t>tt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on: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dirty="0">
                <a:latin typeface="Times New Roman"/>
                <a:cs typeface="Times New Roman"/>
              </a:rPr>
              <a:t>or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dirty="0">
                <a:latin typeface="Times New Roman"/>
                <a:cs typeface="Times New Roman"/>
              </a:rPr>
              <a:t>z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 I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v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du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nk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ng</a:t>
            </a:r>
            <a:r>
              <a:rPr sz="1333" spc="-7" dirty="0">
                <a:latin typeface="Times New Roman"/>
                <a:cs typeface="Times New Roman"/>
              </a:rPr>
              <a:t>s”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’18.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706" y="6142399"/>
            <a:ext cx="885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Integer linear programming (re-ranking)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en.wikipedia.org/wiki/Integer_programming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73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7" dirty="0">
                <a:latin typeface="Times New Roman"/>
                <a:cs typeface="Times New Roman"/>
              </a:rPr>
              <a:t>ss</a:t>
            </a:r>
            <a:r>
              <a:rPr b="1" spc="-20" dirty="0">
                <a:latin typeface="Times New Roman"/>
                <a:cs typeface="Times New Roman"/>
              </a:rPr>
              <a:t>o</a:t>
            </a:r>
            <a:r>
              <a:rPr b="1" spc="-33" dirty="0">
                <a:latin typeface="Times New Roman"/>
                <a:cs typeface="Times New Roman"/>
              </a:rPr>
              <a:t>c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7" dirty="0">
                <a:latin typeface="Times New Roman"/>
                <a:cs typeface="Times New Roman"/>
              </a:rPr>
              <a:t>t</a:t>
            </a:r>
            <a:r>
              <a:rPr b="1" spc="-20" dirty="0">
                <a:latin typeface="Times New Roman"/>
                <a:cs typeface="Times New Roman"/>
              </a:rPr>
              <a:t>ive</a:t>
            </a:r>
            <a:r>
              <a:rPr b="1" spc="-13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4326985"/>
            <a:ext cx="10972800" cy="1776307"/>
          </a:xfrm>
          <a:custGeom>
            <a:avLst/>
            <a:gdLst/>
            <a:ahLst/>
            <a:cxnLst/>
            <a:rect l="l" t="t" r="r" b="b"/>
            <a:pathLst>
              <a:path w="8229600" h="1332229">
                <a:moveTo>
                  <a:pt x="0" y="1331750"/>
                </a:moveTo>
                <a:lnTo>
                  <a:pt x="8229599" y="1331750"/>
                </a:lnTo>
                <a:lnTo>
                  <a:pt x="8229599" y="0"/>
                </a:lnTo>
                <a:lnTo>
                  <a:pt x="0" y="0"/>
                </a:lnTo>
                <a:lnTo>
                  <a:pt x="0" y="1331750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207935" y="4886888"/>
            <a:ext cx="977730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9649" marR="6773" indent="-703562">
              <a:lnSpc>
                <a:spcPts val="2400"/>
              </a:lnSpc>
            </a:pP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b="1" spc="-7" dirty="0">
                <a:latin typeface="Times New Roman"/>
                <a:cs typeface="Times New Roman"/>
              </a:rPr>
              <a:t>bin</a:t>
            </a:r>
            <a:r>
              <a:rPr sz="2400" b="1" spc="-13" dirty="0">
                <a:latin typeface="Times New Roman"/>
                <a:cs typeface="Times New Roman"/>
              </a:rPr>
              <a:t>ar</a:t>
            </a:r>
            <a:r>
              <a:rPr sz="2400" b="1" dirty="0">
                <a:latin typeface="Times New Roman"/>
                <a:cs typeface="Times New Roman"/>
              </a:rPr>
              <a:t>y </a:t>
            </a:r>
            <a:r>
              <a:rPr sz="2400" b="1" spc="-13" dirty="0">
                <a:latin typeface="Times New Roman"/>
                <a:cs typeface="Times New Roman"/>
              </a:rPr>
              <a:t>cl</a:t>
            </a:r>
            <a:r>
              <a:rPr sz="2400" b="1" dirty="0">
                <a:latin typeface="Times New Roman"/>
                <a:cs typeface="Times New Roman"/>
              </a:rPr>
              <a:t>ass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ic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,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dirty="0">
                <a:latin typeface="Times New Roman"/>
                <a:cs typeface="Times New Roman"/>
              </a:rPr>
              <a:t>ss </a:t>
            </a:r>
            <a:r>
              <a:rPr sz="2400" spc="-13" dirty="0">
                <a:latin typeface="Times New Roman"/>
                <a:cs typeface="Times New Roman"/>
              </a:rPr>
              <a:t>met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ic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ente</a:t>
            </a:r>
            <a:r>
              <a:rPr sz="2400" dirty="0">
                <a:latin typeface="Times New Roman"/>
                <a:cs typeface="Times New Roman"/>
              </a:rPr>
              <a:t>d by r</a:t>
            </a:r>
            <a:r>
              <a:rPr sz="2400" spc="-13" dirty="0">
                <a:latin typeface="Times New Roman"/>
                <a:cs typeface="Times New Roman"/>
              </a:rPr>
              <a:t>egula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izi</a:t>
            </a:r>
            <a:r>
              <a:rPr sz="2400" dirty="0">
                <a:latin typeface="Times New Roman"/>
                <a:cs typeface="Times New Roman"/>
              </a:rPr>
              <a:t>ng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cla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7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ie</a:t>
            </a:r>
            <a:r>
              <a:rPr sz="2400" dirty="0">
                <a:latin typeface="Times New Roman"/>
                <a:cs typeface="Times New Roman"/>
              </a:rPr>
              <a:t>r's pos</a:t>
            </a:r>
            <a:r>
              <a:rPr sz="2400" spc="-13" dirty="0">
                <a:latin typeface="Times New Roman"/>
                <a:cs typeface="Times New Roman"/>
              </a:rPr>
              <a:t>itive</a:t>
            </a:r>
            <a:r>
              <a:rPr sz="2400" dirty="0">
                <a:latin typeface="Times New Roman"/>
                <a:cs typeface="Times New Roman"/>
              </a:rPr>
              <a:t> or </a:t>
            </a:r>
            <a:r>
              <a:rPr sz="2400" spc="-13" dirty="0">
                <a:latin typeface="Times New Roman"/>
                <a:cs typeface="Times New Roman"/>
              </a:rPr>
              <a:t>negative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ate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ove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13" dirty="0">
                <a:latin typeface="Times New Roman"/>
                <a:cs typeface="Times New Roman"/>
              </a:rPr>
              <a:t>di</a:t>
            </a:r>
            <a:r>
              <a:rPr sz="2400" spc="-47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ent</a:t>
            </a:r>
            <a:r>
              <a:rPr sz="2400" dirty="0">
                <a:latin typeface="Times New Roman"/>
                <a:cs typeface="Times New Roman"/>
              </a:rPr>
              <a:t> 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groups.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622673"/>
            <a:ext cx="10972800" cy="2731347"/>
          </a:xfrm>
          <a:custGeom>
            <a:avLst/>
            <a:gdLst/>
            <a:ahLst/>
            <a:cxnLst/>
            <a:rect l="l" t="t" r="r" b="b"/>
            <a:pathLst>
              <a:path w="8229600" h="2048510">
                <a:moveTo>
                  <a:pt x="4626863" y="1536149"/>
                </a:moveTo>
                <a:lnTo>
                  <a:pt x="3602735" y="1536149"/>
                </a:lnTo>
                <a:lnTo>
                  <a:pt x="4114799" y="2048213"/>
                </a:lnTo>
                <a:lnTo>
                  <a:pt x="4626863" y="1536149"/>
                </a:lnTo>
                <a:close/>
              </a:path>
              <a:path w="8229600" h="2048510">
                <a:moveTo>
                  <a:pt x="4370831" y="1330860"/>
                </a:moveTo>
                <a:lnTo>
                  <a:pt x="3858767" y="1330860"/>
                </a:lnTo>
                <a:lnTo>
                  <a:pt x="3858767" y="1536149"/>
                </a:lnTo>
                <a:lnTo>
                  <a:pt x="4370831" y="1536149"/>
                </a:lnTo>
                <a:lnTo>
                  <a:pt x="4370831" y="1330860"/>
                </a:lnTo>
                <a:close/>
              </a:path>
              <a:path w="8229600" h="2048510">
                <a:moveTo>
                  <a:pt x="8229599" y="0"/>
                </a:moveTo>
                <a:lnTo>
                  <a:pt x="0" y="0"/>
                </a:lnTo>
                <a:lnTo>
                  <a:pt x="0" y="1330860"/>
                </a:lnTo>
                <a:lnTo>
                  <a:pt x="8229599" y="1330860"/>
                </a:lnTo>
                <a:lnTo>
                  <a:pt x="8229599" y="0"/>
                </a:lnTo>
                <a:close/>
              </a:path>
            </a:pathLst>
          </a:custGeom>
          <a:solidFill>
            <a:srgbClr val="EBDAC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09600" y="1622673"/>
            <a:ext cx="10972800" cy="2731347"/>
          </a:xfrm>
          <a:custGeom>
            <a:avLst/>
            <a:gdLst/>
            <a:ahLst/>
            <a:cxnLst/>
            <a:rect l="l" t="t" r="r" b="b"/>
            <a:pathLst>
              <a:path w="8229600" h="2048510">
                <a:moveTo>
                  <a:pt x="8229599" y="1330860"/>
                </a:moveTo>
                <a:lnTo>
                  <a:pt x="4370831" y="1330860"/>
                </a:lnTo>
                <a:lnTo>
                  <a:pt x="4370831" y="1536161"/>
                </a:lnTo>
                <a:lnTo>
                  <a:pt x="4626863" y="1536161"/>
                </a:lnTo>
                <a:lnTo>
                  <a:pt x="4114799" y="2048213"/>
                </a:lnTo>
                <a:lnTo>
                  <a:pt x="3602735" y="1536161"/>
                </a:lnTo>
                <a:lnTo>
                  <a:pt x="3858767" y="1536161"/>
                </a:lnTo>
                <a:lnTo>
                  <a:pt x="3858767" y="1330860"/>
                </a:lnTo>
                <a:lnTo>
                  <a:pt x="0" y="1330860"/>
                </a:lnTo>
                <a:lnTo>
                  <a:pt x="0" y="0"/>
                </a:lnTo>
                <a:lnTo>
                  <a:pt x="8229599" y="0"/>
                </a:lnTo>
                <a:lnTo>
                  <a:pt x="8229599" y="133086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943488" y="2415974"/>
            <a:ext cx="1030562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7" dirty="0">
                <a:latin typeface="Times New Roman"/>
                <a:cs typeface="Times New Roman"/>
              </a:rPr>
              <a:t>Fi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di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spc="-60" dirty="0">
                <a:latin typeface="Times New Roman"/>
                <a:cs typeface="Times New Roman"/>
              </a:rPr>
              <a:t>r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y of sta</a:t>
            </a:r>
            <a:r>
              <a:rPr sz="2400" b="1" spc="-7" dirty="0">
                <a:latin typeface="Times New Roman"/>
                <a:cs typeface="Times New Roman"/>
              </a:rPr>
              <a:t>ti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ti</a:t>
            </a:r>
            <a:r>
              <a:rPr sz="2400" b="1" spc="-20" dirty="0">
                <a:latin typeface="Times New Roman"/>
                <a:cs typeface="Times New Roman"/>
              </a:rPr>
              <a:t>c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m</a:t>
            </a:r>
            <a:r>
              <a:rPr sz="2400" b="1" spc="-2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ric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bet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ee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s or su</a:t>
            </a:r>
            <a:r>
              <a:rPr sz="2400" spc="-7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populati</a:t>
            </a:r>
            <a:r>
              <a:rPr sz="2400" dirty="0">
                <a:latin typeface="Times New Roman"/>
                <a:cs typeface="Times New Roman"/>
              </a:rPr>
              <a:t>ons.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0498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dirty="0"/>
              <a:t>A</a:t>
            </a:r>
            <a:r>
              <a:rPr spc="-7" dirty="0"/>
              <a:t>ss</a:t>
            </a:r>
            <a:r>
              <a:rPr spc="-20" dirty="0"/>
              <a:t>o</a:t>
            </a:r>
            <a:r>
              <a:rPr spc="-33" dirty="0"/>
              <a:t>c</a:t>
            </a:r>
            <a:r>
              <a:rPr spc="-20" dirty="0"/>
              <a:t>i</a:t>
            </a:r>
            <a:r>
              <a:rPr spc="-33" dirty="0"/>
              <a:t>a</a:t>
            </a:r>
            <a:r>
              <a:rPr spc="-20" dirty="0"/>
              <a:t>tive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dirty="0"/>
              <a:t>v</a:t>
            </a:r>
            <a:r>
              <a:rPr spc="-7" dirty="0"/>
              <a:t>s</a:t>
            </a:r>
            <a:r>
              <a:rPr dirty="0"/>
              <a:t>.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Ca</a:t>
            </a:r>
            <a:r>
              <a:rPr b="1" spc="7" dirty="0">
                <a:latin typeface="Times New Roman"/>
                <a:cs typeface="Times New Roman"/>
              </a:rPr>
              <a:t>u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spc="-20" dirty="0">
                <a:latin typeface="Times New Roman"/>
                <a:cs typeface="Times New Roman"/>
              </a:rPr>
              <a:t>al</a:t>
            </a:r>
            <a:r>
              <a:rPr b="1" spc="-7" dirty="0">
                <a:latin typeface="Times New Roman"/>
                <a:cs typeface="Times New Roman"/>
              </a:rPr>
              <a:t> </a:t>
            </a:r>
            <a:r>
              <a:rPr b="1" spc="-27" dirty="0">
                <a:latin typeface="Times New Roman"/>
                <a:cs typeface="Times New Roman"/>
              </a:rPr>
              <a:t>Fa</a:t>
            </a:r>
            <a:r>
              <a:rPr b="1" spc="-20" dirty="0">
                <a:latin typeface="Times New Roman"/>
                <a:cs typeface="Times New Roman"/>
              </a:rPr>
              <a:t>i</a:t>
            </a:r>
            <a:r>
              <a:rPr b="1" spc="-33" dirty="0">
                <a:latin typeface="Times New Roman"/>
                <a:cs typeface="Times New Roman"/>
              </a:rPr>
              <a:t>r</a:t>
            </a:r>
            <a:r>
              <a:rPr b="1" spc="7" dirty="0">
                <a:latin typeface="Times New Roman"/>
                <a:cs typeface="Times New Roman"/>
              </a:rPr>
              <a:t>n</a:t>
            </a:r>
            <a:r>
              <a:rPr b="1" spc="-33" dirty="0">
                <a:latin typeface="Times New Roman"/>
                <a:cs typeface="Times New Roman"/>
              </a:rPr>
              <a:t>e</a:t>
            </a:r>
            <a:r>
              <a:rPr b="1" spc="-7" dirty="0">
                <a:latin typeface="Times New Roman"/>
                <a:cs typeface="Times New Roman"/>
              </a:rPr>
              <a:t>s</a:t>
            </a:r>
            <a:r>
              <a:rPr b="1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76" y="1714098"/>
            <a:ext cx="8456507" cy="351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>
              <a:buFont typeface="Times New Roman"/>
              <a:buChar char="•"/>
              <a:tabLst>
                <a:tab pos="474121" algn="l"/>
              </a:tabLst>
            </a:pPr>
            <a:r>
              <a:rPr sz="2667" dirty="0">
                <a:latin typeface="Times New Roman"/>
                <a:cs typeface="Times New Roman"/>
              </a:rPr>
              <a:t>F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n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dirty="0">
                <a:latin typeface="Times New Roman"/>
                <a:cs typeface="Times New Roman"/>
              </a:rPr>
              <a:t>s</a:t>
            </a:r>
            <a:r>
              <a:rPr sz="2667" spc="-7" dirty="0">
                <a:latin typeface="Times New Roman"/>
                <a:cs typeface="Times New Roman"/>
              </a:rPr>
              <a:t> </a:t>
            </a:r>
            <a:r>
              <a:rPr sz="2667" spc="-20" dirty="0">
                <a:latin typeface="Times New Roman"/>
                <a:cs typeface="Times New Roman"/>
              </a:rPr>
              <a:t>ca</a:t>
            </a:r>
            <a:r>
              <a:rPr sz="2667" spc="-13" dirty="0">
                <a:latin typeface="Times New Roman"/>
                <a:cs typeface="Times New Roman"/>
              </a:rPr>
              <a:t>nnot</a:t>
            </a:r>
            <a:r>
              <a:rPr sz="2667" spc="-7" dirty="0">
                <a:latin typeface="Times New Roman"/>
                <a:cs typeface="Times New Roman"/>
              </a:rPr>
              <a:t> </a:t>
            </a:r>
            <a:r>
              <a:rPr sz="2667" spc="-13" dirty="0">
                <a:latin typeface="Times New Roman"/>
                <a:cs typeface="Times New Roman"/>
              </a:rPr>
              <a:t>be</a:t>
            </a:r>
            <a:r>
              <a:rPr sz="2667" dirty="0">
                <a:latin typeface="Times New Roman"/>
                <a:cs typeface="Times New Roman"/>
              </a:rPr>
              <a:t> </a:t>
            </a:r>
            <a:r>
              <a:rPr sz="2667" spc="7" dirty="0">
                <a:latin typeface="Times New Roman"/>
                <a:cs typeface="Times New Roman"/>
              </a:rPr>
              <a:t>w</a:t>
            </a:r>
            <a:r>
              <a:rPr sz="2667" dirty="0">
                <a:latin typeface="Times New Roman"/>
                <a:cs typeface="Times New Roman"/>
              </a:rPr>
              <a:t>e</a:t>
            </a:r>
            <a:r>
              <a:rPr sz="2667" spc="-27" dirty="0">
                <a:latin typeface="Times New Roman"/>
                <a:cs typeface="Times New Roman"/>
              </a:rPr>
              <a:t>l</a:t>
            </a:r>
            <a:r>
              <a:rPr sz="2667" spc="-13" dirty="0">
                <a:latin typeface="Times New Roman"/>
                <a:cs typeface="Times New Roman"/>
              </a:rPr>
              <a:t>l</a:t>
            </a:r>
            <a:r>
              <a:rPr sz="2667" spc="-7" dirty="0">
                <a:latin typeface="Times New Roman"/>
                <a:cs typeface="Times New Roman"/>
              </a:rPr>
              <a:t> assess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13" dirty="0">
                <a:latin typeface="Times New Roman"/>
                <a:cs typeface="Times New Roman"/>
              </a:rPr>
              <a:t>d</a:t>
            </a:r>
            <a:r>
              <a:rPr sz="2667" dirty="0">
                <a:latin typeface="Times New Roman"/>
                <a:cs typeface="Times New Roman"/>
              </a:rPr>
              <a:t> </a:t>
            </a:r>
            <a:r>
              <a:rPr sz="2667" spc="-13" dirty="0">
                <a:latin typeface="Times New Roman"/>
                <a:cs typeface="Times New Roman"/>
              </a:rPr>
              <a:t>on</a:t>
            </a:r>
            <a:r>
              <a:rPr sz="2667" spc="-27" dirty="0">
                <a:latin typeface="Times New Roman"/>
                <a:cs typeface="Times New Roman"/>
              </a:rPr>
              <a:t>l</a:t>
            </a:r>
            <a:r>
              <a:rPr sz="2667" dirty="0">
                <a:latin typeface="Times New Roman"/>
                <a:cs typeface="Times New Roman"/>
              </a:rPr>
              <a:t>y </a:t>
            </a:r>
            <a:r>
              <a:rPr sz="2667" spc="-13" dirty="0">
                <a:latin typeface="Times New Roman"/>
                <a:cs typeface="Times New Roman"/>
              </a:rPr>
              <a:t>b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7" dirty="0">
                <a:latin typeface="Times New Roman"/>
                <a:cs typeface="Times New Roman"/>
              </a:rPr>
              <a:t>s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dirty="0">
                <a:latin typeface="Times New Roman"/>
                <a:cs typeface="Times New Roman"/>
              </a:rPr>
              <a:t>d on </a:t>
            </a:r>
            <a:r>
              <a:rPr sz="2667" spc="-20" dirty="0">
                <a:latin typeface="Times New Roman"/>
                <a:cs typeface="Times New Roman"/>
              </a:rPr>
              <a:t>a</a:t>
            </a:r>
            <a:r>
              <a:rPr sz="2667" spc="-7" dirty="0">
                <a:latin typeface="Times New Roman"/>
                <a:cs typeface="Times New Roman"/>
              </a:rPr>
              <a:t>ss</a:t>
            </a:r>
            <a:r>
              <a:rPr sz="2667" spc="-13" dirty="0">
                <a:latin typeface="Times New Roman"/>
                <a:cs typeface="Times New Roman"/>
              </a:rPr>
              <a:t>o</a:t>
            </a:r>
            <a:r>
              <a:rPr sz="2667" spc="-20" dirty="0">
                <a:latin typeface="Times New Roman"/>
                <a:cs typeface="Times New Roman"/>
              </a:rPr>
              <a:t>c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13" dirty="0">
                <a:latin typeface="Times New Roman"/>
                <a:cs typeface="Times New Roman"/>
              </a:rPr>
              <a:t>a</a:t>
            </a:r>
            <a:r>
              <a:rPr sz="2667" spc="-27" dirty="0">
                <a:latin typeface="Times New Roman"/>
                <a:cs typeface="Times New Roman"/>
              </a:rPr>
              <a:t>ti</a:t>
            </a:r>
            <a:r>
              <a:rPr sz="2667" dirty="0">
                <a:latin typeface="Times New Roman"/>
                <a:cs typeface="Times New Roman"/>
              </a:rPr>
              <a:t>on </a:t>
            </a:r>
            <a:r>
              <a:rPr sz="2667" spc="-13" dirty="0">
                <a:latin typeface="Times New Roman"/>
                <a:cs typeface="Times New Roman"/>
              </a:rPr>
              <a:t>no</a:t>
            </a:r>
            <a:r>
              <a:rPr sz="2667" spc="-27" dirty="0">
                <a:latin typeface="Times New Roman"/>
                <a:cs typeface="Times New Roman"/>
              </a:rPr>
              <a:t>ti</a:t>
            </a:r>
            <a:r>
              <a:rPr sz="2667" dirty="0">
                <a:latin typeface="Times New Roman"/>
                <a:cs typeface="Times New Roman"/>
              </a:rPr>
              <a:t>ons</a:t>
            </a:r>
            <a:r>
              <a:rPr sz="2667" spc="-7" dirty="0">
                <a:latin typeface="Times New Roman"/>
                <a:cs typeface="Times New Roman"/>
              </a:rPr>
              <a:t> [</a:t>
            </a:r>
            <a:r>
              <a:rPr sz="2667" dirty="0">
                <a:latin typeface="Times New Roman"/>
                <a:cs typeface="Times New Roman"/>
              </a:rPr>
              <a:t>46</a:t>
            </a:r>
            <a:r>
              <a:rPr sz="2667" spc="-7" dirty="0">
                <a:latin typeface="Times New Roman"/>
                <a:cs typeface="Times New Roman"/>
              </a:rPr>
              <a:t>-</a:t>
            </a:r>
            <a:r>
              <a:rPr sz="2667" dirty="0">
                <a:latin typeface="Times New Roman"/>
                <a:cs typeface="Times New Roman"/>
              </a:rPr>
              <a:t>49</a:t>
            </a:r>
            <a:r>
              <a:rPr sz="2667" spc="-7" dirty="0">
                <a:latin typeface="Times New Roman"/>
                <a:cs typeface="Times New Roman"/>
              </a:rPr>
              <a:t>]</a:t>
            </a:r>
            <a:r>
              <a:rPr sz="2667" dirty="0">
                <a:latin typeface="Times New Roman"/>
                <a:cs typeface="Times New Roman"/>
              </a:rPr>
              <a:t>.</a:t>
            </a:r>
            <a:endParaRPr sz="2667">
              <a:latin typeface="Times New Roman"/>
              <a:cs typeface="Times New Roman"/>
            </a:endParaRPr>
          </a:p>
          <a:p>
            <a:pPr marL="474121" indent="-457189">
              <a:spcBef>
                <a:spcPts val="1727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667" spc="7" dirty="0">
                <a:latin typeface="Times New Roman"/>
                <a:cs typeface="Times New Roman"/>
              </a:rPr>
              <a:t>D</a:t>
            </a:r>
            <a:r>
              <a:rPr sz="2667" spc="-27" dirty="0">
                <a:latin typeface="Times New Roman"/>
                <a:cs typeface="Times New Roman"/>
              </a:rPr>
              <a:t>i</a:t>
            </a:r>
            <a:r>
              <a:rPr sz="2667" spc="-7" dirty="0">
                <a:latin typeface="Times New Roman"/>
                <a:cs typeface="Times New Roman"/>
              </a:rPr>
              <a:t>ff</a:t>
            </a:r>
            <a:r>
              <a:rPr sz="2667" spc="-20" dirty="0">
                <a:latin typeface="Times New Roman"/>
                <a:cs typeface="Times New Roman"/>
              </a:rPr>
              <a:t>e</a:t>
            </a:r>
            <a:r>
              <a:rPr sz="2667" spc="-7" dirty="0">
                <a:latin typeface="Times New Roman"/>
                <a:cs typeface="Times New Roman"/>
              </a:rPr>
              <a:t>r</a:t>
            </a:r>
            <a:r>
              <a:rPr sz="2667" spc="-13" dirty="0">
                <a:latin typeface="Times New Roman"/>
                <a:cs typeface="Times New Roman"/>
              </a:rPr>
              <a:t>en</a:t>
            </a:r>
            <a:r>
              <a:rPr sz="2667" spc="-20" dirty="0">
                <a:latin typeface="Times New Roman"/>
                <a:cs typeface="Times New Roman"/>
              </a:rPr>
              <a:t>ce</a:t>
            </a:r>
            <a:r>
              <a:rPr sz="2667" spc="-13" dirty="0">
                <a:latin typeface="Times New Roman"/>
                <a:cs typeface="Times New Roman"/>
              </a:rPr>
              <a:t>:</a:t>
            </a:r>
            <a:endParaRPr sz="2667">
              <a:latin typeface="Times New Roman"/>
              <a:cs typeface="Times New Roman"/>
            </a:endParaRPr>
          </a:p>
          <a:p>
            <a:pPr marL="1007508" marR="6773" lvl="1" indent="-380990" algn="just">
              <a:lnSpc>
                <a:spcPts val="2787"/>
              </a:lnSpc>
              <a:spcBef>
                <a:spcPts val="1393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400" spc="-27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about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7" dirty="0">
                <a:latin typeface="Times New Roman"/>
                <a:cs typeface="Times New Roman"/>
              </a:rPr>
              <a:t>us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rel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s 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bet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3" dirty="0">
                <a:latin typeface="Times New Roman"/>
                <a:cs typeface="Times New Roman"/>
              </a:rPr>
              <a:t>ee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otecte</a:t>
            </a:r>
            <a:r>
              <a:rPr sz="2400" dirty="0">
                <a:latin typeface="Times New Roman"/>
                <a:cs typeface="Times New Roman"/>
              </a:rPr>
              <a:t>d f</a:t>
            </a:r>
            <a:r>
              <a:rPr sz="2400" spc="-13" dirty="0">
                <a:latin typeface="Times New Roman"/>
                <a:cs typeface="Times New Roman"/>
              </a:rPr>
              <a:t>eat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outcome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007508" marR="6773" lvl="1" indent="-380990" algn="just">
              <a:spcBef>
                <a:spcPts val="500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400" spc="-13" dirty="0">
                <a:latin typeface="Times New Roman"/>
                <a:cs typeface="Times New Roman"/>
              </a:rPr>
              <a:t>Leverage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rior</a:t>
            </a:r>
            <a:r>
              <a:rPr sz="2400" b="1" spc="18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kn</a:t>
            </a:r>
            <a:r>
              <a:rPr sz="2400" b="1" dirty="0">
                <a:latin typeface="Times New Roman"/>
                <a:cs typeface="Times New Roman"/>
              </a:rPr>
              <a:t>ow</a:t>
            </a:r>
            <a:r>
              <a:rPr sz="2400" b="1" spc="-13" dirty="0">
                <a:latin typeface="Times New Roman"/>
                <a:cs typeface="Times New Roman"/>
              </a:rPr>
              <a:t>le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ge</a:t>
            </a:r>
            <a:r>
              <a:rPr sz="2400" b="1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about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uct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hel</a:t>
            </a:r>
            <a:r>
              <a:rPr sz="2400" dirty="0">
                <a:latin typeface="Times New Roman"/>
                <a:cs typeface="Times New Roman"/>
              </a:rPr>
              <a:t>p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unde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opagati</a:t>
            </a:r>
            <a:r>
              <a:rPr sz="2400" dirty="0">
                <a:latin typeface="Times New Roman"/>
                <a:cs typeface="Times New Roman"/>
              </a:rPr>
              <a:t>on of </a:t>
            </a:r>
            <a:r>
              <a:rPr sz="2400" spc="-13" dirty="0">
                <a:latin typeface="Times New Roman"/>
                <a:cs typeface="Times New Roman"/>
              </a:rPr>
              <a:t>va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iable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change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06844" y="2226323"/>
            <a:ext cx="2019807" cy="201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39</a:t>
            </a:fld>
            <a:endParaRPr dirty="0"/>
          </a:p>
        </p:txBody>
      </p:sp>
      <p:sp>
        <p:nvSpPr>
          <p:cNvPr id="6" name="Rectangle 5"/>
          <p:cNvSpPr/>
          <p:nvPr/>
        </p:nvSpPr>
        <p:spPr>
          <a:xfrm>
            <a:off x="903110" y="5987534"/>
            <a:ext cx="4390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en.wikipedia.org/wiki/Causal_model</a:t>
            </a:r>
            <a:r>
              <a:rPr lang="cs-CZ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5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94487"/>
            <a:ext cx="7313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cs-CZ" sz="3200" spc="-5" dirty="0">
                <a:solidFill>
                  <a:srgbClr val="000000"/>
                </a:solidFill>
                <a:latin typeface="Arial"/>
                <a:cs typeface="Arial"/>
              </a:rPr>
              <a:t>Lifecycle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Recommender</a:t>
            </a:r>
            <a:r>
              <a:rPr sz="32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118" y="1426214"/>
            <a:ext cx="4848808" cy="438068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Get User</a:t>
            </a:r>
            <a:r>
              <a:rPr b="1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Feedback</a:t>
            </a:r>
            <a:endParaRPr dirty="0"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b="1" spc="-5" dirty="0">
                <a:solidFill>
                  <a:srgbClr val="003366"/>
                </a:solidFill>
                <a:latin typeface="Calibri"/>
                <a:cs typeface="Calibri"/>
              </a:rPr>
              <a:t>Learn 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internal model</a:t>
            </a:r>
            <a:endParaRPr dirty="0"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Upon demand,  </a:t>
            </a:r>
            <a:r>
              <a:rPr b="1" spc="-5" dirty="0">
                <a:solidFill>
                  <a:srgbClr val="003366"/>
                </a:solidFill>
                <a:latin typeface="Calibri"/>
                <a:cs typeface="Calibri"/>
              </a:rPr>
              <a:t>recommend</a:t>
            </a:r>
            <a:r>
              <a:rPr b="1" spc="-9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3366"/>
                </a:solidFill>
                <a:latin typeface="Calibri"/>
                <a:cs typeface="Calibri"/>
              </a:rPr>
              <a:t>objects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  <a:p>
            <a:pPr marL="584200" marR="5080" indent="-571500">
              <a:buFontTx/>
              <a:buChar char="-"/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Th</a:t>
            </a: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e </a:t>
            </a:r>
            <a:r>
              <a:rPr b="1" spc="-5" dirty="0">
                <a:solidFill>
                  <a:srgbClr val="003366"/>
                </a:solidFill>
                <a:latin typeface="Calibri"/>
                <a:cs typeface="Calibri"/>
              </a:rPr>
              <a:t>process </a:t>
            </a: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is</a:t>
            </a:r>
            <a:r>
              <a:rPr b="1" spc="-9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3366"/>
                </a:solidFill>
                <a:latin typeface="Calibri"/>
                <a:cs typeface="Calibri"/>
              </a:rPr>
              <a:t>asynchronous  </a:t>
            </a: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by</a:t>
            </a:r>
            <a:r>
              <a:rPr b="1" spc="-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nature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marR="5080" indent="-571500">
              <a:buFontTx/>
              <a:buChar char="-"/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Most recent usually most relevant</a:t>
            </a:r>
          </a:p>
          <a:p>
            <a:pPr marL="584200" marR="5080" indent="-571500">
              <a:buFontTx/>
              <a:buChar char="-"/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Dynamic nature of the process seriously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complicate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things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041400" marR="5080" lvl="1" indent="-571500">
              <a:buFontTx/>
              <a:buChar char="-"/>
            </a:pP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Partial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re-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train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/ model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updates</a:t>
            </a:r>
            <a:endParaRPr lang="cs-CZ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041400" marR="5080" lvl="1" indent="-571500">
              <a:buFontTx/>
              <a:buChar char="-"/>
            </a:pP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Long-term vs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short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-term (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context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), preference drift</a:t>
            </a:r>
          </a:p>
          <a:p>
            <a:pPr marL="1041400" marR="5080" lvl="1" indent="-571500">
              <a:buFontTx/>
              <a:buChar char="-"/>
            </a:pP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Repeated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consumption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&amp;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recommendation</a:t>
            </a:r>
            <a:endParaRPr lang="cs-CZ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041400" marR="5080" lvl="1" indent="-571500">
              <a:buFontTx/>
              <a:buChar char="-"/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1584834"/>
            <a:ext cx="5076952" cy="37444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72719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755079"/>
          </a:xfrm>
          <a:prstGeom prst="rect">
            <a:avLst/>
          </a:prstGeom>
        </p:spPr>
        <p:txBody>
          <a:bodyPr vert="horz" wrap="square" lIns="0" tIns="199136" rIns="0" bIns="0" rtlCol="0" anchor="t" anchorCtr="0" compatLnSpc="1">
            <a:spAutoFit/>
          </a:bodyPr>
          <a:lstStyle/>
          <a:p>
            <a:pPr marL="16933"/>
            <a:r>
              <a:rPr spc="-33" dirty="0"/>
              <a:t>C</a:t>
            </a:r>
            <a:r>
              <a:rPr spc="-20" dirty="0"/>
              <a:t>ount</a:t>
            </a:r>
            <a:r>
              <a:rPr spc="-33" dirty="0"/>
              <a:t>e</a:t>
            </a:r>
            <a:r>
              <a:rPr spc="7" dirty="0"/>
              <a:t>rf</a:t>
            </a:r>
            <a:r>
              <a:rPr spc="-33" dirty="0"/>
              <a:t>ac</a:t>
            </a:r>
            <a:r>
              <a:rPr spc="-20" dirty="0"/>
              <a:t>tu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708838"/>
            <a:ext cx="10761979" cy="1108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 algn="just">
              <a:lnSpc>
                <a:spcPct val="101699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level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3" dirty="0">
                <a:latin typeface="Times New Roman"/>
                <a:cs typeface="Times New Roman"/>
              </a:rPr>
              <a:t>ba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noti</a:t>
            </a:r>
            <a:r>
              <a:rPr sz="2400" dirty="0">
                <a:latin typeface="Times New Roman"/>
                <a:cs typeface="Times New Roman"/>
              </a:rPr>
              <a:t>on.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It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equi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individual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edicte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ult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lea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tem</a:t>
            </a:r>
            <a:r>
              <a:rPr sz="2400" spc="-7" dirty="0">
                <a:latin typeface="Times New Roman"/>
                <a:cs typeface="Times New Roman"/>
              </a:rPr>
              <a:t> s</a:t>
            </a:r>
            <a:r>
              <a:rPr sz="2400" spc="-13" dirty="0">
                <a:latin typeface="Times New Roman"/>
                <a:cs typeface="Times New Roman"/>
              </a:rPr>
              <a:t>houl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13" dirty="0">
                <a:latin typeface="Times New Roman"/>
                <a:cs typeface="Times New Roman"/>
              </a:rPr>
              <a:t>be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am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un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13" dirty="0">
                <a:latin typeface="Times New Roman"/>
                <a:cs typeface="Times New Roman"/>
              </a:rPr>
              <a:t>er</a:t>
            </a:r>
            <a:r>
              <a:rPr sz="2400" b="1" dirty="0">
                <a:latin typeface="Times New Roman"/>
                <a:cs typeface="Times New Roman"/>
              </a:rPr>
              <a:t>f</a:t>
            </a:r>
            <a:r>
              <a:rPr sz="2400" b="1" spc="-13" dirty="0">
                <a:latin typeface="Times New Roman"/>
                <a:cs typeface="Times New Roman"/>
              </a:rPr>
              <a:t>ac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spc="-13" dirty="0">
                <a:latin typeface="Times New Roman"/>
                <a:cs typeface="Times New Roman"/>
              </a:rPr>
              <a:t>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b="1" spc="-13" dirty="0">
                <a:latin typeface="Times New Roman"/>
                <a:cs typeface="Times New Roman"/>
              </a:rPr>
              <a:t>real</a:t>
            </a:r>
            <a:r>
              <a:rPr sz="2400" b="1" dirty="0">
                <a:latin typeface="Times New Roman"/>
                <a:cs typeface="Times New Roman"/>
              </a:rPr>
              <a:t> w</a:t>
            </a:r>
            <a:r>
              <a:rPr sz="2400" b="1" spc="-13" dirty="0">
                <a:latin typeface="Times New Roman"/>
                <a:cs typeface="Times New Roman"/>
              </a:rPr>
              <a:t>orl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b="1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9392" y="3095501"/>
            <a:ext cx="9320953" cy="2967567"/>
          </a:xfrm>
          <a:custGeom>
            <a:avLst/>
            <a:gdLst/>
            <a:ahLst/>
            <a:cxnLst/>
            <a:rect l="l" t="t" r="r" b="b"/>
            <a:pathLst>
              <a:path w="6990715" h="2225675">
                <a:moveTo>
                  <a:pt x="0" y="2225515"/>
                </a:moveTo>
                <a:lnTo>
                  <a:pt x="6990404" y="2225515"/>
                </a:lnTo>
                <a:lnTo>
                  <a:pt x="6990404" y="0"/>
                </a:lnTo>
                <a:lnTo>
                  <a:pt x="0" y="0"/>
                </a:lnTo>
                <a:lnTo>
                  <a:pt x="0" y="2225515"/>
                </a:lnTo>
                <a:close/>
              </a:path>
            </a:pathLst>
          </a:custGeom>
          <a:solidFill>
            <a:srgbClr val="F9F6E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214368" y="4084319"/>
            <a:ext cx="816864" cy="1597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446273" y="4092447"/>
            <a:ext cx="796543" cy="1576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490976" y="3787647"/>
            <a:ext cx="130048" cy="1341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401312" y="3799839"/>
            <a:ext cx="113792" cy="113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466847" y="5039361"/>
            <a:ext cx="300735" cy="296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682239" y="5035295"/>
            <a:ext cx="300735" cy="3007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893568" y="5039361"/>
            <a:ext cx="296672" cy="2966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088128" y="4486655"/>
            <a:ext cx="288544" cy="2885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096255" y="5039360"/>
            <a:ext cx="288544" cy="2885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165344" y="4368801"/>
            <a:ext cx="134112" cy="1341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169407" y="4921504"/>
            <a:ext cx="134112" cy="134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776721" y="3468864"/>
            <a:ext cx="1198359" cy="21842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640633" y="3408940"/>
            <a:ext cx="1378492" cy="234019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534380" y="3270344"/>
            <a:ext cx="1198880" cy="485987"/>
          </a:xfrm>
          <a:custGeom>
            <a:avLst/>
            <a:gdLst/>
            <a:ahLst/>
            <a:cxnLst/>
            <a:rect l="l" t="t" r="r" b="b"/>
            <a:pathLst>
              <a:path w="899159" h="364489">
                <a:moveTo>
                  <a:pt x="444562" y="0"/>
                </a:moveTo>
                <a:lnTo>
                  <a:pt x="375523" y="2362"/>
                </a:lnTo>
                <a:lnTo>
                  <a:pt x="307574" y="8958"/>
                </a:lnTo>
                <a:lnTo>
                  <a:pt x="242011" y="19862"/>
                </a:lnTo>
                <a:lnTo>
                  <a:pt x="180129" y="35147"/>
                </a:lnTo>
                <a:lnTo>
                  <a:pt x="125295" y="54125"/>
                </a:lnTo>
                <a:lnTo>
                  <a:pt x="80138" y="75723"/>
                </a:lnTo>
                <a:lnTo>
                  <a:pt x="44843" y="99434"/>
                </a:lnTo>
                <a:lnTo>
                  <a:pt x="10801" y="137849"/>
                </a:lnTo>
                <a:lnTo>
                  <a:pt x="0" y="178159"/>
                </a:lnTo>
                <a:lnTo>
                  <a:pt x="1672" y="191721"/>
                </a:lnTo>
                <a:lnTo>
                  <a:pt x="22838" y="231891"/>
                </a:lnTo>
                <a:lnTo>
                  <a:pt x="68712" y="269955"/>
                </a:lnTo>
                <a:lnTo>
                  <a:pt x="89603" y="281879"/>
                </a:lnTo>
                <a:lnTo>
                  <a:pt x="15202" y="364163"/>
                </a:lnTo>
                <a:lnTo>
                  <a:pt x="216674" y="327066"/>
                </a:lnTo>
                <a:lnTo>
                  <a:pt x="681754" y="327066"/>
                </a:lnTo>
                <a:lnTo>
                  <a:pt x="696271" y="323561"/>
                </a:lnTo>
                <a:lnTo>
                  <a:pt x="747264" y="308268"/>
                </a:lnTo>
                <a:lnTo>
                  <a:pt x="797283" y="287916"/>
                </a:lnTo>
                <a:lnTo>
                  <a:pt x="837533" y="265197"/>
                </a:lnTo>
                <a:lnTo>
                  <a:pt x="867827" y="240621"/>
                </a:lnTo>
                <a:lnTo>
                  <a:pt x="894192" y="201383"/>
                </a:lnTo>
                <a:lnTo>
                  <a:pt x="898779" y="174382"/>
                </a:lnTo>
                <a:lnTo>
                  <a:pt x="897106" y="160820"/>
                </a:lnTo>
                <a:lnTo>
                  <a:pt x="875941" y="120647"/>
                </a:lnTo>
                <a:lnTo>
                  <a:pt x="830067" y="82578"/>
                </a:lnTo>
                <a:lnTo>
                  <a:pt x="785898" y="59428"/>
                </a:lnTo>
                <a:lnTo>
                  <a:pt x="734011" y="39809"/>
                </a:lnTo>
                <a:lnTo>
                  <a:pt x="676091" y="24021"/>
                </a:lnTo>
                <a:lnTo>
                  <a:pt x="613433" y="12139"/>
                </a:lnTo>
                <a:lnTo>
                  <a:pt x="547333" y="4235"/>
                </a:lnTo>
                <a:lnTo>
                  <a:pt x="479086" y="383"/>
                </a:lnTo>
                <a:lnTo>
                  <a:pt x="444562" y="0"/>
                </a:lnTo>
                <a:close/>
              </a:path>
              <a:path w="899159" h="364489">
                <a:moveTo>
                  <a:pt x="681754" y="327066"/>
                </a:moveTo>
                <a:lnTo>
                  <a:pt x="216674" y="327066"/>
                </a:lnTo>
                <a:lnTo>
                  <a:pt x="240482" y="332339"/>
                </a:lnTo>
                <a:lnTo>
                  <a:pt x="289701" y="341045"/>
                </a:lnTo>
                <a:lnTo>
                  <a:pt x="340590" y="347306"/>
                </a:lnTo>
                <a:lnTo>
                  <a:pt x="392585" y="351132"/>
                </a:lnTo>
                <a:lnTo>
                  <a:pt x="445125" y="352534"/>
                </a:lnTo>
                <a:lnTo>
                  <a:pt x="471423" y="352329"/>
                </a:lnTo>
                <a:lnTo>
                  <a:pt x="523722" y="350115"/>
                </a:lnTo>
                <a:lnTo>
                  <a:pt x="575157" y="345504"/>
                </a:lnTo>
                <a:lnTo>
                  <a:pt x="625166" y="338507"/>
                </a:lnTo>
                <a:lnTo>
                  <a:pt x="673184" y="329135"/>
                </a:lnTo>
                <a:lnTo>
                  <a:pt x="681754" y="32706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254873" y="0"/>
                </a:moveTo>
                <a:lnTo>
                  <a:pt x="254873" y="26767"/>
                </a:lnTo>
                <a:lnTo>
                  <a:pt x="0" y="26767"/>
                </a:lnTo>
                <a:lnTo>
                  <a:pt x="0" y="80296"/>
                </a:lnTo>
                <a:lnTo>
                  <a:pt x="254873" y="80296"/>
                </a:lnTo>
                <a:lnTo>
                  <a:pt x="254873" y="107060"/>
                </a:lnTo>
                <a:lnTo>
                  <a:pt x="308396" y="53532"/>
                </a:lnTo>
                <a:lnTo>
                  <a:pt x="254873" y="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140557" y="4282724"/>
            <a:ext cx="411480" cy="143085"/>
          </a:xfrm>
          <a:custGeom>
            <a:avLst/>
            <a:gdLst/>
            <a:ahLst/>
            <a:cxnLst/>
            <a:rect l="l" t="t" r="r" b="b"/>
            <a:pathLst>
              <a:path w="308610" h="107314">
                <a:moveTo>
                  <a:pt x="0" y="26767"/>
                </a:moveTo>
                <a:lnTo>
                  <a:pt x="254873" y="26767"/>
                </a:lnTo>
                <a:lnTo>
                  <a:pt x="254873" y="0"/>
                </a:lnTo>
                <a:lnTo>
                  <a:pt x="308396" y="53532"/>
                </a:lnTo>
                <a:lnTo>
                  <a:pt x="254873" y="107060"/>
                </a:lnTo>
                <a:lnTo>
                  <a:pt x="254873" y="80296"/>
                </a:lnTo>
                <a:lnTo>
                  <a:pt x="0" y="80296"/>
                </a:lnTo>
                <a:lnTo>
                  <a:pt x="0" y="26767"/>
                </a:lnTo>
                <a:close/>
              </a:path>
            </a:pathLst>
          </a:custGeom>
          <a:ln w="25399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2511553" y="4519168"/>
            <a:ext cx="288543" cy="288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649727" y="4515104"/>
            <a:ext cx="288543" cy="284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796031" y="4515104"/>
            <a:ext cx="288543" cy="284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2930143" y="4515105"/>
            <a:ext cx="288543" cy="28854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3060193" y="4519168"/>
            <a:ext cx="288543" cy="2885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3056127" y="5051552"/>
            <a:ext cx="288543" cy="2885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3190239" y="5051552"/>
            <a:ext cx="288543" cy="2885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592831" y="4405377"/>
            <a:ext cx="138175" cy="1341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2731007" y="4401313"/>
            <a:ext cx="134111" cy="13411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2869185" y="4401313"/>
            <a:ext cx="134111" cy="13411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007361" y="4401313"/>
            <a:ext cx="264159" cy="13411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2556257" y="4925568"/>
            <a:ext cx="138175" cy="13411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2771647" y="4929631"/>
            <a:ext cx="138175" cy="134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4623871" y="4782082"/>
            <a:ext cx="750147" cy="22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200" b="1" spc="-59" baseline="-15151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2200" b="1" baseline="-15151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sz="2200" b="1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9" baseline="-1515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spc="-20" dirty="0">
                <a:latin typeface="Arial"/>
                <a:cs typeface="Arial"/>
              </a:rPr>
              <a:t>f</a:t>
            </a:r>
            <a:r>
              <a:rPr sz="933" dirty="0">
                <a:latin typeface="Arial"/>
                <a:cs typeface="Arial"/>
              </a:rPr>
              <a:t>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55135" y="4782082"/>
            <a:ext cx="392853" cy="225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-4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467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02969" y="3314452"/>
            <a:ext cx="2181860" cy="666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b="1" spc="67" dirty="0">
                <a:solidFill>
                  <a:srgbClr val="595959"/>
                </a:solidFill>
                <a:latin typeface="Arial"/>
                <a:cs typeface="Arial"/>
              </a:rPr>
              <a:t>ADM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sz="1867" b="1" spc="53" dirty="0">
                <a:solidFill>
                  <a:srgbClr val="595959"/>
                </a:solidFill>
                <a:latin typeface="Arial"/>
                <a:cs typeface="Arial"/>
              </a:rPr>
              <a:t>SSIO</a:t>
            </a:r>
            <a:r>
              <a:rPr sz="1867" b="1" spc="-20" dirty="0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sz="1867" b="1" spc="1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67" b="1" spc="60" dirty="0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sz="1867" b="1" spc="-73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867" b="1" spc="40" dirty="0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sz="1867" b="1" spc="-1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867">
              <a:latin typeface="Arial"/>
              <a:cs typeface="Arial"/>
            </a:endParaRPr>
          </a:p>
          <a:p>
            <a:pPr marL="541006">
              <a:spcBef>
                <a:spcPts val="1233"/>
              </a:spcBef>
              <a:tabLst>
                <a:tab pos="1443531" algn="l"/>
              </a:tabLst>
            </a:pPr>
            <a:r>
              <a:rPr sz="1467" spc="20" dirty="0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sz="1467" spc="-33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sz="1467" dirty="0">
                <a:solidFill>
                  <a:srgbClr val="595959"/>
                </a:solidFill>
                <a:latin typeface="Times New Roman"/>
                <a:cs typeface="Times New Roman"/>
              </a:rPr>
              <a:t>	</a:t>
            </a:r>
            <a:r>
              <a:rPr sz="1467" spc="-27" dirty="0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sz="1467" spc="-20" dirty="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sz="1467" spc="73" dirty="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sz="1467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1467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74185" y="4021109"/>
            <a:ext cx="842433" cy="72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200" dirty="0">
                <a:latin typeface="Arial"/>
                <a:cs typeface="Arial"/>
              </a:rPr>
              <a:t>Gender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B0F0"/>
                </a:solidFill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  <a:spcBef>
                <a:spcPts val="33"/>
              </a:spcBef>
            </a:pPr>
            <a:r>
              <a:rPr sz="1200" spc="-13" dirty="0">
                <a:latin typeface="Arial"/>
                <a:cs typeface="Arial"/>
              </a:rPr>
              <a:t>GPA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  <a:p>
            <a:pPr marL="16933">
              <a:lnSpc>
                <a:spcPts val="1393"/>
              </a:lnSpc>
            </a:pPr>
            <a:r>
              <a:rPr sz="1200" spc="-20" dirty="0">
                <a:latin typeface="Arial"/>
                <a:cs typeface="Arial"/>
              </a:rPr>
              <a:t>SA</a:t>
            </a:r>
            <a:r>
              <a:rPr sz="1200" spc="-13" dirty="0">
                <a:latin typeface="Arial"/>
                <a:cs typeface="Arial"/>
              </a:rPr>
              <a:t>T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27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  <a:p>
            <a:pPr marL="16933">
              <a:spcBef>
                <a:spcPts val="33"/>
              </a:spcBef>
            </a:pPr>
            <a:r>
              <a:rPr sz="1200" b="1" spc="-7" dirty="0">
                <a:latin typeface="Arial"/>
                <a:cs typeface="Arial"/>
              </a:rPr>
              <a:t>Get</a:t>
            </a:r>
            <a:r>
              <a:rPr sz="1200" b="1" spc="33" dirty="0">
                <a:latin typeface="Times New Roman"/>
                <a:cs typeface="Times New Roman"/>
              </a:rPr>
              <a:t> </a:t>
            </a:r>
            <a:r>
              <a:rPr sz="1200" b="1" spc="-7" dirty="0">
                <a:latin typeface="Arial"/>
                <a:cs typeface="Arial"/>
              </a:rPr>
              <a:t>Of</a:t>
            </a:r>
            <a:r>
              <a:rPr sz="1200" b="1" dirty="0">
                <a:latin typeface="Arial"/>
                <a:cs typeface="Arial"/>
              </a:rPr>
              <a:t>f</a:t>
            </a:r>
            <a:r>
              <a:rPr sz="1200" b="1" spc="-7" dirty="0">
                <a:latin typeface="Arial"/>
                <a:cs typeface="Arial"/>
              </a:rPr>
              <a:t>er!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 rot="240000">
            <a:off x="8798174" y="3855508"/>
            <a:ext cx="796871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7"/>
              </a:lnSpc>
            </a:pPr>
            <a:r>
              <a:rPr baseline="3086" dirty="0">
                <a:latin typeface="Arial"/>
                <a:cs typeface="Arial"/>
              </a:rPr>
              <a:t>Gender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b="1" spc="-13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 rot="240000">
            <a:off x="8782152" y="4035847"/>
            <a:ext cx="73206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20" baseline="3086" dirty="0">
                <a:latin typeface="Arial"/>
                <a:cs typeface="Arial"/>
              </a:rPr>
              <a:t>GPA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3.6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 rot="240000">
            <a:off x="8768681" y="4206836"/>
            <a:ext cx="7476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pc="-29" baseline="3086" dirty="0">
                <a:latin typeface="Arial"/>
                <a:cs typeface="Arial"/>
              </a:rPr>
              <a:t>SA</a:t>
            </a:r>
            <a:r>
              <a:rPr spc="-20" baseline="3086" dirty="0">
                <a:latin typeface="Arial"/>
                <a:cs typeface="Arial"/>
              </a:rPr>
              <a:t>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=</a:t>
            </a:r>
            <a:r>
              <a:rPr sz="1200" spc="13" dirty="0">
                <a:latin typeface="Times New Roman"/>
                <a:cs typeface="Times New Roman"/>
              </a:rPr>
              <a:t> </a:t>
            </a:r>
            <a:r>
              <a:rPr sz="1200" spc="-7" dirty="0">
                <a:latin typeface="Arial"/>
                <a:cs typeface="Arial"/>
              </a:rPr>
              <a:t>700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 rot="240000">
            <a:off x="8746825" y="4500620"/>
            <a:ext cx="86796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13"/>
              </a:lnSpc>
            </a:pPr>
            <a:r>
              <a:rPr spc="-9" baseline="3086" dirty="0">
                <a:latin typeface="Arial"/>
                <a:cs typeface="Arial"/>
              </a:rPr>
              <a:t>Get</a:t>
            </a:r>
            <a:r>
              <a:rPr spc="20" baseline="3086" dirty="0">
                <a:latin typeface="Times New Roman"/>
                <a:cs typeface="Times New Roman"/>
              </a:rPr>
              <a:t> </a:t>
            </a:r>
            <a:r>
              <a:rPr sz="1200" spc="-13" dirty="0">
                <a:latin typeface="Arial"/>
                <a:cs typeface="Arial"/>
              </a:rPr>
              <a:t>offe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7" dirty="0">
                <a:latin typeface="Arial"/>
                <a:cs typeface="Arial"/>
              </a:rPr>
              <a:t>???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30871" y="3326688"/>
            <a:ext cx="60536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5240" algn="just">
              <a:lnSpc>
                <a:spcPts val="933"/>
              </a:lnSpc>
            </a:pP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girl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800" spc="-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800" spc="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800" spc="-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800" spc="-13" dirty="0">
                <a:solidFill>
                  <a:srgbClr val="FFFFFF"/>
                </a:solidFill>
                <a:latin typeface="Arial"/>
                <a:cs typeface="Arial"/>
              </a:rPr>
              <a:t>ff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er?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039095" y="5764042"/>
            <a:ext cx="251290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20" dirty="0">
                <a:latin typeface="Arial"/>
                <a:cs typeface="Arial"/>
              </a:rPr>
              <a:t>A</a:t>
            </a:r>
            <a:r>
              <a:rPr sz="1600" dirty="0">
                <a:latin typeface="Arial"/>
                <a:cs typeface="Arial"/>
              </a:rPr>
              <a:t>ss</a:t>
            </a:r>
            <a:r>
              <a:rPr sz="1600" spc="-7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c</a:t>
            </a:r>
            <a:r>
              <a:rPr sz="1600" spc="-7" dirty="0">
                <a:latin typeface="Arial"/>
                <a:cs typeface="Arial"/>
              </a:rPr>
              <a:t>iati</a:t>
            </a:r>
            <a:r>
              <a:rPr sz="1600" dirty="0">
                <a:latin typeface="Arial"/>
                <a:cs typeface="Arial"/>
              </a:rPr>
              <a:t>ve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ou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5609" y="5735594"/>
            <a:ext cx="2185247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spc="-7" dirty="0">
                <a:latin typeface="Arial"/>
                <a:cs typeface="Arial"/>
              </a:rPr>
              <a:t>Counte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factua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3" dirty="0">
                <a:latin typeface="Arial"/>
                <a:cs typeface="Arial"/>
              </a:rPr>
              <a:t>F</a:t>
            </a:r>
            <a:r>
              <a:rPr sz="1600" spc="-7" dirty="0">
                <a:latin typeface="Arial"/>
                <a:cs typeface="Arial"/>
              </a:rPr>
              <a:t>ai</a:t>
            </a:r>
            <a:r>
              <a:rPr sz="1600" dirty="0">
                <a:latin typeface="Arial"/>
                <a:cs typeface="Arial"/>
              </a:rPr>
              <a:t>r</a:t>
            </a:r>
            <a:r>
              <a:rPr sz="1600" spc="-7" dirty="0">
                <a:latin typeface="Arial"/>
                <a:cs typeface="Arial"/>
              </a:rPr>
              <a:t>ne</a:t>
            </a:r>
            <a:r>
              <a:rPr sz="1600" dirty="0">
                <a:latin typeface="Arial"/>
                <a:cs typeface="Arial"/>
              </a:rPr>
              <a:t>ss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974847" y="4929631"/>
            <a:ext cx="138175" cy="134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 txBox="1"/>
          <p:nvPr/>
        </p:nvSpPr>
        <p:spPr>
          <a:xfrm>
            <a:off x="2778949" y="4792263"/>
            <a:ext cx="300567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dirty="0">
                <a:latin typeface="Arial"/>
                <a:cs typeface="Arial"/>
              </a:rPr>
              <a:t>Off</a:t>
            </a:r>
            <a:r>
              <a:rPr sz="933" spc="-13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179406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59</a:t>
            </a:r>
            <a:endParaRPr sz="1867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727705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023354" y="5357160"/>
            <a:ext cx="456353" cy="143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933" spc="-13" dirty="0">
                <a:latin typeface="Arial"/>
                <a:cs typeface="Arial"/>
              </a:rPr>
              <a:t>N</a:t>
            </a:r>
            <a:r>
              <a:rPr sz="933" dirty="0">
                <a:latin typeface="Arial"/>
                <a:cs typeface="Arial"/>
              </a:rPr>
              <a:t>o</a:t>
            </a:r>
            <a:r>
              <a:rPr sz="933" spc="27" dirty="0">
                <a:latin typeface="Times New Roman"/>
                <a:cs typeface="Times New Roman"/>
              </a:rPr>
              <a:t> </a:t>
            </a:r>
            <a:r>
              <a:rPr sz="933" spc="-7" dirty="0">
                <a:latin typeface="Arial"/>
                <a:cs typeface="Arial"/>
              </a:rPr>
              <a:t>o</a:t>
            </a:r>
            <a:r>
              <a:rPr sz="933" dirty="0">
                <a:latin typeface="Arial"/>
                <a:cs typeface="Arial"/>
              </a:rPr>
              <a:t>ff</a:t>
            </a:r>
            <a:r>
              <a:rPr sz="933" spc="-7" dirty="0">
                <a:latin typeface="Arial"/>
                <a:cs typeface="Arial"/>
              </a:rPr>
              <a:t>e</a:t>
            </a:r>
            <a:r>
              <a:rPr sz="933" dirty="0">
                <a:latin typeface="Arial"/>
                <a:cs typeface="Arial"/>
              </a:rPr>
              <a:t>r</a:t>
            </a:r>
            <a:endParaRPr sz="933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3447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dirty="0"/>
              <a:t>A</a:t>
            </a:r>
            <a:r>
              <a:rPr spc="-7" dirty="0"/>
              <a:t>ss</a:t>
            </a:r>
            <a:r>
              <a:rPr spc="-20" dirty="0"/>
              <a:t>o</a:t>
            </a:r>
            <a:r>
              <a:rPr spc="-33" dirty="0"/>
              <a:t>c</a:t>
            </a:r>
            <a:r>
              <a:rPr spc="-20" dirty="0"/>
              <a:t>i</a:t>
            </a:r>
            <a:r>
              <a:rPr spc="-33" dirty="0"/>
              <a:t>a</a:t>
            </a:r>
            <a:r>
              <a:rPr spc="-20" dirty="0"/>
              <a:t>tive</a:t>
            </a:r>
            <a:r>
              <a:rPr spc="-13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/>
          <p:nvPr/>
        </p:nvSpPr>
        <p:spPr>
          <a:xfrm>
            <a:off x="3142830" y="1610485"/>
            <a:ext cx="3481489" cy="675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56971" y="4355885"/>
            <a:ext cx="10478048" cy="1902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267200" y="1620629"/>
            <a:ext cx="1828800" cy="506307"/>
          </a:xfrm>
          <a:custGeom>
            <a:avLst/>
            <a:gdLst/>
            <a:ahLst/>
            <a:cxnLst/>
            <a:rect l="l" t="t" r="r" b="b"/>
            <a:pathLst>
              <a:path w="1371600" h="379730">
                <a:moveTo>
                  <a:pt x="0" y="379393"/>
                </a:moveTo>
                <a:lnTo>
                  <a:pt x="1371599" y="379393"/>
                </a:lnTo>
                <a:lnTo>
                  <a:pt x="1371599" y="0"/>
                </a:lnTo>
                <a:lnTo>
                  <a:pt x="0" y="0"/>
                </a:lnTo>
                <a:lnTo>
                  <a:pt x="0" y="379393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266119" y="1620629"/>
            <a:ext cx="524933" cy="506307"/>
          </a:xfrm>
          <a:custGeom>
            <a:avLst/>
            <a:gdLst/>
            <a:ahLst/>
            <a:cxnLst/>
            <a:rect l="l" t="t" r="r" b="b"/>
            <a:pathLst>
              <a:path w="393700" h="379730">
                <a:moveTo>
                  <a:pt x="0" y="379393"/>
                </a:moveTo>
                <a:lnTo>
                  <a:pt x="393405" y="379393"/>
                </a:lnTo>
                <a:lnTo>
                  <a:pt x="393405" y="0"/>
                </a:lnTo>
                <a:lnTo>
                  <a:pt x="0" y="0"/>
                </a:lnTo>
                <a:lnTo>
                  <a:pt x="0" y="379393"/>
                </a:lnTo>
                <a:close/>
              </a:path>
            </a:pathLst>
          </a:custGeom>
          <a:ln w="12700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267200" y="2126488"/>
            <a:ext cx="914400" cy="375920"/>
          </a:xfrm>
          <a:custGeom>
            <a:avLst/>
            <a:gdLst/>
            <a:ahLst/>
            <a:cxnLst/>
            <a:rect l="l" t="t" r="r" b="b"/>
            <a:pathLst>
              <a:path w="685800" h="281939">
                <a:moveTo>
                  <a:pt x="685799" y="0"/>
                </a:moveTo>
                <a:lnTo>
                  <a:pt x="0" y="281726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528369" y="2126488"/>
            <a:ext cx="588433" cy="375920"/>
          </a:xfrm>
          <a:custGeom>
            <a:avLst/>
            <a:gdLst/>
            <a:ahLst/>
            <a:cxnLst/>
            <a:rect l="l" t="t" r="r" b="b"/>
            <a:pathLst>
              <a:path w="441325" h="281939">
                <a:moveTo>
                  <a:pt x="0" y="0"/>
                </a:moveTo>
                <a:lnTo>
                  <a:pt x="441258" y="281726"/>
                </a:lnTo>
              </a:path>
            </a:pathLst>
          </a:custGeom>
          <a:ln w="952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714587" y="1725772"/>
            <a:ext cx="10761979" cy="24561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285095">
              <a:spcBef>
                <a:spcPts val="1760"/>
              </a:spcBef>
              <a:tabLst>
                <a:tab pos="5524362" algn="l"/>
              </a:tabLst>
            </a:pPr>
            <a:r>
              <a:rPr sz="1333" spc="-13" dirty="0">
                <a:latin typeface="Times New Roman"/>
                <a:cs typeface="Times New Roman"/>
              </a:rPr>
              <a:t>Lo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for rec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20" dirty="0">
                <a:latin typeface="Times New Roman"/>
                <a:cs typeface="Times New Roman"/>
              </a:rPr>
              <a:t>mm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nd</a:t>
            </a:r>
            <a:r>
              <a:rPr sz="1333" dirty="0">
                <a:latin typeface="Times New Roman"/>
                <a:cs typeface="Times New Roman"/>
              </a:rPr>
              <a:t>er </a:t>
            </a:r>
            <a:r>
              <a:rPr sz="1333" spc="-20" dirty="0">
                <a:latin typeface="Times New Roman"/>
                <a:cs typeface="Times New Roman"/>
              </a:rPr>
              <a:t>m</a:t>
            </a:r>
            <a:r>
              <a:rPr sz="1333" spc="-7" dirty="0">
                <a:latin typeface="Times New Roman"/>
                <a:cs typeface="Times New Roman"/>
              </a:rPr>
              <a:t>od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	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spc="-20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con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20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nt</a:t>
            </a:r>
            <a:endParaRPr sz="1333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474121" marR="6773" indent="-457189" algn="just">
              <a:lnSpc>
                <a:spcPct val="99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eri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  </a:t>
            </a:r>
            <a:r>
              <a:rPr sz="2400" b="1" spc="-28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lt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expe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iment</a:t>
            </a:r>
            <a:r>
              <a:rPr sz="2400" dirty="0">
                <a:latin typeface="Times New Roman"/>
                <a:cs typeface="Times New Roman"/>
              </a:rPr>
              <a:t>s  </a:t>
            </a:r>
            <a:r>
              <a:rPr sz="2400" spc="-29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ynthetic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real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data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how  </a:t>
            </a:r>
            <a:r>
              <a:rPr sz="2400" spc="-28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minimizati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with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igni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icant</a:t>
            </a:r>
            <a:r>
              <a:rPr sz="2400" spc="3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inc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ea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ucti</a:t>
            </a:r>
            <a:r>
              <a:rPr sz="2400" dirty="0">
                <a:latin typeface="Times New Roman"/>
                <a:cs typeface="Times New Roman"/>
              </a:rPr>
              <a:t>on 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rro</a:t>
            </a:r>
            <a:r>
              <a:rPr sz="2400" spc="-133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79395" y="6403095"/>
            <a:ext cx="29633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Arial"/>
                <a:cs typeface="Arial"/>
              </a:rPr>
              <a:t>61</a:t>
            </a:r>
            <a:endParaRPr sz="1867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4588" y="6544281"/>
            <a:ext cx="69892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dirty="0">
                <a:latin typeface="Times New Roman"/>
                <a:cs typeface="Times New Roman"/>
              </a:rPr>
              <a:t>Yao, </a:t>
            </a:r>
            <a:r>
              <a:rPr sz="1333" spc="-13" dirty="0">
                <a:latin typeface="Times New Roman"/>
                <a:cs typeface="Times New Roman"/>
              </a:rPr>
              <a:t>Si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u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, and </a:t>
            </a:r>
            <a:r>
              <a:rPr sz="1333" spc="-20" dirty="0">
                <a:latin typeface="Times New Roman"/>
                <a:cs typeface="Times New Roman"/>
              </a:rPr>
              <a:t>B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H</a:t>
            </a:r>
            <a:r>
              <a:rPr sz="1333" spc="-7" dirty="0">
                <a:latin typeface="Times New Roman"/>
                <a:cs typeface="Times New Roman"/>
              </a:rPr>
              <a:t>u</a:t>
            </a:r>
            <a:r>
              <a:rPr sz="1333" dirty="0">
                <a:latin typeface="Times New Roman"/>
                <a:cs typeface="Times New Roman"/>
              </a:rPr>
              <a:t>ang. “</a:t>
            </a:r>
            <a:r>
              <a:rPr sz="1333" spc="-20" dirty="0">
                <a:latin typeface="Times New Roman"/>
                <a:cs typeface="Times New Roman"/>
              </a:rPr>
              <a:t>B</a:t>
            </a:r>
            <a:r>
              <a:rPr sz="1333" dirty="0">
                <a:latin typeface="Times New Roman"/>
                <a:cs typeface="Times New Roman"/>
              </a:rPr>
              <a:t>eyond </a:t>
            </a:r>
            <a:r>
              <a:rPr sz="1333" spc="-13" dirty="0">
                <a:latin typeface="Times New Roman"/>
                <a:cs typeface="Times New Roman"/>
              </a:rPr>
              <a:t>P</a:t>
            </a:r>
            <a:r>
              <a:rPr sz="1333" dirty="0">
                <a:latin typeface="Times New Roman"/>
                <a:cs typeface="Times New Roman"/>
              </a:rPr>
              <a:t>ar</a:t>
            </a:r>
            <a:r>
              <a:rPr sz="1333" spc="-13" dirty="0">
                <a:latin typeface="Times New Roman"/>
                <a:cs typeface="Times New Roman"/>
              </a:rPr>
              <a:t>it</a:t>
            </a:r>
            <a:r>
              <a:rPr sz="1333" spc="-7" dirty="0">
                <a:latin typeface="Times New Roman"/>
                <a:cs typeface="Times New Roman"/>
              </a:rPr>
              <a:t>y: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O</a:t>
            </a:r>
            <a:r>
              <a:rPr sz="1333" spc="-7" dirty="0">
                <a:latin typeface="Times New Roman"/>
                <a:cs typeface="Times New Roman"/>
              </a:rPr>
              <a:t>b</a:t>
            </a:r>
            <a:r>
              <a:rPr sz="1333" spc="-13" dirty="0">
                <a:latin typeface="Times New Roman"/>
                <a:cs typeface="Times New Roman"/>
              </a:rPr>
              <a:t>j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v</a:t>
            </a:r>
            <a:r>
              <a:rPr sz="1333" dirty="0">
                <a:latin typeface="Times New Roman"/>
                <a:cs typeface="Times New Roman"/>
              </a:rPr>
              <a:t>es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for </a:t>
            </a:r>
            <a:r>
              <a:rPr sz="1333" spc="-20" dirty="0">
                <a:latin typeface="Times New Roman"/>
                <a:cs typeface="Times New Roman"/>
              </a:rPr>
              <a:t>C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13" dirty="0">
                <a:latin typeface="Times New Roman"/>
                <a:cs typeface="Times New Roman"/>
              </a:rPr>
              <a:t>ll</a:t>
            </a:r>
            <a:r>
              <a:rPr sz="1333" dirty="0">
                <a:latin typeface="Times New Roman"/>
                <a:cs typeface="Times New Roman"/>
              </a:rPr>
              <a:t>abora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ve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Filt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spc="-7" dirty="0">
                <a:latin typeface="Times New Roman"/>
                <a:cs typeface="Times New Roman"/>
              </a:rPr>
              <a:t>ng”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dirty="0">
                <a:latin typeface="Times New Roman"/>
                <a:cs typeface="Times New Roman"/>
              </a:rPr>
              <a:t>NI</a:t>
            </a:r>
            <a:r>
              <a:rPr sz="1333" spc="-13" dirty="0">
                <a:latin typeface="Times New Roman"/>
                <a:cs typeface="Times New Roman"/>
              </a:rPr>
              <a:t>PS</a:t>
            </a:r>
            <a:r>
              <a:rPr sz="1333" dirty="0">
                <a:latin typeface="Times New Roman"/>
                <a:cs typeface="Times New Roman"/>
              </a:rPr>
              <a:t>’17</a:t>
            </a:r>
            <a:endParaRPr sz="1333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1638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2" y="1708837"/>
            <a:ext cx="10761133" cy="1651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 </a:t>
            </a: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ecommendati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buFont typeface="Times New Roman"/>
              <a:buChar char="•"/>
            </a:pPr>
            <a:endParaRPr sz="3533">
              <a:latin typeface="Times New Roman"/>
              <a:cs typeface="Times New Roman"/>
            </a:endParaRPr>
          </a:p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13" dirty="0">
                <a:latin typeface="Times New Roman"/>
                <a:cs typeface="Times New Roman"/>
              </a:rPr>
              <a:t>ef</a:t>
            </a:r>
            <a:r>
              <a:rPr sz="2400" b="1" spc="-7" dirty="0">
                <a:latin typeface="Times New Roman"/>
                <a:cs typeface="Times New Roman"/>
              </a:rPr>
              <a:t>ini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-7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r>
              <a:rPr sz="2400" b="1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ecommende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model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is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i="1" spc="-13" dirty="0">
                <a:latin typeface="Times New Roman"/>
                <a:cs typeface="Times New Roman"/>
              </a:rPr>
              <a:t>counte</a:t>
            </a:r>
            <a:r>
              <a:rPr sz="2400" i="1" spc="-7" dirty="0">
                <a:latin typeface="Times New Roman"/>
                <a:cs typeface="Times New Roman"/>
              </a:rPr>
              <a:t>r</a:t>
            </a:r>
            <a:r>
              <a:rPr sz="2400" i="1" spc="-13" dirty="0">
                <a:latin typeface="Times New Roman"/>
                <a:cs typeface="Times New Roman"/>
              </a:rPr>
              <a:t>factually</a:t>
            </a:r>
            <a:r>
              <a:rPr sz="2400" i="1" spc="167" dirty="0">
                <a:latin typeface="Times New Roman"/>
                <a:cs typeface="Times New Roman"/>
              </a:rPr>
              <a:t> </a:t>
            </a:r>
            <a:r>
              <a:rPr sz="2400" i="1" spc="-13" dirty="0">
                <a:latin typeface="Times New Roman"/>
                <a:cs typeface="Times New Roman"/>
              </a:rPr>
              <a:t>fai</a:t>
            </a:r>
            <a:r>
              <a:rPr sz="2400" i="1" dirty="0">
                <a:latin typeface="Times New Roman"/>
                <a:cs typeface="Times New Roman"/>
              </a:rPr>
              <a:t>r</a:t>
            </a:r>
            <a:r>
              <a:rPr sz="2400" i="1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if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7" dirty="0">
                <a:latin typeface="Times New Roman"/>
                <a:cs typeface="Times New Roman"/>
              </a:rPr>
              <a:t>ss</a:t>
            </a:r>
            <a:r>
              <a:rPr sz="2400" spc="-13" dirty="0">
                <a:latin typeface="Times New Roman"/>
                <a:cs typeface="Times New Roman"/>
              </a:rPr>
              <a:t>ible</a:t>
            </a:r>
            <a:r>
              <a:rPr sz="2400" spc="16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endParaRPr sz="2400">
              <a:latin typeface="Times New Roman"/>
              <a:cs typeface="Times New Roman"/>
            </a:endParaRPr>
          </a:p>
          <a:p>
            <a:pPr marL="474121">
              <a:spcBef>
                <a:spcPts val="33"/>
              </a:spcBef>
            </a:pPr>
            <a:r>
              <a:rPr sz="2400" spc="-27" dirty="0">
                <a:latin typeface="Cambria Math"/>
                <a:cs typeface="Cambria Math"/>
              </a:rPr>
              <a:t>𝑢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with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eat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dirty="0">
                <a:latin typeface="Cambria Math"/>
                <a:cs typeface="Cambria Math"/>
              </a:rPr>
              <a:t>𝑋</a:t>
            </a:r>
            <a:r>
              <a:rPr sz="2400" spc="12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𝑥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</a:t>
            </a:r>
            <a:r>
              <a:rPr sz="2400" dirty="0">
                <a:latin typeface="Cambria Math"/>
                <a:cs typeface="Cambria Math"/>
              </a:rPr>
              <a:t>𝑍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r>
              <a:rPr sz="2400" spc="73" dirty="0">
                <a:latin typeface="Times New Roman"/>
                <a:cs typeface="Times New Roman"/>
              </a:rPr>
              <a:t> </a:t>
            </a:r>
            <a:r>
              <a:rPr sz="2400" spc="47" dirty="0">
                <a:latin typeface="Cambria Math"/>
                <a:cs typeface="Cambria Math"/>
              </a:rPr>
              <a:t>𝑧</a:t>
            </a:r>
            <a:r>
              <a:rPr sz="2400" dirty="0">
                <a:latin typeface="Times New Roman"/>
                <a:cs typeface="Times New Roman"/>
              </a:rPr>
              <a:t>, for </a:t>
            </a:r>
            <a:r>
              <a:rPr sz="2400" spc="-13" dirty="0">
                <a:latin typeface="Times New Roman"/>
                <a:cs typeface="Times New Roman"/>
              </a:rPr>
              <a:t>al</a:t>
            </a:r>
            <a:r>
              <a:rPr sz="2400" spc="-7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7" dirty="0">
                <a:latin typeface="Cambria Math"/>
                <a:cs typeface="Cambria Math"/>
              </a:rPr>
              <a:t>𝐿</a:t>
            </a:r>
            <a:r>
              <a:rPr sz="2400" dirty="0">
                <a:latin typeface="Times New Roman"/>
                <a:cs typeface="Times New Roman"/>
              </a:rPr>
              <a:t>, 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nd for </a:t>
            </a:r>
            <a:r>
              <a:rPr sz="2400" spc="-13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 </a:t>
            </a:r>
            <a:r>
              <a:rPr sz="2400" spc="-13" dirty="0">
                <a:latin typeface="Times New Roman"/>
                <a:cs typeface="Times New Roman"/>
              </a:rPr>
              <a:t>value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𝑧’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attainable</a:t>
            </a:r>
            <a:r>
              <a:rPr sz="2400" dirty="0">
                <a:latin typeface="Times New Roman"/>
                <a:cs typeface="Times New Roman"/>
              </a:rPr>
              <a:t> by </a:t>
            </a:r>
            <a:r>
              <a:rPr sz="2400" spc="53" dirty="0">
                <a:latin typeface="Cambria Math"/>
                <a:cs typeface="Cambria Math"/>
              </a:rPr>
              <a:t>𝑍</a:t>
            </a:r>
            <a:r>
              <a:rPr sz="2400" spc="-7" dirty="0">
                <a:latin typeface="Cambria Math"/>
                <a:cs typeface="Cambria Math"/>
              </a:rPr>
              <a:t>: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4340" y="3684015"/>
            <a:ext cx="7253963" cy="585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4100089" y="3784649"/>
            <a:ext cx="310727" cy="336972"/>
          </a:xfrm>
          <a:custGeom>
            <a:avLst/>
            <a:gdLst/>
            <a:ahLst/>
            <a:cxnLst/>
            <a:rect l="l" t="t" r="r" b="b"/>
            <a:pathLst>
              <a:path w="233045" h="252730">
                <a:moveTo>
                  <a:pt x="0" y="252734"/>
                </a:moveTo>
                <a:lnTo>
                  <a:pt x="232564" y="252734"/>
                </a:lnTo>
                <a:lnTo>
                  <a:pt x="232564" y="0"/>
                </a:lnTo>
                <a:lnTo>
                  <a:pt x="0" y="0"/>
                </a:lnTo>
                <a:lnTo>
                  <a:pt x="0" y="252734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752357" y="4113212"/>
            <a:ext cx="495300" cy="375073"/>
          </a:xfrm>
          <a:custGeom>
            <a:avLst/>
            <a:gdLst/>
            <a:ahLst/>
            <a:cxnLst/>
            <a:rect l="l" t="t" r="r" b="b"/>
            <a:pathLst>
              <a:path w="371475" h="281304">
                <a:moveTo>
                  <a:pt x="371167" y="0"/>
                </a:moveTo>
                <a:lnTo>
                  <a:pt x="0" y="280952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497222" y="3784649"/>
            <a:ext cx="310727" cy="336972"/>
          </a:xfrm>
          <a:custGeom>
            <a:avLst/>
            <a:gdLst/>
            <a:ahLst/>
            <a:cxnLst/>
            <a:rect l="l" t="t" r="r" b="b"/>
            <a:pathLst>
              <a:path w="233045" h="252730">
                <a:moveTo>
                  <a:pt x="0" y="252734"/>
                </a:moveTo>
                <a:lnTo>
                  <a:pt x="232564" y="252734"/>
                </a:lnTo>
                <a:lnTo>
                  <a:pt x="232564" y="0"/>
                </a:lnTo>
                <a:lnTo>
                  <a:pt x="0" y="0"/>
                </a:lnTo>
                <a:lnTo>
                  <a:pt x="0" y="252734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644339" y="4113211"/>
            <a:ext cx="565573" cy="386927"/>
          </a:xfrm>
          <a:custGeom>
            <a:avLst/>
            <a:gdLst/>
            <a:ahLst/>
            <a:cxnLst/>
            <a:rect l="l" t="t" r="r" b="b"/>
            <a:pathLst>
              <a:path w="424179" h="290195">
                <a:moveTo>
                  <a:pt x="0" y="0"/>
                </a:moveTo>
                <a:lnTo>
                  <a:pt x="423946" y="289919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239797" y="3762773"/>
            <a:ext cx="310727" cy="336972"/>
          </a:xfrm>
          <a:custGeom>
            <a:avLst/>
            <a:gdLst/>
            <a:ahLst/>
            <a:cxnLst/>
            <a:rect l="l" t="t" r="r" b="b"/>
            <a:pathLst>
              <a:path w="233045" h="252730">
                <a:moveTo>
                  <a:pt x="0" y="252734"/>
                </a:moveTo>
                <a:lnTo>
                  <a:pt x="232564" y="252734"/>
                </a:lnTo>
                <a:lnTo>
                  <a:pt x="232564" y="0"/>
                </a:lnTo>
                <a:lnTo>
                  <a:pt x="0" y="0"/>
                </a:lnTo>
                <a:lnTo>
                  <a:pt x="0" y="252734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386954" y="4091338"/>
            <a:ext cx="1749213" cy="408940"/>
          </a:xfrm>
          <a:custGeom>
            <a:avLst/>
            <a:gdLst/>
            <a:ahLst/>
            <a:cxnLst/>
            <a:rect l="l" t="t" r="r" b="b"/>
            <a:pathLst>
              <a:path w="1311910" h="306704">
                <a:moveTo>
                  <a:pt x="0" y="0"/>
                </a:moveTo>
                <a:lnTo>
                  <a:pt x="1311462" y="306238"/>
                </a:lnTo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7122300" y="4555311"/>
            <a:ext cx="1713653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itive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eat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s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42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14588" y="6641817"/>
            <a:ext cx="54398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 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owards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P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zed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b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ed on </a:t>
            </a:r>
            <a:r>
              <a:rPr sz="1333" spc="-20" dirty="0">
                <a:latin typeface="Times New Roman"/>
                <a:cs typeface="Times New Roman"/>
              </a:rPr>
              <a:t>C</a:t>
            </a:r>
            <a:r>
              <a:rPr sz="1333" dirty="0">
                <a:latin typeface="Times New Roman"/>
                <a:cs typeface="Times New Roman"/>
              </a:rPr>
              <a:t>au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dirty="0">
                <a:latin typeface="Times New Roman"/>
                <a:cs typeface="Times New Roman"/>
              </a:rPr>
              <a:t>N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’21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981705" y="4579695"/>
            <a:ext cx="1872827" cy="287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867" spc="-7" dirty="0">
                <a:latin typeface="Times New Roman"/>
                <a:cs typeface="Times New Roman"/>
              </a:rPr>
              <a:t>I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itive</a:t>
            </a:r>
            <a:r>
              <a:rPr sz="1867" dirty="0">
                <a:latin typeface="Times New Roman"/>
                <a:cs typeface="Times New Roman"/>
              </a:rPr>
              <a:t> </a:t>
            </a:r>
            <a:r>
              <a:rPr sz="1867" spc="-7" dirty="0">
                <a:latin typeface="Times New Roman"/>
                <a:cs typeface="Times New Roman"/>
              </a:rPr>
              <a:t>f</a:t>
            </a:r>
            <a:r>
              <a:rPr sz="1867" spc="-13" dirty="0">
                <a:latin typeface="Times New Roman"/>
                <a:cs typeface="Times New Roman"/>
              </a:rPr>
              <a:t>eat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s</a:t>
            </a:r>
            <a:endParaRPr sz="1867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37201" y="4555311"/>
            <a:ext cx="2650913" cy="853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98600"/>
              </a:lnSpc>
            </a:pPr>
            <a:r>
              <a:rPr sz="1867" spc="-152" dirty="0">
                <a:latin typeface="Times New Roman"/>
                <a:cs typeface="Times New Roman"/>
              </a:rPr>
              <a:t>T</a:t>
            </a:r>
            <a:r>
              <a:rPr sz="1867" dirty="0">
                <a:latin typeface="Times New Roman"/>
                <a:cs typeface="Times New Roman"/>
              </a:rPr>
              <a:t>op</a:t>
            </a:r>
            <a:r>
              <a:rPr sz="1867" spc="-7" dirty="0">
                <a:latin typeface="Times New Roman"/>
                <a:cs typeface="Times New Roman"/>
              </a:rPr>
              <a:t>-</a:t>
            </a:r>
            <a:r>
              <a:rPr sz="1867" dirty="0">
                <a:latin typeface="Times New Roman"/>
                <a:cs typeface="Times New Roman"/>
              </a:rPr>
              <a:t>N 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eco</a:t>
            </a:r>
            <a:r>
              <a:rPr sz="1867" spc="-27" dirty="0">
                <a:latin typeface="Times New Roman"/>
                <a:cs typeface="Times New Roman"/>
              </a:rPr>
              <a:t>mm</a:t>
            </a:r>
            <a:r>
              <a:rPr sz="1867" spc="-13" dirty="0">
                <a:latin typeface="Times New Roman"/>
                <a:cs typeface="Times New Roman"/>
              </a:rPr>
              <a:t>endati</a:t>
            </a:r>
            <a:r>
              <a:rPr sz="1867" dirty="0">
                <a:latin typeface="Times New Roman"/>
                <a:cs typeface="Times New Roman"/>
              </a:rPr>
              <a:t>on </a:t>
            </a:r>
            <a:r>
              <a:rPr sz="1867" spc="-13" dirty="0">
                <a:latin typeface="Times New Roman"/>
                <a:cs typeface="Times New Roman"/>
              </a:rPr>
              <a:t>li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7" dirty="0">
                <a:latin typeface="Times New Roman"/>
                <a:cs typeface="Times New Roman"/>
              </a:rPr>
              <a:t>t f</a:t>
            </a:r>
            <a:r>
              <a:rPr sz="1867" dirty="0">
                <a:latin typeface="Times New Roman"/>
                <a:cs typeface="Times New Roman"/>
              </a:rPr>
              <a:t>or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r</a:t>
            </a:r>
            <a:r>
              <a:rPr sz="1867" spc="-7" dirty="0">
                <a:latin typeface="Times New Roman"/>
                <a:cs typeface="Times New Roman"/>
              </a:rPr>
              <a:t> </a:t>
            </a:r>
            <a:r>
              <a:rPr sz="1867" spc="-20" dirty="0">
                <a:latin typeface="Cambria Math"/>
                <a:cs typeface="Cambria Math"/>
              </a:rPr>
              <a:t>𝑢</a:t>
            </a:r>
            <a:r>
              <a:rPr sz="1867" spc="40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Times New Roman"/>
                <a:cs typeface="Times New Roman"/>
              </a:rPr>
              <a:t>w</a:t>
            </a:r>
            <a:r>
              <a:rPr sz="1867" spc="-13" dirty="0">
                <a:latin typeface="Times New Roman"/>
                <a:cs typeface="Times New Roman"/>
              </a:rPr>
              <a:t>it</a:t>
            </a:r>
            <a:r>
              <a:rPr sz="1867" dirty="0">
                <a:latin typeface="Times New Roman"/>
                <a:cs typeface="Times New Roman"/>
              </a:rPr>
              <a:t>h 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n</a:t>
            </a:r>
            <a:r>
              <a:rPr sz="1867" spc="7" dirty="0">
                <a:latin typeface="Times New Roman"/>
                <a:cs typeface="Times New Roman"/>
              </a:rPr>
              <a:t>s</a:t>
            </a:r>
            <a:r>
              <a:rPr sz="1867" spc="-13" dirty="0">
                <a:latin typeface="Times New Roman"/>
                <a:cs typeface="Times New Roman"/>
              </a:rPr>
              <a:t>itive</a:t>
            </a:r>
            <a:r>
              <a:rPr sz="1867" spc="-7" dirty="0">
                <a:latin typeface="Times New Roman"/>
                <a:cs typeface="Times New Roman"/>
              </a:rPr>
              <a:t> f</a:t>
            </a:r>
            <a:r>
              <a:rPr sz="1867" spc="-13" dirty="0">
                <a:latin typeface="Times New Roman"/>
                <a:cs typeface="Times New Roman"/>
              </a:rPr>
              <a:t>eat</a:t>
            </a:r>
            <a:r>
              <a:rPr sz="1867" dirty="0">
                <a:latin typeface="Times New Roman"/>
                <a:cs typeface="Times New Roman"/>
              </a:rPr>
              <a:t>u</a:t>
            </a:r>
            <a:r>
              <a:rPr sz="1867" spc="-7" dirty="0">
                <a:latin typeface="Times New Roman"/>
                <a:cs typeface="Times New Roman"/>
              </a:rPr>
              <a:t>r</a:t>
            </a:r>
            <a:r>
              <a:rPr sz="1867" spc="-13" dirty="0">
                <a:latin typeface="Times New Roman"/>
                <a:cs typeface="Times New Roman"/>
              </a:rPr>
              <a:t>e</a:t>
            </a:r>
            <a:r>
              <a:rPr sz="1867" dirty="0">
                <a:latin typeface="Times New Roman"/>
                <a:cs typeface="Times New Roman"/>
              </a:rPr>
              <a:t>s</a:t>
            </a:r>
            <a:r>
              <a:rPr sz="1867" spc="7" dirty="0">
                <a:latin typeface="Times New Roman"/>
                <a:cs typeface="Times New Roman"/>
              </a:rPr>
              <a:t> </a:t>
            </a:r>
            <a:r>
              <a:rPr sz="1867" dirty="0">
                <a:latin typeface="Cambria Math"/>
                <a:cs typeface="Cambria Math"/>
              </a:rPr>
              <a:t>𝑧</a:t>
            </a:r>
            <a:endParaRPr sz="1867">
              <a:latin typeface="Cambria Math"/>
              <a:cs typeface="Cambria Math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BACEB9F8-55A7-4E70-BDC0-B9B4299E1B18}"/>
              </a:ext>
            </a:extLst>
          </p:cNvPr>
          <p:cNvSpPr/>
          <p:nvPr/>
        </p:nvSpPr>
        <p:spPr>
          <a:xfrm>
            <a:off x="7436497" y="4897667"/>
            <a:ext cx="4820679" cy="1949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184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2" y="1708837"/>
            <a:ext cx="10761133" cy="1282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r>
              <a:rPr sz="2400" b="1" spc="-13" dirty="0">
                <a:latin typeface="Times New Roman"/>
                <a:cs typeface="Times New Roman"/>
              </a:rPr>
              <a:t>Fair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r>
              <a:rPr sz="2400" b="1" spc="-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spc="-13" dirty="0">
                <a:latin typeface="Times New Roman"/>
                <a:cs typeface="Times New Roman"/>
              </a:rPr>
              <a:t>cer</a:t>
            </a:r>
            <a:r>
              <a:rPr sz="2400" b="1" spc="-7" dirty="0">
                <a:latin typeface="Times New Roman"/>
                <a:cs typeface="Times New Roman"/>
              </a:rPr>
              <a:t>ns</a:t>
            </a:r>
            <a:r>
              <a:rPr sz="2400" spc="-7" dirty="0">
                <a:latin typeface="Times New Roman"/>
                <a:cs typeface="Times New Roman"/>
              </a:rPr>
              <a:t>: </a:t>
            </a:r>
            <a:r>
              <a:rPr sz="2400" spc="-27" dirty="0">
                <a:latin typeface="Times New Roman"/>
                <a:cs typeface="Times New Roman"/>
              </a:rPr>
              <a:t>C</a:t>
            </a:r>
            <a:r>
              <a:rPr sz="2400" spc="-13" dirty="0">
                <a:latin typeface="Times New Roman"/>
                <a:cs typeface="Times New Roman"/>
              </a:rPr>
              <a:t>ounte</a:t>
            </a:r>
            <a:r>
              <a:rPr sz="2400" dirty="0">
                <a:latin typeface="Times New Roman"/>
                <a:cs typeface="Times New Roman"/>
              </a:rPr>
              <a:t>rf</a:t>
            </a:r>
            <a:r>
              <a:rPr sz="2400" spc="-13" dirty="0">
                <a:latin typeface="Times New Roman"/>
                <a:cs typeface="Times New Roman"/>
              </a:rPr>
              <a:t>actual</a:t>
            </a:r>
            <a:r>
              <a:rPr sz="2400" dirty="0">
                <a:latin typeface="Times New Roman"/>
                <a:cs typeface="Times New Roman"/>
              </a:rPr>
              <a:t> 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 u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rs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r</a:t>
            </a:r>
            <a:r>
              <a:rPr sz="2400" spc="-13" dirty="0">
                <a:latin typeface="Times New Roman"/>
                <a:cs typeface="Times New Roman"/>
              </a:rPr>
              <a:t>ecommendati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>
              <a:buFont typeface="Times New Roman"/>
              <a:buChar char="•"/>
            </a:pPr>
            <a:endParaRPr sz="3533" dirty="0">
              <a:latin typeface="Times New Roman"/>
              <a:cs typeface="Times New Roman"/>
            </a:endParaRPr>
          </a:p>
          <a:p>
            <a:pPr marL="474121" indent="-457189">
              <a:buFont typeface="Times New Roman"/>
              <a:buChar char="•"/>
              <a:tabLst>
                <a:tab pos="474121" algn="l"/>
              </a:tabLst>
            </a:pP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43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14588" y="6641817"/>
            <a:ext cx="54398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 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owards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P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zed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b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ed on </a:t>
            </a:r>
            <a:r>
              <a:rPr sz="1333" spc="-20" dirty="0">
                <a:latin typeface="Times New Roman"/>
                <a:cs typeface="Times New Roman"/>
              </a:rPr>
              <a:t>C</a:t>
            </a:r>
            <a:r>
              <a:rPr sz="1333" dirty="0">
                <a:latin typeface="Times New Roman"/>
                <a:cs typeface="Times New Roman"/>
              </a:rPr>
              <a:t>au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dirty="0">
                <a:latin typeface="Times New Roman"/>
                <a:cs typeface="Times New Roman"/>
              </a:rPr>
              <a:t>N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’21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7E3CCF8D-ACFD-4942-AE5B-2020B3B0D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98" y="2364333"/>
            <a:ext cx="5525544" cy="37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50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4"/>
            <a:ext cx="11462223" cy="804259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/>
              <a:t>Ca</a:t>
            </a:r>
            <a:r>
              <a:rPr dirty="0"/>
              <a:t>u</a:t>
            </a:r>
            <a:r>
              <a:rPr spc="-7" dirty="0"/>
              <a:t>s</a:t>
            </a:r>
            <a:r>
              <a:rPr spc="-33" dirty="0"/>
              <a:t>a</a:t>
            </a:r>
            <a:r>
              <a:rPr spc="-13" dirty="0"/>
              <a:t>l</a:t>
            </a:r>
            <a:r>
              <a:rPr spc="-7" dirty="0"/>
              <a:t> </a:t>
            </a:r>
            <a:r>
              <a:rPr spc="7" dirty="0"/>
              <a:t>F</a:t>
            </a:r>
            <a:r>
              <a:rPr spc="-33" dirty="0"/>
              <a:t>a</a:t>
            </a:r>
            <a:r>
              <a:rPr spc="-20" dirty="0"/>
              <a:t>i</a:t>
            </a:r>
            <a:r>
              <a:rPr spc="7" dirty="0"/>
              <a:t>r</a:t>
            </a:r>
            <a:r>
              <a:rPr spc="-20" dirty="0"/>
              <a:t>n</a:t>
            </a:r>
            <a:r>
              <a:rPr spc="-33" dirty="0"/>
              <a:t>e</a:t>
            </a:r>
            <a:r>
              <a:rPr spc="-7" dirty="0"/>
              <a:t>s</a:t>
            </a:r>
            <a:r>
              <a:rPr dirty="0"/>
              <a:t>s</a:t>
            </a:r>
            <a:r>
              <a:rPr spc="-7" dirty="0"/>
              <a:t> </a:t>
            </a:r>
            <a:r>
              <a:rPr spc="-20" dirty="0"/>
              <a:t>i</a:t>
            </a:r>
            <a:r>
              <a:rPr dirty="0"/>
              <a:t>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/>
              <a:t>Rec</a:t>
            </a:r>
            <a:r>
              <a:rPr spc="-20" dirty="0"/>
              <a:t>o</a:t>
            </a:r>
            <a:r>
              <a:rPr spc="-40" dirty="0"/>
              <a:t>mm</a:t>
            </a:r>
            <a:r>
              <a:rPr spc="-33" dirty="0"/>
              <a:t>e</a:t>
            </a:r>
            <a:r>
              <a:rPr spc="-20" dirty="0"/>
              <a:t>nd</a:t>
            </a:r>
            <a:r>
              <a:rPr spc="-33" dirty="0"/>
              <a:t>a</a:t>
            </a:r>
            <a:r>
              <a:rPr spc="-20" dirty="0"/>
              <a:t>ti</a:t>
            </a:r>
            <a:r>
              <a:rPr dirty="0"/>
              <a:t>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249569" y="2321234"/>
            <a:ext cx="5904852" cy="3939605"/>
          </a:xfrm>
          <a:prstGeom prst="rect">
            <a:avLst/>
          </a:prstGeom>
        </p:spPr>
        <p:txBody>
          <a:bodyPr vert="horz" wrap="square" lIns="0" tIns="0" rIns="0" bIns="0" rtlCol="0" anchor="t" anchorCtr="0" compatLnSpc="1">
            <a:spAutoFit/>
          </a:bodyPr>
          <a:lstStyle/>
          <a:p>
            <a:pPr marL="474121" marR="314105" indent="-457189">
              <a:lnSpc>
                <a:spcPct val="101299"/>
              </a:lnSpc>
              <a:buFont typeface="Times New Roman"/>
              <a:buChar char="•"/>
              <a:tabLst>
                <a:tab pos="474121" algn="l"/>
              </a:tabLst>
            </a:pPr>
            <a:r>
              <a:rPr b="1" spc="-20" dirty="0"/>
              <a:t>Met</a:t>
            </a:r>
            <a:r>
              <a:rPr b="1" spc="-7" dirty="0"/>
              <a:t>h</a:t>
            </a:r>
            <a:r>
              <a:rPr b="1" dirty="0">
                <a:latin typeface="Times New Roman"/>
                <a:cs typeface="Times New Roman"/>
              </a:rPr>
              <a:t>o</a:t>
            </a:r>
            <a:r>
              <a:rPr b="1" spc="-7" dirty="0"/>
              <a:t>d</a:t>
            </a:r>
            <a:r>
              <a:rPr b="1" dirty="0">
                <a:latin typeface="Times New Roman"/>
                <a:cs typeface="Times New Roman"/>
              </a:rPr>
              <a:t>: </a:t>
            </a:r>
            <a:r>
              <a:rPr spc="-13" dirty="0"/>
              <a:t>Gene</a:t>
            </a:r>
            <a:r>
              <a:rPr dirty="0"/>
              <a:t>r</a:t>
            </a:r>
            <a:r>
              <a:rPr spc="-13" dirty="0"/>
              <a:t>a</a:t>
            </a:r>
            <a:r>
              <a:rPr dirty="0"/>
              <a:t>t</a:t>
            </a:r>
            <a:r>
              <a:rPr spc="-13"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f</a:t>
            </a:r>
            <a:r>
              <a:rPr spc="-13" dirty="0"/>
              <a:t>ea</a:t>
            </a:r>
            <a:r>
              <a:rPr dirty="0"/>
              <a:t>tur</a:t>
            </a:r>
            <a:r>
              <a:rPr spc="-13" dirty="0"/>
              <a:t>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i</a:t>
            </a:r>
            <a:r>
              <a:rPr spc="-13" dirty="0"/>
              <a:t>ndependent</a:t>
            </a:r>
            <a:r>
              <a:rPr spc="-7" dirty="0"/>
              <a:t> </a:t>
            </a:r>
            <a:r>
              <a:rPr dirty="0"/>
              <a:t>us</a:t>
            </a:r>
            <a:r>
              <a:rPr spc="-13" dirty="0"/>
              <a:t>e</a:t>
            </a:r>
            <a:r>
              <a:rPr dirty="0"/>
              <a:t>r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3" dirty="0"/>
              <a:t>embedd</a:t>
            </a:r>
            <a:r>
              <a:rPr dirty="0"/>
              <a:t>ings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/>
              <a:t>through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i="1" spc="-13" dirty="0"/>
              <a:t>adve</a:t>
            </a:r>
            <a:r>
              <a:rPr i="1" dirty="0">
                <a:latin typeface="Times New Roman"/>
                <a:cs typeface="Times New Roman"/>
              </a:rPr>
              <a:t>rsar</a:t>
            </a:r>
            <a:r>
              <a:rPr i="1" spc="-13" dirty="0"/>
              <a:t>y</a:t>
            </a:r>
            <a:r>
              <a:rPr i="1" spc="-7" dirty="0"/>
              <a:t> </a:t>
            </a:r>
            <a:r>
              <a:rPr i="1" dirty="0">
                <a:latin typeface="Times New Roman"/>
                <a:cs typeface="Times New Roman"/>
              </a:rPr>
              <a:t>l</a:t>
            </a:r>
            <a:r>
              <a:rPr i="1" spc="-13" dirty="0"/>
              <a:t>e</a:t>
            </a:r>
            <a:r>
              <a:rPr i="1" dirty="0">
                <a:latin typeface="Times New Roman"/>
                <a:cs typeface="Times New Roman"/>
              </a:rPr>
              <a:t>ar</a:t>
            </a:r>
            <a:r>
              <a:rPr i="1" spc="-13" dirty="0"/>
              <a:t>n</a:t>
            </a:r>
            <a:r>
              <a:rPr i="1" dirty="0">
                <a:latin typeface="Times New Roman"/>
                <a:cs typeface="Times New Roman"/>
              </a:rPr>
              <a:t>in</a:t>
            </a:r>
            <a:r>
              <a:rPr i="1" spc="-7" dirty="0"/>
              <a:t>g</a:t>
            </a:r>
            <a:r>
              <a:rPr dirty="0"/>
              <a:t>.</a:t>
            </a:r>
          </a:p>
          <a:p>
            <a:pPr marL="1007508" marR="6773" lvl="1" indent="-380990">
              <a:lnSpc>
                <a:spcPts val="2533"/>
              </a:lnSpc>
              <a:spcBef>
                <a:spcPts val="619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b="1" spc="-20" dirty="0">
                <a:latin typeface="Times New Roman"/>
                <a:cs typeface="Times New Roman"/>
              </a:rPr>
              <a:t>F</a:t>
            </a:r>
            <a:r>
              <a:rPr sz="2133" b="1" dirty="0">
                <a:latin typeface="Times New Roman"/>
                <a:cs typeface="Times New Roman"/>
              </a:rPr>
              <a:t>ilt</a:t>
            </a:r>
            <a:r>
              <a:rPr sz="2133" b="1" spc="-13" dirty="0">
                <a:latin typeface="Times New Roman"/>
                <a:cs typeface="Times New Roman"/>
              </a:rPr>
              <a:t>er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-27" dirty="0">
                <a:latin typeface="Times New Roman"/>
                <a:cs typeface="Times New Roman"/>
              </a:rPr>
              <a:t>M</a:t>
            </a:r>
            <a:r>
              <a:rPr sz="2133" b="1" dirty="0">
                <a:latin typeface="Times New Roman"/>
                <a:cs typeface="Times New Roman"/>
              </a:rPr>
              <a:t>o</a:t>
            </a:r>
            <a:r>
              <a:rPr sz="2133" b="1" spc="-7" dirty="0">
                <a:latin typeface="Times New Roman"/>
                <a:cs typeface="Times New Roman"/>
              </a:rPr>
              <a:t>du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filt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infor</a:t>
            </a:r>
            <a:r>
              <a:rPr sz="2133" spc="-13" dirty="0">
                <a:latin typeface="Times New Roman"/>
                <a:cs typeface="Times New Roman"/>
              </a:rPr>
              <a:t>ma</a:t>
            </a:r>
            <a:r>
              <a:rPr sz="2133" dirty="0">
                <a:latin typeface="Times New Roman"/>
                <a:cs typeface="Times New Roman"/>
              </a:rPr>
              <a:t>tion </a:t>
            </a:r>
            <a:r>
              <a:rPr sz="2133" spc="-13" dirty="0">
                <a:latin typeface="Times New Roman"/>
                <a:cs typeface="Times New Roman"/>
              </a:rPr>
              <a:t>about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nsiti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tur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 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embedd</a:t>
            </a:r>
            <a:r>
              <a:rPr sz="2133" dirty="0">
                <a:latin typeface="Times New Roman"/>
                <a:cs typeface="Times New Roman"/>
              </a:rPr>
              <a:t>ings</a:t>
            </a:r>
          </a:p>
          <a:p>
            <a:pPr marL="1007508" marR="170176" lvl="1" indent="-380990">
              <a:lnSpc>
                <a:spcPct val="101899"/>
              </a:lnSpc>
              <a:spcBef>
                <a:spcPts val="380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b="1" spc="-13" dirty="0">
                <a:latin typeface="Times New Roman"/>
                <a:cs typeface="Times New Roman"/>
              </a:rPr>
              <a:t>D</a:t>
            </a:r>
            <a:r>
              <a:rPr sz="2133" b="1" dirty="0">
                <a:latin typeface="Times New Roman"/>
                <a:cs typeface="Times New Roman"/>
              </a:rPr>
              <a:t>is</a:t>
            </a:r>
            <a:r>
              <a:rPr sz="2133" b="1" spc="-13" dirty="0">
                <a:latin typeface="Times New Roman"/>
                <a:cs typeface="Times New Roman"/>
              </a:rPr>
              <a:t>cr</a:t>
            </a:r>
            <a:r>
              <a:rPr sz="2133" b="1" dirty="0">
                <a:latin typeface="Times New Roman"/>
                <a:cs typeface="Times New Roman"/>
              </a:rPr>
              <a:t>imi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dirty="0">
                <a:latin typeface="Times New Roman"/>
                <a:cs typeface="Times New Roman"/>
              </a:rPr>
              <a:t>at</a:t>
            </a:r>
            <a:r>
              <a:rPr sz="2133" b="1" spc="-13" dirty="0">
                <a:latin typeface="Times New Roman"/>
                <a:cs typeface="Times New Roman"/>
              </a:rPr>
              <a:t>or</a:t>
            </a:r>
            <a:r>
              <a:rPr sz="2133" b="1" dirty="0">
                <a:latin typeface="Times New Roman"/>
                <a:cs typeface="Times New Roman"/>
              </a:rPr>
              <a:t> mo</a:t>
            </a:r>
            <a:r>
              <a:rPr sz="2133" b="1" spc="-7" dirty="0">
                <a:latin typeface="Times New Roman"/>
                <a:cs typeface="Times New Roman"/>
              </a:rPr>
              <a:t>du</a:t>
            </a:r>
            <a:r>
              <a:rPr sz="2133" b="1" dirty="0">
                <a:latin typeface="Times New Roman"/>
                <a:cs typeface="Times New Roman"/>
              </a:rPr>
              <a:t>l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: 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ed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ct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nsiti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tur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s fr</a:t>
            </a:r>
            <a:r>
              <a:rPr sz="2133" spc="-20" dirty="0">
                <a:latin typeface="Times New Roman"/>
                <a:cs typeface="Times New Roman"/>
              </a:rPr>
              <a:t>om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l</a:t>
            </a:r>
            <a:r>
              <a:rPr sz="2133" spc="-13" dirty="0">
                <a:latin typeface="Times New Roman"/>
                <a:cs typeface="Times New Roman"/>
              </a:rPr>
              <a:t>ea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d 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embedd</a:t>
            </a:r>
            <a:r>
              <a:rPr sz="2133" dirty="0">
                <a:latin typeface="Times New Roman"/>
                <a:cs typeface="Times New Roman"/>
              </a:rPr>
              <a:t>ings.</a:t>
            </a:r>
          </a:p>
          <a:p>
            <a:pPr marL="474121" indent="-457189">
              <a:spcBef>
                <a:spcPts val="480"/>
              </a:spcBef>
              <a:buFont typeface="Times New Roman"/>
              <a:buChar char="•"/>
              <a:tabLst>
                <a:tab pos="474121" algn="l"/>
              </a:tabLst>
            </a:pPr>
            <a:r>
              <a:rPr b="1" spc="-27" dirty="0"/>
              <a:t>E</a:t>
            </a:r>
            <a:r>
              <a:rPr b="1" dirty="0">
                <a:latin typeface="Times New Roman"/>
                <a:cs typeface="Times New Roman"/>
              </a:rPr>
              <a:t>x</a:t>
            </a:r>
            <a:r>
              <a:rPr b="1" spc="-7" dirty="0"/>
              <a:t>p</a:t>
            </a:r>
            <a:r>
              <a:rPr b="1" spc="-13" dirty="0"/>
              <a:t>er</a:t>
            </a:r>
            <a:r>
              <a:rPr b="1" dirty="0">
                <a:latin typeface="Times New Roman"/>
                <a:cs typeface="Times New Roman"/>
              </a:rPr>
              <a:t>im</a:t>
            </a:r>
            <a:r>
              <a:rPr b="1" spc="-13" dirty="0"/>
              <a:t>e</a:t>
            </a:r>
            <a:r>
              <a:rPr b="1" spc="-7" dirty="0"/>
              <a:t>n</a:t>
            </a:r>
            <a:r>
              <a:rPr b="1" dirty="0">
                <a:latin typeface="Times New Roman"/>
                <a:cs typeface="Times New Roman"/>
              </a:rPr>
              <a:t>t </a:t>
            </a:r>
            <a:r>
              <a:rPr b="1" spc="-13" dirty="0"/>
              <a:t>Re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7" dirty="0"/>
              <a:t>u</a:t>
            </a:r>
            <a:r>
              <a:rPr b="1" dirty="0">
                <a:latin typeface="Times New Roman"/>
                <a:cs typeface="Times New Roman"/>
              </a:rPr>
              <a:t>lts</a:t>
            </a:r>
            <a:r>
              <a:rPr spc="-7" dirty="0"/>
              <a:t>:</a:t>
            </a:r>
          </a:p>
          <a:p>
            <a:pPr marL="1007508" lvl="1" indent="-380990">
              <a:spcBef>
                <a:spcPts val="512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pr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ir</a:t>
            </a:r>
            <a:r>
              <a:rPr sz="2133" spc="-13" dirty="0">
                <a:latin typeface="Times New Roman"/>
                <a:cs typeface="Times New Roman"/>
              </a:rPr>
              <a:t>ne</a:t>
            </a:r>
            <a:r>
              <a:rPr sz="2133" dirty="0">
                <a:latin typeface="Times New Roman"/>
                <a:cs typeface="Times New Roman"/>
              </a:rPr>
              <a:t>ss</a:t>
            </a:r>
          </a:p>
          <a:p>
            <a:pPr marL="1007508" marR="53339" lvl="1" indent="-380990">
              <a:lnSpc>
                <a:spcPts val="2533"/>
              </a:lnSpc>
              <a:spcBef>
                <a:spcPts val="619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dirty="0">
                <a:latin typeface="Times New Roman"/>
                <a:cs typeface="Times New Roman"/>
              </a:rPr>
              <a:t>A</a:t>
            </a:r>
            <a:r>
              <a:rPr sz="2133" spc="-1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littl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 s</a:t>
            </a:r>
            <a:r>
              <a:rPr sz="2133" spc="-13" dirty="0">
                <a:latin typeface="Times New Roman"/>
                <a:cs typeface="Times New Roman"/>
              </a:rPr>
              <a:t>ac</a:t>
            </a:r>
            <a:r>
              <a:rPr sz="2133" dirty="0">
                <a:latin typeface="Times New Roman"/>
                <a:cs typeface="Times New Roman"/>
              </a:rPr>
              <a:t>rifi</a:t>
            </a:r>
            <a:r>
              <a:rPr sz="2133" spc="-13" dirty="0">
                <a:latin typeface="Times New Roman"/>
                <a:cs typeface="Times New Roman"/>
              </a:rPr>
              <a:t>ce</a:t>
            </a:r>
            <a:r>
              <a:rPr sz="2133" dirty="0">
                <a:latin typeface="Times New Roman"/>
                <a:cs typeface="Times New Roman"/>
              </a:rPr>
              <a:t> on 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 </a:t>
            </a:r>
            <a:r>
              <a:rPr sz="2133" spc="-13" dirty="0">
                <a:latin typeface="Times New Roman"/>
                <a:cs typeface="Times New Roman"/>
              </a:rPr>
              <a:t>pe</a:t>
            </a:r>
            <a:r>
              <a:rPr sz="2133" dirty="0">
                <a:latin typeface="Times New Roman"/>
                <a:cs typeface="Times New Roman"/>
              </a:rPr>
              <a:t>rfor</a:t>
            </a:r>
            <a:r>
              <a:rPr sz="2133" spc="-13" dirty="0">
                <a:latin typeface="Times New Roman"/>
                <a:cs typeface="Times New Roman"/>
              </a:rPr>
              <a:t>mance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1815007"/>
            <a:ext cx="5591941" cy="2181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666533" y="2040700"/>
            <a:ext cx="2723727" cy="1165859"/>
          </a:xfrm>
          <a:custGeom>
            <a:avLst/>
            <a:gdLst/>
            <a:ahLst/>
            <a:cxnLst/>
            <a:rect l="l" t="t" r="r" b="b"/>
            <a:pathLst>
              <a:path w="2042795" h="874394">
                <a:moveTo>
                  <a:pt x="0" y="874108"/>
                </a:moveTo>
                <a:lnTo>
                  <a:pt x="2042397" y="874108"/>
                </a:lnTo>
                <a:lnTo>
                  <a:pt x="2042397" y="0"/>
                </a:lnTo>
                <a:lnTo>
                  <a:pt x="0" y="0"/>
                </a:lnTo>
                <a:lnTo>
                  <a:pt x="0" y="874108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995809" y="3105677"/>
            <a:ext cx="917787" cy="857673"/>
          </a:xfrm>
          <a:custGeom>
            <a:avLst/>
            <a:gdLst/>
            <a:ahLst/>
            <a:cxnLst/>
            <a:rect l="l" t="t" r="r" b="b"/>
            <a:pathLst>
              <a:path w="688339" h="643255">
                <a:moveTo>
                  <a:pt x="0" y="642722"/>
                </a:moveTo>
                <a:lnTo>
                  <a:pt x="688003" y="642722"/>
                </a:lnTo>
                <a:lnTo>
                  <a:pt x="688003" y="0"/>
                </a:lnTo>
                <a:lnTo>
                  <a:pt x="0" y="0"/>
                </a:lnTo>
                <a:lnTo>
                  <a:pt x="0" y="642722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711921" y="4020059"/>
            <a:ext cx="1507067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-7" dirty="0">
                <a:latin typeface="Times New Roman"/>
                <a:cs typeface="Times New Roman"/>
              </a:rPr>
              <a:t>F</a:t>
            </a:r>
            <a:r>
              <a:rPr sz="2133" dirty="0">
                <a:latin typeface="Times New Roman"/>
                <a:cs typeface="Times New Roman"/>
              </a:rPr>
              <a:t>ilt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1157" y="1671065"/>
            <a:ext cx="2428240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-13" dirty="0">
                <a:latin typeface="Times New Roman"/>
                <a:cs typeface="Times New Roman"/>
              </a:rPr>
              <a:t>D</a:t>
            </a:r>
            <a:r>
              <a:rPr sz="2133" dirty="0">
                <a:latin typeface="Times New Roman"/>
                <a:cs typeface="Times New Roman"/>
              </a:rPr>
              <a:t>is</a:t>
            </a:r>
            <a:r>
              <a:rPr sz="2133" spc="-13" dirty="0">
                <a:latin typeface="Times New Roman"/>
                <a:cs typeface="Times New Roman"/>
              </a:rPr>
              <a:t>c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7" dirty="0">
                <a:latin typeface="Times New Roman"/>
                <a:cs typeface="Times New Roman"/>
              </a:rPr>
              <a:t>imi</a:t>
            </a:r>
            <a:r>
              <a:rPr sz="2133" spc="-13" dirty="0">
                <a:latin typeface="Times New Roman"/>
                <a:cs typeface="Times New Roman"/>
              </a:rPr>
              <a:t>na</a:t>
            </a:r>
            <a:r>
              <a:rPr sz="2133" dirty="0">
                <a:latin typeface="Times New Roman"/>
                <a:cs typeface="Times New Roman"/>
              </a:rPr>
              <a:t>tor </a:t>
            </a:r>
            <a:r>
              <a:rPr sz="2133" spc="-13" dirty="0">
                <a:latin typeface="Times New Roman"/>
                <a:cs typeface="Times New Roman"/>
              </a:rPr>
              <a:t>modu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endParaRPr sz="21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03314" y="4391107"/>
            <a:ext cx="3977148" cy="1933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1454212" y="8154902"/>
            <a:ext cx="911120" cy="287323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44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714588" y="6641817"/>
            <a:ext cx="54398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. Y e</a:t>
            </a:r>
            <a:r>
              <a:rPr sz="1333" spc="-7" dirty="0">
                <a:latin typeface="Times New Roman"/>
                <a:cs typeface="Times New Roman"/>
              </a:rPr>
              <a:t>t 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</a:t>
            </a:r>
            <a:r>
              <a:rPr sz="1333" dirty="0">
                <a:latin typeface="Times New Roman"/>
                <a:cs typeface="Times New Roman"/>
              </a:rPr>
              <a:t>. “</a:t>
            </a:r>
            <a:r>
              <a:rPr sz="1333" spc="-13" dirty="0">
                <a:latin typeface="Times New Roman"/>
                <a:cs typeface="Times New Roman"/>
              </a:rPr>
              <a:t>T</a:t>
            </a:r>
            <a:r>
              <a:rPr sz="1333" dirty="0">
                <a:latin typeface="Times New Roman"/>
                <a:cs typeface="Times New Roman"/>
              </a:rPr>
              <a:t>owards</a:t>
            </a:r>
            <a:r>
              <a:rPr sz="1333" spc="-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P</a:t>
            </a:r>
            <a:r>
              <a:rPr sz="1333" dirty="0">
                <a:latin typeface="Times New Roman"/>
                <a:cs typeface="Times New Roman"/>
              </a:rPr>
              <a:t>er</a:t>
            </a:r>
            <a:r>
              <a:rPr sz="1333" spc="-7" dirty="0">
                <a:latin typeface="Times New Roman"/>
                <a:cs typeface="Times New Roman"/>
              </a:rPr>
              <a:t>son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li</a:t>
            </a:r>
            <a:r>
              <a:rPr sz="1333" dirty="0">
                <a:latin typeface="Times New Roman"/>
                <a:cs typeface="Times New Roman"/>
              </a:rPr>
              <a:t>zed </a:t>
            </a:r>
            <a:r>
              <a:rPr sz="1333" spc="-13" dirty="0">
                <a:latin typeface="Times New Roman"/>
                <a:cs typeface="Times New Roman"/>
              </a:rPr>
              <a:t>F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13" dirty="0">
                <a:latin typeface="Times New Roman"/>
                <a:cs typeface="Times New Roman"/>
              </a:rPr>
              <a:t>i</a:t>
            </a:r>
            <a:r>
              <a:rPr sz="1333" dirty="0">
                <a:latin typeface="Times New Roman"/>
                <a:cs typeface="Times New Roman"/>
              </a:rPr>
              <a:t>r</a:t>
            </a:r>
            <a:r>
              <a:rPr sz="1333" spc="-7" dirty="0">
                <a:latin typeface="Times New Roman"/>
                <a:cs typeface="Times New Roman"/>
              </a:rPr>
              <a:t>n</a:t>
            </a:r>
            <a:r>
              <a:rPr sz="1333" dirty="0">
                <a:latin typeface="Times New Roman"/>
                <a:cs typeface="Times New Roman"/>
              </a:rPr>
              <a:t>e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s</a:t>
            </a:r>
            <a:r>
              <a:rPr sz="1333" spc="-7" dirty="0">
                <a:latin typeface="Times New Roman"/>
                <a:cs typeface="Times New Roman"/>
              </a:rPr>
              <a:t> b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ed on </a:t>
            </a:r>
            <a:r>
              <a:rPr sz="1333" spc="-20" dirty="0">
                <a:latin typeface="Times New Roman"/>
                <a:cs typeface="Times New Roman"/>
              </a:rPr>
              <a:t>C</a:t>
            </a:r>
            <a:r>
              <a:rPr sz="1333" dirty="0">
                <a:latin typeface="Times New Roman"/>
                <a:cs typeface="Times New Roman"/>
              </a:rPr>
              <a:t>au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a</a:t>
            </a:r>
            <a:r>
              <a:rPr sz="1333" spc="-7" dirty="0">
                <a:latin typeface="Times New Roman"/>
                <a:cs typeface="Times New Roman"/>
              </a:rPr>
              <a:t>l </a:t>
            </a:r>
            <a:r>
              <a:rPr sz="1333" dirty="0">
                <a:latin typeface="Times New Roman"/>
                <a:cs typeface="Times New Roman"/>
              </a:rPr>
              <a:t>N</a:t>
            </a:r>
            <a:r>
              <a:rPr sz="1333" spc="-7" dirty="0">
                <a:latin typeface="Times New Roman"/>
                <a:cs typeface="Times New Roman"/>
              </a:rPr>
              <a:t>o</a:t>
            </a:r>
            <a:r>
              <a:rPr sz="1333" spc="-13" dirty="0">
                <a:latin typeface="Times New Roman"/>
                <a:cs typeface="Times New Roman"/>
              </a:rPr>
              <a:t>ti</a:t>
            </a:r>
            <a:r>
              <a:rPr sz="1333" spc="-7" dirty="0">
                <a:latin typeface="Times New Roman"/>
                <a:cs typeface="Times New Roman"/>
              </a:rPr>
              <a:t>on”</a:t>
            </a:r>
            <a:r>
              <a:rPr sz="1333" spc="7" dirty="0">
                <a:latin typeface="Times New Roman"/>
                <a:cs typeface="Times New Roman"/>
              </a:rPr>
              <a:t> </a:t>
            </a:r>
            <a:r>
              <a:rPr sz="1333" spc="-13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IGI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’21</a:t>
            </a:r>
            <a:endParaRPr sz="1333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97351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Group Recommender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0765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Group 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2" y="3033420"/>
            <a:ext cx="7439973" cy="3007937"/>
          </a:xfrm>
        </p:spPr>
        <p:txBody>
          <a:bodyPr/>
          <a:lstStyle/>
          <a:p>
            <a:r>
              <a:rPr lang="cs-CZ" dirty="0" smtClean="0"/>
              <a:t>Two main classes of approaches:</a:t>
            </a:r>
          </a:p>
          <a:p>
            <a:pPr lvl="1"/>
            <a:r>
              <a:rPr lang="cs-CZ" dirty="0" smtClean="0"/>
              <a:t>Item-wise (utility of each item is evaluated independently from all others)</a:t>
            </a:r>
          </a:p>
          <a:p>
            <a:pPr lvl="1"/>
            <a:r>
              <a:rPr lang="cs-CZ" dirty="0" smtClean="0"/>
              <a:t>List-wise (utility is evaluated for the whole list)</a:t>
            </a:r>
          </a:p>
          <a:p>
            <a:pPr lvl="2"/>
            <a:r>
              <a:rPr lang="cs-CZ" dirty="0" smtClean="0"/>
              <a:t>In most cases, the list is constructed incrementally</a:t>
            </a:r>
          </a:p>
          <a:p>
            <a:pPr lvl="2"/>
            <a:r>
              <a:rPr lang="cs-CZ" dirty="0" smtClean="0"/>
              <a:t>You can focus on ranking-aware fairness, i.e., each head of the list of recommendations should be as fair as possible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7" y="1291957"/>
            <a:ext cx="7850816" cy="158067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21" y="1147493"/>
            <a:ext cx="3972479" cy="266737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21" y="4171575"/>
            <a:ext cx="3962953" cy="26864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106653" y="4251158"/>
            <a:ext cx="2167346" cy="1790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64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 err="1"/>
              <a:t>Fa</a:t>
            </a:r>
            <a:r>
              <a:rPr spc="-20" dirty="0" err="1"/>
              <a:t>i</a:t>
            </a:r>
            <a:r>
              <a:rPr spc="7" dirty="0" err="1"/>
              <a:t>r</a:t>
            </a:r>
            <a:r>
              <a:rPr spc="-20" dirty="0" err="1"/>
              <a:t>n</a:t>
            </a:r>
            <a:r>
              <a:rPr spc="-33" dirty="0" err="1"/>
              <a:t>e</a:t>
            </a:r>
            <a:r>
              <a:rPr spc="-7" dirty="0" err="1"/>
              <a:t>s</a:t>
            </a:r>
            <a:r>
              <a:rPr dirty="0" err="1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 Group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 err="1"/>
              <a:t>Rec</a:t>
            </a:r>
            <a:r>
              <a:rPr spc="-20" dirty="0" err="1"/>
              <a:t>o</a:t>
            </a:r>
            <a:r>
              <a:rPr spc="-40" dirty="0" err="1"/>
              <a:t>mm</a:t>
            </a:r>
            <a:r>
              <a:rPr spc="-33" dirty="0" err="1"/>
              <a:t>e</a:t>
            </a:r>
            <a:r>
              <a:rPr spc="-20" dirty="0" err="1"/>
              <a:t>nd</a:t>
            </a:r>
            <a:r>
              <a:rPr spc="-33" dirty="0" err="1"/>
              <a:t>a</a:t>
            </a:r>
            <a:r>
              <a:rPr spc="-20" dirty="0" err="1"/>
              <a:t>ti</a:t>
            </a:r>
            <a:r>
              <a:rPr dirty="0" err="1"/>
              <a:t>on</a:t>
            </a:r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47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14587" y="6605241"/>
            <a:ext cx="63161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X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ao, 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Li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n, 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t 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l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. "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F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r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n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ss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-awar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7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group rec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o</a:t>
            </a:r>
            <a:r>
              <a:rPr sz="1333" spc="-20" dirty="0">
                <a:solidFill>
                  <a:srgbClr val="222222"/>
                </a:solidFill>
                <a:latin typeface="Times New Roman"/>
                <a:cs typeface="Times New Roman"/>
              </a:rPr>
              <a:t>mm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nd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ti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on w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it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h 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p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are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t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o-eff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c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n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cy." 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y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’17</a:t>
            </a:r>
            <a:endParaRPr sz="1333"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714587" y="1730269"/>
            <a:ext cx="10638367" cy="2713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107524" indent="-457189">
              <a:lnSpc>
                <a:spcPct val="102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sz="2267" b="1" spc="-20" dirty="0">
                <a:latin typeface="Times New Roman"/>
                <a:cs typeface="Times New Roman"/>
              </a:rPr>
              <a:t>Gr</a:t>
            </a:r>
            <a:r>
              <a:rPr sz="2267" b="1" dirty="0">
                <a:latin typeface="Times New Roman"/>
                <a:cs typeface="Times New Roman"/>
              </a:rPr>
              <a:t>oup </a:t>
            </a:r>
            <a:r>
              <a:rPr sz="2267" b="1" spc="-7" dirty="0">
                <a:latin typeface="Times New Roman"/>
                <a:cs typeface="Times New Roman"/>
              </a:rPr>
              <a:t>R</a:t>
            </a:r>
            <a:r>
              <a:rPr sz="2267" b="1" spc="-20" dirty="0">
                <a:latin typeface="Times New Roman"/>
                <a:cs typeface="Times New Roman"/>
              </a:rPr>
              <a:t>ec</a:t>
            </a:r>
            <a:r>
              <a:rPr sz="2267" b="1" dirty="0">
                <a:latin typeface="Times New Roman"/>
                <a:cs typeface="Times New Roman"/>
              </a:rPr>
              <a:t>o</a:t>
            </a:r>
            <a:r>
              <a:rPr sz="2267" b="1" spc="-7" dirty="0">
                <a:latin typeface="Times New Roman"/>
                <a:cs typeface="Times New Roman"/>
              </a:rPr>
              <a:t>mm</a:t>
            </a:r>
            <a:r>
              <a:rPr sz="2267" b="1" spc="-20" dirty="0">
                <a:latin typeface="Times New Roman"/>
                <a:cs typeface="Times New Roman"/>
              </a:rPr>
              <a:t>e</a:t>
            </a:r>
            <a:r>
              <a:rPr sz="2267" b="1" dirty="0">
                <a:latin typeface="Times New Roman"/>
                <a:cs typeface="Times New Roman"/>
              </a:rPr>
              <a:t>nda</a:t>
            </a:r>
            <a:r>
              <a:rPr sz="2267" b="1" spc="-7" dirty="0">
                <a:latin typeface="Times New Roman"/>
                <a:cs typeface="Times New Roman"/>
              </a:rPr>
              <a:t>ti</a:t>
            </a:r>
            <a:r>
              <a:rPr sz="2267" b="1" dirty="0">
                <a:latin typeface="Times New Roman"/>
                <a:cs typeface="Times New Roman"/>
              </a:rPr>
              <a:t>on</a:t>
            </a:r>
            <a:r>
              <a:rPr sz="2267" spc="-7" dirty="0">
                <a:latin typeface="Times New Roman"/>
                <a:cs typeface="Times New Roman"/>
              </a:rPr>
              <a:t>:</a:t>
            </a:r>
            <a:r>
              <a:rPr sz="2267" dirty="0">
                <a:latin typeface="Times New Roman"/>
                <a:cs typeface="Times New Roman"/>
              </a:rPr>
              <a:t> </a:t>
            </a:r>
            <a:r>
              <a:rPr sz="2267" spc="-7" dirty="0">
                <a:latin typeface="Times New Roman"/>
                <a:cs typeface="Times New Roman"/>
              </a:rPr>
              <a:t>r</a:t>
            </a:r>
            <a:r>
              <a:rPr sz="2267" spc="-20" dirty="0">
                <a:latin typeface="Times New Roman"/>
                <a:cs typeface="Times New Roman"/>
              </a:rPr>
              <a:t>ecomme</a:t>
            </a:r>
            <a:r>
              <a:rPr sz="2267" dirty="0">
                <a:latin typeface="Times New Roman"/>
                <a:cs typeface="Times New Roman"/>
              </a:rPr>
              <a:t>nd </a:t>
            </a:r>
            <a:r>
              <a:rPr sz="2267" spc="-7" dirty="0">
                <a:latin typeface="Times New Roman"/>
                <a:cs typeface="Times New Roman"/>
              </a:rPr>
              <a:t>it</a:t>
            </a:r>
            <a:r>
              <a:rPr sz="2267" spc="-20" dirty="0">
                <a:latin typeface="Times New Roman"/>
                <a:cs typeface="Times New Roman"/>
              </a:rPr>
              <a:t>em</a:t>
            </a:r>
            <a:r>
              <a:rPr sz="2267" dirty="0">
                <a:latin typeface="Times New Roman"/>
                <a:cs typeface="Times New Roman"/>
              </a:rPr>
              <a:t>s </a:t>
            </a:r>
            <a:r>
              <a:rPr sz="2267" spc="-7" dirty="0">
                <a:latin typeface="Times New Roman"/>
                <a:cs typeface="Times New Roman"/>
              </a:rPr>
              <a:t>t</a:t>
            </a:r>
            <a:r>
              <a:rPr sz="2267" dirty="0">
                <a:latin typeface="Times New Roman"/>
                <a:cs typeface="Times New Roman"/>
              </a:rPr>
              <a:t>o g</a:t>
            </a:r>
            <a:r>
              <a:rPr sz="2267" spc="-7" dirty="0">
                <a:latin typeface="Times New Roman"/>
                <a:cs typeface="Times New Roman"/>
              </a:rPr>
              <a:t>r</a:t>
            </a:r>
            <a:r>
              <a:rPr sz="2267" dirty="0">
                <a:latin typeface="Times New Roman"/>
                <a:cs typeface="Times New Roman"/>
              </a:rPr>
              <a:t>oups of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dirty="0">
                <a:latin typeface="Times New Roman"/>
                <a:cs typeface="Times New Roman"/>
              </a:rPr>
              <a:t>us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spc="-7" dirty="0">
                <a:latin typeface="Times New Roman"/>
                <a:cs typeface="Times New Roman"/>
              </a:rPr>
              <a:t>r</a:t>
            </a:r>
            <a:r>
              <a:rPr sz="2267" dirty="0">
                <a:latin typeface="Times New Roman"/>
                <a:cs typeface="Times New Roman"/>
              </a:rPr>
              <a:t>s </a:t>
            </a:r>
            <a:r>
              <a:rPr sz="2267" spc="-7" dirty="0">
                <a:latin typeface="Times New Roman"/>
                <a:cs typeface="Times New Roman"/>
              </a:rPr>
              <a:t>w</a:t>
            </a:r>
            <a:r>
              <a:rPr sz="2267" dirty="0">
                <a:latin typeface="Times New Roman"/>
                <a:cs typeface="Times New Roman"/>
              </a:rPr>
              <a:t>hos</a:t>
            </a:r>
            <a:r>
              <a:rPr sz="2267" spc="-13" dirty="0">
                <a:latin typeface="Times New Roman"/>
                <a:cs typeface="Times New Roman"/>
              </a:rPr>
              <a:t>e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dirty="0">
                <a:latin typeface="Times New Roman"/>
                <a:cs typeface="Times New Roman"/>
              </a:rPr>
              <a:t>p</a:t>
            </a:r>
            <a:r>
              <a:rPr sz="2267" spc="-7" dirty="0">
                <a:latin typeface="Times New Roman"/>
                <a:cs typeface="Times New Roman"/>
              </a:rPr>
              <a:t>r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spc="-7" dirty="0">
                <a:latin typeface="Times New Roman"/>
                <a:cs typeface="Times New Roman"/>
              </a:rPr>
              <a:t>f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spc="-7" dirty="0">
                <a:latin typeface="Times New Roman"/>
                <a:cs typeface="Times New Roman"/>
              </a:rPr>
              <a:t>r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spc="-13" dirty="0">
                <a:latin typeface="Times New Roman"/>
                <a:cs typeface="Times New Roman"/>
              </a:rPr>
              <a:t>n</a:t>
            </a:r>
            <a:r>
              <a:rPr sz="2267" spc="-20" dirty="0">
                <a:latin typeface="Times New Roman"/>
                <a:cs typeface="Times New Roman"/>
              </a:rPr>
              <a:t>ce</a:t>
            </a:r>
            <a:r>
              <a:rPr sz="2267" dirty="0">
                <a:latin typeface="Times New Roman"/>
                <a:cs typeface="Times New Roman"/>
              </a:rPr>
              <a:t>s </a:t>
            </a:r>
            <a:r>
              <a:rPr sz="2267" spc="-20" dirty="0">
                <a:latin typeface="Times New Roman"/>
                <a:cs typeface="Times New Roman"/>
              </a:rPr>
              <a:t>ca</a:t>
            </a:r>
            <a:r>
              <a:rPr sz="2267" dirty="0">
                <a:latin typeface="Times New Roman"/>
                <a:cs typeface="Times New Roman"/>
              </a:rPr>
              <a:t>n </a:t>
            </a:r>
            <a:r>
              <a:rPr sz="2267" spc="-13" dirty="0">
                <a:latin typeface="Times New Roman"/>
                <a:cs typeface="Times New Roman"/>
              </a:rPr>
              <a:t>be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spc="-13" dirty="0">
                <a:latin typeface="Times New Roman"/>
                <a:cs typeface="Times New Roman"/>
              </a:rPr>
              <a:t>di</a:t>
            </a:r>
            <a:r>
              <a:rPr sz="2267" spc="-7" dirty="0">
                <a:latin typeface="Times New Roman"/>
                <a:cs typeface="Times New Roman"/>
              </a:rPr>
              <a:t>ff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spc="-7" dirty="0">
                <a:latin typeface="Times New Roman"/>
                <a:cs typeface="Times New Roman"/>
              </a:rPr>
              <a:t>r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spc="-13" dirty="0">
                <a:latin typeface="Times New Roman"/>
                <a:cs typeface="Times New Roman"/>
              </a:rPr>
              <a:t>nt</a:t>
            </a:r>
            <a:r>
              <a:rPr sz="2267" dirty="0">
                <a:latin typeface="Times New Roman"/>
                <a:cs typeface="Times New Roman"/>
              </a:rPr>
              <a:t> </a:t>
            </a:r>
            <a:r>
              <a:rPr sz="2267" spc="-7" dirty="0">
                <a:latin typeface="Times New Roman"/>
                <a:cs typeface="Times New Roman"/>
              </a:rPr>
              <a:t>fr</a:t>
            </a:r>
            <a:r>
              <a:rPr sz="2267" spc="-20" dirty="0">
                <a:latin typeface="Times New Roman"/>
                <a:cs typeface="Times New Roman"/>
              </a:rPr>
              <a:t>om</a:t>
            </a:r>
            <a:r>
              <a:rPr sz="2267" dirty="0">
                <a:latin typeface="Times New Roman"/>
                <a:cs typeface="Times New Roman"/>
              </a:rPr>
              <a:t> </a:t>
            </a:r>
            <a:r>
              <a:rPr sz="2267" spc="-20" dirty="0">
                <a:latin typeface="Times New Roman"/>
                <a:cs typeface="Times New Roman"/>
              </a:rPr>
              <a:t>eac</a:t>
            </a:r>
            <a:r>
              <a:rPr sz="2267" dirty="0">
                <a:latin typeface="Times New Roman"/>
                <a:cs typeface="Times New Roman"/>
              </a:rPr>
              <a:t>h </a:t>
            </a:r>
            <a:r>
              <a:rPr sz="2267" spc="-13" dirty="0">
                <a:latin typeface="Times New Roman"/>
                <a:cs typeface="Times New Roman"/>
              </a:rPr>
              <a:t>oth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spc="-7" dirty="0">
                <a:latin typeface="Times New Roman"/>
                <a:cs typeface="Times New Roman"/>
              </a:rPr>
              <a:t>r</a:t>
            </a:r>
            <a:r>
              <a:rPr sz="2267" dirty="0">
                <a:latin typeface="Times New Roman"/>
                <a:cs typeface="Times New Roman"/>
              </a:rPr>
              <a:t>.</a:t>
            </a:r>
          </a:p>
          <a:p>
            <a:pPr marL="474121" marR="6773" indent="-457189">
              <a:lnSpc>
                <a:spcPct val="103499"/>
              </a:lnSpc>
              <a:spcBef>
                <a:spcPts val="380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267" b="1" spc="-27" dirty="0">
                <a:latin typeface="Times New Roman"/>
                <a:cs typeface="Times New Roman"/>
              </a:rPr>
              <a:t>F</a:t>
            </a:r>
            <a:r>
              <a:rPr sz="2267" b="1" spc="-13" dirty="0">
                <a:latin typeface="Times New Roman"/>
                <a:cs typeface="Times New Roman"/>
              </a:rPr>
              <a:t>ai</a:t>
            </a:r>
            <a:r>
              <a:rPr sz="2267" b="1" spc="-20" dirty="0">
                <a:latin typeface="Times New Roman"/>
                <a:cs typeface="Times New Roman"/>
              </a:rPr>
              <a:t>r</a:t>
            </a:r>
            <a:r>
              <a:rPr sz="2267" b="1" dirty="0">
                <a:latin typeface="Times New Roman"/>
                <a:cs typeface="Times New Roman"/>
              </a:rPr>
              <a:t>n</a:t>
            </a:r>
            <a:r>
              <a:rPr sz="2267" b="1" spc="-20" dirty="0">
                <a:latin typeface="Times New Roman"/>
                <a:cs typeface="Times New Roman"/>
              </a:rPr>
              <a:t>e</a:t>
            </a:r>
            <a:r>
              <a:rPr sz="2267" b="1" dirty="0">
                <a:latin typeface="Times New Roman"/>
                <a:cs typeface="Times New Roman"/>
              </a:rPr>
              <a:t>ss </a:t>
            </a:r>
            <a:r>
              <a:rPr sz="2267" b="1" spc="-7" dirty="0">
                <a:latin typeface="Times New Roman"/>
                <a:cs typeface="Times New Roman"/>
              </a:rPr>
              <a:t>C</a:t>
            </a:r>
            <a:r>
              <a:rPr sz="2267" b="1" dirty="0">
                <a:latin typeface="Times New Roman"/>
                <a:cs typeface="Times New Roman"/>
              </a:rPr>
              <a:t>on</a:t>
            </a:r>
            <a:r>
              <a:rPr sz="2267" b="1" spc="-20" dirty="0">
                <a:latin typeface="Times New Roman"/>
                <a:cs typeface="Times New Roman"/>
              </a:rPr>
              <a:t>cer</a:t>
            </a:r>
            <a:r>
              <a:rPr sz="2267" b="1" dirty="0">
                <a:latin typeface="Times New Roman"/>
                <a:cs typeface="Times New Roman"/>
              </a:rPr>
              <a:t>ns</a:t>
            </a:r>
            <a:r>
              <a:rPr sz="2267" spc="-7" dirty="0">
                <a:latin typeface="Times New Roman"/>
                <a:cs typeface="Times New Roman"/>
              </a:rPr>
              <a:t>:</a:t>
            </a:r>
            <a:r>
              <a:rPr sz="2267" dirty="0">
                <a:latin typeface="Times New Roman"/>
                <a:cs typeface="Times New Roman"/>
              </a:rPr>
              <a:t> </a:t>
            </a:r>
            <a:r>
              <a:rPr sz="2267" spc="-20" dirty="0">
                <a:latin typeface="Times New Roman"/>
                <a:cs typeface="Times New Roman"/>
              </a:rPr>
              <a:t>ma</a:t>
            </a:r>
            <a:r>
              <a:rPr sz="2267" spc="-13" dirty="0">
                <a:latin typeface="Times New Roman"/>
                <a:cs typeface="Times New Roman"/>
              </a:rPr>
              <a:t>ximi</a:t>
            </a:r>
            <a:r>
              <a:rPr sz="2267" spc="-20" dirty="0">
                <a:latin typeface="Times New Roman"/>
                <a:cs typeface="Times New Roman"/>
              </a:rPr>
              <a:t>z</a:t>
            </a:r>
            <a:r>
              <a:rPr sz="2267" spc="-13" dirty="0">
                <a:latin typeface="Times New Roman"/>
                <a:cs typeface="Times New Roman"/>
              </a:rPr>
              <a:t>e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spc="-13" dirty="0">
                <a:latin typeface="Times New Roman"/>
                <a:cs typeface="Times New Roman"/>
              </a:rPr>
              <a:t>the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dirty="0">
                <a:latin typeface="Times New Roman"/>
                <a:cs typeface="Times New Roman"/>
              </a:rPr>
              <a:t>s</a:t>
            </a:r>
            <a:r>
              <a:rPr sz="2267" spc="-20" dirty="0">
                <a:latin typeface="Times New Roman"/>
                <a:cs typeface="Times New Roman"/>
              </a:rPr>
              <a:t>a</a:t>
            </a:r>
            <a:r>
              <a:rPr sz="2267" spc="-7" dirty="0">
                <a:latin typeface="Times New Roman"/>
                <a:cs typeface="Times New Roman"/>
              </a:rPr>
              <a:t>ti</a:t>
            </a:r>
            <a:r>
              <a:rPr sz="2267" dirty="0">
                <a:latin typeface="Times New Roman"/>
                <a:cs typeface="Times New Roman"/>
              </a:rPr>
              <a:t>s</a:t>
            </a:r>
            <a:r>
              <a:rPr sz="2267" spc="-7" dirty="0">
                <a:latin typeface="Times New Roman"/>
                <a:cs typeface="Times New Roman"/>
              </a:rPr>
              <a:t>f</a:t>
            </a:r>
            <a:r>
              <a:rPr sz="2267" spc="-20" dirty="0">
                <a:latin typeface="Times New Roman"/>
                <a:cs typeface="Times New Roman"/>
              </a:rPr>
              <a:t>ac</a:t>
            </a:r>
            <a:r>
              <a:rPr sz="2267" spc="-7" dirty="0">
                <a:latin typeface="Times New Roman"/>
                <a:cs typeface="Times New Roman"/>
              </a:rPr>
              <a:t>ti</a:t>
            </a:r>
            <a:r>
              <a:rPr sz="2267" dirty="0">
                <a:latin typeface="Times New Roman"/>
                <a:cs typeface="Times New Roman"/>
              </a:rPr>
              <a:t>on of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spc="-20" dirty="0">
                <a:latin typeface="Times New Roman"/>
                <a:cs typeface="Times New Roman"/>
              </a:rPr>
              <a:t>eac</a:t>
            </a:r>
            <a:r>
              <a:rPr sz="2267" dirty="0">
                <a:latin typeface="Times New Roman"/>
                <a:cs typeface="Times New Roman"/>
              </a:rPr>
              <a:t>h g</a:t>
            </a:r>
            <a:r>
              <a:rPr sz="2267" spc="-7" dirty="0">
                <a:latin typeface="Times New Roman"/>
                <a:cs typeface="Times New Roman"/>
              </a:rPr>
              <a:t>r</a:t>
            </a:r>
            <a:r>
              <a:rPr sz="2267" dirty="0">
                <a:latin typeface="Times New Roman"/>
                <a:cs typeface="Times New Roman"/>
              </a:rPr>
              <a:t>oup </a:t>
            </a:r>
            <a:r>
              <a:rPr sz="2267" spc="-20" dirty="0">
                <a:latin typeface="Times New Roman"/>
                <a:cs typeface="Times New Roman"/>
              </a:rPr>
              <a:t>membe</a:t>
            </a:r>
            <a:r>
              <a:rPr sz="2267" dirty="0">
                <a:latin typeface="Times New Roman"/>
                <a:cs typeface="Times New Roman"/>
              </a:rPr>
              <a:t>r</a:t>
            </a:r>
            <a:r>
              <a:rPr sz="2267" spc="-7" dirty="0">
                <a:latin typeface="Times New Roman"/>
                <a:cs typeface="Times New Roman"/>
              </a:rPr>
              <a:t> w</a:t>
            </a:r>
            <a:r>
              <a:rPr sz="2267" spc="-13" dirty="0">
                <a:latin typeface="Times New Roman"/>
                <a:cs typeface="Times New Roman"/>
              </a:rPr>
              <a:t>hile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spc="-13" dirty="0">
                <a:latin typeface="Times New Roman"/>
                <a:cs typeface="Times New Roman"/>
              </a:rPr>
              <a:t>minimi</a:t>
            </a:r>
            <a:r>
              <a:rPr sz="2267" spc="-20" dirty="0">
                <a:latin typeface="Times New Roman"/>
                <a:cs typeface="Times New Roman"/>
              </a:rPr>
              <a:t>z</a:t>
            </a:r>
            <a:r>
              <a:rPr sz="2267" spc="-7" dirty="0">
                <a:latin typeface="Times New Roman"/>
                <a:cs typeface="Times New Roman"/>
              </a:rPr>
              <a:t>i</a:t>
            </a:r>
            <a:r>
              <a:rPr sz="2267" dirty="0">
                <a:latin typeface="Times New Roman"/>
                <a:cs typeface="Times New Roman"/>
              </a:rPr>
              <a:t>ng </a:t>
            </a:r>
            <a:r>
              <a:rPr sz="2267" spc="-13" dirty="0">
                <a:latin typeface="Times New Roman"/>
                <a:cs typeface="Times New Roman"/>
              </a:rPr>
              <a:t>the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dirty="0">
                <a:latin typeface="Times New Roman"/>
                <a:cs typeface="Times New Roman"/>
              </a:rPr>
              <a:t>un</a:t>
            </a:r>
            <a:r>
              <a:rPr sz="2267" spc="-7" dirty="0">
                <a:latin typeface="Times New Roman"/>
                <a:cs typeface="Times New Roman"/>
              </a:rPr>
              <a:t>f</a:t>
            </a:r>
            <a:r>
              <a:rPr sz="2267" spc="-20" dirty="0">
                <a:latin typeface="Times New Roman"/>
                <a:cs typeface="Times New Roman"/>
              </a:rPr>
              <a:t>a</a:t>
            </a:r>
            <a:r>
              <a:rPr sz="2267" spc="-7" dirty="0">
                <a:latin typeface="Times New Roman"/>
                <a:cs typeface="Times New Roman"/>
              </a:rPr>
              <a:t>ir</a:t>
            </a:r>
            <a:r>
              <a:rPr sz="2267" spc="-13" dirty="0">
                <a:latin typeface="Times New Roman"/>
                <a:cs typeface="Times New Roman"/>
              </a:rPr>
              <a:t>n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dirty="0">
                <a:latin typeface="Times New Roman"/>
                <a:cs typeface="Times New Roman"/>
              </a:rPr>
              <a:t>ss </a:t>
            </a:r>
            <a:r>
              <a:rPr sz="2267" spc="-7" dirty="0">
                <a:latin typeface="Times New Roman"/>
                <a:cs typeface="Times New Roman"/>
              </a:rPr>
              <a:t>(</a:t>
            </a:r>
            <a:r>
              <a:rPr sz="2267" spc="-13" dirty="0">
                <a:latin typeface="Times New Roman"/>
                <a:cs typeface="Times New Roman"/>
              </a:rPr>
              <a:t>the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spc="-13" dirty="0">
                <a:latin typeface="Times New Roman"/>
                <a:cs typeface="Times New Roman"/>
              </a:rPr>
              <a:t>imb</a:t>
            </a:r>
            <a:r>
              <a:rPr sz="2267" spc="-20" dirty="0">
                <a:latin typeface="Times New Roman"/>
                <a:cs typeface="Times New Roman"/>
              </a:rPr>
              <a:t>a</a:t>
            </a:r>
            <a:r>
              <a:rPr sz="2267" spc="-7" dirty="0">
                <a:latin typeface="Times New Roman"/>
                <a:cs typeface="Times New Roman"/>
              </a:rPr>
              <a:t>l</a:t>
            </a:r>
            <a:r>
              <a:rPr sz="2267" spc="-20" dirty="0">
                <a:latin typeface="Times New Roman"/>
                <a:cs typeface="Times New Roman"/>
              </a:rPr>
              <a:t>a</a:t>
            </a:r>
            <a:r>
              <a:rPr sz="2267" spc="-13" dirty="0">
                <a:latin typeface="Times New Roman"/>
                <a:cs typeface="Times New Roman"/>
              </a:rPr>
              <a:t>n</a:t>
            </a:r>
            <a:r>
              <a:rPr sz="2267" spc="-20" dirty="0">
                <a:latin typeface="Times New Roman"/>
                <a:cs typeface="Times New Roman"/>
              </a:rPr>
              <a:t>c</a:t>
            </a:r>
            <a:r>
              <a:rPr sz="2267" spc="-13" dirty="0">
                <a:latin typeface="Times New Roman"/>
                <a:cs typeface="Times New Roman"/>
              </a:rPr>
              <a:t>e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dirty="0">
                <a:latin typeface="Times New Roman"/>
                <a:cs typeface="Times New Roman"/>
              </a:rPr>
              <a:t>of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dirty="0">
                <a:latin typeface="Times New Roman"/>
                <a:cs typeface="Times New Roman"/>
              </a:rPr>
              <a:t>us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dirty="0">
                <a:latin typeface="Times New Roman"/>
                <a:cs typeface="Times New Roman"/>
              </a:rPr>
              <a:t>r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spc="-13" dirty="0">
                <a:latin typeface="Times New Roman"/>
                <a:cs typeface="Times New Roman"/>
              </a:rPr>
              <a:t>utiliti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dirty="0">
                <a:latin typeface="Times New Roman"/>
                <a:cs typeface="Times New Roman"/>
              </a:rPr>
              <a:t>s </a:t>
            </a:r>
            <a:r>
              <a:rPr sz="2267" spc="-7" dirty="0">
                <a:latin typeface="Times New Roman"/>
                <a:cs typeface="Times New Roman"/>
              </a:rPr>
              <a:t>i</a:t>
            </a:r>
            <a:r>
              <a:rPr sz="2267" dirty="0">
                <a:latin typeface="Times New Roman"/>
                <a:cs typeface="Times New Roman"/>
              </a:rPr>
              <a:t>ns</a:t>
            </a:r>
            <a:r>
              <a:rPr sz="2267" spc="-13" dirty="0">
                <a:latin typeface="Times New Roman"/>
                <a:cs typeface="Times New Roman"/>
              </a:rPr>
              <a:t>ide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spc="-13" dirty="0">
                <a:latin typeface="Times New Roman"/>
                <a:cs typeface="Times New Roman"/>
              </a:rPr>
              <a:t>the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dirty="0">
                <a:latin typeface="Times New Roman"/>
                <a:cs typeface="Times New Roman"/>
              </a:rPr>
              <a:t>g</a:t>
            </a:r>
            <a:r>
              <a:rPr sz="2267" spc="-7" dirty="0">
                <a:latin typeface="Times New Roman"/>
                <a:cs typeface="Times New Roman"/>
              </a:rPr>
              <a:t>r</a:t>
            </a:r>
            <a:r>
              <a:rPr sz="2267" dirty="0">
                <a:latin typeface="Times New Roman"/>
                <a:cs typeface="Times New Roman"/>
              </a:rPr>
              <a:t>oup)</a:t>
            </a:r>
            <a:r>
              <a:rPr sz="2267" spc="-7" dirty="0">
                <a:latin typeface="Times New Roman"/>
                <a:cs typeface="Times New Roman"/>
              </a:rPr>
              <a:t> </a:t>
            </a:r>
            <a:r>
              <a:rPr sz="2267" spc="-13" dirty="0">
                <a:latin typeface="Times New Roman"/>
                <a:cs typeface="Times New Roman"/>
              </a:rPr>
              <a:t>b</a:t>
            </a:r>
            <a:r>
              <a:rPr sz="2267" spc="-20" dirty="0">
                <a:latin typeface="Times New Roman"/>
                <a:cs typeface="Times New Roman"/>
              </a:rPr>
              <a:t>e</a:t>
            </a:r>
            <a:r>
              <a:rPr sz="2267" spc="-7" dirty="0">
                <a:latin typeface="Times New Roman"/>
                <a:cs typeface="Times New Roman"/>
              </a:rPr>
              <a:t>tw</a:t>
            </a:r>
            <a:r>
              <a:rPr sz="2267" spc="-20" dirty="0">
                <a:latin typeface="Times New Roman"/>
                <a:cs typeface="Times New Roman"/>
              </a:rPr>
              <a:t>ee</a:t>
            </a:r>
            <a:r>
              <a:rPr sz="2267" dirty="0">
                <a:latin typeface="Times New Roman"/>
                <a:cs typeface="Times New Roman"/>
              </a:rPr>
              <a:t>n </a:t>
            </a:r>
            <a:r>
              <a:rPr sz="2267" spc="-13" dirty="0">
                <a:latin typeface="Times New Roman"/>
                <a:cs typeface="Times New Roman"/>
              </a:rPr>
              <a:t>th</a:t>
            </a:r>
            <a:r>
              <a:rPr sz="2267" spc="-20" dirty="0">
                <a:latin typeface="Times New Roman"/>
                <a:cs typeface="Times New Roman"/>
              </a:rPr>
              <a:t>em</a:t>
            </a:r>
            <a:r>
              <a:rPr sz="2267" dirty="0" smtClean="0">
                <a:latin typeface="Times New Roman"/>
                <a:cs typeface="Times New Roman"/>
              </a:rPr>
              <a:t>.</a:t>
            </a:r>
            <a:endParaRPr lang="cs-CZ" sz="2267" dirty="0" smtClean="0">
              <a:latin typeface="Times New Roman"/>
              <a:cs typeface="Times New Roman"/>
            </a:endParaRPr>
          </a:p>
          <a:p>
            <a:pPr marL="474121" marR="6773" indent="-457189">
              <a:lnSpc>
                <a:spcPct val="103499"/>
              </a:lnSpc>
              <a:spcBef>
                <a:spcPts val="380"/>
              </a:spcBef>
              <a:buFont typeface="Times New Roman"/>
              <a:buChar char="•"/>
              <a:tabLst>
                <a:tab pos="474121" algn="l"/>
              </a:tabLst>
            </a:pPr>
            <a:r>
              <a:rPr lang="en-US" sz="2267" b="1" spc="-27" dirty="0">
                <a:latin typeface="Times New Roman"/>
                <a:cs typeface="Times New Roman"/>
              </a:rPr>
              <a:t>Why not just aggregate individual preferences of users?</a:t>
            </a:r>
          </a:p>
          <a:p>
            <a:pPr marL="931321" marR="6773" lvl="1" indent="-457189">
              <a:lnSpc>
                <a:spcPct val="103499"/>
              </a:lnSpc>
              <a:spcBef>
                <a:spcPts val="380"/>
              </a:spcBef>
              <a:buFont typeface="Times New Roman"/>
              <a:buChar char="•"/>
              <a:tabLst>
                <a:tab pos="474121" algn="l"/>
              </a:tabLst>
            </a:pPr>
            <a:r>
              <a:rPr lang="en-US" sz="2267" b="1" spc="-27" dirty="0">
                <a:latin typeface="Times New Roman"/>
                <a:cs typeface="Times New Roman"/>
              </a:rPr>
              <a:t>Possible unfairness for individuals with minority opinion</a:t>
            </a:r>
            <a:endParaRPr lang="en-US" sz="2267" dirty="0">
              <a:latin typeface="Times New Roman"/>
              <a:cs typeface="Times New Roman"/>
            </a:endParaRPr>
          </a:p>
          <a:p>
            <a:pPr marL="474121" marR="6773" indent="-457189">
              <a:lnSpc>
                <a:spcPct val="103499"/>
              </a:lnSpc>
              <a:spcBef>
                <a:spcPts val="380"/>
              </a:spcBef>
              <a:buFont typeface="Times New Roman"/>
              <a:buChar char="•"/>
              <a:tabLst>
                <a:tab pos="474121" algn="l"/>
              </a:tabLst>
            </a:pPr>
            <a:endParaRPr sz="2267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476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Item-based Group 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7644063" cy="5584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9812"/>
            <a:ext cx="3885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https://pro.unibz.it/projects/schoolrecsys17/JudithMasthoff.pdf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21" y="1212943"/>
            <a:ext cx="3909873" cy="3270826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57" y="0"/>
            <a:ext cx="4005743" cy="68580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17" y="4384304"/>
            <a:ext cx="4357340" cy="232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11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3804"/>
          </a:xfrm>
          <a:prstGeom prst="rect">
            <a:avLst/>
          </a:prstGeom>
        </p:spPr>
        <p:txBody>
          <a:bodyPr vert="horz" wrap="square" lIns="0" tIns="227584" rIns="0" bIns="0" rtlCol="0" anchor="t" anchorCtr="0" compatLnSpc="1">
            <a:spAutoFit/>
          </a:bodyPr>
          <a:lstStyle/>
          <a:p>
            <a:pPr marL="16933"/>
            <a:r>
              <a:rPr spc="-33" dirty="0" err="1"/>
              <a:t>Fa</a:t>
            </a:r>
            <a:r>
              <a:rPr spc="-20" dirty="0" err="1"/>
              <a:t>i</a:t>
            </a:r>
            <a:r>
              <a:rPr spc="7" dirty="0" err="1"/>
              <a:t>r</a:t>
            </a:r>
            <a:r>
              <a:rPr spc="-20" dirty="0" err="1"/>
              <a:t>n</a:t>
            </a:r>
            <a:r>
              <a:rPr spc="-33" dirty="0" err="1"/>
              <a:t>e</a:t>
            </a:r>
            <a:r>
              <a:rPr spc="-7" dirty="0" err="1"/>
              <a:t>s</a:t>
            </a:r>
            <a:r>
              <a:rPr dirty="0" err="1"/>
              <a:t>s</a:t>
            </a:r>
            <a:r>
              <a:rPr spc="-7" dirty="0">
                <a:latin typeface="Times New Roman"/>
                <a:cs typeface="Times New Roman"/>
              </a:rPr>
              <a:t> </a:t>
            </a:r>
            <a:r>
              <a:rPr spc="-20" dirty="0"/>
              <a:t>i</a:t>
            </a:r>
            <a:r>
              <a:rPr dirty="0"/>
              <a:t>n Group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33" dirty="0" err="1"/>
              <a:t>Rec</a:t>
            </a:r>
            <a:r>
              <a:rPr spc="-20" dirty="0" err="1"/>
              <a:t>o</a:t>
            </a:r>
            <a:r>
              <a:rPr spc="-40" dirty="0" err="1"/>
              <a:t>mm</a:t>
            </a:r>
            <a:r>
              <a:rPr spc="-33" dirty="0" err="1"/>
              <a:t>e</a:t>
            </a:r>
            <a:r>
              <a:rPr spc="-20" dirty="0" err="1"/>
              <a:t>nd</a:t>
            </a:r>
            <a:r>
              <a:rPr spc="-33" dirty="0" err="1"/>
              <a:t>a</a:t>
            </a:r>
            <a:r>
              <a:rPr spc="-20" dirty="0" err="1"/>
              <a:t>ti</a:t>
            </a:r>
            <a:r>
              <a:rPr dirty="0" err="1"/>
              <a:t>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4587" y="1706207"/>
            <a:ext cx="10638367" cy="106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107524" indent="-457189">
              <a:lnSpc>
                <a:spcPct val="102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lang="cs-CZ" sz="2267" b="1" spc="-20" dirty="0" smtClean="0">
                <a:latin typeface="Times New Roman"/>
                <a:cs typeface="Times New Roman"/>
              </a:rPr>
              <a:t>Item-based group RS</a:t>
            </a:r>
          </a:p>
          <a:p>
            <a:pPr marL="931321" marR="107524" lvl="1" indent="-457189">
              <a:lnSpc>
                <a:spcPct val="102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lang="cs-CZ" sz="2267" b="1" spc="-20" dirty="0" smtClean="0">
                <a:latin typeface="Times New Roman"/>
                <a:cs typeface="Times New Roman"/>
              </a:rPr>
              <a:t>Faster</a:t>
            </a:r>
          </a:p>
          <a:p>
            <a:pPr marL="931321" marR="107524" lvl="1" indent="-457189">
              <a:lnSpc>
                <a:spcPct val="102400"/>
              </a:lnSpc>
              <a:buFont typeface="Times New Roman"/>
              <a:buChar char="•"/>
              <a:tabLst>
                <a:tab pos="474121" algn="l"/>
              </a:tabLst>
            </a:pPr>
            <a:r>
              <a:rPr lang="cs-CZ" sz="2267" b="1" spc="-20" dirty="0" smtClean="0">
                <a:latin typeface="Times New Roman"/>
                <a:cs typeface="Times New Roman"/>
              </a:rPr>
              <a:t>Still high chance of unfairness</a:t>
            </a:r>
            <a:endParaRPr sz="2267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49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714587" y="6605241"/>
            <a:ext cx="63161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X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ao, 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Li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n, 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t 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l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. "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F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r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n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ss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-awar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7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group rec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o</a:t>
            </a:r>
            <a:r>
              <a:rPr sz="1333" spc="-20" dirty="0">
                <a:solidFill>
                  <a:srgbClr val="222222"/>
                </a:solidFill>
                <a:latin typeface="Times New Roman"/>
                <a:cs typeface="Times New Roman"/>
              </a:rPr>
              <a:t>mm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nd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ti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on w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it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h 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p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are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t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o-eff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c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n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cy." 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y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’17</a:t>
            </a:r>
            <a:endParaRPr sz="1333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302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94487"/>
            <a:ext cx="7313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cs-CZ" sz="3200" spc="-5" dirty="0">
                <a:solidFill>
                  <a:srgbClr val="000000"/>
                </a:solidFill>
                <a:latin typeface="Arial"/>
                <a:cs typeface="Arial"/>
              </a:rPr>
              <a:t>Basic </a:t>
            </a:r>
            <a:r>
              <a:rPr lang="cs-CZ" sz="3200" spc="-5" dirty="0" err="1">
                <a:solidFill>
                  <a:srgbClr val="000000"/>
                </a:solidFill>
                <a:latin typeface="Arial"/>
                <a:cs typeface="Arial"/>
              </a:rPr>
              <a:t>algorithms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584834"/>
            <a:ext cx="8383270" cy="27622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Non-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personalized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&amp;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item-based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&amp; session-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models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KNN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variants</a:t>
            </a:r>
            <a:endParaRPr dirty="0"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Matrix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factorizations</a:t>
            </a:r>
            <a:endParaRPr dirty="0">
              <a:latin typeface="Calibri"/>
              <a:cs typeface="Calibri"/>
            </a:endParaRPr>
          </a:p>
          <a:p>
            <a:pPr marL="1041400" marR="275590" lvl="1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Content-aware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factorization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methods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Reinforced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learning /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multi-armed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bandits</a:t>
            </a:r>
            <a:endParaRPr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32640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4564" y="1725771"/>
            <a:ext cx="10761133" cy="26929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Times New Roman"/>
              <a:buChar char="•"/>
              <a:tabLst>
                <a:tab pos="474968" algn="l"/>
              </a:tabLst>
            </a:pPr>
            <a:r>
              <a:rPr sz="2400" b="1" spc="-20" dirty="0">
                <a:latin typeface="Times New Roman"/>
                <a:cs typeface="Times New Roman"/>
              </a:rPr>
              <a:t>Met</a:t>
            </a:r>
            <a:r>
              <a:rPr sz="2400" b="1" spc="-7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o</a:t>
            </a:r>
            <a:r>
              <a:rPr sz="2400" b="1" spc="-7" dirty="0">
                <a:latin typeface="Times New Roman"/>
                <a:cs typeface="Times New Roman"/>
              </a:rPr>
              <a:t>d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007508" marR="6773" lvl="1" indent="-380990">
              <a:lnSpc>
                <a:spcPts val="2533"/>
              </a:lnSpc>
              <a:spcBef>
                <a:spcPts val="693"/>
              </a:spcBef>
              <a:buFont typeface="Times New Roman"/>
              <a:buChar char="–"/>
              <a:tabLst>
                <a:tab pos="1008355" algn="l"/>
              </a:tabLst>
            </a:pPr>
            <a:r>
              <a:rPr sz="2133" spc="-20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260" dirty="0">
                <a:latin typeface="Times New Roman"/>
                <a:cs typeface="Times New Roman"/>
              </a:rPr>
              <a:t> </a:t>
            </a:r>
            <a:r>
              <a:rPr sz="2133" b="1" spc="-7" dirty="0">
                <a:latin typeface="Times New Roman"/>
                <a:cs typeface="Times New Roman"/>
              </a:rPr>
              <a:t>S</a:t>
            </a:r>
            <a:r>
              <a:rPr sz="2133" b="1" spc="-13" dirty="0">
                <a:latin typeface="Times New Roman"/>
                <a:cs typeface="Times New Roman"/>
              </a:rPr>
              <a:t>oc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al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-253" dirty="0">
                <a:latin typeface="Times New Roman"/>
                <a:cs typeface="Times New Roman"/>
              </a:rPr>
              <a:t> </a:t>
            </a:r>
            <a:r>
              <a:rPr sz="2133" b="1" spc="-20" dirty="0">
                <a:latin typeface="Times New Roman"/>
                <a:cs typeface="Times New Roman"/>
              </a:rPr>
              <a:t>We</a:t>
            </a:r>
            <a:r>
              <a:rPr sz="2133" b="1" dirty="0">
                <a:latin typeface="Times New Roman"/>
                <a:cs typeface="Times New Roman"/>
              </a:rPr>
              <a:t>lf</a:t>
            </a:r>
            <a:r>
              <a:rPr sz="2133" b="1" spc="-13" dirty="0">
                <a:latin typeface="Times New Roman"/>
                <a:cs typeface="Times New Roman"/>
              </a:rPr>
              <a:t>are</a:t>
            </a:r>
            <a:r>
              <a:rPr sz="2133" b="1" dirty="0">
                <a:latin typeface="Times New Roman"/>
                <a:cs typeface="Times New Roman"/>
              </a:rPr>
              <a:t> </a:t>
            </a:r>
            <a:r>
              <a:rPr sz="2133" b="1" spc="-26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(</a:t>
            </a:r>
            <a:r>
              <a:rPr sz="2133" dirty="0">
                <a:latin typeface="Cambria Math"/>
                <a:cs typeface="Cambria Math"/>
              </a:rPr>
              <a:t>𝑆</a:t>
            </a:r>
            <a:r>
              <a:rPr sz="2133" spc="87" dirty="0">
                <a:latin typeface="Cambria Math"/>
                <a:cs typeface="Cambria Math"/>
              </a:rPr>
              <a:t>𝑊</a:t>
            </a:r>
            <a:r>
              <a:rPr sz="2133" spc="-7" dirty="0">
                <a:latin typeface="Cambria Math"/>
                <a:cs typeface="Cambria Math"/>
              </a:rPr>
              <a:t>(</a:t>
            </a:r>
            <a:r>
              <a:rPr sz="2133" dirty="0">
                <a:latin typeface="Cambria Math"/>
                <a:cs typeface="Cambria Math"/>
              </a:rPr>
              <a:t>𝑔,</a:t>
            </a:r>
            <a:r>
              <a:rPr sz="2133" spc="-187" dirty="0">
                <a:latin typeface="Times New Roman"/>
                <a:cs typeface="Times New Roman"/>
              </a:rPr>
              <a:t> </a:t>
            </a:r>
            <a:r>
              <a:rPr sz="2133" spc="47" dirty="0">
                <a:latin typeface="Cambria Math"/>
                <a:cs typeface="Cambria Math"/>
              </a:rPr>
              <a:t>𝐼</a:t>
            </a:r>
            <a:r>
              <a:rPr sz="2133" spc="-7" dirty="0">
                <a:latin typeface="Cambria Math"/>
                <a:cs typeface="Cambria Math"/>
              </a:rPr>
              <a:t>)</a:t>
            </a:r>
            <a:r>
              <a:rPr sz="2133" dirty="0">
                <a:latin typeface="Times New Roman"/>
                <a:cs typeface="Times New Roman"/>
              </a:rPr>
              <a:t>)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25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ove</a:t>
            </a:r>
            <a:r>
              <a:rPr sz="2133" dirty="0">
                <a:latin typeface="Times New Roman"/>
                <a:cs typeface="Times New Roman"/>
              </a:rPr>
              <a:t>r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7" dirty="0">
                <a:latin typeface="Times New Roman"/>
                <a:cs typeface="Times New Roman"/>
              </a:rPr>
              <a:t>l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25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u</a:t>
            </a:r>
            <a:r>
              <a:rPr sz="2133" dirty="0">
                <a:latin typeface="Times New Roman"/>
                <a:cs typeface="Times New Roman"/>
              </a:rPr>
              <a:t>tility </a:t>
            </a:r>
            <a:r>
              <a:rPr sz="2133" spc="-26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 </a:t>
            </a:r>
            <a:r>
              <a:rPr sz="2133" spc="-26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l</a:t>
            </a:r>
            <a:r>
              <a:rPr sz="2133" spc="-7" dirty="0">
                <a:latin typeface="Times New Roman"/>
                <a:cs typeface="Times New Roman"/>
              </a:rPr>
              <a:t>l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26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us</a:t>
            </a:r>
            <a:r>
              <a:rPr sz="2133" spc="-13" dirty="0">
                <a:latin typeface="Times New Roman"/>
                <a:cs typeface="Times New Roman"/>
              </a:rPr>
              <a:t>e</a:t>
            </a:r>
            <a:r>
              <a:rPr sz="2133" dirty="0">
                <a:latin typeface="Times New Roman"/>
                <a:cs typeface="Times New Roman"/>
              </a:rPr>
              <a:t>rs </a:t>
            </a:r>
            <a:r>
              <a:rPr sz="2133" spc="-26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insi</a:t>
            </a:r>
            <a:r>
              <a:rPr sz="2133" spc="-13" dirty="0">
                <a:latin typeface="Times New Roman"/>
                <a:cs typeface="Times New Roman"/>
              </a:rPr>
              <a:t>de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26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260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group </a:t>
            </a:r>
            <a:r>
              <a:rPr sz="2133" spc="-260" dirty="0">
                <a:latin typeface="Times New Roman"/>
                <a:cs typeface="Times New Roman"/>
              </a:rPr>
              <a:t> </a:t>
            </a:r>
            <a:r>
              <a:rPr sz="2133" spc="-27" dirty="0">
                <a:latin typeface="Cambria Math"/>
                <a:cs typeface="Cambria Math"/>
              </a:rPr>
              <a:t>𝑔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2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g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n </a:t>
            </a:r>
            <a:r>
              <a:rPr sz="2133" spc="-260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group r</a:t>
            </a:r>
            <a:r>
              <a:rPr sz="2133" spc="-13" dirty="0">
                <a:latin typeface="Times New Roman"/>
                <a:cs typeface="Times New Roman"/>
              </a:rPr>
              <a:t>ecommenda</a:t>
            </a:r>
            <a:r>
              <a:rPr sz="2133" dirty="0">
                <a:latin typeface="Times New Roman"/>
                <a:cs typeface="Times New Roman"/>
              </a:rPr>
              <a:t>tion </a:t>
            </a:r>
            <a:r>
              <a:rPr sz="2133" i="1" dirty="0">
                <a:latin typeface="Times New Roman"/>
                <a:cs typeface="Times New Roman"/>
              </a:rPr>
              <a:t>I</a:t>
            </a:r>
            <a:r>
              <a:rPr sz="2133" dirty="0">
                <a:latin typeface="Times New Roman"/>
                <a:cs typeface="Times New Roman"/>
              </a:rPr>
              <a:t>.</a:t>
            </a:r>
            <a:endParaRPr sz="2133">
              <a:latin typeface="Times New Roman"/>
              <a:cs typeface="Times New Roman"/>
            </a:endParaRPr>
          </a:p>
          <a:p>
            <a:pPr marL="626518">
              <a:spcBef>
                <a:spcPts val="433"/>
              </a:spcBef>
              <a:tabLst>
                <a:tab pos="1006661" algn="l"/>
              </a:tabLst>
            </a:pPr>
            <a:r>
              <a:rPr sz="2133" dirty="0">
                <a:latin typeface="Times New Roman"/>
                <a:cs typeface="Times New Roman"/>
              </a:rPr>
              <a:t>–	</a:t>
            </a:r>
            <a:r>
              <a:rPr sz="2133" spc="-20" dirty="0">
                <a:latin typeface="Times New Roman"/>
                <a:cs typeface="Times New Roman"/>
              </a:rPr>
              <a:t>T</a:t>
            </a:r>
            <a:r>
              <a:rPr sz="2133" spc="-13" dirty="0">
                <a:latin typeface="Times New Roman"/>
                <a:cs typeface="Times New Roman"/>
              </a:rPr>
              <a:t>he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b="1" spc="-20" dirty="0">
                <a:latin typeface="Times New Roman"/>
                <a:cs typeface="Times New Roman"/>
              </a:rPr>
              <a:t>F</a:t>
            </a:r>
            <a:r>
              <a:rPr sz="2133" b="1" spc="-13" dirty="0">
                <a:latin typeface="Times New Roman"/>
                <a:cs typeface="Times New Roman"/>
              </a:rPr>
              <a:t>a</a:t>
            </a:r>
            <a:r>
              <a:rPr sz="2133" b="1" dirty="0">
                <a:latin typeface="Times New Roman"/>
                <a:cs typeface="Times New Roman"/>
              </a:rPr>
              <a:t>i</a:t>
            </a:r>
            <a:r>
              <a:rPr sz="2133" b="1" spc="-13" dirty="0">
                <a:latin typeface="Times New Roman"/>
                <a:cs typeface="Times New Roman"/>
              </a:rPr>
              <a:t>r</a:t>
            </a:r>
            <a:r>
              <a:rPr sz="2133" b="1" spc="-7" dirty="0">
                <a:latin typeface="Times New Roman"/>
                <a:cs typeface="Times New Roman"/>
              </a:rPr>
              <a:t>n</a:t>
            </a:r>
            <a:r>
              <a:rPr sz="2133" b="1" spc="-13" dirty="0">
                <a:latin typeface="Times New Roman"/>
                <a:cs typeface="Times New Roman"/>
              </a:rPr>
              <a:t>e</a:t>
            </a:r>
            <a:r>
              <a:rPr sz="2133" b="1" dirty="0">
                <a:latin typeface="Times New Roman"/>
                <a:cs typeface="Times New Roman"/>
              </a:rPr>
              <a:t>ss </a:t>
            </a:r>
            <a:r>
              <a:rPr sz="2133" dirty="0">
                <a:latin typeface="Times New Roman"/>
                <a:cs typeface="Times New Roman"/>
              </a:rPr>
              <a:t>(</a:t>
            </a:r>
            <a:r>
              <a:rPr sz="2133" spc="53" dirty="0">
                <a:latin typeface="Cambria Math"/>
                <a:cs typeface="Cambria Math"/>
              </a:rPr>
              <a:t>𝐹</a:t>
            </a:r>
            <a:r>
              <a:rPr sz="2133" spc="-7" dirty="0">
                <a:latin typeface="Cambria Math"/>
                <a:cs typeface="Cambria Math"/>
              </a:rPr>
              <a:t>(</a:t>
            </a:r>
            <a:r>
              <a:rPr sz="2133" dirty="0">
                <a:latin typeface="Cambria Math"/>
                <a:cs typeface="Cambria Math"/>
              </a:rPr>
              <a:t>𝑔,</a:t>
            </a:r>
            <a:r>
              <a:rPr sz="2133" spc="-187" dirty="0">
                <a:latin typeface="Times New Roman"/>
                <a:cs typeface="Times New Roman"/>
              </a:rPr>
              <a:t> </a:t>
            </a:r>
            <a:r>
              <a:rPr sz="2133" spc="47" dirty="0">
                <a:latin typeface="Cambria Math"/>
                <a:cs typeface="Cambria Math"/>
              </a:rPr>
              <a:t>𝐼</a:t>
            </a:r>
            <a:r>
              <a:rPr sz="2133" spc="-7" dirty="0">
                <a:latin typeface="Cambria Math"/>
                <a:cs typeface="Cambria Math"/>
              </a:rPr>
              <a:t>)</a:t>
            </a:r>
            <a:r>
              <a:rPr sz="2133" dirty="0">
                <a:latin typeface="Times New Roman"/>
                <a:cs typeface="Times New Roman"/>
              </a:rPr>
              <a:t>)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r>
              <a:rPr sz="2133" spc="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a</a:t>
            </a:r>
            <a:r>
              <a:rPr sz="2133" dirty="0">
                <a:latin typeface="Times New Roman"/>
                <a:cs typeface="Times New Roman"/>
              </a:rPr>
              <a:t> f</a:t>
            </a:r>
            <a:r>
              <a:rPr sz="2133" spc="-13" dirty="0">
                <a:latin typeface="Times New Roman"/>
                <a:cs typeface="Times New Roman"/>
              </a:rPr>
              <a:t>unc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Times New Roman"/>
                <a:cs typeface="Times New Roman"/>
              </a:rPr>
              <a:t>of  </a:t>
            </a:r>
            <a:r>
              <a:rPr sz="2133" spc="7" dirty="0">
                <a:latin typeface="Cambria Math"/>
                <a:cs typeface="Cambria Math"/>
              </a:rPr>
              <a:t>𝑈</a:t>
            </a:r>
            <a:r>
              <a:rPr sz="2133" spc="-7" dirty="0">
                <a:latin typeface="Cambria Math"/>
                <a:cs typeface="Cambria Math"/>
              </a:rPr>
              <a:t>(</a:t>
            </a:r>
            <a:r>
              <a:rPr sz="2133" spc="20" dirty="0">
                <a:latin typeface="Cambria Math"/>
                <a:cs typeface="Cambria Math"/>
              </a:rPr>
              <a:t>𝑢</a:t>
            </a:r>
            <a:r>
              <a:rPr sz="2133" dirty="0">
                <a:latin typeface="Cambria Math"/>
                <a:cs typeface="Cambria Math"/>
              </a:rPr>
              <a:t>,</a:t>
            </a:r>
            <a:r>
              <a:rPr sz="2133" spc="-187" dirty="0">
                <a:latin typeface="Times New Roman"/>
                <a:cs typeface="Times New Roman"/>
              </a:rPr>
              <a:t> </a:t>
            </a:r>
            <a:r>
              <a:rPr sz="2133" spc="47" dirty="0">
                <a:latin typeface="Cambria Math"/>
                <a:cs typeface="Cambria Math"/>
              </a:rPr>
              <a:t>𝐼</a:t>
            </a:r>
            <a:r>
              <a:rPr sz="2133" spc="-7" dirty="0">
                <a:latin typeface="Cambria Math"/>
                <a:cs typeface="Cambria Math"/>
              </a:rPr>
              <a:t>)</a:t>
            </a:r>
            <a:r>
              <a:rPr sz="2133" dirty="0">
                <a:latin typeface="Cambria Math"/>
                <a:cs typeface="Cambria Math"/>
              </a:rPr>
              <a:t>,</a:t>
            </a:r>
            <a:r>
              <a:rPr sz="2133" spc="-18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Cambria Math"/>
                <a:cs typeface="Cambria Math"/>
              </a:rPr>
              <a:t>∀</a:t>
            </a:r>
            <a:r>
              <a:rPr sz="2133" spc="-27" dirty="0">
                <a:latin typeface="Cambria Math"/>
                <a:cs typeface="Cambria Math"/>
              </a:rPr>
              <a:t>𝑢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33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Cambria Math"/>
                <a:cs typeface="Cambria Math"/>
              </a:rPr>
              <a:t>∈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7" dirty="0">
                <a:latin typeface="Times New Roman"/>
                <a:cs typeface="Times New Roman"/>
              </a:rPr>
              <a:t> </a:t>
            </a:r>
            <a:r>
              <a:rPr sz="2133" dirty="0">
                <a:latin typeface="Cambria Math"/>
                <a:cs typeface="Cambria Math"/>
              </a:rPr>
              <a:t>𝑔,</a:t>
            </a:r>
            <a:r>
              <a:rPr sz="2133" spc="-187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Cambria Math"/>
                <a:cs typeface="Cambria Math"/>
              </a:rPr>
              <a:t>∀</a:t>
            </a:r>
            <a:r>
              <a:rPr sz="2133" spc="47" dirty="0">
                <a:latin typeface="Cambria Math"/>
                <a:cs typeface="Cambria Math"/>
              </a:rPr>
              <a:t>𝐼</a:t>
            </a:r>
            <a:r>
              <a:rPr sz="2133" dirty="0">
                <a:latin typeface="Times New Roman"/>
                <a:cs typeface="Times New Roman"/>
              </a:rPr>
              <a:t>.</a:t>
            </a:r>
            <a:endParaRPr sz="2133">
              <a:latin typeface="Times New Roman"/>
              <a:cs typeface="Times New Roman"/>
            </a:endParaRPr>
          </a:p>
          <a:p>
            <a:pPr marL="1007508" lvl="1" indent="-380990">
              <a:spcBef>
                <a:spcPts val="512"/>
              </a:spcBef>
              <a:buFont typeface="Times New Roman"/>
              <a:buChar char="–"/>
              <a:tabLst>
                <a:tab pos="1007508" algn="l"/>
              </a:tabLst>
            </a:pPr>
            <a:r>
              <a:rPr sz="2133" dirty="0">
                <a:latin typeface="Times New Roman"/>
                <a:cs typeface="Times New Roman"/>
              </a:rPr>
              <a:t>M</a:t>
            </a:r>
            <a:r>
              <a:rPr sz="2133" spc="-13" dirty="0">
                <a:latin typeface="Times New Roman"/>
                <a:cs typeface="Times New Roman"/>
              </a:rPr>
              <a:t>u</a:t>
            </a:r>
            <a:r>
              <a:rPr sz="2133" dirty="0">
                <a:latin typeface="Times New Roman"/>
                <a:cs typeface="Times New Roman"/>
              </a:rPr>
              <a:t>lti-</a:t>
            </a:r>
            <a:r>
              <a:rPr sz="2133" spc="-13" dirty="0">
                <a:latin typeface="Times New Roman"/>
                <a:cs typeface="Times New Roman"/>
              </a:rPr>
              <a:t>Ob</a:t>
            </a:r>
            <a:r>
              <a:rPr sz="2133" dirty="0">
                <a:latin typeface="Times New Roman"/>
                <a:cs typeface="Times New Roman"/>
              </a:rPr>
              <a:t>j</a:t>
            </a:r>
            <a:r>
              <a:rPr sz="2133" spc="-13" dirty="0">
                <a:latin typeface="Times New Roman"/>
                <a:cs typeface="Times New Roman"/>
              </a:rPr>
              <a:t>ec</a:t>
            </a:r>
            <a:r>
              <a:rPr sz="2133" dirty="0">
                <a:latin typeface="Times New Roman"/>
                <a:cs typeface="Times New Roman"/>
              </a:rPr>
              <a:t>ti</a:t>
            </a:r>
            <a:r>
              <a:rPr sz="2133" spc="-13" dirty="0">
                <a:latin typeface="Times New Roman"/>
                <a:cs typeface="Times New Roman"/>
              </a:rPr>
              <a:t>ve</a:t>
            </a:r>
            <a:r>
              <a:rPr sz="2133" dirty="0">
                <a:latin typeface="Times New Roman"/>
                <a:cs typeface="Times New Roman"/>
              </a:rPr>
              <a:t> </a:t>
            </a:r>
            <a:r>
              <a:rPr sz="2133" spc="-13" dirty="0">
                <a:latin typeface="Times New Roman"/>
                <a:cs typeface="Times New Roman"/>
              </a:rPr>
              <a:t>Op</a:t>
            </a:r>
            <a:r>
              <a:rPr sz="2133" dirty="0">
                <a:latin typeface="Times New Roman"/>
                <a:cs typeface="Times New Roman"/>
              </a:rPr>
              <a:t>ti</a:t>
            </a:r>
            <a:r>
              <a:rPr sz="2133" spc="-13" dirty="0">
                <a:latin typeface="Times New Roman"/>
                <a:cs typeface="Times New Roman"/>
              </a:rPr>
              <a:t>m</a:t>
            </a:r>
            <a:r>
              <a:rPr sz="2133" dirty="0">
                <a:latin typeface="Times New Roman"/>
                <a:cs typeface="Times New Roman"/>
              </a:rPr>
              <a:t>i</a:t>
            </a:r>
            <a:r>
              <a:rPr sz="2133" spc="-13" dirty="0">
                <a:latin typeface="Times New Roman"/>
                <a:cs typeface="Times New Roman"/>
              </a:rPr>
              <a:t>za</a:t>
            </a:r>
            <a:r>
              <a:rPr sz="2133" dirty="0">
                <a:latin typeface="Times New Roman"/>
                <a:cs typeface="Times New Roman"/>
              </a:rPr>
              <a:t>tion</a:t>
            </a:r>
            <a:r>
              <a:rPr sz="2133" spc="-7" dirty="0">
                <a:latin typeface="Times New Roman"/>
                <a:cs typeface="Times New Roman"/>
              </a:rPr>
              <a:t>:</a:t>
            </a:r>
            <a:endParaRPr sz="2133">
              <a:latin typeface="Times New Roman"/>
              <a:cs typeface="Times New Roman"/>
            </a:endParaRPr>
          </a:p>
          <a:p>
            <a:pPr marL="474121" marR="6773" indent="-457189">
              <a:lnSpc>
                <a:spcPts val="2813"/>
              </a:lnSpc>
              <a:spcBef>
                <a:spcPts val="780"/>
              </a:spcBef>
              <a:buFont typeface="Times New Roman"/>
              <a:buChar char="•"/>
              <a:tabLst>
                <a:tab pos="474121" algn="l"/>
              </a:tabLst>
            </a:pPr>
            <a:r>
              <a:rPr sz="2400" b="1" spc="-27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7" dirty="0">
                <a:latin typeface="Times New Roman"/>
                <a:cs typeface="Times New Roman"/>
              </a:rPr>
              <a:t>p</a:t>
            </a:r>
            <a:r>
              <a:rPr sz="2400" b="1" spc="-13" dirty="0">
                <a:latin typeface="Times New Roman"/>
                <a:cs typeface="Times New Roman"/>
              </a:rPr>
              <a:t>eri</a:t>
            </a:r>
            <a:r>
              <a:rPr sz="2400" b="1" dirty="0">
                <a:latin typeface="Times New Roman"/>
                <a:cs typeface="Times New Roman"/>
              </a:rPr>
              <a:t>m</a:t>
            </a:r>
            <a:r>
              <a:rPr sz="2400" b="1" spc="-13" dirty="0">
                <a:latin typeface="Times New Roman"/>
                <a:cs typeface="Times New Roman"/>
              </a:rPr>
              <a:t>e</a:t>
            </a:r>
            <a:r>
              <a:rPr sz="2400" b="1" spc="-7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47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</a:t>
            </a:r>
            <a:r>
              <a:rPr sz="2400" b="1" spc="-7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lt</a:t>
            </a:r>
            <a:r>
              <a:rPr sz="2400" b="1" spc="-7" dirty="0">
                <a:latin typeface="Times New Roman"/>
                <a:cs typeface="Times New Roman"/>
              </a:rPr>
              <a:t>s</a:t>
            </a:r>
            <a:r>
              <a:rPr sz="2400" spc="-7" dirty="0">
                <a:latin typeface="Times New Roman"/>
                <a:cs typeface="Times New Roman"/>
              </a:rPr>
              <a:t>: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ult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indicate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that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spc="-13" dirty="0">
                <a:latin typeface="Times New Roman"/>
                <a:cs typeface="Times New Roman"/>
              </a:rPr>
              <a:t>ide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7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3" dirty="0">
                <a:latin typeface="Times New Roman"/>
                <a:cs typeface="Times New Roman"/>
              </a:rPr>
              <a:t>ai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3" dirty="0">
                <a:latin typeface="Times New Roman"/>
                <a:cs typeface="Times New Roman"/>
              </a:rPr>
              <a:t>ne</a:t>
            </a:r>
            <a:r>
              <a:rPr sz="2400" spc="-7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can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im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-13" dirty="0">
                <a:latin typeface="Times New Roman"/>
                <a:cs typeface="Times New Roman"/>
              </a:rPr>
              <a:t>ove</a:t>
            </a:r>
            <a:r>
              <a:rPr sz="2400" spc="4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the</a:t>
            </a:r>
            <a:r>
              <a:rPr sz="2400" spc="-7" dirty="0">
                <a:latin typeface="Times New Roman"/>
                <a:cs typeface="Times New Roman"/>
              </a:rPr>
              <a:t> </a:t>
            </a:r>
            <a:r>
              <a:rPr sz="2400" spc="-13" dirty="0">
                <a:latin typeface="Times New Roman"/>
                <a:cs typeface="Times New Roman"/>
              </a:rPr>
              <a:t>qualit</a:t>
            </a:r>
            <a:r>
              <a:rPr sz="2400" dirty="0">
                <a:latin typeface="Times New Roman"/>
                <a:cs typeface="Times New Roman"/>
              </a:rPr>
              <a:t>y of group r</a:t>
            </a:r>
            <a:r>
              <a:rPr sz="2400" spc="-13" dirty="0">
                <a:latin typeface="Times New Roman"/>
                <a:cs typeface="Times New Roman"/>
              </a:rPr>
              <a:t>ecommendati</a:t>
            </a:r>
            <a:r>
              <a:rPr sz="2400" dirty="0">
                <a:latin typeface="Times New Roman"/>
                <a:cs typeface="Times New Roman"/>
              </a:rPr>
              <a:t>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5615" y="3257297"/>
            <a:ext cx="4441179" cy="308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275153" y="4727403"/>
            <a:ext cx="10307239" cy="874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9796108" y="4621625"/>
            <a:ext cx="1786467" cy="1176867"/>
          </a:xfrm>
          <a:custGeom>
            <a:avLst/>
            <a:gdLst/>
            <a:ahLst/>
            <a:cxnLst/>
            <a:rect l="l" t="t" r="r" b="b"/>
            <a:pathLst>
              <a:path w="1339850" h="882650">
                <a:moveTo>
                  <a:pt x="0" y="882490"/>
                </a:moveTo>
                <a:lnTo>
                  <a:pt x="1339702" y="882490"/>
                </a:lnTo>
                <a:lnTo>
                  <a:pt x="1339702" y="0"/>
                </a:lnTo>
                <a:lnTo>
                  <a:pt x="0" y="0"/>
                </a:lnTo>
                <a:lnTo>
                  <a:pt x="0" y="882490"/>
                </a:lnTo>
                <a:close/>
              </a:path>
            </a:pathLst>
          </a:custGeom>
          <a:ln w="15874"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50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714587" y="6605241"/>
            <a:ext cx="6316133" cy="205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X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ao, 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Li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n, 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t 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l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. "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F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r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n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ss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-awar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7" dirty="0">
                <a:solidFill>
                  <a:srgbClr val="222222"/>
                </a:solidFill>
                <a:latin typeface="Times New Roman"/>
                <a:cs typeface="Times New Roman"/>
              </a:rPr>
              <a:t> 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group rec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o</a:t>
            </a:r>
            <a:r>
              <a:rPr sz="1333" spc="-20" dirty="0">
                <a:solidFill>
                  <a:srgbClr val="222222"/>
                </a:solidFill>
                <a:latin typeface="Times New Roman"/>
                <a:cs typeface="Times New Roman"/>
              </a:rPr>
              <a:t>mm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nd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ti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on w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it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h 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p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are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t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o-eff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c</a:t>
            </a:r>
            <a:r>
              <a:rPr sz="1333" spc="-13" dirty="0">
                <a:solidFill>
                  <a:srgbClr val="222222"/>
                </a:solidFill>
                <a:latin typeface="Times New Roman"/>
                <a:cs typeface="Times New Roman"/>
              </a:rPr>
              <a:t>i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e</a:t>
            </a:r>
            <a:r>
              <a:rPr sz="1333" spc="-7" dirty="0">
                <a:solidFill>
                  <a:srgbClr val="222222"/>
                </a:solidFill>
                <a:latin typeface="Times New Roman"/>
                <a:cs typeface="Times New Roman"/>
              </a:rPr>
              <a:t>n</a:t>
            </a:r>
            <a:r>
              <a:rPr sz="1333" dirty="0">
                <a:solidFill>
                  <a:srgbClr val="222222"/>
                </a:solidFill>
                <a:latin typeface="Times New Roman"/>
                <a:cs typeface="Times New Roman"/>
              </a:rPr>
              <a:t>cy."  </a:t>
            </a:r>
            <a:r>
              <a:rPr sz="1333" spc="-20" dirty="0">
                <a:latin typeface="Times New Roman"/>
                <a:cs typeface="Times New Roman"/>
              </a:rPr>
              <a:t>R</a:t>
            </a:r>
            <a:r>
              <a:rPr sz="1333" dirty="0">
                <a:latin typeface="Times New Roman"/>
                <a:cs typeface="Times New Roman"/>
              </a:rPr>
              <a:t>ec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y</a:t>
            </a:r>
            <a:r>
              <a:rPr sz="1333" spc="-7" dirty="0">
                <a:latin typeface="Times New Roman"/>
                <a:cs typeface="Times New Roman"/>
              </a:rPr>
              <a:t>s</a:t>
            </a:r>
            <a:r>
              <a:rPr sz="1333" dirty="0">
                <a:latin typeface="Times New Roman"/>
                <a:cs typeface="Times New Roman"/>
              </a:rPr>
              <a:t>’17</a:t>
            </a:r>
          </a:p>
        </p:txBody>
      </p:sp>
    </p:spTree>
    <p:extLst>
      <p:ext uri="{BB962C8B-B14F-4D97-AF65-F5344CB8AC3E}">
        <p14:creationId xmlns:p14="http://schemas.microsoft.com/office/powerpoint/2010/main" val="21320960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51</a:t>
            </a:fld>
            <a:endParaRPr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648D2E9-C580-4A71-AEFE-E6373EA66654}"/>
              </a:ext>
            </a:extLst>
          </p:cNvPr>
          <p:cNvSpPr txBox="1"/>
          <p:nvPr/>
        </p:nvSpPr>
        <p:spPr>
          <a:xfrm>
            <a:off x="903110" y="1847461"/>
            <a:ext cx="7251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:</a:t>
            </a:r>
          </a:p>
          <a:p>
            <a:pPr marL="285750" indent="-285750">
              <a:buFontTx/>
              <a:buChar char="-"/>
            </a:pPr>
            <a:r>
              <a:rPr lang="cs-CZ" dirty="0"/>
              <a:t>Fairness metrics does not consider </a:t>
            </a:r>
            <a:r>
              <a:rPr lang="cs-CZ" dirty="0" smtClean="0"/>
              <a:t>ranking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User</a:t>
            </a:r>
            <a:r>
              <a:rPr lang="en-US" dirty="0" smtClean="0"/>
              <a:t>’s attention is unevenly distributed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FC51F20-5544-47C5-BB7E-79D991940244}"/>
              </a:ext>
            </a:extLst>
          </p:cNvPr>
          <p:cNvSpPr/>
          <p:nvPr/>
        </p:nvSpPr>
        <p:spPr>
          <a:xfrm>
            <a:off x="1427584" y="3013788"/>
            <a:ext cx="1007706" cy="3228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ACF14325-6A25-47CD-8EBA-58541D7B539B}"/>
              </a:ext>
            </a:extLst>
          </p:cNvPr>
          <p:cNvSpPr/>
          <p:nvPr/>
        </p:nvSpPr>
        <p:spPr>
          <a:xfrm>
            <a:off x="1595535" y="3134284"/>
            <a:ext cx="662474" cy="373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D0960D82-2115-4BD4-A582-7EA4B12D4C54}"/>
              </a:ext>
            </a:extLst>
          </p:cNvPr>
          <p:cNvSpPr/>
          <p:nvPr/>
        </p:nvSpPr>
        <p:spPr>
          <a:xfrm>
            <a:off x="1595535" y="3666410"/>
            <a:ext cx="662474" cy="373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04C3AE4-2464-4F9E-9AFC-6F8F58B0BEA4}"/>
              </a:ext>
            </a:extLst>
          </p:cNvPr>
          <p:cNvSpPr/>
          <p:nvPr/>
        </p:nvSpPr>
        <p:spPr>
          <a:xfrm>
            <a:off x="1595535" y="4198536"/>
            <a:ext cx="662474" cy="373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9EAEC2B5-2F67-46A5-AE12-CF717A00C87B}"/>
              </a:ext>
            </a:extLst>
          </p:cNvPr>
          <p:cNvSpPr/>
          <p:nvPr/>
        </p:nvSpPr>
        <p:spPr>
          <a:xfrm>
            <a:off x="1606709" y="4728166"/>
            <a:ext cx="662474" cy="373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0F4BA74-5C63-436B-888D-4C5ABE22FCFD}"/>
              </a:ext>
            </a:extLst>
          </p:cNvPr>
          <p:cNvSpPr/>
          <p:nvPr/>
        </p:nvSpPr>
        <p:spPr>
          <a:xfrm>
            <a:off x="1595535" y="5257796"/>
            <a:ext cx="662474" cy="373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4DFA84E0-1936-4043-AF62-CCB51B4FF486}"/>
              </a:ext>
            </a:extLst>
          </p:cNvPr>
          <p:cNvSpPr/>
          <p:nvPr/>
        </p:nvSpPr>
        <p:spPr>
          <a:xfrm>
            <a:off x="1595535" y="5750174"/>
            <a:ext cx="662474" cy="373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05AF10A7-9EE7-4AD1-86E9-D581B101A4A6}"/>
              </a:ext>
            </a:extLst>
          </p:cNvPr>
          <p:cNvSpPr/>
          <p:nvPr/>
        </p:nvSpPr>
        <p:spPr>
          <a:xfrm>
            <a:off x="2746310" y="3013788"/>
            <a:ext cx="1007706" cy="32283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FEAF59CB-0379-43E7-AB3D-65E2A2205B2A}"/>
              </a:ext>
            </a:extLst>
          </p:cNvPr>
          <p:cNvSpPr/>
          <p:nvPr/>
        </p:nvSpPr>
        <p:spPr>
          <a:xfrm>
            <a:off x="2914261" y="3134284"/>
            <a:ext cx="662474" cy="373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8F6E7753-B47D-4D21-9503-BF4D8EDFD73D}"/>
              </a:ext>
            </a:extLst>
          </p:cNvPr>
          <p:cNvSpPr/>
          <p:nvPr/>
        </p:nvSpPr>
        <p:spPr>
          <a:xfrm>
            <a:off x="2914261" y="3666410"/>
            <a:ext cx="662474" cy="373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FA44A8BD-D480-4D92-A14C-ABA99DF04302}"/>
              </a:ext>
            </a:extLst>
          </p:cNvPr>
          <p:cNvSpPr/>
          <p:nvPr/>
        </p:nvSpPr>
        <p:spPr>
          <a:xfrm>
            <a:off x="2914261" y="4198536"/>
            <a:ext cx="662474" cy="373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5730AF39-40DD-4AFB-AB6A-BA499792F746}"/>
              </a:ext>
            </a:extLst>
          </p:cNvPr>
          <p:cNvSpPr/>
          <p:nvPr/>
        </p:nvSpPr>
        <p:spPr>
          <a:xfrm>
            <a:off x="2925435" y="4728166"/>
            <a:ext cx="662474" cy="373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50B59EAF-C153-4636-80C4-4A872E974D9A}"/>
              </a:ext>
            </a:extLst>
          </p:cNvPr>
          <p:cNvSpPr/>
          <p:nvPr/>
        </p:nvSpPr>
        <p:spPr>
          <a:xfrm>
            <a:off x="2914261" y="5257796"/>
            <a:ext cx="662474" cy="373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393119FC-CC3D-4AC8-B2E4-7FD5B873C830}"/>
              </a:ext>
            </a:extLst>
          </p:cNvPr>
          <p:cNvSpPr/>
          <p:nvPr/>
        </p:nvSpPr>
        <p:spPr>
          <a:xfrm>
            <a:off x="2914261" y="5750174"/>
            <a:ext cx="662474" cy="3732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0501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52</a:t>
            </a:fld>
            <a:endParaRPr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648D2E9-C580-4A71-AEFE-E6373EA66654}"/>
              </a:ext>
            </a:extLst>
          </p:cNvPr>
          <p:cNvSpPr txBox="1"/>
          <p:nvPr/>
        </p:nvSpPr>
        <p:spPr>
          <a:xfrm>
            <a:off x="903110" y="1847461"/>
            <a:ext cx="4904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:</a:t>
            </a:r>
          </a:p>
          <a:p>
            <a:pPr marL="285750" indent="-285750">
              <a:buFontTx/>
              <a:buChar char="-"/>
            </a:pPr>
            <a:r>
              <a:rPr lang="cs-CZ" dirty="0"/>
              <a:t>Ranking aware </a:t>
            </a:r>
            <a:r>
              <a:rPr lang="cs-CZ" dirty="0" smtClean="0"/>
              <a:t>fairness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Nice feature: optimizing just one metric comprising both utility and fairness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Greedy </a:t>
            </a:r>
            <a:r>
              <a:rPr lang="cs-CZ" dirty="0" smtClean="0"/>
              <a:t>construction algorithm </a:t>
            </a:r>
            <a:r>
              <a:rPr lang="cs-CZ" dirty="0"/>
              <a:t>GFAR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C1EEE1-905C-41EA-882F-2AFF57389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93" y="1847461"/>
            <a:ext cx="60864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BAE59477-2F95-4482-B02A-734EEA19AA77}"/>
              </a:ext>
            </a:extLst>
          </p:cNvPr>
          <p:cNvSpPr txBox="1"/>
          <p:nvPr/>
        </p:nvSpPr>
        <p:spPr>
          <a:xfrm>
            <a:off x="702944" y="5476055"/>
            <a:ext cx="108413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https://slideslive.com/38934807/ensuring-fairness-in-group-recommendations-by-ranksensitive-balancing-of-relevance?ref=speaker-41949</a:t>
            </a:r>
            <a:endParaRPr lang="cs-CZ" dirty="0"/>
          </a:p>
          <a:p>
            <a:r>
              <a:rPr lang="cs-CZ" dirty="0">
                <a:hlinkClick r:id="rId5"/>
              </a:rPr>
              <a:t>https://dl.acm.org/doi/10.1145/3383313.3412232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3182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53</a:t>
            </a:fld>
            <a:endParaRPr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D299DD5-4AF9-4524-8B89-734EF06C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23" y="1600241"/>
            <a:ext cx="4162297" cy="51477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11550B9-6222-43DB-B091-000EF8EB3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982" y="1614708"/>
            <a:ext cx="4043002" cy="31656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4005AE9-1127-4DB2-A303-3D371F39B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9982" y="5243292"/>
            <a:ext cx="4135208" cy="1346347"/>
          </a:xfrm>
          <a:prstGeom prst="rect">
            <a:avLst/>
          </a:prstGeom>
        </p:spPr>
      </p:pic>
      <p:sp>
        <p:nvSpPr>
          <p:cNvPr id="11" name="Řečová bublina: obdélníkový bublinový popisek se zakulacenými rohy 10">
            <a:extLst>
              <a:ext uri="{FF2B5EF4-FFF2-40B4-BE49-F238E27FC236}">
                <a16:creationId xmlns:a16="http://schemas.microsoft.com/office/drawing/2014/main" id="{6D652833-B713-46E2-8FE5-D8B51CDCCDBD}"/>
              </a:ext>
            </a:extLst>
          </p:cNvPr>
          <p:cNvSpPr/>
          <p:nvPr/>
        </p:nvSpPr>
        <p:spPr>
          <a:xfrm>
            <a:off x="9547120" y="2862768"/>
            <a:ext cx="2551288" cy="1117997"/>
          </a:xfrm>
          <a:prstGeom prst="wedgeRoundRectCallout">
            <a:avLst>
              <a:gd name="adj1" fmla="val -271754"/>
              <a:gd name="adj2" fmla="val 101371"/>
              <a:gd name="adj3" fmla="val 16667"/>
            </a:avLst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Finding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one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item</a:t>
            </a:r>
            <a:r>
              <a:rPr lang="cs-CZ" dirty="0">
                <a:solidFill>
                  <a:schemeClr val="tx1"/>
                </a:solidFill>
              </a:rPr>
              <a:t> per user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sufficient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Řečová bublina: obdélníkový bublinový popisek se zakulacenými rohy 13">
            <a:extLst>
              <a:ext uri="{FF2B5EF4-FFF2-40B4-BE49-F238E27FC236}">
                <a16:creationId xmlns:a16="http://schemas.microsoft.com/office/drawing/2014/main" id="{5D00804C-1167-458F-AC3E-5702B0C9E9B6}"/>
              </a:ext>
            </a:extLst>
          </p:cNvPr>
          <p:cNvSpPr/>
          <p:nvPr/>
        </p:nvSpPr>
        <p:spPr>
          <a:xfrm>
            <a:off x="9547120" y="798339"/>
            <a:ext cx="2551288" cy="1117997"/>
          </a:xfrm>
          <a:prstGeom prst="wedgeRoundRectCallout">
            <a:avLst>
              <a:gd name="adj1" fmla="val -271754"/>
              <a:gd name="adj2" fmla="val 101371"/>
              <a:gd name="adj3" fmla="val 16667"/>
            </a:avLst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Drastic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decrease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relevance w.r.t. </a:t>
            </a:r>
            <a:r>
              <a:rPr lang="cs-CZ" dirty="0" err="1">
                <a:solidFill>
                  <a:schemeClr val="tx1"/>
                </a:solidFill>
              </a:rPr>
              <a:t>order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items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351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3110" y="812805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54</a:t>
            </a:fld>
            <a:endParaRPr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4D21147-82BF-4A72-BC96-1CC04E64D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52777" cy="61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825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462" y="0"/>
            <a:ext cx="11462223" cy="787437"/>
          </a:xfrm>
          <a:prstGeom prst="rect">
            <a:avLst/>
          </a:prstGeom>
        </p:spPr>
        <p:txBody>
          <a:bodyPr vert="horz" wrap="square" lIns="0" tIns="244517" rIns="0" bIns="0" rtlCol="0" anchor="t" anchorCtr="0" compatLnSpc="1">
            <a:spAutoFit/>
          </a:bodyPr>
          <a:lstStyle/>
          <a:p>
            <a:pPr marL="16933">
              <a:lnSpc>
                <a:spcPts val="4460"/>
              </a:lnSpc>
            </a:pPr>
            <a:r>
              <a:rPr lang="cs-CZ" spc="-33" dirty="0" err="1"/>
              <a:t>Fa</a:t>
            </a:r>
            <a:r>
              <a:rPr lang="cs-CZ" spc="-20" dirty="0" err="1"/>
              <a:t>i</a:t>
            </a:r>
            <a:r>
              <a:rPr lang="cs-CZ" spc="7" dirty="0" err="1"/>
              <a:t>r</a:t>
            </a:r>
            <a:r>
              <a:rPr lang="cs-CZ" spc="-20" dirty="0" err="1"/>
              <a:t>n</a:t>
            </a:r>
            <a:r>
              <a:rPr lang="cs-CZ" spc="-33" dirty="0" err="1"/>
              <a:t>e</a:t>
            </a:r>
            <a:r>
              <a:rPr lang="cs-CZ" spc="-7" dirty="0" err="1"/>
              <a:t>s</a:t>
            </a:r>
            <a:r>
              <a:rPr lang="cs-CZ" dirty="0" err="1"/>
              <a:t>s</a:t>
            </a:r>
            <a:r>
              <a:rPr lang="cs-CZ" spc="-7" dirty="0">
                <a:latin typeface="Times New Roman"/>
                <a:cs typeface="Times New Roman"/>
              </a:rPr>
              <a:t> </a:t>
            </a:r>
            <a:r>
              <a:rPr lang="cs-CZ" spc="-20" dirty="0"/>
              <a:t>i</a:t>
            </a:r>
            <a:r>
              <a:rPr lang="cs-CZ" dirty="0"/>
              <a:t>n Group</a:t>
            </a: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spc="-33" dirty="0" err="1"/>
              <a:t>Rec</a:t>
            </a:r>
            <a:r>
              <a:rPr lang="cs-CZ" spc="-20" dirty="0" err="1"/>
              <a:t>o</a:t>
            </a:r>
            <a:r>
              <a:rPr lang="cs-CZ" spc="-40" dirty="0" err="1"/>
              <a:t>mm</a:t>
            </a:r>
            <a:r>
              <a:rPr lang="cs-CZ" spc="-33" dirty="0" err="1"/>
              <a:t>e</a:t>
            </a:r>
            <a:r>
              <a:rPr lang="cs-CZ" spc="-20" dirty="0" err="1"/>
              <a:t>nd</a:t>
            </a:r>
            <a:r>
              <a:rPr lang="cs-CZ" spc="-33" dirty="0" err="1"/>
              <a:t>a</a:t>
            </a:r>
            <a:r>
              <a:rPr lang="cs-CZ" spc="-20" dirty="0" err="1"/>
              <a:t>ti</a:t>
            </a:r>
            <a:r>
              <a:rPr lang="cs-CZ" dirty="0" err="1"/>
              <a:t>on</a:t>
            </a:r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606844" y="8229314"/>
            <a:ext cx="1215920" cy="138499"/>
          </a:xfrm>
          <a:prstGeom prst="rect">
            <a:avLst/>
          </a:prstGeom>
        </p:spPr>
        <p:txBody>
          <a:bodyPr vert="horz" wrap="square" lIns="0" tIns="0" rIns="0" bIns="0" rtlCol="0" anchor="ctr" anchorCtr="0" compatLnSpc="1">
            <a:spAutoFit/>
          </a:bodyPr>
          <a:lstStyle/>
          <a:p>
            <a:pPr marL="64345"/>
            <a:fld id="{81D60167-4931-47E6-BA6A-407CBD079E47}" type="slidenum">
              <a:rPr dirty="0"/>
              <a:pPr marL="64345"/>
              <a:t>55</a:t>
            </a:fld>
            <a:endParaRPr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DEC7DB-964F-41A6-B3C6-ED72BC14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267"/>
            <a:ext cx="8423260" cy="590973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A74446-8CC8-4001-9F3E-B85594D04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36" y="1505017"/>
            <a:ext cx="4582164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63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 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9894415" cy="3880768"/>
          </a:xfrm>
        </p:spPr>
        <p:txBody>
          <a:bodyPr/>
          <a:lstStyle/>
          <a:p>
            <a:r>
              <a:rPr lang="cs-CZ" dirty="0"/>
              <a:t>Popularity bias (more popular =&gt; much more attention)</a:t>
            </a:r>
          </a:p>
          <a:p>
            <a:r>
              <a:rPr lang="cs-CZ" dirty="0"/>
              <a:t>Biased historical data (missing not at random) =&gt; (unbiased) learning algorithm =&gt; biased recommendations</a:t>
            </a:r>
          </a:p>
          <a:p>
            <a:r>
              <a:rPr lang="cs-CZ" dirty="0"/>
              <a:t>=&gt; biased off-line evaluation (same bias vector =&gt; better results)</a:t>
            </a:r>
          </a:p>
          <a:p>
            <a:r>
              <a:rPr lang="cs-CZ" dirty="0"/>
              <a:t>=&gt; discrepancy between off-line and on-line evaluation</a:t>
            </a:r>
          </a:p>
          <a:p>
            <a:endParaRPr lang="cs-CZ" dirty="0"/>
          </a:p>
          <a:p>
            <a:r>
              <a:rPr lang="cs-CZ" dirty="0"/>
              <a:t>How to evaluate methods fairly?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3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 in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9894415" cy="3880768"/>
          </a:xfrm>
        </p:spPr>
        <p:txBody>
          <a:bodyPr/>
          <a:lstStyle/>
          <a:p>
            <a:r>
              <a:rPr lang="cs-CZ" dirty="0"/>
              <a:t>Inverse propensity score</a:t>
            </a:r>
          </a:p>
          <a:p>
            <a:r>
              <a:rPr lang="cs-CZ" dirty="0"/>
              <a:t>Weight results by the inverse to the propensity score </a:t>
            </a:r>
          </a:p>
          <a:p>
            <a:pPr lvl="1"/>
            <a:r>
              <a:rPr lang="cs-CZ" dirty="0"/>
              <a:t>(probability of being noticed by the user)</a:t>
            </a:r>
          </a:p>
          <a:p>
            <a:pPr lvl="1"/>
            <a:r>
              <a:rPr lang="cs-CZ" dirty="0"/>
              <a:t>Definitions may vary on available information</a:t>
            </a:r>
          </a:p>
          <a:p>
            <a:pPr lvl="2"/>
            <a:r>
              <a:rPr lang="cs-CZ" dirty="0"/>
              <a:t>Based on general item</a:t>
            </a:r>
            <a:r>
              <a:rPr lang="en-US" dirty="0"/>
              <a:t>’s</a:t>
            </a:r>
            <a:r>
              <a:rPr lang="cs-CZ" dirty="0"/>
              <a:t> popularity</a:t>
            </a:r>
          </a:p>
          <a:p>
            <a:pPr lvl="2"/>
            <a:r>
              <a:rPr lang="cs-CZ" dirty="0"/>
              <a:t>Based on recommended positions</a:t>
            </a:r>
          </a:p>
          <a:p>
            <a:pPr lvl="2"/>
            <a:r>
              <a:rPr lang="cs-CZ" dirty="0"/>
              <a:t>Based on user</a:t>
            </a:r>
            <a:r>
              <a:rPr lang="en-US" dirty="0"/>
              <a:t>’s</a:t>
            </a:r>
            <a:r>
              <a:rPr lang="cs-CZ" dirty="0"/>
              <a:t> actions within the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13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53" y="1292054"/>
            <a:ext cx="8596667" cy="388076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https://dl.acm.org/doi/pdf/10.1145/3240323.3240355</a:t>
            </a:r>
            <a:r>
              <a:rPr lang="cs-CZ" dirty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21404"/>
            <a:ext cx="4082300" cy="4752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523" y="1876160"/>
            <a:ext cx="4392488" cy="18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523" y="3867366"/>
            <a:ext cx="4392488" cy="295911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7497169" y="2451692"/>
            <a:ext cx="3672408" cy="432048"/>
          </a:xfrm>
          <a:prstGeom prst="wedgeEllipseCallout">
            <a:avLst>
              <a:gd name="adj1" fmla="val -59108"/>
              <a:gd name="adj2" fmla="val 33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nDCG, AUC, MAP,...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8"/>
          <a:stretch/>
        </p:blipFill>
        <p:spPr>
          <a:xfrm>
            <a:off x="8085222" y="3136073"/>
            <a:ext cx="4456890" cy="3096344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7497169" y="6378497"/>
            <a:ext cx="3672408" cy="432048"/>
          </a:xfrm>
          <a:prstGeom prst="wedgeEllipseCallout">
            <a:avLst>
              <a:gd name="adj1" fmla="val -63039"/>
              <a:gd name="adj2" fmla="val -58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Propensity score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962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53" y="1292053"/>
            <a:ext cx="9152636" cy="514083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https://link.springer.com/article/10.1007/s10844-021-00651-y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Alternative: sampling from test data to de-bias them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Based on missing-at-random (MAR) vs. Missing-not-at-random (MNAR)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 Sample from MNAR data to better resemble MAR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Variants: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You have some subsample that is MAR (random recommendations, forced rating), sample from MNAR so that posterior probability is similar to MAR. Finding weight w for each user-item pair</a:t>
            </a: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cs-CZ" dirty="0">
                <a:solidFill>
                  <a:schemeClr val="tx1"/>
                </a:solidFill>
              </a:rPr>
              <a:t>You do not have MAR subsample: assume uniform posterior probability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Possible disadvantage: not enough data due to sampling </a:t>
            </a:r>
          </a:p>
          <a:p>
            <a:pPr lvl="2"/>
            <a:r>
              <a:rPr lang="cs-CZ" dirty="0">
                <a:solidFill>
                  <a:schemeClr val="tx1"/>
                </a:solidFill>
              </a:rPr>
              <a:t>Sample with repetition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Possible disadvantage: not enough data from all segments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33" y="3862468"/>
            <a:ext cx="4163006" cy="48584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58" y="3862468"/>
            <a:ext cx="3391373" cy="8668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81" y="3600494"/>
            <a:ext cx="2467319" cy="13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2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94487"/>
            <a:ext cx="7313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cs-CZ" sz="3200" spc="-5" dirty="0">
                <a:solidFill>
                  <a:srgbClr val="000000"/>
                </a:solidFill>
                <a:latin typeface="Arial"/>
                <a:cs typeface="Arial"/>
              </a:rPr>
              <a:t>Basic </a:t>
            </a:r>
            <a:r>
              <a:rPr lang="cs-CZ" sz="3200" spc="-5" dirty="0" err="1">
                <a:solidFill>
                  <a:srgbClr val="000000"/>
                </a:solidFill>
                <a:latin typeface="Arial"/>
                <a:cs typeface="Arial"/>
              </a:rPr>
              <a:t>evaluation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584834"/>
            <a:ext cx="8383270" cy="233140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On-line / off-line /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lab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studies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Accuracy-based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metrics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(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Recall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,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nDCG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, MAP,…)</a:t>
            </a:r>
            <a:endParaRPr dirty="0"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„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Beyond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accuracy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“ (diversity,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novelty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,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coverage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,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fairness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, popularity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bias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…)</a:t>
            </a:r>
            <a:endParaRPr dirty="0"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„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Technical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“ (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time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complexity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,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scalability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,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ability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to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predict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for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all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…)</a:t>
            </a:r>
            <a:endParaRPr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6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403257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Fairness in RS, further reading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https://link.springer.com/article/10.1007/s11257-020-09285-1</a:t>
            </a:r>
            <a:endParaRPr lang="cs-CZ" dirty="0"/>
          </a:p>
          <a:p>
            <a:r>
              <a:rPr lang="cs-CZ" dirty="0">
                <a:hlinkClick r:id="rId3"/>
              </a:rPr>
              <a:t>https://dl.acm.org/doi/pdf/10.1145/3383313.3411545</a:t>
            </a:r>
            <a:endParaRPr lang="cs-CZ" dirty="0"/>
          </a:p>
          <a:p>
            <a:r>
              <a:rPr lang="cs-CZ" dirty="0">
                <a:hlinkClick r:id="rId4"/>
              </a:rPr>
              <a:t>https://www.sciencedirect.com/science/article/pii/S0306457321001503</a:t>
            </a:r>
            <a:endParaRPr lang="cs-CZ" dirty="0"/>
          </a:p>
          <a:p>
            <a:r>
              <a:rPr lang="cs-CZ" dirty="0">
                <a:hlinkClick r:id="rId5"/>
              </a:rPr>
              <a:t>https://arxiv.org/abs/1908.06708</a:t>
            </a:r>
            <a:endParaRPr lang="cs-CZ" dirty="0"/>
          </a:p>
          <a:p>
            <a:r>
              <a:rPr lang="cs-CZ" dirty="0">
                <a:hlinkClick r:id="rId6"/>
              </a:rPr>
              <a:t>https://dl.acm.org/doi/pdf/10.1145/3450614.3461685</a:t>
            </a:r>
            <a:endParaRPr lang="cs-CZ" dirty="0"/>
          </a:p>
          <a:p>
            <a:r>
              <a:rPr lang="cs-CZ" dirty="0">
                <a:hlinkClick r:id="rId7"/>
              </a:rPr>
              <a:t>https://arxiv.org/abs/2006.05255</a:t>
            </a:r>
            <a:endParaRPr lang="cs-CZ" dirty="0"/>
          </a:p>
          <a:p>
            <a:r>
              <a:rPr lang="cs-CZ" dirty="0">
                <a:hlinkClick r:id="rId8"/>
              </a:rPr>
              <a:t>https://dl.acm.org/doi/pdf/10.1145/3184558.3186949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24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Fairness</a:t>
            </a:r>
            <a:r>
              <a:rPr lang="cs-CZ" sz="3600" dirty="0"/>
              <a:t> in </a:t>
            </a:r>
            <a:r>
              <a:rPr lang="cs-CZ" sz="3600" dirty="0" err="1"/>
              <a:t>Recommender</a:t>
            </a:r>
            <a:r>
              <a:rPr lang="cs-CZ" sz="36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2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Fairness</a:t>
            </a:r>
            <a:r>
              <a:rPr lang="cs-CZ" sz="3600" dirty="0"/>
              <a:t> in </a:t>
            </a:r>
            <a:r>
              <a:rPr lang="cs-CZ" sz="3600" dirty="0" err="1"/>
              <a:t>Recommender</a:t>
            </a:r>
            <a:r>
              <a:rPr lang="cs-CZ" sz="36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7A72AD-035F-4136-B76A-FAE3A9CE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" y="0"/>
            <a:ext cx="12157734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61FD94-6723-41C3-ACE2-22811DEB96FF}"/>
              </a:ext>
            </a:extLst>
          </p:cNvPr>
          <p:cNvSpPr txBox="1"/>
          <p:nvPr/>
        </p:nvSpPr>
        <p:spPr>
          <a:xfrm>
            <a:off x="17133" y="6378652"/>
            <a:ext cx="6152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Tutorial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: https://fairness-tutorial.github.io/</a:t>
            </a:r>
          </a:p>
        </p:txBody>
      </p:sp>
    </p:spTree>
    <p:extLst>
      <p:ext uri="{BB962C8B-B14F-4D97-AF65-F5344CB8AC3E}">
        <p14:creationId xmlns:p14="http://schemas.microsoft.com/office/powerpoint/2010/main" val="28231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6034FE7-62E1-4F3C-B47E-0A1A59D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in </a:t>
            </a:r>
            <a:r>
              <a:rPr lang="cs-CZ" dirty="0" err="1"/>
              <a:t>RecSys</a:t>
            </a:r>
            <a:r>
              <a:rPr lang="cs-CZ" dirty="0"/>
              <a:t> and IR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8DABEA-AABF-41C9-84FA-59A4E4CE7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8596667" cy="453879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/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networks</a:t>
            </a:r>
            <a:endParaRPr lang="cs-CZ" dirty="0"/>
          </a:p>
          <a:p>
            <a:pPr lvl="1"/>
            <a:r>
              <a:rPr lang="cs-CZ" dirty="0" err="1"/>
              <a:t>Does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suggested</a:t>
            </a:r>
            <a:r>
              <a:rPr lang="cs-CZ" dirty="0"/>
              <a:t> </a:t>
            </a:r>
            <a:r>
              <a:rPr lang="cs-CZ" dirty="0" err="1"/>
              <a:t>articles</a:t>
            </a:r>
            <a:r>
              <a:rPr lang="cs-CZ" dirty="0"/>
              <a:t> </a:t>
            </a:r>
            <a:r>
              <a:rPr lang="cs-CZ" dirty="0" err="1"/>
              <a:t>close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bubble</a:t>
            </a:r>
            <a:r>
              <a:rPr lang="cs-CZ" dirty="0"/>
              <a:t>?</a:t>
            </a:r>
          </a:p>
          <a:p>
            <a:pPr lvl="2"/>
            <a:r>
              <a:rPr lang="cs-CZ" dirty="0" err="1"/>
              <a:t>Fairness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presented</a:t>
            </a:r>
            <a:r>
              <a:rPr lang="cs-CZ" dirty="0"/>
              <a:t> </a:t>
            </a:r>
            <a:r>
              <a:rPr lang="cs-CZ" dirty="0" err="1"/>
              <a:t>opinions</a:t>
            </a:r>
            <a:r>
              <a:rPr lang="cs-CZ" dirty="0"/>
              <a:t> on </a:t>
            </a:r>
            <a:r>
              <a:rPr lang="cs-CZ" dirty="0" err="1"/>
              <a:t>controversary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cs-CZ" dirty="0"/>
          </a:p>
          <a:p>
            <a:pPr marL="1371600" lvl="3" indent="0">
              <a:buNone/>
            </a:pP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dirty="0"/>
              <a:t>Job </a:t>
            </a:r>
            <a:r>
              <a:rPr lang="cs-CZ" dirty="0" err="1"/>
              <a:t>matching</a:t>
            </a:r>
            <a:r>
              <a:rPr lang="cs-CZ" dirty="0"/>
              <a:t> &amp; </a:t>
            </a:r>
            <a:r>
              <a:rPr lang="cs-CZ" dirty="0" err="1"/>
              <a:t>marketplaces</a:t>
            </a:r>
            <a:endParaRPr lang="cs-CZ" dirty="0"/>
          </a:p>
          <a:p>
            <a:pPr lvl="1"/>
            <a:r>
              <a:rPr lang="cs-CZ" dirty="0" err="1"/>
              <a:t>Am</a:t>
            </a:r>
            <a:r>
              <a:rPr lang="cs-CZ" dirty="0"/>
              <a:t> I </a:t>
            </a:r>
            <a:r>
              <a:rPr lang="cs-CZ" dirty="0" err="1"/>
              <a:t>omitted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applicants</a:t>
            </a:r>
            <a:r>
              <a:rPr lang="cs-CZ" dirty="0"/>
              <a:t> just </a:t>
            </a:r>
            <a:r>
              <a:rPr lang="cs-CZ" dirty="0" err="1"/>
              <a:t>because</a:t>
            </a:r>
            <a:r>
              <a:rPr lang="cs-CZ" dirty="0"/>
              <a:t> [</a:t>
            </a:r>
            <a:r>
              <a:rPr lang="cs-CZ" dirty="0" err="1"/>
              <a:t>black</a:t>
            </a:r>
            <a:r>
              <a:rPr lang="cs-CZ" dirty="0"/>
              <a:t>/</a:t>
            </a:r>
            <a:r>
              <a:rPr lang="cs-CZ" dirty="0" err="1"/>
              <a:t>old</a:t>
            </a:r>
            <a:r>
              <a:rPr lang="cs-CZ" dirty="0"/>
              <a:t>/</a:t>
            </a:r>
            <a:r>
              <a:rPr lang="cs-CZ" dirty="0" err="1"/>
              <a:t>female</a:t>
            </a:r>
            <a:r>
              <a:rPr lang="cs-CZ" dirty="0"/>
              <a:t>…]</a:t>
            </a:r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provider </a:t>
            </a:r>
            <a:r>
              <a:rPr lang="cs-CZ" dirty="0" err="1"/>
              <a:t>favored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?</a:t>
            </a:r>
          </a:p>
          <a:p>
            <a:pPr lvl="3"/>
            <a:endParaRPr lang="cs-CZ" dirty="0"/>
          </a:p>
          <a:p>
            <a:r>
              <a:rPr lang="cs-CZ" dirty="0"/>
              <a:t>Finance </a:t>
            </a:r>
            <a:r>
              <a:rPr lang="cs-CZ" dirty="0" err="1"/>
              <a:t>domain</a:t>
            </a:r>
            <a:endParaRPr lang="cs-CZ" dirty="0"/>
          </a:p>
          <a:p>
            <a:pPr lvl="1"/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I not </a:t>
            </a:r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loan</a:t>
            </a:r>
            <a:r>
              <a:rPr lang="cs-CZ" dirty="0"/>
              <a:t>? </a:t>
            </a: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my </a:t>
            </a:r>
            <a:r>
              <a:rPr lang="cs-CZ" dirty="0" err="1"/>
              <a:t>credit</a:t>
            </a:r>
            <a:r>
              <a:rPr lang="cs-CZ" dirty="0"/>
              <a:t> </a:t>
            </a:r>
            <a:r>
              <a:rPr lang="cs-CZ" dirty="0" err="1"/>
              <a:t>score</a:t>
            </a:r>
            <a:r>
              <a:rPr lang="cs-CZ" dirty="0"/>
              <a:t> </a:t>
            </a:r>
            <a:r>
              <a:rPr lang="cs-CZ" dirty="0" err="1"/>
              <a:t>lower</a:t>
            </a:r>
            <a:r>
              <a:rPr lang="cs-CZ" dirty="0"/>
              <a:t>/</a:t>
            </a:r>
            <a:r>
              <a:rPr lang="cs-CZ" dirty="0" err="1"/>
              <a:t>higher</a:t>
            </a:r>
            <a:r>
              <a:rPr lang="cs-CZ" dirty="0"/>
              <a:t>?</a:t>
            </a:r>
          </a:p>
          <a:p>
            <a:pPr lvl="3"/>
            <a:endParaRPr lang="cs-CZ" dirty="0"/>
          </a:p>
          <a:p>
            <a:r>
              <a:rPr lang="cs-CZ" dirty="0"/>
              <a:t>E-</a:t>
            </a:r>
            <a:r>
              <a:rPr lang="cs-CZ" dirty="0" err="1"/>
              <a:t>commerce</a:t>
            </a:r>
            <a:endParaRPr lang="cs-CZ" dirty="0"/>
          </a:p>
          <a:p>
            <a:pPr lvl="1"/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…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provider </a:t>
            </a:r>
            <a:r>
              <a:rPr lang="cs-CZ" dirty="0" err="1"/>
              <a:t>earns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most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?</a:t>
            </a:r>
          </a:p>
          <a:p>
            <a:endParaRPr lang="cs-CZ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8029073" y="2275303"/>
            <a:ext cx="2165684" cy="1125623"/>
          </a:xfrm>
          <a:prstGeom prst="wedgeRoundRectCallout">
            <a:avLst>
              <a:gd name="adj1" fmla="val -55887"/>
              <a:gd name="adj2" fmla="val 845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What if these features are learned indirectly?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5567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33784</TotalTime>
  <Words>2618</Words>
  <Application>Microsoft Office PowerPoint</Application>
  <PresentationFormat>Widescreen</PresentationFormat>
  <Paragraphs>400</Paragraphs>
  <Slides>60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 Math</vt:lpstr>
      <vt:lpstr>Times New Roman</vt:lpstr>
      <vt:lpstr>Trebuchet MS</vt:lpstr>
      <vt:lpstr>Verdana</vt:lpstr>
      <vt:lpstr>Wingdings 3</vt:lpstr>
      <vt:lpstr>Fazeta</vt:lpstr>
      <vt:lpstr>NDBI021, Lecture 5</vt:lpstr>
      <vt:lpstr>Recommender Systems: recap</vt:lpstr>
      <vt:lpstr>PowerPoint Presentation</vt:lpstr>
      <vt:lpstr>Lifecycle of Recommender Systems</vt:lpstr>
      <vt:lpstr>Basic algorithms</vt:lpstr>
      <vt:lpstr>Basic evaluation</vt:lpstr>
      <vt:lpstr>Fairness in Recommender Systems</vt:lpstr>
      <vt:lpstr>Fairness in Recommender Systems</vt:lpstr>
      <vt:lpstr>Fairness issues in RecSys and 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Fairness in RecSys</vt:lpstr>
      <vt:lpstr>Fairness in General</vt:lpstr>
      <vt:lpstr>PowerPoint Presentation</vt:lpstr>
      <vt:lpstr>PowerPoint Presentation</vt:lpstr>
      <vt:lpstr>PowerPoint Presentation</vt:lpstr>
      <vt:lpstr>Fairness in Machine Learning — Basic tasks</vt:lpstr>
      <vt:lpstr>Fairness in Classification — Introduction</vt:lpstr>
      <vt:lpstr>Fairness in Classification — Method</vt:lpstr>
      <vt:lpstr>PowerPoint Presentation</vt:lpstr>
      <vt:lpstr>Fairness in Ranking — Introduction</vt:lpstr>
      <vt:lpstr>Fairness in Ranking</vt:lpstr>
      <vt:lpstr>Fairness in Ranking</vt:lpstr>
      <vt:lpstr>Fairness in Ranking</vt:lpstr>
      <vt:lpstr>Fairness in Ranking</vt:lpstr>
      <vt:lpstr>Fairness in Recommendation — Challenges</vt:lpstr>
      <vt:lpstr>PowerPoint Presentation</vt:lpstr>
      <vt:lpstr>Group Fairness vs. Individual Fairness</vt:lpstr>
      <vt:lpstr>PowerPoint Presentation</vt:lpstr>
      <vt:lpstr>Group Fairness in Recommendation</vt:lpstr>
      <vt:lpstr>Active vs. Inactive groups</vt:lpstr>
      <vt:lpstr>Group Fairness in Recommendation</vt:lpstr>
      <vt:lpstr>Individual Fairness in Recommendation</vt:lpstr>
      <vt:lpstr>Individual Fairness in Recommendation</vt:lpstr>
      <vt:lpstr>Associative Fairness vs. Causal Fairness</vt:lpstr>
      <vt:lpstr>Associative Fairness vs. Causal Fairness</vt:lpstr>
      <vt:lpstr>Counterfactual fairness</vt:lpstr>
      <vt:lpstr>Associative Fairness in Recommendation</vt:lpstr>
      <vt:lpstr>Causal Fairness in Recommendation</vt:lpstr>
      <vt:lpstr>Causal Fairness in Recommendation</vt:lpstr>
      <vt:lpstr>Causal Fairness in Recommendation</vt:lpstr>
      <vt:lpstr>Group Recommender Systems</vt:lpstr>
      <vt:lpstr>Group RS</vt:lpstr>
      <vt:lpstr>Fairness in Group Recommendation</vt:lpstr>
      <vt:lpstr>Item-based Group RS</vt:lpstr>
      <vt:lpstr>Fairness in Group Recommendation</vt:lpstr>
      <vt:lpstr>Fairness in Group Recommendation</vt:lpstr>
      <vt:lpstr>Fairness in Group Recommendation</vt:lpstr>
      <vt:lpstr>Fairness in Group Recommendation</vt:lpstr>
      <vt:lpstr>Fairness in Group Recommendation</vt:lpstr>
      <vt:lpstr>Fairness in Group Recommendation</vt:lpstr>
      <vt:lpstr>Fairness in Group Recommendation</vt:lpstr>
      <vt:lpstr>Fairness in evaluation</vt:lpstr>
      <vt:lpstr>Fairness in evaluation</vt:lpstr>
      <vt:lpstr>De-biasing Off-line Evaluation</vt:lpstr>
      <vt:lpstr>De-biasing Off-line Evaluation</vt:lpstr>
      <vt:lpstr>Fairness in RS, 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128</cp:revision>
  <dcterms:created xsi:type="dcterms:W3CDTF">2022-01-20T12:02:53Z</dcterms:created>
  <dcterms:modified xsi:type="dcterms:W3CDTF">2023-04-18T11:30:56Z</dcterms:modified>
</cp:coreProperties>
</file>