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0" r:id="rId3"/>
    <p:sldId id="393" r:id="rId4"/>
    <p:sldId id="394" r:id="rId5"/>
    <p:sldId id="396" r:id="rId6"/>
    <p:sldId id="418" r:id="rId7"/>
    <p:sldId id="397" r:id="rId8"/>
    <p:sldId id="398" r:id="rId9"/>
    <p:sldId id="421" r:id="rId10"/>
    <p:sldId id="422" r:id="rId11"/>
    <p:sldId id="402" r:id="rId12"/>
    <p:sldId id="403" r:id="rId13"/>
    <p:sldId id="400" r:id="rId14"/>
    <p:sldId id="401" r:id="rId15"/>
    <p:sldId id="423" r:id="rId16"/>
    <p:sldId id="419" r:id="rId17"/>
    <p:sldId id="387" r:id="rId18"/>
    <p:sldId id="323" r:id="rId19"/>
    <p:sldId id="324" r:id="rId20"/>
    <p:sldId id="404" r:id="rId21"/>
    <p:sldId id="405" r:id="rId22"/>
    <p:sldId id="407" r:id="rId23"/>
    <p:sldId id="408" r:id="rId24"/>
    <p:sldId id="409" r:id="rId25"/>
    <p:sldId id="410" r:id="rId26"/>
    <p:sldId id="411" r:id="rId27"/>
    <p:sldId id="416" r:id="rId28"/>
    <p:sldId id="415" r:id="rId29"/>
    <p:sldId id="417" r:id="rId30"/>
    <p:sldId id="420" r:id="rId31"/>
    <p:sldId id="414" r:id="rId32"/>
    <p:sldId id="413" r:id="rId33"/>
    <p:sldId id="388" r:id="rId3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ka" initials="p" lastIdx="2" clrIdx="0">
    <p:extLst>
      <p:ext uri="{19B8F6BF-5375-455C-9EA6-DF929625EA0E}">
        <p15:presenceInfo xmlns:p15="http://schemas.microsoft.com/office/powerpoint/2012/main" userId="pe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E1F7A-3823-4ADA-8AE4-0A8A9D147016}" type="datetimeFigureOut">
              <a:rPr lang="cs-CZ" smtClean="0"/>
              <a:t>07.03.2023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97669-7B6D-4C80-A5C0-1A72DA35F4E5}" type="slidenum">
              <a:rPr lang="cs-CZ" smtClean="0"/>
              <a:t>‹#›</a:t>
            </a:fld>
            <a:endParaRPr lang="cs-CZ"/>
          </a:p>
        </p:txBody>
      </p:sp>
    </p:spTree>
    <p:extLst>
      <p:ext uri="{BB962C8B-B14F-4D97-AF65-F5344CB8AC3E}">
        <p14:creationId xmlns:p14="http://schemas.microsoft.com/office/powerpoint/2010/main" val="386001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8C5B23B-B752-4CD9-8733-C55C6B7552E9}"/>
              </a:ext>
            </a:extLst>
          </p:cNvPr>
          <p:cNvGrpSpPr/>
          <p:nvPr/>
        </p:nvGrpSpPr>
        <p:grpSpPr>
          <a:xfrm>
            <a:off x="8" y="-8467"/>
            <a:ext cx="12191997" cy="6866467"/>
            <a:chOff x="8" y="-8467"/>
            <a:chExt cx="12191997" cy="6866467"/>
          </a:xfrm>
        </p:grpSpPr>
        <p:cxnSp>
          <p:nvCxnSpPr>
            <p:cNvPr id="3" name="Straight Connector 31">
              <a:extLst>
                <a:ext uri="{FF2B5EF4-FFF2-40B4-BE49-F238E27FC236}">
                  <a16:creationId xmlns:a16="http://schemas.microsoft.com/office/drawing/2014/main" id="{840118D2-0A4A-4FB9-8B52-B3E85000A597}"/>
                </a:ext>
              </a:extLst>
            </p:cNvPr>
            <p:cNvCxnSpPr/>
            <p:nvPr/>
          </p:nvCxnSpPr>
          <p:spPr>
            <a:xfrm>
              <a:off x="9371008" y="0"/>
              <a:ext cx="1219207" cy="6858000"/>
            </a:xfrm>
            <a:prstGeom prst="straightConnector1">
              <a:avLst/>
            </a:prstGeom>
            <a:noFill/>
            <a:ln w="9528" cap="rnd">
              <a:solidFill>
                <a:srgbClr val="BFBFBF"/>
              </a:solidFill>
              <a:prstDash val="solid"/>
            </a:ln>
          </p:spPr>
        </p:cxnSp>
        <p:cxnSp>
          <p:nvCxnSpPr>
            <p:cNvPr id="4" name="Straight Connector 20">
              <a:extLst>
                <a:ext uri="{FF2B5EF4-FFF2-40B4-BE49-F238E27FC236}">
                  <a16:creationId xmlns:a16="http://schemas.microsoft.com/office/drawing/2014/main" id="{8A65A97B-ACEC-4C36-A504-00726DBFD3AD}"/>
                </a:ext>
              </a:extLst>
            </p:cNvPr>
            <p:cNvCxnSpPr/>
            <p:nvPr/>
          </p:nvCxnSpPr>
          <p:spPr>
            <a:xfrm flipH="1">
              <a:off x="7425266" y="3681410"/>
              <a:ext cx="4763557" cy="3176590"/>
            </a:xfrm>
            <a:prstGeom prst="straightConnector1">
              <a:avLst/>
            </a:prstGeom>
            <a:noFill/>
            <a:ln w="9528" cap="rnd">
              <a:solidFill>
                <a:srgbClr val="D9D9D9"/>
              </a:solidFill>
              <a:prstDash val="solid"/>
            </a:ln>
          </p:spPr>
        </p:cxnSp>
        <p:sp>
          <p:nvSpPr>
            <p:cNvPr id="5" name="Rectangle 23">
              <a:extLst>
                <a:ext uri="{FF2B5EF4-FFF2-40B4-BE49-F238E27FC236}">
                  <a16:creationId xmlns:a16="http://schemas.microsoft.com/office/drawing/2014/main" id="{B8ABFEC6-1E5C-4E7C-A844-EA770DC3D5F6}"/>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val f2"/>
                <a:gd name="f9" fmla="val f3"/>
                <a:gd name="f10" fmla="val f4"/>
                <a:gd name="f11" fmla="+- f10 0 f8"/>
                <a:gd name="f12" fmla="+- f9 0 f8"/>
                <a:gd name="f13" fmla="*/ f12 1 3007349"/>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07349" h="6866467">
                  <a:moveTo>
                    <a:pt x="f5" y="f2"/>
                  </a:moveTo>
                  <a:lnTo>
                    <a:pt x="f3" y="f2"/>
                  </a:lnTo>
                  <a:lnTo>
                    <a:pt x="f3" y="f4"/>
                  </a:lnTo>
                  <a:lnTo>
                    <a:pt x="f2" y="f4"/>
                  </a:lnTo>
                  <a:lnTo>
                    <a:pt x="f5" y="f2"/>
                  </a:lnTo>
                  <a:close/>
                </a:path>
              </a:pathLst>
            </a:custGeom>
            <a:solidFill>
              <a:srgbClr val="90C226">
                <a:alpha val="30000"/>
              </a:srgbClr>
            </a:solidFill>
            <a:ln cap="rnd">
              <a:noFill/>
              <a:prstDash val="solid"/>
            </a:ln>
          </p:spPr>
          <p:txBody>
            <a:bodyPr lIns="0" tIns="0" rIns="0" bIns="0"/>
            <a:lstStyle/>
            <a:p>
              <a:endParaRPr lang="cs-CZ"/>
            </a:p>
          </p:txBody>
        </p:sp>
        <p:sp>
          <p:nvSpPr>
            <p:cNvPr id="6" name="Rectangle 25">
              <a:extLst>
                <a:ext uri="{FF2B5EF4-FFF2-40B4-BE49-F238E27FC236}">
                  <a16:creationId xmlns:a16="http://schemas.microsoft.com/office/drawing/2014/main" id="{49690267-7136-4AA5-88E1-66788CE23CB8}"/>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val f2"/>
                <a:gd name="f9" fmla="val f3"/>
                <a:gd name="f10" fmla="val f4"/>
                <a:gd name="f11" fmla="+- f10 0 f8"/>
                <a:gd name="f12" fmla="+- f9 0 f8"/>
                <a:gd name="f13" fmla="*/ f12 1 2573311"/>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73311" h="6866467">
                  <a:moveTo>
                    <a:pt x="f2" y="f2"/>
                  </a:moveTo>
                  <a:lnTo>
                    <a:pt x="f3" y="f2"/>
                  </a:lnTo>
                  <a:lnTo>
                    <a:pt x="f3" y="f4"/>
                  </a:lnTo>
                  <a:lnTo>
                    <a:pt x="f5" y="f4"/>
                  </a:lnTo>
                  <a:lnTo>
                    <a:pt x="f2" y="f2"/>
                  </a:lnTo>
                  <a:close/>
                </a:path>
              </a:pathLst>
            </a:custGeom>
            <a:solidFill>
              <a:srgbClr val="90C226">
                <a:alpha val="20000"/>
              </a:srgbClr>
            </a:solidFill>
            <a:ln cap="rnd">
              <a:noFill/>
              <a:prstDash val="solid"/>
            </a:ln>
          </p:spPr>
          <p:txBody>
            <a:bodyPr lIns="0" tIns="0" rIns="0" bIns="0"/>
            <a:lstStyle/>
            <a:p>
              <a:endParaRPr lang="cs-CZ"/>
            </a:p>
          </p:txBody>
        </p:sp>
        <p:sp>
          <p:nvSpPr>
            <p:cNvPr id="7" name="Isosceles Triangle 26">
              <a:extLst>
                <a:ext uri="{FF2B5EF4-FFF2-40B4-BE49-F238E27FC236}">
                  <a16:creationId xmlns:a16="http://schemas.microsoft.com/office/drawing/2014/main" id="{EE68870F-440E-44DE-89D2-D7ED7C81483F}"/>
                </a:ext>
              </a:extLst>
            </p:cNvPr>
            <p:cNvSpPr/>
            <p:nvPr/>
          </p:nvSpPr>
          <p:spPr>
            <a:xfrm>
              <a:off x="8932334" y="3047996"/>
              <a:ext cx="3259671" cy="3810003"/>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54A021">
                <a:alpha val="72000"/>
              </a:srgbClr>
            </a:solidFill>
            <a:ln cap="rnd">
              <a:noFill/>
              <a:prstDash val="solid"/>
            </a:ln>
          </p:spPr>
          <p:txBody>
            <a:bodyPr lIns="0" tIns="0" rIns="0" bIns="0"/>
            <a:lstStyle/>
            <a:p>
              <a:endParaRPr lang="cs-CZ"/>
            </a:p>
          </p:txBody>
        </p:sp>
        <p:sp>
          <p:nvSpPr>
            <p:cNvPr id="8" name="Rectangle 27">
              <a:extLst>
                <a:ext uri="{FF2B5EF4-FFF2-40B4-BE49-F238E27FC236}">
                  <a16:creationId xmlns:a16="http://schemas.microsoft.com/office/drawing/2014/main" id="{7528000C-88D6-4D3E-8250-208A2F5B20F3}"/>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val f2"/>
                <a:gd name="f9" fmla="val f3"/>
                <a:gd name="f10" fmla="val f4"/>
                <a:gd name="f11" fmla="+- f10 0 f8"/>
                <a:gd name="f12" fmla="+- f9 0 f8"/>
                <a:gd name="f13" fmla="*/ f12 1 2858013"/>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58013" h="6866467">
                  <a:moveTo>
                    <a:pt x="f2" y="f2"/>
                  </a:moveTo>
                  <a:lnTo>
                    <a:pt x="f3" y="f2"/>
                  </a:lnTo>
                  <a:lnTo>
                    <a:pt x="f3" y="f4"/>
                  </a:lnTo>
                  <a:lnTo>
                    <a:pt x="f5" y="f4"/>
                  </a:lnTo>
                  <a:lnTo>
                    <a:pt x="f2" y="f2"/>
                  </a:lnTo>
                  <a:close/>
                </a:path>
              </a:pathLst>
            </a:custGeom>
            <a:solidFill>
              <a:srgbClr val="3F7819">
                <a:alpha val="70000"/>
              </a:srgbClr>
            </a:solidFill>
            <a:ln cap="rnd">
              <a:noFill/>
              <a:prstDash val="solid"/>
            </a:ln>
          </p:spPr>
          <p:txBody>
            <a:bodyPr lIns="0" tIns="0" rIns="0" bIns="0"/>
            <a:lstStyle/>
            <a:p>
              <a:endParaRPr lang="cs-CZ"/>
            </a:p>
          </p:txBody>
        </p:sp>
        <p:sp>
          <p:nvSpPr>
            <p:cNvPr id="9" name="Rectangle 28">
              <a:extLst>
                <a:ext uri="{FF2B5EF4-FFF2-40B4-BE49-F238E27FC236}">
                  <a16:creationId xmlns:a16="http://schemas.microsoft.com/office/drawing/2014/main" id="{B461B81C-067D-40F6-9444-E677108E857F}"/>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val f2"/>
                <a:gd name="f9" fmla="val f3"/>
                <a:gd name="f10" fmla="val f4"/>
                <a:gd name="f11" fmla="+- f10 0 f8"/>
                <a:gd name="f12" fmla="+- f9 0 f8"/>
                <a:gd name="f13" fmla="*/ f12 1 1290094"/>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90094" h="6858000">
                  <a:moveTo>
                    <a:pt x="f5" y="f2"/>
                  </a:moveTo>
                  <a:lnTo>
                    <a:pt x="f3" y="f2"/>
                  </a:lnTo>
                  <a:lnTo>
                    <a:pt x="f3" y="f4"/>
                  </a:lnTo>
                  <a:lnTo>
                    <a:pt x="f2" y="f4"/>
                  </a:lnTo>
                  <a:lnTo>
                    <a:pt x="f5" y="f2"/>
                  </a:lnTo>
                  <a:close/>
                </a:path>
              </a:pathLst>
            </a:custGeom>
            <a:solidFill>
              <a:srgbClr val="C0E474">
                <a:alpha val="70000"/>
              </a:srgbClr>
            </a:solidFill>
            <a:ln cap="rnd">
              <a:noFill/>
              <a:prstDash val="solid"/>
            </a:ln>
          </p:spPr>
          <p:txBody>
            <a:bodyPr lIns="0" tIns="0" rIns="0" bIns="0"/>
            <a:lstStyle/>
            <a:p>
              <a:endParaRPr lang="cs-CZ"/>
            </a:p>
          </p:txBody>
        </p:sp>
        <p:sp>
          <p:nvSpPr>
            <p:cNvPr id="10" name="Rectangle 29">
              <a:extLst>
                <a:ext uri="{FF2B5EF4-FFF2-40B4-BE49-F238E27FC236}">
                  <a16:creationId xmlns:a16="http://schemas.microsoft.com/office/drawing/2014/main" id="{4EA06522-67ED-4105-A991-590CEBD119B1}"/>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val f2"/>
                <a:gd name="f9" fmla="val f3"/>
                <a:gd name="f10" fmla="val f4"/>
                <a:gd name="f11" fmla="+- f10 0 f8"/>
                <a:gd name="f12" fmla="+- f9 0 f8"/>
                <a:gd name="f13" fmla="*/ f12 1 1249825"/>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49825" h="6858000">
                  <a:moveTo>
                    <a:pt x="f2" y="f2"/>
                  </a:moveTo>
                  <a:lnTo>
                    <a:pt x="f3" y="f2"/>
                  </a:lnTo>
                  <a:lnTo>
                    <a:pt x="f3" y="f4"/>
                  </a:lnTo>
                  <a:lnTo>
                    <a:pt x="f5" y="f4"/>
                  </a:lnTo>
                  <a:lnTo>
                    <a:pt x="f2" y="f2"/>
                  </a:lnTo>
                  <a:close/>
                </a:path>
              </a:pathLst>
            </a:custGeom>
            <a:solidFill>
              <a:srgbClr val="90C226">
                <a:alpha val="65000"/>
              </a:srgbClr>
            </a:solidFill>
            <a:ln cap="rnd">
              <a:noFill/>
              <a:prstDash val="solid"/>
            </a:ln>
          </p:spPr>
          <p:txBody>
            <a:bodyPr lIns="0" tIns="0" rIns="0" bIns="0"/>
            <a:lstStyle/>
            <a:p>
              <a:endParaRPr lang="cs-CZ"/>
            </a:p>
          </p:txBody>
        </p:sp>
        <p:sp>
          <p:nvSpPr>
            <p:cNvPr id="11" name="Isosceles Triangle 30">
              <a:extLst>
                <a:ext uri="{FF2B5EF4-FFF2-40B4-BE49-F238E27FC236}">
                  <a16:creationId xmlns:a16="http://schemas.microsoft.com/office/drawing/2014/main" id="{ED37470B-CEF6-4B94-99E5-8EF4387C2AB3}"/>
                </a:ext>
              </a:extLst>
            </p:cNvPr>
            <p:cNvSpPr/>
            <p:nvPr/>
          </p:nvSpPr>
          <p:spPr>
            <a:xfrm>
              <a:off x="10371664" y="3589870"/>
              <a:ext cx="1817159" cy="3268129"/>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0000"/>
              </a:srgbClr>
            </a:solidFill>
            <a:ln cap="rnd">
              <a:noFill/>
              <a:prstDash val="solid"/>
            </a:ln>
          </p:spPr>
          <p:txBody>
            <a:bodyPr lIns="0" tIns="0" rIns="0" bIns="0"/>
            <a:lstStyle/>
            <a:p>
              <a:endParaRPr lang="cs-CZ"/>
            </a:p>
          </p:txBody>
        </p:sp>
        <p:sp>
          <p:nvSpPr>
            <p:cNvPr id="12" name="Isosceles Triangle 18">
              <a:extLst>
                <a:ext uri="{FF2B5EF4-FFF2-40B4-BE49-F238E27FC236}">
                  <a16:creationId xmlns:a16="http://schemas.microsoft.com/office/drawing/2014/main" id="{2C5407BD-0ACA-4FEE-AE3A-21F006CD3160}"/>
                </a:ext>
              </a:extLst>
            </p:cNvPr>
            <p:cNvSpPr/>
            <p:nvPr/>
          </p:nvSpPr>
          <p:spPr>
            <a:xfrm rot="10799991">
              <a:off x="8" y="0"/>
              <a:ext cx="842592" cy="5666152"/>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5000"/>
              </a:srgbClr>
            </a:solidFill>
            <a:ln cap="rnd">
              <a:noFill/>
              <a:prstDash val="solid"/>
            </a:ln>
          </p:spPr>
          <p:txBody>
            <a:bodyPr lIns="0" tIns="0" rIns="0" bIns="0"/>
            <a:lstStyle/>
            <a:p>
              <a:endParaRPr lang="cs-CZ"/>
            </a:p>
          </p:txBody>
        </p:sp>
      </p:grpSp>
      <p:sp>
        <p:nvSpPr>
          <p:cNvPr id="13" name="Title 1">
            <a:extLst>
              <a:ext uri="{FF2B5EF4-FFF2-40B4-BE49-F238E27FC236}">
                <a16:creationId xmlns:a16="http://schemas.microsoft.com/office/drawing/2014/main" id="{6E2D0EDB-480E-416D-934A-4F3D17C176E0}"/>
              </a:ext>
            </a:extLst>
          </p:cNvPr>
          <p:cNvSpPr txBox="1">
            <a:spLocks noGrp="1"/>
          </p:cNvSpPr>
          <p:nvPr>
            <p:ph type="ctrTitle"/>
          </p:nvPr>
        </p:nvSpPr>
        <p:spPr>
          <a:xfrm>
            <a:off x="1507068" y="2404533"/>
            <a:ext cx="7766931" cy="1646304"/>
          </a:xfrm>
        </p:spPr>
        <p:txBody>
          <a:bodyPr anchor="b">
            <a:noAutofit/>
          </a:bodyPr>
          <a:lstStyle>
            <a:lvl1pPr algn="r">
              <a:defRPr sz="5400"/>
            </a:lvl1pPr>
          </a:lstStyle>
          <a:p>
            <a:pPr lvl="0"/>
            <a:r>
              <a:rPr lang="cs-CZ"/>
              <a:t>Kliknutím lze upravit styl.</a:t>
            </a:r>
            <a:endParaRPr lang="en-US"/>
          </a:p>
        </p:txBody>
      </p:sp>
      <p:sp>
        <p:nvSpPr>
          <p:cNvPr id="14" name="Subtitle 2">
            <a:extLst>
              <a:ext uri="{FF2B5EF4-FFF2-40B4-BE49-F238E27FC236}">
                <a16:creationId xmlns:a16="http://schemas.microsoft.com/office/drawing/2014/main" id="{354B69F5-FF98-49AB-A0E3-BA5FB0583EC3}"/>
              </a:ext>
            </a:extLst>
          </p:cNvPr>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cs-CZ"/>
              <a:t>Kliknutím můžete upravit styl předlohy.</a:t>
            </a:r>
            <a:endParaRPr lang="en-US"/>
          </a:p>
        </p:txBody>
      </p:sp>
      <p:sp>
        <p:nvSpPr>
          <p:cNvPr id="15" name="Date Placeholder 3">
            <a:extLst>
              <a:ext uri="{FF2B5EF4-FFF2-40B4-BE49-F238E27FC236}">
                <a16:creationId xmlns:a16="http://schemas.microsoft.com/office/drawing/2014/main" id="{822D875D-49E4-403C-AB8C-A860D28C8082}"/>
              </a:ext>
            </a:extLst>
          </p:cNvPr>
          <p:cNvSpPr txBox="1">
            <a:spLocks noGrp="1"/>
          </p:cNvSpPr>
          <p:nvPr>
            <p:ph type="dt" sz="half" idx="7"/>
          </p:nvPr>
        </p:nvSpPr>
        <p:spPr/>
        <p:txBody>
          <a:bodyPr/>
          <a:lstStyle>
            <a:lvl1pPr>
              <a:defRPr/>
            </a:lvl1pPr>
          </a:lstStyle>
          <a:p>
            <a:pPr lvl="0"/>
            <a:fld id="{CDC0740B-862A-4DA6-9CC9-139A0AEF09C2}" type="datetime1">
              <a:rPr lang="cs-CZ"/>
              <a:pPr lvl="0"/>
              <a:t>07.03.2023</a:t>
            </a:fld>
            <a:endParaRPr lang="cs-CZ"/>
          </a:p>
        </p:txBody>
      </p:sp>
      <p:sp>
        <p:nvSpPr>
          <p:cNvPr id="16" name="Footer Placeholder 4">
            <a:extLst>
              <a:ext uri="{FF2B5EF4-FFF2-40B4-BE49-F238E27FC236}">
                <a16:creationId xmlns:a16="http://schemas.microsoft.com/office/drawing/2014/main" id="{6C2056E8-FF37-439D-A1D9-5EB79415D8CA}"/>
              </a:ext>
            </a:extLst>
          </p:cNvPr>
          <p:cNvSpPr txBox="1">
            <a:spLocks noGrp="1"/>
          </p:cNvSpPr>
          <p:nvPr>
            <p:ph type="ftr" sz="quarter" idx="9"/>
          </p:nvPr>
        </p:nvSpPr>
        <p:spPr/>
        <p:txBody>
          <a:bodyPr/>
          <a:lstStyle>
            <a:lvl1pPr>
              <a:defRPr/>
            </a:lvl1pPr>
          </a:lstStyle>
          <a:p>
            <a:pPr lvl="0"/>
            <a:endParaRPr lang="cs-CZ"/>
          </a:p>
        </p:txBody>
      </p:sp>
      <p:sp>
        <p:nvSpPr>
          <p:cNvPr id="17" name="Slide Number Placeholder 5">
            <a:extLst>
              <a:ext uri="{FF2B5EF4-FFF2-40B4-BE49-F238E27FC236}">
                <a16:creationId xmlns:a16="http://schemas.microsoft.com/office/drawing/2014/main" id="{E7BE15FB-398F-4DF0-A1FC-A092D03F288B}"/>
              </a:ext>
            </a:extLst>
          </p:cNvPr>
          <p:cNvSpPr txBox="1">
            <a:spLocks noGrp="1"/>
          </p:cNvSpPr>
          <p:nvPr>
            <p:ph type="sldNum" sz="quarter" idx="8"/>
          </p:nvPr>
        </p:nvSpPr>
        <p:spPr/>
        <p:txBody>
          <a:bodyPr/>
          <a:lstStyle>
            <a:lvl1pPr>
              <a:defRPr/>
            </a:lvl1pPr>
          </a:lstStyle>
          <a:p>
            <a:pPr lvl="0"/>
            <a:fld id="{A2001B15-48C7-4A81-9890-A7C146457DA8}" type="slidenum">
              <a:t>‹#›</a:t>
            </a:fld>
            <a:endParaRPr lang="cs-CZ"/>
          </a:p>
        </p:txBody>
      </p:sp>
    </p:spTree>
    <p:extLst>
      <p:ext uri="{BB962C8B-B14F-4D97-AF65-F5344CB8AC3E}">
        <p14:creationId xmlns:p14="http://schemas.microsoft.com/office/powerpoint/2010/main" val="20666256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B86B-AE46-4791-8269-49C6BF31FBDD}"/>
              </a:ext>
            </a:extLst>
          </p:cNvPr>
          <p:cNvSpPr txBox="1">
            <a:spLocks noGrp="1"/>
          </p:cNvSpPr>
          <p:nvPr>
            <p:ph type="title"/>
          </p:nvPr>
        </p:nvSpPr>
        <p:spPr>
          <a:xfrm>
            <a:off x="677332" y="609603"/>
            <a:ext cx="8596667" cy="3403597"/>
          </a:xfrm>
        </p:spPr>
        <p:txBody>
          <a:bodyPr anchor="ctr"/>
          <a:lstStyle>
            <a:lvl1pPr>
              <a:defRPr sz="44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19138D45-136A-40A0-9871-5014541428D0}"/>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8E0E6651-E2DD-4B1B-A929-4C1CB4B6BB63}"/>
              </a:ext>
            </a:extLst>
          </p:cNvPr>
          <p:cNvSpPr txBox="1">
            <a:spLocks noGrp="1"/>
          </p:cNvSpPr>
          <p:nvPr>
            <p:ph type="dt" sz="half" idx="7"/>
          </p:nvPr>
        </p:nvSpPr>
        <p:spPr/>
        <p:txBody>
          <a:bodyPr/>
          <a:lstStyle>
            <a:lvl1pPr>
              <a:defRPr/>
            </a:lvl1pPr>
          </a:lstStyle>
          <a:p>
            <a:pPr lvl="0"/>
            <a:fld id="{31CC481A-8770-4633-A25B-5A99B40D0810}" type="datetime1">
              <a:rPr lang="cs-CZ"/>
              <a:pPr lvl="0"/>
              <a:t>07.03.2023</a:t>
            </a:fld>
            <a:endParaRPr lang="cs-CZ"/>
          </a:p>
        </p:txBody>
      </p:sp>
      <p:sp>
        <p:nvSpPr>
          <p:cNvPr id="5" name="Footer Placeholder 4">
            <a:extLst>
              <a:ext uri="{FF2B5EF4-FFF2-40B4-BE49-F238E27FC236}">
                <a16:creationId xmlns:a16="http://schemas.microsoft.com/office/drawing/2014/main" id="{93322524-951B-4212-BF6A-E2680F9B18B2}"/>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FC26395E-2C67-422A-8F2C-49D63E0812F1}"/>
              </a:ext>
            </a:extLst>
          </p:cNvPr>
          <p:cNvSpPr txBox="1">
            <a:spLocks noGrp="1"/>
          </p:cNvSpPr>
          <p:nvPr>
            <p:ph type="sldNum" sz="quarter" idx="8"/>
          </p:nvPr>
        </p:nvSpPr>
        <p:spPr/>
        <p:txBody>
          <a:bodyPr/>
          <a:lstStyle>
            <a:lvl1pPr>
              <a:defRPr/>
            </a:lvl1pPr>
          </a:lstStyle>
          <a:p>
            <a:pPr lvl="0"/>
            <a:fld id="{AA23F649-DCA6-4B6F-BC34-1E1F84672114}" type="slidenum">
              <a:t>‹#›</a:t>
            </a:fld>
            <a:endParaRPr lang="cs-CZ"/>
          </a:p>
        </p:txBody>
      </p:sp>
    </p:spTree>
    <p:extLst>
      <p:ext uri="{BB962C8B-B14F-4D97-AF65-F5344CB8AC3E}">
        <p14:creationId xmlns:p14="http://schemas.microsoft.com/office/powerpoint/2010/main" val="151188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BCE7-8E49-4618-ABBD-3FD530C00701}"/>
              </a:ext>
            </a:extLst>
          </p:cNvPr>
          <p:cNvSpPr txBox="1">
            <a:spLocks noGrp="1"/>
          </p:cNvSpPr>
          <p:nvPr>
            <p:ph type="title"/>
          </p:nvPr>
        </p:nvSpPr>
        <p:spPr>
          <a:xfrm>
            <a:off x="931334" y="609603"/>
            <a:ext cx="8094131"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A2450BD8-3B1D-4E30-934A-BC445C6B5D3D}"/>
              </a:ext>
            </a:extLst>
          </p:cNvPr>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E4DD2714-A9FC-409B-9885-A64BC2988D21}"/>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488055C5-7B1A-4D49-A283-205BA7E2FD07}"/>
              </a:ext>
            </a:extLst>
          </p:cNvPr>
          <p:cNvSpPr txBox="1">
            <a:spLocks noGrp="1"/>
          </p:cNvSpPr>
          <p:nvPr>
            <p:ph type="dt" sz="half" idx="7"/>
          </p:nvPr>
        </p:nvSpPr>
        <p:spPr/>
        <p:txBody>
          <a:bodyPr/>
          <a:lstStyle>
            <a:lvl1pPr>
              <a:defRPr/>
            </a:lvl1pPr>
          </a:lstStyle>
          <a:p>
            <a:pPr lvl="0"/>
            <a:fld id="{7FBC3B62-9D7B-43E4-BFAD-F446866ACF2A}" type="datetime1">
              <a:rPr lang="cs-CZ"/>
              <a:pPr lvl="0"/>
              <a:t>07.03.2023</a:t>
            </a:fld>
            <a:endParaRPr lang="cs-CZ"/>
          </a:p>
        </p:txBody>
      </p:sp>
      <p:sp>
        <p:nvSpPr>
          <p:cNvPr id="6" name="Footer Placeholder 4">
            <a:extLst>
              <a:ext uri="{FF2B5EF4-FFF2-40B4-BE49-F238E27FC236}">
                <a16:creationId xmlns:a16="http://schemas.microsoft.com/office/drawing/2014/main" id="{8BB34F79-5AF5-4C74-95B5-4C0A33BE1CFF}"/>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297E8099-B2B9-42AE-B839-3F6F9D35A770}"/>
              </a:ext>
            </a:extLst>
          </p:cNvPr>
          <p:cNvSpPr txBox="1">
            <a:spLocks noGrp="1"/>
          </p:cNvSpPr>
          <p:nvPr>
            <p:ph type="sldNum" sz="quarter" idx="8"/>
          </p:nvPr>
        </p:nvSpPr>
        <p:spPr/>
        <p:txBody>
          <a:bodyPr/>
          <a:lstStyle>
            <a:lvl1pPr>
              <a:defRPr/>
            </a:lvl1pPr>
          </a:lstStyle>
          <a:p>
            <a:pPr lvl="0"/>
            <a:fld id="{B7995EDB-9EB2-4DC8-BF95-3CA46E37C5F1}" type="slidenum">
              <a:t>‹#›</a:t>
            </a:fld>
            <a:endParaRPr lang="cs-CZ"/>
          </a:p>
        </p:txBody>
      </p:sp>
      <p:sp>
        <p:nvSpPr>
          <p:cNvPr id="8" name="TextBox 19">
            <a:extLst>
              <a:ext uri="{FF2B5EF4-FFF2-40B4-BE49-F238E27FC236}">
                <a16:creationId xmlns:a16="http://schemas.microsoft.com/office/drawing/2014/main" id="{02470232-005F-4A1C-81A3-6B5FC468D259}"/>
              </a:ext>
            </a:extLst>
          </p:cNvPr>
          <p:cNvSpPr txBox="1"/>
          <p:nvPr/>
        </p:nvSpPr>
        <p:spPr>
          <a:xfrm>
            <a:off x="541873" y="79037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1">
            <a:extLst>
              <a:ext uri="{FF2B5EF4-FFF2-40B4-BE49-F238E27FC236}">
                <a16:creationId xmlns:a16="http://schemas.microsoft.com/office/drawing/2014/main" id="{CB8BCAAE-6245-4B65-BB94-AE67C7297CAD}"/>
              </a:ext>
            </a:extLst>
          </p:cNvPr>
          <p:cNvSpPr txBox="1"/>
          <p:nvPr/>
        </p:nvSpPr>
        <p:spPr>
          <a:xfrm>
            <a:off x="8893015" y="288655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endParaRPr lang="en-US" sz="1800" b="0" i="0" u="none" strike="noStrike" kern="1200" cap="none" spc="0" baseline="0">
              <a:solidFill>
                <a:srgbClr val="C0E474"/>
              </a:solidFill>
              <a:uFillTx/>
              <a:latin typeface="Arial"/>
            </a:endParaRPr>
          </a:p>
        </p:txBody>
      </p:sp>
    </p:spTree>
    <p:extLst>
      <p:ext uri="{BB962C8B-B14F-4D97-AF65-F5344CB8AC3E}">
        <p14:creationId xmlns:p14="http://schemas.microsoft.com/office/powerpoint/2010/main" val="227661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F6E6-D84F-4F89-8500-51809F8CD4FD}"/>
              </a:ext>
            </a:extLst>
          </p:cNvPr>
          <p:cNvSpPr txBox="1">
            <a:spLocks noGrp="1"/>
          </p:cNvSpPr>
          <p:nvPr>
            <p:ph type="title"/>
          </p:nvPr>
        </p:nvSpPr>
        <p:spPr>
          <a:xfrm>
            <a:off x="677332" y="1931990"/>
            <a:ext cx="8596667" cy="2595460"/>
          </a:xfrm>
        </p:spPr>
        <p:txBody>
          <a:bodyPr anchor="b"/>
          <a:lstStyle>
            <a:lvl1pPr>
              <a:defRPr sz="44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F34D1DA3-6E1D-4F05-96FA-C5A2170A7197}"/>
              </a:ext>
            </a:extLst>
          </p:cNvPr>
          <p:cNvSpPr txBox="1">
            <a:spLocks noGrp="1"/>
          </p:cNvSpPr>
          <p:nvPr>
            <p:ph type="body" idx="4294967295"/>
          </p:nvPr>
        </p:nvSpPr>
        <p:spPr>
          <a:xfrm>
            <a:off x="677332" y="4527450"/>
            <a:ext cx="8596667" cy="1513917"/>
          </a:xfrm>
        </p:spPr>
        <p:txBody>
          <a:bodyPr/>
          <a:lstStyle>
            <a:lvl1pPr marL="0" indent="0">
              <a:buNone/>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60604909-8FFF-44D7-B2E0-5E368FCAA27B}"/>
              </a:ext>
            </a:extLst>
          </p:cNvPr>
          <p:cNvSpPr txBox="1">
            <a:spLocks noGrp="1"/>
          </p:cNvSpPr>
          <p:nvPr>
            <p:ph type="dt" sz="half" idx="7"/>
          </p:nvPr>
        </p:nvSpPr>
        <p:spPr/>
        <p:txBody>
          <a:bodyPr/>
          <a:lstStyle>
            <a:lvl1pPr>
              <a:defRPr/>
            </a:lvl1pPr>
          </a:lstStyle>
          <a:p>
            <a:pPr lvl="0"/>
            <a:fld id="{2FB2A451-E744-4D74-8CCC-A79D2CBE7272}" type="datetime1">
              <a:rPr lang="cs-CZ"/>
              <a:pPr lvl="0"/>
              <a:t>07.03.2023</a:t>
            </a:fld>
            <a:endParaRPr lang="cs-CZ"/>
          </a:p>
        </p:txBody>
      </p:sp>
      <p:sp>
        <p:nvSpPr>
          <p:cNvPr id="5" name="Footer Placeholder 4">
            <a:extLst>
              <a:ext uri="{FF2B5EF4-FFF2-40B4-BE49-F238E27FC236}">
                <a16:creationId xmlns:a16="http://schemas.microsoft.com/office/drawing/2014/main" id="{66512711-1744-4102-833B-0CAC4ACF9952}"/>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7864D7AA-2DF9-4B7E-A544-95B83F50C5ED}"/>
              </a:ext>
            </a:extLst>
          </p:cNvPr>
          <p:cNvSpPr txBox="1">
            <a:spLocks noGrp="1"/>
          </p:cNvSpPr>
          <p:nvPr>
            <p:ph type="sldNum" sz="quarter" idx="8"/>
          </p:nvPr>
        </p:nvSpPr>
        <p:spPr/>
        <p:txBody>
          <a:bodyPr/>
          <a:lstStyle>
            <a:lvl1pPr>
              <a:defRPr/>
            </a:lvl1pPr>
          </a:lstStyle>
          <a:p>
            <a:pPr lvl="0"/>
            <a:fld id="{1EE62B6D-BA46-4562-B6E0-1BF7BBDF50CD}" type="slidenum">
              <a:t>‹#›</a:t>
            </a:fld>
            <a:endParaRPr lang="cs-CZ"/>
          </a:p>
        </p:txBody>
      </p:sp>
    </p:spTree>
    <p:extLst>
      <p:ext uri="{BB962C8B-B14F-4D97-AF65-F5344CB8AC3E}">
        <p14:creationId xmlns:p14="http://schemas.microsoft.com/office/powerpoint/2010/main" val="2855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A99C-1A9A-4A0C-90C0-CEA31C0D3AFF}"/>
              </a:ext>
            </a:extLst>
          </p:cNvPr>
          <p:cNvSpPr txBox="1">
            <a:spLocks noGrp="1"/>
          </p:cNvSpPr>
          <p:nvPr>
            <p:ph type="title"/>
          </p:nvPr>
        </p:nvSpPr>
        <p:spPr>
          <a:xfrm>
            <a:off x="931334" y="609603"/>
            <a:ext cx="8094131"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024F7FBF-DFA0-4997-8CA7-C99E529F82AE}"/>
              </a:ext>
            </a:extLst>
          </p:cNvPr>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C7F1ED10-0A7A-43C7-8EBB-08110B3CC819}"/>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5E885B69-8EB1-4734-9921-AC8DDDA664D3}"/>
              </a:ext>
            </a:extLst>
          </p:cNvPr>
          <p:cNvSpPr txBox="1">
            <a:spLocks noGrp="1"/>
          </p:cNvSpPr>
          <p:nvPr>
            <p:ph type="dt" sz="half" idx="7"/>
          </p:nvPr>
        </p:nvSpPr>
        <p:spPr/>
        <p:txBody>
          <a:bodyPr/>
          <a:lstStyle>
            <a:lvl1pPr>
              <a:defRPr/>
            </a:lvl1pPr>
          </a:lstStyle>
          <a:p>
            <a:pPr lvl="0"/>
            <a:fld id="{5B914BDF-087B-48F8-BB09-D5A6EF4D7C49}" type="datetime1">
              <a:rPr lang="cs-CZ"/>
              <a:pPr lvl="0"/>
              <a:t>07.03.2023</a:t>
            </a:fld>
            <a:endParaRPr lang="cs-CZ"/>
          </a:p>
        </p:txBody>
      </p:sp>
      <p:sp>
        <p:nvSpPr>
          <p:cNvPr id="6" name="Footer Placeholder 4">
            <a:extLst>
              <a:ext uri="{FF2B5EF4-FFF2-40B4-BE49-F238E27FC236}">
                <a16:creationId xmlns:a16="http://schemas.microsoft.com/office/drawing/2014/main" id="{9445A46C-B405-455B-A82E-9689E6209154}"/>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01CF6CA3-A886-48B0-8695-5DEAE5A72EBB}"/>
              </a:ext>
            </a:extLst>
          </p:cNvPr>
          <p:cNvSpPr txBox="1">
            <a:spLocks noGrp="1"/>
          </p:cNvSpPr>
          <p:nvPr>
            <p:ph type="sldNum" sz="quarter" idx="8"/>
          </p:nvPr>
        </p:nvSpPr>
        <p:spPr/>
        <p:txBody>
          <a:bodyPr/>
          <a:lstStyle>
            <a:lvl1pPr>
              <a:defRPr/>
            </a:lvl1pPr>
          </a:lstStyle>
          <a:p>
            <a:pPr lvl="0"/>
            <a:fld id="{9383C27C-A54C-40F0-8BEA-2F38FDDFBCAD}" type="slidenum">
              <a:t>‹#›</a:t>
            </a:fld>
            <a:endParaRPr lang="cs-CZ"/>
          </a:p>
        </p:txBody>
      </p:sp>
      <p:sp>
        <p:nvSpPr>
          <p:cNvPr id="8" name="TextBox 23">
            <a:extLst>
              <a:ext uri="{FF2B5EF4-FFF2-40B4-BE49-F238E27FC236}">
                <a16:creationId xmlns:a16="http://schemas.microsoft.com/office/drawing/2014/main" id="{EA5E93AE-28D1-49EE-961D-F4B736E91C5C}"/>
              </a:ext>
            </a:extLst>
          </p:cNvPr>
          <p:cNvSpPr txBox="1"/>
          <p:nvPr/>
        </p:nvSpPr>
        <p:spPr>
          <a:xfrm>
            <a:off x="541873" y="79037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4">
            <a:extLst>
              <a:ext uri="{FF2B5EF4-FFF2-40B4-BE49-F238E27FC236}">
                <a16:creationId xmlns:a16="http://schemas.microsoft.com/office/drawing/2014/main" id="{D203E186-1C11-4D40-82F5-86B6F747E073}"/>
              </a:ext>
            </a:extLst>
          </p:cNvPr>
          <p:cNvSpPr txBox="1"/>
          <p:nvPr/>
        </p:nvSpPr>
        <p:spPr>
          <a:xfrm>
            <a:off x="8893015" y="288655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Tree>
    <p:extLst>
      <p:ext uri="{BB962C8B-B14F-4D97-AF65-F5344CB8AC3E}">
        <p14:creationId xmlns:p14="http://schemas.microsoft.com/office/powerpoint/2010/main" val="400444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D21A-6764-477B-B4C8-F7FB60B53653}"/>
              </a:ext>
            </a:extLst>
          </p:cNvPr>
          <p:cNvSpPr txBox="1">
            <a:spLocks noGrp="1"/>
          </p:cNvSpPr>
          <p:nvPr>
            <p:ph type="title"/>
          </p:nvPr>
        </p:nvSpPr>
        <p:spPr>
          <a:xfrm>
            <a:off x="685800" y="609603"/>
            <a:ext cx="8588200"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4AD2512A-AF0F-45AE-978F-1BF4D8627EF5}"/>
              </a:ext>
            </a:extLst>
          </p:cNvPr>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90C226"/>
                </a:solidFill>
              </a:defRPr>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69BB06E0-EB44-4EC7-99A1-3EEB2DCF0335}"/>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32EC61A2-0E4E-452D-91F6-8459216CEDC3}"/>
              </a:ext>
            </a:extLst>
          </p:cNvPr>
          <p:cNvSpPr txBox="1">
            <a:spLocks noGrp="1"/>
          </p:cNvSpPr>
          <p:nvPr>
            <p:ph type="dt" sz="half" idx="7"/>
          </p:nvPr>
        </p:nvSpPr>
        <p:spPr/>
        <p:txBody>
          <a:bodyPr/>
          <a:lstStyle>
            <a:lvl1pPr>
              <a:defRPr/>
            </a:lvl1pPr>
          </a:lstStyle>
          <a:p>
            <a:pPr lvl="0"/>
            <a:fld id="{A082781E-AB48-4B59-8865-02EEE94BEBAF}" type="datetime1">
              <a:rPr lang="cs-CZ"/>
              <a:pPr lvl="0"/>
              <a:t>07.03.2023</a:t>
            </a:fld>
            <a:endParaRPr lang="cs-CZ"/>
          </a:p>
        </p:txBody>
      </p:sp>
      <p:sp>
        <p:nvSpPr>
          <p:cNvPr id="6" name="Footer Placeholder 4">
            <a:extLst>
              <a:ext uri="{FF2B5EF4-FFF2-40B4-BE49-F238E27FC236}">
                <a16:creationId xmlns:a16="http://schemas.microsoft.com/office/drawing/2014/main" id="{4DD6D9F0-FD7E-4C0A-A09F-39A8D7FA2E35}"/>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E77C08D7-4859-4A90-9991-5371EB67F408}"/>
              </a:ext>
            </a:extLst>
          </p:cNvPr>
          <p:cNvSpPr txBox="1">
            <a:spLocks noGrp="1"/>
          </p:cNvSpPr>
          <p:nvPr>
            <p:ph type="sldNum" sz="quarter" idx="8"/>
          </p:nvPr>
        </p:nvSpPr>
        <p:spPr/>
        <p:txBody>
          <a:bodyPr/>
          <a:lstStyle>
            <a:lvl1pPr>
              <a:defRPr/>
            </a:lvl1pPr>
          </a:lstStyle>
          <a:p>
            <a:pPr lvl="0"/>
            <a:fld id="{A14E3501-D299-4965-9124-BF5DDA47B1E4}" type="slidenum">
              <a:t>‹#›</a:t>
            </a:fld>
            <a:endParaRPr lang="cs-CZ"/>
          </a:p>
        </p:txBody>
      </p:sp>
    </p:spTree>
    <p:extLst>
      <p:ext uri="{BB962C8B-B14F-4D97-AF65-F5344CB8AC3E}">
        <p14:creationId xmlns:p14="http://schemas.microsoft.com/office/powerpoint/2010/main" val="463541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F1F4-7A9E-406F-A89C-465D053AF6F7}"/>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Vertical Text Placeholder 2">
            <a:extLst>
              <a:ext uri="{FF2B5EF4-FFF2-40B4-BE49-F238E27FC236}">
                <a16:creationId xmlns:a16="http://schemas.microsoft.com/office/drawing/2014/main" id="{4BEB9C53-4E15-4DD7-A97D-73B0867DBAA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4E65FCBD-6B38-4347-9955-262794A4C821}"/>
              </a:ext>
            </a:extLst>
          </p:cNvPr>
          <p:cNvSpPr txBox="1">
            <a:spLocks noGrp="1"/>
          </p:cNvSpPr>
          <p:nvPr>
            <p:ph type="dt" sz="half" idx="7"/>
          </p:nvPr>
        </p:nvSpPr>
        <p:spPr/>
        <p:txBody>
          <a:bodyPr/>
          <a:lstStyle>
            <a:lvl1pPr>
              <a:defRPr/>
            </a:lvl1pPr>
          </a:lstStyle>
          <a:p>
            <a:pPr lvl="0"/>
            <a:fld id="{AFC9FE9C-7B91-4D42-8BDB-428997DD0807}" type="datetime1">
              <a:rPr lang="cs-CZ"/>
              <a:pPr lvl="0"/>
              <a:t>07.03.2023</a:t>
            </a:fld>
            <a:endParaRPr lang="cs-CZ"/>
          </a:p>
        </p:txBody>
      </p:sp>
      <p:sp>
        <p:nvSpPr>
          <p:cNvPr id="5" name="Footer Placeholder 4">
            <a:extLst>
              <a:ext uri="{FF2B5EF4-FFF2-40B4-BE49-F238E27FC236}">
                <a16:creationId xmlns:a16="http://schemas.microsoft.com/office/drawing/2014/main" id="{CDBE091A-C242-4E58-84E7-806D2839EA2D}"/>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32A8B02E-F6EF-4782-B001-CDCECD3E2940}"/>
              </a:ext>
            </a:extLst>
          </p:cNvPr>
          <p:cNvSpPr txBox="1">
            <a:spLocks noGrp="1"/>
          </p:cNvSpPr>
          <p:nvPr>
            <p:ph type="sldNum" sz="quarter" idx="8"/>
          </p:nvPr>
        </p:nvSpPr>
        <p:spPr/>
        <p:txBody>
          <a:bodyPr/>
          <a:lstStyle>
            <a:lvl1pPr>
              <a:defRPr/>
            </a:lvl1pPr>
          </a:lstStyle>
          <a:p>
            <a:pPr lvl="0"/>
            <a:fld id="{0E3339CF-A417-4606-9379-140C1DF21A64}" type="slidenum">
              <a:t>‹#›</a:t>
            </a:fld>
            <a:endParaRPr lang="cs-CZ"/>
          </a:p>
        </p:txBody>
      </p:sp>
    </p:spTree>
    <p:extLst>
      <p:ext uri="{BB962C8B-B14F-4D97-AF65-F5344CB8AC3E}">
        <p14:creationId xmlns:p14="http://schemas.microsoft.com/office/powerpoint/2010/main" val="225503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F9007-13E7-4EC3-8279-BA023048CB05}"/>
              </a:ext>
            </a:extLst>
          </p:cNvPr>
          <p:cNvSpPr txBox="1">
            <a:spLocks noGrp="1"/>
          </p:cNvSpPr>
          <p:nvPr>
            <p:ph type="title" orient="vert"/>
          </p:nvPr>
        </p:nvSpPr>
        <p:spPr>
          <a:xfrm>
            <a:off x="7967670" y="609603"/>
            <a:ext cx="1304739" cy="5251454"/>
          </a:xfrm>
        </p:spPr>
        <p:txBody>
          <a:bodyPr vert="eaVert" anchor="ctr"/>
          <a:lstStyle>
            <a:lvl1pPr>
              <a:defRPr/>
            </a:lvl1pPr>
          </a:lstStyle>
          <a:p>
            <a:pPr lvl="0"/>
            <a:r>
              <a:rPr lang="cs-CZ"/>
              <a:t>Kliknutím lze upravit styl.</a:t>
            </a:r>
            <a:endParaRPr lang="en-US"/>
          </a:p>
        </p:txBody>
      </p:sp>
      <p:sp>
        <p:nvSpPr>
          <p:cNvPr id="3" name="Vertical Text Placeholder 2">
            <a:extLst>
              <a:ext uri="{FF2B5EF4-FFF2-40B4-BE49-F238E27FC236}">
                <a16:creationId xmlns:a16="http://schemas.microsoft.com/office/drawing/2014/main" id="{788B92D9-7729-45DE-9CE3-C332B553CF08}"/>
              </a:ext>
            </a:extLst>
          </p:cNvPr>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406D16F4-AE96-4AFA-96C2-A4E38CC27F20}"/>
              </a:ext>
            </a:extLst>
          </p:cNvPr>
          <p:cNvSpPr txBox="1">
            <a:spLocks noGrp="1"/>
          </p:cNvSpPr>
          <p:nvPr>
            <p:ph type="dt" sz="half" idx="7"/>
          </p:nvPr>
        </p:nvSpPr>
        <p:spPr/>
        <p:txBody>
          <a:bodyPr/>
          <a:lstStyle>
            <a:lvl1pPr>
              <a:defRPr/>
            </a:lvl1pPr>
          </a:lstStyle>
          <a:p>
            <a:pPr lvl="0"/>
            <a:fld id="{CEF20F77-4967-4A5C-A242-15F034B01FC4}" type="datetime1">
              <a:rPr lang="cs-CZ"/>
              <a:pPr lvl="0"/>
              <a:t>07.03.2023</a:t>
            </a:fld>
            <a:endParaRPr lang="cs-CZ"/>
          </a:p>
        </p:txBody>
      </p:sp>
      <p:sp>
        <p:nvSpPr>
          <p:cNvPr id="5" name="Footer Placeholder 4">
            <a:extLst>
              <a:ext uri="{FF2B5EF4-FFF2-40B4-BE49-F238E27FC236}">
                <a16:creationId xmlns:a16="http://schemas.microsoft.com/office/drawing/2014/main" id="{38C179E0-9009-4BA3-84A7-767E355AC068}"/>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55520F3B-29D1-4CC9-815F-7E0E5D4DA797}"/>
              </a:ext>
            </a:extLst>
          </p:cNvPr>
          <p:cNvSpPr txBox="1">
            <a:spLocks noGrp="1"/>
          </p:cNvSpPr>
          <p:nvPr>
            <p:ph type="sldNum" sz="quarter" idx="8"/>
          </p:nvPr>
        </p:nvSpPr>
        <p:spPr/>
        <p:txBody>
          <a:bodyPr/>
          <a:lstStyle>
            <a:lvl1pPr>
              <a:defRPr/>
            </a:lvl1pPr>
          </a:lstStyle>
          <a:p>
            <a:pPr lvl="0"/>
            <a:fld id="{6C5E858C-A61B-4A86-BE5F-D44A147B4EA9}" type="slidenum">
              <a:t>‹#›</a:t>
            </a:fld>
            <a:endParaRPr lang="cs-CZ"/>
          </a:p>
        </p:txBody>
      </p:sp>
    </p:spTree>
    <p:extLst>
      <p:ext uri="{BB962C8B-B14F-4D97-AF65-F5344CB8AC3E}">
        <p14:creationId xmlns:p14="http://schemas.microsoft.com/office/powerpoint/2010/main" val="403433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1506-7E34-4913-AD7B-FE3D8C180B93}"/>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016538F1-DF1E-40C3-981B-447469CBC26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5457B533-D2CB-46E4-A4C1-2DD3B0344BAF}"/>
              </a:ext>
            </a:extLst>
          </p:cNvPr>
          <p:cNvSpPr txBox="1">
            <a:spLocks noGrp="1"/>
          </p:cNvSpPr>
          <p:nvPr>
            <p:ph type="dt" sz="half" idx="7"/>
          </p:nvPr>
        </p:nvSpPr>
        <p:spPr/>
        <p:txBody>
          <a:bodyPr/>
          <a:lstStyle>
            <a:lvl1pPr>
              <a:defRPr/>
            </a:lvl1pPr>
          </a:lstStyle>
          <a:p>
            <a:pPr lvl="0"/>
            <a:fld id="{8128E652-518F-4CCC-96B3-A83608B77BE2}" type="datetime1">
              <a:rPr lang="cs-CZ"/>
              <a:pPr lvl="0"/>
              <a:t>07.03.2023</a:t>
            </a:fld>
            <a:endParaRPr lang="cs-CZ"/>
          </a:p>
        </p:txBody>
      </p:sp>
      <p:sp>
        <p:nvSpPr>
          <p:cNvPr id="5" name="Footer Placeholder 4">
            <a:extLst>
              <a:ext uri="{FF2B5EF4-FFF2-40B4-BE49-F238E27FC236}">
                <a16:creationId xmlns:a16="http://schemas.microsoft.com/office/drawing/2014/main" id="{182E048E-61B3-4FD8-BD2A-4D0ADCBA2B56}"/>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FF3717AC-0E06-41F7-A377-A9A8F586BB96}"/>
              </a:ext>
            </a:extLst>
          </p:cNvPr>
          <p:cNvSpPr txBox="1">
            <a:spLocks noGrp="1"/>
          </p:cNvSpPr>
          <p:nvPr>
            <p:ph type="sldNum" sz="quarter" idx="8"/>
          </p:nvPr>
        </p:nvSpPr>
        <p:spPr/>
        <p:txBody>
          <a:bodyPr/>
          <a:lstStyle>
            <a:lvl1pPr>
              <a:defRPr/>
            </a:lvl1pPr>
          </a:lstStyle>
          <a:p>
            <a:pPr lvl="0"/>
            <a:fld id="{8DE6665D-E13B-469D-B814-814AD61E1D8B}" type="slidenum">
              <a:t>‹#›</a:t>
            </a:fld>
            <a:endParaRPr lang="cs-CZ"/>
          </a:p>
        </p:txBody>
      </p:sp>
    </p:spTree>
    <p:extLst>
      <p:ext uri="{BB962C8B-B14F-4D97-AF65-F5344CB8AC3E}">
        <p14:creationId xmlns:p14="http://schemas.microsoft.com/office/powerpoint/2010/main" val="20303794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6961-C188-433B-B100-EC1E5FC59457}"/>
              </a:ext>
            </a:extLst>
          </p:cNvPr>
          <p:cNvSpPr txBox="1">
            <a:spLocks noGrp="1"/>
          </p:cNvSpPr>
          <p:nvPr>
            <p:ph type="title"/>
          </p:nvPr>
        </p:nvSpPr>
        <p:spPr>
          <a:xfrm>
            <a:off x="677332" y="2700863"/>
            <a:ext cx="8596667" cy="1826578"/>
          </a:xfrm>
        </p:spPr>
        <p:txBody>
          <a:bodyPr anchor="b"/>
          <a:lstStyle>
            <a:lvl1pPr>
              <a:defRPr sz="40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1860C326-7565-45CD-98E9-E6DB170003F2}"/>
              </a:ext>
            </a:extLst>
          </p:cNvPr>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1B70602A-C4C0-4FB6-991F-B7BB141E4490}"/>
              </a:ext>
            </a:extLst>
          </p:cNvPr>
          <p:cNvSpPr txBox="1">
            <a:spLocks noGrp="1"/>
          </p:cNvSpPr>
          <p:nvPr>
            <p:ph type="dt" sz="half" idx="7"/>
          </p:nvPr>
        </p:nvSpPr>
        <p:spPr/>
        <p:txBody>
          <a:bodyPr/>
          <a:lstStyle>
            <a:lvl1pPr>
              <a:defRPr/>
            </a:lvl1pPr>
          </a:lstStyle>
          <a:p>
            <a:pPr lvl="0"/>
            <a:fld id="{CC2EB890-FD7B-4FB4-95FC-ECE3E0311663}" type="datetime1">
              <a:rPr lang="cs-CZ"/>
              <a:pPr lvl="0"/>
              <a:t>07.03.2023</a:t>
            </a:fld>
            <a:endParaRPr lang="cs-CZ"/>
          </a:p>
        </p:txBody>
      </p:sp>
      <p:sp>
        <p:nvSpPr>
          <p:cNvPr id="5" name="Footer Placeholder 4">
            <a:extLst>
              <a:ext uri="{FF2B5EF4-FFF2-40B4-BE49-F238E27FC236}">
                <a16:creationId xmlns:a16="http://schemas.microsoft.com/office/drawing/2014/main" id="{9A713021-90CD-46AA-96FB-09B027899797}"/>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254917CB-2CD2-4E61-ACDF-2F4FF637DDB0}"/>
              </a:ext>
            </a:extLst>
          </p:cNvPr>
          <p:cNvSpPr txBox="1">
            <a:spLocks noGrp="1"/>
          </p:cNvSpPr>
          <p:nvPr>
            <p:ph type="sldNum" sz="quarter" idx="8"/>
          </p:nvPr>
        </p:nvSpPr>
        <p:spPr/>
        <p:txBody>
          <a:bodyPr/>
          <a:lstStyle>
            <a:lvl1pPr>
              <a:defRPr/>
            </a:lvl1pPr>
          </a:lstStyle>
          <a:p>
            <a:pPr lvl="0"/>
            <a:fld id="{CE7542D9-D0B9-476B-85D8-8FEEC35CF563}" type="slidenum">
              <a:t>‹#›</a:t>
            </a:fld>
            <a:endParaRPr lang="cs-CZ"/>
          </a:p>
        </p:txBody>
      </p:sp>
    </p:spTree>
    <p:extLst>
      <p:ext uri="{BB962C8B-B14F-4D97-AF65-F5344CB8AC3E}">
        <p14:creationId xmlns:p14="http://schemas.microsoft.com/office/powerpoint/2010/main" val="191521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D70B-15B9-42DF-B0AF-0715A7B358ED}"/>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38548097-7A01-4D3A-891B-1C444C731FDF}"/>
              </a:ext>
            </a:extLst>
          </p:cNvPr>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a:extLst>
              <a:ext uri="{FF2B5EF4-FFF2-40B4-BE49-F238E27FC236}">
                <a16:creationId xmlns:a16="http://schemas.microsoft.com/office/drawing/2014/main" id="{C305CA59-1753-4773-93DA-BF811D678E7D}"/>
              </a:ext>
            </a:extLst>
          </p:cNvPr>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a:extLst>
              <a:ext uri="{FF2B5EF4-FFF2-40B4-BE49-F238E27FC236}">
                <a16:creationId xmlns:a16="http://schemas.microsoft.com/office/drawing/2014/main" id="{8164395C-05BC-45DC-95DC-6C105D85DECE}"/>
              </a:ext>
            </a:extLst>
          </p:cNvPr>
          <p:cNvSpPr txBox="1">
            <a:spLocks noGrp="1"/>
          </p:cNvSpPr>
          <p:nvPr>
            <p:ph type="dt" sz="half" idx="7"/>
          </p:nvPr>
        </p:nvSpPr>
        <p:spPr/>
        <p:txBody>
          <a:bodyPr/>
          <a:lstStyle>
            <a:lvl1pPr>
              <a:defRPr/>
            </a:lvl1pPr>
          </a:lstStyle>
          <a:p>
            <a:pPr lvl="0"/>
            <a:fld id="{9486A4D3-2F92-4528-BF57-B68DB2276014}" type="datetime1">
              <a:rPr lang="cs-CZ"/>
              <a:pPr lvl="0"/>
              <a:t>07.03.2023</a:t>
            </a:fld>
            <a:endParaRPr lang="cs-CZ"/>
          </a:p>
        </p:txBody>
      </p:sp>
      <p:sp>
        <p:nvSpPr>
          <p:cNvPr id="6" name="Footer Placeholder 5">
            <a:extLst>
              <a:ext uri="{FF2B5EF4-FFF2-40B4-BE49-F238E27FC236}">
                <a16:creationId xmlns:a16="http://schemas.microsoft.com/office/drawing/2014/main" id="{6E384509-9450-4E42-9694-514BF46AEF47}"/>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2B02F6D4-7BEB-469B-9CA6-EDDA39F2FF1E}"/>
              </a:ext>
            </a:extLst>
          </p:cNvPr>
          <p:cNvSpPr txBox="1">
            <a:spLocks noGrp="1"/>
          </p:cNvSpPr>
          <p:nvPr>
            <p:ph type="sldNum" sz="quarter" idx="8"/>
          </p:nvPr>
        </p:nvSpPr>
        <p:spPr/>
        <p:txBody>
          <a:bodyPr/>
          <a:lstStyle>
            <a:lvl1pPr>
              <a:defRPr/>
            </a:lvl1pPr>
          </a:lstStyle>
          <a:p>
            <a:pPr lvl="0"/>
            <a:fld id="{EB07FC8E-6B48-4353-BDB6-EEC4FA20B716}" type="slidenum">
              <a:t>‹#›</a:t>
            </a:fld>
            <a:endParaRPr lang="cs-CZ"/>
          </a:p>
        </p:txBody>
      </p:sp>
    </p:spTree>
    <p:extLst>
      <p:ext uri="{BB962C8B-B14F-4D97-AF65-F5344CB8AC3E}">
        <p14:creationId xmlns:p14="http://schemas.microsoft.com/office/powerpoint/2010/main" val="119925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DE99-7241-4A29-971E-B2347B2C69E9}"/>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DFB1AA79-437C-4E96-8E7F-6F3115BF6313}"/>
              </a:ext>
            </a:extLst>
          </p:cNvPr>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cs-CZ"/>
              <a:t>Po kliknutí můžete upravovat styly textu v předloze.</a:t>
            </a:r>
          </a:p>
        </p:txBody>
      </p:sp>
      <p:sp>
        <p:nvSpPr>
          <p:cNvPr id="4" name="Content Placeholder 3">
            <a:extLst>
              <a:ext uri="{FF2B5EF4-FFF2-40B4-BE49-F238E27FC236}">
                <a16:creationId xmlns:a16="http://schemas.microsoft.com/office/drawing/2014/main" id="{4E6F7FC3-2EBE-479A-8D39-7722FF7FE4BC}"/>
              </a:ext>
            </a:extLst>
          </p:cNvPr>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a:extLst>
              <a:ext uri="{FF2B5EF4-FFF2-40B4-BE49-F238E27FC236}">
                <a16:creationId xmlns:a16="http://schemas.microsoft.com/office/drawing/2014/main" id="{8A9FC205-E9AE-4C11-A471-8F885913F912}"/>
              </a:ext>
            </a:extLst>
          </p:cNvPr>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cs-CZ"/>
              <a:t>Po kliknutí můžete upravovat styly textu v předloze.</a:t>
            </a:r>
          </a:p>
        </p:txBody>
      </p:sp>
      <p:sp>
        <p:nvSpPr>
          <p:cNvPr id="6" name="Content Placeholder 5">
            <a:extLst>
              <a:ext uri="{FF2B5EF4-FFF2-40B4-BE49-F238E27FC236}">
                <a16:creationId xmlns:a16="http://schemas.microsoft.com/office/drawing/2014/main" id="{384226FD-4390-4118-80B9-8EE2AC97A230}"/>
              </a:ext>
            </a:extLst>
          </p:cNvPr>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a:extLst>
              <a:ext uri="{FF2B5EF4-FFF2-40B4-BE49-F238E27FC236}">
                <a16:creationId xmlns:a16="http://schemas.microsoft.com/office/drawing/2014/main" id="{064DADA1-B673-4C5B-9E38-F5332DA5F173}"/>
              </a:ext>
            </a:extLst>
          </p:cNvPr>
          <p:cNvSpPr txBox="1">
            <a:spLocks noGrp="1"/>
          </p:cNvSpPr>
          <p:nvPr>
            <p:ph type="dt" sz="half" idx="7"/>
          </p:nvPr>
        </p:nvSpPr>
        <p:spPr/>
        <p:txBody>
          <a:bodyPr/>
          <a:lstStyle>
            <a:lvl1pPr>
              <a:defRPr/>
            </a:lvl1pPr>
          </a:lstStyle>
          <a:p>
            <a:pPr lvl="0"/>
            <a:fld id="{E15B7DC6-4004-45A9-BBF2-027D42C67F78}" type="datetime1">
              <a:rPr lang="cs-CZ"/>
              <a:pPr lvl="0"/>
              <a:t>07.03.2023</a:t>
            </a:fld>
            <a:endParaRPr lang="cs-CZ"/>
          </a:p>
        </p:txBody>
      </p:sp>
      <p:sp>
        <p:nvSpPr>
          <p:cNvPr id="8" name="Footer Placeholder 7">
            <a:extLst>
              <a:ext uri="{FF2B5EF4-FFF2-40B4-BE49-F238E27FC236}">
                <a16:creationId xmlns:a16="http://schemas.microsoft.com/office/drawing/2014/main" id="{21BE4633-9678-4609-AE81-897A06C5F0C8}"/>
              </a:ext>
            </a:extLst>
          </p:cNvPr>
          <p:cNvSpPr txBox="1">
            <a:spLocks noGrp="1"/>
          </p:cNvSpPr>
          <p:nvPr>
            <p:ph type="ftr" sz="quarter" idx="9"/>
          </p:nvPr>
        </p:nvSpPr>
        <p:spPr/>
        <p:txBody>
          <a:bodyPr/>
          <a:lstStyle>
            <a:lvl1pPr>
              <a:defRPr/>
            </a:lvl1pPr>
          </a:lstStyle>
          <a:p>
            <a:pPr lvl="0"/>
            <a:endParaRPr lang="cs-CZ"/>
          </a:p>
        </p:txBody>
      </p:sp>
      <p:sp>
        <p:nvSpPr>
          <p:cNvPr id="9" name="Slide Number Placeholder 8">
            <a:extLst>
              <a:ext uri="{FF2B5EF4-FFF2-40B4-BE49-F238E27FC236}">
                <a16:creationId xmlns:a16="http://schemas.microsoft.com/office/drawing/2014/main" id="{0EA85B01-41CE-4A77-ABF8-19E8E64BA8BA}"/>
              </a:ext>
            </a:extLst>
          </p:cNvPr>
          <p:cNvSpPr txBox="1">
            <a:spLocks noGrp="1"/>
          </p:cNvSpPr>
          <p:nvPr>
            <p:ph type="sldNum" sz="quarter" idx="8"/>
          </p:nvPr>
        </p:nvSpPr>
        <p:spPr/>
        <p:txBody>
          <a:bodyPr/>
          <a:lstStyle>
            <a:lvl1pPr>
              <a:defRPr/>
            </a:lvl1pPr>
          </a:lstStyle>
          <a:p>
            <a:pPr lvl="0"/>
            <a:fld id="{6FB8822A-CE1E-489F-A9CC-765AE325CD2D}" type="slidenum">
              <a:t>‹#›</a:t>
            </a:fld>
            <a:endParaRPr lang="cs-CZ"/>
          </a:p>
        </p:txBody>
      </p:sp>
    </p:spTree>
    <p:extLst>
      <p:ext uri="{BB962C8B-B14F-4D97-AF65-F5344CB8AC3E}">
        <p14:creationId xmlns:p14="http://schemas.microsoft.com/office/powerpoint/2010/main" val="420003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A64C-BDFC-4EC8-9599-6EEAC99D5977}"/>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Date Placeholder 2">
            <a:extLst>
              <a:ext uri="{FF2B5EF4-FFF2-40B4-BE49-F238E27FC236}">
                <a16:creationId xmlns:a16="http://schemas.microsoft.com/office/drawing/2014/main" id="{07DBFBEB-A50F-4FBA-8ED8-C4613EC06E4B}"/>
              </a:ext>
            </a:extLst>
          </p:cNvPr>
          <p:cNvSpPr txBox="1">
            <a:spLocks noGrp="1"/>
          </p:cNvSpPr>
          <p:nvPr>
            <p:ph type="dt" sz="half" idx="7"/>
          </p:nvPr>
        </p:nvSpPr>
        <p:spPr/>
        <p:txBody>
          <a:bodyPr/>
          <a:lstStyle>
            <a:lvl1pPr>
              <a:defRPr/>
            </a:lvl1pPr>
          </a:lstStyle>
          <a:p>
            <a:pPr lvl="0"/>
            <a:fld id="{FEFBEECB-0AB2-4FC8-AD48-CD6CF2342314}" type="datetime1">
              <a:rPr lang="cs-CZ"/>
              <a:pPr lvl="0"/>
              <a:t>07.03.2023</a:t>
            </a:fld>
            <a:endParaRPr lang="cs-CZ"/>
          </a:p>
        </p:txBody>
      </p:sp>
      <p:sp>
        <p:nvSpPr>
          <p:cNvPr id="4" name="Footer Placeholder 3">
            <a:extLst>
              <a:ext uri="{FF2B5EF4-FFF2-40B4-BE49-F238E27FC236}">
                <a16:creationId xmlns:a16="http://schemas.microsoft.com/office/drawing/2014/main" id="{58B49992-6061-42A7-8EB6-28982DEC6551}"/>
              </a:ext>
            </a:extLst>
          </p:cNvPr>
          <p:cNvSpPr txBox="1">
            <a:spLocks noGrp="1"/>
          </p:cNvSpPr>
          <p:nvPr>
            <p:ph type="ftr" sz="quarter" idx="9"/>
          </p:nvPr>
        </p:nvSpPr>
        <p:spPr/>
        <p:txBody>
          <a:bodyPr/>
          <a:lstStyle>
            <a:lvl1pPr>
              <a:defRPr/>
            </a:lvl1pPr>
          </a:lstStyle>
          <a:p>
            <a:pPr lvl="0"/>
            <a:endParaRPr lang="cs-CZ"/>
          </a:p>
        </p:txBody>
      </p:sp>
      <p:sp>
        <p:nvSpPr>
          <p:cNvPr id="5" name="Slide Number Placeholder 4">
            <a:extLst>
              <a:ext uri="{FF2B5EF4-FFF2-40B4-BE49-F238E27FC236}">
                <a16:creationId xmlns:a16="http://schemas.microsoft.com/office/drawing/2014/main" id="{B8F9C708-70F5-4F6C-96A3-7FB8037FA1F9}"/>
              </a:ext>
            </a:extLst>
          </p:cNvPr>
          <p:cNvSpPr txBox="1">
            <a:spLocks noGrp="1"/>
          </p:cNvSpPr>
          <p:nvPr>
            <p:ph type="sldNum" sz="quarter" idx="8"/>
          </p:nvPr>
        </p:nvSpPr>
        <p:spPr/>
        <p:txBody>
          <a:bodyPr/>
          <a:lstStyle>
            <a:lvl1pPr>
              <a:defRPr/>
            </a:lvl1pPr>
          </a:lstStyle>
          <a:p>
            <a:pPr lvl="0"/>
            <a:fld id="{2FC99F7F-B15A-4FD5-A1B1-656B4D6C1BED}" type="slidenum">
              <a:t>‹#›</a:t>
            </a:fld>
            <a:endParaRPr lang="cs-CZ"/>
          </a:p>
        </p:txBody>
      </p:sp>
    </p:spTree>
    <p:extLst>
      <p:ext uri="{BB962C8B-B14F-4D97-AF65-F5344CB8AC3E}">
        <p14:creationId xmlns:p14="http://schemas.microsoft.com/office/powerpoint/2010/main" val="208365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B9B64-DD33-4D40-9A9B-6D7009986421}"/>
              </a:ext>
            </a:extLst>
          </p:cNvPr>
          <p:cNvSpPr txBox="1">
            <a:spLocks noGrp="1"/>
          </p:cNvSpPr>
          <p:nvPr>
            <p:ph type="dt" sz="half" idx="7"/>
          </p:nvPr>
        </p:nvSpPr>
        <p:spPr/>
        <p:txBody>
          <a:bodyPr/>
          <a:lstStyle>
            <a:lvl1pPr>
              <a:defRPr/>
            </a:lvl1pPr>
          </a:lstStyle>
          <a:p>
            <a:pPr lvl="0"/>
            <a:fld id="{EC44636A-E7F1-4DDD-9E81-FF49ED4B1ECF}" type="datetime1">
              <a:rPr lang="cs-CZ"/>
              <a:pPr lvl="0"/>
              <a:t>07.03.2023</a:t>
            </a:fld>
            <a:endParaRPr lang="cs-CZ"/>
          </a:p>
        </p:txBody>
      </p:sp>
      <p:sp>
        <p:nvSpPr>
          <p:cNvPr id="3" name="Footer Placeholder 2">
            <a:extLst>
              <a:ext uri="{FF2B5EF4-FFF2-40B4-BE49-F238E27FC236}">
                <a16:creationId xmlns:a16="http://schemas.microsoft.com/office/drawing/2014/main" id="{54C73FAE-7AE6-4F48-8461-BF303329FE22}"/>
              </a:ext>
            </a:extLst>
          </p:cNvPr>
          <p:cNvSpPr txBox="1">
            <a:spLocks noGrp="1"/>
          </p:cNvSpPr>
          <p:nvPr>
            <p:ph type="ftr" sz="quarter" idx="9"/>
          </p:nvPr>
        </p:nvSpPr>
        <p:spPr/>
        <p:txBody>
          <a:bodyPr/>
          <a:lstStyle>
            <a:lvl1pPr>
              <a:defRPr/>
            </a:lvl1pPr>
          </a:lstStyle>
          <a:p>
            <a:pPr lvl="0"/>
            <a:endParaRPr lang="cs-CZ"/>
          </a:p>
        </p:txBody>
      </p:sp>
      <p:sp>
        <p:nvSpPr>
          <p:cNvPr id="4" name="Slide Number Placeholder 3">
            <a:extLst>
              <a:ext uri="{FF2B5EF4-FFF2-40B4-BE49-F238E27FC236}">
                <a16:creationId xmlns:a16="http://schemas.microsoft.com/office/drawing/2014/main" id="{5DD04772-89EF-4DE4-BCDA-A0C324485197}"/>
              </a:ext>
            </a:extLst>
          </p:cNvPr>
          <p:cNvSpPr txBox="1">
            <a:spLocks noGrp="1"/>
          </p:cNvSpPr>
          <p:nvPr>
            <p:ph type="sldNum" sz="quarter" idx="8"/>
          </p:nvPr>
        </p:nvSpPr>
        <p:spPr/>
        <p:txBody>
          <a:bodyPr/>
          <a:lstStyle>
            <a:lvl1pPr>
              <a:defRPr/>
            </a:lvl1pPr>
          </a:lstStyle>
          <a:p>
            <a:pPr lvl="0"/>
            <a:fld id="{01EB578E-5258-46E2-9BFF-379A8B73E853}" type="slidenum">
              <a:t>‹#›</a:t>
            </a:fld>
            <a:endParaRPr lang="cs-CZ"/>
          </a:p>
        </p:txBody>
      </p:sp>
    </p:spTree>
    <p:extLst>
      <p:ext uri="{BB962C8B-B14F-4D97-AF65-F5344CB8AC3E}">
        <p14:creationId xmlns:p14="http://schemas.microsoft.com/office/powerpoint/2010/main" val="182181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85A7-A5F1-439C-812B-1FC270DF8A6B}"/>
              </a:ext>
            </a:extLst>
          </p:cNvPr>
          <p:cNvSpPr txBox="1">
            <a:spLocks noGrp="1"/>
          </p:cNvSpPr>
          <p:nvPr>
            <p:ph type="title"/>
          </p:nvPr>
        </p:nvSpPr>
        <p:spPr>
          <a:xfrm>
            <a:off x="677332" y="1498601"/>
            <a:ext cx="3854525" cy="1278468"/>
          </a:xfrm>
        </p:spPr>
        <p:txBody>
          <a:bodyPr anchor="b"/>
          <a:lstStyle>
            <a:lvl1pPr>
              <a:defRPr sz="2000"/>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9F784CBF-EE4C-4C2E-B2E1-51FEFE10C7AF}"/>
              </a:ext>
            </a:extLst>
          </p:cNvPr>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a:extLst>
              <a:ext uri="{FF2B5EF4-FFF2-40B4-BE49-F238E27FC236}">
                <a16:creationId xmlns:a16="http://schemas.microsoft.com/office/drawing/2014/main" id="{BA0F6012-590D-414C-ACD1-0CAFEAAD4B36}"/>
              </a:ext>
            </a:extLst>
          </p:cNvPr>
          <p:cNvSpPr txBox="1">
            <a:spLocks noGrp="1"/>
          </p:cNvSpPr>
          <p:nvPr>
            <p:ph type="body" idx="2"/>
          </p:nvPr>
        </p:nvSpPr>
        <p:spPr>
          <a:xfrm>
            <a:off x="677332" y="2777069"/>
            <a:ext cx="3854525" cy="2584451"/>
          </a:xfrm>
        </p:spPr>
        <p:txBody>
          <a:bodyPr/>
          <a:lstStyle>
            <a:lvl1pPr marL="0" indent="0">
              <a:buNone/>
              <a:defRPr sz="1400"/>
            </a:lvl1pPr>
          </a:lstStyle>
          <a:p>
            <a:pPr lvl="0"/>
            <a:r>
              <a:rPr lang="cs-CZ"/>
              <a:t>Po kliknutí můžete upravovat styly textu v předloze.</a:t>
            </a:r>
          </a:p>
        </p:txBody>
      </p:sp>
      <p:sp>
        <p:nvSpPr>
          <p:cNvPr id="5" name="Date Placeholder 4">
            <a:extLst>
              <a:ext uri="{FF2B5EF4-FFF2-40B4-BE49-F238E27FC236}">
                <a16:creationId xmlns:a16="http://schemas.microsoft.com/office/drawing/2014/main" id="{FAC73047-C35D-4BAB-85FE-E417BC129972}"/>
              </a:ext>
            </a:extLst>
          </p:cNvPr>
          <p:cNvSpPr txBox="1">
            <a:spLocks noGrp="1"/>
          </p:cNvSpPr>
          <p:nvPr>
            <p:ph type="dt" sz="half" idx="7"/>
          </p:nvPr>
        </p:nvSpPr>
        <p:spPr/>
        <p:txBody>
          <a:bodyPr/>
          <a:lstStyle>
            <a:lvl1pPr>
              <a:defRPr/>
            </a:lvl1pPr>
          </a:lstStyle>
          <a:p>
            <a:pPr lvl="0"/>
            <a:fld id="{16F94F62-B2C2-4B86-8BF9-81728F182B62}" type="datetime1">
              <a:rPr lang="cs-CZ"/>
              <a:pPr lvl="0"/>
              <a:t>07.03.2023</a:t>
            </a:fld>
            <a:endParaRPr lang="cs-CZ"/>
          </a:p>
        </p:txBody>
      </p:sp>
      <p:sp>
        <p:nvSpPr>
          <p:cNvPr id="6" name="Footer Placeholder 5">
            <a:extLst>
              <a:ext uri="{FF2B5EF4-FFF2-40B4-BE49-F238E27FC236}">
                <a16:creationId xmlns:a16="http://schemas.microsoft.com/office/drawing/2014/main" id="{8252AA3A-50EF-46AA-BEBE-3577918BC0D7}"/>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9E72D8FE-5EB4-44A8-B1D4-B7BCB3F88EAF}"/>
              </a:ext>
            </a:extLst>
          </p:cNvPr>
          <p:cNvSpPr txBox="1">
            <a:spLocks noGrp="1"/>
          </p:cNvSpPr>
          <p:nvPr>
            <p:ph type="sldNum" sz="quarter" idx="8"/>
          </p:nvPr>
        </p:nvSpPr>
        <p:spPr/>
        <p:txBody>
          <a:bodyPr/>
          <a:lstStyle>
            <a:lvl1pPr>
              <a:defRPr/>
            </a:lvl1pPr>
          </a:lstStyle>
          <a:p>
            <a:pPr lvl="0"/>
            <a:fld id="{948904E7-837E-476B-8296-164D35646739}" type="slidenum">
              <a:t>‹#›</a:t>
            </a:fld>
            <a:endParaRPr lang="cs-CZ"/>
          </a:p>
        </p:txBody>
      </p:sp>
    </p:spTree>
    <p:extLst>
      <p:ext uri="{BB962C8B-B14F-4D97-AF65-F5344CB8AC3E}">
        <p14:creationId xmlns:p14="http://schemas.microsoft.com/office/powerpoint/2010/main" val="360344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CF48-C6E7-4E17-8B9F-033761C788BA}"/>
              </a:ext>
            </a:extLst>
          </p:cNvPr>
          <p:cNvSpPr txBox="1">
            <a:spLocks noGrp="1"/>
          </p:cNvSpPr>
          <p:nvPr>
            <p:ph type="title"/>
          </p:nvPr>
        </p:nvSpPr>
        <p:spPr>
          <a:xfrm>
            <a:off x="677332" y="4800600"/>
            <a:ext cx="8596667" cy="566735"/>
          </a:xfrm>
        </p:spPr>
        <p:txBody>
          <a:bodyPr anchor="b"/>
          <a:lstStyle>
            <a:lvl1pPr>
              <a:defRPr sz="2400"/>
            </a:lvl1pPr>
          </a:lstStyle>
          <a:p>
            <a:pPr lvl="0"/>
            <a:r>
              <a:rPr lang="cs-CZ"/>
              <a:t>Kliknutím lze upravit styl.</a:t>
            </a:r>
            <a:endParaRPr lang="en-US"/>
          </a:p>
        </p:txBody>
      </p:sp>
      <p:sp>
        <p:nvSpPr>
          <p:cNvPr id="3" name="Picture Placeholder 2">
            <a:extLst>
              <a:ext uri="{FF2B5EF4-FFF2-40B4-BE49-F238E27FC236}">
                <a16:creationId xmlns:a16="http://schemas.microsoft.com/office/drawing/2014/main" id="{1750E297-C6EA-471B-90FC-35E2F9959C69}"/>
              </a:ext>
            </a:extLst>
          </p:cNvPr>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cs-CZ"/>
              <a:t>Kliknutím na ikonu přidáte obrázek.</a:t>
            </a:r>
            <a:endParaRPr lang="en-US"/>
          </a:p>
        </p:txBody>
      </p:sp>
      <p:sp>
        <p:nvSpPr>
          <p:cNvPr id="4" name="Text Placeholder 3">
            <a:extLst>
              <a:ext uri="{FF2B5EF4-FFF2-40B4-BE49-F238E27FC236}">
                <a16:creationId xmlns:a16="http://schemas.microsoft.com/office/drawing/2014/main" id="{2CCEEE15-E4B3-4CB5-8434-4A635824A680}"/>
              </a:ext>
            </a:extLst>
          </p:cNvPr>
          <p:cNvSpPr txBox="1">
            <a:spLocks noGrp="1"/>
          </p:cNvSpPr>
          <p:nvPr>
            <p:ph type="body" idx="2"/>
          </p:nvPr>
        </p:nvSpPr>
        <p:spPr>
          <a:xfrm>
            <a:off x="677332" y="5367335"/>
            <a:ext cx="8596667" cy="674022"/>
          </a:xfrm>
        </p:spPr>
        <p:txBody>
          <a:bodyPr/>
          <a:lstStyle>
            <a:lvl1pPr marL="0" indent="0">
              <a:buNone/>
              <a:defRPr sz="1200"/>
            </a:lvl1pPr>
          </a:lstStyle>
          <a:p>
            <a:pPr lvl="0"/>
            <a:r>
              <a:rPr lang="cs-CZ"/>
              <a:t>Po kliknutí můžete upravovat styly textu v předloze.</a:t>
            </a:r>
          </a:p>
        </p:txBody>
      </p:sp>
      <p:sp>
        <p:nvSpPr>
          <p:cNvPr id="5" name="Date Placeholder 4">
            <a:extLst>
              <a:ext uri="{FF2B5EF4-FFF2-40B4-BE49-F238E27FC236}">
                <a16:creationId xmlns:a16="http://schemas.microsoft.com/office/drawing/2014/main" id="{2C0757AD-8EEA-4C30-87EF-33F2A79840AF}"/>
              </a:ext>
            </a:extLst>
          </p:cNvPr>
          <p:cNvSpPr txBox="1">
            <a:spLocks noGrp="1"/>
          </p:cNvSpPr>
          <p:nvPr>
            <p:ph type="dt" sz="half" idx="7"/>
          </p:nvPr>
        </p:nvSpPr>
        <p:spPr/>
        <p:txBody>
          <a:bodyPr/>
          <a:lstStyle>
            <a:lvl1pPr>
              <a:defRPr/>
            </a:lvl1pPr>
          </a:lstStyle>
          <a:p>
            <a:pPr lvl="0"/>
            <a:fld id="{D879E67F-0591-4D19-8D34-0B8882ADBAB8}" type="datetime1">
              <a:rPr lang="cs-CZ"/>
              <a:pPr lvl="0"/>
              <a:t>07.03.2023</a:t>
            </a:fld>
            <a:endParaRPr lang="cs-CZ"/>
          </a:p>
        </p:txBody>
      </p:sp>
      <p:sp>
        <p:nvSpPr>
          <p:cNvPr id="6" name="Footer Placeholder 5">
            <a:extLst>
              <a:ext uri="{FF2B5EF4-FFF2-40B4-BE49-F238E27FC236}">
                <a16:creationId xmlns:a16="http://schemas.microsoft.com/office/drawing/2014/main" id="{9B49E15C-734C-4717-BDFA-6465361549AB}"/>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818D059B-A460-4ADE-8A3F-CA4871ED8237}"/>
              </a:ext>
            </a:extLst>
          </p:cNvPr>
          <p:cNvSpPr txBox="1">
            <a:spLocks noGrp="1"/>
          </p:cNvSpPr>
          <p:nvPr>
            <p:ph type="sldNum" sz="quarter" idx="8"/>
          </p:nvPr>
        </p:nvSpPr>
        <p:spPr/>
        <p:txBody>
          <a:bodyPr/>
          <a:lstStyle>
            <a:lvl1pPr>
              <a:defRPr/>
            </a:lvl1pPr>
          </a:lstStyle>
          <a:p>
            <a:pPr lvl="0"/>
            <a:fld id="{1FEE0456-B7F8-4350-A3FA-0CAE20DB9347}" type="slidenum">
              <a:t>‹#›</a:t>
            </a:fld>
            <a:endParaRPr lang="cs-CZ"/>
          </a:p>
        </p:txBody>
      </p:sp>
    </p:spTree>
    <p:extLst>
      <p:ext uri="{BB962C8B-B14F-4D97-AF65-F5344CB8AC3E}">
        <p14:creationId xmlns:p14="http://schemas.microsoft.com/office/powerpoint/2010/main" val="160596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20DDF5ED-4A7F-4E95-AC06-86BDF486B403}"/>
              </a:ext>
            </a:extLst>
          </p:cNvPr>
          <p:cNvGrpSpPr/>
          <p:nvPr/>
        </p:nvGrpSpPr>
        <p:grpSpPr>
          <a:xfrm>
            <a:off x="0" y="-8467"/>
            <a:ext cx="12192005" cy="6866467"/>
            <a:chOff x="0" y="-8467"/>
            <a:chExt cx="12192005" cy="6866467"/>
          </a:xfrm>
        </p:grpSpPr>
        <p:cxnSp>
          <p:nvCxnSpPr>
            <p:cNvPr id="3" name="Straight Connector 19">
              <a:extLst>
                <a:ext uri="{FF2B5EF4-FFF2-40B4-BE49-F238E27FC236}">
                  <a16:creationId xmlns:a16="http://schemas.microsoft.com/office/drawing/2014/main" id="{8AB6884D-1782-4862-94AB-02F78B7B0A82}"/>
                </a:ext>
              </a:extLst>
            </p:cNvPr>
            <p:cNvCxnSpPr/>
            <p:nvPr/>
          </p:nvCxnSpPr>
          <p:spPr>
            <a:xfrm>
              <a:off x="9371008" y="0"/>
              <a:ext cx="1219207" cy="6858000"/>
            </a:xfrm>
            <a:prstGeom prst="straightConnector1">
              <a:avLst/>
            </a:prstGeom>
            <a:noFill/>
            <a:ln w="9528" cap="rnd">
              <a:solidFill>
                <a:srgbClr val="BFBFBF"/>
              </a:solidFill>
              <a:prstDash val="solid"/>
            </a:ln>
          </p:spPr>
        </p:cxnSp>
        <p:cxnSp>
          <p:nvCxnSpPr>
            <p:cNvPr id="4" name="Straight Connector 20">
              <a:extLst>
                <a:ext uri="{FF2B5EF4-FFF2-40B4-BE49-F238E27FC236}">
                  <a16:creationId xmlns:a16="http://schemas.microsoft.com/office/drawing/2014/main" id="{57C55B00-75CA-4010-8B57-B369E9210616}"/>
                </a:ext>
              </a:extLst>
            </p:cNvPr>
            <p:cNvCxnSpPr/>
            <p:nvPr/>
          </p:nvCxnSpPr>
          <p:spPr>
            <a:xfrm flipH="1">
              <a:off x="7425266" y="3681410"/>
              <a:ext cx="4763557" cy="3176590"/>
            </a:xfrm>
            <a:prstGeom prst="straightConnector1">
              <a:avLst/>
            </a:prstGeom>
            <a:noFill/>
            <a:ln w="9528" cap="rnd">
              <a:solidFill>
                <a:srgbClr val="D9D9D9"/>
              </a:solidFill>
              <a:prstDash val="solid"/>
            </a:ln>
          </p:spPr>
        </p:cxnSp>
        <p:sp>
          <p:nvSpPr>
            <p:cNvPr id="5" name="Rectangle 23">
              <a:extLst>
                <a:ext uri="{FF2B5EF4-FFF2-40B4-BE49-F238E27FC236}">
                  <a16:creationId xmlns:a16="http://schemas.microsoft.com/office/drawing/2014/main" id="{B1766F64-4AD3-4C5E-9584-342DDD81677C}"/>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val f2"/>
                <a:gd name="f9" fmla="val f3"/>
                <a:gd name="f10" fmla="val f4"/>
                <a:gd name="f11" fmla="+- f10 0 f8"/>
                <a:gd name="f12" fmla="+- f9 0 f8"/>
                <a:gd name="f13" fmla="*/ f12 1 3007349"/>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07349" h="6866467">
                  <a:moveTo>
                    <a:pt x="f5" y="f2"/>
                  </a:moveTo>
                  <a:lnTo>
                    <a:pt x="f3" y="f2"/>
                  </a:lnTo>
                  <a:lnTo>
                    <a:pt x="f3" y="f4"/>
                  </a:lnTo>
                  <a:lnTo>
                    <a:pt x="f2" y="f4"/>
                  </a:lnTo>
                  <a:lnTo>
                    <a:pt x="f5" y="f2"/>
                  </a:lnTo>
                  <a:close/>
                </a:path>
              </a:pathLst>
            </a:custGeom>
            <a:solidFill>
              <a:srgbClr val="90C226">
                <a:alpha val="30000"/>
              </a:srgbClr>
            </a:solidFill>
            <a:ln cap="rnd">
              <a:noFill/>
              <a:prstDash val="solid"/>
            </a:ln>
          </p:spPr>
          <p:txBody>
            <a:bodyPr lIns="0" tIns="0" rIns="0" bIns="0"/>
            <a:lstStyle/>
            <a:p>
              <a:endParaRPr lang="cs-CZ"/>
            </a:p>
          </p:txBody>
        </p:sp>
        <p:sp>
          <p:nvSpPr>
            <p:cNvPr id="6" name="Rectangle 25">
              <a:extLst>
                <a:ext uri="{FF2B5EF4-FFF2-40B4-BE49-F238E27FC236}">
                  <a16:creationId xmlns:a16="http://schemas.microsoft.com/office/drawing/2014/main" id="{1FE82512-175C-47A9-A9CE-19408CFC06D7}"/>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val f2"/>
                <a:gd name="f9" fmla="val f3"/>
                <a:gd name="f10" fmla="val f4"/>
                <a:gd name="f11" fmla="+- f10 0 f8"/>
                <a:gd name="f12" fmla="+- f9 0 f8"/>
                <a:gd name="f13" fmla="*/ f12 1 2573311"/>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73311" h="6866467">
                  <a:moveTo>
                    <a:pt x="f2" y="f2"/>
                  </a:moveTo>
                  <a:lnTo>
                    <a:pt x="f3" y="f2"/>
                  </a:lnTo>
                  <a:lnTo>
                    <a:pt x="f3" y="f4"/>
                  </a:lnTo>
                  <a:lnTo>
                    <a:pt x="f5" y="f4"/>
                  </a:lnTo>
                  <a:lnTo>
                    <a:pt x="f2" y="f2"/>
                  </a:lnTo>
                  <a:close/>
                </a:path>
              </a:pathLst>
            </a:custGeom>
            <a:solidFill>
              <a:srgbClr val="90C226">
                <a:alpha val="20000"/>
              </a:srgbClr>
            </a:solidFill>
            <a:ln cap="rnd">
              <a:noFill/>
              <a:prstDash val="solid"/>
            </a:ln>
          </p:spPr>
          <p:txBody>
            <a:bodyPr lIns="0" tIns="0" rIns="0" bIns="0"/>
            <a:lstStyle/>
            <a:p>
              <a:endParaRPr lang="cs-CZ"/>
            </a:p>
          </p:txBody>
        </p:sp>
        <p:sp>
          <p:nvSpPr>
            <p:cNvPr id="7" name="Isosceles Triangle 23">
              <a:extLst>
                <a:ext uri="{FF2B5EF4-FFF2-40B4-BE49-F238E27FC236}">
                  <a16:creationId xmlns:a16="http://schemas.microsoft.com/office/drawing/2014/main" id="{1C2A787D-E1A9-4FC2-A557-8104B9EFE9B8}"/>
                </a:ext>
              </a:extLst>
            </p:cNvPr>
            <p:cNvSpPr/>
            <p:nvPr/>
          </p:nvSpPr>
          <p:spPr>
            <a:xfrm>
              <a:off x="8932334" y="3047996"/>
              <a:ext cx="3259671" cy="3810003"/>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54A021">
                <a:alpha val="72000"/>
              </a:srgbClr>
            </a:solidFill>
            <a:ln cap="rnd">
              <a:noFill/>
              <a:prstDash val="solid"/>
            </a:ln>
          </p:spPr>
          <p:txBody>
            <a:bodyPr lIns="0" tIns="0" rIns="0" bIns="0"/>
            <a:lstStyle/>
            <a:p>
              <a:endParaRPr lang="cs-CZ"/>
            </a:p>
          </p:txBody>
        </p:sp>
        <p:sp>
          <p:nvSpPr>
            <p:cNvPr id="8" name="Rectangle 27">
              <a:extLst>
                <a:ext uri="{FF2B5EF4-FFF2-40B4-BE49-F238E27FC236}">
                  <a16:creationId xmlns:a16="http://schemas.microsoft.com/office/drawing/2014/main" id="{6348128A-C9A0-488C-906E-DAF8A9C3930A}"/>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val f2"/>
                <a:gd name="f9" fmla="val f3"/>
                <a:gd name="f10" fmla="val f4"/>
                <a:gd name="f11" fmla="+- f10 0 f8"/>
                <a:gd name="f12" fmla="+- f9 0 f8"/>
                <a:gd name="f13" fmla="*/ f12 1 2858013"/>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58013" h="6866467">
                  <a:moveTo>
                    <a:pt x="f2" y="f2"/>
                  </a:moveTo>
                  <a:lnTo>
                    <a:pt x="f3" y="f2"/>
                  </a:lnTo>
                  <a:lnTo>
                    <a:pt x="f3" y="f4"/>
                  </a:lnTo>
                  <a:lnTo>
                    <a:pt x="f5" y="f4"/>
                  </a:lnTo>
                  <a:lnTo>
                    <a:pt x="f2" y="f2"/>
                  </a:lnTo>
                  <a:close/>
                </a:path>
              </a:pathLst>
            </a:custGeom>
            <a:solidFill>
              <a:srgbClr val="3F7819">
                <a:alpha val="70000"/>
              </a:srgbClr>
            </a:solidFill>
            <a:ln cap="rnd">
              <a:noFill/>
              <a:prstDash val="solid"/>
            </a:ln>
          </p:spPr>
          <p:txBody>
            <a:bodyPr lIns="0" tIns="0" rIns="0" bIns="0"/>
            <a:lstStyle/>
            <a:p>
              <a:endParaRPr lang="cs-CZ"/>
            </a:p>
          </p:txBody>
        </p:sp>
        <p:sp>
          <p:nvSpPr>
            <p:cNvPr id="9" name="Rectangle 28">
              <a:extLst>
                <a:ext uri="{FF2B5EF4-FFF2-40B4-BE49-F238E27FC236}">
                  <a16:creationId xmlns:a16="http://schemas.microsoft.com/office/drawing/2014/main" id="{9AC75192-CCC2-47B4-A227-C4BCEF69549C}"/>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val f2"/>
                <a:gd name="f9" fmla="val f3"/>
                <a:gd name="f10" fmla="val f4"/>
                <a:gd name="f11" fmla="+- f10 0 f8"/>
                <a:gd name="f12" fmla="+- f9 0 f8"/>
                <a:gd name="f13" fmla="*/ f12 1 1290094"/>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90094" h="6858000">
                  <a:moveTo>
                    <a:pt x="f5" y="f2"/>
                  </a:moveTo>
                  <a:lnTo>
                    <a:pt x="f3" y="f2"/>
                  </a:lnTo>
                  <a:lnTo>
                    <a:pt x="f3" y="f4"/>
                  </a:lnTo>
                  <a:lnTo>
                    <a:pt x="f2" y="f4"/>
                  </a:lnTo>
                  <a:lnTo>
                    <a:pt x="f5" y="f2"/>
                  </a:lnTo>
                  <a:close/>
                </a:path>
              </a:pathLst>
            </a:custGeom>
            <a:solidFill>
              <a:srgbClr val="C0E474">
                <a:alpha val="70000"/>
              </a:srgbClr>
            </a:solidFill>
            <a:ln cap="rnd">
              <a:noFill/>
              <a:prstDash val="solid"/>
            </a:ln>
          </p:spPr>
          <p:txBody>
            <a:bodyPr lIns="0" tIns="0" rIns="0" bIns="0"/>
            <a:lstStyle/>
            <a:p>
              <a:endParaRPr lang="cs-CZ"/>
            </a:p>
          </p:txBody>
        </p:sp>
        <p:sp>
          <p:nvSpPr>
            <p:cNvPr id="10" name="Rectangle 29">
              <a:extLst>
                <a:ext uri="{FF2B5EF4-FFF2-40B4-BE49-F238E27FC236}">
                  <a16:creationId xmlns:a16="http://schemas.microsoft.com/office/drawing/2014/main" id="{A00370DB-CC64-4E6C-B3BE-E61E9559AD65}"/>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val f2"/>
                <a:gd name="f9" fmla="val f3"/>
                <a:gd name="f10" fmla="val f4"/>
                <a:gd name="f11" fmla="+- f10 0 f8"/>
                <a:gd name="f12" fmla="+- f9 0 f8"/>
                <a:gd name="f13" fmla="*/ f12 1 1249825"/>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49825" h="6858000">
                  <a:moveTo>
                    <a:pt x="f2" y="f2"/>
                  </a:moveTo>
                  <a:lnTo>
                    <a:pt x="f3" y="f2"/>
                  </a:lnTo>
                  <a:lnTo>
                    <a:pt x="f3" y="f4"/>
                  </a:lnTo>
                  <a:lnTo>
                    <a:pt x="f5" y="f4"/>
                  </a:lnTo>
                  <a:lnTo>
                    <a:pt x="f2" y="f2"/>
                  </a:lnTo>
                  <a:close/>
                </a:path>
              </a:pathLst>
            </a:custGeom>
            <a:solidFill>
              <a:srgbClr val="90C226">
                <a:alpha val="65000"/>
              </a:srgbClr>
            </a:solidFill>
            <a:ln cap="rnd">
              <a:noFill/>
              <a:prstDash val="solid"/>
            </a:ln>
          </p:spPr>
          <p:txBody>
            <a:bodyPr lIns="0" tIns="0" rIns="0" bIns="0"/>
            <a:lstStyle/>
            <a:p>
              <a:endParaRPr lang="cs-CZ"/>
            </a:p>
          </p:txBody>
        </p:sp>
        <p:sp>
          <p:nvSpPr>
            <p:cNvPr id="11" name="Isosceles Triangle 27">
              <a:extLst>
                <a:ext uri="{FF2B5EF4-FFF2-40B4-BE49-F238E27FC236}">
                  <a16:creationId xmlns:a16="http://schemas.microsoft.com/office/drawing/2014/main" id="{06C403B5-7E64-4FFF-9106-98F8277CA9C1}"/>
                </a:ext>
              </a:extLst>
            </p:cNvPr>
            <p:cNvSpPr/>
            <p:nvPr/>
          </p:nvSpPr>
          <p:spPr>
            <a:xfrm>
              <a:off x="10371664" y="3589870"/>
              <a:ext cx="1817159" cy="3268129"/>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0000"/>
              </a:srgbClr>
            </a:solidFill>
            <a:ln cap="rnd">
              <a:noFill/>
              <a:prstDash val="solid"/>
            </a:ln>
          </p:spPr>
          <p:txBody>
            <a:bodyPr lIns="0" tIns="0" rIns="0" bIns="0"/>
            <a:lstStyle/>
            <a:p>
              <a:endParaRPr lang="cs-CZ"/>
            </a:p>
          </p:txBody>
        </p:sp>
        <p:sp>
          <p:nvSpPr>
            <p:cNvPr id="12" name="Isosceles Triangle 28">
              <a:extLst>
                <a:ext uri="{FF2B5EF4-FFF2-40B4-BE49-F238E27FC236}">
                  <a16:creationId xmlns:a16="http://schemas.microsoft.com/office/drawing/2014/main" id="{43D0632C-0834-4CA6-895A-6299A3D66BBF}"/>
                </a:ext>
              </a:extLst>
            </p:cNvPr>
            <p:cNvSpPr/>
            <p:nvPr/>
          </p:nvSpPr>
          <p:spPr>
            <a:xfrm>
              <a:off x="0" y="4013201"/>
              <a:ext cx="448732" cy="2844798"/>
            </a:xfrm>
            <a:custGeom>
              <a:avLst>
                <a:gd name="f8" fmla="val 0"/>
              </a:avLst>
              <a:gdLst>
                <a:gd name="f1" fmla="val 10800000"/>
                <a:gd name="f2" fmla="val 5400000"/>
                <a:gd name="f3" fmla="val 180"/>
                <a:gd name="f4" fmla="val w"/>
                <a:gd name="f5" fmla="val h"/>
                <a:gd name="f6" fmla="val ss"/>
                <a:gd name="f7" fmla="val 0"/>
                <a:gd name="f8" fmla="val 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5000"/>
              </a:srgbClr>
            </a:solidFill>
            <a:ln cap="rnd">
              <a:noFill/>
              <a:prstDash val="solid"/>
            </a:ln>
          </p:spPr>
          <p:txBody>
            <a:bodyPr lIns="0" tIns="0" rIns="0" bIns="0"/>
            <a:lstStyle/>
            <a:p>
              <a:endParaRPr lang="cs-CZ"/>
            </a:p>
          </p:txBody>
        </p:sp>
      </p:grpSp>
      <p:sp>
        <p:nvSpPr>
          <p:cNvPr id="13" name="Title Placeholder 1">
            <a:extLst>
              <a:ext uri="{FF2B5EF4-FFF2-40B4-BE49-F238E27FC236}">
                <a16:creationId xmlns:a16="http://schemas.microsoft.com/office/drawing/2014/main" id="{8B3B8B07-EA39-4633-B78D-878C6ADB3A8D}"/>
              </a:ext>
            </a:extLst>
          </p:cNvPr>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cs-CZ"/>
              <a:t>Kliknutím lze upravit styl.</a:t>
            </a:r>
            <a:endParaRPr lang="en-US"/>
          </a:p>
        </p:txBody>
      </p:sp>
      <p:sp>
        <p:nvSpPr>
          <p:cNvPr id="14" name="Text Placeholder 2">
            <a:extLst>
              <a:ext uri="{FF2B5EF4-FFF2-40B4-BE49-F238E27FC236}">
                <a16:creationId xmlns:a16="http://schemas.microsoft.com/office/drawing/2014/main" id="{8E766040-6DDD-4B0D-9FB1-C2613CF1AF33}"/>
              </a:ext>
            </a:extLst>
          </p:cNvPr>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5" name="Date Placeholder 3">
            <a:extLst>
              <a:ext uri="{FF2B5EF4-FFF2-40B4-BE49-F238E27FC236}">
                <a16:creationId xmlns:a16="http://schemas.microsoft.com/office/drawing/2014/main" id="{3F0BBC99-620C-45DA-91AE-10A77B0CF3A9}"/>
              </a:ext>
            </a:extLst>
          </p:cNvPr>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cs-CZ" sz="900" b="0" i="0" u="none" strike="noStrike" kern="1200" cap="none" spc="0" baseline="0">
                <a:solidFill>
                  <a:srgbClr val="898989"/>
                </a:solidFill>
                <a:uFillTx/>
                <a:latin typeface="Trebuchet MS"/>
              </a:defRPr>
            </a:lvl1pPr>
          </a:lstStyle>
          <a:p>
            <a:pPr lvl="0"/>
            <a:fld id="{E885FCEE-2A25-421A-9430-91B64EACABEC}" type="datetime1">
              <a:rPr lang="cs-CZ"/>
              <a:pPr lvl="0"/>
              <a:t>07.03.2023</a:t>
            </a:fld>
            <a:endParaRPr lang="cs-CZ"/>
          </a:p>
        </p:txBody>
      </p:sp>
      <p:sp>
        <p:nvSpPr>
          <p:cNvPr id="16" name="Footer Placeholder 4">
            <a:extLst>
              <a:ext uri="{FF2B5EF4-FFF2-40B4-BE49-F238E27FC236}">
                <a16:creationId xmlns:a16="http://schemas.microsoft.com/office/drawing/2014/main" id="{F5A1EF32-85BA-4AE3-8DD8-9DE7D55DC4CC}"/>
              </a:ext>
            </a:extLst>
          </p:cNvPr>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cs-CZ" sz="900" b="0" i="0" u="none" strike="noStrike" kern="1200" cap="none" spc="0" baseline="0">
                <a:solidFill>
                  <a:srgbClr val="898989"/>
                </a:solidFill>
                <a:uFillTx/>
                <a:latin typeface="Trebuchet MS"/>
              </a:defRPr>
            </a:lvl1pPr>
          </a:lstStyle>
          <a:p>
            <a:pPr lvl="0"/>
            <a:endParaRPr lang="cs-CZ"/>
          </a:p>
        </p:txBody>
      </p:sp>
      <p:sp>
        <p:nvSpPr>
          <p:cNvPr id="17" name="Slide Number Placeholder 5">
            <a:extLst>
              <a:ext uri="{FF2B5EF4-FFF2-40B4-BE49-F238E27FC236}">
                <a16:creationId xmlns:a16="http://schemas.microsoft.com/office/drawing/2014/main" id="{4DAC4185-2F1A-4765-9DFB-03338F62B12E}"/>
              </a:ext>
            </a:extLst>
          </p:cNvPr>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cs-CZ" sz="900" b="0" i="0" u="none" strike="noStrike" kern="1200" cap="none" spc="0" baseline="0">
                <a:solidFill>
                  <a:srgbClr val="90C226"/>
                </a:solidFill>
                <a:uFillTx/>
                <a:latin typeface="Trebuchet MS"/>
              </a:defRPr>
            </a:lvl1pPr>
          </a:lstStyle>
          <a:p>
            <a:pPr lvl="0"/>
            <a:fld id="{11E98197-3FBF-49AE-8403-0576CEB12F5F}"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cs-CZ" sz="3600" b="0" i="0" u="none" strike="noStrike" kern="1200" cap="none" spc="0" baseline="0">
          <a:solidFill>
            <a:srgbClr val="90C226"/>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cs-CZ"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cs-CZ"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s://towardsdatascience.com/light-on-math-machine-learning-intuitive-guide-to-latent-dirichlet-allocation-437c81220158" TargetMode="External"/><Relationship Id="rId7" Type="http://schemas.openxmlformats.org/officeDocument/2006/relationships/image" Target="../media/image9.jpeg"/><Relationship Id="rId2" Type="http://schemas.openxmlformats.org/officeDocument/2006/relationships/hyperlink" Target="https://en.wikipedia.org/wiki/Latent_Dirichlet_allocation" TargetMode="External"/><Relationship Id="rId1" Type="http://schemas.openxmlformats.org/officeDocument/2006/relationships/slideLayout" Target="../slideLayouts/slideLayout2.xml"/><Relationship Id="rId6" Type="http://schemas.openxmlformats.org/officeDocument/2006/relationships/hyperlink" Target="https://en.wikipedia.org/wiki/Kullback%E2%80%93Leibler_divergence" TargetMode="External"/><Relationship Id="rId5" Type="http://schemas.openxmlformats.org/officeDocument/2006/relationships/hyperlink" Target="https://en.wikipedia.org/wiki/Variational_Bayesian_methods" TargetMode="External"/><Relationship Id="rId4" Type="http://schemas.openxmlformats.org/officeDocument/2006/relationships/hyperlink" Target="https://en.wikipedia.org/wiki/Expectation%E2%80%93maximization_algorith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n.wikipedia.org/wiki/Dirichlet_distribu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dium.com/data-folks-indonesia/recent-works-in-topic-modeling-56c38da8dfc4" TargetMode="External"/><Relationship Id="rId2" Type="http://schemas.openxmlformats.org/officeDocument/2006/relationships/hyperlink" Target="https://arxiv.org/pdf/2103.00498.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dl.acm.org/doi/pdf/10.1145/3412841.344206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ceur-ws.org/Vol-2068/exss8.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hyperlink" Target="https://dl.acm.org/doi/pdf/10.1145/3320435.3320457" TargetMode="Externa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link.springer.com/chapter/10.1007/978-3-540-30192-9_5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roceedings.mlr.press/v157/puthiya-parambath21a.html" TargetMode="External"/><Relationship Id="rId2" Type="http://schemas.openxmlformats.org/officeDocument/2006/relationships/hyperlink" Target="https://link.springer.com/chapter/10.1007/978-3-030-72240-1_54" TargetMode="External"/><Relationship Id="rId1" Type="http://schemas.openxmlformats.org/officeDocument/2006/relationships/slideLayout" Target="../slideLayouts/slideLayout2.xml"/><Relationship Id="rId4" Type="http://schemas.openxmlformats.org/officeDocument/2006/relationships/hyperlink" Target="https://dl.acm.org/doi/10.1145/3269206.3271808"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l.acm.org/doi/10.5555/3367471.3367627" TargetMode="External"/><Relationship Id="rId2" Type="http://schemas.openxmlformats.org/officeDocument/2006/relationships/hyperlink" Target="https://dspace.cuni.cz/handle/20.500.11956/12124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l.acm.org/doi/10.5555/3367471.336762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space.cuni.cz/handle/20.500.11956/30703" TargetMode="External"/><Relationship Id="rId2" Type="http://schemas.openxmlformats.org/officeDocument/2006/relationships/hyperlink" Target="https://dl.acm.org/doi/pdf/10.1145/3425603"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n.wikipedia.org/wiki/Information_gain_in_decision_tre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dl.acm.org/doi/10.1007/s11257-015-9157-3" TargetMode="External"/><Relationship Id="rId2" Type="http://schemas.openxmlformats.org/officeDocument/2006/relationships/hyperlink" Target="https://dl.acm.org/doi/abs/10.1145/3109859.3109905" TargetMode="External"/><Relationship Id="rId1" Type="http://schemas.openxmlformats.org/officeDocument/2006/relationships/slideLayout" Target="../slideLayouts/slideLayout2.xml"/><Relationship Id="rId4" Type="http://schemas.openxmlformats.org/officeDocument/2006/relationships/hyperlink" Target="https://ieeexplore.ieee.org/abstract/document/881301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sciencedirect.com/science/article/pii/S0957417418306456" TargetMode="External"/><Relationship Id="rId1" Type="http://schemas.openxmlformats.org/officeDocument/2006/relationships/slideLayout" Target="../slideLayouts/slideLayout2.xml"/><Relationship Id="rId5" Type="http://schemas.openxmlformats.org/officeDocument/2006/relationships/hyperlink" Target="https://doi.org/10.1007/s11063-017-9605-7"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link.springer.com/chapter/10.1007/978-3-319-46135-9_4" TargetMode="External"/><Relationship Id="rId2" Type="http://schemas.openxmlformats.org/officeDocument/2006/relationships/hyperlink" Target="https://dl.acm.org/doi/abs/10.1145/3109859.310990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ieeexplore.ieee.org/abstract/document/881301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towardsdatascience.com/light-on-math-machine-learning-intuitive-guide-to-latent-dirichlet-allocation-437c81220158" TargetMode="External"/><Relationship Id="rId7" Type="http://schemas.openxmlformats.org/officeDocument/2006/relationships/image" Target="../media/image9.jpeg"/><Relationship Id="rId2" Type="http://schemas.openxmlformats.org/officeDocument/2006/relationships/hyperlink" Target="https://en.wikipedia.org/wiki/Latent_Dirichlet_allocation" TargetMode="External"/><Relationship Id="rId1" Type="http://schemas.openxmlformats.org/officeDocument/2006/relationships/slideLayout" Target="../slideLayouts/slideLayout2.xml"/><Relationship Id="rId6" Type="http://schemas.openxmlformats.org/officeDocument/2006/relationships/hyperlink" Target="https://en.wikipedia.org/wiki/Kullback%E2%80%93Leibler_divergence" TargetMode="External"/><Relationship Id="rId5" Type="http://schemas.openxmlformats.org/officeDocument/2006/relationships/hyperlink" Target="https://en.wikipedia.org/wiki/Variational_Bayesian_methods" TargetMode="External"/><Relationship Id="rId4" Type="http://schemas.openxmlformats.org/officeDocument/2006/relationships/hyperlink" Target="https://en.wikipedia.org/wiki/Expectation%E2%80%93maximization_algorithm"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24C58-DF87-49B4-B107-68CBE6432341}"/>
              </a:ext>
            </a:extLst>
          </p:cNvPr>
          <p:cNvSpPr txBox="1">
            <a:spLocks noGrp="1"/>
          </p:cNvSpPr>
          <p:nvPr>
            <p:ph type="ctrTitle"/>
          </p:nvPr>
        </p:nvSpPr>
        <p:spPr/>
        <p:txBody>
          <a:bodyPr/>
          <a:lstStyle/>
          <a:p>
            <a:pPr lvl="0"/>
            <a:r>
              <a:rPr lang="cs-CZ" dirty="0"/>
              <a:t>NDBI021, </a:t>
            </a:r>
            <a:r>
              <a:rPr lang="cs-CZ" dirty="0" err="1"/>
              <a:t>Lecture</a:t>
            </a:r>
            <a:r>
              <a:rPr lang="cs-CZ" dirty="0"/>
              <a:t> 4</a:t>
            </a:r>
          </a:p>
        </p:txBody>
      </p:sp>
      <p:sp>
        <p:nvSpPr>
          <p:cNvPr id="3" name="Podnadpis 2">
            <a:extLst>
              <a:ext uri="{FF2B5EF4-FFF2-40B4-BE49-F238E27FC236}">
                <a16:creationId xmlns:a16="http://schemas.microsoft.com/office/drawing/2014/main" id="{76D25FE9-1794-4F26-B8FC-4C9B940B98E5}"/>
              </a:ext>
            </a:extLst>
          </p:cNvPr>
          <p:cNvSpPr txBox="1">
            <a:spLocks noGrp="1"/>
          </p:cNvSpPr>
          <p:nvPr>
            <p:ph type="subTitle" idx="1"/>
          </p:nvPr>
        </p:nvSpPr>
        <p:spPr>
          <a:xfrm>
            <a:off x="1507068" y="4050828"/>
            <a:ext cx="7766931" cy="1380864"/>
          </a:xfrm>
        </p:spPr>
        <p:txBody>
          <a:bodyPr>
            <a:normAutofit fontScale="92500" lnSpcReduction="20000"/>
          </a:bodyPr>
          <a:lstStyle/>
          <a:p>
            <a:pPr lvl="0"/>
            <a:r>
              <a:rPr lang="cs-CZ" dirty="0"/>
              <a:t>User </a:t>
            </a:r>
            <a:r>
              <a:rPr lang="cs-CZ" dirty="0" err="1"/>
              <a:t>preferences</a:t>
            </a:r>
            <a:r>
              <a:rPr lang="cs-CZ" dirty="0"/>
              <a:t>, 2/1 ZK+Z, </a:t>
            </a:r>
          </a:p>
          <a:p>
            <a:pPr lvl="0"/>
            <a:r>
              <a:rPr lang="cs-CZ" dirty="0" err="1"/>
              <a:t>Wed</a:t>
            </a:r>
            <a:r>
              <a:rPr lang="cs-CZ" dirty="0"/>
              <a:t> 12:20 – 13:50 S8</a:t>
            </a:r>
          </a:p>
          <a:p>
            <a:pPr lvl="0"/>
            <a:r>
              <a:rPr lang="cs-CZ" dirty="0"/>
              <a:t>Wed 14:00 – 15:30 SW2 (odd weeks)</a:t>
            </a:r>
          </a:p>
          <a:p>
            <a:pPr lvl="0"/>
            <a:r>
              <a:rPr lang="cs-CZ" i="1" dirty="0"/>
              <a:t>https://www.ksi.mff.cuni.cz/~peska/vyuka/ndbi021/2022/</a:t>
            </a:r>
          </a:p>
        </p:txBody>
      </p:sp>
      <p:pic>
        <p:nvPicPr>
          <p:cNvPr id="4"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920" y="6112375"/>
            <a:ext cx="1837650" cy="60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izuální styl MFF UK | Matematicko-fyzikální fakult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500"/>
          <a:stretch/>
        </p:blipFill>
        <p:spPr bwMode="auto">
          <a:xfrm>
            <a:off x="0" y="5965234"/>
            <a:ext cx="2477477" cy="892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2091" y="6345793"/>
            <a:ext cx="2215350" cy="369332"/>
          </a:xfrm>
          <a:prstGeom prst="rect">
            <a:avLst/>
          </a:prstGeom>
          <a:noFill/>
        </p:spPr>
        <p:txBody>
          <a:bodyPr wrap="none" rtlCol="0">
            <a:spAutoFit/>
          </a:bodyPr>
          <a:lstStyle/>
          <a:p>
            <a:r>
              <a:rPr lang="cs-CZ" dirty="0"/>
              <a:t>https://ksi.mff.cuni.cz</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1" y="1761893"/>
            <a:ext cx="6373173" cy="4895385"/>
          </a:xfrm>
        </p:spPr>
        <p:txBody>
          <a:bodyPr>
            <a:normAutofit/>
          </a:bodyPr>
          <a:lstStyle/>
          <a:p>
            <a:pPr>
              <a:lnSpc>
                <a:spcPct val="90000"/>
              </a:lnSpc>
            </a:pPr>
            <a:r>
              <a:rPr lang="cs-CZ" dirty="0"/>
              <a:t>Latent Dirichlet Allocation (</a:t>
            </a:r>
            <a:r>
              <a:rPr lang="cs-CZ" dirty="0" smtClean="0"/>
              <a:t>LDA) </a:t>
            </a:r>
            <a:r>
              <a:rPr lang="cs-CZ" dirty="0"/>
              <a:t/>
            </a:r>
            <a:br>
              <a:rPr lang="cs-CZ" dirty="0"/>
            </a:br>
            <a:r>
              <a:rPr lang="cs-CZ" sz="1000" dirty="0">
                <a:hlinkClick r:id="rId2"/>
              </a:rPr>
              <a:t>https://en.wikipedia.org/wiki/Latent_Dirichlet_allocation</a:t>
            </a:r>
            <a:r>
              <a:rPr lang="cs-CZ" sz="1000" dirty="0"/>
              <a:t> , </a:t>
            </a:r>
            <a:br>
              <a:rPr lang="cs-CZ" sz="1000" dirty="0"/>
            </a:br>
            <a:r>
              <a:rPr lang="cs-CZ" sz="1000" dirty="0">
                <a:hlinkClick r:id="rId3"/>
              </a:rPr>
              <a:t>https://towardsdatascience.com/light-on-math-machine-learning-intuitive-guide-to-latent-dirichlet-allocation-437c81220158</a:t>
            </a:r>
            <a:r>
              <a:rPr lang="cs-CZ" sz="1000" dirty="0"/>
              <a:t> </a:t>
            </a:r>
            <a:endParaRPr lang="cs-CZ" sz="1100" dirty="0"/>
          </a:p>
          <a:p>
            <a:pPr lvl="1">
              <a:lnSpc>
                <a:spcPct val="90000"/>
              </a:lnSpc>
            </a:pPr>
            <a:r>
              <a:rPr lang="cs-CZ" dirty="0"/>
              <a:t>Documents; fixed set of latent topics; </a:t>
            </a:r>
          </a:p>
          <a:p>
            <a:pPr lvl="2">
              <a:lnSpc>
                <a:spcPct val="90000"/>
              </a:lnSpc>
            </a:pPr>
            <a:r>
              <a:rPr lang="cs-CZ" dirty="0" err="1"/>
              <a:t>each</a:t>
            </a:r>
            <a:r>
              <a:rPr lang="cs-CZ" dirty="0"/>
              <a:t> document is a mixture of topics, </a:t>
            </a:r>
          </a:p>
          <a:p>
            <a:pPr lvl="2">
              <a:lnSpc>
                <a:spcPct val="90000"/>
              </a:lnSpc>
            </a:pPr>
            <a:r>
              <a:rPr lang="cs-CZ" dirty="0" err="1"/>
              <a:t>each</a:t>
            </a:r>
            <a:r>
              <a:rPr lang="cs-CZ" dirty="0"/>
              <a:t> topic is characterized as a </a:t>
            </a:r>
            <a:r>
              <a:rPr lang="cs-CZ" i="1" dirty="0" err="1"/>
              <a:t>Dirichlet</a:t>
            </a:r>
            <a:r>
              <a:rPr lang="cs-CZ" i="1" dirty="0"/>
              <a:t> </a:t>
            </a:r>
            <a:r>
              <a:rPr lang="cs-CZ" i="1" dirty="0" err="1"/>
              <a:t>distribution</a:t>
            </a:r>
            <a:r>
              <a:rPr lang="cs-CZ" i="1" dirty="0"/>
              <a:t> </a:t>
            </a:r>
            <a:r>
              <a:rPr lang="cs-CZ" dirty="0"/>
              <a:t>over words</a:t>
            </a:r>
          </a:p>
          <a:p>
            <a:pPr lvl="1">
              <a:lnSpc>
                <a:spcPct val="90000"/>
              </a:lnSpc>
            </a:pPr>
            <a:r>
              <a:rPr lang="cs-CZ" dirty="0"/>
              <a:t>Assume generative model for documents </a:t>
            </a:r>
            <a:br>
              <a:rPr lang="cs-CZ" dirty="0"/>
            </a:br>
            <a:r>
              <a:rPr lang="cs-CZ" dirty="0"/>
              <a:t>and then try to reverse-ingeneer </a:t>
            </a:r>
            <a:r>
              <a:rPr lang="cs-CZ" dirty="0" smtClean="0"/>
              <a:t>the documents with it.</a:t>
            </a:r>
            <a:endParaRPr lang="cs-CZ" dirty="0"/>
          </a:p>
          <a:p>
            <a:pPr lvl="1">
              <a:lnSpc>
                <a:spcPct val="90000"/>
              </a:lnSpc>
            </a:pPr>
            <a:r>
              <a:rPr lang="cs-CZ" dirty="0"/>
              <a:t>Several ways to learn, e.g. </a:t>
            </a:r>
            <a:r>
              <a:rPr lang="cs-CZ" dirty="0" err="1"/>
              <a:t>Variational</a:t>
            </a:r>
            <a:r>
              <a:rPr lang="cs-CZ" dirty="0"/>
              <a:t> inference / EM </a:t>
            </a:r>
            <a:r>
              <a:rPr lang="cs-CZ" dirty="0" err="1"/>
              <a:t>alg</a:t>
            </a:r>
            <a:r>
              <a:rPr lang="cs-CZ" dirty="0"/>
              <a:t>.</a:t>
            </a:r>
          </a:p>
          <a:p>
            <a:pPr lvl="2">
              <a:lnSpc>
                <a:spcPct val="90000"/>
              </a:lnSpc>
            </a:pPr>
            <a:r>
              <a:rPr lang="cs-CZ" sz="1050" dirty="0">
                <a:hlinkClick r:id="rId4"/>
              </a:rPr>
              <a:t>https://en.wikipedia.org/wiki/Expectation%E2%80%93maximization_algorithm</a:t>
            </a:r>
            <a:r>
              <a:rPr lang="cs-CZ" sz="1050" dirty="0"/>
              <a:t> </a:t>
            </a:r>
          </a:p>
          <a:p>
            <a:pPr lvl="2">
              <a:lnSpc>
                <a:spcPct val="90000"/>
              </a:lnSpc>
            </a:pPr>
            <a:r>
              <a:rPr lang="cs-CZ" sz="1100" dirty="0">
                <a:hlinkClick r:id="rId5"/>
              </a:rPr>
              <a:t>https://en.wikipedia.org/wiki/Variational_Bayesian_methods</a:t>
            </a:r>
            <a:r>
              <a:rPr lang="cs-CZ" sz="1100" dirty="0"/>
              <a:t> </a:t>
            </a:r>
          </a:p>
          <a:p>
            <a:pPr lvl="2">
              <a:lnSpc>
                <a:spcPct val="90000"/>
              </a:lnSpc>
            </a:pPr>
            <a:endParaRPr lang="cs-CZ" sz="1100" dirty="0"/>
          </a:p>
          <a:p>
            <a:pPr lvl="1">
              <a:lnSpc>
                <a:spcPct val="90000"/>
              </a:lnSpc>
            </a:pPr>
            <a:r>
              <a:rPr lang="cs-CZ" sz="1100" dirty="0">
                <a:hlinkClick r:id="rId6"/>
              </a:rPr>
              <a:t>https://en.wikipedia.org/wiki/Kullback%E2%80%93Leibler_divergence</a:t>
            </a:r>
            <a:r>
              <a:rPr lang="cs-CZ" sz="1100" dirty="0"/>
              <a:t> </a:t>
            </a:r>
          </a:p>
        </p:txBody>
      </p:sp>
      <p:pic>
        <p:nvPicPr>
          <p:cNvPr id="2050" name="Picture 2" descr="https://miro.medium.com/max/700/1*fCc0JT3W-1ViYyw0hJ7rdA.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1527" y="0"/>
            <a:ext cx="5430473" cy="38246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7614056" y="3842158"/>
            <a:ext cx="4577944" cy="3015842"/>
          </a:xfrm>
          <a:prstGeom prst="rect">
            <a:avLst/>
          </a:prstGeom>
        </p:spPr>
      </p:pic>
    </p:spTree>
    <p:extLst>
      <p:ext uri="{BB962C8B-B14F-4D97-AF65-F5344CB8AC3E}">
        <p14:creationId xmlns:p14="http://schemas.microsoft.com/office/powerpoint/2010/main" val="64368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4594579" cy="4895385"/>
          </a:xfrm>
        </p:spPr>
        <p:txBody>
          <a:bodyPr>
            <a:normAutofit/>
          </a:bodyPr>
          <a:lstStyle/>
          <a:p>
            <a:pPr>
              <a:lnSpc>
                <a:spcPct val="90000"/>
              </a:lnSpc>
            </a:pPr>
            <a:r>
              <a:rPr lang="cs-CZ" sz="1600" dirty="0" err="1"/>
              <a:t>Dirichlet</a:t>
            </a:r>
            <a:r>
              <a:rPr lang="cs-CZ" sz="1600" dirty="0"/>
              <a:t> </a:t>
            </a:r>
            <a:r>
              <a:rPr lang="cs-CZ" sz="1600" dirty="0" err="1"/>
              <a:t>distribution</a:t>
            </a:r>
            <a:endParaRPr lang="cs-CZ" sz="1600" dirty="0"/>
          </a:p>
          <a:p>
            <a:pPr lvl="1">
              <a:lnSpc>
                <a:spcPct val="90000"/>
              </a:lnSpc>
            </a:pPr>
            <a:r>
              <a:rPr lang="cs-CZ" dirty="0" err="1"/>
              <a:t>Multi-variate</a:t>
            </a:r>
            <a:r>
              <a:rPr lang="cs-CZ" dirty="0"/>
              <a:t> </a:t>
            </a:r>
            <a:r>
              <a:rPr lang="cs-CZ" dirty="0" err="1"/>
              <a:t>generalization</a:t>
            </a:r>
            <a:r>
              <a:rPr lang="cs-CZ" dirty="0"/>
              <a:t> </a:t>
            </a:r>
            <a:r>
              <a:rPr lang="cs-CZ" dirty="0" err="1"/>
              <a:t>of</a:t>
            </a:r>
            <a:r>
              <a:rPr lang="cs-CZ" dirty="0"/>
              <a:t> Beta </a:t>
            </a:r>
            <a:r>
              <a:rPr lang="cs-CZ" dirty="0" err="1"/>
              <a:t>distribution</a:t>
            </a:r>
            <a:endParaRPr lang="cs-CZ" dirty="0"/>
          </a:p>
          <a:p>
            <a:pPr lvl="1">
              <a:lnSpc>
                <a:spcPct val="90000"/>
              </a:lnSpc>
            </a:pPr>
            <a:r>
              <a:rPr lang="cs-CZ" sz="1100" dirty="0">
                <a:hlinkClick r:id="rId2"/>
              </a:rPr>
              <a:t>https://en.wikipedia.org/wiki/Dirichlet_distribution</a:t>
            </a:r>
            <a:r>
              <a:rPr lang="cs-CZ" sz="1100" dirty="0"/>
              <a:t> </a:t>
            </a:r>
          </a:p>
          <a:p>
            <a:pPr lvl="3">
              <a:lnSpc>
                <a:spcPct val="90000"/>
              </a:lnSpc>
            </a:pPr>
            <a:endParaRPr lang="cs-CZ" dirty="0"/>
          </a:p>
        </p:txBody>
      </p:sp>
      <p:pic>
        <p:nvPicPr>
          <p:cNvPr id="1026" name="Picture 2" descr="File:Dirichlet.pdf">
            <a:extLst>
              <a:ext uri="{FF2B5EF4-FFF2-40B4-BE49-F238E27FC236}">
                <a16:creationId xmlns:a16="http://schemas.microsoft.com/office/drawing/2014/main" id="{96C5D530-C3DE-462B-AD6A-06C291A0C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1143000"/>
            <a:ext cx="7143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8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9353076" cy="4895385"/>
          </a:xfrm>
        </p:spPr>
        <p:txBody>
          <a:bodyPr>
            <a:normAutofit/>
          </a:bodyPr>
          <a:lstStyle/>
          <a:p>
            <a:pPr>
              <a:lnSpc>
                <a:spcPct val="90000"/>
              </a:lnSpc>
            </a:pPr>
            <a:r>
              <a:rPr lang="cs-CZ" sz="1600" dirty="0"/>
              <a:t>LDA </a:t>
            </a:r>
            <a:r>
              <a:rPr lang="cs-CZ" sz="1600" dirty="0" err="1"/>
              <a:t>is</a:t>
            </a:r>
            <a:r>
              <a:rPr lang="cs-CZ" sz="1600" dirty="0"/>
              <a:t> a variant </a:t>
            </a:r>
            <a:r>
              <a:rPr lang="cs-CZ" sz="1600" dirty="0" err="1"/>
              <a:t>of</a:t>
            </a:r>
            <a:r>
              <a:rPr lang="cs-CZ" sz="1600" dirty="0"/>
              <a:t> </a:t>
            </a:r>
            <a:r>
              <a:rPr lang="cs-CZ" sz="1600" dirty="0" err="1"/>
              <a:t>topic</a:t>
            </a:r>
            <a:r>
              <a:rPr lang="cs-CZ" sz="1600" dirty="0"/>
              <a:t> modeling </a:t>
            </a:r>
            <a:r>
              <a:rPr lang="cs-CZ" sz="1600" dirty="0" err="1"/>
              <a:t>algorithms</a:t>
            </a:r>
            <a:r>
              <a:rPr lang="cs-CZ" sz="1600" dirty="0"/>
              <a:t>, </a:t>
            </a:r>
            <a:r>
              <a:rPr lang="cs-CZ" sz="1600" dirty="0" err="1"/>
              <a:t>there</a:t>
            </a:r>
            <a:r>
              <a:rPr lang="cs-CZ" sz="1600" dirty="0"/>
              <a:t> are </a:t>
            </a:r>
            <a:r>
              <a:rPr lang="cs-CZ" sz="1600" dirty="0" err="1"/>
              <a:t>other</a:t>
            </a:r>
            <a:r>
              <a:rPr lang="cs-CZ" sz="1600" dirty="0"/>
              <a:t> </a:t>
            </a:r>
            <a:r>
              <a:rPr lang="cs-CZ" sz="1600" dirty="0" err="1"/>
              <a:t>options</a:t>
            </a:r>
            <a:r>
              <a:rPr lang="cs-CZ" sz="1600" dirty="0"/>
              <a:t>, </a:t>
            </a:r>
            <a:r>
              <a:rPr lang="cs-CZ" sz="1600" dirty="0" err="1"/>
              <a:t>see</a:t>
            </a:r>
            <a:r>
              <a:rPr lang="cs-CZ" sz="1600" dirty="0"/>
              <a:t> </a:t>
            </a:r>
            <a:r>
              <a:rPr lang="cs-CZ" sz="1600" dirty="0" err="1"/>
              <a:t>e.g</a:t>
            </a:r>
            <a:r>
              <a:rPr lang="cs-CZ" sz="1600" dirty="0"/>
              <a:t>.:</a:t>
            </a:r>
          </a:p>
          <a:p>
            <a:pPr lvl="1">
              <a:lnSpc>
                <a:spcPct val="90000"/>
              </a:lnSpc>
            </a:pPr>
            <a:r>
              <a:rPr lang="cs-CZ" sz="1050" dirty="0">
                <a:hlinkClick r:id="rId2"/>
              </a:rPr>
              <a:t>https://arxiv.org/pdf/2103.00498.pdf</a:t>
            </a:r>
            <a:r>
              <a:rPr lang="cs-CZ" sz="1050" dirty="0"/>
              <a:t> (</a:t>
            </a:r>
            <a:r>
              <a:rPr lang="en-US" sz="1100" dirty="0"/>
              <a:t>Topic Modelling Meets Deep Neural Networks: A Survey</a:t>
            </a:r>
            <a:r>
              <a:rPr lang="cs-CZ" sz="1050" dirty="0"/>
              <a:t>)</a:t>
            </a:r>
          </a:p>
          <a:p>
            <a:pPr lvl="1">
              <a:lnSpc>
                <a:spcPct val="90000"/>
              </a:lnSpc>
            </a:pPr>
            <a:r>
              <a:rPr lang="cs-CZ" sz="1050" dirty="0">
                <a:hlinkClick r:id="rId3"/>
              </a:rPr>
              <a:t>https://medium.com/data-folks-indonesia/recent-works-in-topic-modeling-56c38da8dfc4</a:t>
            </a:r>
            <a:r>
              <a:rPr lang="cs-CZ" sz="1050" dirty="0"/>
              <a:t> </a:t>
            </a:r>
            <a:endParaRPr lang="cs-CZ" sz="1050" dirty="0" smtClean="0"/>
          </a:p>
          <a:p>
            <a:pPr lvl="2">
              <a:lnSpc>
                <a:spcPct val="90000"/>
              </a:lnSpc>
            </a:pPr>
            <a:r>
              <a:rPr lang="cs-CZ" sz="850" dirty="0" smtClean="0"/>
              <a:t>Attention nets, GANs</a:t>
            </a:r>
            <a:endParaRPr lang="cs-CZ" sz="850" dirty="0"/>
          </a:p>
          <a:p>
            <a:pPr lvl="3">
              <a:lnSpc>
                <a:spcPct val="90000"/>
              </a:lnSpc>
            </a:pPr>
            <a:endParaRPr lang="cs-CZ" dirty="0"/>
          </a:p>
        </p:txBody>
      </p:sp>
    </p:spTree>
    <p:extLst>
      <p:ext uri="{BB962C8B-B14F-4D97-AF65-F5344CB8AC3E}">
        <p14:creationId xmlns:p14="http://schemas.microsoft.com/office/powerpoint/2010/main" val="205288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sz="1600" dirty="0">
                <a:hlinkClick r:id="rId2"/>
              </a:rPr>
              <a:t>https://dl.acm.org/doi/pdf/10.1145/3412841.3442065</a:t>
            </a:r>
            <a:endParaRPr lang="cs-CZ" sz="1600" dirty="0"/>
          </a:p>
          <a:p>
            <a:pPr>
              <a:lnSpc>
                <a:spcPct val="90000"/>
              </a:lnSpc>
            </a:pPr>
            <a:r>
              <a:rPr lang="en-US" dirty="0"/>
              <a:t>Utilizing Textual Reviews in Latent Factor Models for Recommender Systems </a:t>
            </a:r>
            <a:endParaRPr lang="cs-CZ" dirty="0"/>
          </a:p>
          <a:p>
            <a:r>
              <a:rPr lang="cs-CZ" dirty="0"/>
              <a:t>Latent Dirichlet Allocation (LDA); document = all reviews for item</a:t>
            </a:r>
          </a:p>
          <a:p>
            <a:pPr lvl="1"/>
            <a:r>
              <a:rPr lang="cs-CZ" dirty="0"/>
              <a:t>Use LDA to get item-attributes, use them in matrix factorization</a:t>
            </a:r>
          </a:p>
          <a:p>
            <a:pPr lvl="1"/>
            <a:r>
              <a:rPr lang="cs-CZ" dirty="0"/>
              <a:t>Joint optimization model for MF based and LDA based parts</a:t>
            </a:r>
          </a:p>
          <a:p>
            <a:pPr lvl="1"/>
            <a:r>
              <a:rPr lang="cs-CZ" dirty="0"/>
              <a:t>EM procedure for optimization</a:t>
            </a:r>
          </a:p>
        </p:txBody>
      </p:sp>
      <p:pic>
        <p:nvPicPr>
          <p:cNvPr id="5" name="Picture 4"/>
          <p:cNvPicPr>
            <a:picLocks noChangeAspect="1"/>
          </p:cNvPicPr>
          <p:nvPr/>
        </p:nvPicPr>
        <p:blipFill>
          <a:blip r:embed="rId3"/>
          <a:stretch>
            <a:fillRect/>
          </a:stretch>
        </p:blipFill>
        <p:spPr>
          <a:xfrm>
            <a:off x="4976698" y="4020820"/>
            <a:ext cx="5227837" cy="2636458"/>
          </a:xfrm>
          <a:prstGeom prst="rect">
            <a:avLst/>
          </a:prstGeom>
        </p:spPr>
      </p:pic>
    </p:spTree>
    <p:extLst>
      <p:ext uri="{BB962C8B-B14F-4D97-AF65-F5344CB8AC3E}">
        <p14:creationId xmlns:p14="http://schemas.microsoft.com/office/powerpoint/2010/main" val="398616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761893"/>
            <a:ext cx="6235196" cy="4895385"/>
          </a:xfrm>
        </p:spPr>
        <p:txBody>
          <a:bodyPr>
            <a:normAutofit/>
          </a:bodyPr>
          <a:lstStyle/>
          <a:p>
            <a:pPr>
              <a:lnSpc>
                <a:spcPct val="90000"/>
              </a:lnSpc>
            </a:pPr>
            <a:r>
              <a:rPr lang="cs-CZ" sz="1600" dirty="0">
                <a:hlinkClick r:id="rId2"/>
              </a:rPr>
              <a:t>http://ceur-ws.org/Vol-2068/exss8.pdf</a:t>
            </a:r>
            <a:r>
              <a:rPr lang="cs-CZ" sz="1600" dirty="0"/>
              <a:t> [vision paper]</a:t>
            </a:r>
          </a:p>
          <a:p>
            <a:pPr>
              <a:lnSpc>
                <a:spcPct val="90000"/>
              </a:lnSpc>
            </a:pPr>
            <a:r>
              <a:rPr lang="en-US" dirty="0"/>
              <a:t>Explaining Recommendations by Means of User Reviews</a:t>
            </a:r>
            <a:endParaRPr lang="cs-CZ" dirty="0"/>
          </a:p>
          <a:p>
            <a:pPr lvl="1">
              <a:lnSpc>
                <a:spcPct val="90000"/>
              </a:lnSpc>
            </a:pPr>
            <a:r>
              <a:rPr lang="cs-CZ" dirty="0"/>
              <a:t>Extract &amp; summarize arguments about products from reviews</a:t>
            </a:r>
          </a:p>
          <a:p>
            <a:pPr lvl="1">
              <a:lnSpc>
                <a:spcPct val="90000"/>
              </a:lnSpc>
            </a:pPr>
            <a:r>
              <a:rPr lang="cs-CZ" dirty="0"/>
              <a:t>Use them in Personalized explanations</a:t>
            </a:r>
          </a:p>
        </p:txBody>
      </p:sp>
      <p:pic>
        <p:nvPicPr>
          <p:cNvPr id="4" name="Picture 3"/>
          <p:cNvPicPr>
            <a:picLocks noChangeAspect="1"/>
          </p:cNvPicPr>
          <p:nvPr/>
        </p:nvPicPr>
        <p:blipFill>
          <a:blip r:embed="rId3"/>
          <a:stretch>
            <a:fillRect/>
          </a:stretch>
        </p:blipFill>
        <p:spPr>
          <a:xfrm>
            <a:off x="6773332" y="1446383"/>
            <a:ext cx="5326389" cy="2873788"/>
          </a:xfrm>
          <a:prstGeom prst="rect">
            <a:avLst/>
          </a:prstGeom>
        </p:spPr>
      </p:pic>
      <p:sp>
        <p:nvSpPr>
          <p:cNvPr id="6" name="Rectangle 5"/>
          <p:cNvSpPr/>
          <p:nvPr/>
        </p:nvSpPr>
        <p:spPr>
          <a:xfrm>
            <a:off x="657037" y="3900579"/>
            <a:ext cx="8779489" cy="2308324"/>
          </a:xfrm>
          <a:prstGeom prst="rect">
            <a:avLst/>
          </a:prstGeom>
        </p:spPr>
        <p:txBody>
          <a:bodyPr wrap="square">
            <a:spAutoFit/>
          </a:bodyPr>
          <a:lstStyle/>
          <a:p>
            <a:r>
              <a:rPr lang="cs-CZ" dirty="0"/>
              <a:t>Challenges:</a:t>
            </a:r>
          </a:p>
          <a:p>
            <a:pPr marL="285750" indent="-285750">
              <a:buFontTx/>
              <a:buChar char="-"/>
            </a:pPr>
            <a:r>
              <a:rPr lang="en-US" dirty="0"/>
              <a:t>Linguistically analyzing review texts via argument mining </a:t>
            </a:r>
            <a:r>
              <a:rPr lang="cs-CZ" dirty="0" smtClean="0"/>
              <a:t/>
            </a:r>
            <a:br>
              <a:rPr lang="cs-CZ" dirty="0" smtClean="0"/>
            </a:br>
            <a:r>
              <a:rPr lang="en-US" dirty="0" smtClean="0"/>
              <a:t>and </a:t>
            </a:r>
            <a:r>
              <a:rPr lang="en-US" dirty="0"/>
              <a:t>stance detection.</a:t>
            </a:r>
            <a:endParaRPr lang="cs-CZ" dirty="0"/>
          </a:p>
          <a:p>
            <a:pPr marL="285750" indent="-285750">
              <a:buFontTx/>
              <a:buChar char="-"/>
            </a:pPr>
            <a:r>
              <a:rPr lang="en-US" dirty="0"/>
              <a:t>Identifying important concepts for a target user via an attention-based mechanism. </a:t>
            </a:r>
            <a:endParaRPr lang="cs-CZ" dirty="0"/>
          </a:p>
          <a:p>
            <a:pPr marL="285750" indent="-285750">
              <a:buFontTx/>
              <a:buChar char="-"/>
            </a:pPr>
            <a:r>
              <a:rPr lang="en-US" dirty="0"/>
              <a:t>Deriving an argumentation flow via multiple applications of the attention-based mechanism. </a:t>
            </a:r>
            <a:endParaRPr lang="cs-CZ" dirty="0"/>
          </a:p>
          <a:p>
            <a:pPr marL="285750" indent="-285750">
              <a:buFontTx/>
              <a:buChar char="-"/>
            </a:pPr>
            <a:r>
              <a:rPr lang="en-US" dirty="0"/>
              <a:t>Unifying the linguistic analyses and the attention-based mechanism</a:t>
            </a:r>
            <a:r>
              <a:rPr lang="en-US" dirty="0" smtClean="0"/>
              <a:t>.</a:t>
            </a:r>
            <a:endParaRPr lang="cs-CZ" dirty="0" smtClean="0"/>
          </a:p>
          <a:p>
            <a:pPr marL="285750" indent="-285750">
              <a:buFontTx/>
              <a:buChar char="-"/>
            </a:pPr>
            <a:r>
              <a:rPr lang="cs-CZ" dirty="0" smtClean="0"/>
              <a:t>... Just what ChatGPT can do now [beware of fact checks though]</a:t>
            </a:r>
            <a:endParaRPr lang="en-US" dirty="0"/>
          </a:p>
        </p:txBody>
      </p:sp>
    </p:spTree>
    <p:extLst>
      <p:ext uri="{BB962C8B-B14F-4D97-AF65-F5344CB8AC3E}">
        <p14:creationId xmlns:p14="http://schemas.microsoft.com/office/powerpoint/2010/main" val="65792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smtClean="0">
                <a:solidFill>
                  <a:srgbClr val="333333"/>
                </a:solidFill>
                <a:latin typeface="Arial" pitchFamily="34"/>
              </a:rPr>
              <a:t>[What generic language models can do]</a:t>
            </a:r>
            <a:endParaRPr lang="cs-CZ" dirty="0"/>
          </a:p>
        </p:txBody>
      </p:sp>
      <p:sp>
        <p:nvSpPr>
          <p:cNvPr id="8" name="Rectangle 7"/>
          <p:cNvSpPr/>
          <p:nvPr/>
        </p:nvSpPr>
        <p:spPr>
          <a:xfrm>
            <a:off x="320842" y="1270000"/>
            <a:ext cx="6096000" cy="5262979"/>
          </a:xfrm>
          <a:prstGeom prst="rect">
            <a:avLst/>
          </a:prstGeom>
        </p:spPr>
        <p:txBody>
          <a:bodyPr>
            <a:spAutoFit/>
          </a:bodyPr>
          <a:lstStyle/>
          <a:p>
            <a:r>
              <a:rPr lang="en-US" sz="1400" dirty="0">
                <a:solidFill>
                  <a:srgbClr val="374151"/>
                </a:solidFill>
                <a:latin typeface="Söhne"/>
              </a:rPr>
              <a:t>There are several reasons why you might want to watch Terminator 2: Judgment Day</a:t>
            </a:r>
            <a:r>
              <a:rPr lang="en-US" sz="1400" dirty="0" smtClean="0">
                <a:solidFill>
                  <a:srgbClr val="374151"/>
                </a:solidFill>
                <a:latin typeface="Söhne"/>
              </a:rPr>
              <a:t>:</a:t>
            </a:r>
            <a:endParaRPr lang="cs-CZ" sz="1400" dirty="0" smtClean="0">
              <a:solidFill>
                <a:srgbClr val="374151"/>
              </a:solidFill>
              <a:latin typeface="Söhne"/>
            </a:endParaRPr>
          </a:p>
          <a:p>
            <a:endParaRPr lang="en-US" sz="1400" dirty="0">
              <a:solidFill>
                <a:srgbClr val="374151"/>
              </a:solidFill>
              <a:latin typeface="Söhne"/>
            </a:endParaRPr>
          </a:p>
          <a:p>
            <a:pPr>
              <a:buFont typeface="+mj-lt"/>
              <a:buAutoNum type="arabicPeriod"/>
            </a:pPr>
            <a:r>
              <a:rPr lang="en-US" sz="1400" b="1" dirty="0">
                <a:solidFill>
                  <a:srgbClr val="374151"/>
                </a:solidFill>
                <a:latin typeface="Söhne"/>
              </a:rPr>
              <a:t>Groundbreaking Visual Effects: </a:t>
            </a:r>
            <a:r>
              <a:rPr lang="en-US" sz="1400" dirty="0">
                <a:solidFill>
                  <a:srgbClr val="374151"/>
                </a:solidFill>
                <a:latin typeface="Söhne"/>
              </a:rPr>
              <a:t>Terminator 2 was a pioneer in the use of computer-generated imagery (CGI) and special effects. The film features some of the most impressive and realistic visual effects of its time, which still hold up well today.</a:t>
            </a:r>
          </a:p>
          <a:p>
            <a:pPr>
              <a:buFont typeface="+mj-lt"/>
              <a:buAutoNum type="arabicPeriod"/>
            </a:pPr>
            <a:r>
              <a:rPr lang="en-US" sz="1400" b="1" dirty="0">
                <a:solidFill>
                  <a:srgbClr val="374151"/>
                </a:solidFill>
                <a:latin typeface="Söhne"/>
              </a:rPr>
              <a:t>Iconic Characters: </a:t>
            </a:r>
            <a:r>
              <a:rPr lang="en-US" sz="1400" dirty="0">
                <a:solidFill>
                  <a:srgbClr val="374151"/>
                </a:solidFill>
                <a:latin typeface="Söhne"/>
              </a:rPr>
              <a:t>The movie features some of the most memorable characters in sci-fi movie history, including Arnold Schwarzenegger's "Terminator" and Linda Hamilton's "Sarah Connor." Their performances and characterizations have become iconic and have helped define the genre.</a:t>
            </a:r>
          </a:p>
          <a:p>
            <a:pPr>
              <a:buFont typeface="+mj-lt"/>
              <a:buAutoNum type="arabicPeriod"/>
            </a:pPr>
            <a:r>
              <a:rPr lang="en-US" sz="1400" b="1" dirty="0">
                <a:solidFill>
                  <a:srgbClr val="374151"/>
                </a:solidFill>
                <a:latin typeface="Söhne"/>
              </a:rPr>
              <a:t>Compelling Storyline: </a:t>
            </a:r>
            <a:r>
              <a:rPr lang="en-US" sz="1400" dirty="0">
                <a:solidFill>
                  <a:srgbClr val="374151"/>
                </a:solidFill>
                <a:latin typeface="Söhne"/>
              </a:rPr>
              <a:t>The movie has a gripping storyline that keeps you on the edge of your seat. It's a thrilling sci-fi action film that also explores themes such as the nature of humanity and the dangers of technology.</a:t>
            </a:r>
          </a:p>
          <a:p>
            <a:pPr>
              <a:buFont typeface="+mj-lt"/>
              <a:buAutoNum type="arabicPeriod"/>
            </a:pPr>
            <a:r>
              <a:rPr lang="en-US" sz="1400" b="1" dirty="0">
                <a:solidFill>
                  <a:srgbClr val="374151"/>
                </a:solidFill>
                <a:latin typeface="Söhne"/>
              </a:rPr>
              <a:t>Top-Notch Action Scenes: </a:t>
            </a:r>
            <a:r>
              <a:rPr lang="en-US" sz="1400" dirty="0">
                <a:solidFill>
                  <a:srgbClr val="374151"/>
                </a:solidFill>
                <a:latin typeface="Söhne"/>
              </a:rPr>
              <a:t>The movie is packed with exciting action scenes that are expertly choreographed and executed. From car chases to shootouts to hand-to-hand combat, Terminator 2 delivers on the action front.</a:t>
            </a:r>
          </a:p>
          <a:p>
            <a:pPr>
              <a:buFont typeface="+mj-lt"/>
              <a:buAutoNum type="arabicPeriod"/>
            </a:pPr>
            <a:r>
              <a:rPr lang="en-US" sz="1400" b="1" dirty="0">
                <a:solidFill>
                  <a:srgbClr val="374151"/>
                </a:solidFill>
                <a:latin typeface="Söhne"/>
              </a:rPr>
              <a:t>Cultural Significance: </a:t>
            </a:r>
            <a:r>
              <a:rPr lang="en-US" sz="1400" dirty="0">
                <a:solidFill>
                  <a:srgbClr val="374151"/>
                </a:solidFill>
                <a:latin typeface="Söhne"/>
              </a:rPr>
              <a:t>Terminator 2 has had a significant impact on popular culture and has influenced many subsequent movies, TV shows, and video games. If you're a fan of sci-fi or action movies, it's definitely worth watching to see where many of today's tropes and techniques originated.</a:t>
            </a:r>
            <a:endParaRPr lang="en-US" sz="1400" b="0" i="0" dirty="0">
              <a:solidFill>
                <a:srgbClr val="374151"/>
              </a:solidFill>
              <a:effectLst/>
              <a:latin typeface="Söhne"/>
            </a:endParaRPr>
          </a:p>
        </p:txBody>
      </p:sp>
      <p:sp>
        <p:nvSpPr>
          <p:cNvPr id="9" name="Rectangle 8"/>
          <p:cNvSpPr/>
          <p:nvPr/>
        </p:nvSpPr>
        <p:spPr>
          <a:xfrm>
            <a:off x="6614189" y="1270000"/>
            <a:ext cx="5319620" cy="5478423"/>
          </a:xfrm>
          <a:prstGeom prst="rect">
            <a:avLst/>
          </a:prstGeom>
        </p:spPr>
        <p:txBody>
          <a:bodyPr wrap="square">
            <a:spAutoFit/>
          </a:bodyPr>
          <a:lstStyle/>
          <a:p>
            <a:r>
              <a:rPr lang="en-US" sz="1400" dirty="0">
                <a:solidFill>
                  <a:srgbClr val="374151"/>
                </a:solidFill>
                <a:latin typeface="Söhne"/>
              </a:rPr>
              <a:t>There are several reasons why you might want to watch Cars 3</a:t>
            </a:r>
            <a:r>
              <a:rPr lang="en-US" sz="1400" dirty="0" smtClean="0">
                <a:solidFill>
                  <a:srgbClr val="374151"/>
                </a:solidFill>
                <a:latin typeface="Söhne"/>
              </a:rPr>
              <a:t>:</a:t>
            </a:r>
            <a:endParaRPr lang="cs-CZ" sz="1400" dirty="0" smtClean="0">
              <a:solidFill>
                <a:srgbClr val="374151"/>
              </a:solidFill>
              <a:latin typeface="Söhne"/>
            </a:endParaRPr>
          </a:p>
          <a:p>
            <a:endParaRPr lang="en-US" sz="1400" dirty="0">
              <a:solidFill>
                <a:srgbClr val="374151"/>
              </a:solidFill>
              <a:latin typeface="Söhne"/>
            </a:endParaRPr>
          </a:p>
          <a:p>
            <a:pPr>
              <a:buFont typeface="+mj-lt"/>
              <a:buAutoNum type="arabicPeriod"/>
            </a:pPr>
            <a:r>
              <a:rPr lang="en-US" sz="1400" b="1" dirty="0">
                <a:solidFill>
                  <a:srgbClr val="374151"/>
                </a:solidFill>
                <a:latin typeface="Söhne"/>
              </a:rPr>
              <a:t>Heartwarming Story: </a:t>
            </a:r>
            <a:r>
              <a:rPr lang="en-US" sz="1400" dirty="0">
                <a:solidFill>
                  <a:srgbClr val="374151"/>
                </a:solidFill>
                <a:latin typeface="Söhne"/>
              </a:rPr>
              <a:t>Cars 3 features a heartwarming story that is both inspiring and emotional. The movie explores themes such as friendship, perseverance, and self-discovery, making it a great choice for families and viewers of all ages.</a:t>
            </a:r>
          </a:p>
          <a:p>
            <a:pPr>
              <a:buFont typeface="+mj-lt"/>
              <a:buAutoNum type="arabicPeriod"/>
            </a:pPr>
            <a:r>
              <a:rPr lang="en-US" sz="1400" b="1" dirty="0">
                <a:solidFill>
                  <a:srgbClr val="374151"/>
                </a:solidFill>
                <a:latin typeface="Söhne"/>
              </a:rPr>
              <a:t>Stunning Animation: </a:t>
            </a:r>
            <a:r>
              <a:rPr lang="en-US" sz="1400" dirty="0">
                <a:solidFill>
                  <a:srgbClr val="374151"/>
                </a:solidFill>
                <a:latin typeface="Söhne"/>
              </a:rPr>
              <a:t>As with all Pixar films, Cars 3 boasts stunning animation that brings the characters and world to life. The attention to detail and vibrant colors make the movie a visual treat.</a:t>
            </a:r>
          </a:p>
          <a:p>
            <a:pPr>
              <a:buFont typeface="+mj-lt"/>
              <a:buAutoNum type="arabicPeriod"/>
            </a:pPr>
            <a:r>
              <a:rPr lang="en-US" sz="1400" b="1" dirty="0">
                <a:solidFill>
                  <a:srgbClr val="374151"/>
                </a:solidFill>
                <a:latin typeface="Söhne"/>
              </a:rPr>
              <a:t>Nostalgia Factor: </a:t>
            </a:r>
            <a:r>
              <a:rPr lang="en-US" sz="1400" dirty="0">
                <a:solidFill>
                  <a:srgbClr val="374151"/>
                </a:solidFill>
                <a:latin typeface="Söhne"/>
              </a:rPr>
              <a:t>For fans of the original Cars movie, Cars 3 offers a return to the beloved characters and world of Radiator Springs. The movie pays tribute to the original film while also introducing new characters and storylines.</a:t>
            </a:r>
          </a:p>
          <a:p>
            <a:pPr>
              <a:buFont typeface="+mj-lt"/>
              <a:buAutoNum type="arabicPeriod"/>
            </a:pPr>
            <a:r>
              <a:rPr lang="en-US" sz="1400" b="1" dirty="0">
                <a:solidFill>
                  <a:srgbClr val="374151"/>
                </a:solidFill>
                <a:latin typeface="Söhne"/>
              </a:rPr>
              <a:t>Strong Voice Cast: </a:t>
            </a:r>
            <a:r>
              <a:rPr lang="en-US" sz="1400" dirty="0">
                <a:solidFill>
                  <a:srgbClr val="374151"/>
                </a:solidFill>
                <a:latin typeface="Söhne"/>
              </a:rPr>
              <a:t>Cars 3 features an all-star voice cast, including Owen Wilson, Cristela Alonzo, </a:t>
            </a:r>
            <a:r>
              <a:rPr lang="en-US" sz="1400" dirty="0" err="1">
                <a:solidFill>
                  <a:srgbClr val="374151"/>
                </a:solidFill>
                <a:latin typeface="Söhne"/>
              </a:rPr>
              <a:t>Armie</a:t>
            </a:r>
            <a:r>
              <a:rPr lang="en-US" sz="1400" dirty="0">
                <a:solidFill>
                  <a:srgbClr val="374151"/>
                </a:solidFill>
                <a:latin typeface="Söhne"/>
              </a:rPr>
              <a:t> Hammer, and Chris Cooper. The cast brings the characters to life with their nuanced performances and comedic timing.</a:t>
            </a:r>
          </a:p>
          <a:p>
            <a:pPr>
              <a:buFont typeface="+mj-lt"/>
              <a:buAutoNum type="arabicPeriod"/>
            </a:pPr>
            <a:r>
              <a:rPr lang="en-US" sz="1400" b="1" dirty="0">
                <a:solidFill>
                  <a:srgbClr val="374151"/>
                </a:solidFill>
                <a:latin typeface="Söhne"/>
              </a:rPr>
              <a:t>Inspirational Messages: </a:t>
            </a:r>
            <a:r>
              <a:rPr lang="en-US" sz="1400" dirty="0">
                <a:solidFill>
                  <a:srgbClr val="374151"/>
                </a:solidFill>
                <a:latin typeface="Söhne"/>
              </a:rPr>
              <a:t>Cars 3 delivers inspirational messages about the power of hard work, determination, and the importance of mentorship. These messages make the movie not only entertaining but also educational and inspiring for viewers of all ages.</a:t>
            </a:r>
          </a:p>
          <a:p>
            <a:r>
              <a:rPr lang="en-US" sz="1400" dirty="0">
                <a:solidFill>
                  <a:srgbClr val="374151"/>
                </a:solidFill>
                <a:latin typeface="Söhne"/>
              </a:rPr>
              <a:t>Overall, Cars 3 is a fun, engaging, and inspiring movie that is perfect for families and fans of Pixar films.</a:t>
            </a:r>
            <a:endParaRPr lang="en-US" sz="1400" b="0" i="0" dirty="0">
              <a:solidFill>
                <a:srgbClr val="374151"/>
              </a:solidFill>
              <a:effectLst/>
              <a:latin typeface="Söhne"/>
            </a:endParaRPr>
          </a:p>
        </p:txBody>
      </p:sp>
    </p:spTree>
    <p:extLst>
      <p:ext uri="{BB962C8B-B14F-4D97-AF65-F5344CB8AC3E}">
        <p14:creationId xmlns:p14="http://schemas.microsoft.com/office/powerpoint/2010/main" val="1735093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6943507" cy="4895385"/>
          </a:xfrm>
        </p:spPr>
        <p:txBody>
          <a:bodyPr>
            <a:normAutofit/>
          </a:bodyPr>
          <a:lstStyle/>
          <a:p>
            <a:pPr>
              <a:lnSpc>
                <a:spcPct val="90000"/>
              </a:lnSpc>
            </a:pPr>
            <a:r>
              <a:rPr lang="cs-CZ" sz="1600" dirty="0">
                <a:hlinkClick r:id="rId2"/>
              </a:rPr>
              <a:t>https://dl.acm.org/doi/pdf/10.1145/3320435.3320457</a:t>
            </a:r>
            <a:r>
              <a:rPr lang="cs-CZ" sz="1600" dirty="0"/>
              <a:t> (2019)</a:t>
            </a:r>
            <a:br>
              <a:rPr lang="cs-CZ" sz="1600" dirty="0"/>
            </a:br>
            <a:r>
              <a:rPr lang="en-US" dirty="0"/>
              <a:t>Justifying Recommendations through Aspect-based Sentiment Analysis of Users’ Reviews</a:t>
            </a:r>
            <a:r>
              <a:rPr lang="cs-CZ" dirty="0"/>
              <a:t> </a:t>
            </a:r>
          </a:p>
          <a:p>
            <a:pPr>
              <a:lnSpc>
                <a:spcPct val="90000"/>
              </a:lnSpc>
            </a:pPr>
            <a:r>
              <a:rPr lang="cs-CZ" dirty="0"/>
              <a:t>Aspoect extraction:</a:t>
            </a:r>
          </a:p>
          <a:p>
            <a:pPr lvl="1">
              <a:lnSpc>
                <a:spcPct val="90000"/>
              </a:lnSpc>
            </a:pPr>
            <a:r>
              <a:rPr lang="en-US" dirty="0"/>
              <a:t>Part-of-Speech (POS) tagging algorithm</a:t>
            </a:r>
            <a:r>
              <a:rPr lang="cs-CZ" dirty="0"/>
              <a:t> (nouns = possible aspects)</a:t>
            </a:r>
          </a:p>
          <a:p>
            <a:pPr lvl="1">
              <a:lnSpc>
                <a:spcPct val="90000"/>
              </a:lnSpc>
            </a:pPr>
            <a:r>
              <a:rPr lang="cs-CZ" dirty="0"/>
              <a:t>Aspect ranking: relevant+positive &amp; distinguishing</a:t>
            </a:r>
          </a:p>
          <a:p>
            <a:pPr lvl="2">
              <a:lnSpc>
                <a:spcPct val="90000"/>
              </a:lnSpc>
            </a:pPr>
            <a:r>
              <a:rPr lang="cs-CZ" dirty="0"/>
              <a:t>For each aspect number of sentences + average sentiment + IDF</a:t>
            </a:r>
          </a:p>
        </p:txBody>
      </p:sp>
      <p:pic>
        <p:nvPicPr>
          <p:cNvPr id="5" name="Picture 4"/>
          <p:cNvPicPr>
            <a:picLocks noChangeAspect="1"/>
          </p:cNvPicPr>
          <p:nvPr/>
        </p:nvPicPr>
        <p:blipFill>
          <a:blip r:embed="rId3"/>
          <a:stretch>
            <a:fillRect/>
          </a:stretch>
        </p:blipFill>
        <p:spPr>
          <a:xfrm>
            <a:off x="7667303" y="0"/>
            <a:ext cx="4524697" cy="2855495"/>
          </a:xfrm>
          <a:prstGeom prst="rect">
            <a:avLst/>
          </a:prstGeom>
        </p:spPr>
      </p:pic>
      <p:pic>
        <p:nvPicPr>
          <p:cNvPr id="8" name="Picture 7"/>
          <p:cNvPicPr>
            <a:picLocks noChangeAspect="1"/>
          </p:cNvPicPr>
          <p:nvPr/>
        </p:nvPicPr>
        <p:blipFill>
          <a:blip r:embed="rId4"/>
          <a:stretch>
            <a:fillRect/>
          </a:stretch>
        </p:blipFill>
        <p:spPr>
          <a:xfrm>
            <a:off x="1077345" y="4190067"/>
            <a:ext cx="4695290" cy="680720"/>
          </a:xfrm>
          <a:prstGeom prst="rect">
            <a:avLst/>
          </a:prstGeom>
        </p:spPr>
      </p:pic>
      <p:sp>
        <p:nvSpPr>
          <p:cNvPr id="9" name="Oval Callout 8"/>
          <p:cNvSpPr/>
          <p:nvPr/>
        </p:nvSpPr>
        <p:spPr>
          <a:xfrm>
            <a:off x="895063" y="4870787"/>
            <a:ext cx="1735843" cy="954505"/>
          </a:xfrm>
          <a:prstGeom prst="wedgeEllipseCallout">
            <a:avLst>
              <a:gd name="adj1" fmla="val 42297"/>
              <a:gd name="adj2" fmla="val -94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Sentences containing aspect </a:t>
            </a:r>
            <a:r>
              <a:rPr lang="cs-CZ" i="1" dirty="0"/>
              <a:t>a</a:t>
            </a:r>
            <a:endParaRPr lang="en-US" i="1" dirty="0"/>
          </a:p>
        </p:txBody>
      </p:sp>
      <p:sp>
        <p:nvSpPr>
          <p:cNvPr id="10" name="Oval Callout 9"/>
          <p:cNvSpPr/>
          <p:nvPr/>
        </p:nvSpPr>
        <p:spPr>
          <a:xfrm>
            <a:off x="2813188" y="4876805"/>
            <a:ext cx="1735843" cy="954505"/>
          </a:xfrm>
          <a:prstGeom prst="wedgeEllipseCallout">
            <a:avLst>
              <a:gd name="adj1" fmla="val 9951"/>
              <a:gd name="adj2" fmla="val -73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Positive vs negative sentiment</a:t>
            </a:r>
            <a:endParaRPr lang="en-US" i="1" dirty="0"/>
          </a:p>
        </p:txBody>
      </p:sp>
      <p:sp>
        <p:nvSpPr>
          <p:cNvPr id="11" name="Oval Callout 10"/>
          <p:cNvSpPr/>
          <p:nvPr/>
        </p:nvSpPr>
        <p:spPr>
          <a:xfrm>
            <a:off x="4664950" y="4870786"/>
            <a:ext cx="1735843" cy="954505"/>
          </a:xfrm>
          <a:prstGeom prst="wedgeEllipseCallout">
            <a:avLst>
              <a:gd name="adj1" fmla="val -14077"/>
              <a:gd name="adj2" fmla="val -839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IDF-like weighting</a:t>
            </a:r>
            <a:endParaRPr lang="en-US" i="1" dirty="0"/>
          </a:p>
        </p:txBody>
      </p:sp>
      <p:pic>
        <p:nvPicPr>
          <p:cNvPr id="13" name="Picture 12"/>
          <p:cNvPicPr>
            <a:picLocks noChangeAspect="1"/>
          </p:cNvPicPr>
          <p:nvPr/>
        </p:nvPicPr>
        <p:blipFill>
          <a:blip r:embed="rId5"/>
          <a:stretch>
            <a:fillRect/>
          </a:stretch>
        </p:blipFill>
        <p:spPr>
          <a:xfrm>
            <a:off x="7578903" y="2893129"/>
            <a:ext cx="4613097" cy="1432560"/>
          </a:xfrm>
          <a:prstGeom prst="rect">
            <a:avLst/>
          </a:prstGeom>
        </p:spPr>
      </p:pic>
      <p:pic>
        <p:nvPicPr>
          <p:cNvPr id="15" name="Picture 14"/>
          <p:cNvPicPr>
            <a:picLocks noChangeAspect="1"/>
          </p:cNvPicPr>
          <p:nvPr/>
        </p:nvPicPr>
        <p:blipFill>
          <a:blip r:embed="rId6"/>
          <a:stretch>
            <a:fillRect/>
          </a:stretch>
        </p:blipFill>
        <p:spPr>
          <a:xfrm>
            <a:off x="7342144" y="4307844"/>
            <a:ext cx="4839128" cy="2367280"/>
          </a:xfrm>
          <a:prstGeom prst="rect">
            <a:avLst/>
          </a:prstGeom>
        </p:spPr>
      </p:pic>
      <p:pic>
        <p:nvPicPr>
          <p:cNvPr id="16" name="Picture 15"/>
          <p:cNvPicPr>
            <a:picLocks noChangeAspect="1"/>
          </p:cNvPicPr>
          <p:nvPr/>
        </p:nvPicPr>
        <p:blipFill>
          <a:blip r:embed="rId7"/>
          <a:stretch>
            <a:fillRect/>
          </a:stretch>
        </p:blipFill>
        <p:spPr>
          <a:xfrm>
            <a:off x="1077345" y="6023077"/>
            <a:ext cx="4746661" cy="619760"/>
          </a:xfrm>
          <a:prstGeom prst="rect">
            <a:avLst/>
          </a:prstGeom>
        </p:spPr>
      </p:pic>
    </p:spTree>
    <p:extLst>
      <p:ext uri="{BB962C8B-B14F-4D97-AF65-F5344CB8AC3E}">
        <p14:creationId xmlns:p14="http://schemas.microsoft.com/office/powerpoint/2010/main" val="3578841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600" dirty="0" err="1"/>
              <a:t>Searching</a:t>
            </a:r>
            <a:r>
              <a:rPr lang="cs-CZ" sz="3600" dirty="0"/>
              <a:t> and </a:t>
            </a:r>
            <a:r>
              <a:rPr lang="cs-CZ" sz="3600" dirty="0" err="1"/>
              <a:t>filtering</a:t>
            </a:r>
            <a:r>
              <a:rPr lang="cs-CZ" sz="3600" dirty="0"/>
              <a:t> as feedback</a:t>
            </a:r>
            <a:endParaRPr lang="en-US" dirty="0"/>
          </a:p>
        </p:txBody>
      </p:sp>
      <p:sp>
        <p:nvSpPr>
          <p:cNvPr id="11" name="Zástupný symbol pro text 10"/>
          <p:cNvSpPr>
            <a:spLocks noGrp="1"/>
          </p:cNvSpPr>
          <p:nvPr>
            <p:ph type="body" idx="1"/>
          </p:nvPr>
        </p:nvSpPr>
        <p:spPr/>
        <p:txBody>
          <a:bodyPr/>
          <a:lstStyle/>
          <a:p>
            <a:endParaRPr lang="en-US" dirty="0"/>
          </a:p>
        </p:txBody>
      </p:sp>
      <p:sp>
        <p:nvSpPr>
          <p:cNvPr id="7" name="Zástupný symbol pro datum 6"/>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a:p>
        </p:txBody>
      </p:sp>
      <p:sp>
        <p:nvSpPr>
          <p:cNvPr id="8" name="Zástupný symbol pro zápatí 7"/>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tLang="en-US"/>
              <a:t>Peska, Vojtas: Towards Complex User Feedback and Presentation Context in Recommender Systems</a:t>
            </a:r>
            <a:endParaRPr lang="en-GB" altLang="en-US"/>
          </a:p>
        </p:txBody>
      </p:sp>
      <p:sp>
        <p:nvSpPr>
          <p:cNvPr id="9" name="Zástupný symbol pro číslo snímku 8"/>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DF7ED5B-E987-4949-AEA9-420F79658262}" type="slidenum">
              <a:rPr lang="en-GB" altLang="en-US" smtClean="0"/>
              <a:pPr>
                <a:defRPr/>
              </a:pPr>
              <a:t>17</a:t>
            </a:fld>
            <a:endParaRPr lang="en-GB" altLang="en-US"/>
          </a:p>
        </p:txBody>
      </p:sp>
    </p:spTree>
    <p:extLst>
      <p:ext uri="{BB962C8B-B14F-4D97-AF65-F5344CB8AC3E}">
        <p14:creationId xmlns:p14="http://schemas.microsoft.com/office/powerpoint/2010/main" val="320380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err="1">
                <a:solidFill>
                  <a:srgbClr val="333333"/>
                </a:solidFill>
                <a:latin typeface="Arial" pitchFamily="34"/>
              </a:rPr>
              <a:t>What</a:t>
            </a:r>
            <a:r>
              <a:rPr lang="cs-CZ" dirty="0">
                <a:solidFill>
                  <a:srgbClr val="333333"/>
                </a:solidFill>
                <a:latin typeface="Arial" pitchFamily="34"/>
              </a:rPr>
              <a:t> </a:t>
            </a:r>
            <a:r>
              <a:rPr lang="cs-CZ" dirty="0" err="1">
                <a:solidFill>
                  <a:srgbClr val="333333"/>
                </a:solidFill>
                <a:latin typeface="Arial" pitchFamily="34"/>
              </a:rPr>
              <a:t>would</a:t>
            </a:r>
            <a:r>
              <a:rPr lang="cs-CZ" dirty="0">
                <a:solidFill>
                  <a:srgbClr val="333333"/>
                </a:solidFill>
                <a:latin typeface="Arial" pitchFamily="34"/>
              </a:rPr>
              <a:t> </a:t>
            </a:r>
            <a:r>
              <a:rPr lang="cs-CZ" dirty="0" err="1">
                <a:solidFill>
                  <a:srgbClr val="333333"/>
                </a:solidFill>
                <a:latin typeface="Arial" pitchFamily="34"/>
              </a:rPr>
              <a:t>the</a:t>
            </a:r>
            <a:r>
              <a:rPr lang="cs-CZ" dirty="0">
                <a:solidFill>
                  <a:srgbClr val="333333"/>
                </a:solidFill>
                <a:latin typeface="Arial" pitchFamily="34"/>
              </a:rPr>
              <a:t> user </a:t>
            </a:r>
            <a:r>
              <a:rPr lang="cs-CZ" dirty="0" err="1">
                <a:solidFill>
                  <a:srgbClr val="333333"/>
                </a:solidFill>
                <a:latin typeface="Arial" pitchFamily="34"/>
              </a:rPr>
              <a:t>be</a:t>
            </a:r>
            <a:r>
              <a:rPr lang="cs-CZ" dirty="0">
                <a:solidFill>
                  <a:srgbClr val="333333"/>
                </a:solidFill>
                <a:latin typeface="Arial" pitchFamily="34"/>
              </a:rPr>
              <a:t> </a:t>
            </a:r>
            <a:r>
              <a:rPr lang="cs-CZ" dirty="0" err="1">
                <a:solidFill>
                  <a:srgbClr val="333333"/>
                </a:solidFill>
                <a:latin typeface="Arial" pitchFamily="34"/>
              </a:rPr>
              <a:t>willing</a:t>
            </a:r>
            <a:r>
              <a:rPr lang="cs-CZ" dirty="0">
                <a:solidFill>
                  <a:srgbClr val="333333"/>
                </a:solidFill>
                <a:latin typeface="Arial" pitchFamily="34"/>
              </a:rPr>
              <a:t> to do?</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2160590"/>
            <a:ext cx="8933011" cy="3880768"/>
          </a:xfrm>
        </p:spPr>
        <p:txBody>
          <a:bodyPr/>
          <a:lstStyle/>
          <a:p>
            <a:pPr lvl="1">
              <a:lnSpc>
                <a:spcPct val="90000"/>
              </a:lnSpc>
            </a:pPr>
            <a:endParaRPr lang="cs-CZ" dirty="0"/>
          </a:p>
          <a:p>
            <a:pPr lvl="1">
              <a:lnSpc>
                <a:spcPct val="90000"/>
              </a:lnSpc>
            </a:pPr>
            <a:endParaRPr lang="cs-CZ" dirty="0"/>
          </a:p>
          <a:p>
            <a:pPr marL="0" lvl="0" indent="0">
              <a:lnSpc>
                <a:spcPct val="90000"/>
              </a:lnSpc>
              <a:buNone/>
            </a:pPr>
            <a:endParaRPr lang="cs-CZ" dirty="0"/>
          </a:p>
        </p:txBody>
      </p:sp>
      <p:pic>
        <p:nvPicPr>
          <p:cNvPr id="5" name="Obrázek 4">
            <a:extLst>
              <a:ext uri="{FF2B5EF4-FFF2-40B4-BE49-F238E27FC236}">
                <a16:creationId xmlns:a16="http://schemas.microsoft.com/office/drawing/2014/main" id="{6E714CA1-CAA2-440B-BE49-B34FF80A4E2D}"/>
              </a:ext>
            </a:extLst>
          </p:cNvPr>
          <p:cNvPicPr>
            <a:picLocks noChangeAspect="1"/>
          </p:cNvPicPr>
          <p:nvPr/>
        </p:nvPicPr>
        <p:blipFill>
          <a:blip r:embed="rId2"/>
          <a:stretch>
            <a:fillRect/>
          </a:stretch>
        </p:blipFill>
        <p:spPr>
          <a:xfrm>
            <a:off x="677332" y="1270000"/>
            <a:ext cx="10688542" cy="1066949"/>
          </a:xfrm>
          <a:prstGeom prst="rect">
            <a:avLst/>
          </a:prstGeom>
        </p:spPr>
      </p:pic>
      <p:pic>
        <p:nvPicPr>
          <p:cNvPr id="7" name="Obrázek 6">
            <a:extLst>
              <a:ext uri="{FF2B5EF4-FFF2-40B4-BE49-F238E27FC236}">
                <a16:creationId xmlns:a16="http://schemas.microsoft.com/office/drawing/2014/main" id="{F518E43B-A0D3-48BE-87E8-4FC39369D63F}"/>
              </a:ext>
            </a:extLst>
          </p:cNvPr>
          <p:cNvPicPr>
            <a:picLocks noChangeAspect="1"/>
          </p:cNvPicPr>
          <p:nvPr/>
        </p:nvPicPr>
        <p:blipFill>
          <a:blip r:embed="rId3"/>
          <a:stretch>
            <a:fillRect/>
          </a:stretch>
        </p:blipFill>
        <p:spPr>
          <a:xfrm>
            <a:off x="677332" y="2267111"/>
            <a:ext cx="1836414" cy="4927602"/>
          </a:xfrm>
          <a:prstGeom prst="rect">
            <a:avLst/>
          </a:prstGeom>
        </p:spPr>
      </p:pic>
      <p:pic>
        <p:nvPicPr>
          <p:cNvPr id="9" name="Obrázek 8">
            <a:extLst>
              <a:ext uri="{FF2B5EF4-FFF2-40B4-BE49-F238E27FC236}">
                <a16:creationId xmlns:a16="http://schemas.microsoft.com/office/drawing/2014/main" id="{7F93060A-A140-47F7-B918-C6D01558EB1E}"/>
              </a:ext>
            </a:extLst>
          </p:cNvPr>
          <p:cNvPicPr>
            <a:picLocks noChangeAspect="1"/>
          </p:cNvPicPr>
          <p:nvPr/>
        </p:nvPicPr>
        <p:blipFill>
          <a:blip r:embed="rId4"/>
          <a:stretch>
            <a:fillRect/>
          </a:stretch>
        </p:blipFill>
        <p:spPr>
          <a:xfrm>
            <a:off x="2513746" y="1930398"/>
            <a:ext cx="1897131" cy="5381990"/>
          </a:xfrm>
          <a:prstGeom prst="rect">
            <a:avLst/>
          </a:prstGeom>
        </p:spPr>
      </p:pic>
      <p:pic>
        <p:nvPicPr>
          <p:cNvPr id="11" name="Obrázek 10">
            <a:extLst>
              <a:ext uri="{FF2B5EF4-FFF2-40B4-BE49-F238E27FC236}">
                <a16:creationId xmlns:a16="http://schemas.microsoft.com/office/drawing/2014/main" id="{49499EAB-78EB-46DD-8D3D-6F8568D8C52F}"/>
              </a:ext>
            </a:extLst>
          </p:cNvPr>
          <p:cNvPicPr>
            <a:picLocks noChangeAspect="1"/>
          </p:cNvPicPr>
          <p:nvPr/>
        </p:nvPicPr>
        <p:blipFill>
          <a:blip r:embed="rId5"/>
          <a:stretch>
            <a:fillRect/>
          </a:stretch>
        </p:blipFill>
        <p:spPr>
          <a:xfrm>
            <a:off x="4417553" y="1935039"/>
            <a:ext cx="7097115" cy="885949"/>
          </a:xfrm>
          <a:prstGeom prst="rect">
            <a:avLst/>
          </a:prstGeom>
        </p:spPr>
      </p:pic>
      <p:pic>
        <p:nvPicPr>
          <p:cNvPr id="13" name="Obrázek 12">
            <a:extLst>
              <a:ext uri="{FF2B5EF4-FFF2-40B4-BE49-F238E27FC236}">
                <a16:creationId xmlns:a16="http://schemas.microsoft.com/office/drawing/2014/main" id="{D6EA95D7-BFC5-4020-AB77-1800C7552E43}"/>
              </a:ext>
            </a:extLst>
          </p:cNvPr>
          <p:cNvPicPr>
            <a:picLocks noChangeAspect="1"/>
          </p:cNvPicPr>
          <p:nvPr/>
        </p:nvPicPr>
        <p:blipFill>
          <a:blip r:embed="rId6"/>
          <a:stretch>
            <a:fillRect/>
          </a:stretch>
        </p:blipFill>
        <p:spPr>
          <a:xfrm>
            <a:off x="4350160" y="2716268"/>
            <a:ext cx="2496689" cy="4034827"/>
          </a:xfrm>
          <a:prstGeom prst="rect">
            <a:avLst/>
          </a:prstGeom>
        </p:spPr>
      </p:pic>
      <p:pic>
        <p:nvPicPr>
          <p:cNvPr id="17" name="Obrázek 16">
            <a:extLst>
              <a:ext uri="{FF2B5EF4-FFF2-40B4-BE49-F238E27FC236}">
                <a16:creationId xmlns:a16="http://schemas.microsoft.com/office/drawing/2014/main" id="{75F7AA3A-7209-4AD1-BEC4-5DF26593DBB9}"/>
              </a:ext>
            </a:extLst>
          </p:cNvPr>
          <p:cNvPicPr>
            <a:picLocks noChangeAspect="1"/>
          </p:cNvPicPr>
          <p:nvPr/>
        </p:nvPicPr>
        <p:blipFill>
          <a:blip r:embed="rId7"/>
          <a:stretch>
            <a:fillRect/>
          </a:stretch>
        </p:blipFill>
        <p:spPr>
          <a:xfrm>
            <a:off x="8595162" y="1866030"/>
            <a:ext cx="2926182" cy="331962"/>
          </a:xfrm>
          <a:prstGeom prst="rect">
            <a:avLst/>
          </a:prstGeom>
        </p:spPr>
      </p:pic>
      <p:pic>
        <p:nvPicPr>
          <p:cNvPr id="19" name="Obrázek 18">
            <a:extLst>
              <a:ext uri="{FF2B5EF4-FFF2-40B4-BE49-F238E27FC236}">
                <a16:creationId xmlns:a16="http://schemas.microsoft.com/office/drawing/2014/main" id="{7C4F2FCF-842D-4EE3-88A1-73148957444C}"/>
              </a:ext>
            </a:extLst>
          </p:cNvPr>
          <p:cNvPicPr>
            <a:picLocks noChangeAspect="1"/>
          </p:cNvPicPr>
          <p:nvPr/>
        </p:nvPicPr>
        <p:blipFill rotWithShape="1">
          <a:blip r:embed="rId8"/>
          <a:srcRect b="29434"/>
          <a:stretch/>
        </p:blipFill>
        <p:spPr>
          <a:xfrm>
            <a:off x="6846849" y="2663278"/>
            <a:ext cx="2600688" cy="4194722"/>
          </a:xfrm>
          <a:prstGeom prst="rect">
            <a:avLst/>
          </a:prstGeom>
        </p:spPr>
      </p:pic>
    </p:spTree>
    <p:extLst>
      <p:ext uri="{BB962C8B-B14F-4D97-AF65-F5344CB8AC3E}">
        <p14:creationId xmlns:p14="http://schemas.microsoft.com/office/powerpoint/2010/main" val="4100847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err="1">
                <a:solidFill>
                  <a:srgbClr val="333333"/>
                </a:solidFill>
                <a:latin typeface="Arial" pitchFamily="34"/>
              </a:rPr>
              <a:t>What</a:t>
            </a:r>
            <a:r>
              <a:rPr lang="cs-CZ" dirty="0">
                <a:solidFill>
                  <a:srgbClr val="333333"/>
                </a:solidFill>
                <a:latin typeface="Arial" pitchFamily="34"/>
              </a:rPr>
              <a:t> </a:t>
            </a:r>
            <a:r>
              <a:rPr lang="cs-CZ" dirty="0" err="1">
                <a:solidFill>
                  <a:srgbClr val="333333"/>
                </a:solidFill>
                <a:latin typeface="Arial" pitchFamily="34"/>
              </a:rPr>
              <a:t>would</a:t>
            </a:r>
            <a:r>
              <a:rPr lang="cs-CZ" dirty="0">
                <a:solidFill>
                  <a:srgbClr val="333333"/>
                </a:solidFill>
                <a:latin typeface="Arial" pitchFamily="34"/>
              </a:rPr>
              <a:t> </a:t>
            </a:r>
            <a:r>
              <a:rPr lang="cs-CZ" dirty="0" err="1">
                <a:solidFill>
                  <a:srgbClr val="333333"/>
                </a:solidFill>
                <a:latin typeface="Arial" pitchFamily="34"/>
              </a:rPr>
              <a:t>the</a:t>
            </a:r>
            <a:r>
              <a:rPr lang="cs-CZ" dirty="0">
                <a:solidFill>
                  <a:srgbClr val="333333"/>
                </a:solidFill>
                <a:latin typeface="Arial" pitchFamily="34"/>
              </a:rPr>
              <a:t> user </a:t>
            </a:r>
            <a:r>
              <a:rPr lang="cs-CZ" dirty="0" err="1">
                <a:solidFill>
                  <a:srgbClr val="333333"/>
                </a:solidFill>
                <a:latin typeface="Arial" pitchFamily="34"/>
              </a:rPr>
              <a:t>be</a:t>
            </a:r>
            <a:r>
              <a:rPr lang="cs-CZ" dirty="0">
                <a:solidFill>
                  <a:srgbClr val="333333"/>
                </a:solidFill>
                <a:latin typeface="Arial" pitchFamily="34"/>
              </a:rPr>
              <a:t> </a:t>
            </a:r>
            <a:r>
              <a:rPr lang="cs-CZ" dirty="0" err="1">
                <a:solidFill>
                  <a:srgbClr val="333333"/>
                </a:solidFill>
                <a:latin typeface="Arial" pitchFamily="34"/>
              </a:rPr>
              <a:t>willing</a:t>
            </a:r>
            <a:r>
              <a:rPr lang="cs-CZ" dirty="0">
                <a:solidFill>
                  <a:srgbClr val="333333"/>
                </a:solidFill>
                <a:latin typeface="Arial" pitchFamily="34"/>
              </a:rPr>
              <a:t> to do?</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marL="0" lvl="0" indent="0">
              <a:lnSpc>
                <a:spcPct val="90000"/>
              </a:lnSpc>
              <a:buNone/>
            </a:pPr>
            <a:r>
              <a:rPr lang="en-US" b="1" dirty="0"/>
              <a:t>Most users do</a:t>
            </a:r>
            <a:r>
              <a:rPr lang="cs-CZ" b="1" dirty="0"/>
              <a:t>:</a:t>
            </a:r>
          </a:p>
          <a:p>
            <a:pPr>
              <a:lnSpc>
                <a:spcPct val="90000"/>
              </a:lnSpc>
            </a:pPr>
            <a:r>
              <a:rPr lang="cs-CZ" b="1" dirty="0" err="1"/>
              <a:t>Filter</a:t>
            </a:r>
            <a:r>
              <a:rPr lang="cs-CZ" b="1" dirty="0"/>
              <a:t> </a:t>
            </a:r>
            <a:r>
              <a:rPr lang="cs-CZ" b="1" dirty="0" err="1"/>
              <a:t>content</a:t>
            </a:r>
            <a:r>
              <a:rPr lang="cs-CZ" b="1" dirty="0"/>
              <a:t> </a:t>
            </a:r>
            <a:r>
              <a:rPr lang="cs-CZ" b="1" dirty="0" err="1"/>
              <a:t>manually</a:t>
            </a:r>
            <a:endParaRPr lang="cs-CZ" b="1" dirty="0"/>
          </a:p>
          <a:p>
            <a:pPr lvl="1">
              <a:lnSpc>
                <a:spcPct val="90000"/>
              </a:lnSpc>
            </a:pPr>
            <a:r>
              <a:rPr lang="cs-CZ" dirty="0" err="1"/>
              <a:t>Browse</a:t>
            </a:r>
            <a:r>
              <a:rPr lang="cs-CZ" dirty="0"/>
              <a:t> </a:t>
            </a:r>
            <a:r>
              <a:rPr lang="cs-CZ" dirty="0" err="1"/>
              <a:t>categories</a:t>
            </a:r>
            <a:endParaRPr lang="cs-CZ" dirty="0"/>
          </a:p>
          <a:p>
            <a:pPr lvl="1">
              <a:lnSpc>
                <a:spcPct val="90000"/>
              </a:lnSpc>
            </a:pPr>
            <a:r>
              <a:rPr lang="cs-CZ" dirty="0" err="1"/>
              <a:t>Apply</a:t>
            </a:r>
            <a:r>
              <a:rPr lang="cs-CZ" dirty="0"/>
              <a:t> facet </a:t>
            </a:r>
            <a:r>
              <a:rPr lang="cs-CZ" dirty="0" err="1"/>
              <a:t>search</a:t>
            </a:r>
            <a:endParaRPr lang="cs-CZ" dirty="0"/>
          </a:p>
          <a:p>
            <a:pPr lvl="2">
              <a:lnSpc>
                <a:spcPct val="90000"/>
              </a:lnSpc>
            </a:pPr>
            <a:r>
              <a:rPr lang="cs-CZ" dirty="0" err="1"/>
              <a:t>Mostly</a:t>
            </a:r>
            <a:r>
              <a:rPr lang="cs-CZ" dirty="0"/>
              <a:t> direct </a:t>
            </a:r>
            <a:r>
              <a:rPr lang="cs-CZ" dirty="0" err="1"/>
              <a:t>mapping</a:t>
            </a:r>
            <a:r>
              <a:rPr lang="cs-CZ" dirty="0"/>
              <a:t> to </a:t>
            </a:r>
            <a:r>
              <a:rPr lang="cs-CZ" dirty="0" err="1"/>
              <a:t>object</a:t>
            </a:r>
            <a:r>
              <a:rPr lang="en-US" dirty="0"/>
              <a:t>’s</a:t>
            </a:r>
            <a:r>
              <a:rPr lang="cs-CZ" dirty="0"/>
              <a:t> </a:t>
            </a:r>
            <a:r>
              <a:rPr lang="cs-CZ" dirty="0" err="1"/>
              <a:t>attributes</a:t>
            </a:r>
            <a:endParaRPr lang="cs-CZ" dirty="0"/>
          </a:p>
          <a:p>
            <a:pPr lvl="1">
              <a:lnSpc>
                <a:spcPct val="90000"/>
              </a:lnSpc>
            </a:pPr>
            <a:r>
              <a:rPr lang="cs-CZ" dirty="0"/>
              <a:t>Use f</a:t>
            </a:r>
            <a:r>
              <a:rPr lang="en-US" dirty="0" err="1"/>
              <a:t>ulltext</a:t>
            </a:r>
            <a:r>
              <a:rPr lang="en-US" dirty="0"/>
              <a:t> search</a:t>
            </a:r>
            <a:endParaRPr lang="cs-CZ" dirty="0"/>
          </a:p>
          <a:p>
            <a:pPr lvl="1">
              <a:lnSpc>
                <a:spcPct val="90000"/>
              </a:lnSpc>
            </a:pPr>
            <a:r>
              <a:rPr lang="cs-CZ" dirty="0" err="1"/>
              <a:t>Can</a:t>
            </a:r>
            <a:r>
              <a:rPr lang="cs-CZ" dirty="0"/>
              <a:t> </a:t>
            </a:r>
            <a:r>
              <a:rPr lang="cs-CZ" dirty="0" err="1"/>
              <a:t>be</a:t>
            </a:r>
            <a:r>
              <a:rPr lang="cs-CZ" dirty="0"/>
              <a:t> </a:t>
            </a:r>
            <a:r>
              <a:rPr lang="cs-CZ" dirty="0" err="1"/>
              <a:t>utilized</a:t>
            </a:r>
            <a:r>
              <a:rPr lang="cs-CZ" dirty="0"/>
              <a:t> in </a:t>
            </a:r>
            <a:r>
              <a:rPr lang="cs-CZ" dirty="0" err="1"/>
              <a:t>the</a:t>
            </a:r>
            <a:r>
              <a:rPr lang="cs-CZ" dirty="0"/>
              <a:t> </a:t>
            </a:r>
            <a:r>
              <a:rPr lang="cs-CZ" dirty="0" err="1"/>
              <a:t>construction</a:t>
            </a:r>
            <a:r>
              <a:rPr lang="cs-CZ" dirty="0"/>
              <a:t> </a:t>
            </a:r>
            <a:r>
              <a:rPr lang="cs-CZ" dirty="0" err="1"/>
              <a:t>of</a:t>
            </a:r>
            <a:r>
              <a:rPr lang="cs-CZ" dirty="0"/>
              <a:t> </a:t>
            </a:r>
            <a:r>
              <a:rPr lang="cs-CZ" dirty="0" err="1"/>
              <a:t>attribute</a:t>
            </a:r>
            <a:r>
              <a:rPr lang="cs-CZ" dirty="0"/>
              <a:t>-level </a:t>
            </a:r>
            <a:r>
              <a:rPr lang="cs-CZ" dirty="0" err="1"/>
              <a:t>preferences</a:t>
            </a:r>
            <a:endParaRPr lang="cs-CZ" dirty="0"/>
          </a:p>
          <a:p>
            <a:pPr lvl="2">
              <a:lnSpc>
                <a:spcPct val="90000"/>
              </a:lnSpc>
            </a:pPr>
            <a:r>
              <a:rPr lang="cs-CZ" dirty="0" err="1"/>
              <a:t>Beware</a:t>
            </a:r>
            <a:r>
              <a:rPr lang="cs-CZ" dirty="0"/>
              <a:t> </a:t>
            </a:r>
            <a:r>
              <a:rPr lang="cs-CZ" dirty="0" err="1"/>
              <a:t>of</a:t>
            </a:r>
            <a:r>
              <a:rPr lang="cs-CZ" dirty="0"/>
              <a:t> long-term </a:t>
            </a:r>
            <a:r>
              <a:rPr lang="cs-CZ" dirty="0" err="1"/>
              <a:t>preferences</a:t>
            </a:r>
            <a:r>
              <a:rPr lang="cs-CZ" dirty="0"/>
              <a:t> vs. </a:t>
            </a:r>
            <a:r>
              <a:rPr lang="cs-CZ" dirty="0" err="1"/>
              <a:t>short</a:t>
            </a:r>
            <a:r>
              <a:rPr lang="cs-CZ" dirty="0"/>
              <a:t>-term </a:t>
            </a:r>
            <a:r>
              <a:rPr lang="cs-CZ" dirty="0" err="1"/>
              <a:t>goals</a:t>
            </a:r>
            <a:endParaRPr lang="cs-CZ" dirty="0"/>
          </a:p>
          <a:p>
            <a:pPr marL="0" indent="0">
              <a:lnSpc>
                <a:spcPct val="90000"/>
              </a:lnSpc>
              <a:buNone/>
            </a:pPr>
            <a:r>
              <a:rPr lang="cs-CZ" dirty="0"/>
              <a:t>All </a:t>
            </a:r>
            <a:r>
              <a:rPr lang="cs-CZ" dirty="0" err="1"/>
              <a:t>users</a:t>
            </a:r>
            <a:r>
              <a:rPr lang="cs-CZ" dirty="0"/>
              <a:t> do:</a:t>
            </a:r>
          </a:p>
          <a:p>
            <a:pPr>
              <a:lnSpc>
                <a:spcPct val="90000"/>
              </a:lnSpc>
            </a:pPr>
            <a:r>
              <a:rPr lang="cs-CZ" dirty="0" err="1"/>
              <a:t>Evaluate</a:t>
            </a:r>
            <a:r>
              <a:rPr lang="cs-CZ" dirty="0"/>
              <a:t> &amp; </a:t>
            </a:r>
            <a:r>
              <a:rPr lang="cs-CZ" dirty="0" err="1"/>
              <a:t>consume</a:t>
            </a:r>
            <a:r>
              <a:rPr lang="cs-CZ" dirty="0"/>
              <a:t> </a:t>
            </a:r>
            <a:r>
              <a:rPr lang="cs-CZ" dirty="0" err="1"/>
              <a:t>content</a:t>
            </a:r>
            <a:r>
              <a:rPr lang="cs-CZ" dirty="0"/>
              <a:t>:</a:t>
            </a:r>
          </a:p>
          <a:p>
            <a:pPr lvl="1">
              <a:lnSpc>
                <a:spcPct val="90000"/>
              </a:lnSpc>
            </a:pPr>
            <a:r>
              <a:rPr lang="cs-CZ" dirty="0" err="1"/>
              <a:t>Browse</a:t>
            </a:r>
            <a:r>
              <a:rPr lang="cs-CZ" dirty="0"/>
              <a:t> </a:t>
            </a:r>
            <a:r>
              <a:rPr lang="cs-CZ" dirty="0" err="1"/>
              <a:t>items</a:t>
            </a:r>
            <a:r>
              <a:rPr lang="cs-CZ" dirty="0"/>
              <a:t>, open </a:t>
            </a:r>
            <a:r>
              <a:rPr lang="cs-CZ" dirty="0" err="1"/>
              <a:t>details</a:t>
            </a:r>
            <a:r>
              <a:rPr lang="cs-CZ" dirty="0"/>
              <a:t>, </a:t>
            </a:r>
            <a:r>
              <a:rPr lang="cs-CZ" dirty="0" err="1"/>
              <a:t>read</a:t>
            </a:r>
            <a:r>
              <a:rPr lang="cs-CZ" dirty="0"/>
              <a:t> </a:t>
            </a:r>
            <a:r>
              <a:rPr lang="cs-CZ" dirty="0" err="1"/>
              <a:t>content</a:t>
            </a:r>
            <a:r>
              <a:rPr lang="cs-CZ" dirty="0"/>
              <a:t>, play, </a:t>
            </a:r>
            <a:r>
              <a:rPr lang="cs-CZ" dirty="0" err="1"/>
              <a:t>purchase</a:t>
            </a:r>
            <a:r>
              <a:rPr lang="cs-CZ" dirty="0"/>
              <a:t>,…</a:t>
            </a:r>
          </a:p>
          <a:p>
            <a:pPr lvl="1">
              <a:lnSpc>
                <a:spcPct val="90000"/>
              </a:lnSpc>
            </a:pPr>
            <a:r>
              <a:rPr lang="cs-CZ" dirty="0" err="1"/>
              <a:t>Preferences</a:t>
            </a:r>
            <a:r>
              <a:rPr lang="cs-CZ" dirty="0"/>
              <a:t> </a:t>
            </a:r>
            <a:r>
              <a:rPr lang="cs-CZ" dirty="0" err="1"/>
              <a:t>based</a:t>
            </a:r>
            <a:r>
              <a:rPr lang="cs-CZ" dirty="0"/>
              <a:t> on </a:t>
            </a:r>
            <a:r>
              <a:rPr lang="cs-CZ" dirty="0" err="1"/>
              <a:t>implicit</a:t>
            </a:r>
            <a:r>
              <a:rPr lang="cs-CZ" dirty="0"/>
              <a:t> feedback</a:t>
            </a:r>
          </a:p>
          <a:p>
            <a:pPr lvl="1">
              <a:lnSpc>
                <a:spcPct val="90000"/>
              </a:lnSpc>
            </a:pPr>
            <a:endParaRPr lang="cs-CZ" dirty="0"/>
          </a:p>
          <a:p>
            <a:pPr lvl="1">
              <a:lnSpc>
                <a:spcPct val="90000"/>
              </a:lnSpc>
            </a:pPr>
            <a:endParaRPr lang="cs-CZ" dirty="0"/>
          </a:p>
          <a:p>
            <a:pPr marL="0" lvl="0" indent="0">
              <a:lnSpc>
                <a:spcPct val="90000"/>
              </a:lnSpc>
              <a:buNone/>
            </a:pPr>
            <a:endParaRPr lang="cs-CZ" dirty="0"/>
          </a:p>
        </p:txBody>
      </p:sp>
    </p:spTree>
    <p:extLst>
      <p:ext uri="{BB962C8B-B14F-4D97-AF65-F5344CB8AC3E}">
        <p14:creationId xmlns:p14="http://schemas.microsoft.com/office/powerpoint/2010/main" val="223283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054B7-1A25-423C-A4AB-C516AF963208}"/>
              </a:ext>
            </a:extLst>
          </p:cNvPr>
          <p:cNvSpPr>
            <a:spLocks noGrp="1"/>
          </p:cNvSpPr>
          <p:nvPr>
            <p:ph type="title"/>
          </p:nvPr>
        </p:nvSpPr>
        <p:spPr/>
        <p:txBody>
          <a:bodyPr/>
          <a:lstStyle/>
          <a:p>
            <a:r>
              <a:rPr lang="cs-CZ" dirty="0"/>
              <a:t>How to express user preferences</a:t>
            </a:r>
          </a:p>
        </p:txBody>
      </p:sp>
      <p:sp>
        <p:nvSpPr>
          <p:cNvPr id="3" name="Zástupný text 2">
            <a:extLst>
              <a:ext uri="{FF2B5EF4-FFF2-40B4-BE49-F238E27FC236}">
                <a16:creationId xmlns:a16="http://schemas.microsoft.com/office/drawing/2014/main" id="{40B7B522-197F-44BD-91DA-B6143A0D2308}"/>
              </a:ext>
            </a:extLst>
          </p:cNvPr>
          <p:cNvSpPr>
            <a:spLocks noGrp="1"/>
          </p:cNvSpPr>
          <p:nvPr>
            <p:ph type="body" idx="1"/>
          </p:nvPr>
        </p:nvSpPr>
        <p:spPr/>
        <p:txBody>
          <a:bodyPr/>
          <a:lstStyle/>
          <a:p>
            <a:r>
              <a:rPr lang="cs-CZ" dirty="0"/>
              <a:t>Feedback variants for users</a:t>
            </a:r>
          </a:p>
        </p:txBody>
      </p:sp>
    </p:spTree>
    <p:extLst>
      <p:ext uri="{BB962C8B-B14F-4D97-AF65-F5344CB8AC3E}">
        <p14:creationId xmlns:p14="http://schemas.microsoft.com/office/powerpoint/2010/main" val="1090999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searching</a:t>
            </a:r>
            <a:r>
              <a:rPr lang="cs-CZ" dirty="0">
                <a:solidFill>
                  <a:srgbClr val="333333"/>
                </a:solidFill>
                <a:latin typeface="Arial" pitchFamily="34"/>
              </a:rPr>
              <a:t> / </a:t>
            </a:r>
            <a:r>
              <a:rPr lang="cs-CZ" dirty="0" err="1">
                <a:solidFill>
                  <a:srgbClr val="333333"/>
                </a:solidFill>
                <a:latin typeface="Arial" pitchFamily="34"/>
              </a:rPr>
              <a:t>querying</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9707639" cy="4895385"/>
          </a:xfrm>
        </p:spPr>
        <p:txBody>
          <a:bodyPr>
            <a:normAutofit/>
          </a:bodyPr>
          <a:lstStyle/>
          <a:p>
            <a:pPr marL="0" lvl="0" indent="0">
              <a:lnSpc>
                <a:spcPct val="90000"/>
              </a:lnSpc>
              <a:buNone/>
            </a:pPr>
            <a:r>
              <a:rPr lang="cs-CZ" b="1" dirty="0" err="1"/>
              <a:t>Query</a:t>
            </a:r>
            <a:r>
              <a:rPr lang="cs-CZ" b="1" dirty="0"/>
              <a:t> </a:t>
            </a:r>
            <a:r>
              <a:rPr lang="cs-CZ" b="1" dirty="0" err="1"/>
              <a:t>refinement</a:t>
            </a:r>
            <a:endParaRPr lang="cs-CZ" b="1" dirty="0"/>
          </a:p>
          <a:p>
            <a:pPr>
              <a:lnSpc>
                <a:spcPct val="90000"/>
              </a:lnSpc>
            </a:pPr>
            <a:r>
              <a:rPr lang="cs-CZ" dirty="0"/>
              <a:t>User </a:t>
            </a:r>
            <a:r>
              <a:rPr lang="cs-CZ" dirty="0" err="1"/>
              <a:t>gives</a:t>
            </a:r>
            <a:r>
              <a:rPr lang="cs-CZ" dirty="0"/>
              <a:t> </a:t>
            </a:r>
            <a:r>
              <a:rPr lang="cs-CZ" dirty="0" err="1"/>
              <a:t>some</a:t>
            </a:r>
            <a:r>
              <a:rPr lang="cs-CZ" dirty="0"/>
              <a:t> (</a:t>
            </a:r>
            <a:r>
              <a:rPr lang="cs-CZ" dirty="0" err="1"/>
              <a:t>textual</a:t>
            </a:r>
            <a:r>
              <a:rPr lang="cs-CZ" dirty="0"/>
              <a:t>) </a:t>
            </a:r>
            <a:r>
              <a:rPr lang="cs-CZ" dirty="0" err="1"/>
              <a:t>query</a:t>
            </a:r>
            <a:r>
              <a:rPr lang="cs-CZ" dirty="0"/>
              <a:t>, </a:t>
            </a:r>
            <a:r>
              <a:rPr lang="cs-CZ" dirty="0" err="1"/>
              <a:t>we</a:t>
            </a:r>
            <a:r>
              <a:rPr lang="cs-CZ" dirty="0"/>
              <a:t> </a:t>
            </a:r>
            <a:r>
              <a:rPr lang="cs-CZ" dirty="0" err="1"/>
              <a:t>recommend</a:t>
            </a:r>
            <a:r>
              <a:rPr lang="cs-CZ" dirty="0"/>
              <a:t> </a:t>
            </a:r>
            <a:r>
              <a:rPr lang="cs-CZ" dirty="0" err="1"/>
              <a:t>him</a:t>
            </a:r>
            <a:r>
              <a:rPr lang="cs-CZ" dirty="0"/>
              <a:t>/her </a:t>
            </a:r>
            <a:r>
              <a:rPr lang="cs-CZ" dirty="0" err="1"/>
              <a:t>query</a:t>
            </a:r>
            <a:r>
              <a:rPr lang="cs-CZ" dirty="0"/>
              <a:t> </a:t>
            </a:r>
            <a:r>
              <a:rPr lang="cs-CZ" dirty="0" err="1"/>
              <a:t>extensions</a:t>
            </a:r>
            <a:r>
              <a:rPr lang="cs-CZ" dirty="0"/>
              <a:t>/</a:t>
            </a:r>
            <a:r>
              <a:rPr lang="cs-CZ" dirty="0" err="1"/>
              <a:t>modifications</a:t>
            </a:r>
            <a:endParaRPr lang="cs-CZ" dirty="0"/>
          </a:p>
          <a:p>
            <a:pPr>
              <a:lnSpc>
                <a:spcPct val="90000"/>
              </a:lnSpc>
            </a:pPr>
            <a:r>
              <a:rPr lang="cs-CZ" dirty="0" err="1"/>
              <a:t>Traditional</a:t>
            </a:r>
            <a:r>
              <a:rPr lang="cs-CZ" dirty="0"/>
              <a:t> </a:t>
            </a:r>
            <a:r>
              <a:rPr lang="cs-CZ" dirty="0" err="1"/>
              <a:t>approach</a:t>
            </a:r>
            <a:r>
              <a:rPr lang="cs-CZ" dirty="0"/>
              <a:t>: </a:t>
            </a:r>
            <a:r>
              <a:rPr lang="cs-CZ" dirty="0">
                <a:hlinkClick r:id="rId2"/>
              </a:rPr>
              <a:t>https://link.springer.com/chapter/10.1007/978-3-540-30192-9_58</a:t>
            </a:r>
            <a:r>
              <a:rPr lang="cs-CZ" dirty="0"/>
              <a:t> </a:t>
            </a:r>
          </a:p>
          <a:p>
            <a:pPr lvl="1">
              <a:lnSpc>
                <a:spcPct val="90000"/>
              </a:lnSpc>
            </a:pPr>
            <a:r>
              <a:rPr lang="en-US" dirty="0"/>
              <a:t>Query Recommendation Using Query Logs in Search Engines</a:t>
            </a:r>
            <a:r>
              <a:rPr lang="cs-CZ" dirty="0"/>
              <a:t> (2004) </a:t>
            </a:r>
          </a:p>
          <a:p>
            <a:pPr marL="800100" lvl="1" indent="-342900">
              <a:lnSpc>
                <a:spcPct val="90000"/>
              </a:lnSpc>
              <a:buFont typeface="+mj-lt"/>
              <a:buAutoNum type="arabicPeriod"/>
            </a:pPr>
            <a:r>
              <a:rPr lang="en-US" dirty="0"/>
              <a:t>Queries along with the text of their clicked URLs extracted from the Web log are clustered. This is a preprocessing phase of the algorithm that can be conducted at periodical and regular intervals. </a:t>
            </a:r>
            <a:endParaRPr lang="cs-CZ" dirty="0"/>
          </a:p>
          <a:p>
            <a:pPr marL="800100" lvl="1" indent="-342900">
              <a:lnSpc>
                <a:spcPct val="90000"/>
              </a:lnSpc>
              <a:buFont typeface="+mj-lt"/>
              <a:buAutoNum type="arabicPeriod"/>
            </a:pPr>
            <a:r>
              <a:rPr lang="en-US" dirty="0"/>
              <a:t>Given an input query (i.e., a query submitted to the search engine) we first find the cluster to which the input query belongs. Then we compute a rank score for each query in the cluster. </a:t>
            </a:r>
            <a:endParaRPr lang="cs-CZ" dirty="0"/>
          </a:p>
          <a:p>
            <a:pPr marL="800100" lvl="1" indent="-342900">
              <a:lnSpc>
                <a:spcPct val="90000"/>
              </a:lnSpc>
              <a:buFont typeface="+mj-lt"/>
              <a:buAutoNum type="arabicPeriod"/>
            </a:pPr>
            <a:r>
              <a:rPr lang="en-US" dirty="0"/>
              <a:t>Finally, the related queries are returned ordered according to their rank score. The rank score of a related query measures its interest and is obtained by combining the following notions: </a:t>
            </a:r>
            <a:endParaRPr lang="cs-CZ" dirty="0"/>
          </a:p>
          <a:p>
            <a:pPr marL="1200150" lvl="2" indent="-342900">
              <a:lnSpc>
                <a:spcPct val="90000"/>
              </a:lnSpc>
              <a:buFont typeface="+mj-lt"/>
              <a:buAutoNum type="arabicPeriod"/>
            </a:pPr>
            <a:r>
              <a:rPr lang="en-US" dirty="0"/>
              <a:t> Similarity of the Query.</a:t>
            </a:r>
            <a:r>
              <a:rPr lang="cs-CZ" dirty="0"/>
              <a:t> </a:t>
            </a:r>
            <a:r>
              <a:rPr lang="cs-CZ" dirty="0" smtClean="0"/>
              <a:t>[Same words appearing in clicked URIs]</a:t>
            </a:r>
            <a:endParaRPr lang="cs-CZ" dirty="0"/>
          </a:p>
          <a:p>
            <a:pPr marL="1200150" lvl="2" indent="-342900">
              <a:lnSpc>
                <a:spcPct val="90000"/>
              </a:lnSpc>
              <a:buFont typeface="+mj-lt"/>
              <a:buAutoNum type="arabicPeriod"/>
            </a:pPr>
            <a:r>
              <a:rPr lang="en-US" dirty="0"/>
              <a:t>Support of the Query. This is a measure of how relevant is the query in the cluster. We measure the support of the query as the fraction of the documents returned by the query that captured the attention of users (clicked documents). It is estimated from the query log as well.</a:t>
            </a:r>
            <a:endParaRPr lang="cs-CZ" dirty="0"/>
          </a:p>
          <a:p>
            <a:pPr lvl="1">
              <a:lnSpc>
                <a:spcPct val="90000"/>
              </a:lnSpc>
            </a:pPr>
            <a:endParaRPr lang="cs-CZ" dirty="0"/>
          </a:p>
          <a:p>
            <a:pPr marL="0" lvl="0" indent="0">
              <a:lnSpc>
                <a:spcPct val="90000"/>
              </a:lnSpc>
              <a:buNone/>
            </a:pPr>
            <a:endParaRPr lang="cs-CZ" dirty="0"/>
          </a:p>
        </p:txBody>
      </p:sp>
    </p:spTree>
    <p:extLst>
      <p:ext uri="{BB962C8B-B14F-4D97-AF65-F5344CB8AC3E}">
        <p14:creationId xmlns:p14="http://schemas.microsoft.com/office/powerpoint/2010/main" val="342363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searching</a:t>
            </a:r>
            <a:r>
              <a:rPr lang="cs-CZ" dirty="0">
                <a:solidFill>
                  <a:srgbClr val="333333"/>
                </a:solidFill>
                <a:latin typeface="Arial" pitchFamily="34"/>
              </a:rPr>
              <a:t> / </a:t>
            </a:r>
            <a:r>
              <a:rPr lang="cs-CZ" dirty="0" err="1">
                <a:solidFill>
                  <a:srgbClr val="333333"/>
                </a:solidFill>
                <a:latin typeface="Arial" pitchFamily="34"/>
              </a:rPr>
              <a:t>querying</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9707639" cy="4895385"/>
          </a:xfrm>
        </p:spPr>
        <p:txBody>
          <a:bodyPr>
            <a:normAutofit/>
          </a:bodyPr>
          <a:lstStyle/>
          <a:p>
            <a:pPr marL="0" lvl="0" indent="0">
              <a:lnSpc>
                <a:spcPct val="90000"/>
              </a:lnSpc>
              <a:buNone/>
            </a:pPr>
            <a:r>
              <a:rPr lang="cs-CZ" b="1" dirty="0" err="1"/>
              <a:t>Query</a:t>
            </a:r>
            <a:r>
              <a:rPr lang="cs-CZ" b="1" dirty="0"/>
              <a:t> </a:t>
            </a:r>
            <a:r>
              <a:rPr lang="cs-CZ" b="1" dirty="0" err="1"/>
              <a:t>refinement</a:t>
            </a:r>
            <a:endParaRPr lang="cs-CZ" b="1" dirty="0"/>
          </a:p>
          <a:p>
            <a:pPr>
              <a:lnSpc>
                <a:spcPct val="90000"/>
              </a:lnSpc>
            </a:pPr>
            <a:r>
              <a:rPr lang="cs-CZ" dirty="0"/>
              <a:t>Not just </a:t>
            </a:r>
            <a:r>
              <a:rPr lang="cs-CZ" dirty="0" err="1"/>
              <a:t>similarity</a:t>
            </a:r>
            <a:r>
              <a:rPr lang="cs-CZ" dirty="0"/>
              <a:t>, but </a:t>
            </a:r>
            <a:r>
              <a:rPr lang="cs-CZ" dirty="0" err="1"/>
              <a:t>rather</a:t>
            </a:r>
            <a:r>
              <a:rPr lang="cs-CZ" dirty="0"/>
              <a:t> </a:t>
            </a:r>
            <a:r>
              <a:rPr lang="cs-CZ" dirty="0" err="1"/>
              <a:t>expansion</a:t>
            </a:r>
            <a:r>
              <a:rPr lang="cs-CZ" dirty="0"/>
              <a:t> </a:t>
            </a:r>
            <a:r>
              <a:rPr lang="cs-CZ" dirty="0" err="1"/>
              <a:t>of</a:t>
            </a:r>
            <a:r>
              <a:rPr lang="cs-CZ" dirty="0"/>
              <a:t> </a:t>
            </a:r>
            <a:r>
              <a:rPr lang="cs-CZ" dirty="0" err="1"/>
              <a:t>the</a:t>
            </a:r>
            <a:r>
              <a:rPr lang="cs-CZ" dirty="0"/>
              <a:t> </a:t>
            </a:r>
            <a:r>
              <a:rPr lang="cs-CZ" dirty="0" err="1"/>
              <a:t>query</a:t>
            </a:r>
            <a:endParaRPr lang="cs-CZ" dirty="0"/>
          </a:p>
          <a:p>
            <a:pPr>
              <a:lnSpc>
                <a:spcPct val="90000"/>
              </a:lnSpc>
            </a:pPr>
            <a:r>
              <a:rPr lang="cs-CZ" dirty="0"/>
              <a:t>Diversity </a:t>
            </a:r>
            <a:r>
              <a:rPr lang="cs-CZ" dirty="0" err="1"/>
              <a:t>of</a:t>
            </a:r>
            <a:r>
              <a:rPr lang="cs-CZ" dirty="0"/>
              <a:t> </a:t>
            </a:r>
            <a:r>
              <a:rPr lang="cs-CZ" dirty="0" err="1"/>
              <a:t>the</a:t>
            </a:r>
            <a:r>
              <a:rPr lang="cs-CZ" dirty="0"/>
              <a:t> </a:t>
            </a:r>
            <a:r>
              <a:rPr lang="cs-CZ" dirty="0" err="1"/>
              <a:t>recommended</a:t>
            </a:r>
            <a:r>
              <a:rPr lang="cs-CZ" dirty="0"/>
              <a:t> </a:t>
            </a:r>
            <a:r>
              <a:rPr lang="cs-CZ" dirty="0" err="1"/>
              <a:t>expansions</a:t>
            </a:r>
            <a:endParaRPr lang="cs-CZ" dirty="0"/>
          </a:p>
          <a:p>
            <a:pPr>
              <a:lnSpc>
                <a:spcPct val="90000"/>
              </a:lnSpc>
            </a:pPr>
            <a:r>
              <a:rPr lang="cs-CZ" dirty="0" err="1"/>
              <a:t>Beyond</a:t>
            </a:r>
            <a:r>
              <a:rPr lang="cs-CZ" dirty="0"/>
              <a:t> </a:t>
            </a:r>
            <a:r>
              <a:rPr lang="cs-CZ" dirty="0" err="1"/>
              <a:t>bag-of-words</a:t>
            </a:r>
            <a:r>
              <a:rPr lang="cs-CZ" dirty="0"/>
              <a:t> </a:t>
            </a:r>
            <a:r>
              <a:rPr lang="cs-CZ" dirty="0" err="1"/>
              <a:t>models</a:t>
            </a:r>
            <a:r>
              <a:rPr lang="cs-CZ" dirty="0"/>
              <a:t> (NLP, </a:t>
            </a:r>
            <a:r>
              <a:rPr lang="cs-CZ" dirty="0" err="1"/>
              <a:t>deep</a:t>
            </a:r>
            <a:r>
              <a:rPr lang="cs-CZ" dirty="0"/>
              <a:t> learning)</a:t>
            </a:r>
          </a:p>
          <a:p>
            <a:pPr>
              <a:lnSpc>
                <a:spcPct val="90000"/>
              </a:lnSpc>
            </a:pPr>
            <a:r>
              <a:rPr lang="cs-CZ" dirty="0"/>
              <a:t>Sequential models </a:t>
            </a:r>
            <a:r>
              <a:rPr lang="cs-CZ" dirty="0" smtClean="0"/>
              <a:t>(e.g., RNN, multi-armed bandits)</a:t>
            </a:r>
            <a:endParaRPr lang="cs-CZ" dirty="0"/>
          </a:p>
          <a:p>
            <a:pPr marL="0" lvl="0" indent="0">
              <a:lnSpc>
                <a:spcPct val="90000"/>
              </a:lnSpc>
              <a:buNone/>
            </a:pPr>
            <a:r>
              <a:rPr lang="cs-CZ" b="1" dirty="0" err="1"/>
              <a:t>Further</a:t>
            </a:r>
            <a:r>
              <a:rPr lang="cs-CZ" b="1" dirty="0"/>
              <a:t> </a:t>
            </a:r>
            <a:r>
              <a:rPr lang="cs-CZ" b="1" dirty="0" err="1"/>
              <a:t>readning</a:t>
            </a:r>
            <a:r>
              <a:rPr lang="cs-CZ" b="1" dirty="0"/>
              <a:t>:</a:t>
            </a:r>
          </a:p>
          <a:p>
            <a:pPr>
              <a:lnSpc>
                <a:spcPct val="90000"/>
              </a:lnSpc>
            </a:pPr>
            <a:r>
              <a:rPr lang="cs-CZ" sz="1400" dirty="0">
                <a:hlinkClick r:id="rId2"/>
              </a:rPr>
              <a:t>https://link.springer.com/chapter/10.1007/978-3-030-72240-1_54</a:t>
            </a:r>
            <a:r>
              <a:rPr lang="cs-CZ" sz="1400" dirty="0"/>
              <a:t> </a:t>
            </a:r>
          </a:p>
          <a:p>
            <a:pPr>
              <a:lnSpc>
                <a:spcPct val="90000"/>
              </a:lnSpc>
            </a:pPr>
            <a:r>
              <a:rPr lang="cs-CZ" sz="1400" dirty="0">
                <a:hlinkClick r:id="rId3"/>
              </a:rPr>
              <a:t>https://proceedings.mlr.press/v157/puthiya-parambath21a.html</a:t>
            </a:r>
            <a:r>
              <a:rPr lang="cs-CZ" sz="1400" dirty="0"/>
              <a:t> </a:t>
            </a:r>
          </a:p>
          <a:p>
            <a:pPr>
              <a:lnSpc>
                <a:spcPct val="90000"/>
              </a:lnSpc>
            </a:pPr>
            <a:r>
              <a:rPr lang="cs-CZ" sz="1400" dirty="0">
                <a:hlinkClick r:id="rId4"/>
              </a:rPr>
              <a:t>https://dl.acm.org/doi/10.1145/3269206.3271808</a:t>
            </a:r>
            <a:r>
              <a:rPr lang="cs-CZ" sz="1400" dirty="0"/>
              <a:t> </a:t>
            </a:r>
          </a:p>
          <a:p>
            <a:pPr>
              <a:lnSpc>
                <a:spcPct val="90000"/>
              </a:lnSpc>
            </a:pPr>
            <a:endParaRPr lang="cs-CZ" sz="1400" dirty="0"/>
          </a:p>
          <a:p>
            <a:pPr marL="0" indent="0">
              <a:lnSpc>
                <a:spcPct val="90000"/>
              </a:lnSpc>
              <a:buNone/>
            </a:pPr>
            <a:r>
              <a:rPr lang="cs-CZ" sz="2000" b="1" dirty="0"/>
              <a:t>In </a:t>
            </a:r>
            <a:r>
              <a:rPr lang="cs-CZ" sz="2000" b="1" dirty="0" err="1"/>
              <a:t>general</a:t>
            </a:r>
            <a:r>
              <a:rPr lang="cs-CZ" sz="2000" b="1" dirty="0"/>
              <a:t>:</a:t>
            </a:r>
          </a:p>
          <a:p>
            <a:pPr>
              <a:lnSpc>
                <a:spcPct val="90000"/>
              </a:lnSpc>
            </a:pPr>
            <a:r>
              <a:rPr lang="cs-CZ" dirty="0" err="1"/>
              <a:t>Usable</a:t>
            </a:r>
            <a:r>
              <a:rPr lang="cs-CZ" dirty="0"/>
              <a:t> </a:t>
            </a:r>
            <a:r>
              <a:rPr lang="cs-CZ" dirty="0" err="1"/>
              <a:t>for</a:t>
            </a:r>
            <a:r>
              <a:rPr lang="cs-CZ" dirty="0"/>
              <a:t> </a:t>
            </a:r>
            <a:r>
              <a:rPr lang="cs-CZ" dirty="0" err="1"/>
              <a:t>current</a:t>
            </a:r>
            <a:r>
              <a:rPr lang="cs-CZ" dirty="0"/>
              <a:t> </a:t>
            </a:r>
            <a:r>
              <a:rPr lang="cs-CZ" dirty="0" err="1"/>
              <a:t>information</a:t>
            </a:r>
            <a:r>
              <a:rPr lang="cs-CZ" dirty="0"/>
              <a:t> </a:t>
            </a:r>
            <a:r>
              <a:rPr lang="cs-CZ" dirty="0" err="1"/>
              <a:t>need</a:t>
            </a:r>
            <a:r>
              <a:rPr lang="cs-CZ" dirty="0"/>
              <a:t> </a:t>
            </a:r>
            <a:r>
              <a:rPr lang="cs-CZ" dirty="0" err="1"/>
              <a:t>of</a:t>
            </a:r>
            <a:r>
              <a:rPr lang="cs-CZ" dirty="0"/>
              <a:t> </a:t>
            </a:r>
            <a:r>
              <a:rPr lang="cs-CZ" dirty="0" err="1"/>
              <a:t>the</a:t>
            </a:r>
            <a:r>
              <a:rPr lang="cs-CZ" dirty="0"/>
              <a:t> user</a:t>
            </a:r>
          </a:p>
          <a:p>
            <a:pPr>
              <a:lnSpc>
                <a:spcPct val="90000"/>
              </a:lnSpc>
            </a:pPr>
            <a:r>
              <a:rPr lang="cs-CZ" dirty="0"/>
              <a:t>Limited </a:t>
            </a:r>
            <a:r>
              <a:rPr lang="cs-CZ" dirty="0" err="1"/>
              <a:t>applicability</a:t>
            </a:r>
            <a:r>
              <a:rPr lang="cs-CZ" dirty="0"/>
              <a:t> </a:t>
            </a:r>
            <a:r>
              <a:rPr lang="cs-CZ" dirty="0" err="1"/>
              <a:t>for</a:t>
            </a:r>
            <a:r>
              <a:rPr lang="cs-CZ" dirty="0"/>
              <a:t> </a:t>
            </a:r>
            <a:r>
              <a:rPr lang="cs-CZ" dirty="0" err="1"/>
              <a:t>estimating</a:t>
            </a:r>
            <a:r>
              <a:rPr lang="cs-CZ" dirty="0"/>
              <a:t> long-term </a:t>
            </a:r>
            <a:r>
              <a:rPr lang="cs-CZ" dirty="0" err="1"/>
              <a:t>preferences</a:t>
            </a:r>
            <a:endParaRPr lang="cs-CZ" dirty="0"/>
          </a:p>
          <a:p>
            <a:pPr lvl="1">
              <a:lnSpc>
                <a:spcPct val="90000"/>
              </a:lnSpc>
            </a:pPr>
            <a:endParaRPr lang="cs-CZ" dirty="0"/>
          </a:p>
          <a:p>
            <a:pPr marL="0" lvl="0" indent="0">
              <a:lnSpc>
                <a:spcPct val="90000"/>
              </a:lnSpc>
              <a:buNone/>
            </a:pPr>
            <a:endParaRPr lang="cs-CZ" dirty="0"/>
          </a:p>
        </p:txBody>
      </p:sp>
    </p:spTree>
    <p:extLst>
      <p:ext uri="{BB962C8B-B14F-4D97-AF65-F5344CB8AC3E}">
        <p14:creationId xmlns:p14="http://schemas.microsoft.com/office/powerpoint/2010/main" val="211595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searching</a:t>
            </a:r>
            <a:r>
              <a:rPr lang="cs-CZ" dirty="0">
                <a:solidFill>
                  <a:srgbClr val="333333"/>
                </a:solidFill>
                <a:latin typeface="Arial" pitchFamily="34"/>
              </a:rPr>
              <a:t> / </a:t>
            </a:r>
            <a:r>
              <a:rPr lang="cs-CZ" dirty="0" err="1">
                <a:solidFill>
                  <a:srgbClr val="333333"/>
                </a:solidFill>
                <a:latin typeface="Arial" pitchFamily="34"/>
              </a:rPr>
              <a:t>querying</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761893"/>
            <a:ext cx="9990668" cy="4895385"/>
          </a:xfrm>
        </p:spPr>
        <p:txBody>
          <a:bodyPr>
            <a:normAutofit/>
          </a:bodyPr>
          <a:lstStyle/>
          <a:p>
            <a:pPr marL="0" lvl="0" indent="0">
              <a:lnSpc>
                <a:spcPct val="90000"/>
              </a:lnSpc>
              <a:buNone/>
            </a:pPr>
            <a:r>
              <a:rPr lang="cs-CZ" b="1" dirty="0" err="1"/>
              <a:t>Query</a:t>
            </a:r>
            <a:r>
              <a:rPr lang="cs-CZ" b="1" dirty="0"/>
              <a:t> </a:t>
            </a:r>
            <a:r>
              <a:rPr lang="cs-CZ" b="1" dirty="0" err="1"/>
              <a:t>refinement</a:t>
            </a:r>
            <a:endParaRPr lang="cs-CZ" b="1" dirty="0"/>
          </a:p>
          <a:p>
            <a:pPr>
              <a:lnSpc>
                <a:spcPct val="90000"/>
              </a:lnSpc>
            </a:pPr>
            <a:r>
              <a:rPr lang="cs-CZ" dirty="0"/>
              <a:t>In theory, </a:t>
            </a:r>
            <a:r>
              <a:rPr lang="cs-CZ" dirty="0" smtClean="0"/>
              <a:t>could be done also based on faceted </a:t>
            </a:r>
            <a:r>
              <a:rPr lang="cs-CZ" dirty="0"/>
              <a:t>search logs / category </a:t>
            </a:r>
            <a:r>
              <a:rPr lang="cs-CZ" dirty="0" smtClean="0"/>
              <a:t>browsing</a:t>
            </a:r>
          </a:p>
          <a:p>
            <a:pPr>
              <a:lnSpc>
                <a:spcPct val="90000"/>
              </a:lnSpc>
            </a:pPr>
            <a:r>
              <a:rPr lang="cs-CZ" dirty="0" smtClean="0"/>
              <a:t>Not very clear how to present it to the user</a:t>
            </a:r>
          </a:p>
          <a:p>
            <a:pPr lvl="1">
              <a:lnSpc>
                <a:spcPct val="90000"/>
              </a:lnSpc>
            </a:pPr>
            <a:r>
              <a:rPr lang="cs-CZ" dirty="0" smtClean="0"/>
              <a:t>Customized </a:t>
            </a:r>
            <a:r>
              <a:rPr lang="cs-CZ" dirty="0"/>
              <a:t>banners such as Alza have?</a:t>
            </a:r>
          </a:p>
          <a:p>
            <a:pPr lvl="1">
              <a:lnSpc>
                <a:spcPct val="90000"/>
              </a:lnSpc>
            </a:pPr>
            <a:r>
              <a:rPr lang="cs-CZ" dirty="0" err="1"/>
              <a:t>Needs</a:t>
            </a:r>
            <a:r>
              <a:rPr lang="cs-CZ" dirty="0"/>
              <a:t> </a:t>
            </a:r>
            <a:r>
              <a:rPr lang="cs-CZ" dirty="0" err="1"/>
              <a:t>additional</a:t>
            </a:r>
            <a:r>
              <a:rPr lang="cs-CZ" dirty="0"/>
              <a:t> </a:t>
            </a:r>
            <a:r>
              <a:rPr lang="cs-CZ" dirty="0" err="1"/>
              <a:t>description</a:t>
            </a:r>
            <a:r>
              <a:rPr lang="cs-CZ" dirty="0"/>
              <a:t> </a:t>
            </a:r>
            <a:r>
              <a:rPr lang="cs-CZ" dirty="0" err="1"/>
              <a:t>generation</a:t>
            </a:r>
            <a:r>
              <a:rPr lang="cs-CZ" dirty="0"/>
              <a:t> model =&gt; but </a:t>
            </a:r>
            <a:r>
              <a:rPr lang="cs-CZ" dirty="0" err="1"/>
              <a:t>then</a:t>
            </a:r>
            <a:r>
              <a:rPr lang="cs-CZ" dirty="0"/>
              <a:t>, </a:t>
            </a:r>
            <a:r>
              <a:rPr lang="cs-CZ" dirty="0" err="1"/>
              <a:t>why</a:t>
            </a:r>
            <a:r>
              <a:rPr lang="cs-CZ" dirty="0"/>
              <a:t> not to </a:t>
            </a:r>
            <a:r>
              <a:rPr lang="cs-CZ" dirty="0" err="1"/>
              <a:t>search</a:t>
            </a:r>
            <a:r>
              <a:rPr lang="cs-CZ" dirty="0"/>
              <a:t> </a:t>
            </a:r>
            <a:r>
              <a:rPr lang="cs-CZ" dirty="0" err="1"/>
              <a:t>simply</a:t>
            </a:r>
            <a:r>
              <a:rPr lang="cs-CZ" dirty="0"/>
              <a:t> by </a:t>
            </a:r>
            <a:r>
              <a:rPr lang="cs-CZ" dirty="0" err="1"/>
              <a:t>keywords</a:t>
            </a:r>
            <a:r>
              <a:rPr lang="cs-CZ" dirty="0"/>
              <a:t>?</a:t>
            </a:r>
          </a:p>
          <a:p>
            <a:pPr lvl="1">
              <a:lnSpc>
                <a:spcPct val="90000"/>
              </a:lnSpc>
            </a:pPr>
            <a:endParaRPr lang="cs-CZ" dirty="0"/>
          </a:p>
          <a:p>
            <a:pPr marL="0" lvl="0" indent="0">
              <a:lnSpc>
                <a:spcPct val="90000"/>
              </a:lnSpc>
              <a:buNone/>
            </a:pPr>
            <a:endParaRPr lang="cs-CZ" dirty="0"/>
          </a:p>
        </p:txBody>
      </p:sp>
      <p:pic>
        <p:nvPicPr>
          <p:cNvPr id="5" name="Obrázek 4">
            <a:extLst>
              <a:ext uri="{FF2B5EF4-FFF2-40B4-BE49-F238E27FC236}">
                <a16:creationId xmlns:a16="http://schemas.microsoft.com/office/drawing/2014/main" id="{9978AA99-3412-47E4-B99C-71D26C0B938C}"/>
              </a:ext>
            </a:extLst>
          </p:cNvPr>
          <p:cNvPicPr>
            <a:picLocks noChangeAspect="1"/>
          </p:cNvPicPr>
          <p:nvPr/>
        </p:nvPicPr>
        <p:blipFill rotWithShape="1">
          <a:blip r:embed="rId2"/>
          <a:srcRect b="17287"/>
          <a:stretch/>
        </p:blipFill>
        <p:spPr>
          <a:xfrm>
            <a:off x="623249" y="3752349"/>
            <a:ext cx="9815804" cy="3105651"/>
          </a:xfrm>
          <a:prstGeom prst="rect">
            <a:avLst/>
          </a:prstGeom>
        </p:spPr>
      </p:pic>
    </p:spTree>
    <p:extLst>
      <p:ext uri="{BB962C8B-B14F-4D97-AF65-F5344CB8AC3E}">
        <p14:creationId xmlns:p14="http://schemas.microsoft.com/office/powerpoint/2010/main" val="315910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marL="457200" lvl="1" indent="0">
              <a:lnSpc>
                <a:spcPct val="90000"/>
              </a:lnSpc>
              <a:buNone/>
            </a:pPr>
            <a:endParaRPr lang="cs-CZ" dirty="0"/>
          </a:p>
          <a:p>
            <a:pPr marL="0" lvl="0" indent="0" algn="ctr">
              <a:lnSpc>
                <a:spcPct val="90000"/>
              </a:lnSpc>
              <a:buNone/>
            </a:pPr>
            <a:r>
              <a:rPr lang="cs-CZ" sz="23900" dirty="0">
                <a:solidFill>
                  <a:srgbClr val="FF0000"/>
                </a:solidFill>
              </a:rPr>
              <a:t>???</a:t>
            </a:r>
          </a:p>
        </p:txBody>
      </p:sp>
    </p:spTree>
    <p:extLst>
      <p:ext uri="{BB962C8B-B14F-4D97-AF65-F5344CB8AC3E}">
        <p14:creationId xmlns:p14="http://schemas.microsoft.com/office/powerpoint/2010/main" val="380495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marL="457200" lvl="1" indent="0">
              <a:lnSpc>
                <a:spcPct val="90000"/>
              </a:lnSpc>
              <a:buNone/>
            </a:pPr>
            <a:endParaRPr lang="cs-CZ" dirty="0"/>
          </a:p>
          <a:p>
            <a:pPr marL="0" lvl="0" indent="0" algn="ctr">
              <a:lnSpc>
                <a:spcPct val="90000"/>
              </a:lnSpc>
              <a:buNone/>
            </a:pPr>
            <a:r>
              <a:rPr lang="cs-CZ" sz="4400" dirty="0">
                <a:solidFill>
                  <a:srgbClr val="FF0000"/>
                </a:solidFill>
              </a:rPr>
              <a:t>???</a:t>
            </a:r>
          </a:p>
          <a:p>
            <a:pPr>
              <a:lnSpc>
                <a:spcPct val="90000"/>
              </a:lnSpc>
            </a:pPr>
            <a:r>
              <a:rPr lang="cs-CZ" dirty="0" err="1">
                <a:solidFill>
                  <a:schemeClr val="tx1"/>
                </a:solidFill>
              </a:rPr>
              <a:t>Almost</a:t>
            </a:r>
            <a:r>
              <a:rPr lang="cs-CZ" dirty="0">
                <a:solidFill>
                  <a:schemeClr val="tx1"/>
                </a:solidFill>
              </a:rPr>
              <a:t> no </a:t>
            </a:r>
            <a:r>
              <a:rPr lang="cs-CZ" dirty="0" err="1">
                <a:solidFill>
                  <a:schemeClr val="tx1"/>
                </a:solidFill>
              </a:rPr>
              <a:t>available</a:t>
            </a:r>
            <a:r>
              <a:rPr lang="cs-CZ" dirty="0">
                <a:solidFill>
                  <a:schemeClr val="tx1"/>
                </a:solidFill>
              </a:rPr>
              <a:t> </a:t>
            </a:r>
            <a:r>
              <a:rPr lang="cs-CZ" dirty="0" err="1">
                <a:solidFill>
                  <a:schemeClr val="tx1"/>
                </a:solidFill>
              </a:rPr>
              <a:t>literature</a:t>
            </a:r>
            <a:endParaRPr lang="cs-CZ" dirty="0">
              <a:solidFill>
                <a:schemeClr val="tx1"/>
              </a:solidFill>
            </a:endParaRPr>
          </a:p>
          <a:p>
            <a:pPr lvl="1">
              <a:lnSpc>
                <a:spcPct val="90000"/>
              </a:lnSpc>
            </a:pPr>
            <a:r>
              <a:rPr lang="cs-CZ" dirty="0">
                <a:solidFill>
                  <a:schemeClr val="tx1"/>
                </a:solidFill>
              </a:rPr>
              <a:t>No (to </a:t>
            </a:r>
            <a:r>
              <a:rPr lang="cs-CZ" dirty="0" err="1">
                <a:solidFill>
                  <a:schemeClr val="tx1"/>
                </a:solidFill>
              </a:rPr>
              <a:t>the</a:t>
            </a:r>
            <a:r>
              <a:rPr lang="cs-CZ" dirty="0">
                <a:solidFill>
                  <a:schemeClr val="tx1"/>
                </a:solidFill>
              </a:rPr>
              <a:t> </a:t>
            </a:r>
            <a:r>
              <a:rPr lang="cs-CZ" dirty="0" err="1">
                <a:solidFill>
                  <a:schemeClr val="tx1"/>
                </a:solidFill>
              </a:rPr>
              <a:t>best</a:t>
            </a:r>
            <a:r>
              <a:rPr lang="cs-CZ" dirty="0">
                <a:solidFill>
                  <a:schemeClr val="tx1"/>
                </a:solidFill>
              </a:rPr>
              <a:t> </a:t>
            </a:r>
            <a:r>
              <a:rPr lang="cs-CZ" dirty="0" err="1">
                <a:solidFill>
                  <a:schemeClr val="tx1"/>
                </a:solidFill>
              </a:rPr>
              <a:t>of</a:t>
            </a:r>
            <a:r>
              <a:rPr lang="cs-CZ" dirty="0">
                <a:solidFill>
                  <a:schemeClr val="tx1"/>
                </a:solidFill>
              </a:rPr>
              <a:t> my </a:t>
            </a:r>
            <a:r>
              <a:rPr lang="cs-CZ" dirty="0" err="1">
                <a:solidFill>
                  <a:schemeClr val="tx1"/>
                </a:solidFill>
              </a:rPr>
              <a:t>knowledge</a:t>
            </a:r>
            <a:r>
              <a:rPr lang="cs-CZ" dirty="0">
                <a:solidFill>
                  <a:schemeClr val="tx1"/>
                </a:solidFill>
              </a:rPr>
              <a:t>) </a:t>
            </a:r>
            <a:r>
              <a:rPr lang="cs-CZ" dirty="0" err="1">
                <a:solidFill>
                  <a:schemeClr val="tx1"/>
                </a:solidFill>
              </a:rPr>
              <a:t>available</a:t>
            </a:r>
            <a:r>
              <a:rPr lang="cs-CZ" dirty="0">
                <a:solidFill>
                  <a:schemeClr val="tx1"/>
                </a:solidFill>
              </a:rPr>
              <a:t> </a:t>
            </a:r>
            <a:r>
              <a:rPr lang="cs-CZ" dirty="0" err="1">
                <a:solidFill>
                  <a:schemeClr val="tx1"/>
                </a:solidFill>
              </a:rPr>
              <a:t>datasets</a:t>
            </a:r>
            <a:r>
              <a:rPr lang="cs-CZ" dirty="0">
                <a:solidFill>
                  <a:schemeClr val="tx1"/>
                </a:solidFill>
              </a:rPr>
              <a:t> </a:t>
            </a:r>
            <a:r>
              <a:rPr lang="cs-CZ" dirty="0" err="1">
                <a:solidFill>
                  <a:schemeClr val="tx1"/>
                </a:solidFill>
              </a:rPr>
              <a:t>combining</a:t>
            </a:r>
            <a:r>
              <a:rPr lang="cs-CZ" dirty="0">
                <a:solidFill>
                  <a:schemeClr val="tx1"/>
                </a:solidFill>
              </a:rPr>
              <a:t> </a:t>
            </a:r>
            <a:r>
              <a:rPr lang="cs-CZ" dirty="0" err="1">
                <a:solidFill>
                  <a:schemeClr val="tx1"/>
                </a:solidFill>
              </a:rPr>
              <a:t>recommendations</a:t>
            </a:r>
            <a:r>
              <a:rPr lang="cs-CZ" dirty="0">
                <a:solidFill>
                  <a:schemeClr val="tx1"/>
                </a:solidFill>
              </a:rPr>
              <a:t> and facet </a:t>
            </a:r>
            <a:r>
              <a:rPr lang="cs-CZ" dirty="0" err="1">
                <a:solidFill>
                  <a:schemeClr val="tx1"/>
                </a:solidFill>
              </a:rPr>
              <a:t>search</a:t>
            </a:r>
            <a:r>
              <a:rPr lang="cs-CZ" dirty="0">
                <a:solidFill>
                  <a:schemeClr val="tx1"/>
                </a:solidFill>
              </a:rPr>
              <a:t> </a:t>
            </a:r>
            <a:r>
              <a:rPr lang="cs-CZ" dirty="0" err="1">
                <a:solidFill>
                  <a:schemeClr val="tx1"/>
                </a:solidFill>
              </a:rPr>
              <a:t>logs</a:t>
            </a:r>
            <a:endParaRPr lang="cs-CZ" dirty="0">
              <a:solidFill>
                <a:schemeClr val="tx1"/>
              </a:solidFill>
            </a:endParaRPr>
          </a:p>
          <a:p>
            <a:pPr lvl="2">
              <a:lnSpc>
                <a:spcPct val="90000"/>
              </a:lnSpc>
            </a:pPr>
            <a:r>
              <a:rPr lang="cs-CZ" dirty="0">
                <a:solidFill>
                  <a:schemeClr val="tx1"/>
                </a:solidFill>
              </a:rPr>
              <a:t>=&gt; </a:t>
            </a:r>
            <a:r>
              <a:rPr lang="cs-CZ" dirty="0" err="1">
                <a:solidFill>
                  <a:schemeClr val="tx1"/>
                </a:solidFill>
              </a:rPr>
              <a:t>Largely</a:t>
            </a:r>
            <a:r>
              <a:rPr lang="cs-CZ" dirty="0">
                <a:solidFill>
                  <a:schemeClr val="tx1"/>
                </a:solidFill>
              </a:rPr>
              <a:t> </a:t>
            </a:r>
            <a:r>
              <a:rPr lang="cs-CZ" dirty="0" err="1">
                <a:solidFill>
                  <a:schemeClr val="tx1"/>
                </a:solidFill>
              </a:rPr>
              <a:t>ignored</a:t>
            </a:r>
            <a:r>
              <a:rPr lang="cs-CZ" dirty="0">
                <a:solidFill>
                  <a:schemeClr val="tx1"/>
                </a:solidFill>
              </a:rPr>
              <a:t> by </a:t>
            </a:r>
            <a:r>
              <a:rPr lang="cs-CZ" dirty="0" err="1">
                <a:solidFill>
                  <a:schemeClr val="tx1"/>
                </a:solidFill>
              </a:rPr>
              <a:t>academic</a:t>
            </a:r>
            <a:r>
              <a:rPr lang="cs-CZ" dirty="0">
                <a:solidFill>
                  <a:schemeClr val="tx1"/>
                </a:solidFill>
              </a:rPr>
              <a:t> </a:t>
            </a:r>
            <a:r>
              <a:rPr lang="cs-CZ" dirty="0" err="1">
                <a:solidFill>
                  <a:schemeClr val="tx1"/>
                </a:solidFill>
              </a:rPr>
              <a:t>researchers</a:t>
            </a:r>
            <a:endParaRPr lang="cs-CZ" dirty="0">
              <a:solidFill>
                <a:schemeClr val="tx1"/>
              </a:solidFill>
            </a:endParaRPr>
          </a:p>
          <a:p>
            <a:pPr lvl="1">
              <a:lnSpc>
                <a:spcPct val="90000"/>
              </a:lnSpc>
            </a:pPr>
            <a:r>
              <a:rPr lang="cs-CZ" dirty="0">
                <a:solidFill>
                  <a:schemeClr val="tx1"/>
                </a:solidFill>
              </a:rPr>
              <a:t>No </a:t>
            </a:r>
            <a:r>
              <a:rPr lang="cs-CZ" dirty="0" err="1">
                <a:solidFill>
                  <a:schemeClr val="tx1"/>
                </a:solidFill>
              </a:rPr>
              <a:t>confirmed</a:t>
            </a:r>
            <a:r>
              <a:rPr lang="cs-CZ" dirty="0">
                <a:solidFill>
                  <a:schemeClr val="tx1"/>
                </a:solidFill>
              </a:rPr>
              <a:t> </a:t>
            </a:r>
            <a:r>
              <a:rPr lang="cs-CZ" dirty="0" err="1">
                <a:solidFill>
                  <a:schemeClr val="tx1"/>
                </a:solidFill>
              </a:rPr>
              <a:t>info</a:t>
            </a:r>
            <a:r>
              <a:rPr lang="cs-CZ" dirty="0">
                <a:solidFill>
                  <a:schemeClr val="tx1"/>
                </a:solidFill>
              </a:rPr>
              <a:t> </a:t>
            </a:r>
            <a:r>
              <a:rPr lang="cs-CZ" dirty="0" err="1">
                <a:solidFill>
                  <a:schemeClr val="tx1"/>
                </a:solidFill>
              </a:rPr>
              <a:t>from</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industry</a:t>
            </a:r>
            <a:endParaRPr lang="cs-CZ" dirty="0">
              <a:solidFill>
                <a:schemeClr val="tx1"/>
              </a:solidFill>
            </a:endParaRPr>
          </a:p>
          <a:p>
            <a:pPr lvl="1">
              <a:lnSpc>
                <a:spcPct val="90000"/>
              </a:lnSpc>
            </a:pPr>
            <a:endParaRPr lang="cs-CZ" dirty="0">
              <a:solidFill>
                <a:schemeClr val="tx1"/>
              </a:solidFill>
            </a:endParaRPr>
          </a:p>
          <a:p>
            <a:pPr lvl="1">
              <a:lnSpc>
                <a:spcPct val="90000"/>
              </a:lnSpc>
            </a:pPr>
            <a:endParaRPr lang="cs-CZ" dirty="0">
              <a:solidFill>
                <a:schemeClr val="tx1"/>
              </a:solidFill>
            </a:endParaRPr>
          </a:p>
          <a:p>
            <a:pPr>
              <a:lnSpc>
                <a:spcPct val="90000"/>
              </a:lnSpc>
            </a:pPr>
            <a:r>
              <a:rPr lang="cs-CZ" b="1" dirty="0">
                <a:solidFill>
                  <a:srgbClr val="00B050"/>
                </a:solidFill>
              </a:rPr>
              <a:t>So, </a:t>
            </a:r>
            <a:r>
              <a:rPr lang="cs-CZ" b="1" dirty="0" err="1">
                <a:solidFill>
                  <a:srgbClr val="00B050"/>
                </a:solidFill>
              </a:rPr>
              <a:t>why</a:t>
            </a:r>
            <a:r>
              <a:rPr lang="cs-CZ" b="1" dirty="0">
                <a:solidFill>
                  <a:srgbClr val="00B050"/>
                </a:solidFill>
              </a:rPr>
              <a:t> </a:t>
            </a:r>
            <a:r>
              <a:rPr lang="cs-CZ" b="1" dirty="0" err="1">
                <a:solidFill>
                  <a:srgbClr val="00B050"/>
                </a:solidFill>
              </a:rPr>
              <a:t>should</a:t>
            </a:r>
            <a:r>
              <a:rPr lang="cs-CZ" b="1" dirty="0">
                <a:solidFill>
                  <a:srgbClr val="00B050"/>
                </a:solidFill>
              </a:rPr>
              <a:t> </a:t>
            </a:r>
            <a:r>
              <a:rPr lang="cs-CZ" b="1" dirty="0" err="1">
                <a:solidFill>
                  <a:srgbClr val="00B050"/>
                </a:solidFill>
              </a:rPr>
              <a:t>we</a:t>
            </a:r>
            <a:r>
              <a:rPr lang="cs-CZ" b="1" dirty="0">
                <a:solidFill>
                  <a:srgbClr val="00B050"/>
                </a:solidFill>
              </a:rPr>
              <a:t> </a:t>
            </a:r>
            <a:r>
              <a:rPr lang="cs-CZ" b="1" dirty="0" err="1">
                <a:solidFill>
                  <a:srgbClr val="00B050"/>
                </a:solidFill>
              </a:rPr>
              <a:t>bother</a:t>
            </a:r>
            <a:r>
              <a:rPr lang="cs-CZ" b="1" dirty="0">
                <a:solidFill>
                  <a:srgbClr val="00B050"/>
                </a:solidFill>
              </a:rPr>
              <a:t>?</a:t>
            </a:r>
          </a:p>
        </p:txBody>
      </p:sp>
    </p:spTree>
    <p:extLst>
      <p:ext uri="{BB962C8B-B14F-4D97-AF65-F5344CB8AC3E}">
        <p14:creationId xmlns:p14="http://schemas.microsoft.com/office/powerpoint/2010/main" val="4102743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a:lnSpc>
                <a:spcPct val="90000"/>
              </a:lnSpc>
            </a:pPr>
            <a:r>
              <a:rPr lang="cs-CZ" b="1" dirty="0">
                <a:solidFill>
                  <a:srgbClr val="00B050"/>
                </a:solidFill>
              </a:rPr>
              <a:t>So, </a:t>
            </a:r>
            <a:r>
              <a:rPr lang="cs-CZ" b="1" dirty="0" err="1">
                <a:solidFill>
                  <a:srgbClr val="00B050"/>
                </a:solidFill>
              </a:rPr>
              <a:t>why</a:t>
            </a:r>
            <a:r>
              <a:rPr lang="cs-CZ" b="1" dirty="0">
                <a:solidFill>
                  <a:srgbClr val="00B050"/>
                </a:solidFill>
              </a:rPr>
              <a:t> </a:t>
            </a:r>
            <a:r>
              <a:rPr lang="cs-CZ" b="1" dirty="0" err="1">
                <a:solidFill>
                  <a:srgbClr val="00B050"/>
                </a:solidFill>
              </a:rPr>
              <a:t>should</a:t>
            </a:r>
            <a:r>
              <a:rPr lang="cs-CZ" b="1" dirty="0">
                <a:solidFill>
                  <a:srgbClr val="00B050"/>
                </a:solidFill>
              </a:rPr>
              <a:t> </a:t>
            </a:r>
            <a:r>
              <a:rPr lang="cs-CZ" b="1" dirty="0" err="1">
                <a:solidFill>
                  <a:srgbClr val="00B050"/>
                </a:solidFill>
              </a:rPr>
              <a:t>we</a:t>
            </a:r>
            <a:r>
              <a:rPr lang="cs-CZ" b="1" dirty="0">
                <a:solidFill>
                  <a:srgbClr val="00B050"/>
                </a:solidFill>
              </a:rPr>
              <a:t> </a:t>
            </a:r>
            <a:r>
              <a:rPr lang="cs-CZ" b="1" dirty="0" err="1">
                <a:solidFill>
                  <a:srgbClr val="00B050"/>
                </a:solidFill>
              </a:rPr>
              <a:t>bother</a:t>
            </a:r>
            <a:r>
              <a:rPr lang="cs-CZ" b="1" dirty="0">
                <a:solidFill>
                  <a:srgbClr val="00B050"/>
                </a:solidFill>
              </a:rPr>
              <a:t>?</a:t>
            </a:r>
          </a:p>
          <a:p>
            <a:pPr lvl="1">
              <a:lnSpc>
                <a:spcPct val="90000"/>
              </a:lnSpc>
            </a:pPr>
            <a:r>
              <a:rPr lang="cs-CZ" dirty="0" err="1">
                <a:solidFill>
                  <a:schemeClr val="tx1"/>
                </a:solidFill>
              </a:rPr>
              <a:t>Depending</a:t>
            </a:r>
            <a:r>
              <a:rPr lang="cs-CZ" dirty="0">
                <a:solidFill>
                  <a:schemeClr val="tx1"/>
                </a:solidFill>
              </a:rPr>
              <a:t> on </a:t>
            </a:r>
            <a:r>
              <a:rPr lang="cs-CZ" dirty="0" err="1">
                <a:solidFill>
                  <a:schemeClr val="tx1"/>
                </a:solidFill>
              </a:rPr>
              <a:t>the</a:t>
            </a:r>
            <a:r>
              <a:rPr lang="cs-CZ" dirty="0">
                <a:solidFill>
                  <a:schemeClr val="tx1"/>
                </a:solidFill>
              </a:rPr>
              <a:t> </a:t>
            </a:r>
            <a:r>
              <a:rPr lang="cs-CZ" dirty="0" err="1">
                <a:solidFill>
                  <a:schemeClr val="tx1"/>
                </a:solidFill>
              </a:rPr>
              <a:t>domain</a:t>
            </a:r>
            <a:r>
              <a:rPr lang="cs-CZ" dirty="0">
                <a:solidFill>
                  <a:schemeClr val="tx1"/>
                </a:solidFill>
              </a:rPr>
              <a:t> (</a:t>
            </a:r>
            <a:r>
              <a:rPr lang="cs-CZ" dirty="0" err="1">
                <a:solidFill>
                  <a:schemeClr val="tx1"/>
                </a:solidFill>
              </a:rPr>
              <a:t>based</a:t>
            </a:r>
            <a:r>
              <a:rPr lang="cs-CZ" dirty="0">
                <a:solidFill>
                  <a:schemeClr val="tx1"/>
                </a:solidFill>
              </a:rPr>
              <a:t> on </a:t>
            </a:r>
            <a:r>
              <a:rPr lang="cs-CZ" dirty="0" err="1">
                <a:solidFill>
                  <a:schemeClr val="tx1"/>
                </a:solidFill>
              </a:rPr>
              <a:t>the</a:t>
            </a:r>
            <a:r>
              <a:rPr lang="cs-CZ" dirty="0">
                <a:solidFill>
                  <a:schemeClr val="tx1"/>
                </a:solidFill>
              </a:rPr>
              <a:t> data I </a:t>
            </a:r>
            <a:r>
              <a:rPr lang="cs-CZ" dirty="0" err="1">
                <a:solidFill>
                  <a:schemeClr val="tx1"/>
                </a:solidFill>
              </a:rPr>
              <a:t>have</a:t>
            </a:r>
            <a:r>
              <a:rPr lang="cs-CZ" dirty="0">
                <a:solidFill>
                  <a:schemeClr val="tx1"/>
                </a:solidFill>
              </a:rPr>
              <a:t> </a:t>
            </a:r>
            <a:r>
              <a:rPr lang="cs-CZ" dirty="0" err="1">
                <a:solidFill>
                  <a:schemeClr val="tx1"/>
                </a:solidFill>
              </a:rPr>
              <a:t>available</a:t>
            </a:r>
            <a:r>
              <a:rPr lang="cs-CZ" dirty="0">
                <a:solidFill>
                  <a:schemeClr val="tx1"/>
                </a:solidFill>
              </a:rPr>
              <a:t>)</a:t>
            </a:r>
          </a:p>
          <a:p>
            <a:pPr marL="457200" lvl="1" indent="0">
              <a:lnSpc>
                <a:spcPct val="90000"/>
              </a:lnSpc>
              <a:buNone/>
            </a:pPr>
            <a:r>
              <a:rPr lang="cs-CZ" dirty="0">
                <a:solidFill>
                  <a:schemeClr val="tx1"/>
                </a:solidFill>
              </a:rPr>
              <a:t>	</a:t>
            </a:r>
            <a:r>
              <a:rPr lang="cs-CZ" dirty="0" err="1">
                <a:solidFill>
                  <a:schemeClr val="tx1"/>
                </a:solidFill>
              </a:rPr>
              <a:t>Visits</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objects</a:t>
            </a:r>
            <a:r>
              <a:rPr lang="cs-CZ" dirty="0">
                <a:solidFill>
                  <a:schemeClr val="tx1"/>
                </a:solidFill>
              </a:rPr>
              <a:t> vs. </a:t>
            </a:r>
            <a:r>
              <a:rPr lang="cs-CZ" dirty="0" err="1">
                <a:solidFill>
                  <a:schemeClr val="tx1"/>
                </a:solidFill>
              </a:rPr>
              <a:t>visits</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search</a:t>
            </a:r>
            <a:r>
              <a:rPr lang="cs-CZ" dirty="0">
                <a:solidFill>
                  <a:schemeClr val="tx1"/>
                </a:solidFill>
              </a:rPr>
              <a:t> / </a:t>
            </a:r>
            <a:r>
              <a:rPr lang="cs-CZ" dirty="0" err="1">
                <a:solidFill>
                  <a:schemeClr val="tx1"/>
                </a:solidFill>
              </a:rPr>
              <a:t>browsing</a:t>
            </a:r>
            <a:r>
              <a:rPr lang="cs-CZ" dirty="0">
                <a:solidFill>
                  <a:schemeClr val="tx1"/>
                </a:solidFill>
              </a:rPr>
              <a:t> </a:t>
            </a:r>
            <a:r>
              <a:rPr lang="cs-CZ" dirty="0" err="1">
                <a:solidFill>
                  <a:schemeClr val="tx1"/>
                </a:solidFill>
              </a:rPr>
              <a:t>pages</a:t>
            </a:r>
            <a:r>
              <a:rPr lang="cs-CZ" dirty="0">
                <a:solidFill>
                  <a:schemeClr val="tx1"/>
                </a:solidFill>
              </a:rPr>
              <a:t> are </a:t>
            </a:r>
            <a:r>
              <a:rPr lang="cs-CZ" dirty="0" err="1">
                <a:solidFill>
                  <a:schemeClr val="tx1"/>
                </a:solidFill>
              </a:rPr>
              <a:t>approx</a:t>
            </a:r>
            <a:r>
              <a:rPr lang="cs-CZ" dirty="0">
                <a:solidFill>
                  <a:schemeClr val="tx1"/>
                </a:solidFill>
              </a:rPr>
              <a:t>. 50:50</a:t>
            </a:r>
          </a:p>
          <a:p>
            <a:pPr lvl="2">
              <a:lnSpc>
                <a:spcPct val="90000"/>
              </a:lnSpc>
            </a:pPr>
            <a:r>
              <a:rPr lang="cs-CZ" dirty="0" err="1">
                <a:solidFill>
                  <a:schemeClr val="tx1"/>
                </a:solidFill>
              </a:rPr>
              <a:t>Recommendation-first</a:t>
            </a:r>
            <a:r>
              <a:rPr lang="cs-CZ" dirty="0">
                <a:solidFill>
                  <a:schemeClr val="tx1"/>
                </a:solidFill>
              </a:rPr>
              <a:t> </a:t>
            </a:r>
            <a:r>
              <a:rPr lang="cs-CZ" dirty="0" err="1">
                <a:solidFill>
                  <a:schemeClr val="tx1"/>
                </a:solidFill>
              </a:rPr>
              <a:t>designs</a:t>
            </a:r>
            <a:r>
              <a:rPr lang="cs-CZ" dirty="0">
                <a:solidFill>
                  <a:schemeClr val="tx1"/>
                </a:solidFill>
              </a:rPr>
              <a:t> are </a:t>
            </a:r>
            <a:r>
              <a:rPr lang="cs-CZ" dirty="0" err="1">
                <a:solidFill>
                  <a:schemeClr val="tx1"/>
                </a:solidFill>
              </a:rPr>
              <a:t>less</a:t>
            </a:r>
            <a:r>
              <a:rPr lang="cs-CZ" dirty="0">
                <a:solidFill>
                  <a:schemeClr val="tx1"/>
                </a:solidFill>
              </a:rPr>
              <a:t> </a:t>
            </a:r>
            <a:r>
              <a:rPr lang="cs-CZ" dirty="0" err="1">
                <a:solidFill>
                  <a:schemeClr val="tx1"/>
                </a:solidFill>
              </a:rPr>
              <a:t>informative</a:t>
            </a:r>
            <a:r>
              <a:rPr lang="cs-CZ" dirty="0">
                <a:solidFill>
                  <a:schemeClr val="tx1"/>
                </a:solidFill>
              </a:rPr>
              <a:t> (</a:t>
            </a:r>
            <a:r>
              <a:rPr lang="cs-CZ" dirty="0" err="1">
                <a:solidFill>
                  <a:schemeClr val="tx1"/>
                </a:solidFill>
              </a:rPr>
              <a:t>users</a:t>
            </a:r>
            <a:r>
              <a:rPr lang="cs-CZ" dirty="0">
                <a:solidFill>
                  <a:schemeClr val="tx1"/>
                </a:solidFill>
              </a:rPr>
              <a:t> </a:t>
            </a:r>
            <a:r>
              <a:rPr lang="cs-CZ" dirty="0" err="1">
                <a:solidFill>
                  <a:schemeClr val="tx1"/>
                </a:solidFill>
              </a:rPr>
              <a:t>did</a:t>
            </a:r>
            <a:r>
              <a:rPr lang="cs-CZ" dirty="0">
                <a:solidFill>
                  <a:schemeClr val="tx1"/>
                </a:solidFill>
              </a:rPr>
              <a:t> not </a:t>
            </a:r>
            <a:r>
              <a:rPr lang="cs-CZ" dirty="0" err="1">
                <a:solidFill>
                  <a:schemeClr val="tx1"/>
                </a:solidFill>
              </a:rPr>
              <a:t>filter</a:t>
            </a:r>
            <a:r>
              <a:rPr lang="cs-CZ" dirty="0">
                <a:solidFill>
                  <a:schemeClr val="tx1"/>
                </a:solidFill>
              </a:rPr>
              <a:t> </a:t>
            </a:r>
            <a:r>
              <a:rPr lang="cs-CZ" dirty="0" err="1">
                <a:solidFill>
                  <a:schemeClr val="tx1"/>
                </a:solidFill>
              </a:rPr>
              <a:t>anything</a:t>
            </a:r>
            <a:r>
              <a:rPr lang="cs-CZ" dirty="0">
                <a:solidFill>
                  <a:schemeClr val="tx1"/>
                </a:solidFill>
              </a:rPr>
              <a:t> </a:t>
            </a:r>
            <a:r>
              <a:rPr lang="cs-CZ" dirty="0" err="1">
                <a:solidFill>
                  <a:schemeClr val="tx1"/>
                </a:solidFill>
              </a:rPr>
              <a:t>manually</a:t>
            </a:r>
            <a:r>
              <a:rPr lang="cs-CZ" dirty="0">
                <a:solidFill>
                  <a:schemeClr val="tx1"/>
                </a:solidFill>
              </a:rPr>
              <a:t>), but </a:t>
            </a:r>
            <a:r>
              <a:rPr lang="cs-CZ" dirty="0" err="1">
                <a:solidFill>
                  <a:schemeClr val="tx1"/>
                </a:solidFill>
              </a:rPr>
              <a:t>e.g</a:t>
            </a:r>
            <a:r>
              <a:rPr lang="cs-CZ" dirty="0">
                <a:solidFill>
                  <a:schemeClr val="tx1"/>
                </a:solidFill>
              </a:rPr>
              <a:t>. E-</a:t>
            </a:r>
            <a:r>
              <a:rPr lang="cs-CZ" dirty="0" err="1">
                <a:solidFill>
                  <a:schemeClr val="tx1"/>
                </a:solidFill>
              </a:rPr>
              <a:t>commerce</a:t>
            </a:r>
            <a:r>
              <a:rPr lang="cs-CZ" dirty="0">
                <a:solidFill>
                  <a:schemeClr val="tx1"/>
                </a:solidFill>
              </a:rPr>
              <a:t> </a:t>
            </a:r>
            <a:r>
              <a:rPr lang="cs-CZ" dirty="0" err="1">
                <a:solidFill>
                  <a:schemeClr val="tx1"/>
                </a:solidFill>
              </a:rPr>
              <a:t>websites</a:t>
            </a:r>
            <a:r>
              <a:rPr lang="cs-CZ" dirty="0">
                <a:solidFill>
                  <a:schemeClr val="tx1"/>
                </a:solidFill>
              </a:rPr>
              <a:t> </a:t>
            </a:r>
            <a:r>
              <a:rPr lang="cs-CZ" dirty="0" err="1">
                <a:solidFill>
                  <a:schemeClr val="tx1"/>
                </a:solidFill>
              </a:rPr>
              <a:t>may</a:t>
            </a:r>
            <a:r>
              <a:rPr lang="cs-CZ" dirty="0">
                <a:solidFill>
                  <a:schemeClr val="tx1"/>
                </a:solidFill>
              </a:rPr>
              <a:t> </a:t>
            </a:r>
            <a:r>
              <a:rPr lang="cs-CZ" dirty="0" err="1">
                <a:solidFill>
                  <a:schemeClr val="tx1"/>
                </a:solidFill>
              </a:rPr>
              <a:t>be</a:t>
            </a:r>
            <a:r>
              <a:rPr lang="cs-CZ" dirty="0">
                <a:solidFill>
                  <a:schemeClr val="tx1"/>
                </a:solidFill>
              </a:rPr>
              <a:t> </a:t>
            </a:r>
            <a:r>
              <a:rPr lang="cs-CZ" dirty="0" err="1">
                <a:solidFill>
                  <a:schemeClr val="tx1"/>
                </a:solidFill>
              </a:rPr>
              <a:t>highly</a:t>
            </a:r>
            <a:r>
              <a:rPr lang="cs-CZ" dirty="0">
                <a:solidFill>
                  <a:schemeClr val="tx1"/>
                </a:solidFill>
              </a:rPr>
              <a:t> </a:t>
            </a:r>
            <a:r>
              <a:rPr lang="cs-CZ" dirty="0" err="1">
                <a:solidFill>
                  <a:schemeClr val="tx1"/>
                </a:solidFill>
              </a:rPr>
              <a:t>relevant</a:t>
            </a:r>
            <a:endParaRPr lang="cs-CZ" dirty="0">
              <a:solidFill>
                <a:schemeClr val="tx1"/>
              </a:solidFill>
            </a:endParaRPr>
          </a:p>
          <a:p>
            <a:pPr lvl="2">
              <a:lnSpc>
                <a:spcPct val="90000"/>
              </a:lnSpc>
            </a:pPr>
            <a:r>
              <a:rPr lang="cs-CZ" dirty="0">
                <a:solidFill>
                  <a:schemeClr val="tx1"/>
                </a:solidFill>
              </a:rPr>
              <a:t>User</a:t>
            </a:r>
            <a:r>
              <a:rPr lang="en-US" dirty="0">
                <a:solidFill>
                  <a:schemeClr val="tx1"/>
                </a:solidFill>
              </a:rPr>
              <a:t>’s</a:t>
            </a:r>
            <a:r>
              <a:rPr lang="cs-CZ" dirty="0">
                <a:solidFill>
                  <a:schemeClr val="tx1"/>
                </a:solidFill>
              </a:rPr>
              <a:t> </a:t>
            </a:r>
            <a:r>
              <a:rPr lang="cs-CZ" dirty="0" err="1">
                <a:solidFill>
                  <a:schemeClr val="tx1"/>
                </a:solidFill>
              </a:rPr>
              <a:t>intent</a:t>
            </a:r>
            <a:r>
              <a:rPr lang="cs-CZ" dirty="0">
                <a:solidFill>
                  <a:schemeClr val="tx1"/>
                </a:solidFill>
              </a:rPr>
              <a:t> </a:t>
            </a:r>
            <a:r>
              <a:rPr lang="cs-CZ" dirty="0" err="1">
                <a:solidFill>
                  <a:schemeClr val="tx1"/>
                </a:solidFill>
              </a:rPr>
              <a:t>can</a:t>
            </a:r>
            <a:r>
              <a:rPr lang="cs-CZ" dirty="0">
                <a:solidFill>
                  <a:schemeClr val="tx1"/>
                </a:solidFill>
              </a:rPr>
              <a:t> </a:t>
            </a:r>
            <a:r>
              <a:rPr lang="cs-CZ" dirty="0" err="1">
                <a:solidFill>
                  <a:schemeClr val="tx1"/>
                </a:solidFill>
              </a:rPr>
              <a:t>be</a:t>
            </a:r>
            <a:r>
              <a:rPr lang="cs-CZ" dirty="0">
                <a:solidFill>
                  <a:schemeClr val="tx1"/>
                </a:solidFill>
              </a:rPr>
              <a:t> </a:t>
            </a:r>
            <a:r>
              <a:rPr lang="cs-CZ" dirty="0" err="1">
                <a:solidFill>
                  <a:schemeClr val="tx1"/>
                </a:solidFill>
              </a:rPr>
              <a:t>inferred</a:t>
            </a:r>
            <a:r>
              <a:rPr lang="cs-CZ" dirty="0">
                <a:solidFill>
                  <a:schemeClr val="tx1"/>
                </a:solidFill>
              </a:rPr>
              <a:t> </a:t>
            </a:r>
            <a:r>
              <a:rPr lang="cs-CZ" dirty="0" err="1">
                <a:solidFill>
                  <a:schemeClr val="tx1"/>
                </a:solidFill>
              </a:rPr>
              <a:t>from</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searched</a:t>
            </a:r>
            <a:r>
              <a:rPr lang="cs-CZ" dirty="0">
                <a:solidFill>
                  <a:schemeClr val="tx1"/>
                </a:solidFill>
              </a:rPr>
              <a:t> / </a:t>
            </a:r>
            <a:r>
              <a:rPr lang="cs-CZ" dirty="0" err="1">
                <a:solidFill>
                  <a:schemeClr val="tx1"/>
                </a:solidFill>
              </a:rPr>
              <a:t>filtered</a:t>
            </a:r>
            <a:r>
              <a:rPr lang="cs-CZ" dirty="0">
                <a:solidFill>
                  <a:schemeClr val="tx1"/>
                </a:solidFill>
              </a:rPr>
              <a:t> </a:t>
            </a:r>
            <a:r>
              <a:rPr lang="cs-CZ" dirty="0" err="1">
                <a:solidFill>
                  <a:schemeClr val="tx1"/>
                </a:solidFill>
              </a:rPr>
              <a:t>terms</a:t>
            </a:r>
            <a:r>
              <a:rPr lang="cs-CZ" dirty="0">
                <a:solidFill>
                  <a:schemeClr val="tx1"/>
                </a:solidFill>
              </a:rPr>
              <a:t> &amp; </a:t>
            </a:r>
            <a:r>
              <a:rPr lang="cs-CZ" dirty="0" err="1">
                <a:solidFill>
                  <a:schemeClr val="tx1"/>
                </a:solidFill>
              </a:rPr>
              <a:t>it</a:t>
            </a:r>
            <a:r>
              <a:rPr lang="cs-CZ" dirty="0">
                <a:solidFill>
                  <a:schemeClr val="tx1"/>
                </a:solidFill>
              </a:rPr>
              <a:t> </a:t>
            </a:r>
            <a:r>
              <a:rPr lang="cs-CZ" dirty="0" err="1">
                <a:solidFill>
                  <a:schemeClr val="tx1"/>
                </a:solidFill>
              </a:rPr>
              <a:t>can</a:t>
            </a:r>
            <a:r>
              <a:rPr lang="cs-CZ" dirty="0">
                <a:solidFill>
                  <a:schemeClr val="tx1"/>
                </a:solidFill>
              </a:rPr>
              <a:t> </a:t>
            </a:r>
            <a:r>
              <a:rPr lang="cs-CZ" dirty="0" err="1">
                <a:solidFill>
                  <a:schemeClr val="tx1"/>
                </a:solidFill>
              </a:rPr>
              <a:t>be</a:t>
            </a:r>
            <a:r>
              <a:rPr lang="cs-CZ" dirty="0">
                <a:solidFill>
                  <a:schemeClr val="tx1"/>
                </a:solidFill>
              </a:rPr>
              <a:t> done </a:t>
            </a:r>
            <a:r>
              <a:rPr lang="cs-CZ" dirty="0" err="1">
                <a:solidFill>
                  <a:schemeClr val="tx1"/>
                </a:solidFill>
              </a:rPr>
              <a:t>faster</a:t>
            </a:r>
            <a:r>
              <a:rPr lang="cs-CZ" dirty="0">
                <a:solidFill>
                  <a:schemeClr val="tx1"/>
                </a:solidFill>
              </a:rPr>
              <a:t> </a:t>
            </a:r>
            <a:r>
              <a:rPr lang="cs-CZ" dirty="0" err="1">
                <a:solidFill>
                  <a:schemeClr val="tx1"/>
                </a:solidFill>
              </a:rPr>
              <a:t>than</a:t>
            </a:r>
            <a:r>
              <a:rPr lang="cs-CZ" dirty="0">
                <a:solidFill>
                  <a:schemeClr val="tx1"/>
                </a:solidFill>
              </a:rPr>
              <a:t> </a:t>
            </a:r>
            <a:r>
              <a:rPr lang="cs-CZ" dirty="0" err="1">
                <a:solidFill>
                  <a:schemeClr val="tx1"/>
                </a:solidFill>
              </a:rPr>
              <a:t>if</a:t>
            </a:r>
            <a:r>
              <a:rPr lang="cs-CZ" dirty="0">
                <a:solidFill>
                  <a:schemeClr val="tx1"/>
                </a:solidFill>
              </a:rPr>
              <a:t> </a:t>
            </a:r>
            <a:r>
              <a:rPr lang="cs-CZ" dirty="0" err="1">
                <a:solidFill>
                  <a:schemeClr val="tx1"/>
                </a:solidFill>
              </a:rPr>
              <a:t>only</a:t>
            </a:r>
            <a:r>
              <a:rPr lang="cs-CZ" dirty="0">
                <a:solidFill>
                  <a:schemeClr val="tx1"/>
                </a:solidFill>
              </a:rPr>
              <a:t> feedback </a:t>
            </a:r>
            <a:r>
              <a:rPr lang="cs-CZ" dirty="0" err="1">
                <a:solidFill>
                  <a:schemeClr val="tx1"/>
                </a:solidFill>
              </a:rPr>
              <a:t>from</a:t>
            </a:r>
            <a:r>
              <a:rPr lang="cs-CZ" dirty="0">
                <a:solidFill>
                  <a:schemeClr val="tx1"/>
                </a:solidFill>
              </a:rPr>
              <a:t> </a:t>
            </a:r>
            <a:r>
              <a:rPr lang="cs-CZ" dirty="0" err="1">
                <a:solidFill>
                  <a:schemeClr val="tx1"/>
                </a:solidFill>
              </a:rPr>
              <a:t>visited</a:t>
            </a:r>
            <a:r>
              <a:rPr lang="cs-CZ" dirty="0">
                <a:solidFill>
                  <a:schemeClr val="tx1"/>
                </a:solidFill>
              </a:rPr>
              <a:t> </a:t>
            </a:r>
            <a:r>
              <a:rPr lang="cs-CZ" dirty="0" err="1">
                <a:solidFill>
                  <a:schemeClr val="tx1"/>
                </a:solidFill>
              </a:rPr>
              <a:t>objects</a:t>
            </a:r>
            <a:r>
              <a:rPr lang="cs-CZ" dirty="0">
                <a:solidFill>
                  <a:schemeClr val="tx1"/>
                </a:solidFill>
              </a:rPr>
              <a:t> </a:t>
            </a:r>
            <a:r>
              <a:rPr lang="cs-CZ" dirty="0" err="1">
                <a:solidFill>
                  <a:schemeClr val="tx1"/>
                </a:solidFill>
              </a:rPr>
              <a:t>is</a:t>
            </a:r>
            <a:r>
              <a:rPr lang="cs-CZ" dirty="0">
                <a:solidFill>
                  <a:schemeClr val="tx1"/>
                </a:solidFill>
              </a:rPr>
              <a:t> </a:t>
            </a:r>
            <a:r>
              <a:rPr lang="cs-CZ" dirty="0" err="1">
                <a:solidFill>
                  <a:schemeClr val="tx1"/>
                </a:solidFill>
              </a:rPr>
              <a:t>collected</a:t>
            </a:r>
            <a:endParaRPr lang="cs-CZ" dirty="0">
              <a:solidFill>
                <a:schemeClr val="tx1"/>
              </a:solidFill>
            </a:endParaRPr>
          </a:p>
          <a:p>
            <a:pPr lvl="2">
              <a:lnSpc>
                <a:spcPct val="90000"/>
              </a:lnSpc>
            </a:pPr>
            <a:endParaRPr lang="cs-CZ" dirty="0">
              <a:solidFill>
                <a:schemeClr val="tx1"/>
              </a:solidFill>
            </a:endParaRPr>
          </a:p>
          <a:p>
            <a:pPr>
              <a:lnSpc>
                <a:spcPct val="90000"/>
              </a:lnSpc>
            </a:pPr>
            <a:r>
              <a:rPr lang="cs-CZ" dirty="0">
                <a:solidFill>
                  <a:schemeClr val="tx1"/>
                </a:solidFill>
              </a:rPr>
              <a:t>How to </a:t>
            </a:r>
            <a:r>
              <a:rPr lang="cs-CZ" dirty="0" err="1">
                <a:solidFill>
                  <a:schemeClr val="tx1"/>
                </a:solidFill>
              </a:rPr>
              <a:t>distinguish</a:t>
            </a:r>
            <a:r>
              <a:rPr lang="cs-CZ" dirty="0">
                <a:solidFill>
                  <a:schemeClr val="tx1"/>
                </a:solidFill>
              </a:rPr>
              <a:t> </a:t>
            </a:r>
            <a:r>
              <a:rPr lang="cs-CZ" dirty="0" err="1">
                <a:solidFill>
                  <a:schemeClr val="tx1"/>
                </a:solidFill>
              </a:rPr>
              <a:t>short</a:t>
            </a:r>
            <a:r>
              <a:rPr lang="cs-CZ" dirty="0">
                <a:solidFill>
                  <a:schemeClr val="tx1"/>
                </a:solidFill>
              </a:rPr>
              <a:t>-term </a:t>
            </a:r>
            <a:r>
              <a:rPr lang="cs-CZ" dirty="0" err="1">
                <a:solidFill>
                  <a:schemeClr val="tx1"/>
                </a:solidFill>
              </a:rPr>
              <a:t>needs</a:t>
            </a:r>
            <a:r>
              <a:rPr lang="cs-CZ" dirty="0">
                <a:solidFill>
                  <a:schemeClr val="tx1"/>
                </a:solidFill>
              </a:rPr>
              <a:t> vs. long-term </a:t>
            </a:r>
            <a:r>
              <a:rPr lang="cs-CZ" dirty="0" err="1">
                <a:solidFill>
                  <a:schemeClr val="tx1"/>
                </a:solidFill>
              </a:rPr>
              <a:t>preferences</a:t>
            </a:r>
            <a:r>
              <a:rPr lang="cs-CZ" dirty="0">
                <a:solidFill>
                  <a:schemeClr val="tx1"/>
                </a:solidFill>
              </a:rPr>
              <a:t>?</a:t>
            </a:r>
          </a:p>
          <a:p>
            <a:pPr>
              <a:lnSpc>
                <a:spcPct val="90000"/>
              </a:lnSpc>
            </a:pPr>
            <a:r>
              <a:rPr lang="cs-CZ" dirty="0">
                <a:solidFill>
                  <a:schemeClr val="tx1"/>
                </a:solidFill>
              </a:rPr>
              <a:t>How to </a:t>
            </a:r>
            <a:r>
              <a:rPr lang="cs-CZ" dirty="0" err="1">
                <a:solidFill>
                  <a:schemeClr val="tx1"/>
                </a:solidFill>
              </a:rPr>
              <a:t>detect</a:t>
            </a:r>
            <a:r>
              <a:rPr lang="cs-CZ" dirty="0">
                <a:solidFill>
                  <a:schemeClr val="tx1"/>
                </a:solidFill>
              </a:rPr>
              <a:t> </a:t>
            </a:r>
            <a:r>
              <a:rPr lang="cs-CZ" dirty="0" err="1">
                <a:solidFill>
                  <a:schemeClr val="tx1"/>
                </a:solidFill>
              </a:rPr>
              <a:t>interest</a:t>
            </a:r>
            <a:r>
              <a:rPr lang="cs-CZ" dirty="0">
                <a:solidFill>
                  <a:schemeClr val="tx1"/>
                </a:solidFill>
              </a:rPr>
              <a:t> / preference drift?</a:t>
            </a:r>
          </a:p>
        </p:txBody>
      </p:sp>
    </p:spTree>
    <p:extLst>
      <p:ext uri="{BB962C8B-B14F-4D97-AF65-F5344CB8AC3E}">
        <p14:creationId xmlns:p14="http://schemas.microsoft.com/office/powerpoint/2010/main" val="2671422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930398"/>
            <a:ext cx="9348983" cy="4726880"/>
          </a:xfrm>
        </p:spPr>
        <p:txBody>
          <a:bodyPr>
            <a:normAutofit/>
          </a:bodyPr>
          <a:lstStyle/>
          <a:p>
            <a:pPr>
              <a:lnSpc>
                <a:spcPct val="90000"/>
              </a:lnSpc>
            </a:pPr>
            <a:r>
              <a:rPr lang="cs-CZ" b="1" dirty="0" err="1">
                <a:solidFill>
                  <a:srgbClr val="00B050"/>
                </a:solidFill>
              </a:rPr>
              <a:t>Option</a:t>
            </a:r>
            <a:r>
              <a:rPr lang="cs-CZ" b="1" dirty="0">
                <a:solidFill>
                  <a:srgbClr val="00B050"/>
                </a:solidFill>
              </a:rPr>
              <a:t> #0 just </a:t>
            </a:r>
            <a:r>
              <a:rPr lang="cs-CZ" b="1" dirty="0" err="1">
                <a:solidFill>
                  <a:srgbClr val="00B050"/>
                </a:solidFill>
              </a:rPr>
              <a:t>filter</a:t>
            </a:r>
            <a:r>
              <a:rPr lang="cs-CZ" b="1" dirty="0">
                <a:solidFill>
                  <a:srgbClr val="00B050"/>
                </a:solidFill>
              </a:rPr>
              <a:t> </a:t>
            </a:r>
            <a:r>
              <a:rPr lang="cs-CZ" b="1" dirty="0" err="1">
                <a:solidFill>
                  <a:srgbClr val="00B050"/>
                </a:solidFill>
              </a:rPr>
              <a:t>the</a:t>
            </a:r>
            <a:r>
              <a:rPr lang="cs-CZ" b="1" dirty="0">
                <a:solidFill>
                  <a:srgbClr val="00B050"/>
                </a:solidFill>
              </a:rPr>
              <a:t> </a:t>
            </a:r>
            <a:r>
              <a:rPr lang="cs-CZ" b="1" dirty="0" err="1">
                <a:solidFill>
                  <a:srgbClr val="00B050"/>
                </a:solidFill>
              </a:rPr>
              <a:t>recommendations</a:t>
            </a:r>
            <a:endParaRPr lang="cs-CZ" b="1" dirty="0">
              <a:solidFill>
                <a:srgbClr val="00B050"/>
              </a:solidFill>
            </a:endParaRPr>
          </a:p>
          <a:p>
            <a:pPr lvl="1">
              <a:lnSpc>
                <a:spcPct val="90000"/>
              </a:lnSpc>
            </a:pPr>
            <a:r>
              <a:rPr lang="cs-CZ" dirty="0" err="1">
                <a:solidFill>
                  <a:schemeClr val="tx1"/>
                </a:solidFill>
              </a:rPr>
              <a:t>Implicit</a:t>
            </a:r>
            <a:r>
              <a:rPr lang="cs-CZ" dirty="0">
                <a:solidFill>
                  <a:schemeClr val="tx1"/>
                </a:solidFill>
              </a:rPr>
              <a:t> </a:t>
            </a:r>
            <a:r>
              <a:rPr lang="cs-CZ" dirty="0" err="1">
                <a:solidFill>
                  <a:schemeClr val="tx1"/>
                </a:solidFill>
              </a:rPr>
              <a:t>assumption</a:t>
            </a:r>
            <a:r>
              <a:rPr lang="cs-CZ" dirty="0">
                <a:solidFill>
                  <a:schemeClr val="tx1"/>
                </a:solidFill>
              </a:rPr>
              <a:t>: User </a:t>
            </a:r>
            <a:r>
              <a:rPr lang="cs-CZ" dirty="0" err="1">
                <a:solidFill>
                  <a:schemeClr val="tx1"/>
                </a:solidFill>
              </a:rPr>
              <a:t>preferences</a:t>
            </a:r>
            <a:r>
              <a:rPr lang="cs-CZ" dirty="0">
                <a:solidFill>
                  <a:schemeClr val="tx1"/>
                </a:solidFill>
              </a:rPr>
              <a:t> are </a:t>
            </a:r>
            <a:r>
              <a:rPr lang="cs-CZ" dirty="0" err="1">
                <a:solidFill>
                  <a:schemeClr val="tx1"/>
                </a:solidFill>
              </a:rPr>
              <a:t>binary</a:t>
            </a:r>
            <a:r>
              <a:rPr lang="cs-CZ" dirty="0">
                <a:solidFill>
                  <a:schemeClr val="tx1"/>
                </a:solidFill>
              </a:rPr>
              <a:t> &amp; </a:t>
            </a:r>
            <a:r>
              <a:rPr lang="cs-CZ" dirty="0" err="1">
                <a:solidFill>
                  <a:schemeClr val="tx1"/>
                </a:solidFill>
              </a:rPr>
              <a:t>exactly</a:t>
            </a:r>
            <a:r>
              <a:rPr lang="cs-CZ" dirty="0">
                <a:solidFill>
                  <a:schemeClr val="tx1"/>
                </a:solidFill>
              </a:rPr>
              <a:t> as </a:t>
            </a:r>
            <a:r>
              <a:rPr lang="cs-CZ" dirty="0" err="1">
                <a:solidFill>
                  <a:schemeClr val="tx1"/>
                </a:solidFill>
              </a:rPr>
              <a:t>stated</a:t>
            </a:r>
            <a:r>
              <a:rPr lang="cs-CZ" dirty="0">
                <a:solidFill>
                  <a:schemeClr val="tx1"/>
                </a:solidFill>
              </a:rPr>
              <a:t> in </a:t>
            </a:r>
            <a:r>
              <a:rPr lang="cs-CZ" dirty="0" err="1">
                <a:solidFill>
                  <a:schemeClr val="tx1"/>
                </a:solidFill>
              </a:rPr>
              <a:t>the</a:t>
            </a:r>
            <a:r>
              <a:rPr lang="cs-CZ" dirty="0">
                <a:solidFill>
                  <a:schemeClr val="tx1"/>
                </a:solidFill>
              </a:rPr>
              <a:t> </a:t>
            </a:r>
            <a:r>
              <a:rPr lang="cs-CZ" dirty="0" err="1">
                <a:solidFill>
                  <a:schemeClr val="tx1"/>
                </a:solidFill>
              </a:rPr>
              <a:t>search</a:t>
            </a:r>
            <a:endParaRPr lang="cs-CZ" dirty="0">
              <a:solidFill>
                <a:schemeClr val="tx1"/>
              </a:solidFill>
            </a:endParaRPr>
          </a:p>
          <a:p>
            <a:pPr lvl="2">
              <a:lnSpc>
                <a:spcPct val="90000"/>
              </a:lnSpc>
            </a:pPr>
            <a:r>
              <a:rPr lang="cs-CZ" dirty="0">
                <a:solidFill>
                  <a:schemeClr val="tx1"/>
                </a:solidFill>
              </a:rPr>
              <a:t>Post-process any recommendations to fulfill searched conditions (or their slightly relaxed versions)</a:t>
            </a:r>
            <a:endParaRPr lang="en-US" dirty="0">
              <a:solidFill>
                <a:schemeClr val="tx1"/>
              </a:solidFill>
            </a:endParaRPr>
          </a:p>
          <a:p>
            <a:pPr lvl="2">
              <a:lnSpc>
                <a:spcPct val="90000"/>
              </a:lnSpc>
            </a:pPr>
            <a:r>
              <a:rPr lang="cs-CZ" dirty="0">
                <a:solidFill>
                  <a:schemeClr val="tx1"/>
                </a:solidFill>
              </a:rPr>
              <a:t>Use </a:t>
            </a:r>
            <a:r>
              <a:rPr lang="cs-CZ" dirty="0" err="1">
                <a:solidFill>
                  <a:schemeClr val="tx1"/>
                </a:solidFill>
              </a:rPr>
              <a:t>e.g</a:t>
            </a:r>
            <a:r>
              <a:rPr lang="cs-CZ" dirty="0">
                <a:solidFill>
                  <a:schemeClr val="tx1"/>
                </a:solidFill>
              </a:rPr>
              <a:t>. </a:t>
            </a:r>
            <a:r>
              <a:rPr lang="cs-CZ" dirty="0" err="1">
                <a:solidFill>
                  <a:schemeClr val="tx1"/>
                </a:solidFill>
              </a:rPr>
              <a:t>the</a:t>
            </a:r>
            <a:r>
              <a:rPr lang="cs-CZ" dirty="0">
                <a:solidFill>
                  <a:schemeClr val="tx1"/>
                </a:solidFill>
              </a:rPr>
              <a:t> last </a:t>
            </a:r>
            <a:r>
              <a:rPr lang="cs-CZ" dirty="0" err="1">
                <a:solidFill>
                  <a:schemeClr val="tx1"/>
                </a:solidFill>
              </a:rPr>
              <a:t>search</a:t>
            </a:r>
            <a:r>
              <a:rPr lang="cs-CZ" dirty="0">
                <a:solidFill>
                  <a:schemeClr val="tx1"/>
                </a:solidFill>
              </a:rPr>
              <a:t> </a:t>
            </a:r>
            <a:r>
              <a:rPr lang="cs-CZ" dirty="0" err="1">
                <a:solidFill>
                  <a:schemeClr val="tx1"/>
                </a:solidFill>
              </a:rPr>
              <a:t>record</a:t>
            </a:r>
            <a:r>
              <a:rPr lang="cs-CZ" dirty="0">
                <a:solidFill>
                  <a:schemeClr val="tx1"/>
                </a:solidFill>
              </a:rPr>
              <a:t> to </a:t>
            </a:r>
            <a:r>
              <a:rPr lang="cs-CZ" dirty="0" err="1">
                <a:solidFill>
                  <a:schemeClr val="tx1"/>
                </a:solidFill>
              </a:rPr>
              <a:t>filter</a:t>
            </a:r>
            <a:r>
              <a:rPr lang="cs-CZ" dirty="0">
                <a:solidFill>
                  <a:schemeClr val="tx1"/>
                </a:solidFill>
              </a:rPr>
              <a:t> </a:t>
            </a:r>
            <a:r>
              <a:rPr lang="cs-CZ" dirty="0" err="1">
                <a:solidFill>
                  <a:schemeClr val="tx1"/>
                </a:solidFill>
              </a:rPr>
              <a:t>recommendations</a:t>
            </a:r>
            <a:r>
              <a:rPr lang="cs-CZ" dirty="0">
                <a:solidFill>
                  <a:schemeClr val="tx1"/>
                </a:solidFill>
              </a:rPr>
              <a:t> </a:t>
            </a:r>
            <a:r>
              <a:rPr lang="cs-CZ" dirty="0" err="1">
                <a:solidFill>
                  <a:schemeClr val="tx1"/>
                </a:solidFill>
              </a:rPr>
              <a:t>given</a:t>
            </a:r>
            <a:r>
              <a:rPr lang="cs-CZ" dirty="0">
                <a:solidFill>
                  <a:schemeClr val="tx1"/>
                </a:solidFill>
              </a:rPr>
              <a:t> on </a:t>
            </a:r>
            <a:r>
              <a:rPr lang="cs-CZ" dirty="0" err="1">
                <a:solidFill>
                  <a:schemeClr val="tx1"/>
                </a:solidFill>
              </a:rPr>
              <a:t>particular</a:t>
            </a:r>
            <a:r>
              <a:rPr lang="cs-CZ" dirty="0">
                <a:solidFill>
                  <a:schemeClr val="tx1"/>
                </a:solidFill>
              </a:rPr>
              <a:t> </a:t>
            </a:r>
            <a:r>
              <a:rPr lang="cs-CZ" dirty="0" err="1">
                <a:solidFill>
                  <a:schemeClr val="tx1"/>
                </a:solidFill>
              </a:rPr>
              <a:t>object</a:t>
            </a:r>
            <a:r>
              <a:rPr lang="cs-CZ" dirty="0">
                <a:solidFill>
                  <a:schemeClr val="tx1"/>
                </a:solidFill>
              </a:rPr>
              <a:t> (</a:t>
            </a:r>
            <a:r>
              <a:rPr lang="cs-CZ" dirty="0" err="1">
                <a:solidFill>
                  <a:schemeClr val="tx1"/>
                </a:solidFill>
              </a:rPr>
              <a:t>a.k.a</a:t>
            </a:r>
            <a:r>
              <a:rPr lang="cs-CZ" dirty="0">
                <a:solidFill>
                  <a:schemeClr val="tx1"/>
                </a:solidFill>
              </a:rPr>
              <a:t>. </a:t>
            </a:r>
            <a:r>
              <a:rPr lang="cs-CZ" dirty="0" err="1">
                <a:solidFill>
                  <a:schemeClr val="tx1"/>
                </a:solidFill>
              </a:rPr>
              <a:t>similar</a:t>
            </a:r>
            <a:r>
              <a:rPr lang="cs-CZ" dirty="0">
                <a:solidFill>
                  <a:schemeClr val="tx1"/>
                </a:solidFill>
              </a:rPr>
              <a:t> </a:t>
            </a:r>
            <a:r>
              <a:rPr lang="cs-CZ" dirty="0" err="1">
                <a:solidFill>
                  <a:schemeClr val="tx1"/>
                </a:solidFill>
              </a:rPr>
              <a:t>objects</a:t>
            </a:r>
            <a:r>
              <a:rPr lang="cs-CZ" dirty="0">
                <a:solidFill>
                  <a:schemeClr val="tx1"/>
                </a:solidFill>
              </a:rPr>
              <a:t>)</a:t>
            </a:r>
          </a:p>
        </p:txBody>
      </p:sp>
    </p:spTree>
    <p:extLst>
      <p:ext uri="{BB962C8B-B14F-4D97-AF65-F5344CB8AC3E}">
        <p14:creationId xmlns:p14="http://schemas.microsoft.com/office/powerpoint/2010/main" val="1949232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lnSpcReduction="10000"/>
          </a:bodyPr>
          <a:lstStyle/>
          <a:p>
            <a:pPr>
              <a:lnSpc>
                <a:spcPct val="90000"/>
              </a:lnSpc>
            </a:pPr>
            <a:r>
              <a:rPr lang="cs-CZ" b="1" dirty="0">
                <a:solidFill>
                  <a:srgbClr val="00B050"/>
                </a:solidFill>
              </a:rPr>
              <a:t>Option #1 content-based </a:t>
            </a:r>
            <a:r>
              <a:rPr lang="cs-CZ" b="1" dirty="0" smtClean="0">
                <a:solidFill>
                  <a:srgbClr val="00B050"/>
                </a:solidFill>
              </a:rPr>
              <a:t>representation for recommender systems</a:t>
            </a:r>
            <a:endParaRPr lang="cs-CZ" b="1" dirty="0">
              <a:solidFill>
                <a:srgbClr val="00B050"/>
              </a:solidFill>
            </a:endParaRPr>
          </a:p>
          <a:p>
            <a:pPr lvl="1">
              <a:lnSpc>
                <a:spcPct val="90000"/>
              </a:lnSpc>
            </a:pPr>
            <a:r>
              <a:rPr lang="cs-CZ" dirty="0">
                <a:solidFill>
                  <a:schemeClr val="tx1"/>
                </a:solidFill>
              </a:rPr>
              <a:t>Model </a:t>
            </a:r>
            <a:r>
              <a:rPr lang="cs-CZ" dirty="0" err="1">
                <a:solidFill>
                  <a:schemeClr val="tx1"/>
                </a:solidFill>
              </a:rPr>
              <a:t>search</a:t>
            </a:r>
            <a:r>
              <a:rPr lang="cs-CZ" dirty="0">
                <a:solidFill>
                  <a:schemeClr val="tx1"/>
                </a:solidFill>
              </a:rPr>
              <a:t> </a:t>
            </a:r>
            <a:r>
              <a:rPr lang="cs-CZ" dirty="0" err="1">
                <a:solidFill>
                  <a:schemeClr val="tx1"/>
                </a:solidFill>
              </a:rPr>
              <a:t>pages</a:t>
            </a:r>
            <a:r>
              <a:rPr lang="cs-CZ" dirty="0">
                <a:solidFill>
                  <a:schemeClr val="tx1"/>
                </a:solidFill>
              </a:rPr>
              <a:t> / </a:t>
            </a:r>
            <a:r>
              <a:rPr lang="cs-CZ" dirty="0" err="1">
                <a:solidFill>
                  <a:schemeClr val="tx1"/>
                </a:solidFill>
              </a:rPr>
              <a:t>browsed</a:t>
            </a:r>
            <a:r>
              <a:rPr lang="cs-CZ" dirty="0">
                <a:solidFill>
                  <a:schemeClr val="tx1"/>
                </a:solidFill>
              </a:rPr>
              <a:t> </a:t>
            </a:r>
            <a:r>
              <a:rPr lang="cs-CZ" dirty="0" err="1">
                <a:solidFill>
                  <a:schemeClr val="tx1"/>
                </a:solidFill>
              </a:rPr>
              <a:t>pages</a:t>
            </a:r>
            <a:r>
              <a:rPr lang="cs-CZ" dirty="0">
                <a:solidFill>
                  <a:schemeClr val="tx1"/>
                </a:solidFill>
              </a:rPr>
              <a:t> in </a:t>
            </a:r>
            <a:r>
              <a:rPr lang="cs-CZ" dirty="0" err="1">
                <a:solidFill>
                  <a:schemeClr val="tx1"/>
                </a:solidFill>
              </a:rPr>
              <a:t>the</a:t>
            </a:r>
            <a:r>
              <a:rPr lang="cs-CZ" dirty="0">
                <a:solidFill>
                  <a:schemeClr val="tx1"/>
                </a:solidFill>
              </a:rPr>
              <a:t> </a:t>
            </a:r>
            <a:r>
              <a:rPr lang="cs-CZ" dirty="0" err="1">
                <a:solidFill>
                  <a:schemeClr val="tx1"/>
                </a:solidFill>
              </a:rPr>
              <a:t>same</a:t>
            </a:r>
            <a:r>
              <a:rPr lang="cs-CZ" dirty="0">
                <a:solidFill>
                  <a:schemeClr val="tx1"/>
                </a:solidFill>
              </a:rPr>
              <a:t> </a:t>
            </a:r>
            <a:r>
              <a:rPr lang="cs-CZ" dirty="0" err="1">
                <a:solidFill>
                  <a:schemeClr val="tx1"/>
                </a:solidFill>
              </a:rPr>
              <a:t>way</a:t>
            </a:r>
            <a:r>
              <a:rPr lang="cs-CZ" dirty="0">
                <a:solidFill>
                  <a:schemeClr val="tx1"/>
                </a:solidFill>
              </a:rPr>
              <a:t> as </a:t>
            </a:r>
            <a:r>
              <a:rPr lang="cs-CZ" dirty="0" err="1">
                <a:solidFill>
                  <a:schemeClr val="tx1"/>
                </a:solidFill>
              </a:rPr>
              <a:t>visited</a:t>
            </a:r>
            <a:r>
              <a:rPr lang="cs-CZ" dirty="0">
                <a:solidFill>
                  <a:schemeClr val="tx1"/>
                </a:solidFill>
              </a:rPr>
              <a:t> </a:t>
            </a:r>
            <a:r>
              <a:rPr lang="cs-CZ" dirty="0" err="1">
                <a:solidFill>
                  <a:schemeClr val="tx1"/>
                </a:solidFill>
              </a:rPr>
              <a:t>objects</a:t>
            </a:r>
            <a:endParaRPr lang="cs-CZ" dirty="0">
              <a:solidFill>
                <a:schemeClr val="tx1"/>
              </a:solidFill>
            </a:endParaRPr>
          </a:p>
          <a:p>
            <a:pPr lvl="2">
              <a:lnSpc>
                <a:spcPct val="90000"/>
              </a:lnSpc>
            </a:pPr>
            <a:r>
              <a:rPr lang="cs-CZ" dirty="0" err="1">
                <a:solidFill>
                  <a:schemeClr val="tx1"/>
                </a:solidFill>
              </a:rPr>
              <a:t>Vector</a:t>
            </a:r>
            <a:r>
              <a:rPr lang="cs-CZ" dirty="0">
                <a:solidFill>
                  <a:schemeClr val="tx1"/>
                </a:solidFill>
              </a:rPr>
              <a:t> </a:t>
            </a:r>
            <a:r>
              <a:rPr lang="cs-CZ" dirty="0" err="1">
                <a:solidFill>
                  <a:schemeClr val="tx1"/>
                </a:solidFill>
              </a:rPr>
              <a:t>representation</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object</a:t>
            </a:r>
            <a:r>
              <a:rPr lang="en-US" dirty="0">
                <a:solidFill>
                  <a:schemeClr val="tx1"/>
                </a:solidFill>
              </a:rPr>
              <a:t>’s attributes</a:t>
            </a:r>
          </a:p>
          <a:p>
            <a:pPr lvl="2">
              <a:lnSpc>
                <a:spcPct val="90000"/>
              </a:lnSpc>
            </a:pPr>
            <a:r>
              <a:rPr lang="en-US" dirty="0">
                <a:solidFill>
                  <a:schemeClr val="tx1"/>
                </a:solidFill>
              </a:rPr>
              <a:t>The same representation for search</a:t>
            </a:r>
            <a:r>
              <a:rPr lang="cs-CZ" dirty="0" err="1">
                <a:solidFill>
                  <a:schemeClr val="tx1"/>
                </a:solidFill>
              </a:rPr>
              <a:t>ed</a:t>
            </a:r>
            <a:r>
              <a:rPr lang="en-US" dirty="0">
                <a:solidFill>
                  <a:schemeClr val="tx1"/>
                </a:solidFill>
              </a:rPr>
              <a:t> terms </a:t>
            </a:r>
            <a:r>
              <a:rPr lang="cs-CZ" dirty="0">
                <a:solidFill>
                  <a:schemeClr val="tx1"/>
                </a:solidFill>
              </a:rPr>
              <a:t>(</a:t>
            </a:r>
            <a:r>
              <a:rPr lang="cs-CZ" dirty="0" err="1">
                <a:solidFill>
                  <a:schemeClr val="tx1"/>
                </a:solidFill>
              </a:rPr>
              <a:t>leave</a:t>
            </a:r>
            <a:r>
              <a:rPr lang="cs-CZ" dirty="0">
                <a:solidFill>
                  <a:schemeClr val="tx1"/>
                </a:solidFill>
              </a:rPr>
              <a:t> </a:t>
            </a:r>
            <a:r>
              <a:rPr lang="cs-CZ" dirty="0" err="1">
                <a:solidFill>
                  <a:schemeClr val="tx1"/>
                </a:solidFill>
              </a:rPr>
              <a:t>blank</a:t>
            </a:r>
            <a:r>
              <a:rPr lang="cs-CZ" dirty="0">
                <a:solidFill>
                  <a:schemeClr val="tx1"/>
                </a:solidFill>
              </a:rPr>
              <a:t> </a:t>
            </a:r>
            <a:r>
              <a:rPr lang="cs-CZ" dirty="0" err="1">
                <a:solidFill>
                  <a:schemeClr val="tx1"/>
                </a:solidFill>
              </a:rPr>
              <a:t>if</a:t>
            </a:r>
            <a:r>
              <a:rPr lang="cs-CZ" dirty="0">
                <a:solidFill>
                  <a:schemeClr val="tx1"/>
                </a:solidFill>
              </a:rPr>
              <a:t> </a:t>
            </a:r>
            <a:r>
              <a:rPr lang="cs-CZ" dirty="0" err="1">
                <a:solidFill>
                  <a:schemeClr val="tx1"/>
                </a:solidFill>
              </a:rPr>
              <a:t>unknown</a:t>
            </a:r>
            <a:r>
              <a:rPr lang="cs-CZ" dirty="0">
                <a:solidFill>
                  <a:schemeClr val="tx1"/>
                </a:solidFill>
              </a:rPr>
              <a:t>)</a:t>
            </a:r>
          </a:p>
          <a:p>
            <a:pPr lvl="2">
              <a:lnSpc>
                <a:spcPct val="90000"/>
              </a:lnSpc>
            </a:pPr>
            <a:r>
              <a:rPr lang="cs-CZ" dirty="0" err="1">
                <a:solidFill>
                  <a:schemeClr val="tx1"/>
                </a:solidFill>
              </a:rPr>
              <a:t>Alternatively</a:t>
            </a:r>
            <a:r>
              <a:rPr lang="cs-CZ" dirty="0">
                <a:solidFill>
                  <a:schemeClr val="tx1"/>
                </a:solidFill>
              </a:rPr>
              <a:t>, </a:t>
            </a:r>
            <a:r>
              <a:rPr lang="cs-CZ" dirty="0" err="1">
                <a:solidFill>
                  <a:schemeClr val="tx1"/>
                </a:solidFill>
              </a:rPr>
              <a:t>page</a:t>
            </a:r>
            <a:r>
              <a:rPr lang="cs-CZ" dirty="0">
                <a:solidFill>
                  <a:schemeClr val="tx1"/>
                </a:solidFill>
              </a:rPr>
              <a:t> </a:t>
            </a:r>
            <a:r>
              <a:rPr lang="cs-CZ" dirty="0" err="1">
                <a:solidFill>
                  <a:schemeClr val="tx1"/>
                </a:solidFill>
              </a:rPr>
              <a:t>is</a:t>
            </a:r>
            <a:r>
              <a:rPr lang="cs-CZ" dirty="0">
                <a:solidFill>
                  <a:schemeClr val="tx1"/>
                </a:solidFill>
              </a:rPr>
              <a:t> </a:t>
            </a:r>
            <a:r>
              <a:rPr lang="cs-CZ" dirty="0" err="1">
                <a:solidFill>
                  <a:schemeClr val="tx1"/>
                </a:solidFill>
              </a:rPr>
              <a:t>represented</a:t>
            </a:r>
            <a:r>
              <a:rPr lang="cs-CZ" dirty="0">
                <a:solidFill>
                  <a:schemeClr val="tx1"/>
                </a:solidFill>
              </a:rPr>
              <a:t> as a (</a:t>
            </a:r>
            <a:r>
              <a:rPr lang="cs-CZ" dirty="0" err="1">
                <a:solidFill>
                  <a:schemeClr val="tx1"/>
                </a:solidFill>
              </a:rPr>
              <a:t>weighted</a:t>
            </a:r>
            <a:r>
              <a:rPr lang="cs-CZ" dirty="0">
                <a:solidFill>
                  <a:schemeClr val="tx1"/>
                </a:solidFill>
              </a:rPr>
              <a:t>) sum </a:t>
            </a:r>
            <a:r>
              <a:rPr lang="cs-CZ" dirty="0" err="1">
                <a:solidFill>
                  <a:schemeClr val="tx1"/>
                </a:solidFill>
              </a:rPr>
              <a:t>of</a:t>
            </a:r>
            <a:r>
              <a:rPr lang="cs-CZ" dirty="0">
                <a:solidFill>
                  <a:schemeClr val="tx1"/>
                </a:solidFill>
              </a:rPr>
              <a:t> </a:t>
            </a:r>
            <a:r>
              <a:rPr lang="cs-CZ" dirty="0" err="1">
                <a:solidFill>
                  <a:schemeClr val="tx1"/>
                </a:solidFill>
              </a:rPr>
              <a:t>items</a:t>
            </a:r>
            <a:r>
              <a:rPr lang="cs-CZ" dirty="0">
                <a:solidFill>
                  <a:schemeClr val="tx1"/>
                </a:solidFill>
              </a:rPr>
              <a:t> </a:t>
            </a:r>
            <a:r>
              <a:rPr lang="cs-CZ" dirty="0" err="1">
                <a:solidFill>
                  <a:schemeClr val="tx1"/>
                </a:solidFill>
              </a:rPr>
              <a:t>it</a:t>
            </a:r>
            <a:r>
              <a:rPr lang="cs-CZ" dirty="0">
                <a:solidFill>
                  <a:schemeClr val="tx1"/>
                </a:solidFill>
              </a:rPr>
              <a:t> </a:t>
            </a:r>
            <a:r>
              <a:rPr lang="cs-CZ" dirty="0" err="1">
                <a:solidFill>
                  <a:schemeClr val="tx1"/>
                </a:solidFill>
              </a:rPr>
              <a:t>displays</a:t>
            </a:r>
            <a:endParaRPr lang="cs-CZ" dirty="0">
              <a:solidFill>
                <a:schemeClr val="tx1"/>
              </a:solidFill>
            </a:endParaRPr>
          </a:p>
          <a:p>
            <a:pPr lvl="1">
              <a:lnSpc>
                <a:spcPct val="90000"/>
              </a:lnSpc>
            </a:pPr>
            <a:endParaRPr lang="cs-CZ" dirty="0">
              <a:solidFill>
                <a:schemeClr val="tx1"/>
              </a:solidFill>
            </a:endParaRPr>
          </a:p>
          <a:p>
            <a:pPr lvl="1">
              <a:lnSpc>
                <a:spcPct val="90000"/>
              </a:lnSpc>
            </a:pPr>
            <a:r>
              <a:rPr lang="cs-CZ" dirty="0" err="1">
                <a:solidFill>
                  <a:schemeClr val="tx1"/>
                </a:solidFill>
              </a:rPr>
              <a:t>Apply</a:t>
            </a:r>
            <a:r>
              <a:rPr lang="cs-CZ" dirty="0">
                <a:solidFill>
                  <a:schemeClr val="tx1"/>
                </a:solidFill>
              </a:rPr>
              <a:t> any </a:t>
            </a:r>
            <a:r>
              <a:rPr lang="cs-CZ" dirty="0" err="1">
                <a:solidFill>
                  <a:schemeClr val="tx1"/>
                </a:solidFill>
              </a:rPr>
              <a:t>suitable</a:t>
            </a:r>
            <a:r>
              <a:rPr lang="cs-CZ" dirty="0">
                <a:solidFill>
                  <a:schemeClr val="tx1"/>
                </a:solidFill>
              </a:rPr>
              <a:t> </a:t>
            </a:r>
            <a:r>
              <a:rPr lang="cs-CZ" dirty="0" err="1">
                <a:solidFill>
                  <a:schemeClr val="tx1"/>
                </a:solidFill>
              </a:rPr>
              <a:t>sequence-based</a:t>
            </a:r>
            <a:r>
              <a:rPr lang="cs-CZ" dirty="0">
                <a:solidFill>
                  <a:schemeClr val="tx1"/>
                </a:solidFill>
              </a:rPr>
              <a:t> </a:t>
            </a:r>
            <a:r>
              <a:rPr lang="cs-CZ" dirty="0" err="1">
                <a:solidFill>
                  <a:schemeClr val="tx1"/>
                </a:solidFill>
              </a:rPr>
              <a:t>recommender</a:t>
            </a:r>
            <a:r>
              <a:rPr lang="cs-CZ" dirty="0">
                <a:solidFill>
                  <a:schemeClr val="tx1"/>
                </a:solidFill>
              </a:rPr>
              <a:t> </a:t>
            </a:r>
            <a:r>
              <a:rPr lang="cs-CZ" dirty="0" err="1">
                <a:solidFill>
                  <a:schemeClr val="tx1"/>
                </a:solidFill>
              </a:rPr>
              <a:t>system</a:t>
            </a:r>
            <a:r>
              <a:rPr lang="cs-CZ" dirty="0">
                <a:solidFill>
                  <a:schemeClr val="tx1"/>
                </a:solidFill>
              </a:rPr>
              <a:t> on such data</a:t>
            </a:r>
          </a:p>
          <a:p>
            <a:pPr lvl="1">
              <a:lnSpc>
                <a:spcPct val="90000"/>
              </a:lnSpc>
            </a:pPr>
            <a:r>
              <a:rPr lang="cs-CZ" dirty="0" err="1">
                <a:solidFill>
                  <a:schemeClr val="tx1"/>
                </a:solidFill>
              </a:rPr>
              <a:t>Diploma</a:t>
            </a:r>
            <a:r>
              <a:rPr lang="cs-CZ" dirty="0">
                <a:solidFill>
                  <a:schemeClr val="tx1"/>
                </a:solidFill>
              </a:rPr>
              <a:t> thesis </a:t>
            </a:r>
            <a:r>
              <a:rPr lang="cs-CZ" dirty="0" err="1">
                <a:solidFill>
                  <a:schemeClr val="tx1"/>
                </a:solidFill>
              </a:rPr>
              <a:t>of</a:t>
            </a:r>
            <a:r>
              <a:rPr lang="cs-CZ" dirty="0">
                <a:solidFill>
                  <a:schemeClr val="tx1"/>
                </a:solidFill>
              </a:rPr>
              <a:t> </a:t>
            </a:r>
            <a:r>
              <a:rPr lang="cs-CZ" dirty="0" err="1">
                <a:solidFill>
                  <a:schemeClr val="tx1"/>
                </a:solidFill>
              </a:rPr>
              <a:t>Kaan</a:t>
            </a:r>
            <a:r>
              <a:rPr lang="cs-CZ" dirty="0">
                <a:solidFill>
                  <a:schemeClr val="tx1"/>
                </a:solidFill>
              </a:rPr>
              <a:t> </a:t>
            </a:r>
            <a:r>
              <a:rPr lang="cs-CZ" dirty="0" err="1">
                <a:solidFill>
                  <a:schemeClr val="tx1"/>
                </a:solidFill>
              </a:rPr>
              <a:t>Yos</a:t>
            </a:r>
            <a:r>
              <a:rPr lang="cs-CZ" dirty="0">
                <a:solidFill>
                  <a:schemeClr val="tx1"/>
                </a:solidFill>
              </a:rPr>
              <a:t>: „</a:t>
            </a:r>
            <a:r>
              <a:rPr lang="en-US" dirty="0">
                <a:solidFill>
                  <a:schemeClr val="tx1"/>
                </a:solidFill>
              </a:rPr>
              <a:t>Deep Learning For Implicit Feedback-based Recommender Systems</a:t>
            </a:r>
            <a:r>
              <a:rPr lang="cs-CZ" dirty="0">
                <a:solidFill>
                  <a:schemeClr val="tx1"/>
                </a:solidFill>
              </a:rPr>
              <a:t>“, </a:t>
            </a:r>
            <a:r>
              <a:rPr lang="cs-CZ" dirty="0">
                <a:solidFill>
                  <a:schemeClr val="tx1"/>
                </a:solidFill>
                <a:hlinkClick r:id="rId2"/>
              </a:rPr>
              <a:t>https://dspace.cuni.cz/handle/20.500.11956/121242</a:t>
            </a:r>
            <a:r>
              <a:rPr lang="cs-CZ" dirty="0">
                <a:solidFill>
                  <a:schemeClr val="tx1"/>
                </a:solidFill>
              </a:rPr>
              <a:t> </a:t>
            </a:r>
          </a:p>
          <a:p>
            <a:pPr lvl="2">
              <a:lnSpc>
                <a:spcPct val="90000"/>
              </a:lnSpc>
            </a:pPr>
            <a:r>
              <a:rPr lang="cs-CZ" dirty="0">
                <a:solidFill>
                  <a:schemeClr val="tx1"/>
                </a:solidFill>
              </a:rPr>
              <a:t>Limited </a:t>
            </a:r>
            <a:r>
              <a:rPr lang="cs-CZ" dirty="0" err="1">
                <a:solidFill>
                  <a:schemeClr val="tx1"/>
                </a:solidFill>
              </a:rPr>
              <a:t>search</a:t>
            </a:r>
            <a:r>
              <a:rPr lang="cs-CZ" dirty="0">
                <a:solidFill>
                  <a:schemeClr val="tx1"/>
                </a:solidFill>
              </a:rPr>
              <a:t> data on a </a:t>
            </a:r>
            <a:r>
              <a:rPr lang="cs-CZ" dirty="0" err="1">
                <a:solidFill>
                  <a:schemeClr val="tx1"/>
                </a:solidFill>
              </a:rPr>
              <a:t>travel</a:t>
            </a:r>
            <a:r>
              <a:rPr lang="cs-CZ" dirty="0">
                <a:solidFill>
                  <a:schemeClr val="tx1"/>
                </a:solidFill>
              </a:rPr>
              <a:t> </a:t>
            </a:r>
            <a:r>
              <a:rPr lang="cs-CZ" dirty="0" err="1">
                <a:solidFill>
                  <a:schemeClr val="tx1"/>
                </a:solidFill>
              </a:rPr>
              <a:t>agency</a:t>
            </a:r>
            <a:r>
              <a:rPr lang="cs-CZ" dirty="0">
                <a:solidFill>
                  <a:schemeClr val="tx1"/>
                </a:solidFill>
              </a:rPr>
              <a:t> (</a:t>
            </a:r>
            <a:r>
              <a:rPr lang="cs-CZ" dirty="0" err="1">
                <a:solidFill>
                  <a:schemeClr val="tx1"/>
                </a:solidFill>
              </a:rPr>
              <a:t>dates</a:t>
            </a:r>
            <a:r>
              <a:rPr lang="cs-CZ" dirty="0">
                <a:solidFill>
                  <a:schemeClr val="tx1"/>
                </a:solidFill>
              </a:rPr>
              <a:t>, tour type, </a:t>
            </a:r>
            <a:r>
              <a:rPr lang="cs-CZ" dirty="0" err="1">
                <a:solidFill>
                  <a:schemeClr val="tx1"/>
                </a:solidFill>
              </a:rPr>
              <a:t>accomodation</a:t>
            </a:r>
            <a:r>
              <a:rPr lang="cs-CZ" dirty="0">
                <a:solidFill>
                  <a:schemeClr val="tx1"/>
                </a:solidFill>
              </a:rPr>
              <a:t> type)</a:t>
            </a:r>
          </a:p>
          <a:p>
            <a:pPr lvl="2">
              <a:lnSpc>
                <a:spcPct val="90000"/>
              </a:lnSpc>
            </a:pPr>
            <a:r>
              <a:rPr lang="cs-CZ" dirty="0">
                <a:solidFill>
                  <a:schemeClr val="tx1"/>
                </a:solidFill>
              </a:rPr>
              <a:t>LSTM, </a:t>
            </a:r>
            <a:r>
              <a:rPr lang="cs-CZ" dirty="0" err="1">
                <a:solidFill>
                  <a:schemeClr val="tx1"/>
                </a:solidFill>
              </a:rPr>
              <a:t>several</a:t>
            </a:r>
            <a:r>
              <a:rPr lang="cs-CZ" dirty="0">
                <a:solidFill>
                  <a:schemeClr val="tx1"/>
                </a:solidFill>
              </a:rPr>
              <a:t> </a:t>
            </a:r>
            <a:r>
              <a:rPr lang="cs-CZ" dirty="0" err="1">
                <a:solidFill>
                  <a:schemeClr val="tx1"/>
                </a:solidFill>
              </a:rPr>
              <a:t>encoding</a:t>
            </a:r>
            <a:r>
              <a:rPr lang="cs-CZ" dirty="0">
                <a:solidFill>
                  <a:schemeClr val="tx1"/>
                </a:solidFill>
              </a:rPr>
              <a:t> </a:t>
            </a:r>
            <a:r>
              <a:rPr lang="cs-CZ" dirty="0" err="1">
                <a:solidFill>
                  <a:schemeClr val="tx1"/>
                </a:solidFill>
              </a:rPr>
              <a:t>variants</a:t>
            </a:r>
            <a:endParaRPr lang="cs-CZ" dirty="0">
              <a:solidFill>
                <a:schemeClr val="tx1"/>
              </a:solidFill>
            </a:endParaRPr>
          </a:p>
          <a:p>
            <a:pPr lvl="2">
              <a:lnSpc>
                <a:spcPct val="90000"/>
              </a:lnSpc>
            </a:pPr>
            <a:r>
              <a:rPr lang="cs-CZ" dirty="0" err="1">
                <a:solidFill>
                  <a:schemeClr val="tx1"/>
                </a:solidFill>
              </a:rPr>
              <a:t>Next</a:t>
            </a:r>
            <a:r>
              <a:rPr lang="cs-CZ" dirty="0">
                <a:solidFill>
                  <a:schemeClr val="tx1"/>
                </a:solidFill>
              </a:rPr>
              <a:t> </a:t>
            </a:r>
            <a:r>
              <a:rPr lang="cs-CZ" dirty="0" err="1">
                <a:solidFill>
                  <a:schemeClr val="tx1"/>
                </a:solidFill>
              </a:rPr>
              <a:t>item</a:t>
            </a:r>
            <a:r>
              <a:rPr lang="cs-CZ" dirty="0">
                <a:solidFill>
                  <a:schemeClr val="tx1"/>
                </a:solidFill>
              </a:rPr>
              <a:t> </a:t>
            </a:r>
            <a:r>
              <a:rPr lang="cs-CZ" dirty="0" err="1">
                <a:solidFill>
                  <a:schemeClr val="tx1"/>
                </a:solidFill>
              </a:rPr>
              <a:t>recommendations</a:t>
            </a:r>
            <a:endParaRPr lang="cs-CZ" dirty="0">
              <a:solidFill>
                <a:schemeClr val="tx1"/>
              </a:solidFill>
            </a:endParaRPr>
          </a:p>
          <a:p>
            <a:pPr lvl="1">
              <a:lnSpc>
                <a:spcPct val="90000"/>
              </a:lnSpc>
            </a:pPr>
            <a:r>
              <a:rPr lang="cs-CZ" dirty="0" err="1">
                <a:solidFill>
                  <a:schemeClr val="tx1"/>
                </a:solidFill>
              </a:rPr>
              <a:t>Suitable</a:t>
            </a:r>
            <a:r>
              <a:rPr lang="cs-CZ" dirty="0">
                <a:solidFill>
                  <a:schemeClr val="tx1"/>
                </a:solidFill>
              </a:rPr>
              <a:t> </a:t>
            </a:r>
            <a:r>
              <a:rPr lang="cs-CZ" dirty="0" err="1">
                <a:solidFill>
                  <a:schemeClr val="tx1"/>
                </a:solidFill>
              </a:rPr>
              <a:t>for</a:t>
            </a:r>
            <a:r>
              <a:rPr lang="cs-CZ" dirty="0">
                <a:solidFill>
                  <a:schemeClr val="tx1"/>
                </a:solidFill>
              </a:rPr>
              <a:t> </a:t>
            </a:r>
            <a:r>
              <a:rPr lang="cs-CZ" dirty="0" err="1">
                <a:solidFill>
                  <a:schemeClr val="tx1"/>
                </a:solidFill>
              </a:rPr>
              <a:t>short</a:t>
            </a:r>
            <a:r>
              <a:rPr lang="cs-CZ" dirty="0">
                <a:solidFill>
                  <a:schemeClr val="tx1"/>
                </a:solidFill>
              </a:rPr>
              <a:t>-term user </a:t>
            </a:r>
            <a:r>
              <a:rPr lang="cs-CZ" dirty="0" err="1">
                <a:solidFill>
                  <a:schemeClr val="tx1"/>
                </a:solidFill>
              </a:rPr>
              <a:t>needs</a:t>
            </a:r>
            <a:r>
              <a:rPr lang="cs-CZ" dirty="0">
                <a:solidFill>
                  <a:schemeClr val="tx1"/>
                </a:solidFill>
              </a:rPr>
              <a:t> (</a:t>
            </a:r>
            <a:r>
              <a:rPr lang="cs-CZ" dirty="0" err="1">
                <a:solidFill>
                  <a:schemeClr val="tx1"/>
                </a:solidFill>
              </a:rPr>
              <a:t>sessions</a:t>
            </a:r>
            <a:r>
              <a:rPr lang="cs-CZ" dirty="0">
                <a:solidFill>
                  <a:schemeClr val="tx1"/>
                </a:solidFill>
              </a:rPr>
              <a:t>)</a:t>
            </a:r>
          </a:p>
          <a:p>
            <a:pPr lvl="1">
              <a:lnSpc>
                <a:spcPct val="90000"/>
              </a:lnSpc>
            </a:pPr>
            <a:r>
              <a:rPr lang="cs-CZ" dirty="0" err="1">
                <a:solidFill>
                  <a:schemeClr val="tx1"/>
                </a:solidFill>
              </a:rPr>
              <a:t>Possible</a:t>
            </a:r>
            <a:r>
              <a:rPr lang="cs-CZ" dirty="0">
                <a:solidFill>
                  <a:schemeClr val="tx1"/>
                </a:solidFill>
              </a:rPr>
              <a:t> </a:t>
            </a:r>
            <a:r>
              <a:rPr lang="cs-CZ" dirty="0" err="1">
                <a:solidFill>
                  <a:schemeClr val="tx1"/>
                </a:solidFill>
              </a:rPr>
              <a:t>extensions</a:t>
            </a:r>
            <a:r>
              <a:rPr lang="cs-CZ" dirty="0">
                <a:solidFill>
                  <a:schemeClr val="tx1"/>
                </a:solidFill>
              </a:rPr>
              <a:t>: </a:t>
            </a:r>
            <a:r>
              <a:rPr lang="cs-CZ" dirty="0" err="1">
                <a:solidFill>
                  <a:schemeClr val="tx1"/>
                </a:solidFill>
              </a:rPr>
              <a:t>aggregated</a:t>
            </a:r>
            <a:r>
              <a:rPr lang="cs-CZ" dirty="0">
                <a:solidFill>
                  <a:schemeClr val="tx1"/>
                </a:solidFill>
              </a:rPr>
              <a:t> </a:t>
            </a:r>
            <a:r>
              <a:rPr lang="cs-CZ" dirty="0" err="1">
                <a:solidFill>
                  <a:schemeClr val="tx1"/>
                </a:solidFill>
              </a:rPr>
              <a:t>information</a:t>
            </a:r>
            <a:r>
              <a:rPr lang="cs-CZ" dirty="0">
                <a:solidFill>
                  <a:schemeClr val="tx1"/>
                </a:solidFill>
              </a:rPr>
              <a:t> </a:t>
            </a:r>
            <a:r>
              <a:rPr lang="cs-CZ" dirty="0" err="1">
                <a:solidFill>
                  <a:schemeClr val="tx1"/>
                </a:solidFill>
              </a:rPr>
              <a:t>from</a:t>
            </a:r>
            <a:r>
              <a:rPr lang="cs-CZ" dirty="0">
                <a:solidFill>
                  <a:schemeClr val="tx1"/>
                </a:solidFill>
              </a:rPr>
              <a:t> past </a:t>
            </a:r>
            <a:r>
              <a:rPr lang="cs-CZ" dirty="0" err="1">
                <a:solidFill>
                  <a:schemeClr val="tx1"/>
                </a:solidFill>
              </a:rPr>
              <a:t>sessions</a:t>
            </a:r>
            <a:r>
              <a:rPr lang="cs-CZ" dirty="0">
                <a:solidFill>
                  <a:schemeClr val="tx1"/>
                </a:solidFill>
              </a:rPr>
              <a:t> =&gt; </a:t>
            </a:r>
            <a:r>
              <a:rPr lang="cs-CZ" dirty="0" err="1">
                <a:solidFill>
                  <a:schemeClr val="tx1"/>
                </a:solidFill>
              </a:rPr>
              <a:t>latent</a:t>
            </a:r>
            <a:r>
              <a:rPr lang="cs-CZ" dirty="0">
                <a:solidFill>
                  <a:schemeClr val="tx1"/>
                </a:solidFill>
              </a:rPr>
              <a:t> model </a:t>
            </a:r>
            <a:r>
              <a:rPr lang="cs-CZ" dirty="0" err="1">
                <a:solidFill>
                  <a:schemeClr val="tx1"/>
                </a:solidFill>
              </a:rPr>
              <a:t>for</a:t>
            </a:r>
            <a:r>
              <a:rPr lang="cs-CZ" dirty="0">
                <a:solidFill>
                  <a:schemeClr val="tx1"/>
                </a:solidFill>
              </a:rPr>
              <a:t> long-term </a:t>
            </a:r>
            <a:r>
              <a:rPr lang="cs-CZ" dirty="0" err="1">
                <a:solidFill>
                  <a:schemeClr val="tx1"/>
                </a:solidFill>
              </a:rPr>
              <a:t>pref</a:t>
            </a:r>
            <a:r>
              <a:rPr lang="cs-CZ" dirty="0">
                <a:solidFill>
                  <a:schemeClr val="tx1"/>
                </a:solidFill>
              </a:rPr>
              <a:t>. (</a:t>
            </a:r>
            <a:r>
              <a:rPr lang="cs-CZ" dirty="0" err="1">
                <a:solidFill>
                  <a:schemeClr val="tx1"/>
                </a:solidFill>
              </a:rPr>
              <a:t>similar</a:t>
            </a:r>
            <a:r>
              <a:rPr lang="cs-CZ" dirty="0">
                <a:solidFill>
                  <a:schemeClr val="tx1"/>
                </a:solidFill>
              </a:rPr>
              <a:t> as </a:t>
            </a:r>
            <a:r>
              <a:rPr lang="cs-CZ" dirty="0">
                <a:solidFill>
                  <a:schemeClr val="tx1"/>
                </a:solidFill>
                <a:hlinkClick r:id="rId3"/>
              </a:rPr>
              <a:t>https://dl.acm.org/</a:t>
            </a:r>
            <a:r>
              <a:rPr lang="cs-CZ" dirty="0" err="1">
                <a:solidFill>
                  <a:schemeClr val="tx1"/>
                </a:solidFill>
                <a:hlinkClick r:id="rId3"/>
              </a:rPr>
              <a:t>doi</a:t>
            </a:r>
            <a:r>
              <a:rPr lang="cs-CZ" dirty="0">
                <a:solidFill>
                  <a:schemeClr val="tx1"/>
                </a:solidFill>
                <a:hlinkClick r:id="rId3"/>
              </a:rPr>
              <a:t>/10.5555/3367471.3367627</a:t>
            </a:r>
            <a:r>
              <a:rPr lang="cs-CZ" dirty="0">
                <a:solidFill>
                  <a:schemeClr val="tx1"/>
                </a:solidFill>
              </a:rPr>
              <a:t>) </a:t>
            </a:r>
          </a:p>
        </p:txBody>
      </p:sp>
    </p:spTree>
    <p:extLst>
      <p:ext uri="{BB962C8B-B14F-4D97-AF65-F5344CB8AC3E}">
        <p14:creationId xmlns:p14="http://schemas.microsoft.com/office/powerpoint/2010/main" val="362418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a:bodyPr>
          <a:lstStyle/>
          <a:p>
            <a:pPr>
              <a:lnSpc>
                <a:spcPct val="90000"/>
              </a:lnSpc>
            </a:pPr>
            <a:r>
              <a:rPr lang="cs-CZ" b="1" dirty="0" err="1">
                <a:solidFill>
                  <a:srgbClr val="00B050"/>
                </a:solidFill>
              </a:rPr>
              <a:t>Option</a:t>
            </a:r>
            <a:r>
              <a:rPr lang="cs-CZ" b="1" dirty="0">
                <a:solidFill>
                  <a:srgbClr val="00B050"/>
                </a:solidFill>
              </a:rPr>
              <a:t> #1 </a:t>
            </a:r>
            <a:r>
              <a:rPr lang="cs-CZ" b="1" dirty="0" err="1">
                <a:solidFill>
                  <a:srgbClr val="00B050"/>
                </a:solidFill>
              </a:rPr>
              <a:t>content-based</a:t>
            </a:r>
            <a:r>
              <a:rPr lang="cs-CZ" b="1" dirty="0">
                <a:solidFill>
                  <a:srgbClr val="00B050"/>
                </a:solidFill>
              </a:rPr>
              <a:t> </a:t>
            </a:r>
            <a:r>
              <a:rPr lang="cs-CZ" b="1" dirty="0" err="1">
                <a:solidFill>
                  <a:srgbClr val="00B050"/>
                </a:solidFill>
              </a:rPr>
              <a:t>representation</a:t>
            </a:r>
            <a:r>
              <a:rPr lang="cs-CZ" b="1" dirty="0">
                <a:solidFill>
                  <a:srgbClr val="00B050"/>
                </a:solidFill>
              </a:rPr>
              <a:t> - </a:t>
            </a:r>
            <a:r>
              <a:rPr lang="cs-CZ" b="1" dirty="0" err="1">
                <a:solidFill>
                  <a:srgbClr val="00B050"/>
                </a:solidFill>
              </a:rPr>
              <a:t>extension</a:t>
            </a:r>
            <a:endParaRPr lang="cs-CZ" b="1" dirty="0">
              <a:solidFill>
                <a:srgbClr val="00B050"/>
              </a:solidFill>
            </a:endParaRPr>
          </a:p>
          <a:p>
            <a:pPr lvl="1">
              <a:lnSpc>
                <a:spcPct val="90000"/>
              </a:lnSpc>
            </a:pPr>
            <a:r>
              <a:rPr lang="en-US" dirty="0">
                <a:solidFill>
                  <a:schemeClr val="tx1"/>
                </a:solidFill>
              </a:rPr>
              <a:t>Adaptive user modeling with long and short-term preferences for personalized recommendation</a:t>
            </a:r>
            <a:endParaRPr lang="cs-CZ" dirty="0">
              <a:solidFill>
                <a:schemeClr val="tx1"/>
              </a:solidFill>
            </a:endParaRPr>
          </a:p>
          <a:p>
            <a:pPr lvl="2">
              <a:lnSpc>
                <a:spcPct val="90000"/>
              </a:lnSpc>
            </a:pPr>
            <a:r>
              <a:rPr lang="cs-CZ" dirty="0">
                <a:solidFill>
                  <a:schemeClr val="tx1"/>
                </a:solidFill>
                <a:hlinkClick r:id="rId2"/>
              </a:rPr>
              <a:t>https://dl.acm.org/doi/10.5555/3367471.3367627 </a:t>
            </a:r>
            <a:endParaRPr lang="cs-CZ" dirty="0">
              <a:solidFill>
                <a:schemeClr val="tx1"/>
              </a:solidFill>
            </a:endParaRPr>
          </a:p>
          <a:p>
            <a:pPr lvl="2">
              <a:lnSpc>
                <a:spcPct val="90000"/>
              </a:lnSpc>
            </a:pPr>
            <a:r>
              <a:rPr lang="cs-CZ" dirty="0" err="1">
                <a:solidFill>
                  <a:schemeClr val="tx1"/>
                </a:solidFill>
              </a:rPr>
              <a:t>Latent</a:t>
            </a:r>
            <a:r>
              <a:rPr lang="cs-CZ" dirty="0">
                <a:solidFill>
                  <a:schemeClr val="tx1"/>
                </a:solidFill>
              </a:rPr>
              <a:t> model </a:t>
            </a:r>
            <a:r>
              <a:rPr lang="cs-CZ" dirty="0" err="1">
                <a:solidFill>
                  <a:schemeClr val="tx1"/>
                </a:solidFill>
              </a:rPr>
              <a:t>based</a:t>
            </a:r>
            <a:r>
              <a:rPr lang="cs-CZ" dirty="0">
                <a:solidFill>
                  <a:schemeClr val="tx1"/>
                </a:solidFill>
              </a:rPr>
              <a:t> on </a:t>
            </a:r>
            <a:r>
              <a:rPr lang="cs-CZ" dirty="0" err="1">
                <a:solidFill>
                  <a:schemeClr val="tx1"/>
                </a:solidFill>
              </a:rPr>
              <a:t>two</a:t>
            </a:r>
            <a:r>
              <a:rPr lang="cs-CZ" dirty="0">
                <a:solidFill>
                  <a:schemeClr val="tx1"/>
                </a:solidFill>
              </a:rPr>
              <a:t> </a:t>
            </a:r>
            <a:r>
              <a:rPr lang="cs-CZ" dirty="0" err="1">
                <a:solidFill>
                  <a:schemeClr val="tx1"/>
                </a:solidFill>
              </a:rPr>
              <a:t>components</a:t>
            </a:r>
            <a:r>
              <a:rPr lang="cs-CZ" dirty="0">
                <a:solidFill>
                  <a:schemeClr val="tx1"/>
                </a:solidFill>
              </a:rPr>
              <a:t>: long-term and </a:t>
            </a:r>
            <a:r>
              <a:rPr lang="cs-CZ" dirty="0" err="1">
                <a:solidFill>
                  <a:schemeClr val="tx1"/>
                </a:solidFill>
              </a:rPr>
              <a:t>short</a:t>
            </a:r>
            <a:r>
              <a:rPr lang="cs-CZ" dirty="0">
                <a:solidFill>
                  <a:schemeClr val="tx1"/>
                </a:solidFill>
              </a:rPr>
              <a:t>-term user </a:t>
            </a:r>
            <a:r>
              <a:rPr lang="cs-CZ" dirty="0" err="1">
                <a:solidFill>
                  <a:schemeClr val="tx1"/>
                </a:solidFill>
              </a:rPr>
              <a:t>preferences</a:t>
            </a:r>
            <a:endParaRPr lang="cs-CZ" dirty="0">
              <a:solidFill>
                <a:schemeClr val="tx1"/>
              </a:solidFill>
            </a:endParaRPr>
          </a:p>
          <a:p>
            <a:pPr lvl="1">
              <a:lnSpc>
                <a:spcPct val="90000"/>
              </a:lnSpc>
            </a:pPr>
            <a:r>
              <a:rPr lang="cs-CZ" dirty="0">
                <a:solidFill>
                  <a:schemeClr val="tx1"/>
                </a:solidFill>
              </a:rPr>
              <a:t>Short-term: based on LSTM trained on the sequence of user behavior (tweaks with time distance)</a:t>
            </a:r>
          </a:p>
          <a:p>
            <a:pPr lvl="1">
              <a:lnSpc>
                <a:spcPct val="90000"/>
              </a:lnSpc>
            </a:pPr>
            <a:r>
              <a:rPr lang="cs-CZ" dirty="0">
                <a:solidFill>
                  <a:schemeClr val="tx1"/>
                </a:solidFill>
              </a:rPr>
              <a:t>Long-term: </a:t>
            </a:r>
            <a:r>
              <a:rPr lang="cs-CZ" dirty="0" err="1">
                <a:solidFill>
                  <a:schemeClr val="tx1"/>
                </a:solidFill>
              </a:rPr>
              <a:t>assymetric</a:t>
            </a:r>
            <a:r>
              <a:rPr lang="cs-CZ" dirty="0">
                <a:solidFill>
                  <a:schemeClr val="tx1"/>
                </a:solidFill>
              </a:rPr>
              <a:t> SVD </a:t>
            </a:r>
          </a:p>
          <a:p>
            <a:pPr lvl="2">
              <a:lnSpc>
                <a:spcPct val="90000"/>
              </a:lnSpc>
            </a:pPr>
            <a:r>
              <a:rPr lang="cs-CZ" dirty="0" err="1">
                <a:solidFill>
                  <a:schemeClr val="tx1"/>
                </a:solidFill>
              </a:rPr>
              <a:t>users</a:t>
            </a:r>
            <a:r>
              <a:rPr lang="cs-CZ" dirty="0">
                <a:solidFill>
                  <a:schemeClr val="tx1"/>
                </a:solidFill>
              </a:rPr>
              <a:t> are </a:t>
            </a:r>
            <a:r>
              <a:rPr lang="cs-CZ" dirty="0" err="1">
                <a:solidFill>
                  <a:schemeClr val="tx1"/>
                </a:solidFill>
              </a:rPr>
              <a:t>represented</a:t>
            </a:r>
            <a:r>
              <a:rPr lang="cs-CZ" dirty="0">
                <a:solidFill>
                  <a:schemeClr val="tx1"/>
                </a:solidFill>
              </a:rPr>
              <a:t> </a:t>
            </a:r>
            <a:r>
              <a:rPr lang="cs-CZ" dirty="0" err="1">
                <a:solidFill>
                  <a:schemeClr val="tx1"/>
                </a:solidFill>
              </a:rPr>
              <a:t>through</a:t>
            </a:r>
            <a:r>
              <a:rPr lang="cs-CZ" dirty="0">
                <a:solidFill>
                  <a:schemeClr val="tx1"/>
                </a:solidFill>
              </a:rPr>
              <a:t> </a:t>
            </a:r>
            <a:r>
              <a:rPr lang="cs-CZ" dirty="0" err="1">
                <a:solidFill>
                  <a:schemeClr val="tx1"/>
                </a:solidFill>
              </a:rPr>
              <a:t>weighted</a:t>
            </a:r>
            <a:r>
              <a:rPr lang="cs-CZ" dirty="0">
                <a:solidFill>
                  <a:schemeClr val="tx1"/>
                </a:solidFill>
              </a:rPr>
              <a:t> sum </a:t>
            </a:r>
            <a:r>
              <a:rPr lang="cs-CZ" dirty="0" err="1">
                <a:solidFill>
                  <a:schemeClr val="tx1"/>
                </a:solidFill>
              </a:rPr>
              <a:t>of</a:t>
            </a:r>
            <a:r>
              <a:rPr lang="cs-CZ" dirty="0">
                <a:solidFill>
                  <a:schemeClr val="tx1"/>
                </a:solidFill>
              </a:rPr>
              <a:t> </a:t>
            </a:r>
            <a:r>
              <a:rPr lang="cs-CZ" dirty="0" err="1">
                <a:solidFill>
                  <a:schemeClr val="tx1"/>
                </a:solidFill>
              </a:rPr>
              <a:t>items</a:t>
            </a:r>
            <a:r>
              <a:rPr lang="cs-CZ" dirty="0">
                <a:solidFill>
                  <a:schemeClr val="tx1"/>
                </a:solidFill>
              </a:rPr>
              <a:t> </a:t>
            </a:r>
            <a:r>
              <a:rPr lang="cs-CZ" dirty="0" err="1">
                <a:solidFill>
                  <a:schemeClr val="tx1"/>
                </a:solidFill>
              </a:rPr>
              <a:t>they</a:t>
            </a:r>
            <a:r>
              <a:rPr lang="cs-CZ" dirty="0">
                <a:solidFill>
                  <a:schemeClr val="tx1"/>
                </a:solidFill>
              </a:rPr>
              <a:t> </a:t>
            </a:r>
            <a:r>
              <a:rPr lang="cs-CZ" dirty="0" err="1">
                <a:solidFill>
                  <a:schemeClr val="tx1"/>
                </a:solidFill>
              </a:rPr>
              <a:t>interacted</a:t>
            </a:r>
            <a:r>
              <a:rPr lang="cs-CZ" dirty="0">
                <a:solidFill>
                  <a:schemeClr val="tx1"/>
                </a:solidFill>
              </a:rPr>
              <a:t> </a:t>
            </a:r>
            <a:r>
              <a:rPr lang="cs-CZ" dirty="0" err="1">
                <a:solidFill>
                  <a:schemeClr val="tx1"/>
                </a:solidFill>
              </a:rPr>
              <a:t>with</a:t>
            </a:r>
            <a:endParaRPr lang="cs-CZ" dirty="0">
              <a:solidFill>
                <a:schemeClr val="tx1"/>
              </a:solidFill>
            </a:endParaRPr>
          </a:p>
          <a:p>
            <a:pPr lvl="2">
              <a:lnSpc>
                <a:spcPct val="90000"/>
              </a:lnSpc>
            </a:pPr>
            <a:r>
              <a:rPr lang="cs-CZ" dirty="0" err="1">
                <a:solidFill>
                  <a:schemeClr val="tx1"/>
                </a:solidFill>
              </a:rPr>
              <a:t>This</a:t>
            </a:r>
            <a:r>
              <a:rPr lang="cs-CZ" dirty="0">
                <a:solidFill>
                  <a:schemeClr val="tx1"/>
                </a:solidFill>
              </a:rPr>
              <a:t> </a:t>
            </a:r>
            <a:r>
              <a:rPr lang="cs-CZ" dirty="0" err="1">
                <a:solidFill>
                  <a:schemeClr val="tx1"/>
                </a:solidFill>
              </a:rPr>
              <a:t>representation</a:t>
            </a:r>
            <a:r>
              <a:rPr lang="cs-CZ" dirty="0">
                <a:solidFill>
                  <a:schemeClr val="tx1"/>
                </a:solidFill>
              </a:rPr>
              <a:t> </a:t>
            </a:r>
            <a:r>
              <a:rPr lang="cs-CZ" dirty="0" err="1">
                <a:solidFill>
                  <a:schemeClr val="tx1"/>
                </a:solidFill>
              </a:rPr>
              <a:t>can</a:t>
            </a:r>
            <a:r>
              <a:rPr lang="cs-CZ" dirty="0">
                <a:solidFill>
                  <a:schemeClr val="tx1"/>
                </a:solidFill>
              </a:rPr>
              <a:t> </a:t>
            </a:r>
            <a:r>
              <a:rPr lang="cs-CZ" dirty="0" err="1">
                <a:solidFill>
                  <a:schemeClr val="tx1"/>
                </a:solidFill>
              </a:rPr>
              <a:t>be</a:t>
            </a:r>
            <a:r>
              <a:rPr lang="cs-CZ" dirty="0">
                <a:solidFill>
                  <a:schemeClr val="tx1"/>
                </a:solidFill>
              </a:rPr>
              <a:t> </a:t>
            </a:r>
            <a:r>
              <a:rPr lang="cs-CZ" dirty="0" err="1">
                <a:solidFill>
                  <a:schemeClr val="tx1"/>
                </a:solidFill>
              </a:rPr>
              <a:t>modified</a:t>
            </a:r>
            <a:r>
              <a:rPr lang="cs-CZ" dirty="0">
                <a:solidFill>
                  <a:schemeClr val="tx1"/>
                </a:solidFill>
              </a:rPr>
              <a:t> </a:t>
            </a:r>
            <a:r>
              <a:rPr lang="cs-CZ" dirty="0" err="1">
                <a:solidFill>
                  <a:schemeClr val="tx1"/>
                </a:solidFill>
              </a:rPr>
              <a:t>e.g</a:t>
            </a:r>
            <a:r>
              <a:rPr lang="cs-CZ" dirty="0">
                <a:solidFill>
                  <a:schemeClr val="tx1"/>
                </a:solidFill>
              </a:rPr>
              <a:t>. to </a:t>
            </a:r>
            <a:r>
              <a:rPr lang="cs-CZ" dirty="0" err="1">
                <a:solidFill>
                  <a:schemeClr val="tx1"/>
                </a:solidFill>
              </a:rPr>
              <a:t>cover</a:t>
            </a:r>
            <a:r>
              <a:rPr lang="cs-CZ" dirty="0">
                <a:solidFill>
                  <a:schemeClr val="tx1"/>
                </a:solidFill>
              </a:rPr>
              <a:t> </a:t>
            </a:r>
            <a:r>
              <a:rPr lang="cs-CZ" dirty="0" err="1">
                <a:solidFill>
                  <a:schemeClr val="tx1"/>
                </a:solidFill>
              </a:rPr>
              <a:t>searched</a:t>
            </a:r>
            <a:r>
              <a:rPr lang="cs-CZ" dirty="0">
                <a:solidFill>
                  <a:schemeClr val="tx1"/>
                </a:solidFill>
              </a:rPr>
              <a:t> </a:t>
            </a:r>
            <a:r>
              <a:rPr lang="cs-CZ" dirty="0" err="1">
                <a:solidFill>
                  <a:schemeClr val="tx1"/>
                </a:solidFill>
              </a:rPr>
              <a:t>terms</a:t>
            </a:r>
            <a:endParaRPr lang="cs-CZ" dirty="0">
              <a:solidFill>
                <a:schemeClr val="tx1"/>
              </a:solidFill>
            </a:endParaRPr>
          </a:p>
          <a:p>
            <a:pPr lvl="1">
              <a:lnSpc>
                <a:spcPct val="90000"/>
              </a:lnSpc>
            </a:pPr>
            <a:endParaRPr lang="cs-CZ" dirty="0">
              <a:solidFill>
                <a:schemeClr val="tx1"/>
              </a:solidFill>
            </a:endParaRPr>
          </a:p>
          <a:p>
            <a:pPr lvl="1">
              <a:lnSpc>
                <a:spcPct val="90000"/>
              </a:lnSpc>
            </a:pPr>
            <a:r>
              <a:rPr lang="cs-CZ" dirty="0" err="1">
                <a:solidFill>
                  <a:schemeClr val="tx1"/>
                </a:solidFill>
              </a:rPr>
              <a:t>Adaptive</a:t>
            </a:r>
            <a:r>
              <a:rPr lang="cs-CZ" dirty="0">
                <a:solidFill>
                  <a:schemeClr val="tx1"/>
                </a:solidFill>
              </a:rPr>
              <a:t> </a:t>
            </a:r>
            <a:r>
              <a:rPr lang="cs-CZ" dirty="0" err="1">
                <a:solidFill>
                  <a:schemeClr val="tx1"/>
                </a:solidFill>
              </a:rPr>
              <a:t>fusion</a:t>
            </a:r>
            <a:r>
              <a:rPr lang="cs-CZ" dirty="0">
                <a:solidFill>
                  <a:schemeClr val="tx1"/>
                </a:solidFill>
              </a:rPr>
              <a:t> </a:t>
            </a:r>
            <a:r>
              <a:rPr lang="cs-CZ" dirty="0" err="1">
                <a:solidFill>
                  <a:schemeClr val="tx1"/>
                </a:solidFill>
              </a:rPr>
              <a:t>of</a:t>
            </a:r>
            <a:r>
              <a:rPr lang="cs-CZ" dirty="0">
                <a:solidFill>
                  <a:schemeClr val="tx1"/>
                </a:solidFill>
              </a:rPr>
              <a:t> long and </a:t>
            </a:r>
            <a:r>
              <a:rPr lang="cs-CZ" dirty="0" err="1">
                <a:solidFill>
                  <a:schemeClr val="tx1"/>
                </a:solidFill>
              </a:rPr>
              <a:t>short</a:t>
            </a:r>
            <a:r>
              <a:rPr lang="cs-CZ" dirty="0">
                <a:solidFill>
                  <a:schemeClr val="tx1"/>
                </a:solidFill>
              </a:rPr>
              <a:t> term </a:t>
            </a:r>
            <a:r>
              <a:rPr lang="cs-CZ" dirty="0" err="1">
                <a:solidFill>
                  <a:schemeClr val="tx1"/>
                </a:solidFill>
              </a:rPr>
              <a:t>preferences</a:t>
            </a:r>
            <a:r>
              <a:rPr lang="cs-CZ" dirty="0">
                <a:solidFill>
                  <a:schemeClr val="tx1"/>
                </a:solidFill>
              </a:rPr>
              <a:t> to </a:t>
            </a:r>
            <a:r>
              <a:rPr lang="cs-CZ" dirty="0" err="1">
                <a:solidFill>
                  <a:schemeClr val="tx1"/>
                </a:solidFill>
              </a:rPr>
              <a:t>derive</a:t>
            </a:r>
            <a:r>
              <a:rPr lang="cs-CZ" dirty="0">
                <a:solidFill>
                  <a:schemeClr val="tx1"/>
                </a:solidFill>
              </a:rPr>
              <a:t> </a:t>
            </a:r>
            <a:r>
              <a:rPr lang="cs-CZ" dirty="0" err="1">
                <a:solidFill>
                  <a:schemeClr val="tx1"/>
                </a:solidFill>
              </a:rPr>
              <a:t>final</a:t>
            </a:r>
            <a:r>
              <a:rPr lang="cs-CZ" dirty="0">
                <a:solidFill>
                  <a:schemeClr val="tx1"/>
                </a:solidFill>
              </a:rPr>
              <a:t> </a:t>
            </a:r>
            <a:r>
              <a:rPr lang="cs-CZ" dirty="0" err="1">
                <a:solidFill>
                  <a:schemeClr val="tx1"/>
                </a:solidFill>
              </a:rPr>
              <a:t>latent</a:t>
            </a:r>
            <a:r>
              <a:rPr lang="cs-CZ" dirty="0">
                <a:solidFill>
                  <a:schemeClr val="tx1"/>
                </a:solidFill>
              </a:rPr>
              <a:t> </a:t>
            </a:r>
            <a:r>
              <a:rPr lang="cs-CZ" dirty="0" err="1">
                <a:solidFill>
                  <a:schemeClr val="tx1"/>
                </a:solidFill>
              </a:rPr>
              <a:t>vector</a:t>
            </a:r>
            <a:r>
              <a:rPr lang="cs-CZ" dirty="0">
                <a:solidFill>
                  <a:schemeClr val="tx1"/>
                </a:solidFill>
              </a:rPr>
              <a:t> </a:t>
            </a:r>
            <a:r>
              <a:rPr lang="cs-CZ" dirty="0" err="1">
                <a:solidFill>
                  <a:schemeClr val="tx1"/>
                </a:solidFill>
              </a:rPr>
              <a:t>for</a:t>
            </a:r>
            <a:r>
              <a:rPr lang="cs-CZ" dirty="0">
                <a:solidFill>
                  <a:schemeClr val="tx1"/>
                </a:solidFill>
              </a:rPr>
              <a:t> user</a:t>
            </a:r>
          </a:p>
          <a:p>
            <a:pPr lvl="1">
              <a:lnSpc>
                <a:spcPct val="90000"/>
              </a:lnSpc>
            </a:pPr>
            <a:endParaRPr lang="cs-CZ" dirty="0">
              <a:solidFill>
                <a:schemeClr val="tx1"/>
              </a:solidFill>
            </a:endParaRPr>
          </a:p>
        </p:txBody>
      </p:sp>
    </p:spTree>
    <p:extLst>
      <p:ext uri="{BB962C8B-B14F-4D97-AF65-F5344CB8AC3E}">
        <p14:creationId xmlns:p14="http://schemas.microsoft.com/office/powerpoint/2010/main" val="2865938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a:bodyPr>
          <a:lstStyle/>
          <a:p>
            <a:pPr>
              <a:lnSpc>
                <a:spcPct val="90000"/>
              </a:lnSpc>
            </a:pPr>
            <a:r>
              <a:rPr lang="cs-CZ" b="1" dirty="0" err="1">
                <a:solidFill>
                  <a:srgbClr val="00B050"/>
                </a:solidFill>
              </a:rPr>
              <a:t>Option</a:t>
            </a:r>
            <a:r>
              <a:rPr lang="cs-CZ" b="1" dirty="0">
                <a:solidFill>
                  <a:srgbClr val="00B050"/>
                </a:solidFill>
              </a:rPr>
              <a:t> #1 </a:t>
            </a:r>
            <a:r>
              <a:rPr lang="cs-CZ" b="1" dirty="0" err="1">
                <a:solidFill>
                  <a:srgbClr val="00B050"/>
                </a:solidFill>
              </a:rPr>
              <a:t>content-based</a:t>
            </a:r>
            <a:r>
              <a:rPr lang="cs-CZ" b="1" dirty="0">
                <a:solidFill>
                  <a:srgbClr val="00B050"/>
                </a:solidFill>
              </a:rPr>
              <a:t> </a:t>
            </a:r>
            <a:r>
              <a:rPr lang="cs-CZ" b="1" dirty="0" err="1">
                <a:solidFill>
                  <a:srgbClr val="00B050"/>
                </a:solidFill>
              </a:rPr>
              <a:t>representation</a:t>
            </a:r>
            <a:r>
              <a:rPr lang="cs-CZ" b="1" dirty="0">
                <a:solidFill>
                  <a:srgbClr val="00B050"/>
                </a:solidFill>
              </a:rPr>
              <a:t> - </a:t>
            </a:r>
            <a:r>
              <a:rPr lang="cs-CZ" b="1" dirty="0" err="1">
                <a:solidFill>
                  <a:srgbClr val="00B050"/>
                </a:solidFill>
              </a:rPr>
              <a:t>extension</a:t>
            </a:r>
            <a:endParaRPr lang="cs-CZ" b="1" dirty="0">
              <a:solidFill>
                <a:srgbClr val="00B050"/>
              </a:solidFill>
            </a:endParaRPr>
          </a:p>
          <a:p>
            <a:pPr lvl="1">
              <a:lnSpc>
                <a:spcPct val="90000"/>
              </a:lnSpc>
            </a:pPr>
            <a:r>
              <a:rPr lang="cs-CZ" dirty="0" err="1">
                <a:solidFill>
                  <a:schemeClr val="tx1"/>
                </a:solidFill>
              </a:rPr>
              <a:t>Beware</a:t>
            </a:r>
            <a:r>
              <a:rPr lang="cs-CZ" dirty="0">
                <a:solidFill>
                  <a:schemeClr val="tx1"/>
                </a:solidFill>
              </a:rPr>
              <a:t> on </a:t>
            </a:r>
            <a:r>
              <a:rPr lang="cs-CZ" dirty="0" err="1">
                <a:solidFill>
                  <a:schemeClr val="tx1"/>
                </a:solidFill>
              </a:rPr>
              <a:t>how</a:t>
            </a:r>
            <a:r>
              <a:rPr lang="cs-CZ" dirty="0">
                <a:solidFill>
                  <a:schemeClr val="tx1"/>
                </a:solidFill>
              </a:rPr>
              <a:t> to </a:t>
            </a:r>
            <a:r>
              <a:rPr lang="cs-CZ" dirty="0" err="1">
                <a:solidFill>
                  <a:schemeClr val="tx1"/>
                </a:solidFill>
              </a:rPr>
              <a:t>represent</a:t>
            </a:r>
            <a:r>
              <a:rPr lang="cs-CZ" dirty="0">
                <a:solidFill>
                  <a:schemeClr val="tx1"/>
                </a:solidFill>
              </a:rPr>
              <a:t> </a:t>
            </a:r>
            <a:r>
              <a:rPr lang="cs-CZ" dirty="0" err="1">
                <a:solidFill>
                  <a:schemeClr val="tx1"/>
                </a:solidFill>
              </a:rPr>
              <a:t>search</a:t>
            </a:r>
            <a:r>
              <a:rPr lang="cs-CZ" dirty="0">
                <a:solidFill>
                  <a:schemeClr val="tx1"/>
                </a:solidFill>
              </a:rPr>
              <a:t> </a:t>
            </a:r>
            <a:r>
              <a:rPr lang="cs-CZ" dirty="0" err="1">
                <a:solidFill>
                  <a:schemeClr val="tx1"/>
                </a:solidFill>
              </a:rPr>
              <a:t>terms</a:t>
            </a:r>
            <a:endParaRPr lang="cs-CZ" dirty="0">
              <a:solidFill>
                <a:schemeClr val="tx1"/>
              </a:solidFill>
            </a:endParaRPr>
          </a:p>
          <a:p>
            <a:pPr lvl="2">
              <a:lnSpc>
                <a:spcPct val="90000"/>
              </a:lnSpc>
            </a:pPr>
            <a:r>
              <a:rPr lang="cs-CZ" dirty="0" err="1">
                <a:solidFill>
                  <a:schemeClr val="tx1"/>
                </a:solidFill>
              </a:rPr>
              <a:t>Different</a:t>
            </a:r>
            <a:r>
              <a:rPr lang="cs-CZ" dirty="0">
                <a:solidFill>
                  <a:schemeClr val="tx1"/>
                </a:solidFill>
              </a:rPr>
              <a:t> </a:t>
            </a:r>
            <a:r>
              <a:rPr lang="cs-CZ" dirty="0" err="1">
                <a:solidFill>
                  <a:schemeClr val="tx1"/>
                </a:solidFill>
              </a:rPr>
              <a:t>ranges</a:t>
            </a:r>
            <a:r>
              <a:rPr lang="cs-CZ" dirty="0">
                <a:solidFill>
                  <a:schemeClr val="tx1"/>
                </a:solidFill>
              </a:rPr>
              <a:t> </a:t>
            </a:r>
            <a:r>
              <a:rPr lang="cs-CZ" dirty="0" err="1">
                <a:solidFill>
                  <a:schemeClr val="tx1"/>
                </a:solidFill>
              </a:rPr>
              <a:t>for</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same</a:t>
            </a:r>
            <a:r>
              <a:rPr lang="cs-CZ" dirty="0">
                <a:solidFill>
                  <a:schemeClr val="tx1"/>
                </a:solidFill>
              </a:rPr>
              <a:t> </a:t>
            </a:r>
            <a:r>
              <a:rPr lang="cs-CZ" dirty="0" err="1">
                <a:solidFill>
                  <a:schemeClr val="tx1"/>
                </a:solidFill>
              </a:rPr>
              <a:t>attributes</a:t>
            </a:r>
            <a:r>
              <a:rPr lang="cs-CZ" dirty="0">
                <a:solidFill>
                  <a:schemeClr val="tx1"/>
                </a:solidFill>
              </a:rPr>
              <a:t> </a:t>
            </a:r>
            <a:r>
              <a:rPr lang="cs-CZ" dirty="0" err="1">
                <a:solidFill>
                  <a:schemeClr val="tx1"/>
                </a:solidFill>
              </a:rPr>
              <a:t>throughout</a:t>
            </a:r>
            <a:r>
              <a:rPr lang="cs-CZ" dirty="0">
                <a:solidFill>
                  <a:schemeClr val="tx1"/>
                </a:solidFill>
              </a:rPr>
              <a:t> </a:t>
            </a:r>
            <a:r>
              <a:rPr lang="cs-CZ" dirty="0" err="1">
                <a:solidFill>
                  <a:schemeClr val="tx1"/>
                </a:solidFill>
              </a:rPr>
              <a:t>various</a:t>
            </a:r>
            <a:r>
              <a:rPr lang="cs-CZ" dirty="0">
                <a:solidFill>
                  <a:schemeClr val="tx1"/>
                </a:solidFill>
              </a:rPr>
              <a:t> </a:t>
            </a:r>
            <a:r>
              <a:rPr lang="cs-CZ" dirty="0" err="1">
                <a:solidFill>
                  <a:schemeClr val="tx1"/>
                </a:solidFill>
              </a:rPr>
              <a:t>categories</a:t>
            </a:r>
            <a:r>
              <a:rPr lang="cs-CZ" dirty="0">
                <a:solidFill>
                  <a:schemeClr val="tx1"/>
                </a:solidFill>
              </a:rPr>
              <a:t> (</a:t>
            </a:r>
            <a:r>
              <a:rPr lang="cs-CZ" dirty="0" err="1">
                <a:solidFill>
                  <a:schemeClr val="tx1"/>
                </a:solidFill>
              </a:rPr>
              <a:t>e.g</a:t>
            </a:r>
            <a:r>
              <a:rPr lang="cs-CZ" dirty="0">
                <a:solidFill>
                  <a:schemeClr val="tx1"/>
                </a:solidFill>
              </a:rPr>
              <a:t>. </a:t>
            </a:r>
            <a:r>
              <a:rPr lang="cs-CZ" dirty="0" err="1">
                <a:solidFill>
                  <a:schemeClr val="tx1"/>
                </a:solidFill>
              </a:rPr>
              <a:t>Fridge</a:t>
            </a:r>
            <a:r>
              <a:rPr lang="cs-CZ" dirty="0">
                <a:solidFill>
                  <a:schemeClr val="tx1"/>
                </a:solidFill>
              </a:rPr>
              <a:t> vs. </a:t>
            </a:r>
            <a:r>
              <a:rPr lang="cs-CZ" dirty="0" err="1">
                <a:solidFill>
                  <a:schemeClr val="tx1"/>
                </a:solidFill>
              </a:rPr>
              <a:t>Keyboard</a:t>
            </a:r>
            <a:r>
              <a:rPr lang="cs-CZ" dirty="0">
                <a:solidFill>
                  <a:schemeClr val="tx1"/>
                </a:solidFill>
              </a:rPr>
              <a:t>)</a:t>
            </a:r>
          </a:p>
          <a:p>
            <a:pPr lvl="2">
              <a:lnSpc>
                <a:spcPct val="90000"/>
              </a:lnSpc>
            </a:pPr>
            <a:r>
              <a:rPr lang="cs-CZ" dirty="0" err="1">
                <a:solidFill>
                  <a:schemeClr val="tx1"/>
                </a:solidFill>
              </a:rPr>
              <a:t>Different</a:t>
            </a:r>
            <a:r>
              <a:rPr lang="cs-CZ" dirty="0">
                <a:solidFill>
                  <a:schemeClr val="tx1"/>
                </a:solidFill>
              </a:rPr>
              <a:t> set </a:t>
            </a:r>
            <a:r>
              <a:rPr lang="cs-CZ" dirty="0" err="1">
                <a:solidFill>
                  <a:schemeClr val="tx1"/>
                </a:solidFill>
              </a:rPr>
              <a:t>of</a:t>
            </a:r>
            <a:r>
              <a:rPr lang="cs-CZ" dirty="0">
                <a:solidFill>
                  <a:schemeClr val="tx1"/>
                </a:solidFill>
              </a:rPr>
              <a:t> </a:t>
            </a:r>
            <a:r>
              <a:rPr lang="cs-CZ" dirty="0" err="1">
                <a:solidFill>
                  <a:schemeClr val="tx1"/>
                </a:solidFill>
              </a:rPr>
              <a:t>attributes</a:t>
            </a:r>
            <a:r>
              <a:rPr lang="cs-CZ" dirty="0">
                <a:solidFill>
                  <a:schemeClr val="tx1"/>
                </a:solidFill>
              </a:rPr>
              <a:t> </a:t>
            </a:r>
            <a:r>
              <a:rPr lang="cs-CZ" dirty="0" err="1">
                <a:solidFill>
                  <a:schemeClr val="tx1"/>
                </a:solidFill>
              </a:rPr>
              <a:t>for</a:t>
            </a:r>
            <a:r>
              <a:rPr lang="cs-CZ" dirty="0">
                <a:solidFill>
                  <a:schemeClr val="tx1"/>
                </a:solidFill>
              </a:rPr>
              <a:t> </a:t>
            </a:r>
            <a:r>
              <a:rPr lang="cs-CZ" dirty="0" err="1">
                <a:solidFill>
                  <a:schemeClr val="tx1"/>
                </a:solidFill>
              </a:rPr>
              <a:t>various</a:t>
            </a:r>
            <a:r>
              <a:rPr lang="cs-CZ" dirty="0">
                <a:solidFill>
                  <a:schemeClr val="tx1"/>
                </a:solidFill>
              </a:rPr>
              <a:t> </a:t>
            </a:r>
            <a:r>
              <a:rPr lang="cs-CZ" dirty="0" err="1">
                <a:solidFill>
                  <a:schemeClr val="tx1"/>
                </a:solidFill>
              </a:rPr>
              <a:t>categories</a:t>
            </a:r>
            <a:endParaRPr lang="cs-CZ" dirty="0">
              <a:solidFill>
                <a:schemeClr val="tx1"/>
              </a:solidFill>
            </a:endParaRPr>
          </a:p>
          <a:p>
            <a:pPr lvl="2">
              <a:lnSpc>
                <a:spcPct val="90000"/>
              </a:lnSpc>
            </a:pPr>
            <a:r>
              <a:rPr lang="cs-CZ" dirty="0" err="1">
                <a:solidFill>
                  <a:schemeClr val="tx1"/>
                </a:solidFill>
              </a:rPr>
              <a:t>The</a:t>
            </a:r>
            <a:r>
              <a:rPr lang="cs-CZ" dirty="0">
                <a:solidFill>
                  <a:schemeClr val="tx1"/>
                </a:solidFill>
              </a:rPr>
              <a:t> </a:t>
            </a:r>
            <a:r>
              <a:rPr lang="cs-CZ" dirty="0" err="1">
                <a:solidFill>
                  <a:schemeClr val="tx1"/>
                </a:solidFill>
              </a:rPr>
              <a:t>same</a:t>
            </a:r>
            <a:r>
              <a:rPr lang="cs-CZ" dirty="0">
                <a:solidFill>
                  <a:schemeClr val="tx1"/>
                </a:solidFill>
              </a:rPr>
              <a:t> </a:t>
            </a:r>
            <a:r>
              <a:rPr lang="cs-CZ" dirty="0" err="1">
                <a:solidFill>
                  <a:schemeClr val="tx1"/>
                </a:solidFill>
              </a:rPr>
              <a:t>value</a:t>
            </a:r>
            <a:r>
              <a:rPr lang="cs-CZ" dirty="0">
                <a:solidFill>
                  <a:schemeClr val="tx1"/>
                </a:solidFill>
              </a:rPr>
              <a:t> </a:t>
            </a:r>
            <a:r>
              <a:rPr lang="cs-CZ" dirty="0" err="1">
                <a:solidFill>
                  <a:schemeClr val="tx1"/>
                </a:solidFill>
              </a:rPr>
              <a:t>may</a:t>
            </a:r>
            <a:r>
              <a:rPr lang="cs-CZ" dirty="0">
                <a:solidFill>
                  <a:schemeClr val="tx1"/>
                </a:solidFill>
              </a:rPr>
              <a:t> </a:t>
            </a:r>
            <a:r>
              <a:rPr lang="cs-CZ" dirty="0" err="1">
                <a:solidFill>
                  <a:schemeClr val="tx1"/>
                </a:solidFill>
              </a:rPr>
              <a:t>have</a:t>
            </a:r>
            <a:r>
              <a:rPr lang="cs-CZ" dirty="0">
                <a:solidFill>
                  <a:schemeClr val="tx1"/>
                </a:solidFill>
              </a:rPr>
              <a:t> a </a:t>
            </a:r>
            <a:r>
              <a:rPr lang="cs-CZ" dirty="0" err="1">
                <a:solidFill>
                  <a:schemeClr val="tx1"/>
                </a:solidFill>
              </a:rPr>
              <a:t>different</a:t>
            </a:r>
            <a:r>
              <a:rPr lang="cs-CZ" dirty="0">
                <a:solidFill>
                  <a:schemeClr val="tx1"/>
                </a:solidFill>
              </a:rPr>
              <a:t> </a:t>
            </a:r>
            <a:r>
              <a:rPr lang="cs-CZ" dirty="0" err="1">
                <a:solidFill>
                  <a:schemeClr val="tx1"/>
                </a:solidFill>
              </a:rPr>
              <a:t>meaning</a:t>
            </a:r>
            <a:r>
              <a:rPr lang="cs-CZ" dirty="0">
                <a:solidFill>
                  <a:schemeClr val="tx1"/>
                </a:solidFill>
              </a:rPr>
              <a:t> </a:t>
            </a:r>
            <a:r>
              <a:rPr lang="cs-CZ" dirty="0" err="1">
                <a:solidFill>
                  <a:schemeClr val="tx1"/>
                </a:solidFill>
              </a:rPr>
              <a:t>throughout</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time</a:t>
            </a:r>
            <a:r>
              <a:rPr lang="cs-CZ" dirty="0">
                <a:solidFill>
                  <a:schemeClr val="tx1"/>
                </a:solidFill>
              </a:rPr>
              <a:t> </a:t>
            </a:r>
          </a:p>
          <a:p>
            <a:pPr lvl="3">
              <a:lnSpc>
                <a:spcPct val="90000"/>
              </a:lnSpc>
            </a:pPr>
            <a:r>
              <a:rPr lang="cs-CZ" sz="1400" dirty="0">
                <a:solidFill>
                  <a:schemeClr val="tx1"/>
                </a:solidFill>
              </a:rPr>
              <a:t>„500GB HDD“ </a:t>
            </a:r>
            <a:r>
              <a:rPr lang="cs-CZ" sz="1400" dirty="0" err="1">
                <a:solidFill>
                  <a:schemeClr val="tx1"/>
                </a:solidFill>
              </a:rPr>
              <a:t>now</a:t>
            </a:r>
            <a:r>
              <a:rPr lang="cs-CZ" sz="1400" dirty="0">
                <a:solidFill>
                  <a:schemeClr val="tx1"/>
                </a:solidFill>
              </a:rPr>
              <a:t> vs. 5 </a:t>
            </a:r>
            <a:r>
              <a:rPr lang="cs-CZ" sz="1400" dirty="0" err="1">
                <a:solidFill>
                  <a:schemeClr val="tx1"/>
                </a:solidFill>
              </a:rPr>
              <a:t>years</a:t>
            </a:r>
            <a:r>
              <a:rPr lang="cs-CZ" sz="1400" dirty="0">
                <a:solidFill>
                  <a:schemeClr val="tx1"/>
                </a:solidFill>
              </a:rPr>
              <a:t> ago</a:t>
            </a:r>
          </a:p>
          <a:p>
            <a:pPr lvl="3">
              <a:lnSpc>
                <a:spcPct val="90000"/>
              </a:lnSpc>
            </a:pPr>
            <a:r>
              <a:rPr lang="cs-CZ" sz="1400" dirty="0">
                <a:solidFill>
                  <a:schemeClr val="tx1"/>
                </a:solidFill>
              </a:rPr>
              <a:t>„</a:t>
            </a:r>
            <a:r>
              <a:rPr lang="cs-CZ" sz="1400" dirty="0" err="1">
                <a:solidFill>
                  <a:schemeClr val="tx1"/>
                </a:solidFill>
              </a:rPr>
              <a:t>Movies</a:t>
            </a:r>
            <a:r>
              <a:rPr lang="cs-CZ" sz="1400" dirty="0">
                <a:solidFill>
                  <a:schemeClr val="tx1"/>
                </a:solidFill>
              </a:rPr>
              <a:t> </a:t>
            </a:r>
            <a:r>
              <a:rPr lang="cs-CZ" sz="1400" dirty="0" err="1">
                <a:solidFill>
                  <a:schemeClr val="tx1"/>
                </a:solidFill>
              </a:rPr>
              <a:t>from</a:t>
            </a:r>
            <a:r>
              <a:rPr lang="cs-CZ" sz="1400" dirty="0">
                <a:solidFill>
                  <a:schemeClr val="tx1"/>
                </a:solidFill>
              </a:rPr>
              <a:t> 2018“ </a:t>
            </a:r>
            <a:r>
              <a:rPr lang="cs-CZ" sz="1400" dirty="0" err="1">
                <a:solidFill>
                  <a:schemeClr val="tx1"/>
                </a:solidFill>
              </a:rPr>
              <a:t>now</a:t>
            </a:r>
            <a:r>
              <a:rPr lang="cs-CZ" sz="1400" dirty="0">
                <a:solidFill>
                  <a:schemeClr val="tx1"/>
                </a:solidFill>
              </a:rPr>
              <a:t> vs. 3 </a:t>
            </a:r>
            <a:r>
              <a:rPr lang="cs-CZ" sz="1400" dirty="0" err="1">
                <a:solidFill>
                  <a:schemeClr val="tx1"/>
                </a:solidFill>
              </a:rPr>
              <a:t>years</a:t>
            </a:r>
            <a:r>
              <a:rPr lang="cs-CZ" sz="1400" dirty="0">
                <a:solidFill>
                  <a:schemeClr val="tx1"/>
                </a:solidFill>
              </a:rPr>
              <a:t> ago</a:t>
            </a:r>
          </a:p>
          <a:p>
            <a:pPr lvl="1">
              <a:lnSpc>
                <a:spcPct val="90000"/>
              </a:lnSpc>
            </a:pPr>
            <a:endParaRPr lang="cs-CZ" dirty="0">
              <a:solidFill>
                <a:schemeClr val="tx1"/>
              </a:solidFill>
            </a:endParaRPr>
          </a:p>
          <a:p>
            <a:pPr lvl="1">
              <a:lnSpc>
                <a:spcPct val="90000"/>
              </a:lnSpc>
            </a:pPr>
            <a:r>
              <a:rPr lang="cs-CZ" dirty="0">
                <a:solidFill>
                  <a:schemeClr val="tx1"/>
                </a:solidFill>
              </a:rPr>
              <a:t>Try to </a:t>
            </a:r>
            <a:r>
              <a:rPr lang="cs-CZ" dirty="0" err="1">
                <a:solidFill>
                  <a:schemeClr val="tx1"/>
                </a:solidFill>
              </a:rPr>
              <a:t>compensate</a:t>
            </a:r>
            <a:r>
              <a:rPr lang="cs-CZ" dirty="0">
                <a:solidFill>
                  <a:schemeClr val="tx1"/>
                </a:solidFill>
              </a:rPr>
              <a:t> </a:t>
            </a:r>
            <a:r>
              <a:rPr lang="cs-CZ" dirty="0" err="1">
                <a:solidFill>
                  <a:schemeClr val="tx1"/>
                </a:solidFill>
              </a:rPr>
              <a:t>for</a:t>
            </a:r>
            <a:r>
              <a:rPr lang="cs-CZ" dirty="0">
                <a:solidFill>
                  <a:schemeClr val="tx1"/>
                </a:solidFill>
              </a:rPr>
              <a:t> these </a:t>
            </a:r>
            <a:r>
              <a:rPr lang="cs-CZ" dirty="0" err="1">
                <a:solidFill>
                  <a:schemeClr val="tx1"/>
                </a:solidFill>
              </a:rPr>
              <a:t>biases</a:t>
            </a:r>
            <a:endParaRPr lang="cs-CZ" dirty="0">
              <a:solidFill>
                <a:schemeClr val="tx1"/>
              </a:solidFill>
            </a:endParaRPr>
          </a:p>
        </p:txBody>
      </p:sp>
    </p:spTree>
    <p:extLst>
      <p:ext uri="{BB962C8B-B14F-4D97-AF65-F5344CB8AC3E}">
        <p14:creationId xmlns:p14="http://schemas.microsoft.com/office/powerpoint/2010/main" val="255382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600" dirty="0"/>
              <a:t>Non-numeric feedback</a:t>
            </a:r>
            <a:endParaRPr lang="en-US" dirty="0"/>
          </a:p>
        </p:txBody>
      </p:sp>
      <p:sp>
        <p:nvSpPr>
          <p:cNvPr id="11" name="Zástupný symbol pro text 10"/>
          <p:cNvSpPr>
            <a:spLocks noGrp="1"/>
          </p:cNvSpPr>
          <p:nvPr>
            <p:ph type="body" idx="1"/>
          </p:nvPr>
        </p:nvSpPr>
        <p:spPr/>
        <p:txBody>
          <a:bodyPr/>
          <a:lstStyle/>
          <a:p>
            <a:r>
              <a:rPr lang="cs-CZ" dirty="0"/>
              <a:t>How reviews improve personalization</a:t>
            </a:r>
            <a:endParaRPr lang="en-US" dirty="0"/>
          </a:p>
        </p:txBody>
      </p:sp>
    </p:spTree>
    <p:extLst>
      <p:ext uri="{BB962C8B-B14F-4D97-AF65-F5344CB8AC3E}">
        <p14:creationId xmlns:p14="http://schemas.microsoft.com/office/powerpoint/2010/main" val="2917424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a:bodyPr>
          <a:lstStyle/>
          <a:p>
            <a:pPr>
              <a:lnSpc>
                <a:spcPct val="90000"/>
              </a:lnSpc>
            </a:pPr>
            <a:r>
              <a:rPr lang="cs-CZ" b="1" dirty="0">
                <a:solidFill>
                  <a:srgbClr val="00B050"/>
                </a:solidFill>
              </a:rPr>
              <a:t>Option #1 content-based representation – explicit model</a:t>
            </a:r>
          </a:p>
          <a:p>
            <a:pPr lvl="1">
              <a:lnSpc>
                <a:spcPct val="90000"/>
              </a:lnSpc>
            </a:pPr>
            <a:r>
              <a:rPr lang="cs-CZ" dirty="0">
                <a:solidFill>
                  <a:schemeClr val="tx1"/>
                </a:solidFill>
              </a:rPr>
              <a:t>Latent vs. Explicit model (previously described is latent)</a:t>
            </a:r>
          </a:p>
          <a:p>
            <a:pPr lvl="1">
              <a:lnSpc>
                <a:spcPct val="90000"/>
              </a:lnSpc>
            </a:pPr>
            <a:r>
              <a:rPr lang="cs-CZ" dirty="0">
                <a:solidFill>
                  <a:schemeClr val="tx1"/>
                </a:solidFill>
              </a:rPr>
              <a:t>Explicit model:</a:t>
            </a:r>
          </a:p>
          <a:p>
            <a:pPr lvl="2">
              <a:lnSpc>
                <a:spcPct val="90000"/>
              </a:lnSpc>
            </a:pPr>
            <a:r>
              <a:rPr lang="cs-CZ" dirty="0">
                <a:solidFill>
                  <a:schemeClr val="tx1"/>
                </a:solidFill>
              </a:rPr>
              <a:t>Distribution on searched values vs. all possible values</a:t>
            </a:r>
          </a:p>
          <a:p>
            <a:pPr lvl="2">
              <a:lnSpc>
                <a:spcPct val="90000"/>
              </a:lnSpc>
            </a:pPr>
            <a:r>
              <a:rPr lang="cs-CZ" dirty="0">
                <a:solidFill>
                  <a:schemeClr val="tx1"/>
                </a:solidFill>
              </a:rPr>
              <a:t>Probably relevant only for a subset of attributes</a:t>
            </a:r>
          </a:p>
          <a:p>
            <a:pPr lvl="2">
              <a:lnSpc>
                <a:spcPct val="90000"/>
              </a:lnSpc>
            </a:pPr>
            <a:r>
              <a:rPr lang="cs-CZ" dirty="0">
                <a:solidFill>
                  <a:schemeClr val="tx1"/>
                </a:solidFill>
              </a:rPr>
              <a:t>What about context (of other searched criteria)</a:t>
            </a:r>
          </a:p>
          <a:p>
            <a:pPr lvl="2">
              <a:lnSpc>
                <a:spcPct val="90000"/>
              </a:lnSpc>
            </a:pPr>
            <a:r>
              <a:rPr lang="cs-CZ" dirty="0">
                <a:solidFill>
                  <a:schemeClr val="tx1"/>
                </a:solidFill>
              </a:rPr>
              <a:t>Be especially aware of biases – category agnostic predictor (use CDF or similar rather than raw data)</a:t>
            </a:r>
          </a:p>
          <a:p>
            <a:pPr lvl="2">
              <a:lnSpc>
                <a:spcPct val="90000"/>
              </a:lnSpc>
            </a:pPr>
            <a:endParaRPr lang="cs-CZ" dirty="0">
              <a:solidFill>
                <a:schemeClr val="tx1"/>
              </a:solidFill>
            </a:endParaRPr>
          </a:p>
          <a:p>
            <a:pPr lvl="2">
              <a:lnSpc>
                <a:spcPct val="90000"/>
              </a:lnSpc>
            </a:pPr>
            <a:r>
              <a:rPr lang="cs-CZ" dirty="0">
                <a:solidFill>
                  <a:schemeClr val="tx1"/>
                </a:solidFill>
              </a:rPr>
              <a:t>Given other searched terms, try to predict what values would be searched by the user in not-yet-filled facets =&gt; use this to rank items / recommend particularly good ones</a:t>
            </a:r>
          </a:p>
        </p:txBody>
      </p:sp>
    </p:spTree>
    <p:extLst>
      <p:ext uri="{BB962C8B-B14F-4D97-AF65-F5344CB8AC3E}">
        <p14:creationId xmlns:p14="http://schemas.microsoft.com/office/powerpoint/2010/main" val="1625187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lvl="1">
              <a:lnSpc>
                <a:spcPct val="90000"/>
              </a:lnSpc>
            </a:pPr>
            <a:r>
              <a:rPr lang="cs-CZ" dirty="0" smtClean="0">
                <a:solidFill>
                  <a:schemeClr val="tx1"/>
                </a:solidFill>
              </a:rPr>
              <a:t>Soft </a:t>
            </a:r>
            <a:r>
              <a:rPr lang="cs-CZ" dirty="0">
                <a:solidFill>
                  <a:schemeClr val="tx1"/>
                </a:solidFill>
              </a:rPr>
              <a:t>&amp; hard constraints / importance of individual constraints</a:t>
            </a:r>
          </a:p>
          <a:p>
            <a:pPr lvl="2">
              <a:lnSpc>
                <a:spcPct val="90000"/>
              </a:lnSpc>
            </a:pPr>
            <a:r>
              <a:rPr lang="cs-CZ" dirty="0">
                <a:solidFill>
                  <a:schemeClr val="tx1"/>
                </a:solidFill>
                <a:hlinkClick r:id="rId2"/>
              </a:rPr>
              <a:t>https://dl.acm.org/doi/pdf/10.1145/3425603</a:t>
            </a:r>
            <a:endParaRPr lang="cs-CZ" dirty="0">
              <a:solidFill>
                <a:schemeClr val="tx1"/>
              </a:solidFill>
            </a:endParaRPr>
          </a:p>
          <a:p>
            <a:pPr lvl="2">
              <a:lnSpc>
                <a:spcPct val="90000"/>
              </a:lnSpc>
            </a:pPr>
            <a:r>
              <a:rPr lang="cs-CZ" dirty="0" err="1">
                <a:solidFill>
                  <a:schemeClr val="tx1"/>
                </a:solidFill>
              </a:rPr>
              <a:t>Diploma</a:t>
            </a:r>
            <a:r>
              <a:rPr lang="cs-CZ" dirty="0">
                <a:solidFill>
                  <a:schemeClr val="tx1"/>
                </a:solidFill>
              </a:rPr>
              <a:t> thesis </a:t>
            </a:r>
            <a:r>
              <a:rPr lang="cs-CZ" dirty="0" err="1">
                <a:solidFill>
                  <a:schemeClr val="tx1"/>
                </a:solidFill>
              </a:rPr>
              <a:t>of</a:t>
            </a:r>
            <a:r>
              <a:rPr lang="cs-CZ" dirty="0">
                <a:solidFill>
                  <a:schemeClr val="tx1"/>
                </a:solidFill>
              </a:rPr>
              <a:t> Bronislav </a:t>
            </a:r>
            <a:r>
              <a:rPr lang="cs-CZ" dirty="0" err="1">
                <a:solidFill>
                  <a:schemeClr val="tx1"/>
                </a:solidFill>
              </a:rPr>
              <a:t>Vaclav</a:t>
            </a:r>
            <a:r>
              <a:rPr lang="cs-CZ" dirty="0">
                <a:solidFill>
                  <a:schemeClr val="tx1"/>
                </a:solidFill>
              </a:rPr>
              <a:t> „</a:t>
            </a:r>
            <a:r>
              <a:rPr lang="en-US" b="0" i="0" dirty="0">
                <a:solidFill>
                  <a:srgbClr val="000000"/>
                </a:solidFill>
                <a:effectLst/>
                <a:latin typeface="arial" panose="020B0604020202020204" pitchFamily="34" charset="0"/>
              </a:rPr>
              <a:t>Models of user preferences in e-shop environment</a:t>
            </a:r>
            <a:r>
              <a:rPr lang="cs-CZ" b="0" i="0" dirty="0">
                <a:solidFill>
                  <a:srgbClr val="000000"/>
                </a:solidFill>
                <a:effectLst/>
                <a:latin typeface="arial" panose="020B0604020202020204" pitchFamily="34" charset="0"/>
              </a:rPr>
              <a:t>“ </a:t>
            </a:r>
            <a:r>
              <a:rPr lang="cs-CZ" b="0" i="0" dirty="0">
                <a:solidFill>
                  <a:srgbClr val="000000"/>
                </a:solidFill>
                <a:effectLst/>
                <a:latin typeface="arial" panose="020B0604020202020204" pitchFamily="34" charset="0"/>
                <a:hlinkClick r:id="rId3"/>
              </a:rPr>
              <a:t>https://dspace.cuni.cz/handle/20.500.11956/30703</a:t>
            </a:r>
            <a:r>
              <a:rPr lang="cs-CZ" b="0" i="0" dirty="0">
                <a:solidFill>
                  <a:srgbClr val="000000"/>
                </a:solidFill>
                <a:effectLst/>
                <a:latin typeface="arial" panose="020B0604020202020204" pitchFamily="34" charset="0"/>
              </a:rPr>
              <a:t> </a:t>
            </a:r>
            <a:endParaRPr lang="cs-CZ" dirty="0">
              <a:solidFill>
                <a:schemeClr val="tx1"/>
              </a:solidFill>
            </a:endParaRPr>
          </a:p>
          <a:p>
            <a:pPr lvl="1">
              <a:lnSpc>
                <a:spcPct val="90000"/>
              </a:lnSpc>
            </a:pPr>
            <a:endParaRPr lang="cs-CZ" dirty="0">
              <a:solidFill>
                <a:schemeClr val="tx1"/>
              </a:solidFill>
            </a:endParaRPr>
          </a:p>
        </p:txBody>
      </p:sp>
      <p:pic>
        <p:nvPicPr>
          <p:cNvPr id="7" name="Obrázek 6">
            <a:extLst>
              <a:ext uri="{FF2B5EF4-FFF2-40B4-BE49-F238E27FC236}">
                <a16:creationId xmlns:a16="http://schemas.microsoft.com/office/drawing/2014/main" id="{0DA460B8-44D7-49DC-882C-BBD29C0F8F00}"/>
              </a:ext>
            </a:extLst>
          </p:cNvPr>
          <p:cNvPicPr>
            <a:picLocks noChangeAspect="1"/>
          </p:cNvPicPr>
          <p:nvPr/>
        </p:nvPicPr>
        <p:blipFill>
          <a:blip r:embed="rId4"/>
          <a:stretch>
            <a:fillRect/>
          </a:stretch>
        </p:blipFill>
        <p:spPr>
          <a:xfrm>
            <a:off x="677332" y="3429000"/>
            <a:ext cx="8393328" cy="3412672"/>
          </a:xfrm>
          <a:prstGeom prst="rect">
            <a:avLst/>
          </a:prstGeom>
        </p:spPr>
      </p:pic>
      <p:sp>
        <p:nvSpPr>
          <p:cNvPr id="4" name="TextBox 3"/>
          <p:cNvSpPr txBox="1"/>
          <p:nvPr/>
        </p:nvSpPr>
        <p:spPr>
          <a:xfrm>
            <a:off x="9135978" y="6103144"/>
            <a:ext cx="2967415" cy="646331"/>
          </a:xfrm>
          <a:prstGeom prst="rect">
            <a:avLst/>
          </a:prstGeom>
          <a:solidFill>
            <a:schemeClr val="bg1"/>
          </a:solidFill>
          <a:ln>
            <a:solidFill>
              <a:srgbClr val="C00000"/>
            </a:solidFill>
          </a:ln>
        </p:spPr>
        <p:txBody>
          <a:bodyPr wrap="none" rtlCol="0">
            <a:spAutoFit/>
          </a:bodyPr>
          <a:lstStyle/>
          <a:p>
            <a:r>
              <a:rPr lang="cs-CZ" dirty="0">
                <a:solidFill>
                  <a:srgbClr val="FF0000"/>
                </a:solidFill>
              </a:rPr>
              <a:t>!! If all constraints are met, </a:t>
            </a:r>
            <a:br>
              <a:rPr lang="cs-CZ" dirty="0">
                <a:solidFill>
                  <a:srgbClr val="FF0000"/>
                </a:solidFill>
              </a:rPr>
            </a:br>
            <a:r>
              <a:rPr lang="cs-CZ" dirty="0">
                <a:solidFill>
                  <a:srgbClr val="FF0000"/>
                </a:solidFill>
              </a:rPr>
              <a:t>items are undistinguishable !!</a:t>
            </a:r>
            <a:endParaRPr lang="en-US" dirty="0">
              <a:solidFill>
                <a:srgbClr val="FF0000"/>
              </a:solidFill>
            </a:endParaRPr>
          </a:p>
        </p:txBody>
      </p:sp>
    </p:spTree>
    <p:extLst>
      <p:ext uri="{BB962C8B-B14F-4D97-AF65-F5344CB8AC3E}">
        <p14:creationId xmlns:p14="http://schemas.microsoft.com/office/powerpoint/2010/main" val="419493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a:lnSpc>
                <a:spcPct val="90000"/>
              </a:lnSpc>
            </a:pPr>
            <a:r>
              <a:rPr lang="cs-CZ" b="1" dirty="0" err="1">
                <a:solidFill>
                  <a:srgbClr val="00B050"/>
                </a:solidFill>
              </a:rPr>
              <a:t>Option</a:t>
            </a:r>
            <a:r>
              <a:rPr lang="cs-CZ" b="1" dirty="0">
                <a:solidFill>
                  <a:srgbClr val="00B050"/>
                </a:solidFill>
              </a:rPr>
              <a:t> #3 </a:t>
            </a:r>
            <a:r>
              <a:rPr lang="cs-CZ" b="1" dirty="0" err="1">
                <a:solidFill>
                  <a:srgbClr val="00B050"/>
                </a:solidFill>
              </a:rPr>
              <a:t>recommend</a:t>
            </a:r>
            <a:r>
              <a:rPr lang="cs-CZ" b="1" dirty="0">
                <a:solidFill>
                  <a:srgbClr val="00B050"/>
                </a:solidFill>
              </a:rPr>
              <a:t>/re-</a:t>
            </a:r>
            <a:r>
              <a:rPr lang="cs-CZ" b="1" dirty="0" err="1">
                <a:solidFill>
                  <a:srgbClr val="00B050"/>
                </a:solidFill>
              </a:rPr>
              <a:t>order</a:t>
            </a:r>
            <a:r>
              <a:rPr lang="cs-CZ" b="1" dirty="0">
                <a:solidFill>
                  <a:srgbClr val="00B050"/>
                </a:solidFill>
              </a:rPr>
              <a:t> </a:t>
            </a:r>
            <a:r>
              <a:rPr lang="cs-CZ" b="1" dirty="0" err="1">
                <a:solidFill>
                  <a:srgbClr val="00B050"/>
                </a:solidFill>
              </a:rPr>
              <a:t>filtering</a:t>
            </a:r>
            <a:r>
              <a:rPr lang="cs-CZ" b="1" dirty="0">
                <a:solidFill>
                  <a:srgbClr val="00B050"/>
                </a:solidFill>
              </a:rPr>
              <a:t> </a:t>
            </a:r>
            <a:r>
              <a:rPr lang="cs-CZ" b="1" dirty="0" err="1">
                <a:solidFill>
                  <a:srgbClr val="00B050"/>
                </a:solidFill>
              </a:rPr>
              <a:t>options</a:t>
            </a:r>
            <a:endParaRPr lang="cs-CZ" b="1" dirty="0">
              <a:solidFill>
                <a:srgbClr val="00B050"/>
              </a:solidFill>
            </a:endParaRPr>
          </a:p>
          <a:p>
            <a:pPr lvl="1">
              <a:lnSpc>
                <a:spcPct val="90000"/>
              </a:lnSpc>
            </a:pPr>
            <a:r>
              <a:rPr lang="cs-CZ" dirty="0" err="1">
                <a:solidFill>
                  <a:schemeClr val="tx1"/>
                </a:solidFill>
              </a:rPr>
              <a:t>If</a:t>
            </a:r>
            <a:r>
              <a:rPr lang="cs-CZ" dirty="0">
                <a:solidFill>
                  <a:schemeClr val="tx1"/>
                </a:solidFill>
              </a:rPr>
              <a:t> </a:t>
            </a:r>
            <a:r>
              <a:rPr lang="cs-CZ" dirty="0" err="1">
                <a:solidFill>
                  <a:schemeClr val="tx1"/>
                </a:solidFill>
              </a:rPr>
              <a:t>there</a:t>
            </a:r>
            <a:r>
              <a:rPr lang="cs-CZ" dirty="0">
                <a:solidFill>
                  <a:schemeClr val="tx1"/>
                </a:solidFill>
              </a:rPr>
              <a:t> are </a:t>
            </a:r>
            <a:r>
              <a:rPr lang="cs-CZ" dirty="0" err="1">
                <a:solidFill>
                  <a:schemeClr val="tx1"/>
                </a:solidFill>
              </a:rPr>
              <a:t>too</a:t>
            </a:r>
            <a:r>
              <a:rPr lang="cs-CZ" dirty="0">
                <a:solidFill>
                  <a:schemeClr val="tx1"/>
                </a:solidFill>
              </a:rPr>
              <a:t> many </a:t>
            </a:r>
            <a:r>
              <a:rPr lang="cs-CZ" dirty="0" err="1">
                <a:solidFill>
                  <a:schemeClr val="tx1"/>
                </a:solidFill>
              </a:rPr>
              <a:t>filtering</a:t>
            </a:r>
            <a:r>
              <a:rPr lang="cs-CZ" dirty="0">
                <a:solidFill>
                  <a:schemeClr val="tx1"/>
                </a:solidFill>
              </a:rPr>
              <a:t> </a:t>
            </a:r>
            <a:r>
              <a:rPr lang="cs-CZ" dirty="0" err="1">
                <a:solidFill>
                  <a:schemeClr val="tx1"/>
                </a:solidFill>
              </a:rPr>
              <a:t>options</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relevant</a:t>
            </a:r>
            <a:r>
              <a:rPr lang="cs-CZ" dirty="0">
                <a:solidFill>
                  <a:schemeClr val="tx1"/>
                </a:solidFill>
              </a:rPr>
              <a:t> </a:t>
            </a:r>
            <a:r>
              <a:rPr lang="cs-CZ" dirty="0" err="1">
                <a:solidFill>
                  <a:schemeClr val="tx1"/>
                </a:solidFill>
              </a:rPr>
              <a:t>ones</a:t>
            </a:r>
            <a:r>
              <a:rPr lang="cs-CZ" dirty="0">
                <a:solidFill>
                  <a:schemeClr val="tx1"/>
                </a:solidFill>
              </a:rPr>
              <a:t> </a:t>
            </a:r>
            <a:r>
              <a:rPr lang="cs-CZ" dirty="0" err="1">
                <a:solidFill>
                  <a:schemeClr val="tx1"/>
                </a:solidFill>
              </a:rPr>
              <a:t>might</a:t>
            </a:r>
            <a:r>
              <a:rPr lang="cs-CZ" dirty="0">
                <a:solidFill>
                  <a:schemeClr val="tx1"/>
                </a:solidFill>
              </a:rPr>
              <a:t> </a:t>
            </a:r>
            <a:r>
              <a:rPr lang="cs-CZ" dirty="0" err="1">
                <a:solidFill>
                  <a:schemeClr val="tx1"/>
                </a:solidFill>
              </a:rPr>
              <a:t>be</a:t>
            </a:r>
            <a:r>
              <a:rPr lang="cs-CZ" dirty="0">
                <a:solidFill>
                  <a:schemeClr val="tx1"/>
                </a:solidFill>
              </a:rPr>
              <a:t> </a:t>
            </a:r>
            <a:r>
              <a:rPr lang="cs-CZ" dirty="0" err="1">
                <a:solidFill>
                  <a:schemeClr val="tx1"/>
                </a:solidFill>
              </a:rPr>
              <a:t>difficult</a:t>
            </a:r>
            <a:r>
              <a:rPr lang="cs-CZ" dirty="0">
                <a:solidFill>
                  <a:schemeClr val="tx1"/>
                </a:solidFill>
              </a:rPr>
              <a:t> to </a:t>
            </a:r>
            <a:r>
              <a:rPr lang="cs-CZ" dirty="0" err="1">
                <a:solidFill>
                  <a:schemeClr val="tx1"/>
                </a:solidFill>
              </a:rPr>
              <a:t>find</a:t>
            </a:r>
            <a:endParaRPr lang="cs-CZ" dirty="0">
              <a:solidFill>
                <a:schemeClr val="tx1"/>
              </a:solidFill>
            </a:endParaRPr>
          </a:p>
          <a:p>
            <a:pPr lvl="2">
              <a:lnSpc>
                <a:spcPct val="90000"/>
              </a:lnSpc>
            </a:pPr>
            <a:r>
              <a:rPr lang="cs-CZ" dirty="0" err="1">
                <a:solidFill>
                  <a:schemeClr val="tx1"/>
                </a:solidFill>
              </a:rPr>
              <a:t>Recommend</a:t>
            </a:r>
            <a:r>
              <a:rPr lang="cs-CZ" dirty="0">
                <a:solidFill>
                  <a:schemeClr val="tx1"/>
                </a:solidFill>
              </a:rPr>
              <a:t> </a:t>
            </a:r>
            <a:r>
              <a:rPr lang="cs-CZ" dirty="0" err="1">
                <a:solidFill>
                  <a:schemeClr val="tx1"/>
                </a:solidFill>
              </a:rPr>
              <a:t>best</a:t>
            </a:r>
            <a:r>
              <a:rPr lang="cs-CZ" dirty="0">
                <a:solidFill>
                  <a:schemeClr val="tx1"/>
                </a:solidFill>
              </a:rPr>
              <a:t> </a:t>
            </a:r>
            <a:r>
              <a:rPr lang="cs-CZ" dirty="0" err="1">
                <a:solidFill>
                  <a:schemeClr val="tx1"/>
                </a:solidFill>
              </a:rPr>
              <a:t>options</a:t>
            </a:r>
            <a:r>
              <a:rPr lang="cs-CZ" dirty="0">
                <a:solidFill>
                  <a:schemeClr val="tx1"/>
                </a:solidFill>
              </a:rPr>
              <a:t> </a:t>
            </a:r>
            <a:r>
              <a:rPr lang="cs-CZ" dirty="0" err="1">
                <a:solidFill>
                  <a:schemeClr val="tx1"/>
                </a:solidFill>
              </a:rPr>
              <a:t>for</a:t>
            </a:r>
            <a:r>
              <a:rPr lang="cs-CZ" dirty="0">
                <a:solidFill>
                  <a:schemeClr val="tx1"/>
                </a:solidFill>
              </a:rPr>
              <a:t> </a:t>
            </a:r>
            <a:r>
              <a:rPr lang="cs-CZ" dirty="0" err="1">
                <a:solidFill>
                  <a:schemeClr val="tx1"/>
                </a:solidFill>
              </a:rPr>
              <a:t>the</a:t>
            </a:r>
            <a:r>
              <a:rPr lang="cs-CZ" dirty="0">
                <a:solidFill>
                  <a:schemeClr val="tx1"/>
                </a:solidFill>
              </a:rPr>
              <a:t> user</a:t>
            </a:r>
            <a:endParaRPr lang="en-US" dirty="0">
              <a:solidFill>
                <a:schemeClr val="tx1"/>
              </a:solidFill>
            </a:endParaRPr>
          </a:p>
          <a:p>
            <a:pPr lvl="3">
              <a:lnSpc>
                <a:spcPct val="90000"/>
              </a:lnSpc>
            </a:pPr>
            <a:r>
              <a:rPr lang="cs-CZ" sz="1400" dirty="0" err="1">
                <a:solidFill>
                  <a:schemeClr val="tx1"/>
                </a:solidFill>
              </a:rPr>
              <a:t>Nowadays</a:t>
            </a:r>
            <a:r>
              <a:rPr lang="cs-CZ" sz="1400" dirty="0">
                <a:solidFill>
                  <a:schemeClr val="tx1"/>
                </a:solidFill>
              </a:rPr>
              <a:t>, </a:t>
            </a:r>
            <a:r>
              <a:rPr lang="cs-CZ" sz="1400" dirty="0" err="1">
                <a:solidFill>
                  <a:schemeClr val="tx1"/>
                </a:solidFill>
              </a:rPr>
              <a:t>this</a:t>
            </a:r>
            <a:r>
              <a:rPr lang="cs-CZ" sz="1400" dirty="0">
                <a:solidFill>
                  <a:schemeClr val="tx1"/>
                </a:solidFill>
              </a:rPr>
              <a:t> </a:t>
            </a:r>
            <a:r>
              <a:rPr lang="cs-CZ" sz="1400" dirty="0" err="1">
                <a:solidFill>
                  <a:schemeClr val="tx1"/>
                </a:solidFill>
              </a:rPr>
              <a:t>is</a:t>
            </a:r>
            <a:r>
              <a:rPr lang="cs-CZ" sz="1400" dirty="0">
                <a:solidFill>
                  <a:schemeClr val="tx1"/>
                </a:solidFill>
              </a:rPr>
              <a:t> </a:t>
            </a:r>
            <a:r>
              <a:rPr lang="cs-CZ" sz="1400" dirty="0" err="1">
                <a:solidFill>
                  <a:schemeClr val="tx1"/>
                </a:solidFill>
              </a:rPr>
              <a:t>usually</a:t>
            </a:r>
            <a:r>
              <a:rPr lang="cs-CZ" sz="1400" dirty="0">
                <a:solidFill>
                  <a:schemeClr val="tx1"/>
                </a:solidFill>
              </a:rPr>
              <a:t> done in a non-</a:t>
            </a:r>
            <a:r>
              <a:rPr lang="cs-CZ" sz="1400" dirty="0" err="1">
                <a:solidFill>
                  <a:schemeClr val="tx1"/>
                </a:solidFill>
              </a:rPr>
              <a:t>personalized</a:t>
            </a:r>
            <a:r>
              <a:rPr lang="cs-CZ" sz="1400" dirty="0">
                <a:solidFill>
                  <a:schemeClr val="tx1"/>
                </a:solidFill>
              </a:rPr>
              <a:t> </a:t>
            </a:r>
            <a:r>
              <a:rPr lang="cs-CZ" sz="1400" dirty="0" err="1">
                <a:solidFill>
                  <a:schemeClr val="tx1"/>
                </a:solidFill>
              </a:rPr>
              <a:t>fashion</a:t>
            </a:r>
            <a:endParaRPr lang="cs-CZ" dirty="0">
              <a:solidFill>
                <a:schemeClr val="tx1"/>
              </a:solidFill>
            </a:endParaRPr>
          </a:p>
          <a:p>
            <a:pPr lvl="2">
              <a:lnSpc>
                <a:spcPct val="90000"/>
              </a:lnSpc>
            </a:pPr>
            <a:r>
              <a:rPr lang="cs-CZ" dirty="0" err="1">
                <a:solidFill>
                  <a:schemeClr val="tx1"/>
                </a:solidFill>
              </a:rPr>
              <a:t>Personalization</a:t>
            </a:r>
            <a:r>
              <a:rPr lang="cs-CZ" dirty="0">
                <a:solidFill>
                  <a:schemeClr val="tx1"/>
                </a:solidFill>
              </a:rPr>
              <a:t> </a:t>
            </a:r>
            <a:r>
              <a:rPr lang="cs-CZ" dirty="0" err="1">
                <a:solidFill>
                  <a:schemeClr val="tx1"/>
                </a:solidFill>
              </a:rPr>
              <a:t>based</a:t>
            </a:r>
            <a:r>
              <a:rPr lang="cs-CZ" dirty="0">
                <a:solidFill>
                  <a:schemeClr val="tx1"/>
                </a:solidFill>
              </a:rPr>
              <a:t> on </a:t>
            </a:r>
          </a:p>
          <a:p>
            <a:pPr lvl="3">
              <a:lnSpc>
                <a:spcPct val="90000"/>
              </a:lnSpc>
            </a:pPr>
            <a:r>
              <a:rPr lang="cs-CZ" sz="1400" dirty="0" err="1">
                <a:solidFill>
                  <a:schemeClr val="tx1"/>
                </a:solidFill>
              </a:rPr>
              <a:t>Utilization</a:t>
            </a:r>
            <a:r>
              <a:rPr lang="cs-CZ" sz="1400" dirty="0">
                <a:solidFill>
                  <a:schemeClr val="tx1"/>
                </a:solidFill>
              </a:rPr>
              <a:t> </a:t>
            </a:r>
            <a:r>
              <a:rPr lang="cs-CZ" sz="1400" dirty="0" err="1">
                <a:solidFill>
                  <a:schemeClr val="tx1"/>
                </a:solidFill>
              </a:rPr>
              <a:t>statistics</a:t>
            </a:r>
            <a:r>
              <a:rPr lang="cs-CZ" sz="1400" dirty="0">
                <a:solidFill>
                  <a:schemeClr val="tx1"/>
                </a:solidFill>
              </a:rPr>
              <a:t> (</a:t>
            </a:r>
            <a:r>
              <a:rPr lang="cs-CZ" sz="1400" dirty="0" err="1">
                <a:solidFill>
                  <a:schemeClr val="tx1"/>
                </a:solidFill>
              </a:rPr>
              <a:t>the</a:t>
            </a:r>
            <a:r>
              <a:rPr lang="cs-CZ" sz="1400" dirty="0">
                <a:solidFill>
                  <a:schemeClr val="tx1"/>
                </a:solidFill>
              </a:rPr>
              <a:t> more </a:t>
            </a:r>
            <a:r>
              <a:rPr lang="cs-CZ" sz="1400" dirty="0" err="1">
                <a:solidFill>
                  <a:schemeClr val="tx1"/>
                </a:solidFill>
              </a:rPr>
              <a:t>used</a:t>
            </a:r>
            <a:r>
              <a:rPr lang="cs-CZ" sz="1400" dirty="0">
                <a:solidFill>
                  <a:schemeClr val="tx1"/>
                </a:solidFill>
              </a:rPr>
              <a:t> </a:t>
            </a:r>
            <a:r>
              <a:rPr lang="cs-CZ" sz="1400" dirty="0" err="1">
                <a:solidFill>
                  <a:schemeClr val="tx1"/>
                </a:solidFill>
              </a:rPr>
              <a:t>the</a:t>
            </a:r>
            <a:r>
              <a:rPr lang="cs-CZ" sz="1400" dirty="0">
                <a:solidFill>
                  <a:schemeClr val="tx1"/>
                </a:solidFill>
              </a:rPr>
              <a:t> </a:t>
            </a:r>
            <a:r>
              <a:rPr lang="cs-CZ" sz="1400" dirty="0" err="1">
                <a:solidFill>
                  <a:schemeClr val="tx1"/>
                </a:solidFill>
              </a:rPr>
              <a:t>higher</a:t>
            </a:r>
            <a:r>
              <a:rPr lang="cs-CZ" sz="1400" dirty="0">
                <a:solidFill>
                  <a:schemeClr val="tx1"/>
                </a:solidFill>
              </a:rPr>
              <a:t> </a:t>
            </a:r>
            <a:r>
              <a:rPr lang="cs-CZ" sz="1400" dirty="0" err="1">
                <a:solidFill>
                  <a:schemeClr val="tx1"/>
                </a:solidFill>
              </a:rPr>
              <a:t>position</a:t>
            </a:r>
            <a:r>
              <a:rPr lang="cs-CZ" sz="1400" dirty="0">
                <a:solidFill>
                  <a:schemeClr val="tx1"/>
                </a:solidFill>
              </a:rPr>
              <a:t> – </a:t>
            </a:r>
            <a:r>
              <a:rPr lang="cs-CZ" sz="1400" dirty="0" err="1">
                <a:solidFill>
                  <a:schemeClr val="tx1"/>
                </a:solidFill>
              </a:rPr>
              <a:t>multiarmed</a:t>
            </a:r>
            <a:r>
              <a:rPr lang="cs-CZ" sz="1400" dirty="0">
                <a:solidFill>
                  <a:schemeClr val="tx1"/>
                </a:solidFill>
              </a:rPr>
              <a:t> </a:t>
            </a:r>
            <a:r>
              <a:rPr lang="cs-CZ" sz="1400" dirty="0" err="1">
                <a:solidFill>
                  <a:schemeClr val="tx1"/>
                </a:solidFill>
              </a:rPr>
              <a:t>bandits</a:t>
            </a:r>
            <a:r>
              <a:rPr lang="cs-CZ" sz="1400" dirty="0">
                <a:solidFill>
                  <a:schemeClr val="tx1"/>
                </a:solidFill>
              </a:rPr>
              <a:t>, </a:t>
            </a:r>
            <a:r>
              <a:rPr lang="cs-CZ" sz="1400" dirty="0" err="1">
                <a:solidFill>
                  <a:schemeClr val="tx1"/>
                </a:solidFill>
              </a:rPr>
              <a:t>beware</a:t>
            </a:r>
            <a:r>
              <a:rPr lang="cs-CZ" sz="1400" dirty="0">
                <a:solidFill>
                  <a:schemeClr val="tx1"/>
                </a:solidFill>
              </a:rPr>
              <a:t> </a:t>
            </a:r>
            <a:r>
              <a:rPr lang="cs-CZ" sz="1400" dirty="0" err="1">
                <a:solidFill>
                  <a:schemeClr val="tx1"/>
                </a:solidFill>
              </a:rPr>
              <a:t>of</a:t>
            </a:r>
            <a:r>
              <a:rPr lang="cs-CZ" sz="1400" dirty="0">
                <a:solidFill>
                  <a:schemeClr val="tx1"/>
                </a:solidFill>
              </a:rPr>
              <a:t> feedback </a:t>
            </a:r>
            <a:r>
              <a:rPr lang="cs-CZ" sz="1400" dirty="0" err="1">
                <a:solidFill>
                  <a:schemeClr val="tx1"/>
                </a:solidFill>
              </a:rPr>
              <a:t>loops</a:t>
            </a:r>
            <a:r>
              <a:rPr lang="cs-CZ" sz="1400" dirty="0">
                <a:solidFill>
                  <a:schemeClr val="tx1"/>
                </a:solidFill>
              </a:rPr>
              <a:t> – </a:t>
            </a:r>
            <a:r>
              <a:rPr lang="cs-CZ" sz="1400" dirty="0" err="1">
                <a:solidFill>
                  <a:schemeClr val="tx1"/>
                </a:solidFill>
              </a:rPr>
              <a:t>discoverability</a:t>
            </a:r>
            <a:r>
              <a:rPr lang="cs-CZ" sz="1400" dirty="0">
                <a:solidFill>
                  <a:schemeClr val="tx1"/>
                </a:solidFill>
              </a:rPr>
              <a:t> </a:t>
            </a:r>
            <a:r>
              <a:rPr lang="cs-CZ" sz="1400" dirty="0" err="1">
                <a:solidFill>
                  <a:schemeClr val="tx1"/>
                </a:solidFill>
              </a:rPr>
              <a:t>models</a:t>
            </a:r>
            <a:r>
              <a:rPr lang="cs-CZ" sz="1400" dirty="0">
                <a:solidFill>
                  <a:schemeClr val="tx1"/>
                </a:solidFill>
              </a:rPr>
              <a:t>)</a:t>
            </a:r>
          </a:p>
          <a:p>
            <a:pPr lvl="4">
              <a:lnSpc>
                <a:spcPct val="90000"/>
              </a:lnSpc>
            </a:pPr>
            <a:r>
              <a:rPr lang="cs-CZ" sz="1400" dirty="0">
                <a:solidFill>
                  <a:schemeClr val="tx1"/>
                </a:solidFill>
              </a:rPr>
              <a:t>Collaborative/contextual model possible in case of insufficient data per user</a:t>
            </a:r>
          </a:p>
          <a:p>
            <a:pPr lvl="3">
              <a:lnSpc>
                <a:spcPct val="90000"/>
              </a:lnSpc>
            </a:pPr>
            <a:r>
              <a:rPr lang="cs-CZ" sz="1400" dirty="0">
                <a:solidFill>
                  <a:schemeClr val="tx1"/>
                </a:solidFill>
              </a:rPr>
              <a:t>Background user preference model &amp; </a:t>
            </a:r>
            <a:r>
              <a:rPr lang="cs-CZ" sz="1400" dirty="0" err="1">
                <a:solidFill>
                  <a:schemeClr val="tx1"/>
                </a:solidFill>
              </a:rPr>
              <a:t>ability</a:t>
            </a:r>
            <a:r>
              <a:rPr lang="cs-CZ" sz="1400" dirty="0">
                <a:solidFill>
                  <a:schemeClr val="tx1"/>
                </a:solidFill>
              </a:rPr>
              <a:t> to </a:t>
            </a:r>
            <a:r>
              <a:rPr lang="cs-CZ" sz="1400" dirty="0" err="1">
                <a:solidFill>
                  <a:schemeClr val="tx1"/>
                </a:solidFill>
              </a:rPr>
              <a:t>distinguish</a:t>
            </a:r>
            <a:r>
              <a:rPr lang="cs-CZ" sz="1400" dirty="0">
                <a:solidFill>
                  <a:schemeClr val="tx1"/>
                </a:solidFill>
              </a:rPr>
              <a:t> </a:t>
            </a:r>
            <a:r>
              <a:rPr lang="cs-CZ" sz="1400" dirty="0" err="1">
                <a:solidFill>
                  <a:schemeClr val="tx1"/>
                </a:solidFill>
              </a:rPr>
              <a:t>preferred</a:t>
            </a:r>
            <a:r>
              <a:rPr lang="cs-CZ" sz="1400" dirty="0">
                <a:solidFill>
                  <a:schemeClr val="tx1"/>
                </a:solidFill>
              </a:rPr>
              <a:t> vs. </a:t>
            </a:r>
            <a:r>
              <a:rPr lang="cs-CZ" sz="1400" dirty="0" err="1">
                <a:solidFill>
                  <a:schemeClr val="tx1"/>
                </a:solidFill>
              </a:rPr>
              <a:t>unpreferred</a:t>
            </a:r>
            <a:r>
              <a:rPr lang="cs-CZ" sz="1400" dirty="0">
                <a:solidFill>
                  <a:schemeClr val="tx1"/>
                </a:solidFill>
              </a:rPr>
              <a:t> (</a:t>
            </a:r>
            <a:r>
              <a:rPr lang="cs-CZ" sz="1400" dirty="0" err="1">
                <a:solidFill>
                  <a:schemeClr val="tx1"/>
                </a:solidFill>
              </a:rPr>
              <a:t>e.g</a:t>
            </a:r>
            <a:r>
              <a:rPr lang="cs-CZ" sz="1400" dirty="0">
                <a:solidFill>
                  <a:schemeClr val="tx1"/>
                </a:solidFill>
              </a:rPr>
              <a:t>. </a:t>
            </a:r>
            <a:r>
              <a:rPr lang="cs-CZ" sz="1400" dirty="0" err="1">
                <a:solidFill>
                  <a:schemeClr val="tx1"/>
                </a:solidFill>
              </a:rPr>
              <a:t>Information</a:t>
            </a:r>
            <a:r>
              <a:rPr lang="cs-CZ" sz="1400" dirty="0">
                <a:solidFill>
                  <a:schemeClr val="tx1"/>
                </a:solidFill>
              </a:rPr>
              <a:t> </a:t>
            </a:r>
            <a:r>
              <a:rPr lang="cs-CZ" sz="1400" dirty="0" err="1">
                <a:solidFill>
                  <a:schemeClr val="tx1"/>
                </a:solidFill>
              </a:rPr>
              <a:t>gain</a:t>
            </a:r>
            <a:r>
              <a:rPr lang="cs-CZ" sz="1400" dirty="0">
                <a:solidFill>
                  <a:schemeClr val="tx1"/>
                </a:solidFill>
              </a:rPr>
              <a:t>, </a:t>
            </a:r>
            <a:r>
              <a:rPr lang="cs-CZ" sz="1400" dirty="0">
                <a:solidFill>
                  <a:schemeClr val="tx1"/>
                </a:solidFill>
                <a:hlinkClick r:id="rId2"/>
              </a:rPr>
              <a:t>https://en.wikipedia.org/wiki/</a:t>
            </a:r>
            <a:r>
              <a:rPr lang="cs-CZ" sz="1400" dirty="0" err="1">
                <a:solidFill>
                  <a:schemeClr val="tx1"/>
                </a:solidFill>
                <a:hlinkClick r:id="rId2"/>
              </a:rPr>
              <a:t>Information_gain_in_decision_trees</a:t>
            </a:r>
            <a:r>
              <a:rPr lang="cs-CZ" sz="1400" dirty="0">
                <a:solidFill>
                  <a:schemeClr val="tx1"/>
                </a:solidFill>
              </a:rPr>
              <a:t>)</a:t>
            </a:r>
          </a:p>
          <a:p>
            <a:pPr lvl="3">
              <a:lnSpc>
                <a:spcPct val="90000"/>
              </a:lnSpc>
            </a:pPr>
            <a:endParaRPr lang="cs-CZ" sz="1400" dirty="0">
              <a:solidFill>
                <a:schemeClr val="tx1"/>
              </a:solidFill>
            </a:endParaRPr>
          </a:p>
          <a:p>
            <a:pPr lvl="3">
              <a:lnSpc>
                <a:spcPct val="90000"/>
              </a:lnSpc>
            </a:pPr>
            <a:endParaRPr lang="cs-CZ" sz="1400" dirty="0">
              <a:solidFill>
                <a:schemeClr val="tx1"/>
              </a:solidFill>
            </a:endParaRPr>
          </a:p>
          <a:p>
            <a:pPr lvl="3">
              <a:lnSpc>
                <a:spcPct val="90000"/>
              </a:lnSpc>
            </a:pPr>
            <a:endParaRPr lang="cs-CZ" dirty="0">
              <a:solidFill>
                <a:schemeClr val="tx1"/>
              </a:solidFill>
            </a:endParaRPr>
          </a:p>
          <a:p>
            <a:pPr lvl="1">
              <a:lnSpc>
                <a:spcPct val="90000"/>
              </a:lnSpc>
            </a:pPr>
            <a:endParaRPr lang="cs-CZ" dirty="0">
              <a:solidFill>
                <a:schemeClr val="tx1"/>
              </a:solidFill>
            </a:endParaRPr>
          </a:p>
          <a:p>
            <a:pPr lvl="1">
              <a:lnSpc>
                <a:spcPct val="90000"/>
              </a:lnSpc>
            </a:pPr>
            <a:endParaRPr lang="cs-CZ" dirty="0">
              <a:solidFill>
                <a:schemeClr val="tx1"/>
              </a:solidFill>
            </a:endParaRPr>
          </a:p>
        </p:txBody>
      </p:sp>
      <p:pic>
        <p:nvPicPr>
          <p:cNvPr id="5" name="Obrázek 4">
            <a:extLst>
              <a:ext uri="{FF2B5EF4-FFF2-40B4-BE49-F238E27FC236}">
                <a16:creationId xmlns:a16="http://schemas.microsoft.com/office/drawing/2014/main" id="{8E503A4F-84BC-41D1-A027-0D80FD4156A9}"/>
              </a:ext>
            </a:extLst>
          </p:cNvPr>
          <p:cNvPicPr>
            <a:picLocks noChangeAspect="1"/>
          </p:cNvPicPr>
          <p:nvPr/>
        </p:nvPicPr>
        <p:blipFill>
          <a:blip r:embed="rId3"/>
          <a:stretch>
            <a:fillRect/>
          </a:stretch>
        </p:blipFill>
        <p:spPr>
          <a:xfrm>
            <a:off x="9552373" y="1362269"/>
            <a:ext cx="2639627" cy="5204370"/>
          </a:xfrm>
          <a:prstGeom prst="rect">
            <a:avLst/>
          </a:prstGeom>
        </p:spPr>
      </p:pic>
    </p:spTree>
    <p:extLst>
      <p:ext uri="{BB962C8B-B14F-4D97-AF65-F5344CB8AC3E}">
        <p14:creationId xmlns:p14="http://schemas.microsoft.com/office/powerpoint/2010/main" val="720367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600" dirty="0" smtClean="0"/>
              <a:t>Models of User Preferences: summary</a:t>
            </a:r>
            <a:endParaRPr lang="en-US" dirty="0"/>
          </a:p>
        </p:txBody>
      </p:sp>
      <p:sp>
        <p:nvSpPr>
          <p:cNvPr id="11" name="Zástupný symbol pro text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409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Non-numeric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b="1" dirty="0"/>
              <a:t>Textual reviews</a:t>
            </a:r>
          </a:p>
          <a:p>
            <a:pPr>
              <a:lnSpc>
                <a:spcPct val="90000"/>
              </a:lnSpc>
            </a:pPr>
            <a:endParaRPr lang="cs-CZ" b="1" dirty="0"/>
          </a:p>
          <a:p>
            <a:pPr>
              <a:lnSpc>
                <a:spcPct val="90000"/>
              </a:lnSpc>
            </a:pPr>
            <a:endParaRPr lang="cs-CZ" b="1" dirty="0"/>
          </a:p>
          <a:p>
            <a:pPr>
              <a:lnSpc>
                <a:spcPct val="90000"/>
              </a:lnSpc>
            </a:pPr>
            <a:endParaRPr lang="cs-CZ" b="1" dirty="0"/>
          </a:p>
          <a:p>
            <a:pPr>
              <a:lnSpc>
                <a:spcPct val="90000"/>
              </a:lnSpc>
            </a:pPr>
            <a:endParaRPr lang="cs-CZ" b="1" dirty="0"/>
          </a:p>
          <a:p>
            <a:pPr>
              <a:lnSpc>
                <a:spcPct val="90000"/>
              </a:lnSpc>
            </a:pPr>
            <a:endParaRPr lang="cs-CZ" b="1" dirty="0"/>
          </a:p>
          <a:p>
            <a:pPr>
              <a:lnSpc>
                <a:spcPct val="90000"/>
              </a:lnSpc>
            </a:pPr>
            <a:r>
              <a:rPr lang="cs-CZ" dirty="0"/>
              <a:t>Semi-textual reviews</a:t>
            </a:r>
          </a:p>
          <a:p>
            <a:pPr lvl="1">
              <a:lnSpc>
                <a:spcPct val="90000"/>
              </a:lnSpc>
            </a:pPr>
            <a:endParaRPr lang="cs-CZ" dirty="0"/>
          </a:p>
          <a:p>
            <a:pPr lvl="1">
              <a:lnSpc>
                <a:spcPct val="90000"/>
              </a:lnSpc>
            </a:pPr>
            <a:endParaRPr lang="cs-CZ" dirty="0"/>
          </a:p>
          <a:p>
            <a:pPr marL="0" lvl="0" indent="0">
              <a:lnSpc>
                <a:spcPct val="90000"/>
              </a:lnSpc>
              <a:buNone/>
            </a:pPr>
            <a:endParaRPr lang="cs-CZ" dirty="0"/>
          </a:p>
        </p:txBody>
      </p:sp>
      <p:pic>
        <p:nvPicPr>
          <p:cNvPr id="4" name="Picture 3"/>
          <p:cNvPicPr>
            <a:picLocks noChangeAspect="1"/>
          </p:cNvPicPr>
          <p:nvPr/>
        </p:nvPicPr>
        <p:blipFill>
          <a:blip r:embed="rId2"/>
          <a:stretch>
            <a:fillRect/>
          </a:stretch>
        </p:blipFill>
        <p:spPr>
          <a:xfrm>
            <a:off x="677332" y="2166486"/>
            <a:ext cx="6339155" cy="1706880"/>
          </a:xfrm>
          <a:prstGeom prst="rect">
            <a:avLst/>
          </a:prstGeom>
        </p:spPr>
      </p:pic>
      <p:pic>
        <p:nvPicPr>
          <p:cNvPr id="5" name="Obrázek 4">
            <a:extLst>
              <a:ext uri="{FF2B5EF4-FFF2-40B4-BE49-F238E27FC236}">
                <a16:creationId xmlns:a16="http://schemas.microsoft.com/office/drawing/2014/main" id="{308C96A3-5577-4F94-B2DB-5208A3372EFC}"/>
              </a:ext>
            </a:extLst>
          </p:cNvPr>
          <p:cNvPicPr>
            <a:picLocks noChangeAspect="1"/>
          </p:cNvPicPr>
          <p:nvPr/>
        </p:nvPicPr>
        <p:blipFill rotWithShape="1">
          <a:blip r:embed="rId3"/>
          <a:srcRect t="52192"/>
          <a:stretch/>
        </p:blipFill>
        <p:spPr>
          <a:xfrm>
            <a:off x="3276148" y="4368852"/>
            <a:ext cx="8145012" cy="2131441"/>
          </a:xfrm>
          <a:prstGeom prst="rect">
            <a:avLst/>
          </a:prstGeom>
        </p:spPr>
      </p:pic>
      <p:pic>
        <p:nvPicPr>
          <p:cNvPr id="6" name="Obrázek 6">
            <a:extLst>
              <a:ext uri="{FF2B5EF4-FFF2-40B4-BE49-F238E27FC236}">
                <a16:creationId xmlns:a16="http://schemas.microsoft.com/office/drawing/2014/main" id="{A28AAEFC-8859-4618-8298-6E6AC6FB6918}"/>
              </a:ext>
            </a:extLst>
          </p:cNvPr>
          <p:cNvPicPr>
            <a:picLocks noChangeAspect="1"/>
          </p:cNvPicPr>
          <p:nvPr/>
        </p:nvPicPr>
        <p:blipFill>
          <a:blip r:embed="rId4"/>
          <a:stretch>
            <a:fillRect/>
          </a:stretch>
        </p:blipFill>
        <p:spPr>
          <a:xfrm>
            <a:off x="656832" y="4368852"/>
            <a:ext cx="2740768" cy="1927674"/>
          </a:xfrm>
          <a:prstGeom prst="rect">
            <a:avLst/>
          </a:prstGeom>
        </p:spPr>
      </p:pic>
    </p:spTree>
    <p:extLst>
      <p:ext uri="{BB962C8B-B14F-4D97-AF65-F5344CB8AC3E}">
        <p14:creationId xmlns:p14="http://schemas.microsoft.com/office/powerpoint/2010/main" val="226464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b="1" dirty="0"/>
              <a:t>Main usage:</a:t>
            </a:r>
          </a:p>
          <a:p>
            <a:pPr lvl="1">
              <a:lnSpc>
                <a:spcPct val="90000"/>
              </a:lnSpc>
            </a:pPr>
            <a:r>
              <a:rPr lang="cs-CZ" dirty="0"/>
              <a:t>Rating prediction from reviews</a:t>
            </a:r>
          </a:p>
          <a:p>
            <a:pPr lvl="2">
              <a:lnSpc>
                <a:spcPct val="90000"/>
              </a:lnSpc>
            </a:pPr>
            <a:r>
              <a:rPr lang="cs-CZ" dirty="0"/>
              <a:t>Multi-criteria rating prediction =&gt; recommendation</a:t>
            </a:r>
          </a:p>
          <a:p>
            <a:pPr lvl="1">
              <a:lnSpc>
                <a:spcPct val="90000"/>
              </a:lnSpc>
            </a:pPr>
            <a:r>
              <a:rPr lang="cs-CZ" dirty="0"/>
              <a:t>Explanations</a:t>
            </a:r>
          </a:p>
          <a:p>
            <a:pPr lvl="1">
              <a:lnSpc>
                <a:spcPct val="90000"/>
              </a:lnSpc>
            </a:pPr>
            <a:endParaRPr lang="cs-CZ" dirty="0"/>
          </a:p>
          <a:p>
            <a:pPr>
              <a:lnSpc>
                <a:spcPct val="90000"/>
              </a:lnSpc>
            </a:pPr>
            <a:r>
              <a:rPr lang="cs-CZ" dirty="0"/>
              <a:t>How:</a:t>
            </a:r>
          </a:p>
          <a:p>
            <a:pPr lvl="1">
              <a:lnSpc>
                <a:spcPct val="90000"/>
              </a:lnSpc>
            </a:pPr>
            <a:r>
              <a:rPr lang="cs-CZ" dirty="0"/>
              <a:t>(explicit) Sentiment analysis </a:t>
            </a:r>
          </a:p>
          <a:p>
            <a:pPr lvl="2">
              <a:lnSpc>
                <a:spcPct val="90000"/>
              </a:lnSpc>
            </a:pPr>
            <a:r>
              <a:rPr lang="cs-CZ" dirty="0">
                <a:hlinkClick r:id="rId2"/>
              </a:rPr>
              <a:t>https://dl.acm.org/doi/abs/10.1145/3109859.3109905</a:t>
            </a:r>
            <a:r>
              <a:rPr lang="cs-CZ" dirty="0"/>
              <a:t> (restaurants)</a:t>
            </a:r>
          </a:p>
          <a:p>
            <a:pPr lvl="2">
              <a:lnSpc>
                <a:spcPct val="90000"/>
              </a:lnSpc>
            </a:pPr>
            <a:r>
              <a:rPr lang="cs-CZ" dirty="0">
                <a:hlinkClick r:id="rId3"/>
              </a:rPr>
              <a:t>https://dl.acm.org/doi/10.1007/s11257-015-9157-3</a:t>
            </a:r>
            <a:r>
              <a:rPr lang="cs-CZ" dirty="0"/>
              <a:t> (hotels, fixed aspects)</a:t>
            </a:r>
          </a:p>
          <a:p>
            <a:pPr lvl="1">
              <a:lnSpc>
                <a:spcPct val="90000"/>
              </a:lnSpc>
            </a:pPr>
            <a:r>
              <a:rPr lang="cs-CZ" dirty="0"/>
              <a:t>Latent Dirichlet Allocation (and related approaches</a:t>
            </a:r>
            <a:r>
              <a:rPr lang="cs-CZ" dirty="0" smtClean="0"/>
              <a:t>) + post-processing</a:t>
            </a:r>
            <a:endParaRPr lang="cs-CZ" dirty="0"/>
          </a:p>
          <a:p>
            <a:pPr lvl="2">
              <a:lnSpc>
                <a:spcPct val="90000"/>
              </a:lnSpc>
            </a:pPr>
            <a:r>
              <a:rPr lang="cs-CZ" dirty="0">
                <a:hlinkClick r:id="rId4"/>
              </a:rPr>
              <a:t>https://ieeexplore.ieee.org/abstract/document/8813018</a:t>
            </a:r>
            <a:r>
              <a:rPr lang="cs-CZ" dirty="0"/>
              <a:t> </a:t>
            </a:r>
          </a:p>
          <a:p>
            <a:pPr marL="0" lvl="0" indent="0">
              <a:lnSpc>
                <a:spcPct val="90000"/>
              </a:lnSpc>
              <a:buNone/>
            </a:pPr>
            <a:endParaRPr lang="cs-CZ" dirty="0"/>
          </a:p>
        </p:txBody>
      </p:sp>
    </p:spTree>
    <p:extLst>
      <p:ext uri="{BB962C8B-B14F-4D97-AF65-F5344CB8AC3E}">
        <p14:creationId xmlns:p14="http://schemas.microsoft.com/office/powerpoint/2010/main" val="305619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en-US" dirty="0"/>
              <a:t>Deep Learning for Aspect-Based Sentiment Analysis: A Comparative Review</a:t>
            </a:r>
            <a:r>
              <a:rPr lang="cs-CZ" dirty="0"/>
              <a:t> (2018) </a:t>
            </a:r>
            <a:r>
              <a:rPr lang="cs-CZ" sz="1600" dirty="0">
                <a:hlinkClick r:id="rId2"/>
              </a:rPr>
              <a:t>https://www.sciencedirect.com/science/article/pii/S0957417418306456</a:t>
            </a:r>
            <a:r>
              <a:rPr lang="cs-CZ" sz="1600" dirty="0"/>
              <a:t> </a:t>
            </a:r>
          </a:p>
          <a:p>
            <a:pPr lvl="1">
              <a:lnSpc>
                <a:spcPct val="90000"/>
              </a:lnSpc>
            </a:pPr>
            <a:r>
              <a:rPr lang="cs-CZ" sz="1400" dirty="0"/>
              <a:t>CNN, RNN, Recursive NN</a:t>
            </a:r>
          </a:p>
          <a:p>
            <a:pPr lvl="3">
              <a:lnSpc>
                <a:spcPct val="90000"/>
              </a:lnSpc>
            </a:pPr>
            <a:endParaRPr lang="cs-CZ" dirty="0"/>
          </a:p>
        </p:txBody>
      </p:sp>
      <p:pic>
        <p:nvPicPr>
          <p:cNvPr id="1026" name="Picture 2" descr="https://ars.els-cdn.com/content/image/1-s2.0-S0957417418306456-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247" y="2544395"/>
            <a:ext cx="4691753" cy="2507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91119" y="5051440"/>
            <a:ext cx="4910007" cy="1077218"/>
          </a:xfrm>
          <a:prstGeom prst="rect">
            <a:avLst/>
          </a:prstGeom>
        </p:spPr>
        <p:txBody>
          <a:bodyPr wrap="square">
            <a:spAutoFit/>
          </a:bodyPr>
          <a:lstStyle/>
          <a:p>
            <a:r>
              <a:rPr lang="cs-CZ" sz="1600" dirty="0">
                <a:solidFill>
                  <a:srgbClr val="0C7DBB"/>
                </a:solidFill>
                <a:latin typeface="NexusSerif"/>
              </a:rPr>
              <a:t>Three subtasks of aspect-based sentiment analysis</a:t>
            </a:r>
            <a:r>
              <a:rPr lang="en-US" sz="1600" dirty="0">
                <a:solidFill>
                  <a:srgbClr val="2E2E2E"/>
                </a:solidFill>
                <a:latin typeface="NexusSerif"/>
              </a:rPr>
              <a:t>: </a:t>
            </a:r>
            <a:endParaRPr lang="cs-CZ" sz="1600" dirty="0">
              <a:solidFill>
                <a:srgbClr val="2E2E2E"/>
              </a:solidFill>
              <a:latin typeface="NexusSerif"/>
            </a:endParaRPr>
          </a:p>
          <a:p>
            <a:pPr marL="400050" indent="-400050">
              <a:buAutoNum type="romanLcParenBoth"/>
            </a:pPr>
            <a:r>
              <a:rPr lang="en-US" sz="1600" dirty="0">
                <a:solidFill>
                  <a:srgbClr val="2E2E2E"/>
                </a:solidFill>
                <a:latin typeface="NexusSerif"/>
              </a:rPr>
              <a:t>Opinion target extraction (OTE), </a:t>
            </a:r>
            <a:endParaRPr lang="cs-CZ" sz="1600" dirty="0">
              <a:solidFill>
                <a:srgbClr val="2E2E2E"/>
              </a:solidFill>
              <a:latin typeface="NexusSerif"/>
            </a:endParaRPr>
          </a:p>
          <a:p>
            <a:pPr marL="400050" indent="-400050">
              <a:buAutoNum type="romanLcParenBoth"/>
            </a:pPr>
            <a:r>
              <a:rPr lang="en-US" sz="1600" dirty="0">
                <a:solidFill>
                  <a:srgbClr val="2E2E2E"/>
                </a:solidFill>
                <a:latin typeface="NexusSerif"/>
              </a:rPr>
              <a:t>Aspect category detection (</a:t>
            </a:r>
            <a:r>
              <a:rPr lang="en-US" sz="1600" dirty="0" smtClean="0">
                <a:solidFill>
                  <a:srgbClr val="2E2E2E"/>
                </a:solidFill>
                <a:latin typeface="NexusSerif"/>
              </a:rPr>
              <a:t>ACD</a:t>
            </a:r>
            <a:r>
              <a:rPr lang="cs-CZ" sz="1600" dirty="0" smtClean="0">
                <a:solidFill>
                  <a:srgbClr val="2E2E2E"/>
                </a:solidFill>
                <a:latin typeface="NexusSerif"/>
              </a:rPr>
              <a:t>)</a:t>
            </a:r>
            <a:endParaRPr lang="cs-CZ" sz="1600" dirty="0">
              <a:solidFill>
                <a:srgbClr val="2E2E2E"/>
              </a:solidFill>
              <a:latin typeface="NexusSerif"/>
            </a:endParaRPr>
          </a:p>
          <a:p>
            <a:pPr marL="400050" indent="-400050">
              <a:buAutoNum type="romanLcParenBoth"/>
            </a:pPr>
            <a:r>
              <a:rPr lang="en-US" sz="1600" dirty="0">
                <a:solidFill>
                  <a:srgbClr val="2E2E2E"/>
                </a:solidFill>
                <a:latin typeface="NexusSerif"/>
              </a:rPr>
              <a:t>Sentiment Polarity (SP),</a:t>
            </a:r>
            <a:endParaRPr lang="en-US" sz="1600" dirty="0"/>
          </a:p>
        </p:txBody>
      </p:sp>
      <p:pic>
        <p:nvPicPr>
          <p:cNvPr id="1028" name="Picture 4" descr="Fig.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657" y="2674219"/>
            <a:ext cx="3048000" cy="2600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6100" y="5196347"/>
            <a:ext cx="6096000" cy="1477328"/>
          </a:xfrm>
          <a:prstGeom prst="rect">
            <a:avLst/>
          </a:prstGeom>
        </p:spPr>
        <p:txBody>
          <a:bodyPr>
            <a:spAutoFit/>
          </a:bodyPr>
          <a:lstStyle/>
          <a:p>
            <a:r>
              <a:rPr lang="en-US" dirty="0"/>
              <a:t>An example of CNN architecture for aspect category and sentiment polarity. Adapted from Gu, Gu, &amp; Wu (2017)</a:t>
            </a:r>
            <a:r>
              <a:rPr lang="en-US" dirty="0">
                <a:hlinkClick r:id="rId5"/>
              </a:rPr>
              <a:t> https://doi.org/10.1007/s11063-017-9605-7</a:t>
            </a:r>
            <a:r>
              <a:rPr lang="en-US" dirty="0"/>
              <a:t>.</a:t>
            </a:r>
            <a:endParaRPr lang="cs-CZ" dirty="0"/>
          </a:p>
          <a:p>
            <a:endParaRPr lang="cs-CZ" dirty="0"/>
          </a:p>
          <a:p>
            <a:r>
              <a:rPr lang="cs-CZ" dirty="0" err="1"/>
              <a:t>Limitations</a:t>
            </a:r>
            <a:r>
              <a:rPr lang="cs-CZ" dirty="0"/>
              <a:t>: </a:t>
            </a:r>
            <a:r>
              <a:rPr lang="cs-CZ" dirty="0" err="1"/>
              <a:t>fixed</a:t>
            </a:r>
            <a:r>
              <a:rPr lang="cs-CZ" dirty="0"/>
              <a:t> list </a:t>
            </a:r>
            <a:r>
              <a:rPr lang="cs-CZ" dirty="0" err="1"/>
              <a:t>of</a:t>
            </a:r>
            <a:r>
              <a:rPr lang="cs-CZ" dirty="0"/>
              <a:t> </a:t>
            </a:r>
            <a:r>
              <a:rPr lang="cs-CZ" dirty="0" err="1"/>
              <a:t>aspect</a:t>
            </a:r>
            <a:r>
              <a:rPr lang="cs-CZ" dirty="0"/>
              <a:t> </a:t>
            </a:r>
            <a:r>
              <a:rPr lang="cs-CZ" dirty="0" err="1"/>
              <a:t>axes</a:t>
            </a:r>
            <a:endParaRPr lang="en-US" dirty="0"/>
          </a:p>
        </p:txBody>
      </p:sp>
    </p:spTree>
    <p:extLst>
      <p:ext uri="{BB962C8B-B14F-4D97-AF65-F5344CB8AC3E}">
        <p14:creationId xmlns:p14="http://schemas.microsoft.com/office/powerpoint/2010/main" val="171996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dirty="0"/>
              <a:t>Sentiment analysis </a:t>
            </a:r>
            <a:r>
              <a:rPr lang="cs-CZ" sz="1600" dirty="0">
                <a:hlinkClick r:id="rId2"/>
              </a:rPr>
              <a:t>https://dl.acm.org/doi/abs/10.1145/3109859.3109905</a:t>
            </a:r>
            <a:endParaRPr lang="cs-CZ" sz="1600" dirty="0"/>
          </a:p>
          <a:p>
            <a:pPr lvl="1">
              <a:lnSpc>
                <a:spcPct val="90000"/>
              </a:lnSpc>
            </a:pPr>
            <a:r>
              <a:rPr lang="en-US" dirty="0"/>
              <a:t>A </a:t>
            </a:r>
            <a:r>
              <a:rPr lang="en-US" b="1" dirty="0"/>
              <a:t>Multi-criteria</a:t>
            </a:r>
            <a:r>
              <a:rPr lang="en-US" dirty="0"/>
              <a:t> Recommender System Exploiting</a:t>
            </a:r>
            <a:r>
              <a:rPr lang="cs-CZ" dirty="0"/>
              <a:t> </a:t>
            </a:r>
            <a:r>
              <a:rPr lang="en-US" b="1" dirty="0"/>
              <a:t>Aspect-based Sentiment Analysis </a:t>
            </a:r>
            <a:r>
              <a:rPr lang="en-US" dirty="0"/>
              <a:t>of Users’ Reviews</a:t>
            </a:r>
            <a:endParaRPr lang="cs-CZ" dirty="0"/>
          </a:p>
          <a:p>
            <a:pPr lvl="2">
              <a:lnSpc>
                <a:spcPct val="90000"/>
              </a:lnSpc>
            </a:pPr>
            <a:r>
              <a:rPr lang="cs-CZ" dirty="0"/>
              <a:t>„SABRE“ framework, Output: aspect, sub-aspect, its relevance for reviewer &amp; its sentiment</a:t>
            </a:r>
            <a:br>
              <a:rPr lang="cs-CZ" dirty="0"/>
            </a:br>
            <a:r>
              <a:rPr lang="cs-CZ" dirty="0">
                <a:hlinkClick r:id="rId3"/>
              </a:rPr>
              <a:t>https://link.springer.com/chapter/10.1007/978-3-319-46135-9_4</a:t>
            </a:r>
            <a:r>
              <a:rPr lang="cs-CZ" dirty="0"/>
              <a:t> </a:t>
            </a:r>
          </a:p>
          <a:p>
            <a:pPr lvl="3">
              <a:lnSpc>
                <a:spcPct val="90000"/>
              </a:lnSpc>
            </a:pPr>
            <a:r>
              <a:rPr lang="cs-CZ" dirty="0"/>
              <a:t>Aspect modeling as relatively simple frequency analysis – most common nouns [room for improvement]</a:t>
            </a:r>
          </a:p>
          <a:p>
            <a:pPr lvl="3">
              <a:lnSpc>
                <a:spcPct val="90000"/>
              </a:lnSpc>
            </a:pPr>
            <a:r>
              <a:rPr lang="cs-CZ" dirty="0"/>
              <a:t>Afinn wordlist for sentiment (annotated </a:t>
            </a:r>
            <a:r>
              <a:rPr lang="cs-CZ" dirty="0" smtClean="0"/>
              <a:t>words representing opinion appears close to the aspect)</a:t>
            </a:r>
          </a:p>
          <a:p>
            <a:pPr lvl="3">
              <a:lnSpc>
                <a:spcPct val="90000"/>
              </a:lnSpc>
            </a:pPr>
            <a:r>
              <a:rPr lang="cs-CZ" dirty="0" smtClean="0"/>
              <a:t>Aspect relevance </a:t>
            </a:r>
            <a:r>
              <a:rPr lang="en-US" dirty="0" smtClean="0"/>
              <a:t>~</a:t>
            </a:r>
            <a:r>
              <a:rPr lang="cs-CZ" dirty="0" smtClean="0"/>
              <a:t> its relative frequency</a:t>
            </a:r>
            <a:r>
              <a:rPr lang="cs-CZ" dirty="0" smtClean="0"/>
              <a:t> </a:t>
            </a:r>
            <a:endParaRPr lang="cs-CZ" dirty="0"/>
          </a:p>
          <a:p>
            <a:pPr lvl="3">
              <a:lnSpc>
                <a:spcPct val="90000"/>
              </a:lnSpc>
            </a:pPr>
            <a:endParaRPr lang="cs-CZ" dirty="0"/>
          </a:p>
          <a:p>
            <a:pPr lvl="3">
              <a:lnSpc>
                <a:spcPct val="90000"/>
              </a:lnSpc>
            </a:pPr>
            <a:r>
              <a:rPr lang="cs-CZ" b="1" dirty="0" err="1"/>
              <a:t>Limitations</a:t>
            </a:r>
            <a:r>
              <a:rPr lang="cs-CZ" b="1" dirty="0"/>
              <a:t>: </a:t>
            </a:r>
          </a:p>
          <a:p>
            <a:pPr lvl="4">
              <a:lnSpc>
                <a:spcPct val="90000"/>
              </a:lnSpc>
            </a:pPr>
            <a:r>
              <a:rPr lang="cs-CZ" dirty="0" err="1"/>
              <a:t>Minimal</a:t>
            </a:r>
            <a:r>
              <a:rPr lang="cs-CZ" dirty="0"/>
              <a:t> </a:t>
            </a:r>
            <a:r>
              <a:rPr lang="cs-CZ" dirty="0" err="1"/>
              <a:t>granularity</a:t>
            </a:r>
            <a:r>
              <a:rPr lang="cs-CZ" dirty="0"/>
              <a:t> = </a:t>
            </a:r>
            <a:r>
              <a:rPr lang="cs-CZ" dirty="0" err="1"/>
              <a:t>one</a:t>
            </a:r>
            <a:r>
              <a:rPr lang="cs-CZ" dirty="0"/>
              <a:t> </a:t>
            </a:r>
            <a:r>
              <a:rPr lang="cs-CZ" dirty="0" err="1"/>
              <a:t>word</a:t>
            </a:r>
            <a:r>
              <a:rPr lang="cs-CZ" dirty="0"/>
              <a:t> (</a:t>
            </a:r>
            <a:r>
              <a:rPr lang="cs-CZ" dirty="0" err="1"/>
              <a:t>may</a:t>
            </a:r>
            <a:r>
              <a:rPr lang="cs-CZ" dirty="0"/>
              <a:t> </a:t>
            </a:r>
            <a:r>
              <a:rPr lang="cs-CZ" dirty="0" err="1"/>
              <a:t>be</a:t>
            </a:r>
            <a:r>
              <a:rPr lang="cs-CZ" dirty="0"/>
              <a:t> not </a:t>
            </a:r>
            <a:r>
              <a:rPr lang="cs-CZ" dirty="0" err="1"/>
              <a:t>generic</a:t>
            </a:r>
            <a:r>
              <a:rPr lang="cs-CZ" dirty="0"/>
              <a:t> </a:t>
            </a:r>
            <a:r>
              <a:rPr lang="cs-CZ" dirty="0" err="1"/>
              <a:t>enough</a:t>
            </a:r>
            <a:r>
              <a:rPr lang="cs-CZ" dirty="0"/>
              <a:t>)</a:t>
            </a:r>
          </a:p>
          <a:p>
            <a:pPr lvl="4">
              <a:lnSpc>
                <a:spcPct val="90000"/>
              </a:lnSpc>
            </a:pPr>
            <a:r>
              <a:rPr lang="cs-CZ" dirty="0" err="1"/>
              <a:t>Fixed</a:t>
            </a:r>
            <a:r>
              <a:rPr lang="cs-CZ" dirty="0"/>
              <a:t> </a:t>
            </a:r>
            <a:r>
              <a:rPr lang="cs-CZ" dirty="0" err="1"/>
              <a:t>word-based</a:t>
            </a:r>
            <a:r>
              <a:rPr lang="cs-CZ" dirty="0"/>
              <a:t> sentiment</a:t>
            </a:r>
          </a:p>
          <a:p>
            <a:pPr lvl="3">
              <a:lnSpc>
                <a:spcPct val="90000"/>
              </a:lnSpc>
            </a:pPr>
            <a:r>
              <a:rPr lang="cs-CZ" b="1" dirty="0"/>
              <a:t>Plus </a:t>
            </a:r>
            <a:r>
              <a:rPr lang="cs-CZ" b="1" dirty="0" err="1"/>
              <a:t>points</a:t>
            </a:r>
            <a:r>
              <a:rPr lang="cs-CZ" b="1" dirty="0"/>
              <a:t>:</a:t>
            </a:r>
          </a:p>
          <a:p>
            <a:pPr lvl="4">
              <a:lnSpc>
                <a:spcPct val="90000"/>
              </a:lnSpc>
            </a:pPr>
            <a:r>
              <a:rPr lang="cs-CZ" dirty="0" err="1"/>
              <a:t>Dynamic</a:t>
            </a:r>
            <a:r>
              <a:rPr lang="cs-CZ" dirty="0"/>
              <a:t> list </a:t>
            </a:r>
            <a:r>
              <a:rPr lang="cs-CZ" dirty="0" err="1"/>
              <a:t>of</a:t>
            </a:r>
            <a:r>
              <a:rPr lang="cs-CZ" dirty="0"/>
              <a:t> </a:t>
            </a:r>
            <a:r>
              <a:rPr lang="cs-CZ" dirty="0" err="1"/>
              <a:t>aspects</a:t>
            </a:r>
            <a:endParaRPr lang="cs-CZ" dirty="0"/>
          </a:p>
          <a:p>
            <a:pPr lvl="2">
              <a:lnSpc>
                <a:spcPct val="90000"/>
              </a:lnSpc>
            </a:pPr>
            <a:r>
              <a:rPr lang="cs-CZ" dirty="0"/>
              <a:t>Neighborhood-based recommendation model</a:t>
            </a:r>
          </a:p>
          <a:p>
            <a:pPr lvl="3">
              <a:lnSpc>
                <a:spcPct val="90000"/>
              </a:lnSpc>
            </a:pPr>
            <a:r>
              <a:rPr lang="cs-CZ" dirty="0"/>
              <a:t>Treat each aspect as independent rating, use m</a:t>
            </a:r>
            <a:r>
              <a:rPr lang="en-US" dirty="0" err="1"/>
              <a:t>ulti</a:t>
            </a:r>
            <a:r>
              <a:rPr lang="en-US" dirty="0"/>
              <a:t>-dimensional </a:t>
            </a:r>
            <a:r>
              <a:rPr lang="cs-CZ" dirty="0"/>
              <a:t>E</a:t>
            </a:r>
            <a:r>
              <a:rPr lang="en-US" dirty="0" err="1"/>
              <a:t>uclidean</a:t>
            </a:r>
            <a:r>
              <a:rPr lang="en-US" dirty="0"/>
              <a:t> distance</a:t>
            </a:r>
            <a:r>
              <a:rPr lang="cs-CZ" dirty="0"/>
              <a:t> </a:t>
            </a:r>
            <a:br>
              <a:rPr lang="cs-CZ" dirty="0"/>
            </a:br>
            <a:r>
              <a:rPr lang="cs-CZ" dirty="0"/>
              <a:t>(serialize pairs of item-aspect into a single vector)</a:t>
            </a:r>
          </a:p>
          <a:p>
            <a:pPr lvl="3">
              <a:lnSpc>
                <a:spcPct val="90000"/>
              </a:lnSpc>
            </a:pPr>
            <a:endParaRPr lang="cs-CZ" dirty="0"/>
          </a:p>
        </p:txBody>
      </p:sp>
    </p:spTree>
    <p:extLst>
      <p:ext uri="{BB962C8B-B14F-4D97-AF65-F5344CB8AC3E}">
        <p14:creationId xmlns:p14="http://schemas.microsoft.com/office/powerpoint/2010/main" val="129076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353012"/>
            <a:ext cx="4512289" cy="4895385"/>
          </a:xfrm>
        </p:spPr>
        <p:txBody>
          <a:bodyPr>
            <a:normAutofit/>
          </a:bodyPr>
          <a:lstStyle/>
          <a:p>
            <a:pPr>
              <a:lnSpc>
                <a:spcPct val="90000"/>
              </a:lnSpc>
            </a:pPr>
            <a:r>
              <a:rPr lang="cs-CZ" sz="1600" i="1" dirty="0"/>
              <a:t>What if the list of aspects cannot be fixed? Also, multiple words may account for the same aspect.</a:t>
            </a:r>
          </a:p>
          <a:p>
            <a:pPr>
              <a:lnSpc>
                <a:spcPct val="90000"/>
              </a:lnSpc>
            </a:pPr>
            <a:r>
              <a:rPr lang="cs-CZ" sz="1600" dirty="0" smtClean="0">
                <a:hlinkClick r:id="rId2"/>
              </a:rPr>
              <a:t>https</a:t>
            </a:r>
            <a:r>
              <a:rPr lang="cs-CZ" sz="1600" dirty="0">
                <a:hlinkClick r:id="rId2"/>
              </a:rPr>
              <a:t>://ieeexplore.ieee.org/abstract/document/8813018</a:t>
            </a:r>
            <a:r>
              <a:rPr lang="cs-CZ" sz="1600" dirty="0"/>
              <a:t> </a:t>
            </a:r>
            <a:endParaRPr lang="cs-CZ" sz="1600" dirty="0" smtClean="0"/>
          </a:p>
          <a:p>
            <a:r>
              <a:rPr lang="en-US" dirty="0" smtClean="0"/>
              <a:t>Customer </a:t>
            </a:r>
            <a:r>
              <a:rPr lang="en-US" dirty="0"/>
              <a:t>Reviews Analysis With Deep Neural Networks for E-Commerce Recommender Systems</a:t>
            </a:r>
            <a:endParaRPr lang="cs-CZ" dirty="0"/>
          </a:p>
          <a:p>
            <a:pPr lvl="1"/>
            <a:r>
              <a:rPr lang="cs-CZ" dirty="0" err="1"/>
              <a:t>Latent</a:t>
            </a:r>
            <a:r>
              <a:rPr lang="cs-CZ" dirty="0"/>
              <a:t> </a:t>
            </a:r>
            <a:r>
              <a:rPr lang="cs-CZ" dirty="0" err="1"/>
              <a:t>Dirichlet</a:t>
            </a:r>
            <a:r>
              <a:rPr lang="cs-CZ" dirty="0"/>
              <a:t> </a:t>
            </a:r>
            <a:r>
              <a:rPr lang="cs-CZ" dirty="0" err="1"/>
              <a:t>Allocation</a:t>
            </a:r>
            <a:endParaRPr lang="cs-CZ" dirty="0"/>
          </a:p>
          <a:p>
            <a:pPr lvl="2"/>
            <a:r>
              <a:rPr lang="cs-CZ" dirty="0"/>
              <a:t>The only </a:t>
            </a:r>
            <a:r>
              <a:rPr lang="cs-CZ" dirty="0" smtClean="0"/>
              <a:t>interesting </a:t>
            </a:r>
            <a:r>
              <a:rPr lang="cs-CZ" dirty="0"/>
              <a:t>part of the </a:t>
            </a:r>
            <a:br>
              <a:rPr lang="cs-CZ" dirty="0"/>
            </a:br>
            <a:r>
              <a:rPr lang="cs-CZ" dirty="0"/>
              <a:t>pipeline</a:t>
            </a:r>
          </a:p>
          <a:p>
            <a:pPr lvl="2"/>
            <a:r>
              <a:rPr lang="cs-CZ" dirty="0"/>
              <a:t>„</a:t>
            </a:r>
            <a:r>
              <a:rPr lang="cs-CZ" dirty="0" err="1"/>
              <a:t>What</a:t>
            </a:r>
            <a:r>
              <a:rPr lang="cs-CZ" dirty="0"/>
              <a:t> </a:t>
            </a:r>
            <a:r>
              <a:rPr lang="cs-CZ" dirty="0" err="1"/>
              <a:t>was</a:t>
            </a:r>
            <a:r>
              <a:rPr lang="cs-CZ" dirty="0"/>
              <a:t> </a:t>
            </a:r>
            <a:r>
              <a:rPr lang="cs-CZ" dirty="0" err="1"/>
              <a:t>the</a:t>
            </a:r>
            <a:r>
              <a:rPr lang="cs-CZ" dirty="0"/>
              <a:t> </a:t>
            </a:r>
            <a:r>
              <a:rPr lang="cs-CZ" dirty="0" err="1"/>
              <a:t>review</a:t>
            </a:r>
            <a:r>
              <a:rPr lang="cs-CZ" dirty="0"/>
              <a:t> </a:t>
            </a:r>
            <a:r>
              <a:rPr lang="cs-CZ" dirty="0" err="1"/>
              <a:t>about</a:t>
            </a:r>
            <a:r>
              <a:rPr lang="cs-CZ" dirty="0"/>
              <a:t>“?</a:t>
            </a:r>
          </a:p>
          <a:p>
            <a:pPr lvl="2"/>
            <a:r>
              <a:rPr lang="cs-CZ" dirty="0" err="1"/>
              <a:t>Dynamic</a:t>
            </a:r>
            <a:r>
              <a:rPr lang="cs-CZ" dirty="0"/>
              <a:t> </a:t>
            </a:r>
            <a:r>
              <a:rPr lang="cs-CZ" dirty="0" err="1"/>
              <a:t>topic</a:t>
            </a:r>
            <a:r>
              <a:rPr lang="cs-CZ" dirty="0"/>
              <a:t> modeling</a:t>
            </a:r>
            <a:endParaRPr lang="en-US" dirty="0"/>
          </a:p>
        </p:txBody>
      </p:sp>
      <p:pic>
        <p:nvPicPr>
          <p:cNvPr id="1026" name="Picture 2">
            <a:extLst>
              <a:ext uri="{FF2B5EF4-FFF2-40B4-BE49-F238E27FC236}">
                <a16:creationId xmlns:a16="http://schemas.microsoft.com/office/drawing/2014/main" id="{CC991D08-8785-0469-C114-D8D3F7176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458" y="1551238"/>
            <a:ext cx="7068542" cy="480143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106653" y="1551238"/>
            <a:ext cx="1812758" cy="919246"/>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769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1" y="1761893"/>
            <a:ext cx="6373173" cy="4895385"/>
          </a:xfrm>
        </p:spPr>
        <p:txBody>
          <a:bodyPr>
            <a:normAutofit/>
          </a:bodyPr>
          <a:lstStyle/>
          <a:p>
            <a:pPr>
              <a:lnSpc>
                <a:spcPct val="90000"/>
              </a:lnSpc>
            </a:pPr>
            <a:r>
              <a:rPr lang="cs-CZ" dirty="0"/>
              <a:t>Latent Dirichlet Allocation (</a:t>
            </a:r>
            <a:r>
              <a:rPr lang="cs-CZ" dirty="0" smtClean="0"/>
              <a:t>LDA) </a:t>
            </a:r>
            <a:r>
              <a:rPr lang="cs-CZ" dirty="0"/>
              <a:t/>
            </a:r>
            <a:br>
              <a:rPr lang="cs-CZ" dirty="0"/>
            </a:br>
            <a:r>
              <a:rPr lang="cs-CZ" sz="1000" dirty="0">
                <a:hlinkClick r:id="rId2"/>
              </a:rPr>
              <a:t>https://en.wikipedia.org/wiki/Latent_Dirichlet_allocation</a:t>
            </a:r>
            <a:r>
              <a:rPr lang="cs-CZ" sz="1000" dirty="0"/>
              <a:t> , </a:t>
            </a:r>
            <a:br>
              <a:rPr lang="cs-CZ" sz="1000" dirty="0"/>
            </a:br>
            <a:r>
              <a:rPr lang="cs-CZ" sz="1000" dirty="0">
                <a:hlinkClick r:id="rId3"/>
              </a:rPr>
              <a:t>https://towardsdatascience.com/light-on-math-machine-learning-intuitive-guide-to-latent-dirichlet-allocation-437c81220158</a:t>
            </a:r>
            <a:r>
              <a:rPr lang="cs-CZ" sz="1000" dirty="0"/>
              <a:t> </a:t>
            </a:r>
            <a:endParaRPr lang="cs-CZ" sz="1100" dirty="0"/>
          </a:p>
          <a:p>
            <a:pPr lvl="1">
              <a:lnSpc>
                <a:spcPct val="90000"/>
              </a:lnSpc>
            </a:pPr>
            <a:r>
              <a:rPr lang="cs-CZ" dirty="0"/>
              <a:t>Documents; fixed set of latent topics; </a:t>
            </a:r>
          </a:p>
          <a:p>
            <a:pPr lvl="2">
              <a:lnSpc>
                <a:spcPct val="90000"/>
              </a:lnSpc>
            </a:pPr>
            <a:r>
              <a:rPr lang="cs-CZ" dirty="0" err="1"/>
              <a:t>each</a:t>
            </a:r>
            <a:r>
              <a:rPr lang="cs-CZ" dirty="0"/>
              <a:t> document is a mixture of topics, </a:t>
            </a:r>
          </a:p>
          <a:p>
            <a:pPr lvl="2">
              <a:lnSpc>
                <a:spcPct val="90000"/>
              </a:lnSpc>
            </a:pPr>
            <a:r>
              <a:rPr lang="cs-CZ" dirty="0" err="1"/>
              <a:t>each</a:t>
            </a:r>
            <a:r>
              <a:rPr lang="cs-CZ" dirty="0"/>
              <a:t> topic is characterized as a </a:t>
            </a:r>
            <a:r>
              <a:rPr lang="cs-CZ" i="1" dirty="0" err="1"/>
              <a:t>Dirichlet</a:t>
            </a:r>
            <a:r>
              <a:rPr lang="cs-CZ" i="1" dirty="0"/>
              <a:t> </a:t>
            </a:r>
            <a:r>
              <a:rPr lang="cs-CZ" i="1" dirty="0" err="1"/>
              <a:t>distribution</a:t>
            </a:r>
            <a:r>
              <a:rPr lang="cs-CZ" i="1" dirty="0"/>
              <a:t> </a:t>
            </a:r>
            <a:r>
              <a:rPr lang="cs-CZ" dirty="0"/>
              <a:t>over words</a:t>
            </a:r>
          </a:p>
          <a:p>
            <a:pPr lvl="1">
              <a:lnSpc>
                <a:spcPct val="90000"/>
              </a:lnSpc>
            </a:pPr>
            <a:r>
              <a:rPr lang="cs-CZ" dirty="0"/>
              <a:t>Assume generative model for documents </a:t>
            </a:r>
            <a:br>
              <a:rPr lang="cs-CZ" dirty="0"/>
            </a:br>
            <a:r>
              <a:rPr lang="cs-CZ" dirty="0"/>
              <a:t>and then try to reverse-ingeneer </a:t>
            </a:r>
            <a:r>
              <a:rPr lang="cs-CZ" dirty="0" smtClean="0"/>
              <a:t>the documents with it.</a:t>
            </a:r>
            <a:endParaRPr lang="cs-CZ" dirty="0"/>
          </a:p>
          <a:p>
            <a:pPr lvl="1">
              <a:lnSpc>
                <a:spcPct val="90000"/>
              </a:lnSpc>
            </a:pPr>
            <a:r>
              <a:rPr lang="cs-CZ" dirty="0"/>
              <a:t>Several ways to learn, e.g. </a:t>
            </a:r>
            <a:r>
              <a:rPr lang="cs-CZ" dirty="0" err="1"/>
              <a:t>Variational</a:t>
            </a:r>
            <a:r>
              <a:rPr lang="cs-CZ" dirty="0"/>
              <a:t> inference / EM </a:t>
            </a:r>
            <a:r>
              <a:rPr lang="cs-CZ" dirty="0" err="1"/>
              <a:t>alg</a:t>
            </a:r>
            <a:r>
              <a:rPr lang="cs-CZ" dirty="0"/>
              <a:t>.</a:t>
            </a:r>
          </a:p>
          <a:p>
            <a:pPr lvl="2">
              <a:lnSpc>
                <a:spcPct val="90000"/>
              </a:lnSpc>
            </a:pPr>
            <a:r>
              <a:rPr lang="cs-CZ" sz="1050" dirty="0">
                <a:hlinkClick r:id="rId4"/>
              </a:rPr>
              <a:t>https://en.wikipedia.org/wiki/Expectation%E2%80%93maximization_algorithm</a:t>
            </a:r>
            <a:r>
              <a:rPr lang="cs-CZ" sz="1050" dirty="0"/>
              <a:t> </a:t>
            </a:r>
          </a:p>
          <a:p>
            <a:pPr lvl="2">
              <a:lnSpc>
                <a:spcPct val="90000"/>
              </a:lnSpc>
            </a:pPr>
            <a:r>
              <a:rPr lang="cs-CZ" sz="1100" dirty="0">
                <a:hlinkClick r:id="rId5"/>
              </a:rPr>
              <a:t>https://en.wikipedia.org/wiki/Variational_Bayesian_methods</a:t>
            </a:r>
            <a:r>
              <a:rPr lang="cs-CZ" sz="1100" dirty="0"/>
              <a:t> </a:t>
            </a:r>
          </a:p>
          <a:p>
            <a:pPr lvl="2">
              <a:lnSpc>
                <a:spcPct val="90000"/>
              </a:lnSpc>
            </a:pPr>
            <a:endParaRPr lang="cs-CZ" sz="1100" dirty="0"/>
          </a:p>
          <a:p>
            <a:pPr lvl="1">
              <a:lnSpc>
                <a:spcPct val="90000"/>
              </a:lnSpc>
            </a:pPr>
            <a:r>
              <a:rPr lang="cs-CZ" sz="1100" dirty="0">
                <a:hlinkClick r:id="rId6"/>
              </a:rPr>
              <a:t>https://en.wikipedia.org/wiki/Kullback%E2%80%93Leibler_divergence</a:t>
            </a:r>
            <a:r>
              <a:rPr lang="cs-CZ" sz="1100" dirty="0"/>
              <a:t> </a:t>
            </a:r>
          </a:p>
        </p:txBody>
      </p:sp>
      <p:pic>
        <p:nvPicPr>
          <p:cNvPr id="2050" name="Picture 2" descr="https://miro.medium.com/max/700/1*fCc0JT3W-1ViYyw0hJ7rdA.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1527" y="2985271"/>
            <a:ext cx="5430473" cy="38246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iro.medium.com/v2/resize:fit:700/1*2uj6t3gNv76SpHrWf5-z-A.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189" y="240603"/>
            <a:ext cx="5261811" cy="27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77521"/>
      </p:ext>
    </p:extLst>
  </p:cSld>
  <p:clrMapOvr>
    <a:masterClrMapping/>
  </p:clrMapOvr>
</p:sld>
</file>

<file path=ppt/theme/theme1.xml><?xml version="1.0" encoding="utf-8"?>
<a:theme xmlns:a="http://schemas.openxmlformats.org/drawingml/2006/main" name="Fazet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TM02900688%5b%5bfn=Fazeta%5d%5d</Template>
  <TotalTime>33472</TotalTime>
  <Words>2576</Words>
  <Application>Microsoft Office PowerPoint</Application>
  <PresentationFormat>Widescreen</PresentationFormat>
  <Paragraphs>278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vt:lpstr>
      <vt:lpstr>Calibri</vt:lpstr>
      <vt:lpstr>NexusSerif</vt:lpstr>
      <vt:lpstr>Söhne</vt:lpstr>
      <vt:lpstr>Trebuchet MS</vt:lpstr>
      <vt:lpstr>Wingdings 3</vt:lpstr>
      <vt:lpstr>Fazeta</vt:lpstr>
      <vt:lpstr>NDBI021, Lecture 4</vt:lpstr>
      <vt:lpstr>How to express user preferences</vt:lpstr>
      <vt:lpstr>Non-numeric feedback</vt:lpstr>
      <vt:lpstr>Non-numeric feedback</vt:lpstr>
      <vt:lpstr>Textual reviews</vt:lpstr>
      <vt:lpstr>Textual reviews</vt:lpstr>
      <vt:lpstr>Textual reviews</vt:lpstr>
      <vt:lpstr>Textual reviews</vt:lpstr>
      <vt:lpstr>Textual reviews</vt:lpstr>
      <vt:lpstr>Textual reviews</vt:lpstr>
      <vt:lpstr>Textual reviews</vt:lpstr>
      <vt:lpstr>Textual reviews</vt:lpstr>
      <vt:lpstr>Textual reviews</vt:lpstr>
      <vt:lpstr>Textual reviews</vt:lpstr>
      <vt:lpstr>[What generic language models can do]</vt:lpstr>
      <vt:lpstr>Textual reviews</vt:lpstr>
      <vt:lpstr>Searching and filtering as feedback</vt:lpstr>
      <vt:lpstr>What would the user be willing to do?</vt:lpstr>
      <vt:lpstr>What would the user be willing to do?</vt:lpstr>
      <vt:lpstr>How to utilize searching / querying feedback?</vt:lpstr>
      <vt:lpstr>How to utilize searching / querying feedback?</vt:lpstr>
      <vt:lpstr>How to utilize searching / querying feedback?</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Models of User Preferences: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NDBI021</dc:title>
  <dc:creator>Ladislav Peška</dc:creator>
  <cp:lastModifiedBy>lpeska</cp:lastModifiedBy>
  <cp:revision>126</cp:revision>
  <dcterms:created xsi:type="dcterms:W3CDTF">2022-01-20T12:02:53Z</dcterms:created>
  <dcterms:modified xsi:type="dcterms:W3CDTF">2023-03-07T12:06:36Z</dcterms:modified>
</cp:coreProperties>
</file>